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425" cx="91445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2309003" y="-247156"/>
            <a:ext cx="4526200" cy="822975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19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20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3" name="Google Shape;20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 rot="5400000">
            <a:off x="2366426" y="-189732"/>
            <a:ext cx="4411714" cy="823011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2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457228" y="1604619"/>
            <a:ext cx="8229750" cy="4526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653" y="1066746"/>
            <a:ext cx="0" cy="449631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493505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777562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061620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493505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77562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61620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345677" y="3276923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493505" y="3560981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777562" y="3560981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061620" y="3560981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345677" y="3560981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630095" y="356098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493505" y="3843598"/>
            <a:ext cx="201252" cy="203053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777562" y="3843598"/>
            <a:ext cx="201252" cy="20305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8061620" y="3843598"/>
            <a:ext cx="201252" cy="20305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345677" y="3843598"/>
            <a:ext cx="201252" cy="20305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7493505" y="4127656"/>
            <a:ext cx="201252" cy="20341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777562" y="4127656"/>
            <a:ext cx="201252" cy="20341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8061620" y="4127656"/>
            <a:ext cx="201252" cy="20341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345677" y="4127656"/>
            <a:ext cx="201252" cy="20341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8630095" y="4127656"/>
            <a:ext cx="201252" cy="203413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493505" y="4412074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7777562" y="4412074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061620" y="4412074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8345677" y="4412074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7493505" y="469613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777562" y="469613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8061620" y="4696131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345677" y="4696131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777562" y="4980189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345677" y="4980189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1"/>
          <p:cNvCxnSpPr/>
          <p:nvPr/>
        </p:nvCxnSpPr>
        <p:spPr>
          <a:xfrm>
            <a:off x="304939" y="2819695"/>
            <a:ext cx="823011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457228" y="1604619"/>
            <a:ext cx="8229750" cy="4526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3"/>
          <p:cNvCxnSpPr/>
          <p:nvPr/>
        </p:nvCxnSpPr>
        <p:spPr>
          <a:xfrm>
            <a:off x="7963334" y="152289"/>
            <a:ext cx="0" cy="152433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3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153785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8321556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8489686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8153785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8321556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8489686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8657816" y="32006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153785" y="48819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8321556" y="48819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8489686" y="48819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8657816" y="48819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825947" y="488190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8153785" y="655961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8321556" y="65596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8489686" y="65596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8657816" y="65596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153785" y="82409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321556" y="82409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8489686" y="82409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657816" y="82409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8825947" y="824091"/>
            <a:ext cx="119887" cy="11988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153785" y="992222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321556" y="992222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489686" y="992222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8657816" y="992222"/>
            <a:ext cx="119887" cy="11988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8153785" y="1159992"/>
            <a:ext cx="119887" cy="11952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321556" y="1159992"/>
            <a:ext cx="119887" cy="11952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489686" y="115999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657816" y="115999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8321556" y="132812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8657816" y="132812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4294967295"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idx="4294967295" type="subTitle"/>
          </p:nvPr>
        </p:nvSpPr>
        <p:spPr>
          <a:xfrm>
            <a:off x="848932" y="3049749"/>
            <a:ext cx="6248907" cy="236282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3" y="3213199"/>
            <a:ext cx="3816596" cy="28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 txBox="1"/>
          <p:nvPr>
            <p:ph idx="4294967295" type="body"/>
          </p:nvPr>
        </p:nvSpPr>
        <p:spPr>
          <a:xfrm>
            <a:off x="410425" y="2880179"/>
            <a:ext cx="8230110" cy="152073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Diagramas de Clases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4294967295" type="title"/>
          </p:nvPr>
        </p:nvSpPr>
        <p:spPr>
          <a:xfrm>
            <a:off x="456868" y="118447"/>
            <a:ext cx="7544267" cy="1299321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Conceptos de diseño</a:t>
            </a:r>
            <a:endParaRPr/>
          </a:p>
        </p:txBody>
      </p:sp>
      <p:sp>
        <p:nvSpPr>
          <p:cNvPr id="287" name="Google Shape;287;p3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clase debe tener un propósito simple y claro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clase por abstracción y una abstracción por clase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clase debe referir a no más de una entidad del problema, además debe poder explicar qué representa dicha clase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clases están formados por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(Dependencia)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016" y="2520156"/>
            <a:ext cx="4238543" cy="282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3059470" y="5661351"/>
            <a:ext cx="2447792" cy="432027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 txBox="1"/>
          <p:nvPr>
            <p:ph idx="4294967295" type="body"/>
          </p:nvPr>
        </p:nvSpPr>
        <p:spPr>
          <a:xfrm>
            <a:off x="457228" y="1719106"/>
            <a:ext cx="7355256" cy="372587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una clase</a:t>
            </a:r>
            <a:endParaRPr/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clase está en paquete se sigue el esquema</a:t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2627443" y="2421150"/>
            <a:ext cx="3097272" cy="2230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132194" y="5661351"/>
            <a:ext cx="2305223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3133994" y="5518422"/>
            <a:ext cx="2160494" cy="935338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>
            <p:ph idx="4294967295" type="body"/>
          </p:nvPr>
        </p:nvSpPr>
        <p:spPr>
          <a:xfrm>
            <a:off x="457228" y="1719107"/>
            <a:ext cx="8230110" cy="36545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Atributos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UML: Integer, Boolean, String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cualquier lenguaje de programación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del modelo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omitir en bocetos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771812" y="2421150"/>
            <a:ext cx="324200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2700527" y="2421150"/>
            <a:ext cx="3240201" cy="43166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3276923" y="5590067"/>
            <a:ext cx="2160494" cy="78520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/>
          <p:nvPr/>
        </p:nvSpPr>
        <p:spPr>
          <a:xfrm>
            <a:off x="2843456" y="3068830"/>
            <a:ext cx="2952903" cy="792049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1763749" y="5229684"/>
            <a:ext cx="5401055" cy="1295360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por defecto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Multiplicidad (Arrays)</a:t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1979763" y="2421150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1979763" y="2421150"/>
            <a:ext cx="5040673" cy="43166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2843456" y="3068830"/>
            <a:ext cx="3384570" cy="78520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1906678" y="4581644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1906678" y="4581644"/>
            <a:ext cx="5040673" cy="43202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1835394" y="5300969"/>
            <a:ext cx="5401055" cy="1202115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Métodos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334" name="Google Shape;334;p40"/>
          <p:cNvSpPr/>
          <p:nvPr/>
        </p:nvSpPr>
        <p:spPr>
          <a:xfrm>
            <a:off x="1835394" y="2492434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1835394" y="2492434"/>
            <a:ext cx="5040673" cy="43202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684402" y="4221262"/>
            <a:ext cx="7775762" cy="1441529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826971" y="4365991"/>
            <a:ext cx="7561909" cy="1202115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 txBox="1"/>
          <p:nvPr>
            <p:ph idx="4294967295" type="body"/>
          </p:nvPr>
        </p:nvSpPr>
        <p:spPr>
          <a:xfrm>
            <a:off x="457228" y="1719466"/>
            <a:ext cx="403873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344" name="Google Shape;344;p41"/>
          <p:cNvSpPr/>
          <p:nvPr/>
        </p:nvSpPr>
        <p:spPr>
          <a:xfrm>
            <a:off x="3276923" y="1628741"/>
            <a:ext cx="2444552" cy="170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353" y="4221262"/>
            <a:ext cx="7077679" cy="222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(atributos o métodos) estáticos se subrayan</a:t>
            </a:r>
            <a:endParaRPr/>
          </a:p>
        </p:txBody>
      </p:sp>
      <p:pic>
        <p:nvPicPr>
          <p:cNvPr id="352" name="Google Shape;3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12" y="2997546"/>
            <a:ext cx="3529299" cy="22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3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abstractos aparecen en cursiva (Clases o métodos)</a:t>
            </a:r>
            <a:endParaRPr/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3429213"/>
            <a:ext cx="3240201" cy="211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asociación se forma al unir dos clases con una línea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nombre y se coloca sobre la línea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 lee de izq a derecha y suele ser un verbo)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los roles que juega cada clase en la asociación</a:t>
            </a:r>
            <a:endParaRPr/>
          </a:p>
        </p:txBody>
      </p:sp>
      <p:pic>
        <p:nvPicPr>
          <p:cNvPr id="366" name="Google Shape;3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3" y="4797658"/>
            <a:ext cx="7777922" cy="156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navegación direccional (sólo es posible la navegación en un sentido)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una clase se asocie consigo misma (asociación reflexiva)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5"/>
          <p:cNvSpPr/>
          <p:nvPr/>
        </p:nvSpPr>
        <p:spPr>
          <a:xfrm>
            <a:off x="1476452" y="4292906"/>
            <a:ext cx="2735450" cy="161902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1403367" y="4221262"/>
            <a:ext cx="2881619" cy="172918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568" y="3933964"/>
            <a:ext cx="3745312" cy="227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 Asociación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las relaciones atribuidas de BBDD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de asociación debe llamarse como la asociación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132" y="3716510"/>
            <a:ext cx="5113757" cy="274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2133853"/>
            <a:ext cx="3673668" cy="307819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 txBox="1"/>
          <p:nvPr>
            <p:ph idx="4294967295" type="body"/>
          </p:nvPr>
        </p:nvSpPr>
        <p:spPr>
          <a:xfrm>
            <a:off x="457228" y="1719467"/>
            <a:ext cx="4835820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agregación es la que forma un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con sus partes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tipo especial de relación de asociación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estereotipos, nombre, roles, multiplicidad, …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relaciones de agregación, un objeto que representa una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estar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compartido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varios objetos que representan el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 alumno está en un curso y también puede estar en un grupo de amigos)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8"/>
          <p:cNvSpPr txBox="1"/>
          <p:nvPr>
            <p:ph idx="4294967295" type="body"/>
          </p:nvPr>
        </p:nvSpPr>
        <p:spPr>
          <a:xfrm>
            <a:off x="457228" y="1719467"/>
            <a:ext cx="4402353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relaciones de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un tipo especial de relación de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siempre están asociados a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objeto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sólo a uno, se crean y se destruyen con él (coche y ruedas).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pueden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compartirse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varios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96" name="Google Shape;3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916399"/>
            <a:ext cx="4321708" cy="401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idx="4294967295" type="title"/>
          </p:nvPr>
        </p:nvSpPr>
        <p:spPr>
          <a:xfrm>
            <a:off x="456868" y="118447"/>
            <a:ext cx="7544267" cy="1299321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Construyendo el diagrama</a:t>
            </a:r>
            <a:endParaRPr/>
          </a:p>
        </p:txBody>
      </p:sp>
      <p:sp>
        <p:nvSpPr>
          <p:cNvPr id="402" name="Google Shape;402;p4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las clases, nombrarlas y definirlas con lo que sabes que son parte del modelo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Identificar, nombrar y definir las asociaciones entre pares de clases. Tener cuidado con clases reflexivas, asignar multiplicidad.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cada asociación para determinar si debe ser una agregación y cada agregación para ver si debe ser una composición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las clases para posible generalización (herencia).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idx="4294967295" type="title"/>
          </p:nvPr>
        </p:nvSpPr>
        <p:spPr>
          <a:xfrm>
            <a:off x="456868" y="118447"/>
            <a:ext cx="7544267" cy="1299321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Modelado de Clases</a:t>
            </a:r>
            <a:endParaRPr/>
          </a:p>
        </p:txBody>
      </p:sp>
      <p:sp>
        <p:nvSpPr>
          <p:cNvPr id="408" name="Google Shape;408;p5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términos usados por usuarios y desarrolladores para describir el sistema son clases candidatas.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cada clase, ¿cuáles son sus responsabilidades? ¿están balanceadas entre las clases?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atributos y operaciones necesita cada clase para llevar a cabo sus responsabilidades?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es el Lenguaje Unificado de Modelado (</a:t>
            </a:r>
            <a:r>
              <a:rPr b="0" i="1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gráfico capaz de expresar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Software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Software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sirve para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entre desarrolladores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con los clientes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de generación automática de código</a:t>
            </a:r>
            <a:endParaRPr/>
          </a:p>
          <a:p>
            <a:pPr indent="11557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7E9C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consorcio internacional de estandarización de tecnologías orientadas a objetos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otras cosas estandariza el estándar UML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620678"/>
            <a:ext cx="2592521" cy="102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conjunto integrado de diagramas definidos para ayudar a los desarrolladores de software y de sistemas a realizar las tareas de: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Arquitectónico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Simulación y pruebas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de hacer un modelo de tus ideas del mundo es el uso de la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un mapa es un modelo del mundo, no el mundo en miniatura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diagramas UML se muestra una abstracción del sistema, no todo el sistema, con el objetivo de que sea fácil de entender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permite crear diagramas que reflejan diferentes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mismo sistema.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hay mapas físicos, mapas políticos, mapas históricos … todos sobre el mismo 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mostrar ciertos aspectos y ocultar otros para que sean más fáciles de comprender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define el formato de un conjunto de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representa los elementos del sistema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con sus métodos y atributos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con sus relaciones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existe un conjunto “consistente” de diagramas se forma un modelo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elementos del modelo no aparezcan en ningún diagrama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>
            <p:ph idx="4294967295" type="body"/>
          </p:nvPr>
        </p:nvSpPr>
        <p:spPr>
          <a:xfrm>
            <a:off x="457228" y="1719467"/>
            <a:ext cx="8230110" cy="451828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MDA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guiada por modelos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Driven Architecture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Propuesto por el OMG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de Gestión de Objetos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código partiendo de un modelo UML (formado por diagramas)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UML debe ser preciso cuando se vaya a generar código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UML pueden estar incompletos (bocetos) cuando se usan para documentar, comunicar, 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ítulo1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