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y="6858425" cx="91445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 rot="5400000">
            <a:off x="2309003" y="-247156"/>
            <a:ext cx="4526200" cy="822975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0" type="dt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1" type="ftr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0" type="dt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1" type="ftr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2" type="sldNum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0" type="d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1" type="ftr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10" type="dt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1" type="ftr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0" type="dt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1" type="ftr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10" type="dt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11" type="ftr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 rot="5400000">
            <a:off x="2366426" y="-189732"/>
            <a:ext cx="4411714" cy="823011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0" type="dt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1" type="ftr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457228" y="1604619"/>
            <a:ext cx="8229750" cy="4526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2" type="sldNum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653" y="1066746"/>
            <a:ext cx="0" cy="449631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493505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7777562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061620" y="2992506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493505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777562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61620" y="3276923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345677" y="3276923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7493505" y="3560981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7777562" y="3560981"/>
            <a:ext cx="201252" cy="201612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061620" y="3560981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345677" y="3560981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630095" y="356098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493505" y="3843598"/>
            <a:ext cx="201252" cy="203053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7777562" y="3843598"/>
            <a:ext cx="201252" cy="20305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8061620" y="3843598"/>
            <a:ext cx="201252" cy="20305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345677" y="3843598"/>
            <a:ext cx="201252" cy="20305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7493505" y="4127656"/>
            <a:ext cx="201252" cy="20341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7777562" y="4127656"/>
            <a:ext cx="201252" cy="203413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8061620" y="4127656"/>
            <a:ext cx="201252" cy="20341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8345677" y="4127656"/>
            <a:ext cx="201252" cy="203413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8630095" y="4127656"/>
            <a:ext cx="201252" cy="203413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7493505" y="4412074"/>
            <a:ext cx="201252" cy="201612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7777562" y="4412074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061620" y="4412074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8345677" y="4412074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7493505" y="469613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7777562" y="4696131"/>
            <a:ext cx="201252" cy="201612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8061620" y="4696131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345677" y="4696131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777562" y="4980189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345677" y="4980189"/>
            <a:ext cx="201252" cy="201612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42;p1"/>
          <p:cNvCxnSpPr/>
          <p:nvPr/>
        </p:nvCxnSpPr>
        <p:spPr>
          <a:xfrm>
            <a:off x="304939" y="2819695"/>
            <a:ext cx="823011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457228" y="1604619"/>
            <a:ext cx="8229750" cy="4526200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3"/>
          <p:cNvCxnSpPr/>
          <p:nvPr/>
        </p:nvCxnSpPr>
        <p:spPr>
          <a:xfrm>
            <a:off x="7963334" y="152289"/>
            <a:ext cx="0" cy="152433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3"/>
          <p:cNvSpPr txBox="1"/>
          <p:nvPr>
            <p:ph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456868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3124274" y="6248907"/>
            <a:ext cx="2896020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6553126" y="6248907"/>
            <a:ext cx="2133852" cy="457588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153785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8321556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8489686" y="152289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8153785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8321556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8489686" y="32006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8657816" y="32006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153785" y="48819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8321556" y="488190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8489686" y="48819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8657816" y="488190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8825947" y="488190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8153785" y="655961"/>
            <a:ext cx="119887" cy="119887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8321556" y="65596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8489686" y="65596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8657816" y="65596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8153785" y="82409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/>
          <p:nvPr/>
        </p:nvSpPr>
        <p:spPr>
          <a:xfrm>
            <a:off x="8321556" y="824091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/>
          <p:nvPr/>
        </p:nvSpPr>
        <p:spPr>
          <a:xfrm>
            <a:off x="8489686" y="82409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8657816" y="824091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8825947" y="824091"/>
            <a:ext cx="119887" cy="11988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8153785" y="992222"/>
            <a:ext cx="119887" cy="119887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8321556" y="992222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8489686" y="992222"/>
            <a:ext cx="119887" cy="11988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8657816" y="992222"/>
            <a:ext cx="119887" cy="11988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8153785" y="1159992"/>
            <a:ext cx="119887" cy="11952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321556" y="1159992"/>
            <a:ext cx="119887" cy="119527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489686" y="115999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8657816" y="115999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8321556" y="132812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8657816" y="1328122"/>
            <a:ext cx="119887" cy="119527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Relationship Id="rId4" Type="http://schemas.openxmlformats.org/officeDocument/2006/relationships/image" Target="../media/image40.png"/><Relationship Id="rId5" Type="http://schemas.openxmlformats.org/officeDocument/2006/relationships/image" Target="../media/image4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4.png"/><Relationship Id="rId4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49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8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3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4294967295" type="title"/>
          </p:nvPr>
        </p:nvSpPr>
        <p:spPr>
          <a:xfrm>
            <a:off x="316100" y="465869"/>
            <a:ext cx="6782101" cy="2134212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>
            <p:ph idx="4294967295" type="subTitle"/>
          </p:nvPr>
        </p:nvSpPr>
        <p:spPr>
          <a:xfrm>
            <a:off x="848932" y="3049749"/>
            <a:ext cx="6248907" cy="236282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2032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3" y="3213199"/>
            <a:ext cx="3816596" cy="289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 txBox="1"/>
          <p:nvPr>
            <p:ph idx="4294967295" type="body"/>
          </p:nvPr>
        </p:nvSpPr>
        <p:spPr>
          <a:xfrm>
            <a:off x="457228" y="1719466"/>
            <a:ext cx="4043771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entidades del mundo real, elementos de análisis y diseño o clases de implementación y sus relaciones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3033908" y="1943400"/>
            <a:ext cx="3076751" cy="2971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581" y="2060768"/>
            <a:ext cx="3889681" cy="375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24"/>
          <p:cNvSpPr txBox="1"/>
          <p:nvPr>
            <p:ph idx="4294967295" type="body"/>
          </p:nvPr>
        </p:nvSpPr>
        <p:spPr>
          <a:xfrm>
            <a:off x="456868" y="1719466"/>
            <a:ext cx="3251362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mostrar los artefactos, los nodos y los componentes y las relaciones entre ellos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y artefactos deben estar en nodos</a:t>
            </a:r>
            <a:endParaRPr/>
          </a:p>
        </p:txBody>
      </p:sp>
      <p:pic>
        <p:nvPicPr>
          <p:cNvPr id="945" name="Google Shape;945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01" y="1773470"/>
            <a:ext cx="4323148" cy="44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2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2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muestre una aplicación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Empaquetada en aplicaciónWeb.jar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base de datos (MySQL.exe)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 Tomcat y Java (Tomcat.exe y Java.exe)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del fichero de configuración web.xml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un fichero .html estático que contiene dos imágenes .jpg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 txBox="1"/>
          <p:nvPr>
            <p:ph idx="4294967295" type="body"/>
          </p:nvPr>
        </p:nvSpPr>
        <p:spPr>
          <a:xfrm>
            <a:off x="457228" y="1719107"/>
            <a:ext cx="4043771" cy="4662649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un ejemplo ilustrativo de objetos y sus enlaces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objetos en memoria, objetos en base de datos, objetos de modelado…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15" y="2276781"/>
            <a:ext cx="4032250" cy="314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>
            <p:ph idx="4294967295" type="body"/>
          </p:nvPr>
        </p:nvSpPr>
        <p:spPr>
          <a:xfrm>
            <a:off x="457228" y="1719466"/>
            <a:ext cx="483582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de que está compuesto algún elemento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Especialmente útil en estructuras formadas por otras estructuras o diseño basado en componentes</a:t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715" y="1413088"/>
            <a:ext cx="2835536" cy="493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 txBox="1"/>
          <p:nvPr>
            <p:ph idx="4294967295" type="body"/>
          </p:nvPr>
        </p:nvSpPr>
        <p:spPr>
          <a:xfrm>
            <a:off x="457228" y="1719466"/>
            <a:ext cx="4907104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arquitectura cuando el sistema está en ejecución.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plataformas hardware, elementos de software (elementos ejecutables) y los entornos de ejecución (sistemas operativos, máquinas virtuales, …)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964" y="2060768"/>
            <a:ext cx="3672228" cy="397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 txBox="1"/>
          <p:nvPr>
            <p:ph idx="4294967295" type="body"/>
          </p:nvPr>
        </p:nvSpPr>
        <p:spPr>
          <a:xfrm>
            <a:off x="456868" y="1719466"/>
            <a:ext cx="353866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la organización y las relaciones entre los componentes software del sistema</a:t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888" y="1844754"/>
            <a:ext cx="4905664" cy="431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9"/>
          <p:cNvSpPr txBox="1"/>
          <p:nvPr>
            <p:ph idx="4294967295" type="body"/>
          </p:nvPr>
        </p:nvSpPr>
        <p:spPr>
          <a:xfrm>
            <a:off x="456868" y="1719466"/>
            <a:ext cx="375467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 los elementos del modelo y muestra las dependencias entre ellos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 de paquete similar al de Java</a:t>
            </a:r>
            <a:endParaRPr/>
          </a:p>
        </p:txBody>
      </p:sp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489" y="1773470"/>
            <a:ext cx="3878521" cy="417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/>
          <p:nvPr>
            <p:ph idx="4294967295" type="body"/>
          </p:nvPr>
        </p:nvSpPr>
        <p:spPr>
          <a:xfrm>
            <a:off x="457228" y="1719466"/>
            <a:ext cx="4619806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flujo de datos o el flujo de control 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el flujo de trabajo de objetos que cooperan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977" y="1197074"/>
            <a:ext cx="3236961" cy="525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1"/>
          <p:cNvSpPr txBox="1"/>
          <p:nvPr>
            <p:ph idx="4294967295" type="body"/>
          </p:nvPr>
        </p:nvSpPr>
        <p:spPr>
          <a:xfrm>
            <a:off x="457228" y="1719466"/>
            <a:ext cx="433106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servicios que los actores (usuarios y otros sistemas) pueden pedir al sistema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24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en este módulo por estar más relacionados con el Proceso Unificado de Desarrollo</a:t>
            </a:r>
            <a:endParaRPr/>
          </a:p>
        </p:txBody>
      </p:sp>
      <p:pic>
        <p:nvPicPr>
          <p:cNvPr id="332" name="Google Shape;33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97" y="2276781"/>
            <a:ext cx="4100654" cy="286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 txBox="1"/>
          <p:nvPr>
            <p:ph idx="4294967295" type="body"/>
          </p:nvPr>
        </p:nvSpPr>
        <p:spPr>
          <a:xfrm>
            <a:off x="456868" y="1719467"/>
            <a:ext cx="4546722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Máquina de Estados / Protocolos con Máquinas de Estados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ciclo de vida de un objeto en particular</a:t>
            </a:r>
            <a:endParaRPr/>
          </a:p>
          <a:p>
            <a:pPr indent="0" lvl="2" marL="0" marR="0" rtl="0" algn="l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estados en los que se puede encontrar y como transita de uno a otro</a:t>
            </a:r>
            <a:endParaRPr/>
          </a:p>
        </p:txBody>
      </p:sp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595" y="1557457"/>
            <a:ext cx="3692749" cy="44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 txBox="1"/>
          <p:nvPr>
            <p:ph idx="4294967295" type="body"/>
          </p:nvPr>
        </p:nvSpPr>
        <p:spPr>
          <a:xfrm>
            <a:off x="456868" y="1719466"/>
            <a:ext cx="476273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Visión General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muchos escenarios de interacción diferentes para la misma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(el conjunto de objetos que trabajan juntos para cumplir un objetivo)</a:t>
            </a:r>
            <a:endParaRPr/>
          </a:p>
        </p:txBody>
      </p:sp>
      <p:pic>
        <p:nvPicPr>
          <p:cNvPr id="346" name="Google Shape;3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369" y="1413088"/>
            <a:ext cx="3356128" cy="499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4"/>
          <p:cNvSpPr txBox="1"/>
          <p:nvPr>
            <p:ph idx="4294967295" type="body"/>
          </p:nvPr>
        </p:nvSpPr>
        <p:spPr>
          <a:xfrm>
            <a:off x="468029" y="1700385"/>
            <a:ext cx="40326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el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 de los mensajes</a:t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355" y="1341443"/>
            <a:ext cx="4337189" cy="504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 txBox="1"/>
          <p:nvPr>
            <p:ph idx="4294967295" type="body"/>
          </p:nvPr>
        </p:nvSpPr>
        <p:spPr>
          <a:xfrm>
            <a:off x="456868" y="1719466"/>
            <a:ext cx="346737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las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 entre los objetos</a:t>
            </a:r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32" y="2349506"/>
            <a:ext cx="4937346" cy="333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 txBox="1"/>
          <p:nvPr>
            <p:ph idx="4294967295" type="body"/>
          </p:nvPr>
        </p:nvSpPr>
        <p:spPr>
          <a:xfrm>
            <a:off x="456868" y="1719466"/>
            <a:ext cx="814766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Tiempos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cambios y su relación con el tiempo en sistema de tiempo real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aquí porque no son muy usados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define el formato de un conjunto de diagramas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representa los elementos del sistema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con sus métodos y atributos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con sus relaciones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existe un conjunto “consistente” de diagramas se forma un modelo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elementos del modelo no aparezcan en ningún diagrama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8"/>
          <p:cNvSpPr txBox="1"/>
          <p:nvPr>
            <p:ph idx="4294967295" type="body"/>
          </p:nvPr>
        </p:nvSpPr>
        <p:spPr>
          <a:xfrm>
            <a:off x="457228" y="1719467"/>
            <a:ext cx="8230110" cy="4518280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MDA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guiada por modelos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Driven Architecture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Propuesto por el OMG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de Gestión de Objetos 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1" marL="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código partiendo de un modelo UML (formado por diagramas)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UML debe ser preciso cuando se vaya a generar código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UML pueden estar incompletos (bocetos) cuando se usan para documentar, comunicar, ...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clases están formados por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(Dependencia)</a:t>
            </a:r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97" y="2421150"/>
            <a:ext cx="3889681" cy="375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/>
          <p:nvPr/>
        </p:nvSpPr>
        <p:spPr>
          <a:xfrm>
            <a:off x="3059470" y="5661351"/>
            <a:ext cx="2447792" cy="432027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1"/>
          <p:cNvSpPr txBox="1"/>
          <p:nvPr>
            <p:ph idx="4294967295" type="body"/>
          </p:nvPr>
        </p:nvSpPr>
        <p:spPr>
          <a:xfrm>
            <a:off x="457228" y="1719106"/>
            <a:ext cx="7355256" cy="372587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una clase</a:t>
            </a:r>
            <a:endParaRPr/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779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clase está en paquete se sigue el esquema</a:t>
            </a:r>
            <a:endParaRPr/>
          </a:p>
        </p:txBody>
      </p:sp>
      <p:sp>
        <p:nvSpPr>
          <p:cNvPr id="399" name="Google Shape;399;p51"/>
          <p:cNvSpPr/>
          <p:nvPr/>
        </p:nvSpPr>
        <p:spPr>
          <a:xfrm>
            <a:off x="2627443" y="2421150"/>
            <a:ext cx="3097272" cy="2230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3132194" y="5661351"/>
            <a:ext cx="2305223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2"/>
          <p:cNvSpPr/>
          <p:nvPr/>
        </p:nvSpPr>
        <p:spPr>
          <a:xfrm>
            <a:off x="3133994" y="5518422"/>
            <a:ext cx="2160494" cy="935338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2"/>
          <p:cNvSpPr txBox="1"/>
          <p:nvPr>
            <p:ph idx="4294967295" type="body"/>
          </p:nvPr>
        </p:nvSpPr>
        <p:spPr>
          <a:xfrm>
            <a:off x="457228" y="1719107"/>
            <a:ext cx="8230110" cy="365458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Sintáxis Atributos</a:t>
            </a:r>
            <a:endParaRPr/>
          </a:p>
          <a:p>
            <a:pPr indent="11557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UML: Integer, Boolean, String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cualquier lenguaje de programación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del modelo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omitir en bocetos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408" name="Google Shape;408;p52"/>
          <p:cNvSpPr/>
          <p:nvPr/>
        </p:nvSpPr>
        <p:spPr>
          <a:xfrm>
            <a:off x="2771812" y="2421150"/>
            <a:ext cx="324200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2"/>
          <p:cNvSpPr/>
          <p:nvPr/>
        </p:nvSpPr>
        <p:spPr>
          <a:xfrm>
            <a:off x="2700527" y="2421150"/>
            <a:ext cx="3240201" cy="43166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2"/>
          <p:cNvSpPr/>
          <p:nvPr/>
        </p:nvSpPr>
        <p:spPr>
          <a:xfrm>
            <a:off x="3276923" y="5590067"/>
            <a:ext cx="2160494" cy="78520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/>
          <p:nvPr/>
        </p:nvSpPr>
        <p:spPr>
          <a:xfrm>
            <a:off x="2843456" y="3068830"/>
            <a:ext cx="2952903" cy="792049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3"/>
          <p:cNvSpPr/>
          <p:nvPr/>
        </p:nvSpPr>
        <p:spPr>
          <a:xfrm>
            <a:off x="1763749" y="5229684"/>
            <a:ext cx="5401055" cy="1295360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3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por defecto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Multiplicidad (Arrays)</a:t>
            </a:r>
            <a:endParaRPr/>
          </a:p>
        </p:txBody>
      </p:sp>
      <p:sp>
        <p:nvSpPr>
          <p:cNvPr id="419" name="Google Shape;419;p53"/>
          <p:cNvSpPr/>
          <p:nvPr/>
        </p:nvSpPr>
        <p:spPr>
          <a:xfrm>
            <a:off x="1979763" y="2421150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/>
          <p:nvPr/>
        </p:nvSpPr>
        <p:spPr>
          <a:xfrm>
            <a:off x="1979763" y="2421150"/>
            <a:ext cx="5040673" cy="43166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3"/>
          <p:cNvSpPr/>
          <p:nvPr/>
        </p:nvSpPr>
        <p:spPr>
          <a:xfrm>
            <a:off x="2843456" y="3068830"/>
            <a:ext cx="3384570" cy="785209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3"/>
          <p:cNvSpPr/>
          <p:nvPr/>
        </p:nvSpPr>
        <p:spPr>
          <a:xfrm>
            <a:off x="1906678" y="4581644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/>
          <p:nvPr/>
        </p:nvSpPr>
        <p:spPr>
          <a:xfrm>
            <a:off x="1906678" y="4581644"/>
            <a:ext cx="5040673" cy="43202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3"/>
          <p:cNvSpPr/>
          <p:nvPr/>
        </p:nvSpPr>
        <p:spPr>
          <a:xfrm>
            <a:off x="1835394" y="5300969"/>
            <a:ext cx="5401055" cy="1202115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es el Lenguaje Unificado de Modelado (</a:t>
            </a:r>
            <a:r>
              <a:rPr b="0" i="1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gráfico capaz de expresar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Software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Software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sirve para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entre desarrolladores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con los clientes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de generación automática de código</a:t>
            </a:r>
            <a:endParaRPr/>
          </a:p>
          <a:p>
            <a:pPr indent="11557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None/>
            </a:pPr>
            <a:r>
              <a:t/>
            </a:r>
            <a:endParaRPr b="0" i="0" sz="2600" u="none" cap="none" strike="noStrike">
              <a:solidFill>
                <a:srgbClr val="7E9C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Métodos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431" name="Google Shape;431;p54"/>
          <p:cNvSpPr/>
          <p:nvPr/>
        </p:nvSpPr>
        <p:spPr>
          <a:xfrm>
            <a:off x="1835394" y="2492434"/>
            <a:ext cx="547233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1835394" y="2492434"/>
            <a:ext cx="5040673" cy="43202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4"/>
          <p:cNvSpPr/>
          <p:nvPr/>
        </p:nvSpPr>
        <p:spPr>
          <a:xfrm>
            <a:off x="684402" y="4221262"/>
            <a:ext cx="7775762" cy="1441529"/>
          </a:xfrm>
          <a:prstGeom prst="flowChartProcess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4"/>
          <p:cNvSpPr/>
          <p:nvPr/>
        </p:nvSpPr>
        <p:spPr>
          <a:xfrm>
            <a:off x="826971" y="4365991"/>
            <a:ext cx="7561909" cy="1202115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5"/>
          <p:cNvSpPr txBox="1"/>
          <p:nvPr>
            <p:ph idx="4294967295" type="body"/>
          </p:nvPr>
        </p:nvSpPr>
        <p:spPr>
          <a:xfrm>
            <a:off x="457228" y="1719466"/>
            <a:ext cx="403873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/>
          </a:p>
        </p:txBody>
      </p:sp>
      <p:sp>
        <p:nvSpPr>
          <p:cNvPr id="441" name="Google Shape;441;p55"/>
          <p:cNvSpPr/>
          <p:nvPr/>
        </p:nvSpPr>
        <p:spPr>
          <a:xfrm>
            <a:off x="3276923" y="1628741"/>
            <a:ext cx="2444552" cy="1709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353" y="4221262"/>
            <a:ext cx="7077679" cy="2229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(atributos o métodos) estáticos se subrayan</a:t>
            </a:r>
            <a:endParaRPr/>
          </a:p>
        </p:txBody>
      </p:sp>
      <p:pic>
        <p:nvPicPr>
          <p:cNvPr id="449" name="Google Shape;4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12" y="2997546"/>
            <a:ext cx="3529299" cy="22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abstractos aparecen en cursiva (Clases o métodos)</a:t>
            </a:r>
            <a:endParaRPr/>
          </a:p>
        </p:txBody>
      </p:sp>
      <p:pic>
        <p:nvPicPr>
          <p:cNvPr id="456" name="Google Shape;4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3429213"/>
            <a:ext cx="3240201" cy="2112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asociación se forma al unir dos clases con una línea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nombre y se coloca sobre la línea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 lee de izq a derecha y suele ser un verbo)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los roles que juega cada clase en la asociación</a:t>
            </a:r>
            <a:endParaRPr/>
          </a:p>
        </p:txBody>
      </p:sp>
      <p:pic>
        <p:nvPicPr>
          <p:cNvPr id="463" name="Google Shape;4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73" y="4797658"/>
            <a:ext cx="7777922" cy="156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Multiplicidad (*, 0..1, 1..*)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restricciones entre {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indicar el sentido de la lectura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56" y="3789595"/>
            <a:ext cx="7490265" cy="236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navegación direccional (sólo es posible la navegación en un sentido)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una clase se asocie consigo misma (asociación reflexiva)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0"/>
          <p:cNvSpPr/>
          <p:nvPr/>
        </p:nvSpPr>
        <p:spPr>
          <a:xfrm>
            <a:off x="1476452" y="4292906"/>
            <a:ext cx="2735450" cy="161902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0"/>
          <p:cNvSpPr/>
          <p:nvPr/>
        </p:nvSpPr>
        <p:spPr>
          <a:xfrm>
            <a:off x="1403367" y="4221262"/>
            <a:ext cx="2881619" cy="1729187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568" y="3933964"/>
            <a:ext cx="3745312" cy="2273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6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 Asociación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las relaciones atribuidas de BBDD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de asociación debe llamarse como la asociación</a:t>
            </a:r>
            <a:endParaRPr/>
          </a:p>
        </p:txBody>
      </p:sp>
      <p:pic>
        <p:nvPicPr>
          <p:cNvPr id="486" name="Google Shape;4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132" y="3716510"/>
            <a:ext cx="5113757" cy="274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62"/>
          <p:cNvSpPr txBox="1"/>
          <p:nvPr>
            <p:ph idx="4294967295" type="body"/>
          </p:nvPr>
        </p:nvSpPr>
        <p:spPr>
          <a:xfrm>
            <a:off x="457228" y="1719107"/>
            <a:ext cx="8230110" cy="243051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son marcas asociadas a cualquier elemento de un diagrama (cualquier tipo de diagrama)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Indican que el elemento marcado es algo diferente que el elemento sin marcar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24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pueden usarse por las herramientas de generación de código</a:t>
            </a:r>
            <a:endParaRPr/>
          </a:p>
        </p:txBody>
      </p:sp>
      <p:pic>
        <p:nvPicPr>
          <p:cNvPr id="493" name="Google Shape;4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047" y="3756113"/>
            <a:ext cx="5545784" cy="273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2133853"/>
            <a:ext cx="3673668" cy="3078191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3"/>
          <p:cNvSpPr txBox="1"/>
          <p:nvPr>
            <p:ph idx="4294967295" type="body"/>
          </p:nvPr>
        </p:nvSpPr>
        <p:spPr>
          <a:xfrm>
            <a:off x="457228" y="1719467"/>
            <a:ext cx="4835820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agregación es la que forma un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con sus partes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tipo especial de relación de asociación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estereotipos, nombre, roles, multiplicidad, …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relaciones de agregación, un objeto que representa una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estar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compartido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varios objetos que representan el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 alumno está en un curso y también puede estar en un grupo de amigos)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consorcio internacional de estandarización de tecnologías orientadas a objetos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otras cosas estandariza el estándar UML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620678"/>
            <a:ext cx="2592521" cy="102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4"/>
          <p:cNvSpPr txBox="1"/>
          <p:nvPr>
            <p:ph idx="4294967295" type="body"/>
          </p:nvPr>
        </p:nvSpPr>
        <p:spPr>
          <a:xfrm>
            <a:off x="457228" y="1719467"/>
            <a:ext cx="4402353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relaciones de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un tipo especial de relación de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siempre están asociados a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objeto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sólo a uno, se crean y se destruyen con él (coche y ruedas).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pueden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compartirse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varios objetos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507" name="Google Shape;50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916399"/>
            <a:ext cx="4321708" cy="401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2205137"/>
            <a:ext cx="3354688" cy="34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73" y="2349505"/>
            <a:ext cx="4176979" cy="3168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6"/>
          <p:cNvSpPr txBox="1"/>
          <p:nvPr>
            <p:ph idx="4294967295" type="body"/>
          </p:nvPr>
        </p:nvSpPr>
        <p:spPr>
          <a:xfrm>
            <a:off x="457228" y="1719466"/>
            <a:ext cx="778728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dependencia entre una clase y otra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cuando los cambios en la clase independiente pueden afectar a la clase que depende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de uso</a:t>
            </a:r>
            <a:endParaRPr/>
          </a:p>
        </p:txBody>
      </p:sp>
      <p:pic>
        <p:nvPicPr>
          <p:cNvPr id="521" name="Google Shape;52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394" y="4797658"/>
            <a:ext cx="5472339" cy="149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7"/>
          <p:cNvSpPr txBox="1"/>
          <p:nvPr>
            <p:ph idx="4294967295" type="body"/>
          </p:nvPr>
        </p:nvSpPr>
        <p:spPr>
          <a:xfrm>
            <a:off x="457228" y="1719467"/>
            <a:ext cx="4331069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dos representaciones gráficas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relacionan con las clases que los implementan con una relación de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realización</a:t>
            </a:r>
            <a:endParaRPr/>
          </a:p>
        </p:txBody>
      </p:sp>
      <p:pic>
        <p:nvPicPr>
          <p:cNvPr id="528" name="Google Shape;52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3933964"/>
            <a:ext cx="3168916" cy="206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679" y="1989124"/>
            <a:ext cx="955499" cy="12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3137" y="1989123"/>
            <a:ext cx="1224076" cy="104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6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6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notas pueden aparecer en cualquier diagrama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145" y="2852817"/>
            <a:ext cx="4680290" cy="33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diagrama de clases del programa Solitario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2"/>
          <p:cNvSpPr txBox="1"/>
          <p:nvPr>
            <p:ph idx="4294967295" type="body"/>
          </p:nvPr>
        </p:nvSpPr>
        <p:spPr>
          <a:xfrm>
            <a:off x="457228" y="1719467"/>
            <a:ext cx="3178277" cy="3078191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los paquetes de un sistema y la dependencia entre unos y otros</a:t>
            </a:r>
            <a:endParaRPr/>
          </a:p>
        </p:txBody>
      </p:sp>
      <p:pic>
        <p:nvPicPr>
          <p:cNvPr id="562" name="Google Shape;56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14" y="1989124"/>
            <a:ext cx="3545140" cy="381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3"/>
          <p:cNvSpPr txBox="1"/>
          <p:nvPr>
            <p:ph idx="4294967295" type="body"/>
          </p:nvPr>
        </p:nvSpPr>
        <p:spPr>
          <a:xfrm>
            <a:off x="456868" y="1719466"/>
            <a:ext cx="353866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paquetes se combinan con los diagramas de clases</a:t>
            </a:r>
            <a:endParaRPr/>
          </a:p>
        </p:txBody>
      </p:sp>
      <p:pic>
        <p:nvPicPr>
          <p:cNvPr id="569" name="Google Shape;56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84" y="1557456"/>
            <a:ext cx="3807236" cy="468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conjunto integrado de diagramas definidos para ayudar a los desarrolladores de software y de sistemas a realizar las tareas de: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Arquitectónico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Simulación y pruebas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clases de la aplicación de Pilas y Colas en el que aparezcan reflejados los paquetes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estado del sistema en un momento concreto</a:t>
            </a:r>
            <a:endParaRPr/>
          </a:p>
        </p:txBody>
      </p:sp>
      <p:pic>
        <p:nvPicPr>
          <p:cNvPr id="588" name="Google Shape;58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29" y="3068830"/>
            <a:ext cx="4032610" cy="314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 objeto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Objeto (se puede omitir)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del objeto (se puede omitir)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 los atributos (se pueden omitir)</a:t>
            </a:r>
            <a:endParaRPr/>
          </a:p>
        </p:txBody>
      </p:sp>
      <p:pic>
        <p:nvPicPr>
          <p:cNvPr id="595" name="Google Shape;59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76" y="3933964"/>
            <a:ext cx="4680290" cy="247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8"/>
          <p:cNvSpPr txBox="1"/>
          <p:nvPr>
            <p:ph idx="4294967295" type="body"/>
          </p:nvPr>
        </p:nvSpPr>
        <p:spPr>
          <a:xfrm>
            <a:off x="456868" y="1719466"/>
            <a:ext cx="4475437" cy="4014969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en el diagrama de clases aparece una asociación, en el diagrama de objetos puede aparecer un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 la asociación (subrayado)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del rol cerca del objeto (no subrayado)</a:t>
            </a:r>
            <a:endParaRPr/>
          </a:p>
        </p:txBody>
      </p:sp>
      <p:sp>
        <p:nvSpPr>
          <p:cNvPr id="602" name="Google Shape;602;p78"/>
          <p:cNvSpPr/>
          <p:nvPr/>
        </p:nvSpPr>
        <p:spPr>
          <a:xfrm>
            <a:off x="179291" y="5516982"/>
            <a:ext cx="4176979" cy="1067466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8"/>
          <p:cNvSpPr/>
          <p:nvPr/>
        </p:nvSpPr>
        <p:spPr>
          <a:xfrm>
            <a:off x="4648608" y="1789311"/>
            <a:ext cx="4038730" cy="42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9"/>
          <p:cNvSpPr txBox="1"/>
          <p:nvPr>
            <p:ph idx="4294967295" type="body"/>
          </p:nvPr>
        </p:nvSpPr>
        <p:spPr>
          <a:xfrm>
            <a:off x="457228" y="1719466"/>
            <a:ext cx="3899042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relacionar un objeto con su clase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Google Shape;61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964" y="1989124"/>
            <a:ext cx="2397389" cy="395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objetos que muestre una lista de fracciones (</a:t>
            </a: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DispensadorNoAcotado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que incluya las fracciones 1 / 2, 3 / 5 y 4 / 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2"/>
          <p:cNvSpPr txBox="1"/>
          <p:nvPr>
            <p:ph idx="4294967295" type="body"/>
          </p:nvPr>
        </p:nvSpPr>
        <p:spPr>
          <a:xfrm>
            <a:off x="456868" y="1719466"/>
            <a:ext cx="4475437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forma alternativa de mostrar una relación de composición incluyendo las clases parte dentro de la clase todo </a:t>
            </a:r>
            <a:endParaRPr/>
          </a:p>
        </p:txBody>
      </p:sp>
      <p:pic>
        <p:nvPicPr>
          <p:cNvPr id="629" name="Google Shape;62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097" y="2205137"/>
            <a:ext cx="2703768" cy="393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234" y="4076893"/>
            <a:ext cx="1944481" cy="13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674" y="3933964"/>
            <a:ext cx="2808534" cy="18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82"/>
          <p:cNvSpPr/>
          <p:nvPr/>
        </p:nvSpPr>
        <p:spPr>
          <a:xfrm>
            <a:off x="324020" y="6237747"/>
            <a:ext cx="4897744" cy="337341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83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de hacer un modelo de tus ideas del mundo es el uso de la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un mapa es un modelo del mundo, no el mundo en miniatura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diagramas UML se muestra una abstracción del sistema, no todo el sistema, con el objetivo de que sea fácil de entender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4"/>
          <p:cNvSpPr txBox="1"/>
          <p:nvPr>
            <p:ph idx="4294967295" type="body"/>
          </p:nvPr>
        </p:nvSpPr>
        <p:spPr>
          <a:xfrm>
            <a:off x="456868" y="1719466"/>
            <a:ext cx="375467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secuencia muestran como los objetos se intercambian mensajes a lo largo del tiempo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999" y="1557456"/>
            <a:ext cx="4148177" cy="489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5"/>
          <p:cNvSpPr txBox="1"/>
          <p:nvPr>
            <p:ph idx="4294967295" type="body"/>
          </p:nvPr>
        </p:nvSpPr>
        <p:spPr>
          <a:xfrm>
            <a:off x="457228" y="1719466"/>
            <a:ext cx="411505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mensajes pueden estar escritos en lenguaje natural o con una sintaxis más precisa y cercana a los lenguajes de programación dependiendo del nivel de abstracción</a:t>
            </a:r>
            <a:endParaRPr/>
          </a:p>
        </p:txBody>
      </p:sp>
      <p:pic>
        <p:nvPicPr>
          <p:cNvPr id="652" name="Google Shape;652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14" y="1700385"/>
            <a:ext cx="4343669" cy="483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6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mensaje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parámetro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Dirección: in, out, inout (por defecto in)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no especificar un parámetro se pone  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sp>
        <p:nvSpPr>
          <p:cNvPr id="659" name="Google Shape;659;p86"/>
          <p:cNvSpPr/>
          <p:nvPr/>
        </p:nvSpPr>
        <p:spPr>
          <a:xfrm>
            <a:off x="3348208" y="2421150"/>
            <a:ext cx="2303783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86"/>
          <p:cNvSpPr/>
          <p:nvPr/>
        </p:nvSpPr>
        <p:spPr>
          <a:xfrm>
            <a:off x="3203839" y="2349506"/>
            <a:ext cx="2232138" cy="503311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86"/>
          <p:cNvSpPr/>
          <p:nvPr/>
        </p:nvSpPr>
        <p:spPr>
          <a:xfrm>
            <a:off x="1403367" y="3716510"/>
            <a:ext cx="6841144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6"/>
          <p:cNvSpPr/>
          <p:nvPr/>
        </p:nvSpPr>
        <p:spPr>
          <a:xfrm>
            <a:off x="1332083" y="3645226"/>
            <a:ext cx="6769500" cy="504751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86"/>
          <p:cNvSpPr/>
          <p:nvPr/>
        </p:nvSpPr>
        <p:spPr>
          <a:xfrm>
            <a:off x="2556158" y="5805720"/>
            <a:ext cx="4753015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86"/>
          <p:cNvSpPr/>
          <p:nvPr/>
        </p:nvSpPr>
        <p:spPr>
          <a:xfrm>
            <a:off x="2411429" y="5734436"/>
            <a:ext cx="4825019" cy="503311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mensajes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un diagrama alto nivel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diagramas de bajo nivel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Síncronas (p.e llamadas a métodos)</a:t>
            </a:r>
            <a:endParaRPr/>
          </a:p>
          <a:p>
            <a:pPr indent="13335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CCCC00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Asíncronas (p.e. sockets)</a:t>
            </a:r>
            <a:endParaRPr/>
          </a:p>
          <a:p>
            <a:pPr indent="13335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194" y="3068831"/>
            <a:ext cx="3024548" cy="52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194" y="5590067"/>
            <a:ext cx="3024548" cy="52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194" y="4581644"/>
            <a:ext cx="3095832" cy="53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8"/>
          <p:cNvSpPr txBox="1"/>
          <p:nvPr>
            <p:ph idx="4294967295" type="body"/>
          </p:nvPr>
        </p:nvSpPr>
        <p:spPr>
          <a:xfrm>
            <a:off x="456868" y="1719106"/>
            <a:ext cx="4762735" cy="199704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usan mensajes síncronos (llamadas a métodos) se puede poner explícitamente el retorno (return) o se puede omitir</a:t>
            </a:r>
            <a:endParaRPr/>
          </a:p>
        </p:txBody>
      </p:sp>
      <p:sp>
        <p:nvSpPr>
          <p:cNvPr id="680" name="Google Shape;680;p88"/>
          <p:cNvSpPr/>
          <p:nvPr/>
        </p:nvSpPr>
        <p:spPr>
          <a:xfrm>
            <a:off x="611318" y="3933964"/>
            <a:ext cx="4248264" cy="2035926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88"/>
          <p:cNvSpPr/>
          <p:nvPr/>
        </p:nvSpPr>
        <p:spPr>
          <a:xfrm>
            <a:off x="539673" y="3860879"/>
            <a:ext cx="4391552" cy="2160854"/>
          </a:xfrm>
          <a:prstGeom prst="flowChartProcess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2" name="Google Shape;68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680" y="2637164"/>
            <a:ext cx="3648106" cy="38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9"/>
          <p:cNvSpPr txBox="1"/>
          <p:nvPr>
            <p:ph idx="4294967295" type="body"/>
          </p:nvPr>
        </p:nvSpPr>
        <p:spPr>
          <a:xfrm>
            <a:off x="457228" y="1719466"/>
            <a:ext cx="3323006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veces que los objetos no existen durante todo el tiempo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mensajes de creación y de destrucción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234" y="1700385"/>
            <a:ext cx="5113397" cy="448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nivel alto de abstracción los mensajes que se intercambian en una conversación de la aplicación de chat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manda un MensajeInicio al servidor, y el servidor responde con otro MensajeInicio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intercambian MensajeFrase durante la conversación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 quiere cerrar la conversación, manda un MensajeFin, el otro contesta con otro MensajeFin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91"/>
          <p:cNvSpPr txBox="1"/>
          <p:nvPr>
            <p:ph idx="4294967295" type="body"/>
          </p:nvPr>
        </p:nvSpPr>
        <p:spPr>
          <a:xfrm>
            <a:off x="457228" y="1719466"/>
            <a:ext cx="4402353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recursivas (autodelegación)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 hilo de ejecución</a:t>
            </a:r>
            <a:endParaRPr/>
          </a:p>
        </p:txBody>
      </p:sp>
      <p:pic>
        <p:nvPicPr>
          <p:cNvPr id="702" name="Google Shape;70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3048" y="0"/>
            <a:ext cx="3230840" cy="674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2"/>
          <p:cNvSpPr txBox="1"/>
          <p:nvPr>
            <p:ph idx="4294967295" type="body"/>
          </p:nvPr>
        </p:nvSpPr>
        <p:spPr>
          <a:xfrm>
            <a:off x="456868" y="1719466"/>
            <a:ext cx="4259424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Reutilización de diagramas de secuencia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 similar a los métodos en programación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especificar parámetros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especificar el valor devuelto o el nombre de una variable</a:t>
            </a:r>
            <a:endParaRPr/>
          </a:p>
        </p:txBody>
      </p:sp>
      <p:pic>
        <p:nvPicPr>
          <p:cNvPr id="709" name="Google Shape;70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628741"/>
            <a:ext cx="3256402" cy="4340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93"/>
          <p:cNvSpPr txBox="1"/>
          <p:nvPr>
            <p:ph idx="4294967295" type="body"/>
          </p:nvPr>
        </p:nvSpPr>
        <p:spPr>
          <a:xfrm>
            <a:off x="457228" y="1719466"/>
            <a:ext cx="418633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Sentencias de control de flujo de ejecución en los diagramas de secuencia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alt: Equivale a un if/else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loop: Equivale a un for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más sentencias</a:t>
            </a:r>
            <a:endParaRPr/>
          </a:p>
        </p:txBody>
      </p:sp>
      <p:pic>
        <p:nvPicPr>
          <p:cNvPr id="716" name="Google Shape;71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577" y="0"/>
            <a:ext cx="4053131" cy="6598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permite crear diagramas que reflejan diferentes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mismo sistema.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hay mapas físicos, mapas políticos, mapas históricos … todos sobre el mismo mundo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mostrar ciertos aspectos y ocultar otros para que sean más fáciles de comprender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9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los mensajes que se intercambian los objetos del solitario cuando se realiza la acción de mover de baraja a descarte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9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96"/>
          <p:cNvSpPr txBox="1"/>
          <p:nvPr>
            <p:ph idx="4294967295" type="body"/>
          </p:nvPr>
        </p:nvSpPr>
        <p:spPr>
          <a:xfrm>
            <a:off x="457228" y="1719466"/>
            <a:ext cx="418633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organigramas “de siempre”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flujo de datos o el flujo de control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representar el flujo de control en diferentes clases</a:t>
            </a:r>
            <a:endParaRPr/>
          </a:p>
        </p:txBody>
      </p:sp>
      <p:pic>
        <p:nvPicPr>
          <p:cNvPr id="735" name="Google Shape;73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297" y="404665"/>
            <a:ext cx="3725871" cy="6049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97"/>
          <p:cNvSpPr txBox="1"/>
          <p:nvPr>
            <p:ph idx="4294967295" type="body"/>
          </p:nvPr>
        </p:nvSpPr>
        <p:spPr>
          <a:xfrm>
            <a:off x="456868" y="1719466"/>
            <a:ext cx="8147665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o establecer un valor de un atributo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la operación de una clase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a una función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una actividad que contiene acciones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una señal o notificación de un evento a un grupo de objetos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Agrupación de acciones, actividades, flujos de objetos y flujos de control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1700385"/>
            <a:ext cx="2868658" cy="4653288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98"/>
          <p:cNvSpPr/>
          <p:nvPr/>
        </p:nvSpPr>
        <p:spPr>
          <a:xfrm>
            <a:off x="900056" y="3573581"/>
            <a:ext cx="115099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9" name="Google Shape;749;p98"/>
          <p:cNvCxnSpPr/>
          <p:nvPr/>
        </p:nvCxnSpPr>
        <p:spPr>
          <a:xfrm flipH="1" rot="10800000">
            <a:off x="1979763" y="2421150"/>
            <a:ext cx="1800472" cy="129536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50" name="Google Shape;750;p98"/>
          <p:cNvCxnSpPr/>
          <p:nvPr/>
        </p:nvCxnSpPr>
        <p:spPr>
          <a:xfrm>
            <a:off x="1979762" y="3860879"/>
            <a:ext cx="2448152" cy="2160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51" name="Google Shape;751;p98"/>
          <p:cNvSpPr/>
          <p:nvPr/>
        </p:nvSpPr>
        <p:spPr>
          <a:xfrm>
            <a:off x="6496603" y="3592663"/>
            <a:ext cx="183971" cy="36686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98"/>
          <p:cNvSpPr/>
          <p:nvPr/>
        </p:nvSpPr>
        <p:spPr>
          <a:xfrm>
            <a:off x="6807302" y="3500497"/>
            <a:ext cx="1080067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3" name="Google Shape;753;p98"/>
          <p:cNvCxnSpPr/>
          <p:nvPr/>
        </p:nvCxnSpPr>
        <p:spPr>
          <a:xfrm flipH="1">
            <a:off x="5796359" y="3716510"/>
            <a:ext cx="936778" cy="7308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9"/>
          <p:cNvSpPr txBox="1"/>
          <p:nvPr>
            <p:ph idx="4294967295" type="body"/>
          </p:nvPr>
        </p:nvSpPr>
        <p:spPr>
          <a:xfrm>
            <a:off x="457228" y="1719467"/>
            <a:ext cx="8230110" cy="473429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 las acciones por las que se ejecuta el flujo de control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Objeto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 objeto que sale de una acción y entra en otra acción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flujos que unen los objetos con las actividades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5" name="Google Shape;76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1700385"/>
            <a:ext cx="2868658" cy="465328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100"/>
          <p:cNvSpPr/>
          <p:nvPr/>
        </p:nvSpPr>
        <p:spPr>
          <a:xfrm>
            <a:off x="6228026" y="2276781"/>
            <a:ext cx="1871756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100"/>
          <p:cNvCxnSpPr/>
          <p:nvPr/>
        </p:nvCxnSpPr>
        <p:spPr>
          <a:xfrm rot="10800000">
            <a:off x="5076675" y="2349145"/>
            <a:ext cx="1150991" cy="14292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68" name="Google Shape;768;p100"/>
          <p:cNvSpPr/>
          <p:nvPr/>
        </p:nvSpPr>
        <p:spPr>
          <a:xfrm>
            <a:off x="6496603" y="3592663"/>
            <a:ext cx="183971" cy="36686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00"/>
          <p:cNvSpPr/>
          <p:nvPr/>
        </p:nvSpPr>
        <p:spPr>
          <a:xfrm>
            <a:off x="6807302" y="3500497"/>
            <a:ext cx="1575458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100"/>
          <p:cNvCxnSpPr/>
          <p:nvPr/>
        </p:nvCxnSpPr>
        <p:spPr>
          <a:xfrm rot="10800000">
            <a:off x="5293048" y="3429213"/>
            <a:ext cx="1511374" cy="2160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71" name="Google Shape;771;p100"/>
          <p:cNvCxnSpPr/>
          <p:nvPr/>
        </p:nvCxnSpPr>
        <p:spPr>
          <a:xfrm flipH="1">
            <a:off x="4572283" y="3789595"/>
            <a:ext cx="2232139" cy="22321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72" name="Google Shape;772;p100"/>
          <p:cNvSpPr/>
          <p:nvPr/>
        </p:nvSpPr>
        <p:spPr>
          <a:xfrm>
            <a:off x="1261878" y="3645226"/>
            <a:ext cx="1727747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100"/>
          <p:cNvCxnSpPr/>
          <p:nvPr/>
        </p:nvCxnSpPr>
        <p:spPr>
          <a:xfrm flipH="1" rot="10800000">
            <a:off x="2987825" y="3068830"/>
            <a:ext cx="1944841" cy="79204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0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de control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que guían el flujo de control y objetos</a:t>
            </a:r>
            <a:endParaRPr/>
          </a:p>
          <a:p>
            <a:pPr indent="0" lvl="1" marL="0" marR="0" rtl="0" algn="l">
              <a:lnSpc>
                <a:spcPct val="95000"/>
              </a:lnSpc>
              <a:spcBef>
                <a:spcPts val="598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ymbo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Inicial, Actividad final, Flujo final, Decisión, Fusión, Bifurcación, Unión, Conector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tipos de nodos más avanzados</a:t>
            </a:r>
            <a:endParaRPr/>
          </a:p>
          <a:p>
            <a:pPr indent="111125" lvl="0" marL="0" marR="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ymbo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0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5" name="Google Shape;785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452" y="1700385"/>
            <a:ext cx="2868658" cy="465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964" y="1557456"/>
            <a:ext cx="2479834" cy="4978749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102"/>
          <p:cNvSpPr/>
          <p:nvPr/>
        </p:nvSpPr>
        <p:spPr>
          <a:xfrm>
            <a:off x="395305" y="4437275"/>
            <a:ext cx="1440089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102"/>
          <p:cNvCxnSpPr/>
          <p:nvPr/>
        </p:nvCxnSpPr>
        <p:spPr>
          <a:xfrm>
            <a:off x="1619380" y="4653288"/>
            <a:ext cx="576396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89" name="Google Shape;789;p102"/>
          <p:cNvSpPr/>
          <p:nvPr/>
        </p:nvSpPr>
        <p:spPr>
          <a:xfrm>
            <a:off x="7454622" y="1484372"/>
            <a:ext cx="1169713" cy="64264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0" name="Google Shape;790;p102"/>
          <p:cNvCxnSpPr/>
          <p:nvPr/>
        </p:nvCxnSpPr>
        <p:spPr>
          <a:xfrm rot="10800000">
            <a:off x="7093520" y="1844754"/>
            <a:ext cx="50331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1" name="Google Shape;791;p102"/>
          <p:cNvSpPr/>
          <p:nvPr/>
        </p:nvSpPr>
        <p:spPr>
          <a:xfrm>
            <a:off x="7668116" y="5877365"/>
            <a:ext cx="1224076" cy="642640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p102"/>
          <p:cNvCxnSpPr/>
          <p:nvPr/>
        </p:nvCxnSpPr>
        <p:spPr>
          <a:xfrm rot="10800000">
            <a:off x="7093160" y="6237747"/>
            <a:ext cx="7189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3" name="Google Shape;793;p102"/>
          <p:cNvSpPr/>
          <p:nvPr/>
        </p:nvSpPr>
        <p:spPr>
          <a:xfrm>
            <a:off x="7815724" y="3429213"/>
            <a:ext cx="1054145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4" name="Google Shape;794;p102"/>
          <p:cNvCxnSpPr/>
          <p:nvPr/>
        </p:nvCxnSpPr>
        <p:spPr>
          <a:xfrm rot="10800000">
            <a:off x="7093160" y="3645226"/>
            <a:ext cx="7189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5" name="Google Shape;795;p102"/>
          <p:cNvSpPr/>
          <p:nvPr/>
        </p:nvSpPr>
        <p:spPr>
          <a:xfrm>
            <a:off x="7888089" y="4365991"/>
            <a:ext cx="865134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Google Shape;796;p102"/>
          <p:cNvCxnSpPr/>
          <p:nvPr/>
        </p:nvCxnSpPr>
        <p:spPr>
          <a:xfrm rot="10800000">
            <a:off x="7093160" y="4581644"/>
            <a:ext cx="7189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7" name="Google Shape;797;p102"/>
          <p:cNvSpPr/>
          <p:nvPr/>
        </p:nvSpPr>
        <p:spPr>
          <a:xfrm>
            <a:off x="4122615" y="3376649"/>
            <a:ext cx="1308681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102"/>
          <p:cNvCxnSpPr/>
          <p:nvPr/>
        </p:nvCxnSpPr>
        <p:spPr>
          <a:xfrm flipH="1">
            <a:off x="3924604" y="3573581"/>
            <a:ext cx="216013" cy="14292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799" name="Google Shape;799;p102"/>
          <p:cNvSpPr/>
          <p:nvPr/>
        </p:nvSpPr>
        <p:spPr>
          <a:xfrm>
            <a:off x="4430795" y="4869302"/>
            <a:ext cx="775128" cy="368303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102"/>
          <p:cNvCxnSpPr/>
          <p:nvPr/>
        </p:nvCxnSpPr>
        <p:spPr>
          <a:xfrm rot="10800000">
            <a:off x="3924603" y="4797658"/>
            <a:ext cx="504751" cy="21745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3"/>
          <p:cNvSpPr txBox="1"/>
          <p:nvPr>
            <p:ph idx="4294967295" type="body"/>
          </p:nvPr>
        </p:nvSpPr>
        <p:spPr>
          <a:xfrm>
            <a:off x="457228" y="1719466"/>
            <a:ext cx="339429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asignar la responsabilidad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calles de piscinas (swim lanes)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entre paréntesis</a:t>
            </a:r>
            <a:endParaRPr/>
          </a:p>
        </p:txBody>
      </p:sp>
      <p:pic>
        <p:nvPicPr>
          <p:cNvPr id="807" name="Google Shape;80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532" y="1628741"/>
            <a:ext cx="4608646" cy="257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270" y="5013671"/>
            <a:ext cx="3672228" cy="981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2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Muestran los elementos de construcción del sistema. Características que no cambian con el tiempo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 como el sistema responde a las peticiones o evoluciona con el tiempo.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Interacción: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Engloba a ciertos diagramas de comportamiento que muestran el intercambio de mensajes dentro de un grupo de objetos que cooperan (colaboración) para obtener un objetivo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diagrama de actividad las acciones del solitario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Suponemos que solo existen las acciones de “baraja a descarte” y “descarte a palo”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0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0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0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06"/>
          <p:cNvSpPr txBox="1"/>
          <p:nvPr>
            <p:ph idx="4294967295" type="body"/>
          </p:nvPr>
        </p:nvSpPr>
        <p:spPr>
          <a:xfrm>
            <a:off x="457228" y="1719466"/>
            <a:ext cx="4331069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al diagrama de actividad pero en vez de actividades se enlazan con los flujos de control 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de ocurrencia de interacción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referencias a diagramas de secuencia </a:t>
            </a:r>
            <a:endParaRPr/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950" y="1484372"/>
            <a:ext cx="3435693" cy="511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0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08"/>
          <p:cNvSpPr txBox="1"/>
          <p:nvPr>
            <p:ph idx="4294967295" type="body"/>
          </p:nvPr>
        </p:nvSpPr>
        <p:spPr>
          <a:xfrm>
            <a:off x="457228" y="1719107"/>
            <a:ext cx="7787283" cy="1925759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llamados “Diagramas de Colaboración”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diagramas de secuencia pero muestran los enlaces entre los objetos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mostrar el orden y anidamiento de los mensajes, se numeran</a:t>
            </a:r>
            <a:endParaRPr/>
          </a:p>
        </p:txBody>
      </p:sp>
      <p:pic>
        <p:nvPicPr>
          <p:cNvPr id="840" name="Google Shape;840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381" y="3645226"/>
            <a:ext cx="6120019" cy="304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0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mensaje se puede incluir una condición, que debe cumplirse para que se pueda enviar el mensaje</a:t>
            </a:r>
            <a:endParaRPr/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35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dos objetos están enlazados se pueden enviar mensajes. Pueden ser atributos, variables o parámetros</a:t>
            </a:r>
            <a:endParaRPr/>
          </a:p>
        </p:txBody>
      </p:sp>
      <p:sp>
        <p:nvSpPr>
          <p:cNvPr id="847" name="Google Shape;847;p109"/>
          <p:cNvSpPr/>
          <p:nvPr/>
        </p:nvSpPr>
        <p:spPr>
          <a:xfrm>
            <a:off x="1835394" y="3429213"/>
            <a:ext cx="5258126" cy="459748"/>
          </a:xfrm>
          <a:prstGeom prst="flowChartProcess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8" name="Google Shape;848;p109"/>
          <p:cNvCxnSpPr/>
          <p:nvPr/>
        </p:nvCxnSpPr>
        <p:spPr>
          <a:xfrm>
            <a:off x="2987825" y="4076893"/>
            <a:ext cx="2232138" cy="0"/>
          </a:xfrm>
          <a:prstGeom prst="straightConnector1">
            <a:avLst/>
          </a:prstGeom>
          <a:noFill/>
          <a:ln cap="flat" cmpd="sng" w="633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10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comunicación del movimiento “De descarte a Palo”.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al solitario, palo, descarte y las cartas involucradas</a:t>
            </a:r>
            <a:endParaRPr/>
          </a:p>
          <a:p>
            <a:pPr indent="13335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1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12"/>
          <p:cNvSpPr txBox="1"/>
          <p:nvPr>
            <p:ph idx="4294967295" type="body"/>
          </p:nvPr>
        </p:nvSpPr>
        <p:spPr>
          <a:xfrm>
            <a:off x="457228" y="1719466"/>
            <a:ext cx="3899042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una máquina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estados y las transiciones entre los estados dependiendo de los eventos que se producen</a:t>
            </a:r>
            <a:endParaRPr/>
          </a:p>
        </p:txBody>
      </p:sp>
      <p:pic>
        <p:nvPicPr>
          <p:cNvPr id="867" name="Google Shape;867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652" y="1557457"/>
            <a:ext cx="3931084" cy="47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1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13"/>
          <p:cNvSpPr txBox="1"/>
          <p:nvPr>
            <p:ph idx="4294967295" type="body"/>
          </p:nvPr>
        </p:nvSpPr>
        <p:spPr>
          <a:xfrm>
            <a:off x="456868" y="1719466"/>
            <a:ext cx="3683388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llega un evento, se puede realizar una acción durante la transición a otro estado</a:t>
            </a:r>
            <a:endParaRPr/>
          </a:p>
        </p:txBody>
      </p:sp>
      <p:pic>
        <p:nvPicPr>
          <p:cNvPr id="874" name="Google Shape;874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616" y="2133852"/>
            <a:ext cx="4610086" cy="336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7" y="2103610"/>
            <a:ext cx="8890391" cy="365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14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14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el diagrama de estados de la aplicación de chat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actúa como cliente manda un mensaje de inicio y espera otro mensaje de inicio desde el otro chat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usuario escribe una frase, se envía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chat recibe una frase, la muestra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quiero finalizar, el chat envía un mensaje de fin al otro chat y se espera hasta recibir otro mensaje de fin. Cuando le recibe, vuelve al estado inicial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recibe un mensaje de fin, envía otro y vuelve al estado inicial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5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5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6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16"/>
          <p:cNvSpPr txBox="1"/>
          <p:nvPr>
            <p:ph idx="4294967295" type="body"/>
          </p:nvPr>
        </p:nvSpPr>
        <p:spPr>
          <a:xfrm>
            <a:off x="457228" y="1719107"/>
            <a:ext cx="8230110" cy="264652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componente es una unidad autónoma reemplazable de un sistema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indican los interfaces públicos para que otros componentes los usen (relación de realización)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pueden indicar los interfaces requeridos en otros componentes (relación de uso)</a:t>
            </a:r>
            <a:endParaRPr/>
          </a:p>
        </p:txBody>
      </p:sp>
      <p:pic>
        <p:nvPicPr>
          <p:cNvPr id="893" name="Google Shape;893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541" y="4310187"/>
            <a:ext cx="3240201" cy="254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7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7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mismo diagrama pueden aparecer varios componentes conectados mediante interfaces</a:t>
            </a:r>
            <a:endParaRPr/>
          </a:p>
        </p:txBody>
      </p:sp>
      <p:pic>
        <p:nvPicPr>
          <p:cNvPr id="900" name="Google Shape;900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49" y="3068831"/>
            <a:ext cx="5472699" cy="341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18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18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ymbo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represente un sistema de gestión de un departamento universitario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relacional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de ficheros (PDF, JPG,…)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XML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gestión de información persistente (gestiona toda la información persistente)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 de Secretaría del Centro Universitario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negocio de la aplicación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de correo electrónico (servicio requerido en la lógica de negocio)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gráfico de usuario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basado en web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9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19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ymbol"/>
              <a:buChar char="●"/>
            </a:pPr>
            <a:r>
              <a:rPr b="1" i="0" lang="en-US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0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20"/>
          <p:cNvSpPr txBox="1"/>
          <p:nvPr>
            <p:ph idx="4294967295" type="body"/>
          </p:nvPr>
        </p:nvSpPr>
        <p:spPr>
          <a:xfrm>
            <a:off x="456868" y="1719466"/>
            <a:ext cx="3683388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partes físicas del sistema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PCs, Servidores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Impresoras, scanners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PDAs, móviles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ymbol"/>
              <a:buChar char="●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Conectadas por Líneas de comunicaciones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ymbo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Internet, LAN, USB, Bluethoot</a:t>
            </a:r>
            <a:endParaRPr/>
          </a:p>
        </p:txBody>
      </p:sp>
      <p:pic>
        <p:nvPicPr>
          <p:cNvPr id="919" name="Google Shape;919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283" y="1916399"/>
            <a:ext cx="3989767" cy="432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21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21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nodos del diagrama (hardware) son clases con una representación especial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propiedades (con valores)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operaciones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Noto Symbol"/>
                <a:ea typeface="Noto Symbol"/>
                <a:cs typeface="Noto Symbol"/>
                <a:sym typeface="Noto Symbol"/>
              </a:rPr>
              <a:t>☹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posible que la herramienta no lo soporte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líneas de comunicación son asociaciones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49"/>
              </a:spcBef>
              <a:spcAft>
                <a:spcPts val="0"/>
              </a:spcAft>
              <a:buClr>
                <a:srgbClr val="669999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nombre, roles, multiplicidad, estereotipos, restricciones…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2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22"/>
          <p:cNvSpPr txBox="1"/>
          <p:nvPr>
            <p:ph idx="4294967295" type="body"/>
          </p:nvPr>
        </p:nvSpPr>
        <p:spPr>
          <a:xfrm>
            <a:off x="457228" y="1719466"/>
            <a:ext cx="8230110" cy="4411714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despliegue que muestre las conexiones de red existentes entre un equipo del aula y un servidor de base de datos al que se accede desde un servidor web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PCs del aula se conectan a Internet a través de un router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23"/>
          <p:cNvSpPr txBox="1"/>
          <p:nvPr>
            <p:ph idx="4294967295" type="title"/>
          </p:nvPr>
        </p:nvSpPr>
        <p:spPr>
          <a:xfrm>
            <a:off x="456868" y="122048"/>
            <a:ext cx="7544267" cy="1295720"/>
          </a:xfrm>
          <a:prstGeom prst="rect">
            <a:avLst/>
          </a:prstGeom>
          <a:noFill/>
          <a:ln>
            <a:noFill/>
          </a:ln>
        </p:spPr>
        <p:txBody>
          <a:bodyPr anchorCtr="1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23"/>
          <p:cNvSpPr txBox="1"/>
          <p:nvPr>
            <p:ph idx="4294967295" type="body"/>
          </p:nvPr>
        </p:nvSpPr>
        <p:spPr>
          <a:xfrm>
            <a:off x="457228" y="1719467"/>
            <a:ext cx="8230110" cy="2862177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artefacto representa un fichero físico en el sistema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versiones anteriores de UML se les llamaba componentes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48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ymbo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las dependencias entre artefactos</a:t>
            </a:r>
            <a:endParaRPr/>
          </a:p>
        </p:txBody>
      </p:sp>
      <p:pic>
        <p:nvPicPr>
          <p:cNvPr id="938" name="Google Shape;938;p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500" y="4437275"/>
            <a:ext cx="4321708" cy="19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ítulo1">
  <a:themeElements>
    <a:clrScheme name="Office">
      <a:dk1>
        <a:srgbClr val="000000"/>
      </a:dk1>
      <a:lt1>
        <a:srgbClr val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