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DBB35FC-4655-4396-8940-B176CC763F0D}">
  <a:tblStyle styleId="{9DBB35FC-4655-4396-8940-B176CC763F0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10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10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5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5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5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6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6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6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7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7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7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7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8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8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8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1" name="Google Shape;771;p8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9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9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9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1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10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2"/>
          <p:cNvSpPr txBox="1"/>
          <p:nvPr>
            <p:ph idx="1" type="subTitle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>
            <a:off x="457200" y="171936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7" name="Google Shape;77;p11"/>
          <p:cNvSpPr txBox="1"/>
          <p:nvPr>
            <p:ph idx="2" type="body"/>
          </p:nvPr>
        </p:nvSpPr>
        <p:spPr>
          <a:xfrm>
            <a:off x="457200" y="402372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12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12"/>
          <p:cNvSpPr txBox="1"/>
          <p:nvPr>
            <p:ph idx="3"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12"/>
          <p:cNvSpPr txBox="1"/>
          <p:nvPr>
            <p:ph idx="4"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13"/>
          <p:cNvSpPr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Google Shape;130;p15"/>
          <p:cNvSpPr txBox="1"/>
          <p:nvPr>
            <p:ph idx="1"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Google Shape;134;p17"/>
          <p:cNvSpPr txBox="1"/>
          <p:nvPr>
            <p:ph idx="1" type="subTitle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8" name="Google Shape;138;p18"/>
          <p:cNvSpPr txBox="1"/>
          <p:nvPr>
            <p:ph idx="2"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456840" y="122040"/>
            <a:ext cx="7543800" cy="60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6" name="Google Shape;146;p21"/>
          <p:cNvSpPr txBox="1"/>
          <p:nvPr>
            <p:ph idx="2"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7" name="Google Shape;147;p21"/>
          <p:cNvSpPr txBox="1"/>
          <p:nvPr>
            <p:ph idx="3"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2" name="Google Shape;152;p22"/>
          <p:cNvSpPr txBox="1"/>
          <p:nvPr>
            <p:ph idx="3"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6" name="Google Shape;156;p23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7" name="Google Shape;157;p23"/>
          <p:cNvSpPr txBox="1"/>
          <p:nvPr>
            <p:ph idx="3" type="body"/>
          </p:nvPr>
        </p:nvSpPr>
        <p:spPr>
          <a:xfrm>
            <a:off x="457200" y="402372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0" name="Google Shape;160;p24"/>
          <p:cNvSpPr txBox="1"/>
          <p:nvPr>
            <p:ph idx="1" type="body"/>
          </p:nvPr>
        </p:nvSpPr>
        <p:spPr>
          <a:xfrm>
            <a:off x="457200" y="171936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1" name="Google Shape;161;p24"/>
          <p:cNvSpPr txBox="1"/>
          <p:nvPr>
            <p:ph idx="2" type="body"/>
          </p:nvPr>
        </p:nvSpPr>
        <p:spPr>
          <a:xfrm>
            <a:off x="457200" y="402372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5" name="Google Shape;165;p25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6" name="Google Shape;166;p25"/>
          <p:cNvSpPr txBox="1"/>
          <p:nvPr>
            <p:ph idx="3"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67" name="Google Shape;167;p25"/>
          <p:cNvSpPr txBox="1"/>
          <p:nvPr>
            <p:ph idx="4"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1" name="Google Shape;171;p26"/>
          <p:cNvSpPr txBox="1"/>
          <p:nvPr>
            <p:ph idx="2"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2" name="Google Shape;172;p26"/>
          <p:cNvSpPr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idx="1" type="subTitle"/>
          </p:nvPr>
        </p:nvSpPr>
        <p:spPr>
          <a:xfrm>
            <a:off x="456840" y="122040"/>
            <a:ext cx="7543800" cy="6006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8"/>
          <p:cNvSpPr txBox="1"/>
          <p:nvPr>
            <p:ph idx="2" type="body"/>
          </p:nvPr>
        </p:nvSpPr>
        <p:spPr>
          <a:xfrm>
            <a:off x="45720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8"/>
          <p:cNvSpPr txBox="1"/>
          <p:nvPr>
            <p:ph idx="3" type="body"/>
          </p:nvPr>
        </p:nvSpPr>
        <p:spPr>
          <a:xfrm>
            <a:off x="467424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457200" y="1719360"/>
            <a:ext cx="4015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9"/>
          <p:cNvSpPr txBox="1"/>
          <p:nvPr>
            <p:ph idx="3" type="body"/>
          </p:nvPr>
        </p:nvSpPr>
        <p:spPr>
          <a:xfrm>
            <a:off x="4674240" y="402372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45720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0"/>
          <p:cNvSpPr txBox="1"/>
          <p:nvPr>
            <p:ph idx="2" type="body"/>
          </p:nvPr>
        </p:nvSpPr>
        <p:spPr>
          <a:xfrm>
            <a:off x="4674240" y="1719360"/>
            <a:ext cx="40158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Google Shape;73;p10"/>
          <p:cNvSpPr txBox="1"/>
          <p:nvPr>
            <p:ph idx="3" type="body"/>
          </p:nvPr>
        </p:nvSpPr>
        <p:spPr>
          <a:xfrm>
            <a:off x="457200" y="4023720"/>
            <a:ext cx="82296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315200" y="1066680"/>
            <a:ext cx="0" cy="44960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" name="Google Shape;7;p1"/>
          <p:cNvSpPr txBox="1"/>
          <p:nvPr>
            <p:ph type="title"/>
          </p:nvPr>
        </p:nvSpPr>
        <p:spPr>
          <a:xfrm>
            <a:off x="316080" y="465840"/>
            <a:ext cx="6781680" cy="2134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6840" y="6248520"/>
            <a:ext cx="2133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080" y="6248520"/>
            <a:ext cx="289584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2720" y="6248520"/>
            <a:ext cx="2133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28575" lvl="0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28575" lvl="1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28575" lvl="2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28575" lvl="3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28575" lvl="4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28575" lvl="5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28575" lvl="6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28575" lvl="7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28575" lvl="8" marL="0" marR="0" rtl="0" algn="r">
              <a:spcBef>
                <a:spcPts val="0"/>
              </a:spcBef>
              <a:buClr>
                <a:srgbClr val="000000"/>
              </a:buClr>
              <a:buSzPts val="450"/>
              <a:buFont typeface="Noto Sans Symbols"/>
              <a:buNone/>
              <a:defRPr b="0" i="0" sz="1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"/>
              <a:buFont typeface="Noto Sans Symbols"/>
              <a:buChar char="●"/>
            </a:pPr>
            <a:fld id="{00000000-1234-1234-1234-123412341234}" type="slidenum">
              <a:rPr lang="es-AR"/>
              <a:t>‹#›</a:t>
            </a:fld>
            <a:endParaRPr sz="2400"/>
          </a:p>
        </p:txBody>
      </p:sp>
      <p:sp>
        <p:nvSpPr>
          <p:cNvPr id="11" name="Google Shape;11;p1"/>
          <p:cNvSpPr/>
          <p:nvPr/>
        </p:nvSpPr>
        <p:spPr>
          <a:xfrm>
            <a:off x="7493040" y="2992320"/>
            <a:ext cx="201240" cy="20160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7777080" y="2992320"/>
            <a:ext cx="201240" cy="20160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8061120" y="2992320"/>
            <a:ext cx="201240" cy="20160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7493040" y="3276720"/>
            <a:ext cx="201240" cy="20160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7777080" y="3276720"/>
            <a:ext cx="201240" cy="20160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8061120" y="3276720"/>
            <a:ext cx="201240" cy="20160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"/>
          <p:cNvSpPr/>
          <p:nvPr/>
        </p:nvSpPr>
        <p:spPr>
          <a:xfrm>
            <a:off x="8345160" y="3276720"/>
            <a:ext cx="201240" cy="20160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"/>
          <p:cNvSpPr/>
          <p:nvPr/>
        </p:nvSpPr>
        <p:spPr>
          <a:xfrm>
            <a:off x="7493040" y="3560760"/>
            <a:ext cx="201240" cy="20160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"/>
          <p:cNvSpPr/>
          <p:nvPr/>
        </p:nvSpPr>
        <p:spPr>
          <a:xfrm>
            <a:off x="7777080" y="3560760"/>
            <a:ext cx="201240" cy="20160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"/>
          <p:cNvSpPr/>
          <p:nvPr/>
        </p:nvSpPr>
        <p:spPr>
          <a:xfrm>
            <a:off x="8061120" y="3560760"/>
            <a:ext cx="201240" cy="20160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1"/>
          <p:cNvSpPr/>
          <p:nvPr/>
        </p:nvSpPr>
        <p:spPr>
          <a:xfrm>
            <a:off x="8345160" y="3560760"/>
            <a:ext cx="201240" cy="20160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1"/>
          <p:cNvSpPr/>
          <p:nvPr/>
        </p:nvSpPr>
        <p:spPr>
          <a:xfrm>
            <a:off x="8629560" y="3560760"/>
            <a:ext cx="201240" cy="201600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"/>
          <p:cNvSpPr/>
          <p:nvPr/>
        </p:nvSpPr>
        <p:spPr>
          <a:xfrm>
            <a:off x="7493040" y="3843360"/>
            <a:ext cx="201240" cy="20304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"/>
          <p:cNvSpPr/>
          <p:nvPr/>
        </p:nvSpPr>
        <p:spPr>
          <a:xfrm>
            <a:off x="7777080" y="3843360"/>
            <a:ext cx="201240" cy="20304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"/>
          <p:cNvSpPr/>
          <p:nvPr/>
        </p:nvSpPr>
        <p:spPr>
          <a:xfrm>
            <a:off x="8061120" y="3843360"/>
            <a:ext cx="201240" cy="20304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"/>
          <p:cNvSpPr/>
          <p:nvPr/>
        </p:nvSpPr>
        <p:spPr>
          <a:xfrm>
            <a:off x="8345160" y="3843360"/>
            <a:ext cx="201240" cy="203040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1"/>
          <p:cNvSpPr/>
          <p:nvPr/>
        </p:nvSpPr>
        <p:spPr>
          <a:xfrm>
            <a:off x="7493040" y="4127400"/>
            <a:ext cx="201240" cy="20340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"/>
          <p:cNvSpPr/>
          <p:nvPr/>
        </p:nvSpPr>
        <p:spPr>
          <a:xfrm>
            <a:off x="7777080" y="4127400"/>
            <a:ext cx="201240" cy="20340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1"/>
          <p:cNvSpPr/>
          <p:nvPr/>
        </p:nvSpPr>
        <p:spPr>
          <a:xfrm>
            <a:off x="8061120" y="4127400"/>
            <a:ext cx="201240" cy="203400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"/>
          <p:cNvSpPr/>
          <p:nvPr/>
        </p:nvSpPr>
        <p:spPr>
          <a:xfrm>
            <a:off x="8345160" y="4127400"/>
            <a:ext cx="201240" cy="203400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8629560" y="4127400"/>
            <a:ext cx="201240" cy="203400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7493040" y="4411800"/>
            <a:ext cx="201240" cy="20160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"/>
          <p:cNvSpPr/>
          <p:nvPr/>
        </p:nvSpPr>
        <p:spPr>
          <a:xfrm>
            <a:off x="7777080" y="4411800"/>
            <a:ext cx="201240" cy="201600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1"/>
          <p:cNvSpPr/>
          <p:nvPr/>
        </p:nvSpPr>
        <p:spPr>
          <a:xfrm>
            <a:off x="8061120" y="4411800"/>
            <a:ext cx="201240" cy="201600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1"/>
          <p:cNvSpPr/>
          <p:nvPr/>
        </p:nvSpPr>
        <p:spPr>
          <a:xfrm>
            <a:off x="8345160" y="4411800"/>
            <a:ext cx="201240" cy="201600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"/>
          <p:cNvSpPr/>
          <p:nvPr/>
        </p:nvSpPr>
        <p:spPr>
          <a:xfrm>
            <a:off x="7493040" y="4695840"/>
            <a:ext cx="201240" cy="201600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1"/>
          <p:cNvSpPr/>
          <p:nvPr/>
        </p:nvSpPr>
        <p:spPr>
          <a:xfrm>
            <a:off x="7777080" y="4695840"/>
            <a:ext cx="201240" cy="201600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"/>
          <p:cNvSpPr/>
          <p:nvPr/>
        </p:nvSpPr>
        <p:spPr>
          <a:xfrm>
            <a:off x="8061120" y="4695840"/>
            <a:ext cx="201240" cy="201600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"/>
          <p:cNvSpPr/>
          <p:nvPr/>
        </p:nvSpPr>
        <p:spPr>
          <a:xfrm>
            <a:off x="8345160" y="4695840"/>
            <a:ext cx="201240" cy="201600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"/>
          <p:cNvSpPr/>
          <p:nvPr/>
        </p:nvSpPr>
        <p:spPr>
          <a:xfrm>
            <a:off x="7777080" y="4979880"/>
            <a:ext cx="201240" cy="201600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"/>
          <p:cNvSpPr/>
          <p:nvPr/>
        </p:nvSpPr>
        <p:spPr>
          <a:xfrm>
            <a:off x="8345160" y="4979880"/>
            <a:ext cx="201240" cy="201600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" name="Google Shape;42;p1"/>
          <p:cNvCxnSpPr/>
          <p:nvPr/>
        </p:nvCxnSpPr>
        <p:spPr>
          <a:xfrm>
            <a:off x="304920" y="2819520"/>
            <a:ext cx="822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43" name="Google Shape;43;p1"/>
          <p:cNvSpPr txBox="1"/>
          <p:nvPr>
            <p:ph idx="1"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14"/>
          <p:cNvCxnSpPr/>
          <p:nvPr/>
        </p:nvCxnSpPr>
        <p:spPr>
          <a:xfrm>
            <a:off x="7962840" y="152280"/>
            <a:ext cx="0" cy="15242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2" name="Google Shape;92;p14"/>
          <p:cNvSpPr txBox="1"/>
          <p:nvPr>
            <p:ph type="title"/>
          </p:nvPr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14"/>
          <p:cNvSpPr txBox="1"/>
          <p:nvPr>
            <p:ph idx="10" type="dt"/>
          </p:nvPr>
        </p:nvSpPr>
        <p:spPr>
          <a:xfrm>
            <a:off x="456840" y="6248520"/>
            <a:ext cx="2133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124080" y="6248520"/>
            <a:ext cx="289584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552720" y="6248520"/>
            <a:ext cx="2133720" cy="4575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  <p:sp>
        <p:nvSpPr>
          <p:cNvPr id="97" name="Google Shape;97;p14"/>
          <p:cNvSpPr/>
          <p:nvPr/>
        </p:nvSpPr>
        <p:spPr>
          <a:xfrm>
            <a:off x="8153280" y="152280"/>
            <a:ext cx="119880" cy="11988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8321040" y="152280"/>
            <a:ext cx="119880" cy="11988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8489160" y="152280"/>
            <a:ext cx="119880" cy="11988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8153280" y="320040"/>
            <a:ext cx="119880" cy="11988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8321040" y="320040"/>
            <a:ext cx="119880" cy="11988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8489160" y="320040"/>
            <a:ext cx="119880" cy="11988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8657280" y="320040"/>
            <a:ext cx="119880" cy="11988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8153280" y="488160"/>
            <a:ext cx="119880" cy="11988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321040" y="488160"/>
            <a:ext cx="119880" cy="11988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8489160" y="488160"/>
            <a:ext cx="119880" cy="11988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4"/>
          <p:cNvSpPr/>
          <p:nvPr/>
        </p:nvSpPr>
        <p:spPr>
          <a:xfrm>
            <a:off x="8657280" y="488160"/>
            <a:ext cx="119880" cy="11988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8825400" y="488160"/>
            <a:ext cx="119880" cy="119880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8153280" y="655920"/>
            <a:ext cx="119880" cy="119880"/>
          </a:xfrm>
          <a:prstGeom prst="ellipse">
            <a:avLst/>
          </a:prstGeom>
          <a:solidFill>
            <a:srgbClr val="3300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8321040" y="655920"/>
            <a:ext cx="119880" cy="11988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8489160" y="655920"/>
            <a:ext cx="119880" cy="11988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8657280" y="655920"/>
            <a:ext cx="119880" cy="119880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153280" y="824040"/>
            <a:ext cx="119880" cy="11988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8321040" y="824040"/>
            <a:ext cx="119880" cy="11988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8489160" y="824040"/>
            <a:ext cx="119880" cy="119880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8657280" y="824040"/>
            <a:ext cx="119880" cy="119880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8825400" y="824040"/>
            <a:ext cx="119880" cy="119880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4"/>
          <p:cNvSpPr/>
          <p:nvPr/>
        </p:nvSpPr>
        <p:spPr>
          <a:xfrm>
            <a:off x="8153280" y="992160"/>
            <a:ext cx="119880" cy="119880"/>
          </a:xfrm>
          <a:prstGeom prst="ellipse">
            <a:avLst/>
          </a:prstGeom>
          <a:solidFill>
            <a:srgbClr val="66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4"/>
          <p:cNvSpPr/>
          <p:nvPr/>
        </p:nvSpPr>
        <p:spPr>
          <a:xfrm>
            <a:off x="8321040" y="992160"/>
            <a:ext cx="119880" cy="119880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4"/>
          <p:cNvSpPr/>
          <p:nvPr/>
        </p:nvSpPr>
        <p:spPr>
          <a:xfrm>
            <a:off x="8489160" y="992160"/>
            <a:ext cx="119880" cy="119880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4"/>
          <p:cNvSpPr/>
          <p:nvPr/>
        </p:nvSpPr>
        <p:spPr>
          <a:xfrm>
            <a:off x="8657280" y="992160"/>
            <a:ext cx="119880" cy="119880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4"/>
          <p:cNvSpPr/>
          <p:nvPr/>
        </p:nvSpPr>
        <p:spPr>
          <a:xfrm>
            <a:off x="8153280" y="1159920"/>
            <a:ext cx="119880" cy="119520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4"/>
          <p:cNvSpPr/>
          <p:nvPr/>
        </p:nvSpPr>
        <p:spPr>
          <a:xfrm>
            <a:off x="8321040" y="1159920"/>
            <a:ext cx="119880" cy="119520"/>
          </a:xfrm>
          <a:prstGeom prst="ellipse">
            <a:avLst/>
          </a:prstGeom>
          <a:solidFill>
            <a:srgbClr val="CCCC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/>
          <p:nvPr/>
        </p:nvSpPr>
        <p:spPr>
          <a:xfrm>
            <a:off x="8489160" y="1159920"/>
            <a:ext cx="119880" cy="119520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4"/>
          <p:cNvSpPr/>
          <p:nvPr/>
        </p:nvSpPr>
        <p:spPr>
          <a:xfrm>
            <a:off x="8657280" y="1159920"/>
            <a:ext cx="119880" cy="119520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8321040" y="1328040"/>
            <a:ext cx="119880" cy="119520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/>
          <p:nvPr/>
        </p:nvSpPr>
        <p:spPr>
          <a:xfrm>
            <a:off x="8657280" y="1328040"/>
            <a:ext cx="119880" cy="119520"/>
          </a:xfrm>
          <a:prstGeom prst="ellipse">
            <a:avLst/>
          </a:prstGeom>
          <a:solidFill>
            <a:srgbClr val="D8D8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0.xml"/><Relationship Id="rId3" Type="http://schemas.openxmlformats.org/officeDocument/2006/relationships/image" Target="../media/image57.png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1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omg.org/mda/" TargetMode="External"/><Relationship Id="rId4" Type="http://schemas.openxmlformats.org/officeDocument/2006/relationships/hyperlink" Target="http://www.omg.org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uml.org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omg.org/" TargetMode="External"/><Relationship Id="rId4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6.png"/><Relationship Id="rId4" Type="http://schemas.openxmlformats.org/officeDocument/2006/relationships/image" Target="../media/image3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3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5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4.png"/><Relationship Id="rId4" Type="http://schemas.openxmlformats.org/officeDocument/2006/relationships/image" Target="../media/image30.png"/><Relationship Id="rId5" Type="http://schemas.openxmlformats.org/officeDocument/2006/relationships/image" Target="../media/image45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52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37.png"/><Relationship Id="rId4" Type="http://schemas.openxmlformats.org/officeDocument/2006/relationships/image" Target="../media/image49.png"/><Relationship Id="rId5" Type="http://schemas.openxmlformats.org/officeDocument/2006/relationships/image" Target="../media/image5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4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43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5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5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5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5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5.png"/><Relationship Id="rId4" Type="http://schemas.openxmlformats.org/officeDocument/2006/relationships/image" Target="../media/image4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8.png"/><Relationship Id="rId4" Type="http://schemas.openxmlformats.org/officeDocument/2006/relationships/image" Target="../media/image5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2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1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55.png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5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5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3.xml"/><Relationship Id="rId3" Type="http://schemas.openxmlformats.org/officeDocument/2006/relationships/image" Target="../media/image58.png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6.xml"/><Relationship Id="rId3" Type="http://schemas.openxmlformats.org/officeDocument/2006/relationships/image" Target="../media/image9.png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9.xml"/><Relationship Id="rId3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/>
        </p:nvSpPr>
        <p:spPr>
          <a:xfrm>
            <a:off x="316080" y="465840"/>
            <a:ext cx="6781680" cy="213408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4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UML</a:t>
            </a:r>
            <a:br>
              <a:rPr b="1" i="0" lang="es-AR" sz="4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 txBox="1"/>
          <p:nvPr/>
        </p:nvSpPr>
        <p:spPr>
          <a:xfrm>
            <a:off x="848880" y="3049560"/>
            <a:ext cx="6248520" cy="236268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Ernesto A. Zapata Icart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ezicart@frp.utn.edu.ar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40" y="3213000"/>
            <a:ext cx="3816360" cy="289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6"/>
          <p:cNvSpPr txBox="1"/>
          <p:nvPr/>
        </p:nvSpPr>
        <p:spPr>
          <a:xfrm>
            <a:off x="457200" y="1719360"/>
            <a:ext cx="404352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entidades del mundo real, elementos de análisis y diseño o clases de implementación y sus relaciones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6"/>
          <p:cNvSpPr/>
          <p:nvPr/>
        </p:nvSpPr>
        <p:spPr>
          <a:xfrm>
            <a:off x="3033720" y="1943280"/>
            <a:ext cx="307656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59280" y="2060640"/>
            <a:ext cx="3889440" cy="37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12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Artefactos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26"/>
          <p:cNvSpPr txBox="1"/>
          <p:nvPr/>
        </p:nvSpPr>
        <p:spPr>
          <a:xfrm>
            <a:off x="456840" y="1719360"/>
            <a:ext cx="3251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mostrar los artefactos, los nodos y los componentes y las relaciones entre ellos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y artefactos deben estar en nodos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9" name="Google Shape;899;p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1640" y="1773360"/>
            <a:ext cx="4322880" cy="4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2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11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27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componentes que muestre una aplicación web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Empaquetada en aplicaciónWeb.jar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 base de datos (MySQL.exe)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 de Tomcat y Java (Tomcat.exe y Java.exe)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 del fichero de configuración web.xml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 un fichero .html estático que contiene dos imágenes .jpg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7"/>
          <p:cNvSpPr txBox="1"/>
          <p:nvPr/>
        </p:nvSpPr>
        <p:spPr>
          <a:xfrm>
            <a:off x="457200" y="1719000"/>
            <a:ext cx="4043520" cy="4662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un ejemplo ilustrativo de objetos y sus enlaces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ser objetos en memoria, objetos en base de datos, objetos de modelado…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7"/>
          <p:cNvPicPr preferRelativeResize="0"/>
          <p:nvPr/>
        </p:nvPicPr>
        <p:blipFill rotWithShape="1">
          <a:blip r:embed="rId3">
            <a:alphaModFix/>
          </a:blip>
          <a:srcRect b="0" l="39136" r="0" t="0"/>
          <a:stretch/>
        </p:blipFill>
        <p:spPr>
          <a:xfrm>
            <a:off x="4427640" y="2276640"/>
            <a:ext cx="4032000" cy="31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8"/>
          <p:cNvSpPr txBox="1"/>
          <p:nvPr/>
        </p:nvSpPr>
        <p:spPr>
          <a:xfrm>
            <a:off x="457200" y="1719360"/>
            <a:ext cx="483552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de que está compuesto algún elemento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Especialmente útil en estructuras formadas por otras estructuras o diseño basado en componentes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4360" y="1413000"/>
            <a:ext cx="2835360" cy="493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9"/>
          <p:cNvSpPr txBox="1"/>
          <p:nvPr/>
        </p:nvSpPr>
        <p:spPr>
          <a:xfrm>
            <a:off x="457200" y="1719360"/>
            <a:ext cx="4906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 arquitectura cuando el sistema está en ejecución.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plataformas hardware, elementos de software (elementos ejecutables) y los entornos de ejecución (sistemas operativos, máquinas virtuales, …)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640" y="2060640"/>
            <a:ext cx="3672000" cy="3976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456840" y="1719360"/>
            <a:ext cx="353844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Muestran la organización y las relaciones entre los componentes software del sistema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5" name="Google Shape;26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5640" y="1844640"/>
            <a:ext cx="4905360" cy="431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1"/>
          <p:cNvSpPr txBox="1"/>
          <p:nvPr/>
        </p:nvSpPr>
        <p:spPr>
          <a:xfrm>
            <a:off x="456840" y="1719360"/>
            <a:ext cx="375444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 los elementos del modelo y muestra las dependencias entre ellos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Concepto de paquete similar al de Java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1200" y="1773360"/>
            <a:ext cx="3878280" cy="4176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2"/>
          <p:cNvSpPr txBox="1"/>
          <p:nvPr/>
        </p:nvSpPr>
        <p:spPr>
          <a:xfrm>
            <a:off x="457200" y="1719360"/>
            <a:ext cx="461952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el flujo de datos o el flujo de control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Captura el flujo de trabajo de objetos que cooperan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9" name="Google Shape;279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5640" y="1197000"/>
            <a:ext cx="3236760" cy="525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43"/>
          <p:cNvSpPr txBox="1"/>
          <p:nvPr/>
        </p:nvSpPr>
        <p:spPr>
          <a:xfrm>
            <a:off x="457200" y="1719360"/>
            <a:ext cx="4330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Casos de Uso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los servicios que los actores (usuarios y otros sistemas) pueden pedir al sistema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muestran en este módulo por estar más relacionados con el Proceso Unificado de Desarrollo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00" y="2276640"/>
            <a:ext cx="4100400" cy="2865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4"/>
          <p:cNvSpPr txBox="1"/>
          <p:nvPr/>
        </p:nvSpPr>
        <p:spPr>
          <a:xfrm>
            <a:off x="456840" y="1719360"/>
            <a:ext cx="454644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Máquina de Estados / Protocolos con Máquinas de Estados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el ciclo de vida de un objeto en particular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estados en los que se puede encontrar y como transita de uno a otro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5280" y="1557360"/>
            <a:ext cx="3692520" cy="446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5"/>
          <p:cNvSpPr txBox="1"/>
          <p:nvPr/>
        </p:nvSpPr>
        <p:spPr>
          <a:xfrm>
            <a:off x="456840" y="1719360"/>
            <a:ext cx="476244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Visión General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muchos escenarios de interacción diferentes para la misma </a:t>
            </a:r>
            <a:r>
              <a:rPr b="1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colaboración</a:t>
            </a: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(el conjunto de objetos que trabajan juntos para cumplir un objetivo)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5040" y="1413000"/>
            <a:ext cx="3355920" cy="4992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Casos de Uso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33CC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6"/>
          <p:cNvSpPr txBox="1"/>
          <p:nvPr/>
        </p:nvSpPr>
        <p:spPr>
          <a:xfrm>
            <a:off x="468000" y="1700280"/>
            <a:ext cx="40323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centra en el intercambio de mensajes entre un grupo de objetos y el </a:t>
            </a:r>
            <a:r>
              <a:rPr b="1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orden de los mensajes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9080" y="1341360"/>
            <a:ext cx="4336920" cy="5040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7"/>
          <p:cNvSpPr txBox="1"/>
          <p:nvPr/>
        </p:nvSpPr>
        <p:spPr>
          <a:xfrm>
            <a:off x="456840" y="1719360"/>
            <a:ext cx="3467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centra en el intercambio de mensajes entre un grupo de objetos y las </a:t>
            </a:r>
            <a:r>
              <a:rPr b="1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relaciones entre los objetos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280" y="2349360"/>
            <a:ext cx="4937040" cy="333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8"/>
          <p:cNvSpPr txBox="1"/>
          <p:nvPr/>
        </p:nvSpPr>
        <p:spPr>
          <a:xfrm>
            <a:off x="456840" y="1719360"/>
            <a:ext cx="8147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Tiempos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los cambios y su relación con el tiempo en sistema de tiempo real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se muestran aquí porque no son muy usados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Diagramas y Modelo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define el formato de un conjunto de diagramas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modelo representa los elementos del sistema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con sus métodos y atributos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 con sus relaciones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existe un conjunto “consistente” de diagramas se forma un modelo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posible que elementos del modelo no aparezcan en ningún diagrama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MDA con UML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50"/>
          <p:cNvSpPr txBox="1"/>
          <p:nvPr/>
        </p:nvSpPr>
        <p:spPr>
          <a:xfrm>
            <a:off x="457200" y="1719360"/>
            <a:ext cx="8229600" cy="4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MDA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guiada por modelos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Driven Architecture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http://www.omg.org/mda/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Propuesto por el OMG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 de Gestión de Objetos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Managment Group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http://www.omg.org/</a:t>
            </a: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Generación de código partiendo de un modelo UML (formado por diagramas)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modelo UML debe ser preciso cuando se vaya a generar código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UML pueden estar incompletos (bocetos) cuando se usan para documentar, comunicar, ...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5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de clases están formados por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Atributos (Propiedades)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 (Operaciones)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Relaciones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Asociación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Herencia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Composición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Uso (Dependencia)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00" y="2421000"/>
            <a:ext cx="3889440" cy="3757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3"/>
          <p:cNvSpPr/>
          <p:nvPr/>
        </p:nvSpPr>
        <p:spPr>
          <a:xfrm>
            <a:off x="3059280" y="5661000"/>
            <a:ext cx="2447640" cy="432000"/>
          </a:xfrm>
          <a:prstGeom prst="rect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53"/>
          <p:cNvSpPr txBox="1"/>
          <p:nvPr/>
        </p:nvSpPr>
        <p:spPr>
          <a:xfrm>
            <a:off x="457200" y="1719000"/>
            <a:ext cx="7354800" cy="372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gráfico de una clase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la clase está en paquete se sigue el esquema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27280" y="2421000"/>
            <a:ext cx="3097080" cy="223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3"/>
          <p:cNvSpPr/>
          <p:nvPr/>
        </p:nvSpPr>
        <p:spPr>
          <a:xfrm>
            <a:off x="3132000" y="5661000"/>
            <a:ext cx="2305080" cy="64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java::io::InputStream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4"/>
          <p:cNvSpPr/>
          <p:nvPr/>
        </p:nvSpPr>
        <p:spPr>
          <a:xfrm>
            <a:off x="3133800" y="5518080"/>
            <a:ext cx="2160360" cy="935280"/>
          </a:xfrm>
          <a:prstGeom prst="rect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5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Atributos (Propiedades)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54"/>
          <p:cNvSpPr txBox="1"/>
          <p:nvPr/>
        </p:nvSpPr>
        <p:spPr>
          <a:xfrm>
            <a:off x="457200" y="1719000"/>
            <a:ext cx="8229600" cy="3654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Sintáxis Atributos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UML: Integer, Boolean, String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cualquier lenguaje de programación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del modelo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omitir en bocetos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54"/>
          <p:cNvSpPr/>
          <p:nvPr/>
        </p:nvSpPr>
        <p:spPr>
          <a:xfrm>
            <a:off x="2771640" y="2421000"/>
            <a:ext cx="3241800" cy="64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nombreAtributo : tipoAtributo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4"/>
          <p:cNvSpPr/>
          <p:nvPr/>
        </p:nvSpPr>
        <p:spPr>
          <a:xfrm>
            <a:off x="2700360" y="2421000"/>
            <a:ext cx="3240000" cy="4316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54"/>
          <p:cNvSpPr/>
          <p:nvPr/>
        </p:nvSpPr>
        <p:spPr>
          <a:xfrm>
            <a:off x="3276720" y="5589720"/>
            <a:ext cx="2160360" cy="785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numPies: Integer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nombre: String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5"/>
          <p:cNvSpPr/>
          <p:nvPr/>
        </p:nvSpPr>
        <p:spPr>
          <a:xfrm>
            <a:off x="2843280" y="3068640"/>
            <a:ext cx="2952720" cy="792000"/>
          </a:xfrm>
          <a:prstGeom prst="rect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5"/>
          <p:cNvSpPr/>
          <p:nvPr/>
        </p:nvSpPr>
        <p:spPr>
          <a:xfrm>
            <a:off x="1763640" y="5229360"/>
            <a:ext cx="5400720" cy="1295280"/>
          </a:xfrm>
          <a:prstGeom prst="rect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Atributos (Propiedades)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55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por defecto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Multiplicidad (Arrays)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5"/>
          <p:cNvSpPr/>
          <p:nvPr/>
        </p:nvSpPr>
        <p:spPr>
          <a:xfrm>
            <a:off x="1979640" y="2421000"/>
            <a:ext cx="5472000" cy="36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nombreAtributo : tipoAtributo = valorPorDefecto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55"/>
          <p:cNvSpPr/>
          <p:nvPr/>
        </p:nvSpPr>
        <p:spPr>
          <a:xfrm>
            <a:off x="1979640" y="2421000"/>
            <a:ext cx="5040360" cy="43164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55"/>
          <p:cNvSpPr/>
          <p:nvPr/>
        </p:nvSpPr>
        <p:spPr>
          <a:xfrm>
            <a:off x="2843280" y="3068640"/>
            <a:ext cx="3384360" cy="7851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numPies: Integer = 5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nombre: String = ‘Pepe’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5"/>
          <p:cNvSpPr/>
          <p:nvPr/>
        </p:nvSpPr>
        <p:spPr>
          <a:xfrm>
            <a:off x="1906560" y="4581360"/>
            <a:ext cx="5472000" cy="36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nombreAtributo : tipoAtributo [Multiplicidad]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55"/>
          <p:cNvSpPr/>
          <p:nvPr/>
        </p:nvSpPr>
        <p:spPr>
          <a:xfrm>
            <a:off x="1906560" y="4581360"/>
            <a:ext cx="5040360" cy="43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5"/>
          <p:cNvSpPr/>
          <p:nvPr/>
        </p:nvSpPr>
        <p:spPr>
          <a:xfrm>
            <a:off x="1835280" y="5300640"/>
            <a:ext cx="5400720" cy="1202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numPies: Integer [0..1]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nombres: String [1..*] = (‘Pedro’, ‘Juan’, ‘Antonio’)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fechas: Date [2,3,4]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es el Lenguaje Unificado de Modelado (</a:t>
            </a:r>
            <a:r>
              <a:rPr b="0" i="1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Unified Modeling Language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lenguaje gráfico capaz de expresar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Requisitos de Software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Arquitectura del Software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del Software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 sirve para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Comunicarse entre desarrolladores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Comunicarse con los clientes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Usar herramientas de generación automática de código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http://www.uml.org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Métodos (Operaciones)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56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Métodos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56"/>
          <p:cNvSpPr/>
          <p:nvPr/>
        </p:nvSpPr>
        <p:spPr>
          <a:xfrm>
            <a:off x="1835280" y="2492280"/>
            <a:ext cx="5472000" cy="36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nombreOperacion(parametros) : tipoDevuelto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6"/>
          <p:cNvSpPr/>
          <p:nvPr/>
        </p:nvSpPr>
        <p:spPr>
          <a:xfrm>
            <a:off x="1835280" y="2492280"/>
            <a:ext cx="5040360" cy="432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56"/>
          <p:cNvSpPr/>
          <p:nvPr/>
        </p:nvSpPr>
        <p:spPr>
          <a:xfrm>
            <a:off x="684360" y="4221000"/>
            <a:ext cx="7775280" cy="1441440"/>
          </a:xfrm>
          <a:prstGeom prst="rect">
            <a:avLst/>
          </a:prstGeom>
          <a:solidFill>
            <a:srgbClr val="FFC799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56"/>
          <p:cNvSpPr/>
          <p:nvPr/>
        </p:nvSpPr>
        <p:spPr>
          <a:xfrm>
            <a:off x="826920" y="4365720"/>
            <a:ext cx="7561440" cy="14763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rentOutDummy (aDummy:CrashDummy,forClient:Person): SuccessKind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acceptProposal ():Boolean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rentOutDummy(aDummy, toPerson)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Visibilidad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7"/>
          <p:cNvSpPr txBox="1"/>
          <p:nvPr/>
        </p:nvSpPr>
        <p:spPr>
          <a:xfrm>
            <a:off x="457200" y="1719360"/>
            <a:ext cx="403848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5" name="Google Shape;395;p57"/>
          <p:cNvGraphicFramePr/>
          <p:nvPr/>
        </p:nvGraphicFramePr>
        <p:xfrm>
          <a:off x="3276720" y="16286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{9DBB35FC-4655-4396-8940-B176CC763F0D}</a:tableStyleId>
              </a:tblPr>
              <a:tblGrid>
                <a:gridCol w="1222200"/>
                <a:gridCol w="1222550"/>
              </a:tblGrid>
              <a:tr h="34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Símbolo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solidFill>
                      <a:srgbClr val="FFC7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Visibilidad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solidFill>
                      <a:srgbClr val="FFC799"/>
                    </a:solidFill>
                  </a:tcPr>
                </a:tc>
              </a:tr>
              <a:tr h="34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Público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  <a:tr h="34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Privado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  <a:tr h="34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Protegido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  <a:tr h="343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s-AR" sz="16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Paquete</a:t>
                      </a:r>
                      <a:endParaRPr b="0" sz="18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/>
                </a:tc>
              </a:tr>
            </a:tbl>
          </a:graphicData>
        </a:graphic>
      </p:graphicFrame>
      <p:pic>
        <p:nvPicPr>
          <p:cNvPr id="396" name="Google Shape;39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280" y="4221000"/>
            <a:ext cx="7077240" cy="2229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1" i="0" lang="es-AR" sz="43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Miembros Estáticos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8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miembros (atributos o métodos) estáticos se subrayan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1640" y="2997360"/>
            <a:ext cx="3529080" cy="224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1" i="0" lang="es-AR" sz="43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Elementos Abstractos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5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elementos abstractos aparecen en cursiva (Clases o métodos)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0" name="Google Shape;41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360" y="3429000"/>
            <a:ext cx="3240000" cy="211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1" i="0" lang="es-AR" sz="43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Asociación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60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asociación se forma al unir dos clases con una línea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nombre y se coloca sobre la línea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(se lee de izq a derecha y suele ser un verbo)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los roles que juega cada clase en la asociación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40" y="4797360"/>
            <a:ext cx="7777440" cy="1565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1" i="0" lang="es-AR" sz="43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Asociación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6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Multiplicidad (*, 0..1, 1..*)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restricciones entre { }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indicar el sentido de la lectura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4" name="Google Shape;424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3789360"/>
            <a:ext cx="7489800" cy="23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1" i="0" lang="es-AR" sz="43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Asociación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tener navegación direccional (sólo es posible la navegación en un sentido)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posible que una clase se asocie consigo misma (asociación reflexiva)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62"/>
          <p:cNvSpPr/>
          <p:nvPr/>
        </p:nvSpPr>
        <p:spPr>
          <a:xfrm>
            <a:off x="1476360" y="4292640"/>
            <a:ext cx="2735280" cy="1618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class Nodo {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List&lt;Nodo&gt; hijos;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Object valor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62"/>
          <p:cNvSpPr/>
          <p:nvPr/>
        </p:nvSpPr>
        <p:spPr>
          <a:xfrm>
            <a:off x="1403280" y="4221000"/>
            <a:ext cx="2881440" cy="17290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3" name="Google Shape;433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3280" y="3933720"/>
            <a:ext cx="3745080" cy="227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1" i="0" lang="es-AR" sz="43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Asociación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Clases de Asociación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Similares a las relaciones atribuidas de BBDD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clase de asociación debe llamarse como la asociación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000" y="3716280"/>
            <a:ext cx="5113440" cy="274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1" i="0" lang="es-AR" sz="43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Estereotipos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64"/>
          <p:cNvSpPr txBox="1"/>
          <p:nvPr/>
        </p:nvSpPr>
        <p:spPr>
          <a:xfrm>
            <a:off x="457200" y="1719000"/>
            <a:ext cx="8229600" cy="243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estereotipos son marcas asociadas a cualquier elemento de un diagrama (cualquier tipo de diagrama)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Indican que el elemento marcado es algo diferente que el elemento sin marcar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estereotipos pueden usarse por las herramientas de generación de código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0920" y="3755880"/>
            <a:ext cx="5545440" cy="2733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720" y="2133720"/>
            <a:ext cx="3673440" cy="307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3" name="Google Shape;453;p6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1" i="0" lang="es-AR" sz="43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Agregación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65"/>
          <p:cNvSpPr txBox="1"/>
          <p:nvPr/>
        </p:nvSpPr>
        <p:spPr>
          <a:xfrm>
            <a:off x="457200" y="1719360"/>
            <a:ext cx="483552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relación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agregación es la que forma un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con sus partes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un tipo especial de relación de asociación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estereotipos, nombre, roles, multiplicidad, …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las relaciones de agregación, un objeto que representa una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puede estar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compartido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 varios objetos que representan el </a:t>
            </a:r>
            <a:r>
              <a:rPr b="1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 </a:t>
            </a: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(un alumno está en un curso y también puede estar en un grupo de amigos)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0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OMG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 Managment Group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 consorcio internacional de estandarización de tecnologías orientadas a objetos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http://www.omg.org/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 otras cosas estandariza el estándar UML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6360" y="620640"/>
            <a:ext cx="2592360" cy="1028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1" i="0" lang="es-AR" sz="43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Composición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66"/>
          <p:cNvSpPr txBox="1"/>
          <p:nvPr/>
        </p:nvSpPr>
        <p:spPr>
          <a:xfrm>
            <a:off x="457200" y="1719360"/>
            <a:ext cx="440208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relaciones de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composición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son un tipo especial de relación de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agregación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objetos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siempre están asociados a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objeto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sólo a uno, se crean y se destruyen con él (coche y ruedas).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objetos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pueden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compartirse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entre varios objetos </a:t>
            </a: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1" name="Google Shape;46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360" y="1916280"/>
            <a:ext cx="4321440" cy="4017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1" i="0" lang="es-AR" sz="43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Herencia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7" name="Google Shape;46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720" y="2205000"/>
            <a:ext cx="3354480" cy="342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640" y="2349360"/>
            <a:ext cx="4176720" cy="316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1" i="0" lang="es-AR" sz="43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Relación de Dependencia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68"/>
          <p:cNvSpPr txBox="1"/>
          <p:nvPr/>
        </p:nvSpPr>
        <p:spPr>
          <a:xfrm>
            <a:off x="457200" y="1719360"/>
            <a:ext cx="7786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 dependencia entre una clase y otra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 cuando los cambios en la clase independiente pueden afectar a la clase que depende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Relación de uso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5" name="Google Shape;475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5280" y="4797360"/>
            <a:ext cx="5472000" cy="1495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br>
              <a:rPr b="1" i="0" lang="es-AR" sz="43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Interfaces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69"/>
          <p:cNvSpPr txBox="1"/>
          <p:nvPr/>
        </p:nvSpPr>
        <p:spPr>
          <a:xfrm>
            <a:off x="457200" y="1719360"/>
            <a:ext cx="43308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Tienen dos representaciones gráficas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relacionan con las clases que los implementan con una relación de </a:t>
            </a:r>
            <a:r>
              <a:rPr b="1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realización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2" name="Google Shape;482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720" y="3933720"/>
            <a:ext cx="3168720" cy="206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8360" y="1989000"/>
            <a:ext cx="955440" cy="122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32720" y="1989000"/>
            <a:ext cx="1224000" cy="104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70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7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notas pueden aparecer en cualquier diagrama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7" name="Google Shape;497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0000" y="2852640"/>
            <a:ext cx="4680000" cy="3380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1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7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Crear un diagrama de clases del programa Solitario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7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74"/>
          <p:cNvSpPr txBox="1"/>
          <p:nvPr/>
        </p:nvSpPr>
        <p:spPr>
          <a:xfrm>
            <a:off x="457200" y="1719360"/>
            <a:ext cx="317808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Muestran los paquetes de un sistema y la dependencia entre unos y otros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6" name="Google Shape;516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640" y="1989000"/>
            <a:ext cx="3544920" cy="3816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7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75"/>
          <p:cNvSpPr txBox="1"/>
          <p:nvPr/>
        </p:nvSpPr>
        <p:spPr>
          <a:xfrm>
            <a:off x="456840" y="1719360"/>
            <a:ext cx="353844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de paquetes se combinan con los diagramas de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3" name="Google Shape;523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57360"/>
            <a:ext cx="3807000" cy="468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 en un conjunto integrado de diagramas definidos para ayudar a los desarrolladores de software y de sistemas a realizar las tareas de: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Especificación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Diseño Arquitectónico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Simulación y pruebas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2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76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clases de la aplicación de Pilas y Colas en el que aparezcan reflejados los paquetes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77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8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para mostrar el estado del sistema en un momento concreto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2" name="Google Shape;542;p78"/>
          <p:cNvPicPr preferRelativeResize="0"/>
          <p:nvPr/>
        </p:nvPicPr>
        <p:blipFill rotWithShape="1">
          <a:blip r:embed="rId3">
            <a:alphaModFix/>
          </a:blip>
          <a:srcRect b="0" l="39136" r="0" t="0"/>
          <a:stretch/>
        </p:blipFill>
        <p:spPr>
          <a:xfrm>
            <a:off x="2411280" y="3068640"/>
            <a:ext cx="4032360" cy="3144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7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Formato gráfico de un objeto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 del Objeto (se puede omitir)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Clase del objeto (se puede omitir)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Valores de los atributos (se pueden omitir)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9" name="Google Shape;549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640" y="3933720"/>
            <a:ext cx="4680000" cy="2479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8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br>
              <a:rPr b="1" i="0" lang="es-AR" sz="43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Enlaces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80"/>
          <p:cNvSpPr txBox="1"/>
          <p:nvPr/>
        </p:nvSpPr>
        <p:spPr>
          <a:xfrm>
            <a:off x="456840" y="1719360"/>
            <a:ext cx="4475160" cy="401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 en el diagrama de clases aparece una asociación, en el diagrama de objetos puede aparecer un </a:t>
            </a:r>
            <a:r>
              <a:rPr b="1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enlace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poner el nombre de la asociación (subrayado)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poner el nombre del rol cerca del objeto (no subrayado)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80"/>
          <p:cNvSpPr/>
          <p:nvPr/>
        </p:nvSpPr>
        <p:spPr>
          <a:xfrm>
            <a:off x="179280" y="5516640"/>
            <a:ext cx="4176720" cy="1067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MagicDraw 9.5 no subraya los nombres de los enlaces. Los diagramas de objetos se crean usando la opción de diagrama de clases.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7" name="Google Shape;557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320" y="1789200"/>
            <a:ext cx="4038480" cy="4271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8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81"/>
          <p:cNvSpPr txBox="1"/>
          <p:nvPr/>
        </p:nvSpPr>
        <p:spPr>
          <a:xfrm>
            <a:off x="457200" y="1719360"/>
            <a:ext cx="3898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relacionar un objeto con su clase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4" name="Google Shape;56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19640" y="1989000"/>
            <a:ext cx="2397240" cy="395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3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8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objetos que muestre una lista de fracciones (</a:t>
            </a:r>
            <a:r>
              <a:rPr b="1" i="0" lang="es-AR" sz="3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DispensadorNoAcotado</a:t>
            </a: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que incluya las fracciones 1 / 2, 3 / 5 y 4 / 3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8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8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</a:t>
            </a:r>
            <a:b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Estructural Compuesto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84"/>
          <p:cNvSpPr txBox="1"/>
          <p:nvPr/>
        </p:nvSpPr>
        <p:spPr>
          <a:xfrm>
            <a:off x="456840" y="1719360"/>
            <a:ext cx="4475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forma alternativa de mostrar una relación de composición incluyendo las clases parte dentro de la clase todo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3" name="Google Shape;583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720" y="2205000"/>
            <a:ext cx="2703600" cy="3930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0000" y="4076640"/>
            <a:ext cx="1944360" cy="137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640" y="3933720"/>
            <a:ext cx="2808360" cy="185112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84"/>
          <p:cNvSpPr/>
          <p:nvPr/>
        </p:nvSpPr>
        <p:spPr>
          <a:xfrm>
            <a:off x="324000" y="6237360"/>
            <a:ext cx="4897440" cy="3373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MagicDraw 9.5 no soporta este tipo de diagramas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8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85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Abstracción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técnica de hacer un modelo de tus ideas del mundo es el uso de la </a:t>
            </a:r>
            <a:r>
              <a:rPr b="1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un mapa es un modelo del mundo, no el mundo en miniatura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los diagramas UML se muestra una abstracción del sistema, no todo el sistema, con el objetivo de que sea fácil de entender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8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86"/>
          <p:cNvSpPr txBox="1"/>
          <p:nvPr/>
        </p:nvSpPr>
        <p:spPr>
          <a:xfrm>
            <a:off x="456840" y="1719360"/>
            <a:ext cx="375444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diagramas de secuencia muestran como los objetos se intercambian mensajes a lo largo del tiempo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9" name="Google Shape;599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0720" y="1557360"/>
            <a:ext cx="4147920" cy="48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8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87"/>
          <p:cNvSpPr txBox="1"/>
          <p:nvPr/>
        </p:nvSpPr>
        <p:spPr>
          <a:xfrm>
            <a:off x="457200" y="1719360"/>
            <a:ext cx="4114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mensajes pueden estar escritos en lenguaje natural o con una sintaxis más precisa y cercana a los lenguajes de programación dependiendo del nivel de abstracción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6" name="Google Shape;606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640" y="1700280"/>
            <a:ext cx="4343400" cy="483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88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mensaje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Sintaxis parámetro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Dirección: in, out, inout (por defecto in)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no especificar un parámetro se pone   -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88"/>
          <p:cNvSpPr/>
          <p:nvPr/>
        </p:nvSpPr>
        <p:spPr>
          <a:xfrm>
            <a:off x="3348000" y="2421000"/>
            <a:ext cx="2303640" cy="36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 (params)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88"/>
          <p:cNvSpPr/>
          <p:nvPr/>
        </p:nvSpPr>
        <p:spPr>
          <a:xfrm>
            <a:off x="3203640" y="2349360"/>
            <a:ext cx="2232000" cy="5032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88"/>
          <p:cNvSpPr/>
          <p:nvPr/>
        </p:nvSpPr>
        <p:spPr>
          <a:xfrm>
            <a:off x="1403280" y="3716280"/>
            <a:ext cx="6840720" cy="64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dirección nombreParametro: Tipo [Multiplicidad] = valorDefecto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88"/>
          <p:cNvSpPr/>
          <p:nvPr/>
        </p:nvSpPr>
        <p:spPr>
          <a:xfrm>
            <a:off x="1332000" y="3645000"/>
            <a:ext cx="6769080" cy="5047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88"/>
          <p:cNvSpPr/>
          <p:nvPr/>
        </p:nvSpPr>
        <p:spPr>
          <a:xfrm>
            <a:off x="2556000" y="5805360"/>
            <a:ext cx="4752720" cy="36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Results (status=OK, authCode)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88"/>
          <p:cNvSpPr/>
          <p:nvPr/>
        </p:nvSpPr>
        <p:spPr>
          <a:xfrm>
            <a:off x="2411280" y="5734080"/>
            <a:ext cx="4824720" cy="50328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8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Tipos de mensajes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Mensajes en un diagrama alto nivel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Mensajes en diagramas de bajo nivel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Síncronas (p.e llamadas a métodos)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1319" lvl="2" marL="987120" marR="0" rtl="0" algn="l">
              <a:spcBef>
                <a:spcPts val="0"/>
              </a:spcBef>
              <a:spcAft>
                <a:spcPts val="0"/>
              </a:spcAft>
              <a:buClr>
                <a:srgbClr val="CCCC00"/>
              </a:buClr>
              <a:buSzPts val="1610"/>
              <a:buFont typeface="Noto Sans Symbols"/>
              <a:buChar char="●"/>
            </a:pPr>
            <a:r>
              <a:rPr b="0" i="0" lang="es-AR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Asíncronas (p.e. sockets)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5" name="Google Shape;625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000" y="3068640"/>
            <a:ext cx="3024360" cy="5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2000" y="5589720"/>
            <a:ext cx="3024360" cy="5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2000" y="4581360"/>
            <a:ext cx="3095640" cy="53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9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90"/>
          <p:cNvSpPr txBox="1"/>
          <p:nvPr/>
        </p:nvSpPr>
        <p:spPr>
          <a:xfrm>
            <a:off x="456840" y="1719000"/>
            <a:ext cx="4762440" cy="199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se usan mensajes síncronos (llamadas a métodos) se puede poner explícitamente el retorno (return) o se puede omitir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90"/>
          <p:cNvSpPr/>
          <p:nvPr/>
        </p:nvSpPr>
        <p:spPr>
          <a:xfrm>
            <a:off x="611280" y="3933720"/>
            <a:ext cx="4248000" cy="23101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fichero = …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String ruta = fichero.getPath();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System.out.println(“Ruta: ”+ruta);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 tamaño = fichero.length();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System.out.println(“Tamaño: ”+tamaño);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90"/>
          <p:cNvSpPr/>
          <p:nvPr/>
        </p:nvSpPr>
        <p:spPr>
          <a:xfrm>
            <a:off x="539640" y="3860640"/>
            <a:ext cx="4391280" cy="216072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6" name="Google Shape;636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360" y="2637000"/>
            <a:ext cx="3647880" cy="3876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9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91"/>
          <p:cNvSpPr txBox="1"/>
          <p:nvPr/>
        </p:nvSpPr>
        <p:spPr>
          <a:xfrm>
            <a:off x="457200" y="1719360"/>
            <a:ext cx="3322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Hay veces que los objetos no existen durante todo el tiempo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mensajes de creación y de destrucción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3" name="Google Shape;643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000" y="1700280"/>
            <a:ext cx="5113080" cy="448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9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4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9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en un nivel alto de abstracción los mensajes que se intercambian en una conversación de la aplicación de chat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cliente manda un MensajeInicio al servidor, y el servidor responde con otro MensajeInicio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intercambian MensajeFrase durante la conversación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que quiere cerrar la conversación, manda un MensajeFin, el otro contesta con otro MensajeFin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9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</a:t>
            </a:r>
            <a:b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93"/>
          <p:cNvSpPr txBox="1"/>
          <p:nvPr/>
        </p:nvSpPr>
        <p:spPr>
          <a:xfrm>
            <a:off x="457200" y="1719360"/>
            <a:ext cx="440208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Llamadas recursivas (autodelegación)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Nuevo hilo de ejecución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6" name="Google Shape;656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720" y="0"/>
            <a:ext cx="3230640" cy="6742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9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94"/>
          <p:cNvSpPr txBox="1"/>
          <p:nvPr/>
        </p:nvSpPr>
        <p:spPr>
          <a:xfrm>
            <a:off x="456840" y="1719360"/>
            <a:ext cx="4259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Reutilización de diagramas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Funcionalidad similar a los métodos en programación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especificar parámetros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especificar el valor devuelto o el nombre de una variable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3" name="Google Shape;663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360" y="1628640"/>
            <a:ext cx="3256200" cy="434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9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</a:t>
            </a:r>
            <a:b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de Secuencia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95"/>
          <p:cNvSpPr txBox="1"/>
          <p:nvPr/>
        </p:nvSpPr>
        <p:spPr>
          <a:xfrm>
            <a:off x="457200" y="1719360"/>
            <a:ext cx="418608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Sentencias de control de flujo de ejecución en los diagramas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alt: Equivale a un if/else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loop: Equivale a un for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más sentencias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0" name="Google Shape;670;p95"/>
          <p:cNvPicPr preferRelativeResize="0"/>
          <p:nvPr/>
        </p:nvPicPr>
        <p:blipFill rotWithShape="1">
          <a:blip r:embed="rId3">
            <a:alphaModFix/>
          </a:blip>
          <a:srcRect b="3798" l="0" r="0" t="0"/>
          <a:stretch/>
        </p:blipFill>
        <p:spPr>
          <a:xfrm>
            <a:off x="4778280" y="0"/>
            <a:ext cx="4052880" cy="6597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Puntos de vista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UML permite crear diagramas que reflejan diferentes </a:t>
            </a:r>
            <a:r>
              <a:rPr b="1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puntos de vista</a:t>
            </a: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del mismo sistema.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ejemplo, hay mapas físicos, mapas políticos, mapas históricos … todos sobre el mismo mundo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permite mostrar ciertos aspectos y ocultar otros para que sean más fáciles de comprender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5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96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los mensajes que se intercambian los objetos del solitario cuando se realiza la acción de mover de baraja a descarte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97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9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</a:t>
            </a:r>
            <a:b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98"/>
          <p:cNvSpPr txBox="1"/>
          <p:nvPr/>
        </p:nvSpPr>
        <p:spPr>
          <a:xfrm>
            <a:off x="457200" y="1719360"/>
            <a:ext cx="418608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Similares a los organigramas “de siempre”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usan para mostrar el flujo de datos o el flujo de control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 representar el flujo de control en diferentes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9" name="Google Shape;689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8000" y="404640"/>
            <a:ext cx="3725640" cy="604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99"/>
          <p:cNvSpPr txBox="1"/>
          <p:nvPr/>
        </p:nvSpPr>
        <p:spPr>
          <a:xfrm>
            <a:off x="456840" y="1719360"/>
            <a:ext cx="8147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Obtener o establecer un valor de un atributo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Invocar la operación de una clase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Llamar a una función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Invocar una actividad que contiene acciones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Enviar una señal o notificación de un evento a un grupo de objetos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Agrupación de acciones, actividades, flujos de objetos y flujos de control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0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1" name="Google Shape;701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360" y="1700280"/>
            <a:ext cx="2868480" cy="46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2" name="Google Shape;702;p100"/>
          <p:cNvSpPr/>
          <p:nvPr/>
        </p:nvSpPr>
        <p:spPr>
          <a:xfrm>
            <a:off x="900000" y="3573360"/>
            <a:ext cx="1150920" cy="36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acciones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3" name="Google Shape;703;p100"/>
          <p:cNvCxnSpPr/>
          <p:nvPr/>
        </p:nvCxnSpPr>
        <p:spPr>
          <a:xfrm flipH="1" rot="10800000">
            <a:off x="1979640" y="2421000"/>
            <a:ext cx="1800360" cy="12952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704" name="Google Shape;704;p100"/>
          <p:cNvCxnSpPr/>
          <p:nvPr/>
        </p:nvCxnSpPr>
        <p:spPr>
          <a:xfrm>
            <a:off x="1979640" y="3860640"/>
            <a:ext cx="2448000" cy="21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05" name="Google Shape;705;p100"/>
          <p:cNvSpPr/>
          <p:nvPr/>
        </p:nvSpPr>
        <p:spPr>
          <a:xfrm>
            <a:off x="6496200" y="3592440"/>
            <a:ext cx="183960" cy="366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6" name="Google Shape;706;p100"/>
          <p:cNvSpPr/>
          <p:nvPr/>
        </p:nvSpPr>
        <p:spPr>
          <a:xfrm>
            <a:off x="6773400" y="3500280"/>
            <a:ext cx="1146960" cy="36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7" name="Google Shape;707;p100"/>
          <p:cNvCxnSpPr/>
          <p:nvPr/>
        </p:nvCxnSpPr>
        <p:spPr>
          <a:xfrm flipH="1">
            <a:off x="5796000" y="3716280"/>
            <a:ext cx="936720" cy="7308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0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01"/>
          <p:cNvSpPr txBox="1"/>
          <p:nvPr/>
        </p:nvSpPr>
        <p:spPr>
          <a:xfrm>
            <a:off x="457200" y="1719360"/>
            <a:ext cx="8229600" cy="47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Char char="●"/>
            </a:pPr>
            <a:r>
              <a:rPr b="0" i="0" lang="es-A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Control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Conecta las acciones por las que se ejecuta el flujo de control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Char char="●"/>
            </a:pPr>
            <a:r>
              <a:rPr b="0" i="0" lang="es-A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 Objeto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un objeto que sale de una acción y entra en otra acción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Char char="●"/>
            </a:pPr>
            <a:r>
              <a:rPr b="0" i="0" lang="es-A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objeto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flujos que unen los objetos con las actividades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10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9" name="Google Shape;719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360" y="1700280"/>
            <a:ext cx="2868480" cy="46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102"/>
          <p:cNvSpPr/>
          <p:nvPr/>
        </p:nvSpPr>
        <p:spPr>
          <a:xfrm>
            <a:off x="6227640" y="2276640"/>
            <a:ext cx="1871640" cy="36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control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1" name="Google Shape;721;p102"/>
          <p:cNvCxnSpPr/>
          <p:nvPr/>
        </p:nvCxnSpPr>
        <p:spPr>
          <a:xfrm rot="10800000">
            <a:off x="5076360" y="2349000"/>
            <a:ext cx="1150920" cy="1429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22" name="Google Shape;722;p102"/>
          <p:cNvSpPr/>
          <p:nvPr/>
        </p:nvSpPr>
        <p:spPr>
          <a:xfrm>
            <a:off x="6496200" y="3592440"/>
            <a:ext cx="183960" cy="3668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3" name="Google Shape;723;p102"/>
          <p:cNvSpPr/>
          <p:nvPr/>
        </p:nvSpPr>
        <p:spPr>
          <a:xfrm>
            <a:off x="6802560" y="3500280"/>
            <a:ext cx="1584360" cy="36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Nodos Objeto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4" name="Google Shape;724;p102"/>
          <p:cNvCxnSpPr/>
          <p:nvPr/>
        </p:nvCxnSpPr>
        <p:spPr>
          <a:xfrm rot="10800000">
            <a:off x="5292720" y="3429000"/>
            <a:ext cx="1511280" cy="216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cxnSp>
        <p:nvCxnSpPr>
          <p:cNvPr id="725" name="Google Shape;725;p102"/>
          <p:cNvCxnSpPr/>
          <p:nvPr/>
        </p:nvCxnSpPr>
        <p:spPr>
          <a:xfrm flipH="1">
            <a:off x="4572000" y="3789360"/>
            <a:ext cx="2232000" cy="223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26" name="Google Shape;726;p102"/>
          <p:cNvSpPr/>
          <p:nvPr/>
        </p:nvSpPr>
        <p:spPr>
          <a:xfrm>
            <a:off x="1242720" y="3645000"/>
            <a:ext cx="1765800" cy="36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de Objeto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7" name="Google Shape;727;p102"/>
          <p:cNvCxnSpPr/>
          <p:nvPr/>
        </p:nvCxnSpPr>
        <p:spPr>
          <a:xfrm flipH="1" rot="10800000">
            <a:off x="2987640" y="3068640"/>
            <a:ext cx="1944720" cy="79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0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10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Char char="●"/>
            </a:pPr>
            <a:r>
              <a:rPr b="0" i="0" lang="es-A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 de control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Nodos que guían el flujo de control y objetos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680"/>
              <a:buFont typeface="Noto Sans Symbols"/>
              <a:buChar char="●"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Inicial, Actividad final, Flujo final, Decisión, Fusión, Bifurcación, Unión, Conector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Char char="●"/>
            </a:pPr>
            <a:r>
              <a:rPr b="0" i="0" lang="es-A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Existen tipos de nodos más avanzados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750"/>
              <a:buFont typeface="Noto Sans Symbols"/>
              <a:buChar char="●"/>
            </a:pPr>
            <a:r>
              <a:rPr b="0" i="0" lang="es-AR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9" name="Google Shape;739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60" y="1700280"/>
            <a:ext cx="2868480" cy="465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0" name="Google Shape;740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9640" y="1557360"/>
            <a:ext cx="2479680" cy="4978440"/>
          </a:xfrm>
          <a:prstGeom prst="rect">
            <a:avLst/>
          </a:prstGeom>
          <a:noFill/>
          <a:ln>
            <a:noFill/>
          </a:ln>
        </p:spPr>
      </p:pic>
      <p:sp>
        <p:nvSpPr>
          <p:cNvPr id="741" name="Google Shape;741;p104"/>
          <p:cNvSpPr/>
          <p:nvPr/>
        </p:nvSpPr>
        <p:spPr>
          <a:xfrm>
            <a:off x="395280" y="4437000"/>
            <a:ext cx="1440000" cy="36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Flujo Final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2" name="Google Shape;742;p104"/>
          <p:cNvCxnSpPr/>
          <p:nvPr/>
        </p:nvCxnSpPr>
        <p:spPr>
          <a:xfrm>
            <a:off x="1619280" y="4653000"/>
            <a:ext cx="57636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43" name="Google Shape;743;p104"/>
          <p:cNvSpPr/>
          <p:nvPr/>
        </p:nvSpPr>
        <p:spPr>
          <a:xfrm>
            <a:off x="7428240" y="1484280"/>
            <a:ext cx="1221480" cy="64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Inicial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4" name="Google Shape;744;p104"/>
          <p:cNvCxnSpPr/>
          <p:nvPr/>
        </p:nvCxnSpPr>
        <p:spPr>
          <a:xfrm rot="10800000">
            <a:off x="7093080" y="1844640"/>
            <a:ext cx="50328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45" name="Google Shape;745;p104"/>
          <p:cNvSpPr/>
          <p:nvPr/>
        </p:nvSpPr>
        <p:spPr>
          <a:xfrm>
            <a:off x="7667640" y="5877000"/>
            <a:ext cx="1224000" cy="642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Actividad Final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6" name="Google Shape;746;p104"/>
          <p:cNvCxnSpPr/>
          <p:nvPr/>
        </p:nvCxnSpPr>
        <p:spPr>
          <a:xfrm rot="10800000">
            <a:off x="7092720" y="6237360"/>
            <a:ext cx="7189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47" name="Google Shape;747;p104"/>
          <p:cNvSpPr/>
          <p:nvPr/>
        </p:nvSpPr>
        <p:spPr>
          <a:xfrm>
            <a:off x="7798680" y="3429000"/>
            <a:ext cx="1087560" cy="36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8" name="Google Shape;748;p104"/>
          <p:cNvCxnSpPr/>
          <p:nvPr/>
        </p:nvCxnSpPr>
        <p:spPr>
          <a:xfrm rot="10800000">
            <a:off x="7092720" y="3645000"/>
            <a:ext cx="7189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49" name="Google Shape;749;p104"/>
          <p:cNvSpPr/>
          <p:nvPr/>
        </p:nvSpPr>
        <p:spPr>
          <a:xfrm>
            <a:off x="7878600" y="4365720"/>
            <a:ext cx="883440" cy="36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Fusión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0" name="Google Shape;750;p104"/>
          <p:cNvCxnSpPr/>
          <p:nvPr/>
        </p:nvCxnSpPr>
        <p:spPr>
          <a:xfrm rot="10800000">
            <a:off x="7092720" y="4581360"/>
            <a:ext cx="71892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51" name="Google Shape;751;p104"/>
          <p:cNvSpPr/>
          <p:nvPr/>
        </p:nvSpPr>
        <p:spPr>
          <a:xfrm>
            <a:off x="4083480" y="3376440"/>
            <a:ext cx="1386360" cy="36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Bifurcación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2" name="Google Shape;752;p104"/>
          <p:cNvCxnSpPr/>
          <p:nvPr/>
        </p:nvCxnSpPr>
        <p:spPr>
          <a:xfrm flipH="1">
            <a:off x="3924360" y="3573360"/>
            <a:ext cx="216000" cy="14292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  <p:sp>
        <p:nvSpPr>
          <p:cNvPr id="753" name="Google Shape;753;p104"/>
          <p:cNvSpPr/>
          <p:nvPr/>
        </p:nvSpPr>
        <p:spPr>
          <a:xfrm>
            <a:off x="4411440" y="4869000"/>
            <a:ext cx="813240" cy="36828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4" name="Google Shape;754;p104"/>
          <p:cNvCxnSpPr/>
          <p:nvPr/>
        </p:nvCxnSpPr>
        <p:spPr>
          <a:xfrm rot="10800000">
            <a:off x="3924360" y="4797360"/>
            <a:ext cx="504720" cy="21744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0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05"/>
          <p:cNvSpPr txBox="1"/>
          <p:nvPr/>
        </p:nvSpPr>
        <p:spPr>
          <a:xfrm>
            <a:off x="457200" y="1719360"/>
            <a:ext cx="339408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asignar la responsabilidad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poner calles de piscinas (swim lanes)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 poner el nombre entre paréntesis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1" name="Google Shape;761;p105"/>
          <p:cNvPicPr preferRelativeResize="0"/>
          <p:nvPr/>
        </p:nvPicPr>
        <p:blipFill rotWithShape="1">
          <a:blip r:embed="rId3">
            <a:alphaModFix/>
          </a:blip>
          <a:srcRect b="60825" l="0" r="0" t="0"/>
          <a:stretch/>
        </p:blipFill>
        <p:spPr>
          <a:xfrm>
            <a:off x="4067280" y="1628640"/>
            <a:ext cx="4608360" cy="2578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56000" y="5013360"/>
            <a:ext cx="3672000" cy="9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Estructurales: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Muestran los elementos de construcción del sistema. Características que no cambian con el tiempo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Comportamiento: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Muestra como el sistema responde a las peticiones o evoluciona con el tiempo.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1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Diagramas de Interacción: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Engloba a ciertos diagramas de comportamiento que muestran el intercambio de mensajes dentro de un grupo de objetos que cooperan (colaboración) para obtener un objetivo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10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6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106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 en un diagrama de actividad las acciones del solitario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Suponemos que solo existen las acciones de “baraja a descarte” y “descarte a palo”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10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107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0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</a:t>
            </a:r>
            <a:b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Interacción en Visión General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08"/>
          <p:cNvSpPr txBox="1"/>
          <p:nvPr/>
        </p:nvSpPr>
        <p:spPr>
          <a:xfrm>
            <a:off x="457200" y="1719360"/>
            <a:ext cx="4330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 al diagrama de actividad pero en vez de actividades se enlazan con los flujos de control </a:t>
            </a:r>
            <a:r>
              <a:rPr b="1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nodos de ocurrencia de interacción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Son referencias a diagramas de secuencia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1" name="Google Shape;781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640" y="1484280"/>
            <a:ext cx="3435480" cy="511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10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0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1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110"/>
          <p:cNvSpPr txBox="1"/>
          <p:nvPr/>
        </p:nvSpPr>
        <p:spPr>
          <a:xfrm>
            <a:off x="457200" y="1719000"/>
            <a:ext cx="7786800" cy="19256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Antes llamados “Diagramas de Colaboración”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Similares a los diagramas de secuencia pero muestran los enlaces entre los objetos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mostrar el orden y anidamiento de los mensajes, se numeran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4" name="Google Shape;794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80" y="3645000"/>
            <a:ext cx="6119640" cy="304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11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1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el mensaje se puede incluir una condición, que debe cumplirse para que se pueda enviar el mensaje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dos objetos están enlazados se pueden enviar mensajes. Pueden ser atributos, variables o parámetros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11"/>
          <p:cNvSpPr/>
          <p:nvPr/>
        </p:nvSpPr>
        <p:spPr>
          <a:xfrm>
            <a:off x="1835280" y="3429000"/>
            <a:ext cx="5257800" cy="4597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A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[condición] mensaje( parametros 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2" name="Google Shape;802;p111"/>
          <p:cNvCxnSpPr/>
          <p:nvPr/>
        </p:nvCxnSpPr>
        <p:spPr>
          <a:xfrm>
            <a:off x="2987640" y="4076640"/>
            <a:ext cx="2232000" cy="0"/>
          </a:xfrm>
          <a:prstGeom prst="straightConnector1">
            <a:avLst/>
          </a:prstGeom>
          <a:noFill/>
          <a:ln cap="flat" cmpd="sng" w="63350">
            <a:solidFill>
              <a:srgbClr val="000000"/>
            </a:solidFill>
            <a:prstDash val="solid"/>
            <a:miter lim="8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11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7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112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comunicación del movimiento “De descarte a Palo”.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al solitario, palo, descarte y las cartas involucradas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11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11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11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114"/>
          <p:cNvSpPr txBox="1"/>
          <p:nvPr/>
        </p:nvSpPr>
        <p:spPr>
          <a:xfrm>
            <a:off x="457200" y="1719360"/>
            <a:ext cx="38988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Representan una máquina de estados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los estados y las transiciones entre los estados dependiendo de los eventos que se producen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1" name="Google Shape;821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6360" y="1557360"/>
            <a:ext cx="3930840" cy="475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1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115"/>
          <p:cNvSpPr txBox="1"/>
          <p:nvPr/>
        </p:nvSpPr>
        <p:spPr>
          <a:xfrm>
            <a:off x="456840" y="1719360"/>
            <a:ext cx="3683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llega un evento, se puede realizar una acción durante la transición a otro estado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8" name="Google Shape;828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0360" y="2133720"/>
            <a:ext cx="4609800" cy="3368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Tipos de diagramas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" y="2103480"/>
            <a:ext cx="8889840" cy="36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116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8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116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el diagrama de estados de la aplicación de chat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chat que actúa como cliente manda un mensaje de inicio y espera otro mensaje de inicio desde el otro chat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vez que el usuario escribe una frase, se envía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Cada vez que el chat recibe una frase, la muestra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Cuando el usuario quiero finalizar, el chat envía un mensaje de fin al otro chat y se espera hasta recibir otro mensaje de fin. Cuando le recibe, vuelve al estado inicial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chat que recibe un mensaje de fin, envía otro y vuelve al estado inicial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17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17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18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18"/>
          <p:cNvSpPr txBox="1"/>
          <p:nvPr/>
        </p:nvSpPr>
        <p:spPr>
          <a:xfrm>
            <a:off x="457200" y="1719000"/>
            <a:ext cx="8229600" cy="264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componente es una unidad autónoma reemplazable de un sistema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indican los interfaces públicos para que otros componentes los usen (relación de realización)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componentes pueden indicar los interfaces requeridos en otros componentes (relación de uso)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7" name="Google Shape;847;p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360" y="4309920"/>
            <a:ext cx="3240000" cy="2548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19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19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un mismo diagrama pueden aparecer varios componentes conectados mediante interfaces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4" name="Google Shape;854;p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3640" y="3068640"/>
            <a:ext cx="5472360" cy="341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120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9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120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70"/>
              <a:buFont typeface="Noto Sans Symbols"/>
              <a:buChar char="●"/>
            </a:pPr>
            <a:r>
              <a:rPr b="0" i="0" lang="es-AR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componentes que represente un sistema de gestión de un departamento universitario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 de datos relacional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Repositorio de ficheros (PDF, JPG,…)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Repositorio XML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de gestión de información persistente (gestiona toda la información persistente)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Servicio de Secretaría del Centro Universitario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Lógica de negocio de la aplicación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Servidor de correo electrónico (servicio requerido en la lógica de negocio)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gráfico de usuario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Interfaz basado en web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21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1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El Lenguaje Unificado de Modelado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21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es UML?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Clases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Paquetes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Objetos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Estructural Compuesto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Secuencia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Actividad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Interacción en Visión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Comunicación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Estados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0" i="0" lang="es-A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Diagrama de Componentes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400"/>
              <a:buFont typeface="Noto Sans Symbols"/>
              <a:buChar char="●"/>
            </a:pPr>
            <a:r>
              <a:rPr b="1" i="0" lang="es-AR" sz="20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22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22"/>
          <p:cNvSpPr txBox="1"/>
          <p:nvPr/>
        </p:nvSpPr>
        <p:spPr>
          <a:xfrm>
            <a:off x="456840" y="1719360"/>
            <a:ext cx="368316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Muestra las partes físicas del sistema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PCs, Servidores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Impresoras, scanners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PDAs, móviles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Conectadas por Líneas de comunicaciones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Internet, LAN, USB, Bluethoot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540"/>
              <a:buFont typeface="Noto Sans Symbols"/>
              <a:buChar char="●"/>
            </a:pPr>
            <a:r>
              <a:rPr b="0" i="0" lang="es-AR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3" name="Google Shape;873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916280"/>
            <a:ext cx="3989520" cy="4321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23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23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nodos del diagrama (hardware) son clases con una representación especial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propiedades (con valores)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operaciones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☹</a:t>
            </a: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 posible que la herramienta no lo soporte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 líneas de comunicación son asociaciones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9020" lvl="1" marL="691920" marR="0" rtl="0" algn="l">
              <a:spcBef>
                <a:spcPts val="0"/>
              </a:spcBef>
              <a:spcAft>
                <a:spcPts val="0"/>
              </a:spcAft>
              <a:buClr>
                <a:srgbClr val="669999"/>
              </a:buClr>
              <a:buSzPts val="1820"/>
              <a:buFont typeface="Noto Sans Symbols"/>
              <a:buChar char="●"/>
            </a:pPr>
            <a:r>
              <a:rPr b="0" i="0" lang="es-AR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Pueden tener nombre, roles, multiplicidad, estereotipos, restricciones…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124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Ejercicio 10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124"/>
          <p:cNvSpPr txBox="1"/>
          <p:nvPr/>
        </p:nvSpPr>
        <p:spPr>
          <a:xfrm>
            <a:off x="457200" y="1719360"/>
            <a:ext cx="8229600" cy="441144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 un diagrama de despliegue que muestre las conexiones de red existentes entre un equipo del aula y un servidor de base de datos al que se accede desde un servidor web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Los PCs del aula se conectan a Internet a través de un router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125"/>
          <p:cNvSpPr txBox="1"/>
          <p:nvPr/>
        </p:nvSpPr>
        <p:spPr>
          <a:xfrm>
            <a:off x="456840" y="122040"/>
            <a:ext cx="7543800" cy="1295640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br>
              <a:rPr b="1" i="0" lang="es-AR" sz="24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AR" sz="3900" u="none" cap="none" strike="noStrike">
                <a:solidFill>
                  <a:srgbClr val="330066"/>
                </a:solidFill>
                <a:latin typeface="Arial"/>
                <a:ea typeface="Arial"/>
                <a:cs typeface="Arial"/>
                <a:sym typeface="Arial"/>
              </a:rPr>
              <a:t>Artefactos</a:t>
            </a:r>
            <a:endParaRPr b="1" i="0" sz="3900" u="none" cap="none" strike="noStrike">
              <a:solidFill>
                <a:srgbClr val="3300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125"/>
          <p:cNvSpPr txBox="1"/>
          <p:nvPr/>
        </p:nvSpPr>
        <p:spPr>
          <a:xfrm>
            <a:off x="457200" y="1719360"/>
            <a:ext cx="8229600" cy="28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/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 artefacto representa un fichero físico en el sistema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versiones anteriores de UML se les llamaba componentes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34272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0066"/>
              </a:buClr>
              <a:buSzPts val="2100"/>
              <a:buFont typeface="Noto Sans Symbols"/>
              <a:buChar char="●"/>
            </a:pPr>
            <a:r>
              <a:rPr b="0" i="0" lang="es-A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pueden poner las dependencias entre artefactos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2" name="Google Shape;892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8360" y="4437000"/>
            <a:ext cx="4321440" cy="19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