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4EDCD-3489-4E3B-B02B-54CBB9CAB77C}">
  <a:tblStyle styleId="{4D74EDCD-3489-4E3B-B02B-54CBB9CAB7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4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4"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6"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56840" y="122040"/>
            <a:ext cx="7543800" cy="60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3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3"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4"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5"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6"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456840" y="122040"/>
            <a:ext cx="7543800" cy="60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315200" y="1066680"/>
            <a:ext cx="0" cy="44960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16080" y="465840"/>
            <a:ext cx="6781680" cy="21340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684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080" y="6248520"/>
            <a:ext cx="28958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272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8575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7493040" y="2992320"/>
            <a:ext cx="1337760" cy="2189160"/>
            <a:chOff x="7493040" y="2992320"/>
            <a:chExt cx="1337760" cy="2189160"/>
          </a:xfrm>
        </p:grpSpPr>
        <p:sp>
          <p:nvSpPr>
            <p:cNvPr id="12" name="Google Shape;12;p1"/>
            <p:cNvSpPr/>
            <p:nvPr/>
          </p:nvSpPr>
          <p:spPr>
            <a:xfrm>
              <a:off x="749304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77708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06112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9304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77708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06112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345160" y="327672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9304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77708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06112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34516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29560" y="356076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493040" y="3843360"/>
              <a:ext cx="201240" cy="20304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77708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06112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345160" y="3843360"/>
              <a:ext cx="201240" cy="20304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304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77708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06112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34516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29560" y="4127400"/>
              <a:ext cx="201240" cy="2034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93040" y="441180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77708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06112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345160" y="441180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49304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77708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06112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34516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77708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4516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" name="Google Shape;43;p1"/>
          <p:cNvCxnSpPr/>
          <p:nvPr/>
        </p:nvCxnSpPr>
        <p:spPr>
          <a:xfrm>
            <a:off x="304920" y="281952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4"/>
          <p:cNvCxnSpPr/>
          <p:nvPr/>
        </p:nvCxnSpPr>
        <p:spPr>
          <a:xfrm>
            <a:off x="7962840" y="152280"/>
            <a:ext cx="0" cy="15242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684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080" y="6248520"/>
            <a:ext cx="28958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272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153280" y="152280"/>
            <a:ext cx="792000" cy="1295280"/>
            <a:chOff x="8153280" y="152280"/>
            <a:chExt cx="792000" cy="1295280"/>
          </a:xfrm>
        </p:grpSpPr>
        <p:sp>
          <p:nvSpPr>
            <p:cNvPr id="101" name="Google Shape;101;p14"/>
            <p:cNvSpPr/>
            <p:nvPr/>
          </p:nvSpPr>
          <p:spPr>
            <a:xfrm>
              <a:off x="8153280" y="15228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321040" y="15228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489160" y="15228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153280" y="32004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321040" y="32004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489160" y="32004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657280" y="32004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153280" y="48816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321040" y="48816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8489160" y="48816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657280" y="48816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825400" y="48816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153280" y="65592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321040" y="65592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489160" y="65592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657280" y="65592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153280" y="82404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8321040" y="82404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489160" y="82404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657280" y="82404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825400" y="824040"/>
              <a:ext cx="119880" cy="1198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153280" y="99216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321040" y="99216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489160" y="99216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657280" y="992160"/>
              <a:ext cx="119880" cy="1198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153280" y="1159920"/>
              <a:ext cx="119880" cy="11952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8321040" y="1159920"/>
              <a:ext cx="119880" cy="11952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489160" y="115992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8657280" y="115992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8321040" y="132804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657280" y="132804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omg.org/mda/" TargetMode="External"/><Relationship Id="rId4" Type="http://schemas.openxmlformats.org/officeDocument/2006/relationships/hyperlink" Target="http://www.omg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uml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omg.org/" TargetMode="External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png"/><Relationship Id="rId4" Type="http://schemas.openxmlformats.org/officeDocument/2006/relationships/image" Target="../media/image48.png"/><Relationship Id="rId5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Relationship Id="rId4" Type="http://schemas.openxmlformats.org/officeDocument/2006/relationships/image" Target="../media/image5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316080" y="465840"/>
            <a:ext cx="6781680" cy="21340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br>
              <a:rPr b="0" i="0" lang="es-AR" sz="1800" u="none" cap="none" strike="noStrike"/>
            </a:br>
            <a:r>
              <a:rPr b="1" i="0" lang="es-AR" sz="3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0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848880" y="3049560"/>
            <a:ext cx="6248520" cy="236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Ernesto A. Zapata Icart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ezicart@frp.utn.edu.ar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3213000"/>
            <a:ext cx="3816360" cy="289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57200" y="1719360"/>
            <a:ext cx="4043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entidades del mundo real, elementos de análisis y diseño o clases de implementación y sus relaciones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280" y="2060640"/>
            <a:ext cx="3889440" cy="3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26"/>
          <p:cNvSpPr txBox="1"/>
          <p:nvPr/>
        </p:nvSpPr>
        <p:spPr>
          <a:xfrm>
            <a:off x="456840" y="1719360"/>
            <a:ext cx="3251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mostrar los artefactos, los nodos y los componentes y las relaciones entre ellos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y artefactos deben estar en nodos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4" name="Google Shape;904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40" y="1773360"/>
            <a:ext cx="4322880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11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2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muestre una aplicación web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Empaquetada en aplicaciónWeb.jar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base de datos (MySQL.exe)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 Tomcat y Java (Tomcat.exe y Java.exe)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del fichero de configuración web.xml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un fichero .html estático que contiene dos imágenes .jpg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457200" y="1719000"/>
            <a:ext cx="4043520" cy="466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un ejemplo ilustrativo de objetos y sus enlaces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ser objetos en memoria, objetos en base de datos, objetos de modelado…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39136" r="0" t="0"/>
          <a:stretch/>
        </p:blipFill>
        <p:spPr>
          <a:xfrm>
            <a:off x="4427640" y="2276640"/>
            <a:ext cx="4032000" cy="3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457200" y="1719360"/>
            <a:ext cx="4835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de que está compuesto algún elemento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Especialmente útil en estructuras formadas por otras estructuras o diseño basado en componentes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484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60" y="1413000"/>
            <a:ext cx="2835360" cy="493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457200" y="1719360"/>
            <a:ext cx="4906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arquitectura cuando el sistema está en ejecución.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plataformas hardware, elementos de software (elementos ejecutables) y los entornos de ejecución (sistemas operativos, máquinas virtuales, …)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640" y="2060640"/>
            <a:ext cx="367200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456840" y="1719360"/>
            <a:ext cx="3538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la organización y las relaciones entre los componentes software del sistema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484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640" y="1844640"/>
            <a:ext cx="490536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456840" y="1719360"/>
            <a:ext cx="3754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 los elementos del modelo y muestra las dependencias entre ellos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 de paquete similar al de Java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200" y="1773360"/>
            <a:ext cx="3878280" cy="417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457200" y="1719360"/>
            <a:ext cx="4619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flujo de datos o el flujo de control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el flujo de trabajo de objetos que cooperan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40" y="1197000"/>
            <a:ext cx="3236760" cy="52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457200" y="1719360"/>
            <a:ext cx="4330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servicios que los actores (usuarios y otros sistemas) pueden pedir al sistema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en este módulo por estar más relacionados con el Proceso Unificado de Desarrollo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2276640"/>
            <a:ext cx="4100400" cy="286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456840" y="1719360"/>
            <a:ext cx="454644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Máquina de Estados / Protocolos con Máquinas de Estados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ciclo de vida de un objeto en particular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estados en los que se puede encontrar y como transita de uno a otro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280" y="1557360"/>
            <a:ext cx="3692520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456840" y="1719360"/>
            <a:ext cx="4762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Visión General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muchos escenarios de interacción diferentes para la misma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(el conjunto de objetos que trabajan juntos para cumplir un objetivo)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040" y="1413000"/>
            <a:ext cx="3355920" cy="49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468000" y="1700280"/>
            <a:ext cx="40323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el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 de los mensajes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080" y="1341360"/>
            <a:ext cx="4336920" cy="50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456840" y="1719360"/>
            <a:ext cx="346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las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 entre los objetos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280" y="2349360"/>
            <a:ext cx="4937040" cy="333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456840" y="1719360"/>
            <a:ext cx="814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Tiempos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cambios y su relación con el tiempo en sistema de tiempo real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aquí porque no son muy usados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484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Diagramas y Modelo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define el formato de un conjunto de diagramas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modelo representa los elementos del sistema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con sus métodos y atributos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con sus relaciones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existe un conjunto “consistente” de diagramas se forma un modelo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elementos del modelo no aparezcan en ningún diagrama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MDA con UML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457200" y="1719360"/>
            <a:ext cx="82296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guiada por modelos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Driven Architecture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http://www.omg.org/mda/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Propuesto por el OMG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de Gestión de Objetos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http://www.omg.org/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código partiendo de un modelo UML (formado por diagramas)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UML debe ser preciso cuando se vaya a generar código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UML pueden estar incompletos (bocetos) cuando se usan para documentar, comunicar, ...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clases están formados por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(Dependencia)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2421000"/>
            <a:ext cx="3889440" cy="3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/>
          <p:nvPr/>
        </p:nvSpPr>
        <p:spPr>
          <a:xfrm>
            <a:off x="3059280" y="5661000"/>
            <a:ext cx="2447640" cy="43200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457200" y="1719000"/>
            <a:ext cx="7354800" cy="37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una clase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clase está en paquete se sigue el esquema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280" y="2421000"/>
            <a:ext cx="3097080" cy="22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3"/>
          <p:cNvSpPr/>
          <p:nvPr/>
        </p:nvSpPr>
        <p:spPr>
          <a:xfrm>
            <a:off x="3132000" y="5661000"/>
            <a:ext cx="2305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java::io::InputStream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/>
          <p:nvPr/>
        </p:nvSpPr>
        <p:spPr>
          <a:xfrm>
            <a:off x="3133800" y="5518080"/>
            <a:ext cx="2160360" cy="93528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457200" y="1719000"/>
            <a:ext cx="8229600" cy="36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Sintáxis Atributos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UML: Integer, Boolean, String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cualquier lenguaje de programación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del modelo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omitir en bocetos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2771640" y="2421000"/>
            <a:ext cx="32418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4"/>
          <p:cNvSpPr/>
          <p:nvPr/>
        </p:nvSpPr>
        <p:spPr>
          <a:xfrm>
            <a:off x="2700360" y="2421000"/>
            <a:ext cx="3240000" cy="4316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4"/>
          <p:cNvSpPr/>
          <p:nvPr/>
        </p:nvSpPr>
        <p:spPr>
          <a:xfrm>
            <a:off x="3276720" y="5589720"/>
            <a:ext cx="2160360" cy="78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nombre: String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/>
          <p:nvPr/>
        </p:nvSpPr>
        <p:spPr>
          <a:xfrm>
            <a:off x="2843280" y="3068640"/>
            <a:ext cx="2952720" cy="79200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5"/>
          <p:cNvSpPr/>
          <p:nvPr/>
        </p:nvSpPr>
        <p:spPr>
          <a:xfrm>
            <a:off x="1763640" y="5229360"/>
            <a:ext cx="5400720" cy="129528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5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por defecto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Multiplicidad (Arrays)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1979640" y="2421000"/>
            <a:ext cx="5472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 = valorPorDefecto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5"/>
          <p:cNvSpPr/>
          <p:nvPr/>
        </p:nvSpPr>
        <p:spPr>
          <a:xfrm>
            <a:off x="1979640" y="2421000"/>
            <a:ext cx="5040360" cy="4316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5"/>
          <p:cNvSpPr/>
          <p:nvPr/>
        </p:nvSpPr>
        <p:spPr>
          <a:xfrm>
            <a:off x="2843280" y="3068640"/>
            <a:ext cx="3384360" cy="78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 =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nombre: String = ‘Pepe’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5"/>
          <p:cNvSpPr/>
          <p:nvPr/>
        </p:nvSpPr>
        <p:spPr>
          <a:xfrm>
            <a:off x="1906560" y="4581360"/>
            <a:ext cx="5472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 [Multiplicidad]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5"/>
          <p:cNvSpPr/>
          <p:nvPr/>
        </p:nvSpPr>
        <p:spPr>
          <a:xfrm>
            <a:off x="1906560" y="4581360"/>
            <a:ext cx="504036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5"/>
          <p:cNvSpPr/>
          <p:nvPr/>
        </p:nvSpPr>
        <p:spPr>
          <a:xfrm>
            <a:off x="1835280" y="5300640"/>
            <a:ext cx="5400720" cy="1202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 [0..1]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nombres: String [1..*] = (‘Pedro’, ‘Juan’, ‘Antonio’)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fechas: Date [2,3,4]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es el Lenguaje Unificado de Modelado (</a:t>
            </a: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gráfico capaz de expresar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de Software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Software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Software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sirve para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entre desarrolladores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con los clientes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herramientas de generación automática de código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http://www.uml.org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Métodos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6"/>
          <p:cNvSpPr/>
          <p:nvPr/>
        </p:nvSpPr>
        <p:spPr>
          <a:xfrm>
            <a:off x="1835280" y="2492280"/>
            <a:ext cx="5472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nombreOperacion(parametros) : tipoDevuelto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6"/>
          <p:cNvSpPr/>
          <p:nvPr/>
        </p:nvSpPr>
        <p:spPr>
          <a:xfrm>
            <a:off x="1835280" y="2492280"/>
            <a:ext cx="504036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6"/>
          <p:cNvSpPr/>
          <p:nvPr/>
        </p:nvSpPr>
        <p:spPr>
          <a:xfrm>
            <a:off x="684360" y="4221000"/>
            <a:ext cx="7775280" cy="144144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6"/>
          <p:cNvSpPr/>
          <p:nvPr/>
        </p:nvSpPr>
        <p:spPr>
          <a:xfrm>
            <a:off x="826920" y="4365720"/>
            <a:ext cx="7561440" cy="1202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rentOutDummy (aDummy:CrashDummy,forClient:Person): SuccessKind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acceptProposal ():Boolean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rentOutDummy(aDummy, toPerson)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Visibilidad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 txBox="1"/>
          <p:nvPr/>
        </p:nvSpPr>
        <p:spPr>
          <a:xfrm>
            <a:off x="457200" y="1719360"/>
            <a:ext cx="40384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0937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0" name="Google Shape;400;p57"/>
          <p:cNvGraphicFramePr/>
          <p:nvPr/>
        </p:nvGraphicFramePr>
        <p:xfrm>
          <a:off x="3276720" y="1628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{4D74EDCD-3489-4E3B-B02B-54CBB9CAB77C}</a:tableStyleId>
              </a:tblPr>
              <a:tblGrid>
                <a:gridCol w="1222200"/>
                <a:gridCol w="1222550"/>
              </a:tblGrid>
              <a:tr h="3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Símbolo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FFC7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Visibilidad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FFC799"/>
                    </a:solidFill>
                  </a:tcPr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Público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Privado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Protegido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Paquete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</a:tbl>
          </a:graphicData>
        </a:graphic>
      </p:graphicFrame>
      <p:pic>
        <p:nvPicPr>
          <p:cNvPr id="401" name="Google Shape;40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280" y="4221000"/>
            <a:ext cx="7077240" cy="222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Miembros Estáticos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miembros (atributos o métodos) estáticos se subrayan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40" y="2997360"/>
            <a:ext cx="3529080" cy="224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Elementos Abstractos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abstractos aparecen en cursiva (Clases o métodos)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3429000"/>
            <a:ext cx="3240000" cy="211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asociación se forma al unir dos clases con una línea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nombre y se coloca sobre la línea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 lee de izq a derecha y suele ser un verbo)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los roles que juega cada clase en la asociación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4797360"/>
            <a:ext cx="7777440" cy="156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Multiplicidad (*, 0..1, 1..*)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restricciones entre { }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indicar el sentido de la lectura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3789360"/>
            <a:ext cx="7489800" cy="2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navegación direccional (sólo es posible la navegación en un sentido)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una clase se asocie consigo misma (asociación reflexiva)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2"/>
          <p:cNvSpPr/>
          <p:nvPr/>
        </p:nvSpPr>
        <p:spPr>
          <a:xfrm>
            <a:off x="1476360" y="4292640"/>
            <a:ext cx="2735280" cy="161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Nodo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List&lt;Nodo&gt; hijos;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Object valor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2"/>
          <p:cNvSpPr/>
          <p:nvPr/>
        </p:nvSpPr>
        <p:spPr>
          <a:xfrm>
            <a:off x="1403280" y="4221000"/>
            <a:ext cx="2881440" cy="1729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280" y="3933720"/>
            <a:ext cx="3745080" cy="2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 Asociación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las relaciones atribuidas de BBDD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de asociación debe llamarse como la asociación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00" y="3716280"/>
            <a:ext cx="5113440" cy="27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Estereotipos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457200" y="1719000"/>
            <a:ext cx="8229600" cy="243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son marcas asociadas a cualquier elemento de un diagrama (cualquier tipo de diagrama)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Indican que el elemento marcado es algo diferente que el elemento sin marcar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pueden usarse por las herramientas de generación de código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920" y="3755880"/>
            <a:ext cx="5545440" cy="273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2133720"/>
            <a:ext cx="3673440" cy="30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Agregación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5"/>
          <p:cNvSpPr txBox="1"/>
          <p:nvPr/>
        </p:nvSpPr>
        <p:spPr>
          <a:xfrm>
            <a:off x="457200" y="1719360"/>
            <a:ext cx="483552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agregación es la que forma un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con sus partes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 tipo especial de relación de asociación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estereotipos, nombre, roles, multiplicidad, …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relaciones de agregación, un objeto que representa una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estar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compartido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varios objetos que representan el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 alumno está en un curso y también puede estar en un grupo de amigos)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consorcio internacional de estandarización de tecnologías orientadas a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http://www.omg.org/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otras cosas estandariza el estándar UML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19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360" y="620640"/>
            <a:ext cx="2592360" cy="102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Composición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6"/>
          <p:cNvSpPr txBox="1"/>
          <p:nvPr/>
        </p:nvSpPr>
        <p:spPr>
          <a:xfrm>
            <a:off x="457200" y="1719360"/>
            <a:ext cx="440208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relaciones de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un tipo especial de relación de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siempre están asociados a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objeto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sólo a uno, se crean y se destruyen con él (coche y ruedas).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pueden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compartirse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varios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916280"/>
            <a:ext cx="4321440" cy="401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Herencia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2205000"/>
            <a:ext cx="335448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40" y="2349360"/>
            <a:ext cx="4176720" cy="316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Dependencia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457200" y="1719360"/>
            <a:ext cx="7786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dependencia entre una clase y otra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cuando los cambios en la clase independiente pueden afectar a la clase que depende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de uso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280" y="4797360"/>
            <a:ext cx="5472000" cy="14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9"/>
          <p:cNvSpPr txBox="1"/>
          <p:nvPr/>
        </p:nvSpPr>
        <p:spPr>
          <a:xfrm>
            <a:off x="457200" y="1719360"/>
            <a:ext cx="4330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dos representaciones gráficas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relacionan con las clases que los implementan con una relación de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3933720"/>
            <a:ext cx="3168720" cy="206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360" y="1989000"/>
            <a:ext cx="95544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2720" y="1989000"/>
            <a:ext cx="1224000" cy="104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notas pueden aparecer en cualquier diagrama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0" y="2852640"/>
            <a:ext cx="4680000" cy="338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diagrama de clases del programa Solitario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4"/>
          <p:cNvSpPr txBox="1"/>
          <p:nvPr/>
        </p:nvSpPr>
        <p:spPr>
          <a:xfrm>
            <a:off x="457200" y="1719360"/>
            <a:ext cx="317808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los paquetes de un sistema y la dependencia entre unos y otros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640" y="1989000"/>
            <a:ext cx="3544920" cy="381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5"/>
          <p:cNvSpPr txBox="1"/>
          <p:nvPr/>
        </p:nvSpPr>
        <p:spPr>
          <a:xfrm>
            <a:off x="456840" y="1719360"/>
            <a:ext cx="3538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paquetes se combinan con los diagramas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57360"/>
            <a:ext cx="3807000" cy="468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 conjunto integrado de diagramas definidos para ayudar a los desarrolladores de software y de sistemas a realizar las tareas de: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Arquitectónico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Simulación y pruebas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2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clases de la aplicación de Pilas y Colas en el que aparezcan reflejados los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estado del sistema en un momento concreto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78"/>
          <p:cNvPicPr preferRelativeResize="0"/>
          <p:nvPr/>
        </p:nvPicPr>
        <p:blipFill rotWithShape="1">
          <a:blip r:embed="rId3">
            <a:alphaModFix/>
          </a:blip>
          <a:srcRect b="0" l="39136" r="0" t="0"/>
          <a:stretch/>
        </p:blipFill>
        <p:spPr>
          <a:xfrm>
            <a:off x="2411280" y="3068640"/>
            <a:ext cx="4032360" cy="314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 objeto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Objeto (se puede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del objeto (se puede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de los atributos (se pueden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640" y="3933720"/>
            <a:ext cx="4680000" cy="247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Enlaces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0"/>
          <p:cNvSpPr txBox="1"/>
          <p:nvPr/>
        </p:nvSpPr>
        <p:spPr>
          <a:xfrm>
            <a:off x="456840" y="1719360"/>
            <a:ext cx="4475160" cy="401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en el diagrama de clases aparece una asociación, en el diagrama de objetos puede aparecer un </a:t>
            </a:r>
            <a:r>
              <a:rPr b="1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 la asociación (subrayado)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del rol cerca del objeto (no subrayado)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0"/>
          <p:cNvSpPr/>
          <p:nvPr/>
        </p:nvSpPr>
        <p:spPr>
          <a:xfrm>
            <a:off x="179280" y="5516640"/>
            <a:ext cx="4176720" cy="1067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MagicDraw 9.5 no subraya los nombres de los enlaces. Los diagramas de objetos se crean usando la opción de diagrama de clases.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1789200"/>
            <a:ext cx="4038480" cy="427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1"/>
          <p:cNvSpPr txBox="1"/>
          <p:nvPr/>
        </p:nvSpPr>
        <p:spPr>
          <a:xfrm>
            <a:off x="457200" y="1719360"/>
            <a:ext cx="3898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relacionar un objeto con su clase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640" y="1989000"/>
            <a:ext cx="2397240" cy="395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3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objetos que muestre una lista de fracciones (</a:t>
            </a:r>
            <a:r>
              <a:rPr b="1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DispensadorNoAcotado</a:t>
            </a: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que incluya las fracciones 1 / 2, 3 / 5 y 4 / 3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8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Estructural Compuesto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84"/>
          <p:cNvSpPr txBox="1"/>
          <p:nvPr/>
        </p:nvSpPr>
        <p:spPr>
          <a:xfrm>
            <a:off x="456840" y="1719360"/>
            <a:ext cx="4475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forma alternativa de mostrar una relación de composición incluyendo las clases parte dentro de la clase todo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720" y="2205000"/>
            <a:ext cx="2703600" cy="393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000" y="4076640"/>
            <a:ext cx="1944360" cy="13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640" y="3933720"/>
            <a:ext cx="2808360" cy="185112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4"/>
          <p:cNvSpPr/>
          <p:nvPr/>
        </p:nvSpPr>
        <p:spPr>
          <a:xfrm>
            <a:off x="324000" y="6237360"/>
            <a:ext cx="489744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MagicDraw 9.5 no soporta este tipo de diagramas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5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técnica de hacer un modelo de tus ideas del mundo es el uso de la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un mapa es un modelo del mundo, no el mundo en miniatura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diagramas UML se muestra una abstracción del sistema, no todo el sistema, con el objetivo de que sea fácil de entender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6"/>
          <p:cNvSpPr txBox="1"/>
          <p:nvPr/>
        </p:nvSpPr>
        <p:spPr>
          <a:xfrm>
            <a:off x="456840" y="1719360"/>
            <a:ext cx="3754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secuencia muestran como los objetos se intercambian mensajes a lo largo del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720" y="1557360"/>
            <a:ext cx="4147920" cy="4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87"/>
          <p:cNvSpPr txBox="1"/>
          <p:nvPr/>
        </p:nvSpPr>
        <p:spPr>
          <a:xfrm>
            <a:off x="457200" y="1719360"/>
            <a:ext cx="4114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mensajes pueden estar escritos en lenguaje natural o con una sintaxis más precisa y cercana a los lenguajes de programación dependiendo del nivel de abstracción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640" y="1700280"/>
            <a:ext cx="4343400" cy="48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mensaje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parámetro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Dirección: in, out, inout (por defecto in)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no especificar un parámetro se pone   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8"/>
          <p:cNvSpPr/>
          <p:nvPr/>
        </p:nvSpPr>
        <p:spPr>
          <a:xfrm>
            <a:off x="3348000" y="2421000"/>
            <a:ext cx="230364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 (params)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88"/>
          <p:cNvSpPr/>
          <p:nvPr/>
        </p:nvSpPr>
        <p:spPr>
          <a:xfrm>
            <a:off x="3203640" y="2349360"/>
            <a:ext cx="2232000" cy="503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8"/>
          <p:cNvSpPr/>
          <p:nvPr/>
        </p:nvSpPr>
        <p:spPr>
          <a:xfrm>
            <a:off x="1403280" y="3716280"/>
            <a:ext cx="684072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 nombreParametro: Tipo [Multiplicidad] = valorDefecto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8"/>
          <p:cNvSpPr/>
          <p:nvPr/>
        </p:nvSpPr>
        <p:spPr>
          <a:xfrm>
            <a:off x="1332000" y="3645000"/>
            <a:ext cx="6769080" cy="5047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8"/>
          <p:cNvSpPr/>
          <p:nvPr/>
        </p:nvSpPr>
        <p:spPr>
          <a:xfrm>
            <a:off x="2556000" y="5805360"/>
            <a:ext cx="475272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Results (status=OK, authCode)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8"/>
          <p:cNvSpPr/>
          <p:nvPr/>
        </p:nvSpPr>
        <p:spPr>
          <a:xfrm>
            <a:off x="2411280" y="5734080"/>
            <a:ext cx="4824720" cy="503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8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mensajes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un diagrama alto nivel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19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19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diagramas de bajo nivel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Síncronas (p.e llamadas a métodos)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164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Asíncronas (p.e. sockets)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000" y="3068640"/>
            <a:ext cx="302436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000" y="5589720"/>
            <a:ext cx="302436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000" y="4581360"/>
            <a:ext cx="3095640" cy="53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90"/>
          <p:cNvSpPr txBox="1"/>
          <p:nvPr/>
        </p:nvSpPr>
        <p:spPr>
          <a:xfrm>
            <a:off x="456840" y="1719000"/>
            <a:ext cx="4762440" cy="19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usan mensajes síncronos (llamadas a métodos) se puede poner explícitamente el retorno (return) o se puede omitir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0"/>
          <p:cNvSpPr/>
          <p:nvPr/>
        </p:nvSpPr>
        <p:spPr>
          <a:xfrm>
            <a:off x="611280" y="3933720"/>
            <a:ext cx="4248000" cy="2035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fichero =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ruta = fichero.getPath();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System.out.println(“Ruta: ”+ruta);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tamaño = fichero.length();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System.out.println(“Tamaño: ”+tamaño);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0"/>
          <p:cNvSpPr/>
          <p:nvPr/>
        </p:nvSpPr>
        <p:spPr>
          <a:xfrm>
            <a:off x="539640" y="3860640"/>
            <a:ext cx="4391280" cy="21607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360" y="2637000"/>
            <a:ext cx="3647880" cy="387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1"/>
          <p:cNvSpPr txBox="1"/>
          <p:nvPr/>
        </p:nvSpPr>
        <p:spPr>
          <a:xfrm>
            <a:off x="457200" y="1719360"/>
            <a:ext cx="3322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veces que los objetos no existen durante todo el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mensajes de creación y de destrucción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000" y="1700280"/>
            <a:ext cx="5113080" cy="44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4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9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nivel alto de abstracción los mensajes que se intercambian en una conversación de la aplicación de chat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manda un MensajeInicio al servidor, y el servidor responde con otro MensajeInicio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intercambian MensajeFrase durante la conversación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que quiere cerrar la conversación, manda un MensajeFin, el otro contesta con otro MensajeFin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3"/>
          <p:cNvSpPr txBox="1"/>
          <p:nvPr/>
        </p:nvSpPr>
        <p:spPr>
          <a:xfrm>
            <a:off x="457200" y="1719360"/>
            <a:ext cx="4402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Llamadas recursivas (autodelegación)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 hilo de ejecución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0"/>
            <a:ext cx="3230640" cy="67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4"/>
          <p:cNvSpPr txBox="1"/>
          <p:nvPr/>
        </p:nvSpPr>
        <p:spPr>
          <a:xfrm>
            <a:off x="456840" y="1719360"/>
            <a:ext cx="4259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Reutilización de diagramas de secuencia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 similar a los métodos en programación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especificar parámetros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especificar el valor devuelto o el nombre de una variable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628640"/>
            <a:ext cx="3256200" cy="434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95"/>
          <p:cNvSpPr txBox="1"/>
          <p:nvPr/>
        </p:nvSpPr>
        <p:spPr>
          <a:xfrm>
            <a:off x="457200" y="1719360"/>
            <a:ext cx="4186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Sentencias de control de flujo de ejecución en los diagramas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alt: Equivale a un if/else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loop: Equivale a un for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más sentencias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95"/>
          <p:cNvPicPr preferRelativeResize="0"/>
          <p:nvPr/>
        </p:nvPicPr>
        <p:blipFill rotWithShape="1">
          <a:blip r:embed="rId3">
            <a:alphaModFix/>
          </a:blip>
          <a:srcRect b="3798" l="0" r="0" t="0"/>
          <a:stretch/>
        </p:blipFill>
        <p:spPr>
          <a:xfrm>
            <a:off x="4778280" y="0"/>
            <a:ext cx="4052880" cy="659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permite crear diagramas que reflejan diferentes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mismo sistema.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hay mapas físicos, mapas políticos, mapas históricos … todos sobre el mismo mundo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mostrar ciertos aspectos y ocultar otros para que sean más fáciles de comprender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5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9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los mensajes que se intercambian los objetos del solitario cuando se realiza la acción de mover de baraja a descarte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9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8"/>
          <p:cNvSpPr txBox="1"/>
          <p:nvPr/>
        </p:nvSpPr>
        <p:spPr>
          <a:xfrm>
            <a:off x="457200" y="1719360"/>
            <a:ext cx="4186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organigramas “de siempre”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flujo de datos o el flujo de control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representar el flujo de control en diferentes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404640"/>
            <a:ext cx="3725640" cy="604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9"/>
          <p:cNvSpPr txBox="1"/>
          <p:nvPr/>
        </p:nvSpPr>
        <p:spPr>
          <a:xfrm>
            <a:off x="456840" y="1719360"/>
            <a:ext cx="814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o establecer un valor de un atributo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la operación de una clase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Llamar a una función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una actividad que contiene acciones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una señal o notificación de un evento a un grupo de objetos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Agrupación de acciones, actividades, flujos de objetos y flujos de control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0"/>
          <p:cNvSpPr/>
          <p:nvPr/>
        </p:nvSpPr>
        <p:spPr>
          <a:xfrm>
            <a:off x="900000" y="3573360"/>
            <a:ext cx="115092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100"/>
          <p:cNvCxnSpPr/>
          <p:nvPr/>
        </p:nvCxnSpPr>
        <p:spPr>
          <a:xfrm flipH="1" rot="10800000">
            <a:off x="1979640" y="2421000"/>
            <a:ext cx="1800360" cy="12952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709" name="Google Shape;709;p100"/>
          <p:cNvCxnSpPr/>
          <p:nvPr/>
        </p:nvCxnSpPr>
        <p:spPr>
          <a:xfrm>
            <a:off x="1979640" y="3860640"/>
            <a:ext cx="244800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10" name="Google Shape;710;p100"/>
          <p:cNvSpPr/>
          <p:nvPr/>
        </p:nvSpPr>
        <p:spPr>
          <a:xfrm>
            <a:off x="6496200" y="359244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100"/>
          <p:cNvSpPr/>
          <p:nvPr/>
        </p:nvSpPr>
        <p:spPr>
          <a:xfrm>
            <a:off x="6806880" y="3500280"/>
            <a:ext cx="1080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100"/>
          <p:cNvCxnSpPr/>
          <p:nvPr/>
        </p:nvCxnSpPr>
        <p:spPr>
          <a:xfrm flipH="1">
            <a:off x="5796000" y="3716280"/>
            <a:ext cx="936720" cy="73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01"/>
          <p:cNvSpPr txBox="1"/>
          <p:nvPr/>
        </p:nvSpPr>
        <p:spPr>
          <a:xfrm>
            <a:off x="457200" y="1719360"/>
            <a:ext cx="82296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 las acciones por las que se ejecuta el flujo de control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Objeto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un objeto que sale de una acción y entra en otra acción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flujos que unen los objetos con las actividades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02"/>
          <p:cNvSpPr/>
          <p:nvPr/>
        </p:nvSpPr>
        <p:spPr>
          <a:xfrm>
            <a:off x="6227640" y="2276640"/>
            <a:ext cx="187164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p102"/>
          <p:cNvCxnSpPr/>
          <p:nvPr/>
        </p:nvCxnSpPr>
        <p:spPr>
          <a:xfrm rot="10800000">
            <a:off x="5076360" y="2349000"/>
            <a:ext cx="1150920" cy="14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27" name="Google Shape;727;p102"/>
          <p:cNvSpPr/>
          <p:nvPr/>
        </p:nvSpPr>
        <p:spPr>
          <a:xfrm>
            <a:off x="6496200" y="359244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Google Shape;728;p102"/>
          <p:cNvSpPr/>
          <p:nvPr/>
        </p:nvSpPr>
        <p:spPr>
          <a:xfrm>
            <a:off x="6806880" y="3500280"/>
            <a:ext cx="157536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Objeto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102"/>
          <p:cNvCxnSpPr/>
          <p:nvPr/>
        </p:nvCxnSpPr>
        <p:spPr>
          <a:xfrm rot="10800000">
            <a:off x="5292720" y="3429000"/>
            <a:ext cx="151128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730" name="Google Shape;730;p102"/>
          <p:cNvCxnSpPr/>
          <p:nvPr/>
        </p:nvCxnSpPr>
        <p:spPr>
          <a:xfrm flipH="1">
            <a:off x="4572000" y="3789360"/>
            <a:ext cx="2232000" cy="22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31" name="Google Shape;731;p102"/>
          <p:cNvSpPr/>
          <p:nvPr/>
        </p:nvSpPr>
        <p:spPr>
          <a:xfrm>
            <a:off x="1261800" y="3645000"/>
            <a:ext cx="172764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102"/>
          <p:cNvCxnSpPr/>
          <p:nvPr/>
        </p:nvCxnSpPr>
        <p:spPr>
          <a:xfrm flipH="1" rot="10800000">
            <a:off x="2987640" y="3068640"/>
            <a:ext cx="1944720" cy="79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0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de control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que guían el flujo de control y objetos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Inicial, Actividad final, Flujo final, Decisión, Fusión, Bifurcación, Unión, Conector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tipos de nodos más avanzados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595" lvl="0" marL="342720" marR="0" rtl="0" algn="l"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640" y="1557360"/>
            <a:ext cx="2479680" cy="497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04"/>
          <p:cNvSpPr/>
          <p:nvPr/>
        </p:nvSpPr>
        <p:spPr>
          <a:xfrm>
            <a:off x="395280" y="4437000"/>
            <a:ext cx="1440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104"/>
          <p:cNvCxnSpPr/>
          <p:nvPr/>
        </p:nvCxnSpPr>
        <p:spPr>
          <a:xfrm>
            <a:off x="1619280" y="4653000"/>
            <a:ext cx="576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48" name="Google Shape;748;p104"/>
          <p:cNvSpPr/>
          <p:nvPr/>
        </p:nvSpPr>
        <p:spPr>
          <a:xfrm>
            <a:off x="7454160" y="1484280"/>
            <a:ext cx="1169640" cy="642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9" name="Google Shape;749;p104"/>
          <p:cNvCxnSpPr/>
          <p:nvPr/>
        </p:nvCxnSpPr>
        <p:spPr>
          <a:xfrm rot="10800000">
            <a:off x="7093080" y="1844640"/>
            <a:ext cx="50328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0" name="Google Shape;750;p104"/>
          <p:cNvSpPr/>
          <p:nvPr/>
        </p:nvSpPr>
        <p:spPr>
          <a:xfrm>
            <a:off x="7667640" y="5877000"/>
            <a:ext cx="1224000" cy="642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p104"/>
          <p:cNvCxnSpPr/>
          <p:nvPr/>
        </p:nvCxnSpPr>
        <p:spPr>
          <a:xfrm rot="10800000">
            <a:off x="7092720" y="623736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2" name="Google Shape;752;p104"/>
          <p:cNvSpPr/>
          <p:nvPr/>
        </p:nvSpPr>
        <p:spPr>
          <a:xfrm>
            <a:off x="7815240" y="3429000"/>
            <a:ext cx="1054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104"/>
          <p:cNvCxnSpPr/>
          <p:nvPr/>
        </p:nvCxnSpPr>
        <p:spPr>
          <a:xfrm rot="10800000">
            <a:off x="7092720" y="364500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4" name="Google Shape;754;p104"/>
          <p:cNvSpPr/>
          <p:nvPr/>
        </p:nvSpPr>
        <p:spPr>
          <a:xfrm>
            <a:off x="7887600" y="4365720"/>
            <a:ext cx="865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" name="Google Shape;755;p104"/>
          <p:cNvCxnSpPr/>
          <p:nvPr/>
        </p:nvCxnSpPr>
        <p:spPr>
          <a:xfrm rot="10800000">
            <a:off x="7092720" y="458136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6" name="Google Shape;756;p104"/>
          <p:cNvSpPr/>
          <p:nvPr/>
        </p:nvSpPr>
        <p:spPr>
          <a:xfrm>
            <a:off x="4122360" y="3376440"/>
            <a:ext cx="13086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Bifurcación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104"/>
          <p:cNvCxnSpPr/>
          <p:nvPr/>
        </p:nvCxnSpPr>
        <p:spPr>
          <a:xfrm flipH="1">
            <a:off x="3924360" y="3573360"/>
            <a:ext cx="216000" cy="14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8" name="Google Shape;758;p104"/>
          <p:cNvSpPr/>
          <p:nvPr/>
        </p:nvSpPr>
        <p:spPr>
          <a:xfrm>
            <a:off x="4430520" y="4869000"/>
            <a:ext cx="775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104"/>
          <p:cNvCxnSpPr/>
          <p:nvPr/>
        </p:nvCxnSpPr>
        <p:spPr>
          <a:xfrm rot="10800000">
            <a:off x="3924360" y="4797360"/>
            <a:ext cx="504720" cy="217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5"/>
          <p:cNvSpPr txBox="1"/>
          <p:nvPr/>
        </p:nvSpPr>
        <p:spPr>
          <a:xfrm>
            <a:off x="457200" y="1719360"/>
            <a:ext cx="3394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asignar la responsabilidad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calles de piscinas (swim lanes)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entre paréntesis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105"/>
          <p:cNvPicPr preferRelativeResize="0"/>
          <p:nvPr/>
        </p:nvPicPr>
        <p:blipFill rotWithShape="1">
          <a:blip r:embed="rId3">
            <a:alphaModFix/>
          </a:blip>
          <a:srcRect b="60825" l="0" r="0" t="0"/>
          <a:stretch/>
        </p:blipFill>
        <p:spPr>
          <a:xfrm>
            <a:off x="4067280" y="1628640"/>
            <a:ext cx="4608360" cy="25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000" y="5013360"/>
            <a:ext cx="3672000" cy="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Muestran los elementos de construcción del sistema. Características que no cambian con el tiempo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 como el sistema responde a las peticiones o evoluciona con el tiempo.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Engloba a ciertos diagramas de comportamiento que muestran el intercambio de mensajes dentro de un grupo de objetos que cooperan (colaboración) para obtener un objetivo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6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diagrama de actividad las acciones del solitario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Suponemos que solo existen las acciones de “baraja a descarte” y “descarte a palo”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Interacción en Visión General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08"/>
          <p:cNvSpPr txBox="1"/>
          <p:nvPr/>
        </p:nvSpPr>
        <p:spPr>
          <a:xfrm>
            <a:off x="457200" y="1719360"/>
            <a:ext cx="4330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al diagrama de actividad pero en vez de actividades se enlazan con los flujos de control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de ocurrencia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referencias a diagramas de secuencia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640" y="1484280"/>
            <a:ext cx="3435480" cy="51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0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0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10"/>
          <p:cNvSpPr txBox="1"/>
          <p:nvPr/>
        </p:nvSpPr>
        <p:spPr>
          <a:xfrm>
            <a:off x="457200" y="1719000"/>
            <a:ext cx="7786800" cy="19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llamados “Diagramas de Colaboración”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diagramas de secuencia pero muestran los enlaces entre los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mostrar el orden y anidamiento de los mensajes, se numeran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80" y="3645000"/>
            <a:ext cx="6119640" cy="304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1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mensaje se puede incluir una condición, que debe cumplirse para que se pueda enviar el mensaje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dos objetos están enlazados se pueden enviar mensajes. Pueden ser atributos, variables o parámetros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11"/>
          <p:cNvSpPr/>
          <p:nvPr/>
        </p:nvSpPr>
        <p:spPr>
          <a:xfrm>
            <a:off x="1835280" y="3429000"/>
            <a:ext cx="525780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[condición] mensaje( parametros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7" name="Google Shape;807;p111"/>
          <p:cNvCxnSpPr/>
          <p:nvPr/>
        </p:nvCxnSpPr>
        <p:spPr>
          <a:xfrm>
            <a:off x="2987640" y="4076640"/>
            <a:ext cx="2232000" cy="0"/>
          </a:xfrm>
          <a:prstGeom prst="straightConnector1">
            <a:avLst/>
          </a:prstGeom>
          <a:noFill/>
          <a:ln cap="flat" cmpd="sng" w="633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1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7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1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comunicación del movimiento “De descarte a Palo”.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al solitario, palo, descarte y las cartas involucradas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1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14"/>
          <p:cNvSpPr txBox="1"/>
          <p:nvPr/>
        </p:nvSpPr>
        <p:spPr>
          <a:xfrm>
            <a:off x="457200" y="1719360"/>
            <a:ext cx="3898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Representan una máquina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estados y las transiciones entre los estados dependiendo de los eventos que se producen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557360"/>
            <a:ext cx="3930840" cy="47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15"/>
          <p:cNvSpPr txBox="1"/>
          <p:nvPr/>
        </p:nvSpPr>
        <p:spPr>
          <a:xfrm>
            <a:off x="456840" y="1719360"/>
            <a:ext cx="3683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llega un evento, se puede realizar una acción durante la transición a otro estado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360" y="2133720"/>
            <a:ext cx="4609800" cy="33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" y="2103480"/>
            <a:ext cx="8889840" cy="36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8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1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el diagrama de estados de la aplicación de chat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actúa como cliente manda un mensaje de inicio y espera otro mensaje de inicio desde el otro chat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usuario escribe una frase, se envía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chat recibe una frase, la muestra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quiero finalizar, el chat envía un mensaje de fin al otro chat y se espera hasta recibir otro mensaje de fin. Cuando le recibe, vuelve al estado inicial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recibe un mensaje de fin, envía otro y vuelve al estado inicial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1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1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18"/>
          <p:cNvSpPr txBox="1"/>
          <p:nvPr/>
        </p:nvSpPr>
        <p:spPr>
          <a:xfrm>
            <a:off x="457200" y="1719000"/>
            <a:ext cx="8229600" cy="264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componente es una unidad autónoma reemplazable de un sistema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indican los interfaces públicos para que otros componentes los usen (relación de realización)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pueden indicar los interfaces requeridos en otros componentes (relación de uso)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2" name="Google Shape;852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4309920"/>
            <a:ext cx="3240000" cy="25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1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mismo diagrama pueden aparecer varios componentes conectados mediante interfaces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9" name="Google Shape;859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40" y="3068640"/>
            <a:ext cx="5472360" cy="341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2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9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2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represente un sistema de gestión de un departamento universitario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relacional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de ficheros (PDF, JPG,…)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XML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gestión de información persistente (gestiona toda la información persistente)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 de Secretaría del Centro Universitario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negocio de la aplicación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de correo electrónico (servicio requerido en la lógica de negocio)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gráfico de usuario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basado en web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2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2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22"/>
          <p:cNvSpPr txBox="1"/>
          <p:nvPr/>
        </p:nvSpPr>
        <p:spPr>
          <a:xfrm>
            <a:off x="456840" y="1719360"/>
            <a:ext cx="3683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las partes físicas del sistema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PCs, Servidores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Impresoras, scanners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PDAs, móviles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Conectadas por Líneas de comunicaciones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Internet, LAN, USB, Bluethoot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7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7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Google Shape;87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16280"/>
            <a:ext cx="3989520" cy="43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2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2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nodos del diagrama (hardware) son clases con una representación especial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propiedades (con valores)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operaciones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posible que la herramienta no lo soporte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líneas de comunicación son asociaciones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nombre, roles, multiplicidad, estereotipos, restricciones…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2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10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24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despliegue que muestre las conexiones de red existentes entre un equipo del aula y un servidor de base de datos al que se accede desde un servidor web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PCs del aula se conectan a Internet a través de un router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2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25"/>
          <p:cNvSpPr txBox="1"/>
          <p:nvPr/>
        </p:nvSpPr>
        <p:spPr>
          <a:xfrm>
            <a:off x="457200" y="1719360"/>
            <a:ext cx="82296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artefacto representa un fichero físico en el sistema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versiones anteriores de UML se les llamaba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las dependencias entre artefactos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7" name="Google Shape;897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360" y="4437000"/>
            <a:ext cx="4321440" cy="19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