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71" r:id="rId5"/>
    <p:sldId id="270" r:id="rId6"/>
    <p:sldId id="272" r:id="rId7"/>
    <p:sldId id="273" r:id="rId8"/>
    <p:sldId id="268" r:id="rId9"/>
    <p:sldId id="266" r:id="rId10"/>
    <p:sldId id="263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>
        <p:scale>
          <a:sx n="70" d="100"/>
          <a:sy n="70" d="100"/>
        </p:scale>
        <p:origin x="738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6E70-676E-428E-A099-64710A038E1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10758-FC95-4C2C-9420-CC3E668F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10758-FC95-4C2C-9420-CC3E668FA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28130"/>
          </a:xfrm>
          <a:custGeom>
            <a:avLst/>
            <a:gdLst/>
            <a:ahLst/>
            <a:cxnLst/>
            <a:rect l="l" t="t" r="r" b="b"/>
            <a:pathLst>
              <a:path w="12192000" h="6628130">
                <a:moveTo>
                  <a:pt x="0" y="6627876"/>
                </a:moveTo>
                <a:lnTo>
                  <a:pt x="12192000" y="6627876"/>
                </a:lnTo>
                <a:lnTo>
                  <a:pt x="12192000" y="0"/>
                </a:lnTo>
                <a:lnTo>
                  <a:pt x="0" y="0"/>
                </a:lnTo>
                <a:lnTo>
                  <a:pt x="0" y="6627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191"/>
            <a:ext cx="1537715" cy="45872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27875"/>
            <a:ext cx="12192000" cy="230504"/>
          </a:xfrm>
          <a:custGeom>
            <a:avLst/>
            <a:gdLst/>
            <a:ahLst/>
            <a:cxnLst/>
            <a:rect l="l" t="t" r="r" b="b"/>
            <a:pathLst>
              <a:path w="12192000" h="230504">
                <a:moveTo>
                  <a:pt x="12192000" y="0"/>
                </a:moveTo>
                <a:lnTo>
                  <a:pt x="0" y="0"/>
                </a:lnTo>
                <a:lnTo>
                  <a:pt x="0" y="230124"/>
                </a:lnTo>
                <a:lnTo>
                  <a:pt x="12192000" y="2301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160" y="219456"/>
            <a:ext cx="11917679" cy="855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057" y="2590901"/>
            <a:ext cx="1145984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2189460" cy="6855459"/>
          </a:xfrm>
          <a:custGeom>
            <a:avLst/>
            <a:gdLst/>
            <a:ahLst/>
            <a:cxnLst/>
            <a:rect l="l" t="t" r="r" b="b"/>
            <a:pathLst>
              <a:path w="12189460" h="6855459">
                <a:moveTo>
                  <a:pt x="12188952" y="0"/>
                </a:moveTo>
                <a:lnTo>
                  <a:pt x="0" y="0"/>
                </a:lnTo>
                <a:lnTo>
                  <a:pt x="0" y="6854950"/>
                </a:lnTo>
                <a:lnTo>
                  <a:pt x="12188952" y="685495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9649"/>
            <a:ext cx="6814252" cy="68451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668" y="688341"/>
            <a:ext cx="7871203" cy="68554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3660" y="1355597"/>
            <a:ext cx="7315200" cy="2416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US" sz="4400" b="1" spc="-10" dirty="0">
                <a:solidFill>
                  <a:srgbClr val="FFFFFF"/>
                </a:solidFill>
                <a:latin typeface="Georgia"/>
                <a:cs typeface="Georgia"/>
              </a:rPr>
              <a:t>CONNECTTEL</a:t>
            </a:r>
            <a:endParaRPr lang="en-US" sz="4400" dirty="0">
              <a:latin typeface="Georgia"/>
              <a:cs typeface="Georgia"/>
            </a:endParaRPr>
          </a:p>
          <a:p>
            <a:pPr marL="94615" marR="90805" algn="ctr">
              <a:lnSpc>
                <a:spcPct val="150000"/>
              </a:lnSpc>
              <a:spcBef>
                <a:spcPts val="35"/>
              </a:spcBef>
            </a:pPr>
            <a:r>
              <a:rPr lang="en-US" sz="3200" b="1" dirty="0">
                <a:solidFill>
                  <a:srgbClr val="FFFFFF"/>
                </a:solidFill>
                <a:latin typeface="Georgia"/>
                <a:cs typeface="Georgia"/>
              </a:rPr>
              <a:t>CUSTOMER</a:t>
            </a:r>
            <a:r>
              <a:rPr lang="en-US" sz="32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3200" b="1" spc="-10" dirty="0">
                <a:solidFill>
                  <a:srgbClr val="FFFFFF"/>
                </a:solidFill>
                <a:latin typeface="Georgia"/>
                <a:cs typeface="Georgia"/>
              </a:rPr>
              <a:t>CHURN DATA ANALYSIS AND PREDICTION</a:t>
            </a:r>
            <a:endParaRPr lang="en-US" sz="3200" dirty="0">
              <a:latin typeface="Georgia"/>
              <a:cs typeface="Georgi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BB6012B-1110-CB03-2C42-C7CFEE4AD4F7}"/>
              </a:ext>
            </a:extLst>
          </p:cNvPr>
          <p:cNvSpPr txBox="1"/>
          <p:nvPr/>
        </p:nvSpPr>
        <p:spPr>
          <a:xfrm>
            <a:off x="1214498" y="4116070"/>
            <a:ext cx="5653523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FFFFFF"/>
                </a:solidFill>
                <a:latin typeface="Georgia"/>
                <a:cs typeface="Georgia"/>
              </a:rPr>
              <a:t>Jerry Sunday </a:t>
            </a:r>
            <a:r>
              <a:rPr lang="en-US" sz="3600" b="1" spc="-10" dirty="0" err="1">
                <a:solidFill>
                  <a:srgbClr val="FFFFFF"/>
                </a:solidFill>
                <a:latin typeface="Georgia"/>
                <a:cs typeface="Georgia"/>
              </a:rPr>
              <a:t>Odekunle</a:t>
            </a:r>
            <a:endParaRPr lang="en-US"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379"/>
            <a:chOff x="0" y="0"/>
            <a:chExt cx="12192000" cy="685837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628130"/>
            </a:xfrm>
            <a:custGeom>
              <a:avLst/>
              <a:gdLst/>
              <a:ahLst/>
              <a:cxnLst/>
              <a:rect l="l" t="t" r="r" b="b"/>
              <a:pathLst>
                <a:path w="12192000" h="6628130">
                  <a:moveTo>
                    <a:pt x="0" y="6627876"/>
                  </a:moveTo>
                  <a:lnTo>
                    <a:pt x="12192000" y="662787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627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191"/>
              <a:ext cx="1537715" cy="4587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7875"/>
              <a:ext cx="12192000" cy="230504"/>
            </a:xfrm>
            <a:custGeom>
              <a:avLst/>
              <a:gdLst/>
              <a:ahLst/>
              <a:cxnLst/>
              <a:rect l="l" t="t" r="r" b="b"/>
              <a:pathLst>
                <a:path w="12192000" h="230504">
                  <a:moveTo>
                    <a:pt x="12192000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12192000" y="230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1030224"/>
              <a:ext cx="10916793" cy="4777994"/>
            </a:xfrm>
            <a:custGeom>
              <a:avLst/>
              <a:gdLst/>
              <a:ahLst/>
              <a:cxnLst/>
              <a:rect l="l" t="t" r="r" b="b"/>
              <a:pathLst>
                <a:path w="6326505" h="3538854">
                  <a:moveTo>
                    <a:pt x="6326123" y="0"/>
                  </a:moveTo>
                  <a:lnTo>
                    <a:pt x="0" y="0"/>
                  </a:lnTo>
                  <a:lnTo>
                    <a:pt x="0" y="3538728"/>
                  </a:lnTo>
                  <a:lnTo>
                    <a:pt x="6326123" y="3538728"/>
                  </a:lnTo>
                  <a:lnTo>
                    <a:pt x="6326123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67000" y="2790533"/>
            <a:ext cx="7086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8800" b="1" dirty="0">
                <a:solidFill>
                  <a:srgbClr val="FFFFFF"/>
                </a:solidFill>
                <a:latin typeface="Georgia"/>
                <a:cs typeface="Georgia"/>
              </a:rPr>
              <a:t>Thank you </a:t>
            </a:r>
            <a:endParaRPr sz="8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344" y="219456"/>
            <a:ext cx="11006455" cy="405880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r>
              <a:rPr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r>
              <a:rPr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GUIDE</a:t>
            </a:r>
          </a:p>
        </p:txBody>
      </p:sp>
      <p:sp>
        <p:nvSpPr>
          <p:cNvPr id="4" name="object 4"/>
          <p:cNvSpPr/>
          <p:nvPr/>
        </p:nvSpPr>
        <p:spPr>
          <a:xfrm>
            <a:off x="847344" y="757427"/>
            <a:ext cx="11006455" cy="6017260"/>
          </a:xfrm>
          <a:custGeom>
            <a:avLst/>
            <a:gdLst/>
            <a:ahLst/>
            <a:cxnLst/>
            <a:rect l="l" t="t" r="r" b="b"/>
            <a:pathLst>
              <a:path w="11006455" h="6017259">
                <a:moveTo>
                  <a:pt x="0" y="6016752"/>
                </a:moveTo>
                <a:lnTo>
                  <a:pt x="11006328" y="6016752"/>
                </a:lnTo>
                <a:lnTo>
                  <a:pt x="11006328" y="0"/>
                </a:lnTo>
                <a:lnTo>
                  <a:pt x="0" y="0"/>
                </a:lnTo>
                <a:lnTo>
                  <a:pt x="0" y="6016752"/>
                </a:lnTo>
                <a:close/>
              </a:path>
            </a:pathLst>
          </a:custGeom>
          <a:ln w="9524">
            <a:solidFill>
              <a:srgbClr val="5124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6693" y="784987"/>
            <a:ext cx="10849610" cy="9214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5600" algn="l"/>
                <a:tab pos="398145" algn="l"/>
              </a:tabLst>
            </a:pP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definition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2000" spc="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spc="3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98145" algn="l"/>
              </a:tabLst>
            </a:pPr>
            <a:r>
              <a:rPr lang="en-US" sz="2000" spc="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sz="2000" spc="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sz="2000" spc="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2000" spc="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</a:t>
            </a:r>
            <a:r>
              <a:rPr sz="2000" spc="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</a:t>
            </a:r>
            <a:r>
              <a:rPr sz="2000" spc="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</a:t>
            </a:r>
            <a:r>
              <a:rPr sz="2000" spc="-3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solution?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Georgia"/>
              <a:buAutoNum type="arabicPeriod"/>
            </a:pP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DFEB08-C453-A901-D146-522D3734682A}"/>
              </a:ext>
            </a:extLst>
          </p:cNvPr>
          <p:cNvSpPr txBox="1"/>
          <p:nvPr/>
        </p:nvSpPr>
        <p:spPr>
          <a:xfrm>
            <a:off x="671195" y="2519573"/>
            <a:ext cx="11006454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98145" algn="l"/>
              </a:tabLst>
            </a:pP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In this data-driven journey, CONNECTTEL engaged us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to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 address a critical challenge faced by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the company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, a leading telecommunications company: customer churn.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Our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 mission is to harness the power of advanced analytics and Machine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L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earning to build a robust churn prediction system. By doing so, with the knowledge, we will empower CONNECTTEL to proactively retain customers, foster loyalty, and stay ahead in this fiercely competitive telecom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world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. Join us as we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employ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 into the world of Supervised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M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achine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L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earning 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A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system-ui"/>
              </a:rPr>
              <a:t>lgorithms to help CONNECTTEL secure its future in the digital age and solve their present challenge.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914176B-077A-8377-F608-8787CEBF9174}"/>
              </a:ext>
            </a:extLst>
          </p:cNvPr>
          <p:cNvSpPr txBox="1">
            <a:spLocks/>
          </p:cNvSpPr>
          <p:nvPr/>
        </p:nvSpPr>
        <p:spPr>
          <a:xfrm>
            <a:off x="850861" y="1850564"/>
            <a:ext cx="11006455" cy="405880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1270" algn="ctr">
              <a:spcBef>
                <a:spcPts val="285"/>
              </a:spcBef>
            </a:pP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 OF MY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344" y="219456"/>
            <a:ext cx="11006455" cy="405880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lang="en-US" dirty="0"/>
              <a:t>Virtualization In Comparison with Some Features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847344" y="757427"/>
            <a:ext cx="11006455" cy="6017260"/>
          </a:xfrm>
          <a:custGeom>
            <a:avLst/>
            <a:gdLst/>
            <a:ahLst/>
            <a:cxnLst/>
            <a:rect l="l" t="t" r="r" b="b"/>
            <a:pathLst>
              <a:path w="11006455" h="6017259">
                <a:moveTo>
                  <a:pt x="0" y="6016752"/>
                </a:moveTo>
                <a:lnTo>
                  <a:pt x="11006328" y="6016752"/>
                </a:lnTo>
                <a:lnTo>
                  <a:pt x="11006328" y="0"/>
                </a:lnTo>
                <a:lnTo>
                  <a:pt x="0" y="0"/>
                </a:lnTo>
                <a:lnTo>
                  <a:pt x="0" y="6016752"/>
                </a:lnTo>
                <a:close/>
              </a:path>
            </a:pathLst>
          </a:custGeom>
          <a:ln w="9524">
            <a:solidFill>
              <a:srgbClr val="5124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3F2B8-387E-8C25-E533-7229F4DB6E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847345" y="757426"/>
            <a:ext cx="11116056" cy="60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344" y="219456"/>
            <a:ext cx="11006455" cy="405880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lang="en-US" dirty="0"/>
              <a:t>Virtualization In Comparison with Some Features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847344" y="757427"/>
            <a:ext cx="11006455" cy="6017260"/>
          </a:xfrm>
          <a:custGeom>
            <a:avLst/>
            <a:gdLst/>
            <a:ahLst/>
            <a:cxnLst/>
            <a:rect l="l" t="t" r="r" b="b"/>
            <a:pathLst>
              <a:path w="11006455" h="6017259">
                <a:moveTo>
                  <a:pt x="0" y="6016752"/>
                </a:moveTo>
                <a:lnTo>
                  <a:pt x="11006328" y="6016752"/>
                </a:lnTo>
                <a:lnTo>
                  <a:pt x="11006328" y="0"/>
                </a:lnTo>
                <a:lnTo>
                  <a:pt x="0" y="0"/>
                </a:lnTo>
                <a:lnTo>
                  <a:pt x="0" y="6016752"/>
                </a:lnTo>
                <a:close/>
              </a:path>
            </a:pathLst>
          </a:custGeom>
          <a:ln w="9524">
            <a:solidFill>
              <a:srgbClr val="5124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8F5C3B-7F75-4475-546A-83CFF89C8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76" b="1"/>
          <a:stretch/>
        </p:blipFill>
        <p:spPr>
          <a:xfrm>
            <a:off x="847344" y="757428"/>
            <a:ext cx="11006455" cy="60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344" y="219456"/>
            <a:ext cx="11006455" cy="405880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lang="en-US" dirty="0"/>
              <a:t>Virtualization In Comparison with Some Features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847344" y="757427"/>
            <a:ext cx="11006455" cy="6017260"/>
          </a:xfrm>
          <a:custGeom>
            <a:avLst/>
            <a:gdLst/>
            <a:ahLst/>
            <a:cxnLst/>
            <a:rect l="l" t="t" r="r" b="b"/>
            <a:pathLst>
              <a:path w="11006455" h="6017259">
                <a:moveTo>
                  <a:pt x="0" y="6016752"/>
                </a:moveTo>
                <a:lnTo>
                  <a:pt x="11006328" y="6016752"/>
                </a:lnTo>
                <a:lnTo>
                  <a:pt x="11006328" y="0"/>
                </a:lnTo>
                <a:lnTo>
                  <a:pt x="0" y="0"/>
                </a:lnTo>
                <a:lnTo>
                  <a:pt x="0" y="6016752"/>
                </a:lnTo>
                <a:close/>
              </a:path>
            </a:pathLst>
          </a:custGeom>
          <a:ln w="9524">
            <a:solidFill>
              <a:srgbClr val="5124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8638E-AED2-E940-94B8-AD9A3B889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8"/>
          <a:stretch/>
        </p:blipFill>
        <p:spPr>
          <a:xfrm>
            <a:off x="847345" y="757427"/>
            <a:ext cx="11006454" cy="60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344" y="219456"/>
            <a:ext cx="11006455" cy="405880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lang="en-US" dirty="0"/>
              <a:t>Virtualization In Comparison with Some Features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847344" y="757427"/>
            <a:ext cx="11006455" cy="6017260"/>
          </a:xfrm>
          <a:custGeom>
            <a:avLst/>
            <a:gdLst/>
            <a:ahLst/>
            <a:cxnLst/>
            <a:rect l="l" t="t" r="r" b="b"/>
            <a:pathLst>
              <a:path w="11006455" h="6017259">
                <a:moveTo>
                  <a:pt x="0" y="6016752"/>
                </a:moveTo>
                <a:lnTo>
                  <a:pt x="11006328" y="6016752"/>
                </a:lnTo>
                <a:lnTo>
                  <a:pt x="11006328" y="0"/>
                </a:lnTo>
                <a:lnTo>
                  <a:pt x="0" y="0"/>
                </a:lnTo>
                <a:lnTo>
                  <a:pt x="0" y="6016752"/>
                </a:lnTo>
                <a:close/>
              </a:path>
            </a:pathLst>
          </a:custGeom>
          <a:ln w="9524">
            <a:solidFill>
              <a:srgbClr val="5124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8638E-AED2-E940-94B8-AD9A3B8897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b="19636"/>
          <a:stretch/>
        </p:blipFill>
        <p:spPr>
          <a:xfrm>
            <a:off x="847345" y="660777"/>
            <a:ext cx="11006454" cy="61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4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344" y="219456"/>
            <a:ext cx="11006455" cy="405880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lang="en-US" dirty="0"/>
              <a:t>Virtualization In Comparison with Some Features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847344" y="757427"/>
            <a:ext cx="11006455" cy="6017260"/>
          </a:xfrm>
          <a:custGeom>
            <a:avLst/>
            <a:gdLst/>
            <a:ahLst/>
            <a:cxnLst/>
            <a:rect l="l" t="t" r="r" b="b"/>
            <a:pathLst>
              <a:path w="11006455" h="6017259">
                <a:moveTo>
                  <a:pt x="0" y="6016752"/>
                </a:moveTo>
                <a:lnTo>
                  <a:pt x="11006328" y="6016752"/>
                </a:lnTo>
                <a:lnTo>
                  <a:pt x="11006328" y="0"/>
                </a:lnTo>
                <a:lnTo>
                  <a:pt x="0" y="0"/>
                </a:lnTo>
                <a:lnTo>
                  <a:pt x="0" y="6016752"/>
                </a:lnTo>
                <a:close/>
              </a:path>
            </a:pathLst>
          </a:custGeom>
          <a:ln w="9524">
            <a:solidFill>
              <a:srgbClr val="5124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8638E-AED2-E940-94B8-AD9A3B889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0"/>
          <a:stretch/>
        </p:blipFill>
        <p:spPr>
          <a:xfrm>
            <a:off x="847345" y="759605"/>
            <a:ext cx="11006454" cy="60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344" y="219456"/>
            <a:ext cx="11006455" cy="405880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lang="en-US" dirty="0"/>
              <a:t>Virtualization In Comparison with Some Features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847344" y="757427"/>
            <a:ext cx="11006455" cy="6017260"/>
          </a:xfrm>
          <a:custGeom>
            <a:avLst/>
            <a:gdLst/>
            <a:ahLst/>
            <a:cxnLst/>
            <a:rect l="l" t="t" r="r" b="b"/>
            <a:pathLst>
              <a:path w="11006455" h="6017259">
                <a:moveTo>
                  <a:pt x="0" y="6016752"/>
                </a:moveTo>
                <a:lnTo>
                  <a:pt x="11006328" y="6016752"/>
                </a:lnTo>
                <a:lnTo>
                  <a:pt x="11006328" y="0"/>
                </a:lnTo>
                <a:lnTo>
                  <a:pt x="0" y="0"/>
                </a:lnTo>
                <a:lnTo>
                  <a:pt x="0" y="6016752"/>
                </a:lnTo>
                <a:close/>
              </a:path>
            </a:pathLst>
          </a:custGeom>
          <a:ln w="9524">
            <a:solidFill>
              <a:srgbClr val="5124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54478-A1BE-EAEA-ACDB-0D8E851C5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5" y="781806"/>
            <a:ext cx="11006454" cy="59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344" y="219456"/>
            <a:ext cx="11006455" cy="477118"/>
          </a:xfrm>
          <a:prstGeom prst="rect">
            <a:avLst/>
          </a:prstGeom>
          <a:solidFill>
            <a:srgbClr val="743509"/>
          </a:solidFill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Selection, Training and Validation: Model Evaluation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344" y="757427"/>
            <a:ext cx="11006455" cy="6017260"/>
          </a:xfrm>
          <a:custGeom>
            <a:avLst/>
            <a:gdLst/>
            <a:ahLst/>
            <a:cxnLst/>
            <a:rect l="l" t="t" r="r" b="b"/>
            <a:pathLst>
              <a:path w="11006455" h="6017259">
                <a:moveTo>
                  <a:pt x="0" y="6016752"/>
                </a:moveTo>
                <a:lnTo>
                  <a:pt x="11006328" y="6016752"/>
                </a:lnTo>
                <a:lnTo>
                  <a:pt x="11006328" y="0"/>
                </a:lnTo>
                <a:lnTo>
                  <a:pt x="0" y="0"/>
                </a:lnTo>
                <a:lnTo>
                  <a:pt x="0" y="6016752"/>
                </a:lnTo>
                <a:close/>
              </a:path>
            </a:pathLst>
          </a:custGeom>
          <a:ln w="9524">
            <a:solidFill>
              <a:srgbClr val="5124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3F1FF4-216C-B7B7-FE68-9EACD2B1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60765"/>
              </p:ext>
            </p:extLst>
          </p:nvPr>
        </p:nvGraphicFramePr>
        <p:xfrm>
          <a:off x="847343" y="1122680"/>
          <a:ext cx="110064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7">
                  <a:extLst>
                    <a:ext uri="{9D8B030D-6E8A-4147-A177-3AD203B41FA5}">
                      <a16:colId xmlns:a16="http://schemas.microsoft.com/office/drawing/2014/main" val="3106716875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3859755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235321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287511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4294175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178496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727"/>
                    </a:ext>
                  </a:extLst>
                </a:gridCol>
                <a:gridCol w="2100199">
                  <a:extLst>
                    <a:ext uri="{9D8B030D-6E8A-4147-A177-3AD203B41FA5}">
                      <a16:colId xmlns:a16="http://schemas.microsoft.com/office/drawing/2014/main" val="4018188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</a:t>
                      </a:r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6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76.22%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0197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0E460F-1B81-5879-6BD0-DDCA61B15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26446"/>
              </p:ext>
            </p:extLst>
          </p:nvPr>
        </p:nvGraphicFramePr>
        <p:xfrm>
          <a:off x="847343" y="2590800"/>
          <a:ext cx="110064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7">
                  <a:extLst>
                    <a:ext uri="{9D8B030D-6E8A-4147-A177-3AD203B41FA5}">
                      <a16:colId xmlns:a16="http://schemas.microsoft.com/office/drawing/2014/main" val="2890102290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11697307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96616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4237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1980842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41061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51975486"/>
                    </a:ext>
                  </a:extLst>
                </a:gridCol>
                <a:gridCol w="2100199">
                  <a:extLst>
                    <a:ext uri="{9D8B030D-6E8A-4147-A177-3AD203B41FA5}">
                      <a16:colId xmlns:a16="http://schemas.microsoft.com/office/drawing/2014/main" val="177546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</a:t>
                      </a:r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5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60.46%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48.97%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70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137B03-D61E-638C-6855-89B5982D8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48165"/>
              </p:ext>
            </p:extLst>
          </p:nvPr>
        </p:nvGraphicFramePr>
        <p:xfrm>
          <a:off x="882600" y="4038600"/>
          <a:ext cx="110064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7">
                  <a:extLst>
                    <a:ext uri="{9D8B030D-6E8A-4147-A177-3AD203B41FA5}">
                      <a16:colId xmlns:a16="http://schemas.microsoft.com/office/drawing/2014/main" val="2890102290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11697307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96616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4237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1980842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41061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51975486"/>
                    </a:ext>
                  </a:extLst>
                </a:gridCol>
                <a:gridCol w="2100199">
                  <a:extLst>
                    <a:ext uri="{9D8B030D-6E8A-4147-A177-3AD203B41FA5}">
                      <a16:colId xmlns:a16="http://schemas.microsoft.com/office/drawing/2014/main" val="177546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</a:t>
                      </a:r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5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75.87%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51.21%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70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9A5358-4E08-408B-BF2D-639915C3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79198"/>
              </p:ext>
            </p:extLst>
          </p:nvPr>
        </p:nvGraphicFramePr>
        <p:xfrm>
          <a:off x="882600" y="5466080"/>
          <a:ext cx="110064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7">
                  <a:extLst>
                    <a:ext uri="{9D8B030D-6E8A-4147-A177-3AD203B41FA5}">
                      <a16:colId xmlns:a16="http://schemas.microsoft.com/office/drawing/2014/main" val="2890102290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11697307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96616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4237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1980842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41061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51975486"/>
                    </a:ext>
                  </a:extLst>
                </a:gridCol>
                <a:gridCol w="2100199">
                  <a:extLst>
                    <a:ext uri="{9D8B030D-6E8A-4147-A177-3AD203B41FA5}">
                      <a16:colId xmlns:a16="http://schemas.microsoft.com/office/drawing/2014/main" val="177546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</a:t>
                      </a:r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5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73.39%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70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AD6739-A3ED-5D0E-2D84-C0F1E76AEBDE}"/>
              </a:ext>
            </a:extLst>
          </p:cNvPr>
          <p:cNvSpPr txBox="1"/>
          <p:nvPr/>
        </p:nvSpPr>
        <p:spPr>
          <a:xfrm>
            <a:off x="765456" y="693003"/>
            <a:ext cx="31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Accuracy Score</a:t>
            </a:r>
            <a:endParaRPr lang="en-US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72EC3-BB69-D110-2F43-72E341553DCA}"/>
              </a:ext>
            </a:extLst>
          </p:cNvPr>
          <p:cNvSpPr txBox="1"/>
          <p:nvPr/>
        </p:nvSpPr>
        <p:spPr>
          <a:xfrm>
            <a:off x="765456" y="2209800"/>
            <a:ext cx="31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Precision</a:t>
            </a:r>
            <a:r>
              <a:rPr lang="en-US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Score</a:t>
            </a:r>
            <a:endParaRPr lang="en-US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2E6FC-A2B6-B839-FCF3-5AC6434BD263}"/>
              </a:ext>
            </a:extLst>
          </p:cNvPr>
          <p:cNvSpPr txBox="1"/>
          <p:nvPr/>
        </p:nvSpPr>
        <p:spPr>
          <a:xfrm>
            <a:off x="762000" y="3664803"/>
            <a:ext cx="31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Recall</a:t>
            </a:r>
            <a:r>
              <a:rPr lang="en-US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Score</a:t>
            </a:r>
            <a:endParaRPr lang="en-US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DF38A-6A97-1729-08E4-A6B0F7675252}"/>
              </a:ext>
            </a:extLst>
          </p:cNvPr>
          <p:cNvSpPr txBox="1"/>
          <p:nvPr/>
        </p:nvSpPr>
        <p:spPr>
          <a:xfrm>
            <a:off x="812087" y="5057936"/>
            <a:ext cx="31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Roc_Auc</a:t>
            </a:r>
            <a:r>
              <a:rPr lang="en-US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Score</a:t>
            </a:r>
            <a:endParaRPr lang="en-US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14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</TotalTime>
  <Words>329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system-ui</vt:lpstr>
      <vt:lpstr>Tahoma</vt:lpstr>
      <vt:lpstr>Office Theme</vt:lpstr>
      <vt:lpstr>PowerPoint Presentation</vt:lpstr>
      <vt:lpstr>PROJECT ANALYSIS / GUIDE</vt:lpstr>
      <vt:lpstr>Virtualization In Comparison with Some Features</vt:lpstr>
      <vt:lpstr>Virtualization In Comparison with Some Features</vt:lpstr>
      <vt:lpstr>Virtualization In Comparison with Some Features</vt:lpstr>
      <vt:lpstr>Virtualization In Comparison with Some Features</vt:lpstr>
      <vt:lpstr>Virtualization In Comparison with Some Features</vt:lpstr>
      <vt:lpstr>Virtualization In Comparison with Some Features</vt:lpstr>
      <vt:lpstr>Model Selection, Training and Validation: Model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Edidiong Udoh</dc:creator>
  <cp:lastModifiedBy>USER</cp:lastModifiedBy>
  <cp:revision>2</cp:revision>
  <dcterms:created xsi:type="dcterms:W3CDTF">2024-05-04T07:05:50Z</dcterms:created>
  <dcterms:modified xsi:type="dcterms:W3CDTF">2024-05-11T19:44:24Z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2024-05-04T00:00:00Z</vt:filetime>
  </property>
  <property fmtid="{D5CDD505-2E9C-101B-9397-08002B2CF9AE}" pid="5" name="Producer">
    <vt:lpwstr>3-Heights(TM) PDF Security Shell 4.8.25.2 (http://www.pdf-tools.com)</vt:lpwstr>
  </property>
</Properties>
</file>