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3.wmf" ContentType="image/x-wmf"/>
  <Override PartName="/ppt/media/image1.wmf" ContentType="image/x-wmf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4.png" ContentType="image/png"/>
  <Override PartName="/ppt/media/image15.png" ContentType="image/png"/>
  <Override PartName="/ppt/media/image13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97080" y="514440"/>
            <a:ext cx="8353440" cy="6004800"/>
            <a:chOff x="397080" y="514440"/>
            <a:chExt cx="8353440" cy="6004800"/>
          </a:xfrm>
        </p:grpSpPr>
        <p:sp>
          <p:nvSpPr>
            <p:cNvPr id="1" name="CustomShape 2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397080" y="6357960"/>
              <a:ext cx="83534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shpLogoPicDark" descr=""/>
          <p:cNvPicPr/>
          <p:nvPr/>
        </p:nvPicPr>
        <p:blipFill>
          <a:blip r:embed="rId2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397080" y="514440"/>
            <a:ext cx="8353440" cy="5763240"/>
            <a:chOff x="397080" y="514440"/>
            <a:chExt cx="8353440" cy="5763240"/>
          </a:xfrm>
        </p:grpSpPr>
        <p:sp>
          <p:nvSpPr>
            <p:cNvPr id="7" name="CustomShape 7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81604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shpLogoPicDark" descr=""/>
          <p:cNvPicPr/>
          <p:nvPr/>
        </p:nvPicPr>
        <p:blipFill>
          <a:blip r:embed="rId3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240" cy="13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397080" y="514440"/>
            <a:ext cx="8353440" cy="6004800"/>
            <a:chOff x="397080" y="514440"/>
            <a:chExt cx="8353440" cy="6004800"/>
          </a:xfrm>
        </p:grpSpPr>
        <p:sp>
          <p:nvSpPr>
            <p:cNvPr id="51" name="CustomShape 2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397080" y="6357960"/>
              <a:ext cx="83534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shpLogoPicDark" descr=""/>
          <p:cNvPicPr/>
          <p:nvPr/>
        </p:nvPicPr>
        <p:blipFill>
          <a:blip r:embed="rId2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-bloggers.com/rstudio-and-github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naturalearthdata.com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stat.gov.pl/statystyka-regionalna/statystyka-dla-polityki-spojnosci/statystyka-dla-polityki-spojnosci-2013-2015/badania/monitorowanie-obszarow-funkcjonalnych/" TargetMode="External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www.analyticsvidhya.com/" TargetMode="External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bdl.stat.gov.pl/BDL/dane/podgrup/temat" TargetMode="External"/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www.oreilly.com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pCollectorPicture0" descr=""/>
          <p:cNvPicPr/>
          <p:nvPr/>
        </p:nvPicPr>
        <p:blipFill>
          <a:blip r:embed="rId1"/>
          <a:stretch/>
        </p:blipFill>
        <p:spPr>
          <a:xfrm>
            <a:off x="0" y="4719240"/>
            <a:ext cx="9143280" cy="21330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71880" y="66726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383760" y="2603520"/>
            <a:ext cx="790020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Analiza Danych Przestrzennych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98520" y="3168360"/>
            <a:ext cx="79002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3300" spc="-1" strike="noStrike">
                <a:solidFill>
                  <a:srgbClr val="000000"/>
                </a:solidFill>
                <a:latin typeface="Minion"/>
              </a:rPr>
              <a:t>dr Adam Dąbrowski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korelajcę pomiędzy zmiennymi numerycznymi.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histogramy zmiennych numerycznych (z użyciem funkcji ggplot).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wykresy punktowe pomiędzy poszczególnymi zmiennymi numerycznymi koloryzując je według gatunku irysów.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Podzbiory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Często w pracy interesuje nas praca na podzbiorze, np. po usunięciu wartości odstających lub braków danych, albo dla poszczególnych kategorii.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Praca z pętlami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Napiszcie pętlę, w której będziecie wybierać poszczególne gatunki ze zbioru iris i dla każdego z nich będziecie zwracać: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summary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dla zmiennych numerycznych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histogramy dla zmiennych numerycznych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zliczenie irysów, których rozmiar Sepal.Length mieści się w zakresie +/- 2 odchyleń standardowych od średniej.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Podzielcie zbiór na trzy osobne obiekty wg gatunku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Species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), które będą przechowywać tylko kolumna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Sepal.Length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nową zmienną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big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w zbiorze iris, która będzie przechowywać wartość logiczną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jeśli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Petal.Length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jest większe bądź równe 4.5 Utwórzcie tabelę, w której będziecie przechowywać zliczenia ile jest dużych płatków wg poszczególnych gatunków: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setosa versicolor virginica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FALSE     50         36         1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TRUE       0         14        49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danych przestrzennych - powrót do mapy świata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("sf")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("spData")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devtools::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install_github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("Nowosad/spDataLarge")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powyższe pakiety: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library(&lt;pakiet&gt;)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nowy plik raportu Rmarkdown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endParaRPr b="0" lang="en-US" sz="18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Najprościej: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(world[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"pop"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3276000" y="2818800"/>
            <a:ext cx="4127400" cy="3301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Ładniej: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fill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pop))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rcRect l="0" t="24525" r="0" b="22921"/>
          <a:stretch/>
        </p:blipFill>
        <p:spPr>
          <a:xfrm>
            <a:off x="1752480" y="2853000"/>
            <a:ext cx="5650920" cy="237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zbiór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posiada braki danych, więc najpierw należy się ich pozbyć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arrange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head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dplyr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::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(name_long)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st_set_geometry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7020"/>
                </a:solidFill>
                <a:latin typeface="Courier New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To Be Explained Later (TBEL)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as.character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"Greenland"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pop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projektami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GITHUB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https://www.r-bloggers.com/rstudio-and-github/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Projekt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prawym górnym rogu opcja zarządzania projektami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7640" y="1806480"/>
            <a:ext cx="90356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continent)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Africa              Antarctica             Asia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51                       1                      47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Europe           North America                 Oceania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39                      18                       7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Seven seas (open ocean)           South America 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1                      13 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(continent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'Asia'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nrow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hist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area_km2[world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type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'Sovereign country'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3276000" y="2818800"/>
            <a:ext cx="4127400" cy="3301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 %&gt;% 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(type == 'Sovereign country')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%&gt;% 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geom_histogram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(area_km2))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3107880" y="2997000"/>
            <a:ext cx="4343400" cy="3474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## Wyświetlcie histogram powierzchni wszystkich niezależnych krajów (Sovereign Country).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geom_histogram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log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(area_km2)))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" descr=""/>
          <p:cNvPicPr/>
          <p:nvPr/>
        </p:nvPicPr>
        <p:blipFill>
          <a:blip r:embed="rId1"/>
          <a:stretch/>
        </p:blipFill>
        <p:spPr>
          <a:xfrm>
            <a:off x="1752480" y="1600200"/>
            <a:ext cx="5650920" cy="452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lifeExp,world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gdpPercap)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rcRect l="0" t="13375" r="0" b="2214"/>
          <a:stretch/>
        </p:blipFill>
        <p:spPr>
          <a:xfrm>
            <a:off x="1752480" y="2205000"/>
            <a:ext cx="5650920" cy="381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(lifeExp,gdpPercap))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4097160" y="2925000"/>
            <a:ext cx="4415400" cy="3532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danymi wektorowymi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Więcej informacji: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vignette("sf1")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point1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point2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points_sfc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(point1, point2)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points_sfc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set for 2 features 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type:  POINT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dimension:      XY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bbox:           xmin: 1 ymin: 2 xmax: 5 ymax: 3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epsg (SRID):    NA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proj4string:    NA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danymi wektorowymi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lnd_point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0.1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51.5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     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sfg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lnd_geom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(lnd_point,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crs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4326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sfc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lnd_attrib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data.frame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                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data.frame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name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"London"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temperature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as.Date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"2017-06-21"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lnd_sf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(lnd_attrib,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geometry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lnd_geom)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lnd_sf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Simple feature collection with 1 feature and 3 fields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type:  POINT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dimension:      XY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bbox:           xmin: 0.1 ymin: 51.5 xmax: 0.1 ymax: 51.5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epsg (SRID):    4326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proj4string:    +proj=longlat +datum=WGS84 +no_defs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name temperature       date         geometry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 London          25 2017-06-21 POINT (0.1 51.5)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Zbiór danych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posiada współrzędne geograficzne w stopniach i dziesiętnych częściach stopni. Utwórzcie punkt, który będzie znajdował się gdzieś na terenie Polski i wyświetlcie go na mapie świata.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"/>
          <p:cNvPicPr/>
          <p:nvPr/>
        </p:nvPicPr>
        <p:blipFill>
          <a:blip r:embed="rId1"/>
          <a:stretch/>
        </p:blipFill>
        <p:spPr>
          <a:xfrm>
            <a:off x="1104840" y="1600200"/>
            <a:ext cx="6933600" cy="452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punkt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crs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st_crs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punkt,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size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col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'dark green'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" descr=""/>
          <p:cNvPicPr/>
          <p:nvPr/>
        </p:nvPicPr>
        <p:blipFill>
          <a:blip r:embed="rId1"/>
          <a:stretch/>
        </p:blipFill>
        <p:spPr>
          <a:xfrm>
            <a:off x="1752480" y="1600200"/>
            <a:ext cx="5650920" cy="452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Co to ten cały CRS?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CRS = Coordinate Reference System, czyli układ współrzędnych.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Równopowierzchniowe, równokątne, równoodległościowe.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Metryczne, geograficzne.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Zazwyczaj zapisywane w postaci nazwy (np. WGS 1984), kodu EPSG (np. EPSG: 2190), lub tekstu definiującego układ ze względu na jego parametry takie jak początek układu współrzędnych, czy jest metryczny, elipsoida, itp. np.: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"+proj=longlat +datum=WGS84 +no_defs +ellps=WGS84 +towgs84=0,0,0"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Co to ten cały CRS?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Dzięki znajomości układu współrzędnych możemy przekształcać jeden zbiór danych do innego układu. Ważne jest trzymanie danych w tym samym układzie, dzięki czemu można przeprowadzać operacje typu wyszukiwania przecięcia.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PUNKTY, LINIE, POLIGONY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POINT (5 2)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st_point(c(5, 2))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LINESTRING (1 5, 4 4, 4 1, 2 2, 3 2)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st_linestring()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POLYGON ((1 5, 2 2, 4 1, 4 4, 1 5))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st_polygon()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LINIE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linestring_matrix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line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st_linestring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(linestring_matrix)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(line)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rcRect l="35871" t="19742" r="24628" b="24515"/>
          <a:stretch/>
        </p:blipFill>
        <p:spPr>
          <a:xfrm>
            <a:off x="3852000" y="2997000"/>
            <a:ext cx="2231640" cy="251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POLIGONY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polygon_list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poligon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st_polygon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(polygon_list)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rcRect l="35871" t="19742" r="24628" b="22921"/>
          <a:stretch/>
        </p:blipFill>
        <p:spPr>
          <a:xfrm>
            <a:off x="4356000" y="2925000"/>
            <a:ext cx="2231640" cy="259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POLIGONY II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polygon_border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polygon_hole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polygon_with_hole_list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(polygon_border, polygon_hole)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poligon2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st_polygon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(poligon_with_hole_list)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(poligon2)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1"/>
          <a:srcRect l="30777" t="13375" r="24628" b="24515"/>
          <a:stretch/>
        </p:blipFill>
        <p:spPr>
          <a:xfrm>
            <a:off x="5508000" y="3861000"/>
            <a:ext cx="2519640" cy="280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obiekt będący poligonem (kwadratem) otaczającym Polskę,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linię przecinającą Polskę na część wschodnią i zachodnią (mniej więcej przebiegającą przez rzekę Wisłę). Niech linia ta składa się z 10 punktów.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na mapie kontur Polski ze zbioru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oraz utworzone obie warstwy.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Jaką powierzchnię ma Polska?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Jaką długość ma granica Polski?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 stronie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https://www.naturalearthdata.com/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znajduje się dużo przestrzennych zbiorów danych. Znajdźcie tam i pobierzcie zbiór populated places (less) dla skali 1:10 milionów. Pliki rozpakujcie do folderu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który wcześniej utworzyliście.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Pobrane pliki są w tzw. formacie shapefile, na kTóry składają się przede wszystkim: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dbf - tabela atrybutowa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shp - plik przechowujący geometrię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shx - plik indeksujący obiekty (ułatwia ich przeszukiwanie oraz łączy atrybuty z geometrią)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prj - plik układu współrzędnych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7080" y="1106280"/>
            <a:ext cx="8353440" cy="56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Sklonujcie repozytorium dabrowskia/ADP2020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nową gałąź (branch) w repozytorium &lt;imie_nazwisko&gt; (w zakladce terminal należy wpisać git checkout -b imie_nazwisko)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folder &lt;imie_nazwisko&gt; w folderze personal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w nim foldery “R” oraz “reports”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folderze R utwórzcie pierwszy skrypt R (np. Zajecia2.R)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folderze reports utworzcie pierwszy plik R markdown (np raport2.Rmd)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Wypchnijcie na repozytorium swój kod 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add … #dodaje pliki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commit -m “init class 2” #zapisuje zmiany lokalnie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push #zapisuje zmiany w repozytorium git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wczytania pliku shapefile służy komenda st_read lub read_sf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plik most populated places oraz w nowym raporcie dokonajcie jego eksploracji.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Złączenia danych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DANE GUS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złączeń służą funkcje join, np.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dplyr::left_join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raport markdown.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Pobierzcie ze strony GUS załącznik 1 oraz 3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Dokonajcie eksploracji danych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Złączcie siatkę kwadratów miasta wraz z danymi tabelarycznymi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Zróbcie mapę prezentującą udział osób w wieku 0-14 dla miasta Poznania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Złączenia danych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 &lt;- read_sf('j:/Documents/AnalizaDanychPrzestrzennych/Zajecia2/data/siatka_miasta.shp')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siatka.pzn &lt;- siatka %&gt;% filter(Nr_LUZu =='PL005C')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library(readxl)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atrybuty &lt;- read_xls("j:/Documents/AnalizaDanychPrzestrzennych/Zajecia2/data/dane_siatka_miasta_zalacznik_nr_3.xls")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atrybuty.poz &lt;- atrybuty %&gt;% filter(KOD_MIASTA=='PL005C')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siatka.pzn.atr &lt;- left_join(siatka.pzn,atrybuty.poz,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by = c("ID_GRID500"='ID_GRID'))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ggplot()+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geom_sf(data = siatka.pzn.atr, aes(fill = U_L_00_14))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Pakiet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raster</a:t>
            </a:r>
            <a:endParaRPr b="0" lang="en-US" sz="18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Raster to macierz wartości z układem współrzędnych (CRS)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Każda komórka rastra ma określoną wielkość - rozdzielczość (np. 30m)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Operacje matematyczne są znacznie szybsze na danych rastowych niż na danych wektorowych.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Są przydatne w analizie zjawisk ciągłych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Wczytywanie danych: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raster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 &lt;-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getData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'alt'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country=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'FRA'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mask=</a:t>
            </a:r>
            <a:r>
              <a:rPr b="0" lang="en-US" sz="1800" spc="-1" strike="noStrike">
                <a:solidFill>
                  <a:srgbClr val="007020"/>
                </a:solidFill>
                <a:latin typeface="Courier New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Zmiana dowolnych wartości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Aby zmienić jedną konkretną komórkę (np. pierwszy rząd, pierwsza kolumna)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NA NA NA NA NA NA NA NA NA NA NA NA NA NA NA NA NA NA NA NA NA NA NA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[24] NA NA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 1 NA NA NA NA NA NA NA NA NA NA NA NA NA NA NA NA NA NA NA NA NA NA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[24] NA NA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Reklasyfikacja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med.dem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median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max.dem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DEM.France.reclass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reclassify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x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DEM.France,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        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rcl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,med.dem,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                                   med.dem, max.dem,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ncol=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byrow=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Wizualizacja prosta: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(DEM.France.reclass)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1" descr=""/>
          <p:cNvPicPr/>
          <p:nvPr/>
        </p:nvPicPr>
        <p:blipFill>
          <a:blip r:embed="rId1"/>
          <a:srcRect l="6566" t="14969" r="5519" b="11770"/>
          <a:stretch/>
        </p:blipFill>
        <p:spPr>
          <a:xfrm>
            <a:off x="2123640" y="2277000"/>
            <a:ext cx="4968000" cy="331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7" name="Picture 1" descr=""/>
          <p:cNvPicPr/>
          <p:nvPr/>
        </p:nvPicPr>
        <p:blipFill>
          <a:blip r:embed="rId1"/>
          <a:srcRect l="5291" t="14969" r="417" b="10176"/>
          <a:stretch/>
        </p:blipFill>
        <p:spPr>
          <a:xfrm>
            <a:off x="2051640" y="2277000"/>
            <a:ext cx="5328000" cy="338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Statystyki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4536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4536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summary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FRA_msk_alt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Min.            -10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1st Qu.         103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Median          191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3rd Qu.         382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Max.           4536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NA's        1195853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Statystyki strefowe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Mając poligony wyznaczające strefy (np. powiaty, województwa, etc.) można obliczyć statystyki dla każdego poligonu osobno. Służy do tego funkcja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zonal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Eksploracja danych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2565360" y="1600200"/>
            <a:ext cx="4012560" cy="401256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57200" y="5613480"/>
            <a:ext cx="82288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9933ff"/>
                </a:solidFill>
                <a:uFillTx/>
                <a:latin typeface="Imago"/>
                <a:ea typeface="DejaVu Sans"/>
                <a:hlinkClick r:id="rId2"/>
              </a:rPr>
              <a:t>https://www.analyticsvidhya.com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plik markdown “Statystyki strefowe”.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Pobieżcie za pomocą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getData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plik SRTM dla Polski.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plik .shp z granicami osiedli w Poznaniu (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Państwowy Rejestr Granic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Obliczcie podstawowe statystyki dla obszaru całej Polski.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Obliczcie podstawowe statystyki dla poszczególnych województw w Polsce.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Zwizualizujcie uzyskane wyniki.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Ruchome okno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Niekiedy zamiast strefowych wartośći dla poligonów chcielibyśmy uzyskać nowe wartości dla każdej komórki rastra w oparciu o sąsiedztwo komórki. Przykład: posiadając mapę pokrycia terenu chcielibyśmy stworzyć nowy raster w tej samej rozdzielczości, który powie nam jaki procent sąsiedztwa (np. 5 komórek) to drzewa (czyt. jaki jest udział drzew w najbliższym sąsiedztwie). Do wykonania tego zadania służy funkcja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focal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nowy raster, o wielkości 100x100, któremu losowo przypiszecie wartości 0 i 1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binaryRaster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raster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x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sample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replace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ncol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nrow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endParaRPr b="0" lang="en-US" sz="18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 pomocą funkcji focal obliczcie dla każdej komórki sumę komórek w sąsiedztwie 1 komórki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focal(x,w,fun)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raster, na którym pracujecie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binaryRaster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macierz wag dla ruchomego okna. Macierz o wielkości 3x3 dla naszego zadania stanowi same jedynki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matrix(1,nrow=3,ncol=3)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funkcja obliczana na ruchomym oknie.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440" y="298836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Imago"/>
              </a:rPr>
              <a:t>Zanim pójdziesz dalej daj znać prowadzącemu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parach: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Wejdźcie na stronę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Banku Danych Lokalnych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Wybierzcie interesujące Was zagadnienie (spis ludności, handel i gastronomia, kultura i sztuka, etc.)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Pobierzcie dane dla interesującego Was podziału (gminy, powiaty, województwa)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Wykorzystajcie dane z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Państwowego Rejestru Granic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złączenia z danymi tabelarycznymi.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Wykonajcie eksplorację i wizualizację danych.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DODATKOWE: wybierzcie 2 zagadnienia i sprawdźcie, czy istnieje korelacja.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-2520" y="6843600"/>
            <a:ext cx="4212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397800" y="2924280"/>
            <a:ext cx="8352720" cy="10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3376"/>
              </a:spcBef>
            </a:pPr>
            <a:r>
              <a:rPr b="1" i="1" lang="en-US" sz="4500" spc="-1" strike="noStrike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13" name="CustomShape 3" hidden="1"/>
          <p:cNvSpPr/>
          <p:nvPr/>
        </p:nvSpPr>
        <p:spPr>
          <a:xfrm>
            <a:off x="301320" y="6093000"/>
            <a:ext cx="421884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Eksploracja danych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Zanim przystąpicie do jakiejkolwiek pracy z danymi konieczna jest ich eksploracja, czyli zapoznanie się z nimi. Do najprostszych metod należą: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wielkości zbioru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statystyki poszczególnych zmiennych (średnia, mediana, odchylenie standardowe)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zbadanie rozkładu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zliczenia zmiennych kategoryzacyjnych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Sprawdzenie braku danych i wartości odstających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irysy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9" name="Picture 1" descr=""/>
          <p:cNvPicPr/>
          <p:nvPr/>
        </p:nvPicPr>
        <p:blipFill>
          <a:blip r:embed="rId1"/>
          <a:stretch/>
        </p:blipFill>
        <p:spPr>
          <a:xfrm>
            <a:off x="2171880" y="1600200"/>
            <a:ext cx="4799880" cy="401256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57200" y="5613480"/>
            <a:ext cx="82288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9933ff"/>
                </a:solidFill>
                <a:uFillTx/>
                <a:latin typeface="Imago"/>
                <a:ea typeface="DejaVu Sans"/>
                <a:hlinkClick r:id="rId2"/>
              </a:rPr>
              <a:t>https://www.oreilly.com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plik R markdown i zapiszcie go w odpowiednim folderze (raporty). Będziemy w nim wykonywać podstawowe zadania przypomniające pracę z R.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jaka jest Wasza ścieżka robocza,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zbiór iris do środowiska pracy:</a:t>
            </a:r>
            <a:endParaRPr b="0" lang="en-US" sz="20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(iris)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Pierwszy rozdział dokumentu w Rmarkdown będzie dotyczył eksploracji danych ‘iris’.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jakiego typu jest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zbiór iris (class)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jaką posiada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strukturę (str)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liczbę zmiennych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liczbę wierszy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Dla zmiennych numerycznych sprawdźcie podstawowe statystyki takie jak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minimum, maximum, mediana, odchylenie standardowe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Zliczcie braki danych w poszczególnych zmiennych.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Dla zmiennych kategorycznych sprawdźcie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ile jest poszczególnych obiektów w każdej klasie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297</TotalTime>
  <Application>LibreOffice/6.0.7.3$Linux_X86_64 LibreOffice_project/00m0$Build-3</Application>
  <Pages>16</Pages>
  <Words>1772</Words>
  <Paragraphs>220</Paragraphs>
  <Company>F. Hoffmann-La Roche, 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2019-04-12T09:58:55Z</dcterms:created>
  <dc:creator>Dabrowski, Adam {FISV~Poznan}</dc:creator>
  <dc:description/>
  <dc:language>en-US</dc:language>
  <cp:lastModifiedBy/>
  <cp:lastPrinted>1998-09-09T08:32:30Z</cp:lastPrinted>
  <dcterms:modified xsi:type="dcterms:W3CDTF">2020-04-24T21:19:46Z</dcterms:modified>
  <cp:revision>43</cp:revision>
  <dc:subject/>
  <dc:title>Analiza Danych Przestrzennych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59</vt:i4>
  </property>
</Properties>
</file>