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1.wmf" ContentType="image/x-wmf"/>
  <Override PartName="/ppt/media/image3.wmf" ContentType="image/x-wmf"/>
  <Override PartName="/ppt/media/image2.wmf" ContentType="image/x-wmf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777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0B89FBF-01E2-4C33-B579-B30CFD4D71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79440" y="851040"/>
            <a:ext cx="6098400" cy="34315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914400" y="4641840"/>
            <a:ext cx="5028480" cy="4515840"/>
          </a:xfrm>
          <a:prstGeom prst="rect">
            <a:avLst/>
          </a:prstGeom>
        </p:spPr>
        <p:txBody>
          <a:bodyPr lIns="90360" rIns="90360" tIns="44280" bIns="4428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Czy znane pakiety z tidyverse: dplyr, ggplot, data.table?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79440" y="851040"/>
            <a:ext cx="6098400" cy="34315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4641840"/>
            <a:ext cx="5028480" cy="4515840"/>
          </a:xfrm>
          <a:prstGeom prst="rect">
            <a:avLst/>
          </a:prstGeom>
        </p:spPr>
        <p:txBody>
          <a:bodyPr lIns="90360" rIns="90360" tIns="44280" bIns="4428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Jakie obiekty można reprezentować za pomocą rastra, a co lepiej za pomocą wektora?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529560" y="514440"/>
            <a:ext cx="11138040" cy="6004800"/>
            <a:chOff x="529560" y="514440"/>
            <a:chExt cx="11138040" cy="6004800"/>
          </a:xfrm>
        </p:grpSpPr>
        <p:sp>
          <p:nvSpPr>
            <p:cNvPr id="1" name="CustomShape 2" hidden="1"/>
            <p:cNvSpPr/>
            <p:nvPr/>
          </p:nvSpPr>
          <p:spPr>
            <a:xfrm>
              <a:off x="529560" y="514440"/>
              <a:ext cx="111380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 hidden="1"/>
            <p:cNvSpPr/>
            <p:nvPr/>
          </p:nvSpPr>
          <p:spPr>
            <a:xfrm>
              <a:off x="529560" y="1871640"/>
              <a:ext cx="111380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 hidden="1"/>
            <p:cNvSpPr/>
            <p:nvPr/>
          </p:nvSpPr>
          <p:spPr>
            <a:xfrm>
              <a:off x="529560" y="6357960"/>
              <a:ext cx="11138040" cy="161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5" hidden="1"/>
          <p:cNvSpPr/>
          <p:nvPr/>
        </p:nvSpPr>
        <p:spPr>
          <a:xfrm>
            <a:off x="10661760" y="115920"/>
            <a:ext cx="141588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shpLogoPicDark" descr=""/>
          <p:cNvPicPr/>
          <p:nvPr/>
        </p:nvPicPr>
        <p:blipFill>
          <a:blip r:embed="rId2"/>
          <a:stretch/>
        </p:blipFill>
        <p:spPr>
          <a:xfrm>
            <a:off x="10957680" y="180360"/>
            <a:ext cx="978480" cy="654480"/>
          </a:xfrm>
          <a:prstGeom prst="rect">
            <a:avLst/>
          </a:prstGeom>
          <a:ln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529560" y="514440"/>
            <a:ext cx="11138040" cy="5763240"/>
            <a:chOff x="529560" y="514440"/>
            <a:chExt cx="11138040" cy="5763240"/>
          </a:xfrm>
        </p:grpSpPr>
        <p:sp>
          <p:nvSpPr>
            <p:cNvPr id="7" name="CustomShape 7" hidden="1"/>
            <p:cNvSpPr/>
            <p:nvPr/>
          </p:nvSpPr>
          <p:spPr>
            <a:xfrm>
              <a:off x="529560" y="514440"/>
              <a:ext cx="111380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 hidden="1"/>
            <p:cNvSpPr/>
            <p:nvPr/>
          </p:nvSpPr>
          <p:spPr>
            <a:xfrm>
              <a:off x="529560" y="1871640"/>
              <a:ext cx="111380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Line 9"/>
          <p:cNvSpPr/>
          <p:nvPr/>
        </p:nvSpPr>
        <p:spPr>
          <a:xfrm>
            <a:off x="0" y="1738080"/>
            <a:ext cx="1088064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10661760" y="115920"/>
            <a:ext cx="141588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shpLogoPicDark" descr=""/>
          <p:cNvPicPr/>
          <p:nvPr/>
        </p:nvPicPr>
        <p:blipFill>
          <a:blip r:embed="rId3"/>
          <a:stretch/>
        </p:blipFill>
        <p:spPr>
          <a:xfrm>
            <a:off x="10957680" y="180360"/>
            <a:ext cx="978480" cy="654480"/>
          </a:xfrm>
          <a:prstGeom prst="rect">
            <a:avLst/>
          </a:prstGeom>
          <a:ln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480" cy="13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529560" y="514440"/>
            <a:ext cx="11138040" cy="6004800"/>
            <a:chOff x="529560" y="514440"/>
            <a:chExt cx="11138040" cy="6004800"/>
          </a:xfrm>
        </p:grpSpPr>
        <p:sp>
          <p:nvSpPr>
            <p:cNvPr id="51" name="CustomShape 2" hidden="1"/>
            <p:cNvSpPr/>
            <p:nvPr/>
          </p:nvSpPr>
          <p:spPr>
            <a:xfrm>
              <a:off x="529560" y="514440"/>
              <a:ext cx="11138040" cy="1223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 hidden="1"/>
            <p:cNvSpPr/>
            <p:nvPr/>
          </p:nvSpPr>
          <p:spPr>
            <a:xfrm>
              <a:off x="529560" y="1871640"/>
              <a:ext cx="11138040" cy="44060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 hidden="1"/>
            <p:cNvSpPr/>
            <p:nvPr/>
          </p:nvSpPr>
          <p:spPr>
            <a:xfrm>
              <a:off x="529560" y="6357960"/>
              <a:ext cx="11138040" cy="16128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CustomShape 5"/>
          <p:cNvSpPr/>
          <p:nvPr/>
        </p:nvSpPr>
        <p:spPr>
          <a:xfrm>
            <a:off x="10661760" y="115920"/>
            <a:ext cx="1415880" cy="8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shpLogoPicDark" descr=""/>
          <p:cNvPicPr/>
          <p:nvPr/>
        </p:nvPicPr>
        <p:blipFill>
          <a:blip r:embed="rId2"/>
          <a:stretch/>
        </p:blipFill>
        <p:spPr>
          <a:xfrm>
            <a:off x="10957680" y="180360"/>
            <a:ext cx="978480" cy="654480"/>
          </a:xfrm>
          <a:prstGeom prst="rect">
            <a:avLst/>
          </a:prstGeom>
          <a:ln>
            <a:noFill/>
          </a:ln>
        </p:spPr>
      </p:pic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reate.kahoot.it/share/factfullness/8a7dab96-ebd6-4452-886b-903dcf184ffc" TargetMode="Externa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r-spatial.github.io/sf/articles/sf1.html" TargetMode="External"/><Relationship Id="rId2" Type="http://schemas.openxmlformats.org/officeDocument/2006/relationships/hyperlink" Target="https://r-spatial.github.io/sf/articles/sf1.html" TargetMode="External"/><Relationship Id="rId3" Type="http://schemas.openxmlformats.org/officeDocument/2006/relationships/hyperlink" Target="https://geocompr.robinlovelace.net/" TargetMode="External"/><Relationship Id="rId4" Type="http://schemas.openxmlformats.org/officeDocument/2006/relationships/hyperlink" Target="https://geocompr.robinlovelace.net/" TargetMode="External"/><Relationship Id="rId5" Type="http://schemas.openxmlformats.org/officeDocument/2006/relationships/hyperlink" Target="http://www.datacamp.com/" TargetMode="External"/><Relationship Id="rId6" Type="http://schemas.openxmlformats.org/officeDocument/2006/relationships/hyperlink" Target="https://stackoverflow.com/" TargetMode="External"/><Relationship Id="rId7" Type="http://schemas.openxmlformats.org/officeDocument/2006/relationships/hyperlink" Target="https://www.r-bloggers.com/" TargetMode="External"/><Relationship Id="rId8" Type="http://schemas.openxmlformats.org/officeDocument/2006/relationships/hyperlink" Target="https://www.r-bloggers.com/" TargetMode="External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adamdabrowski.eu/moodle" TargetMode="External"/><Relationship Id="rId2" Type="http://schemas.openxmlformats.org/officeDocument/2006/relationships/hyperlink" Target="https://github.com/dabrowskia/ADP2020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96080" y="667260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511920" y="2603520"/>
            <a:ext cx="1053540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Imago"/>
              </a:rPr>
              <a:t>Analiza danych przestrzennych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31360" y="3168360"/>
            <a:ext cx="1053540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US" sz="3300" spc="-1" strike="noStrike">
                <a:solidFill>
                  <a:srgbClr val="000000"/>
                </a:solidFill>
                <a:latin typeface="Minion"/>
              </a:rPr>
              <a:t>Adam Dąbrowski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03" name="shpCollectorPicture0" descr=""/>
          <p:cNvPicPr/>
          <p:nvPr/>
        </p:nvPicPr>
        <p:blipFill>
          <a:blip r:embed="rId1"/>
          <a:stretch/>
        </p:blipFill>
        <p:spPr>
          <a:xfrm>
            <a:off x="0" y="4724280"/>
            <a:ext cx="12191400" cy="213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Zanim zaczniemy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("sf") 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("raster")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("spData")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devtools::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install_github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("Nowosad/spDataLarge")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powyższe pakiety:</a:t>
            </a:r>
            <a:endParaRPr b="0" lang="en-US" sz="20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library(&lt;pakiet&gt;)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wektorowe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29560" y="1806480"/>
            <a:ext cx="613728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Geometria + tabela atrybutowa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library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(sf) </a:t>
            </a:r>
            <a:r>
              <a:rPr b="0" i="1" lang="en-US" sz="2000" spc="-1" strike="noStrike">
                <a:solidFill>
                  <a:srgbClr val="000000"/>
                </a:solidFill>
                <a:latin typeface="Imago"/>
              </a:rPr>
              <a:t># classes and functions for vector data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names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(world)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class(world)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plot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(world)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summary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(world["lifeExp"]) 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world_mini = world[1:2, 1:3]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world_mini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6381720" y="928800"/>
            <a:ext cx="5595120" cy="55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mapę krajów Europejskich  wg liczby ludności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Ile krajów znajduje się w Azji?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histogram powierzchni  wszystkich niezależnych krajów (Sovereign Country)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wykres punktowy relacji pomiędzy lifeExp, a gdpPercap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rastrowe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29560" y="1806480"/>
            <a:ext cx="485136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Macierz wartości ze współrzędnymi (geograficznymi/geodezyjnymi/...)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library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(raster) </a:t>
            </a:r>
            <a:r>
              <a:rPr b="0" i="1" lang="en-US" sz="2000" spc="-1" strike="noStrike">
                <a:solidFill>
                  <a:srgbClr val="000000"/>
                </a:solidFill>
                <a:latin typeface="Imago"/>
              </a:rPr>
              <a:t># classes and functions for raster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5385960" y="2657520"/>
            <a:ext cx="680508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rastrowe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1380960" y="785880"/>
            <a:ext cx="9292680" cy="573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rastrowe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raster_filepath =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system.file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("raster/srtm.tif", package = "spDataLarge")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new_raster =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raster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(raster_filepath)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new_raster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new_raster[ ]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plot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(new_raster)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Jaka jest maksymalna wysokość w danym obrazie rastrowym?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Jaki jest rozkład wartości obrazu rastrowego (histogram)?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-3240" y="6843600"/>
            <a:ext cx="5652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530280" y="2924280"/>
            <a:ext cx="11137320" cy="10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  <a:spcBef>
                <a:spcPts val="4575"/>
              </a:spcBef>
            </a:pPr>
            <a:r>
              <a:rPr b="1" i="1" lang="en-US" sz="6100" spc="-1" strike="noStrike">
                <a:solidFill>
                  <a:srgbClr val="0082da"/>
                </a:solidFill>
                <a:latin typeface="Minion"/>
              </a:rPr>
              <a:t>Doing now what patients need next</a:t>
            </a:r>
            <a:endParaRPr b="0" lang="en-US" sz="6100" spc="-1" strike="noStrike">
              <a:latin typeface="Arial"/>
            </a:endParaRPr>
          </a:p>
        </p:txBody>
      </p:sp>
      <p:sp>
        <p:nvSpPr>
          <p:cNvPr id="143" name="CustomShape 3" hidden="1"/>
          <p:cNvSpPr/>
          <p:nvPr/>
        </p:nvSpPr>
        <p:spPr>
          <a:xfrm>
            <a:off x="401760" y="6093000"/>
            <a:ext cx="562536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Who am I?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Kontakt:</a:t>
            </a:r>
            <a:endParaRPr b="0" lang="en-US" sz="2000" spc="-1" strike="noStrike">
              <a:latin typeface="Arial"/>
            </a:endParaRPr>
          </a:p>
          <a:p>
            <a:pPr marL="47628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adam.dabrowski@amu.edu.pl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rcRect l="23680" t="18573" r="23680" b="18573"/>
          <a:stretch/>
        </p:blipFill>
        <p:spPr>
          <a:xfrm>
            <a:off x="4871880" y="908640"/>
            <a:ext cx="6624000" cy="5034240"/>
          </a:xfrm>
          <a:prstGeom prst="rect">
            <a:avLst/>
          </a:prstGeom>
          <a:ln>
            <a:noFill/>
          </a:ln>
        </p:spPr>
      </p:pic>
      <p:pic>
        <p:nvPicPr>
          <p:cNvPr id="107" name="Picture 4" descr=""/>
          <p:cNvPicPr/>
          <p:nvPr/>
        </p:nvPicPr>
        <p:blipFill>
          <a:blip r:embed="rId2"/>
          <a:stretch/>
        </p:blipFill>
        <p:spPr>
          <a:xfrm>
            <a:off x="1343520" y="1806480"/>
            <a:ext cx="2378520" cy="333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Who are You?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Kto pracuje „w zawodzie”?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Kto mieszka w Poznaniu?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Z czym kojarzy Wam się analiza danych przestrzennych?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Kto miał do czynienia z analizą danych przestrzennych?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Jakie macie doświadczenie w programowaniu w R?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Jakie macie oczekiwania odnośnie przedmiotu?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Jaka jest Wasza wiedza o otaczającym Was świecie?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176240" y="1340640"/>
            <a:ext cx="449136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01"/>
              </a:spcBef>
            </a:pPr>
            <a:r>
              <a:rPr b="0" lang="en-US" sz="6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LINK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2"/>
          <a:stretch/>
        </p:blipFill>
        <p:spPr>
          <a:xfrm>
            <a:off x="452520" y="1690560"/>
            <a:ext cx="6705720" cy="37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Zakres tematyczny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Wstęp do danych przestrzennych (pakiet sf)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Wizualizacje (ggplot2, tmap, leaflet)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Geo-przetwarzanie (sf)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Ekonometria przestrzenna (spdep)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Modelowanie przestrzenne (mlr, caret)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Forma zaliczenia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Imago"/>
              </a:rPr>
              <a:t>Obecność na zajęciach</a:t>
            </a:r>
            <a:endParaRPr b="0" lang="en-US" sz="3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Imago"/>
              </a:rPr>
              <a:t>Terminowo oddany projekt zaliczeniowy </a:t>
            </a:r>
            <a:r>
              <a:rPr b="0" lang="en-US" sz="3200" spc="-1" strike="noStrike">
                <a:solidFill>
                  <a:srgbClr val="000000"/>
                </a:solidFill>
                <a:latin typeface="Imago"/>
              </a:rPr>
              <a:t>w parach,</a:t>
            </a:r>
            <a:endParaRPr b="0" lang="en-US" sz="3200" spc="-1" strike="noStrike">
              <a:latin typeface="Arial"/>
            </a:endParaRPr>
          </a:p>
          <a:p>
            <a:pPr lvl="1" marL="763560" indent="-28656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Imago"/>
              </a:rPr>
              <a:t>Do oddania do końca semestru,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Zalecana literatura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https://</a:t>
            </a: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2"/>
              </a:rPr>
              <a:t>r-spatial.github.io/sf/articles/sf1.html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3"/>
              </a:rPr>
              <a:t>https://geocompr.robinlovelace.net</a:t>
            </a: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4"/>
              </a:rPr>
              <a:t>/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5"/>
              </a:rPr>
              <a:t>www.datacamp.com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6"/>
              </a:rPr>
              <a:t>https://stackoverflow.com/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7"/>
              </a:rPr>
              <a:t>https://www.r-bloggers.com</a:t>
            </a: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8"/>
              </a:rPr>
              <a:t>/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Platforma moodle</a:t>
            </a: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www.adamdabrowski.eu/moodle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US" sz="3600" spc="-1" strike="noStrike" u="sng">
                <a:solidFill>
                  <a:srgbClr val="9933ff"/>
                </a:solidFill>
                <a:uFillTx/>
                <a:latin typeface="Imago"/>
                <a:hlinkClick r:id="rId2"/>
              </a:rPr>
              <a:t>https://github.com/dabrowskia/ADP2020</a:t>
            </a:r>
            <a:r>
              <a:rPr b="0" lang="en-US" sz="36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Imago"/>
              </a:rPr>
              <a:t>Dostęp do danych i prezentacji</a:t>
            </a:r>
            <a:endParaRPr b="0" lang="en-US" sz="3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Imago"/>
              </a:rPr>
              <a:t>Dostęp do materiałów z innych zajęć dla chętnych pogłębienia wiedzy z zakresu analizy danych przestrzennych i geoinformacji.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7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17680" y="452520"/>
            <a:ext cx="9816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przestrzenne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29560" y="1806480"/>
            <a:ext cx="111380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Wektor vs Raster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rcRect l="16257" t="0" r="16257" b="0"/>
          <a:stretch/>
        </p:blipFill>
        <p:spPr>
          <a:xfrm>
            <a:off x="5735880" y="919080"/>
            <a:ext cx="6455160" cy="6027480"/>
          </a:xfrm>
          <a:prstGeom prst="rect">
            <a:avLst/>
          </a:prstGeom>
          <a:ln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rcRect l="32137" t="21831" r="29492" b="19549"/>
          <a:stretch/>
        </p:blipFill>
        <p:spPr>
          <a:xfrm>
            <a:off x="135000" y="2133000"/>
            <a:ext cx="5024160" cy="48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2757</TotalTime>
  <Application>LibreOffice/6.0.7.3$Linux_X86_64 LibreOffice_project/00m0$Build-3</Application>
  <Pages>16</Pages>
  <Words>375</Words>
  <Paragraphs>84</Paragraphs>
  <Company>F. Hoffmann-La Roche, Ltd.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2019-03-20T08:09:29Z</dcterms:created>
  <dc:creator>Dabrowski, Adam {FISV~Poznan}</dc:creator>
  <dc:description/>
  <dc:language>en-US</dc:language>
  <cp:lastModifiedBy/>
  <cp:lastPrinted>1998-09-09T08:32:30Z</cp:lastPrinted>
  <dcterms:modified xsi:type="dcterms:W3CDTF">2020-04-06T08:59:16Z</dcterms:modified>
  <cp:revision>34</cp:revision>
  <dc:subject/>
  <dc:title>Analiza danych przestrzennych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F. Hoffmann-La Roche, Ltd.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Niestandardowy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