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.wmf" ContentType="image/x-wmf"/>
  <Override PartName="/ppt/media/image3.wmf" ContentType="image/x-wmf"/>
  <Override PartName="/ppt/media/image1.wmf" ContentType="image/x-wmf"/>
  <Override PartName="/ppt/media/image5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6.jpeg" ContentType="image/jpeg"/>
  <Override PartName="/ppt/media/image4.jpeg" ContentType="image/jpeg"/>
  <Override PartName="/ppt/media/image14.png" ContentType="image/png"/>
  <Override PartName="/ppt/media/image15.png" ContentType="image/png"/>
  <Override PartName="/ppt/media/image13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46.xml" ContentType="application/vnd.openxmlformats-officedocument.presentationml.slide+xml"/>
  <Override PartName="/ppt/slides/slide21.xml" ContentType="application/vnd.openxmlformats-officedocument.presentationml.slide+xml"/>
  <Override PartName="/ppt/slides/slide47.xml" ContentType="application/vnd.openxmlformats-officedocument.presentationml.slide+xml"/>
  <Override PartName="/ppt/slides/slide22.xml" ContentType="application/vnd.openxmlformats-officedocument.presentationml.slide+xml"/>
  <Override PartName="/ppt/slides/slide48.xml" ContentType="application/vnd.openxmlformats-officedocument.presentationml.slide+xml"/>
  <Override PartName="/ppt/slides/slide23.xml" ContentType="application/vnd.openxmlformats-officedocument.presentationml.slide+xml"/>
  <Override PartName="/ppt/slides/slide49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51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4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5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46.xml.rels" ContentType="application/vnd.openxmlformats-package.relationships+xml"/>
  <Override PartName="/ppt/slides/_rels/slide18.xml.rels" ContentType="application/vnd.openxmlformats-package.relationships+xml"/>
  <Override PartName="/ppt/slides/_rels/slide47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88440" y="452520"/>
            <a:ext cx="7365600" cy="1309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97080" y="1806480"/>
            <a:ext cx="8353800" cy="213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97080" y="4142160"/>
            <a:ext cx="8353800" cy="213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88440" y="452520"/>
            <a:ext cx="7365600" cy="1309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97080" y="1806480"/>
            <a:ext cx="4076640" cy="213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7840" y="1806480"/>
            <a:ext cx="4076640" cy="213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397080" y="4142160"/>
            <a:ext cx="4076640" cy="213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677840" y="4142160"/>
            <a:ext cx="4076640" cy="213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88440" y="452520"/>
            <a:ext cx="7365600" cy="1309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397080" y="1806480"/>
            <a:ext cx="2689560" cy="213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3221640" y="1806480"/>
            <a:ext cx="2689560" cy="213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45840" y="1806480"/>
            <a:ext cx="2689560" cy="213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397080" y="4142160"/>
            <a:ext cx="2689560" cy="213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3221640" y="4142160"/>
            <a:ext cx="2689560" cy="213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6045840" y="4142160"/>
            <a:ext cx="2689560" cy="213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88440" y="452520"/>
            <a:ext cx="7365600" cy="1309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397080" y="1806480"/>
            <a:ext cx="8353800" cy="447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88440" y="452520"/>
            <a:ext cx="7365600" cy="1309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97080" y="1806480"/>
            <a:ext cx="8353800" cy="447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88440" y="452520"/>
            <a:ext cx="7365600" cy="1309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97080" y="1806480"/>
            <a:ext cx="4076640" cy="447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840" y="1806480"/>
            <a:ext cx="4076640" cy="447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88440" y="452520"/>
            <a:ext cx="7365600" cy="1309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388440" y="452520"/>
            <a:ext cx="7365600" cy="6070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88440" y="452520"/>
            <a:ext cx="7365600" cy="1309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97080" y="1806480"/>
            <a:ext cx="4076640" cy="213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7840" y="1806480"/>
            <a:ext cx="4076640" cy="447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97080" y="4142160"/>
            <a:ext cx="4076640" cy="213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88440" y="452520"/>
            <a:ext cx="7365600" cy="1309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397080" y="1806480"/>
            <a:ext cx="8353800" cy="447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88440" y="452520"/>
            <a:ext cx="7365600" cy="1309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97080" y="1806480"/>
            <a:ext cx="4076640" cy="447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7840" y="1806480"/>
            <a:ext cx="4076640" cy="213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7840" y="4142160"/>
            <a:ext cx="4076640" cy="213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88440" y="452520"/>
            <a:ext cx="7365600" cy="1309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97080" y="1806480"/>
            <a:ext cx="4076640" cy="213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7840" y="1806480"/>
            <a:ext cx="4076640" cy="213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397080" y="4142160"/>
            <a:ext cx="8353800" cy="213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88440" y="452520"/>
            <a:ext cx="7365600" cy="1309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97080" y="1806480"/>
            <a:ext cx="8353800" cy="213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97080" y="4142160"/>
            <a:ext cx="8353800" cy="213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88440" y="452520"/>
            <a:ext cx="7365600" cy="1309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97080" y="1806480"/>
            <a:ext cx="4076640" cy="213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7840" y="1806480"/>
            <a:ext cx="4076640" cy="213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397080" y="4142160"/>
            <a:ext cx="4076640" cy="213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677840" y="4142160"/>
            <a:ext cx="4076640" cy="213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88440" y="452520"/>
            <a:ext cx="7365600" cy="1309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97080" y="1806480"/>
            <a:ext cx="2689560" cy="213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3221640" y="1806480"/>
            <a:ext cx="2689560" cy="213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045840" y="1806480"/>
            <a:ext cx="2689560" cy="213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397080" y="4142160"/>
            <a:ext cx="2689560" cy="213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3221640" y="4142160"/>
            <a:ext cx="2689560" cy="213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6045840" y="4142160"/>
            <a:ext cx="2689560" cy="213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88440" y="452520"/>
            <a:ext cx="7365600" cy="1309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97080" y="1806480"/>
            <a:ext cx="8353800" cy="447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88440" y="452520"/>
            <a:ext cx="7365600" cy="1309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97080" y="1806480"/>
            <a:ext cx="4076640" cy="447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7840" y="1806480"/>
            <a:ext cx="4076640" cy="447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88440" y="452520"/>
            <a:ext cx="7365600" cy="1309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388440" y="452520"/>
            <a:ext cx="7365600" cy="6070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88440" y="452520"/>
            <a:ext cx="7365600" cy="1309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97080" y="1806480"/>
            <a:ext cx="4076640" cy="213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7840" y="1806480"/>
            <a:ext cx="4076640" cy="447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97080" y="4142160"/>
            <a:ext cx="4076640" cy="213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88440" y="452520"/>
            <a:ext cx="7365600" cy="1309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97080" y="1806480"/>
            <a:ext cx="4076640" cy="447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806480"/>
            <a:ext cx="4076640" cy="213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7840" y="4142160"/>
            <a:ext cx="4076640" cy="213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88440" y="452520"/>
            <a:ext cx="7365600" cy="1309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97080" y="1806480"/>
            <a:ext cx="4076640" cy="213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7840" y="1806480"/>
            <a:ext cx="4076640" cy="213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397080" y="4142160"/>
            <a:ext cx="8353800" cy="213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397080" y="514440"/>
            <a:ext cx="8353800" cy="6005160"/>
            <a:chOff x="397080" y="514440"/>
            <a:chExt cx="8353800" cy="6005160"/>
          </a:xfrm>
        </p:grpSpPr>
        <p:sp>
          <p:nvSpPr>
            <p:cNvPr id="1" name="CustomShape 2" hidden="1"/>
            <p:cNvSpPr/>
            <p:nvPr/>
          </p:nvSpPr>
          <p:spPr>
            <a:xfrm>
              <a:off x="397080" y="514440"/>
              <a:ext cx="8353800" cy="1223640"/>
            </a:xfrm>
            <a:prstGeom prst="rect">
              <a:avLst/>
            </a:prstGeom>
            <a:noFill/>
            <a:ln w="12600">
              <a:solidFill>
                <a:srgbClr val="676767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 hidden="1"/>
            <p:cNvSpPr/>
            <p:nvPr/>
          </p:nvSpPr>
          <p:spPr>
            <a:xfrm>
              <a:off x="397080" y="1871640"/>
              <a:ext cx="8353800" cy="4406400"/>
            </a:xfrm>
            <a:prstGeom prst="rect">
              <a:avLst/>
            </a:prstGeom>
            <a:noFill/>
            <a:ln w="12600">
              <a:solidFill>
                <a:srgbClr val="676767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 hidden="1"/>
            <p:cNvSpPr/>
            <p:nvPr/>
          </p:nvSpPr>
          <p:spPr>
            <a:xfrm>
              <a:off x="397080" y="6357960"/>
              <a:ext cx="8353800" cy="161640"/>
            </a:xfrm>
            <a:prstGeom prst="rect">
              <a:avLst/>
            </a:prstGeom>
            <a:noFill/>
            <a:ln w="12600">
              <a:solidFill>
                <a:srgbClr val="676767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CustomShape 5" hidden="1"/>
          <p:cNvSpPr/>
          <p:nvPr/>
        </p:nvSpPr>
        <p:spPr>
          <a:xfrm>
            <a:off x="7702560" y="115920"/>
            <a:ext cx="1062000" cy="864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" name="shpLogoPicDark" descr=""/>
          <p:cNvPicPr/>
          <p:nvPr/>
        </p:nvPicPr>
        <p:blipFill>
          <a:blip r:embed="rId2"/>
          <a:stretch/>
        </p:blipFill>
        <p:spPr>
          <a:xfrm>
            <a:off x="7919640" y="180360"/>
            <a:ext cx="978840" cy="654840"/>
          </a:xfrm>
          <a:prstGeom prst="rect">
            <a:avLst/>
          </a:prstGeom>
          <a:ln>
            <a:noFill/>
          </a:ln>
        </p:spPr>
      </p:pic>
      <p:grpSp>
        <p:nvGrpSpPr>
          <p:cNvPr id="6" name="Group 6"/>
          <p:cNvGrpSpPr/>
          <p:nvPr/>
        </p:nvGrpSpPr>
        <p:grpSpPr>
          <a:xfrm>
            <a:off x="397080" y="514440"/>
            <a:ext cx="8353800" cy="5763600"/>
            <a:chOff x="397080" y="514440"/>
            <a:chExt cx="8353800" cy="5763600"/>
          </a:xfrm>
        </p:grpSpPr>
        <p:sp>
          <p:nvSpPr>
            <p:cNvPr id="7" name="CustomShape 7" hidden="1"/>
            <p:cNvSpPr/>
            <p:nvPr/>
          </p:nvSpPr>
          <p:spPr>
            <a:xfrm>
              <a:off x="397080" y="514440"/>
              <a:ext cx="8353800" cy="1223640"/>
            </a:xfrm>
            <a:prstGeom prst="rect">
              <a:avLst/>
            </a:prstGeom>
            <a:noFill/>
            <a:ln w="12600">
              <a:solidFill>
                <a:srgbClr val="676767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8" hidden="1"/>
            <p:cNvSpPr/>
            <p:nvPr/>
          </p:nvSpPr>
          <p:spPr>
            <a:xfrm>
              <a:off x="397080" y="1871640"/>
              <a:ext cx="8353800" cy="4406400"/>
            </a:xfrm>
            <a:prstGeom prst="rect">
              <a:avLst/>
            </a:prstGeom>
            <a:noFill/>
            <a:ln w="12600">
              <a:solidFill>
                <a:srgbClr val="676767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" name="Line 9"/>
          <p:cNvSpPr/>
          <p:nvPr/>
        </p:nvSpPr>
        <p:spPr>
          <a:xfrm>
            <a:off x="0" y="1738080"/>
            <a:ext cx="8160480" cy="3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PlaceHolder 10"/>
          <p:cNvSpPr>
            <a:spLocks noGrp="1"/>
          </p:cNvSpPr>
          <p:nvPr>
            <p:ph type="title"/>
          </p:nvPr>
        </p:nvSpPr>
        <p:spPr>
          <a:xfrm>
            <a:off x="383760" y="2602080"/>
            <a:ext cx="8375760" cy="1007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Imago"/>
              </a:rPr>
              <a:t>Click to edit Master title style</a:t>
            </a:r>
            <a:endParaRPr b="0" lang="en-US" sz="30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11" name="CustomShape 11"/>
          <p:cNvSpPr/>
          <p:nvPr/>
        </p:nvSpPr>
        <p:spPr>
          <a:xfrm>
            <a:off x="7702560" y="115920"/>
            <a:ext cx="1062000" cy="864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" name="shpLogoPicDark" descr=""/>
          <p:cNvPicPr/>
          <p:nvPr/>
        </p:nvPicPr>
        <p:blipFill>
          <a:blip r:embed="rId3"/>
          <a:stretch/>
        </p:blipFill>
        <p:spPr>
          <a:xfrm>
            <a:off x="7919640" y="180360"/>
            <a:ext cx="978840" cy="654840"/>
          </a:xfrm>
          <a:prstGeom prst="rect">
            <a:avLst/>
          </a:prstGeom>
          <a:ln>
            <a:noFill/>
          </a:ln>
        </p:spPr>
      </p:pic>
      <p:sp>
        <p:nvSpPr>
          <p:cNvPr id="13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1"/>
          <p:cNvGrpSpPr/>
          <p:nvPr/>
        </p:nvGrpSpPr>
        <p:grpSpPr>
          <a:xfrm>
            <a:off x="397080" y="514440"/>
            <a:ext cx="8353800" cy="6005160"/>
            <a:chOff x="397080" y="514440"/>
            <a:chExt cx="8353800" cy="6005160"/>
          </a:xfrm>
        </p:grpSpPr>
        <p:sp>
          <p:nvSpPr>
            <p:cNvPr id="51" name="CustomShape 2" hidden="1"/>
            <p:cNvSpPr/>
            <p:nvPr/>
          </p:nvSpPr>
          <p:spPr>
            <a:xfrm>
              <a:off x="397080" y="514440"/>
              <a:ext cx="8353800" cy="1223640"/>
            </a:xfrm>
            <a:prstGeom prst="rect">
              <a:avLst/>
            </a:prstGeom>
            <a:noFill/>
            <a:ln w="12600">
              <a:solidFill>
                <a:srgbClr val="676767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3" hidden="1"/>
            <p:cNvSpPr/>
            <p:nvPr/>
          </p:nvSpPr>
          <p:spPr>
            <a:xfrm>
              <a:off x="397080" y="1871640"/>
              <a:ext cx="8353800" cy="4406400"/>
            </a:xfrm>
            <a:prstGeom prst="rect">
              <a:avLst/>
            </a:prstGeom>
            <a:noFill/>
            <a:ln w="12600">
              <a:solidFill>
                <a:srgbClr val="676767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4" hidden="1"/>
            <p:cNvSpPr/>
            <p:nvPr/>
          </p:nvSpPr>
          <p:spPr>
            <a:xfrm>
              <a:off x="397080" y="6357960"/>
              <a:ext cx="8353800" cy="161640"/>
            </a:xfrm>
            <a:prstGeom prst="rect">
              <a:avLst/>
            </a:prstGeom>
            <a:noFill/>
            <a:ln w="12600">
              <a:solidFill>
                <a:srgbClr val="676767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4" name="CustomShape 5"/>
          <p:cNvSpPr/>
          <p:nvPr/>
        </p:nvSpPr>
        <p:spPr>
          <a:xfrm>
            <a:off x="7702560" y="115920"/>
            <a:ext cx="1062000" cy="864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5" name="shpLogoPicDark" descr=""/>
          <p:cNvPicPr/>
          <p:nvPr/>
        </p:nvPicPr>
        <p:blipFill>
          <a:blip r:embed="rId2"/>
          <a:stretch/>
        </p:blipFill>
        <p:spPr>
          <a:xfrm>
            <a:off x="7919640" y="180360"/>
            <a:ext cx="978840" cy="654840"/>
          </a:xfrm>
          <a:prstGeom prst="rect">
            <a:avLst/>
          </a:prstGeom>
          <a:ln>
            <a:noFill/>
          </a:ln>
        </p:spPr>
      </p:pic>
      <p:sp>
        <p:nvSpPr>
          <p:cNvPr id="56" name="PlaceHolder 6"/>
          <p:cNvSpPr>
            <a:spLocks noGrp="1"/>
          </p:cNvSpPr>
          <p:nvPr>
            <p:ph type="title"/>
          </p:nvPr>
        </p:nvSpPr>
        <p:spPr>
          <a:xfrm>
            <a:off x="388440" y="452520"/>
            <a:ext cx="7365600" cy="1309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Click to edit Master title style</a:t>
            </a:r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 type="body"/>
          </p:nvPr>
        </p:nvSpPr>
        <p:spPr>
          <a:xfrm>
            <a:off x="397080" y="1806480"/>
            <a:ext cx="8353800" cy="4471560"/>
          </a:xfrm>
          <a:prstGeom prst="rect">
            <a:avLst/>
          </a:prstGeom>
        </p:spPr>
        <p:txBody>
          <a:bodyPr lIns="0" rIns="0" tIns="0" bIns="0"/>
          <a:p>
            <a:pPr marL="285840" indent="-28548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Edit Master text styles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lvl="1" marL="763560" indent="-286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lvl="2" marL="1241280" indent="-2869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lvl="3" marL="1719360" indent="-2869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lvl="4" marL="21956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58" name="PlaceHolder 8"/>
          <p:cNvSpPr>
            <a:spLocks noGrp="1"/>
          </p:cNvSpPr>
          <p:nvPr>
            <p:ph type="dt"/>
          </p:nvPr>
        </p:nvSpPr>
        <p:spPr>
          <a:xfrm>
            <a:off x="397080" y="6323040"/>
            <a:ext cx="8353800" cy="193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9" name="PlaceHolder 9"/>
          <p:cNvSpPr>
            <a:spLocks noGrp="1"/>
          </p:cNvSpPr>
          <p:nvPr>
            <p:ph type="sldNum"/>
          </p:nvPr>
        </p:nvSpPr>
        <p:spPr>
          <a:xfrm>
            <a:off x="397080" y="6323040"/>
            <a:ext cx="8353800" cy="19332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83F65B84-B7D3-406F-AD1A-77BDD9D91226}" type="slidenum">
              <a:rPr b="0" lang="en-US" sz="1600" spc="-1" strike="noStrike">
                <a:solidFill>
                  <a:srgbClr val="000000"/>
                </a:solidFill>
                <a:latin typeface="Imago"/>
              </a:rPr>
              <a:t>1</a:t>
            </a:fld>
            <a:endParaRPr b="0" lang="en-US" sz="1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r-bloggers.com/rstudio-and-github/" TargetMode="External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hyperlink" Target="https://www.naturalearthdata.com/" TargetMode="Externa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hyperlink" Target="https://stat.gov.pl/statystyka-regionalna/statystyka-dla-polityki-spojnosci/statystyka-dla-polityki-spojnosci-2013-2015/badania/monitorowanie-obszarow-funkcjonalnych/" TargetMode="External"/><Relationship Id="rId2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hyperlink" Target="https://bdl.stat.gov.pl/BDL/dane/podgrup/temat" TargetMode="External"/><Relationship Id="rId2" Type="http://schemas.openxmlformats.org/officeDocument/2006/relationships/hyperlink" Target="http://www.gugik.gov.pl/pzgik/dane-bez-oplat/dane-z-panstwowego-rejestru-granic-i-powierzchni-jednostek-podzialow-terytorialnych-kraju-prg" TargetMode="External"/><Relationship Id="rId3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hyperlink" Target="https://www.analyticsvidhya.com/" TargetMode="External"/><Relationship Id="rId3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hyperlink" Target="http://www.gugik.gov.pl/pzgik/dane-bez-oplat/dane-z-panstwowego-rejestru-granic-i-powierzchni-jednostek-podzialow-terytorialnych-kraju-prg" TargetMode="External"/><Relationship Id="rId2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hyperlink" Target="https://www.oreilly.com/" TargetMode="External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pCollectorPicture0" descr=""/>
          <p:cNvPicPr/>
          <p:nvPr/>
        </p:nvPicPr>
        <p:blipFill>
          <a:blip r:embed="rId1"/>
          <a:stretch/>
        </p:blipFill>
        <p:spPr>
          <a:xfrm>
            <a:off x="0" y="4719240"/>
            <a:ext cx="9143640" cy="2133360"/>
          </a:xfrm>
          <a:prstGeom prst="rect">
            <a:avLst/>
          </a:prstGeom>
          <a:ln>
            <a:noFill/>
          </a:ln>
        </p:spPr>
      </p:pic>
      <p:sp>
        <p:nvSpPr>
          <p:cNvPr id="97" name="CustomShape 1"/>
          <p:cNvSpPr/>
          <p:nvPr/>
        </p:nvSpPr>
        <p:spPr>
          <a:xfrm>
            <a:off x="371880" y="667260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TextShape 2"/>
          <p:cNvSpPr txBox="1"/>
          <p:nvPr/>
        </p:nvSpPr>
        <p:spPr>
          <a:xfrm>
            <a:off x="383760" y="2603520"/>
            <a:ext cx="7900560" cy="114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Imago"/>
              </a:rPr>
              <a:t>Analiza Danych Przestrzennych</a:t>
            </a:r>
            <a:endParaRPr b="0" lang="en-US" sz="30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398520" y="3168360"/>
            <a:ext cx="790056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i="1" lang="en-US" sz="3300" spc="-1" strike="noStrike">
                <a:solidFill>
                  <a:srgbClr val="000000"/>
                </a:solidFill>
                <a:latin typeface="Minion"/>
              </a:rPr>
              <a:t>dr Adam Dąbrowski</a:t>
            </a:r>
            <a:endParaRPr b="0" lang="en-US" sz="33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88440" y="452520"/>
            <a:ext cx="7365600" cy="13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Wstęp do R - przypomnienie</a:t>
            </a:r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397080" y="1806480"/>
            <a:ext cx="8353800" cy="447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lvl="1" marL="763560" indent="-286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Sprawdźcie korelajcę pomiędzy zmiennymi numerycznymi.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lvl="1" marL="763560" indent="-286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Stwórzcie histogramy zmiennych numerycznych (z użyciem funkcji ggplot).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lvl="1" marL="763560" indent="-286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Stwórzcie wykresy punktowe pomiędzy poszczególnymi zmiennymi numerycznymi koloryzując je według gatunku irysów.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388440" y="452520"/>
            <a:ext cx="7365600" cy="13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Podzbiory</a:t>
            </a:r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397080" y="1806480"/>
            <a:ext cx="8353800" cy="447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Często w pracy interesuje nas praca na podzbiorze, np. po usunięciu wartości odstających lub braków danych, albo dla poszczególnych kategorii.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388440" y="452520"/>
            <a:ext cx="7365600" cy="13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Wstęp do R - przypomnienie</a:t>
            </a:r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397080" y="1806480"/>
            <a:ext cx="8353800" cy="447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Praca z pętlami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Napiszcie pętlę, w której będziecie wybierać poszczególne gatunki ze zbioru iris i dla każdego z nich będziecie zwracać: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lvl="1" marL="763560" indent="-286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summary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 dla zmiennych numerycznych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lvl="1" marL="763560" indent="-286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histogramy dla zmiennych numerycznych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lvl="1" marL="763560" indent="-286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zliczenie irysów, których rozmiar Sepal.Length mieści się w zakresie +/- 2 odchyleń standardowych od średniej.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88440" y="452520"/>
            <a:ext cx="7365600" cy="13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Wstęp do R - przypomnienie</a:t>
            </a:r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397080" y="1806480"/>
            <a:ext cx="8353800" cy="447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lvl="1" marL="763560" indent="-286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Podzielcie zbiór na trzy osobne obiekty wg gatunku (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Species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), które będą przechowywać tylko kolumna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Sepal.Length</a:t>
            </a:r>
            <a:endParaRPr b="0" lang="en-US" sz="18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88440" y="452520"/>
            <a:ext cx="7365600" cy="13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Wstęp do R - przypomnienie</a:t>
            </a:r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397080" y="1806480"/>
            <a:ext cx="8353800" cy="447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utwórzcie nową zmienną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big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 w zbiorze iris, która będzie przechowywać wartość logiczną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TRUE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 jeśli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Petal.Length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 jest większe bądź równe 4.5 Utwórzcie tabelę, w której będziecie przechowywać zliczenia ile jest dużych płatków wg poszczególnych gatunków: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   </a:t>
            </a:r>
            <a:endParaRPr b="0" lang="en-US" sz="1800" spc="-1" strike="noStrike">
              <a:solidFill>
                <a:srgbClr val="000000"/>
              </a:solidFill>
              <a:latin typeface="Imago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setosa versicolor virginica</a:t>
            </a:r>
            <a:endParaRPr b="0" lang="en-US" sz="1800" spc="-1" strike="noStrike">
              <a:solidFill>
                <a:srgbClr val="000000"/>
              </a:solidFill>
              <a:latin typeface="Imago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FALSE     50         36         1</a:t>
            </a:r>
            <a:endParaRPr b="0" lang="en-US" sz="1800" spc="-1" strike="noStrike">
              <a:solidFill>
                <a:srgbClr val="000000"/>
              </a:solidFill>
              <a:latin typeface="Imago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TRUE       0         14        49</a:t>
            </a:r>
            <a:endParaRPr b="0" lang="en-US" sz="18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388440" y="452520"/>
            <a:ext cx="7365600" cy="13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Wstęp do danych przestrzennych - powrót do mapy świata</a:t>
            </a:r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397080" y="1806480"/>
            <a:ext cx="8353800" cy="447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85840" indent="-28548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Imago"/>
              </a:rPr>
              <a:t>install.packages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("sf") 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marL="285840" indent="-28548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Imago"/>
              </a:rPr>
              <a:t>install.packages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("spData")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marL="285840" indent="-28548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devtools::</a:t>
            </a:r>
            <a:r>
              <a:rPr b="1" lang="en-US" sz="2000" spc="-1" strike="noStrike">
                <a:solidFill>
                  <a:srgbClr val="000000"/>
                </a:solidFill>
                <a:latin typeface="Imago"/>
              </a:rPr>
              <a:t>install_github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("Nowosad/spDataLarge")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marL="285840" indent="-28548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Wczytajcie powyższe pakiety: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lvl="1" marL="763560" indent="-286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library(&lt;pakiet&gt;)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Utwórzcie nowy plik raportu Rmarkdown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world</a:t>
            </a:r>
            <a:endParaRPr b="0" lang="en-US" sz="1800" spc="-1" strike="noStrike">
              <a:solidFill>
                <a:srgbClr val="000000"/>
              </a:solidFill>
              <a:latin typeface="Imago"/>
            </a:endParaRPr>
          </a:p>
          <a:p>
            <a:pPr lvl="1" marL="763560" indent="-286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Wyświetlcie mapę krajów Europejskich wg liczby ludności.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lvl="1" marL="763560" indent="-286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Który kraj posiada najmniejszą liczbę ludności i ile wynosi?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lvl="1" marL="763560" indent="-286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Ile krajów znajduje się w Azji?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lvl="1" marL="763560" indent="-286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Wyświetlcie histogram powierzchni wszystkich niezależnych krajów (Sovereign Country).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lvl="1" marL="763560" indent="-286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Wyświetlcie wykres punktowy relacji pomiędzy lifeExp, a gdpPercap.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88440" y="452520"/>
            <a:ext cx="7365600" cy="13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Wyświetlcie mapę krajów Europejskich wg liczby ludności.</a:t>
            </a:r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397080" y="1806480"/>
            <a:ext cx="8353800" cy="447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Najprościej: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plot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(world[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"pop"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])</a:t>
            </a:r>
            <a:endParaRPr b="0" lang="en-US" sz="1800" spc="-1" strike="noStrike">
              <a:solidFill>
                <a:srgbClr val="000000"/>
              </a:solidFill>
              <a:latin typeface="Imago"/>
            </a:endParaRPr>
          </a:p>
        </p:txBody>
      </p:sp>
      <p:pic>
        <p:nvPicPr>
          <p:cNvPr id="131" name="Picture 3" descr=""/>
          <p:cNvPicPr/>
          <p:nvPr/>
        </p:nvPicPr>
        <p:blipFill>
          <a:blip r:embed="rId1"/>
          <a:stretch/>
        </p:blipFill>
        <p:spPr>
          <a:xfrm>
            <a:off x="3276000" y="2818800"/>
            <a:ext cx="4127760" cy="33022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88440" y="452520"/>
            <a:ext cx="7365600" cy="13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Wyświetlcie mapę krajów Europejskich wg liczby ludności.</a:t>
            </a:r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97080" y="1806480"/>
            <a:ext cx="8353800" cy="447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Ładniej: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ggplot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()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+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geom_sf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902000"/>
                </a:solidFill>
                <a:latin typeface="Courier New"/>
              </a:rPr>
              <a:t>data=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world,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aes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902000"/>
                </a:solidFill>
                <a:latin typeface="Courier New"/>
              </a:rPr>
              <a:t>fill =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pop))</a:t>
            </a:r>
            <a:endParaRPr b="0" lang="en-US" sz="1800" spc="-1" strike="noStrike">
              <a:solidFill>
                <a:srgbClr val="000000"/>
              </a:solidFill>
              <a:latin typeface="Imago"/>
            </a:endParaRPr>
          </a:p>
        </p:txBody>
      </p:sp>
      <p:pic>
        <p:nvPicPr>
          <p:cNvPr id="134" name="Picture 3" descr=""/>
          <p:cNvPicPr/>
          <p:nvPr/>
        </p:nvPicPr>
        <p:blipFill>
          <a:blip r:embed="rId1"/>
          <a:srcRect l="0" t="24525" r="0" b="22921"/>
          <a:stretch/>
        </p:blipFill>
        <p:spPr>
          <a:xfrm>
            <a:off x="1752480" y="2853000"/>
            <a:ext cx="5651280" cy="23760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88440" y="452520"/>
            <a:ext cx="7365600" cy="13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Który kraj posiada najmniejszą liczbę ludności i ile wynosi?</a:t>
            </a:r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397080" y="1806480"/>
            <a:ext cx="8353800" cy="447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zbiór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world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 posiada braki danych, więc najpierw należy się ich pozbyć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world 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%&gt;%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</a:t>
            </a:r>
            <a:br/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filter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!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is.na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(pop)) 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%&gt;%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</a:t>
            </a:r>
            <a:br/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arrange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(pop) 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%&gt;%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</a:t>
            </a:r>
            <a:br/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head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) 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%&gt;%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</a:t>
            </a:r>
            <a:br/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dplyr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::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select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(name_long) 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%&gt;%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</a:t>
            </a:r>
            <a:br/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st_set_geometry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007020"/>
                </a:solidFill>
                <a:latin typeface="Courier New"/>
              </a:rPr>
              <a:t>NULL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) 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%&gt;%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 </a:t>
            </a:r>
            <a:r>
              <a:rPr b="0" i="1" lang="en-US" sz="1800" spc="-1" strike="noStrike">
                <a:solidFill>
                  <a:srgbClr val="60a0b0"/>
                </a:solidFill>
                <a:latin typeface="Courier New"/>
              </a:rPr>
              <a:t># To Be Explained Later (TBEL)</a:t>
            </a:r>
            <a:br/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as.character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()</a:t>
            </a:r>
            <a:endParaRPr b="0" lang="en-US" sz="1800" spc="-1" strike="noStrike">
              <a:solidFill>
                <a:srgbClr val="000000"/>
              </a:solidFill>
              <a:latin typeface="Imago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[1] "Greenland"</a:t>
            </a:r>
            <a:endParaRPr b="0" lang="en-US" sz="18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88440" y="452520"/>
            <a:ext cx="7365600" cy="13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Który kraj posiada najmniejszą liczbę ludności i ile wynosi?</a:t>
            </a:r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397080" y="1806480"/>
            <a:ext cx="8353800" cy="447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world 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%&gt;%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</a:t>
            </a:r>
            <a:br/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filter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!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is.na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(pop)) 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%&gt;%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</a:t>
            </a:r>
            <a:br/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filter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(pop 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==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min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(pop)) </a:t>
            </a:r>
            <a:br/>
            <a:br/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world 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%&gt;%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</a:t>
            </a:r>
            <a:br/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filter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!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is.na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(pop)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&amp;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pop 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==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min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(pop))</a:t>
            </a:r>
            <a:endParaRPr b="0" lang="en-US" sz="18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88440" y="452520"/>
            <a:ext cx="7365600" cy="13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Praca z projektami</a:t>
            </a:r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397080" y="1806480"/>
            <a:ext cx="8353800" cy="447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spcBef>
                <a:spcPts val="29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Imago"/>
              </a:rPr>
              <a:t>GITHUB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 u="sng">
                <a:solidFill>
                  <a:srgbClr val="9933ff"/>
                </a:solidFill>
                <a:uFillTx/>
                <a:latin typeface="Imago"/>
                <a:hlinkClick r:id="rId1"/>
              </a:rPr>
              <a:t>https://www.r-bloggers.com/rstudio-and-github/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>
              <a:lnSpc>
                <a:spcPct val="100000"/>
              </a:lnSpc>
              <a:spcBef>
                <a:spcPts val="29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Imago"/>
              </a:rPr>
              <a:t>Projekt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W prawym górnym rogu opcja zarządzania projektami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388440" y="452520"/>
            <a:ext cx="7365600" cy="13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Ile krajów znajduje się w Azji?</a:t>
            </a:r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107640" y="1806480"/>
            <a:ext cx="9036000" cy="447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table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(world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$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continent)</a:t>
            </a:r>
            <a:endParaRPr b="0" lang="en-US" sz="1800" spc="-1" strike="noStrike">
              <a:solidFill>
                <a:srgbClr val="000000"/>
              </a:solidFill>
              <a:latin typeface="Imago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Africa              Antarctica             Asia </a:t>
            </a:r>
            <a:endParaRPr b="0" lang="en-US" sz="1800" spc="-1" strike="noStrike">
              <a:solidFill>
                <a:srgbClr val="000000"/>
              </a:solidFill>
              <a:latin typeface="Imago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51                       1                      47 </a:t>
            </a:r>
            <a:endParaRPr b="0" lang="en-US" sz="1800" spc="-1" strike="noStrike">
              <a:solidFill>
                <a:srgbClr val="000000"/>
              </a:solidFill>
              <a:latin typeface="Imago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Europe           North America                 Oceania </a:t>
            </a:r>
            <a:endParaRPr b="0" lang="en-US" sz="1800" spc="-1" strike="noStrike">
              <a:solidFill>
                <a:srgbClr val="000000"/>
              </a:solidFill>
              <a:latin typeface="Imago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39                      18                       7 </a:t>
            </a:r>
            <a:endParaRPr b="0" lang="en-US" sz="1800" spc="-1" strike="noStrike">
              <a:solidFill>
                <a:srgbClr val="000000"/>
              </a:solidFill>
              <a:latin typeface="Imago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Seven seas (open ocean)           South America </a:t>
            </a:r>
            <a:endParaRPr b="0" lang="en-US" sz="1800" spc="-1" strike="noStrike">
              <a:solidFill>
                <a:srgbClr val="000000"/>
              </a:solidFill>
              <a:latin typeface="Imago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1                      13 </a:t>
            </a:r>
            <a:endParaRPr b="0" lang="en-US" sz="1800" spc="-1" strike="noStrike">
              <a:solidFill>
                <a:srgbClr val="000000"/>
              </a:solidFill>
              <a:latin typeface="Imago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world 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%&gt;%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filter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(continent 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==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'Asia'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) 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%&gt;%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nrow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()</a:t>
            </a:r>
            <a:endParaRPr b="0" lang="en-US" sz="1800" spc="-1" strike="noStrike">
              <a:solidFill>
                <a:srgbClr val="000000"/>
              </a:solidFill>
              <a:latin typeface="Imago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[1] 47</a:t>
            </a:r>
            <a:endParaRPr b="0" lang="en-US" sz="18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388440" y="452520"/>
            <a:ext cx="7365600" cy="13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Wyświetlcie histogram powierzchni wszystkich niezależnych krajów (Sovereign Country).</a:t>
            </a:r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397080" y="1806480"/>
            <a:ext cx="8353800" cy="447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hist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(world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$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area_km2[world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$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type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==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'Sovereign country'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])</a:t>
            </a:r>
            <a:endParaRPr b="0" lang="en-US" sz="1800" spc="-1" strike="noStrike">
              <a:solidFill>
                <a:srgbClr val="000000"/>
              </a:solidFill>
              <a:latin typeface="Imago"/>
            </a:endParaRPr>
          </a:p>
        </p:txBody>
      </p:sp>
      <p:pic>
        <p:nvPicPr>
          <p:cNvPr id="143" name="Picture 3" descr=""/>
          <p:cNvPicPr/>
          <p:nvPr/>
        </p:nvPicPr>
        <p:blipFill>
          <a:blip r:embed="rId1"/>
          <a:stretch/>
        </p:blipFill>
        <p:spPr>
          <a:xfrm>
            <a:off x="3276000" y="2818800"/>
            <a:ext cx="4127760" cy="33022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388440" y="452520"/>
            <a:ext cx="7365600" cy="13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Wyświetlcie histogram powierzchni wszystkich niezależnych krajów (Sovereign Country).</a:t>
            </a:r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397080" y="1806480"/>
            <a:ext cx="8353800" cy="447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world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 %&gt;% filter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(type == 'Sovereign country')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%&gt;% ggplot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()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+</a:t>
            </a:r>
            <a:br/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geom_histogram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aes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(area_km2))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+</a:t>
            </a:r>
            <a:br/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theme_light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()</a:t>
            </a:r>
            <a:endParaRPr b="0" lang="en-US" sz="1800" spc="-1" strike="noStrike">
              <a:solidFill>
                <a:srgbClr val="000000"/>
              </a:solidFill>
              <a:latin typeface="Imago"/>
            </a:endParaRPr>
          </a:p>
        </p:txBody>
      </p:sp>
      <p:pic>
        <p:nvPicPr>
          <p:cNvPr id="146" name="Picture 3" descr=""/>
          <p:cNvPicPr/>
          <p:nvPr/>
        </p:nvPicPr>
        <p:blipFill>
          <a:blip r:embed="rId1"/>
          <a:stretch/>
        </p:blipFill>
        <p:spPr>
          <a:xfrm>
            <a:off x="3107880" y="2997000"/>
            <a:ext cx="4343760" cy="34750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397080" y="1806480"/>
            <a:ext cx="8353800" cy="447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## Wyświetlcie histogram powierzchni wszystkich niezależnych krajów (Sovereign Country).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ggplot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(world)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+</a:t>
            </a:r>
            <a:br/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geom_histogram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902000"/>
                </a:solidFill>
                <a:latin typeface="Courier New"/>
              </a:rPr>
              <a:t>data =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world,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aes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log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(area_km2)))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+</a:t>
            </a:r>
            <a:br/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theme_light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()</a:t>
            </a:r>
            <a:endParaRPr b="0" lang="en-US" sz="18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icture 1" descr=""/>
          <p:cNvPicPr/>
          <p:nvPr/>
        </p:nvPicPr>
        <p:blipFill>
          <a:blip r:embed="rId1"/>
          <a:stretch/>
        </p:blipFill>
        <p:spPr>
          <a:xfrm>
            <a:off x="1752480" y="1600200"/>
            <a:ext cx="5651280" cy="45208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388440" y="452520"/>
            <a:ext cx="7365600" cy="13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Wyświetlcie wykres punktowy relacji pomiędzy lifeExp, a gdpPercap.</a:t>
            </a:r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397080" y="1806480"/>
            <a:ext cx="8353800" cy="447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plot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(world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$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lifeExp,world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$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gdpPercap)</a:t>
            </a:r>
            <a:endParaRPr b="0" lang="en-US" sz="1800" spc="-1" strike="noStrike">
              <a:solidFill>
                <a:srgbClr val="000000"/>
              </a:solidFill>
              <a:latin typeface="Imago"/>
            </a:endParaRPr>
          </a:p>
        </p:txBody>
      </p:sp>
      <p:pic>
        <p:nvPicPr>
          <p:cNvPr id="151" name="Picture 3" descr=""/>
          <p:cNvPicPr/>
          <p:nvPr/>
        </p:nvPicPr>
        <p:blipFill>
          <a:blip r:embed="rId1"/>
          <a:srcRect l="0" t="13375" r="0" b="2214"/>
          <a:stretch/>
        </p:blipFill>
        <p:spPr>
          <a:xfrm>
            <a:off x="1752480" y="2205000"/>
            <a:ext cx="5651280" cy="38160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88440" y="452520"/>
            <a:ext cx="7365600" cy="13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Wyświetlcie wykres punktowy relacji pomiędzy lifeExp, a gdpPercap.</a:t>
            </a:r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397080" y="1806480"/>
            <a:ext cx="8353800" cy="447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ggplot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(world)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+</a:t>
            </a:r>
            <a:br/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geom_point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902000"/>
                </a:solidFill>
                <a:latin typeface="Courier New"/>
              </a:rPr>
              <a:t>data =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world,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aes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(lifeExp,gdpPercap))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+</a:t>
            </a:r>
            <a:br/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theme_light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()</a:t>
            </a:r>
            <a:endParaRPr b="0" lang="en-US" sz="1800" spc="-1" strike="noStrike">
              <a:solidFill>
                <a:srgbClr val="000000"/>
              </a:solidFill>
              <a:latin typeface="Imago"/>
            </a:endParaRPr>
          </a:p>
        </p:txBody>
      </p:sp>
      <p:pic>
        <p:nvPicPr>
          <p:cNvPr id="154" name="Picture 3" descr=""/>
          <p:cNvPicPr/>
          <p:nvPr/>
        </p:nvPicPr>
        <p:blipFill>
          <a:blip r:embed="rId1"/>
          <a:stretch/>
        </p:blipFill>
        <p:spPr>
          <a:xfrm>
            <a:off x="4097160" y="2925000"/>
            <a:ext cx="4415760" cy="35326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388440" y="452520"/>
            <a:ext cx="7365600" cy="13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Praca z danymi wektorowymi</a:t>
            </a:r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397080" y="1806480"/>
            <a:ext cx="8353800" cy="447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Więcej informacji: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vignette("sf1")</a:t>
            </a:r>
            <a:endParaRPr b="0" lang="en-US" sz="1800" spc="-1" strike="noStrike">
              <a:solidFill>
                <a:srgbClr val="000000"/>
              </a:solidFill>
              <a:latin typeface="Imago"/>
            </a:endParaRPr>
          </a:p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st_point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)) 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point1 =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st_point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))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point2 =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st_point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))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points_sfc =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st_sfc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(point1, point2)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points_sfc</a:t>
            </a:r>
            <a:endParaRPr b="0" lang="en-US" sz="1800" spc="-1" strike="noStrike">
              <a:solidFill>
                <a:srgbClr val="000000"/>
              </a:solidFill>
              <a:latin typeface="Imago"/>
            </a:endParaRPr>
          </a:p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Geometry set for 2 features </a:t>
            </a:r>
            <a:endParaRPr b="0" lang="en-US" sz="1800" spc="-1" strike="noStrike">
              <a:solidFill>
                <a:srgbClr val="000000"/>
              </a:solidFill>
              <a:latin typeface="Imago"/>
            </a:endParaRPr>
          </a:p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geometry type:  POINT</a:t>
            </a:r>
            <a:endParaRPr b="0" lang="en-US" sz="1800" spc="-1" strike="noStrike">
              <a:solidFill>
                <a:srgbClr val="000000"/>
              </a:solidFill>
              <a:latin typeface="Imago"/>
            </a:endParaRPr>
          </a:p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dimension:      XY</a:t>
            </a:r>
            <a:endParaRPr b="0" lang="en-US" sz="1800" spc="-1" strike="noStrike">
              <a:solidFill>
                <a:srgbClr val="000000"/>
              </a:solidFill>
              <a:latin typeface="Imago"/>
            </a:endParaRPr>
          </a:p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bbox:           xmin: 1 ymin: 2 xmax: 5 ymax: 3</a:t>
            </a:r>
            <a:endParaRPr b="0" lang="en-US" sz="1800" spc="-1" strike="noStrike">
              <a:solidFill>
                <a:srgbClr val="000000"/>
              </a:solidFill>
              <a:latin typeface="Imago"/>
            </a:endParaRPr>
          </a:p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epsg (SRID):    NA</a:t>
            </a:r>
            <a:endParaRPr b="0" lang="en-US" sz="1800" spc="-1" strike="noStrike">
              <a:solidFill>
                <a:srgbClr val="000000"/>
              </a:solidFill>
              <a:latin typeface="Imago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proj4string:    NA</a:t>
            </a:r>
            <a:endParaRPr b="0" lang="en-US" sz="18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388440" y="452520"/>
            <a:ext cx="7365600" cy="13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Praca z danymi wektorowymi</a:t>
            </a:r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397080" y="1806480"/>
            <a:ext cx="8353800" cy="447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lnd_point =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st_point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0.1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51.5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))                 </a:t>
            </a:r>
            <a:r>
              <a:rPr b="0" i="1" lang="en-US" sz="1800" spc="-1" strike="noStrike">
                <a:solidFill>
                  <a:srgbClr val="60a0b0"/>
                </a:solidFill>
                <a:latin typeface="Courier New"/>
              </a:rPr>
              <a:t># sfg object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lnd_geom =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st_sfc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(lnd_point, </a:t>
            </a:r>
            <a:r>
              <a:rPr b="0" lang="en-US" sz="1800" spc="-1" strike="noStrike">
                <a:solidFill>
                  <a:srgbClr val="902000"/>
                </a:solidFill>
                <a:latin typeface="Courier New"/>
              </a:rPr>
              <a:t>crs =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4326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)           </a:t>
            </a:r>
            <a:r>
              <a:rPr b="0" i="1" lang="en-US" sz="1800" spc="-1" strike="noStrike">
                <a:solidFill>
                  <a:srgbClr val="60a0b0"/>
                </a:solidFill>
                <a:latin typeface="Courier New"/>
              </a:rPr>
              <a:t># sfc object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lnd_attrib =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data.frame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                           </a:t>
            </a:r>
            <a:r>
              <a:rPr b="0" i="1" lang="en-US" sz="1800" spc="-1" strike="noStrike">
                <a:solidFill>
                  <a:srgbClr val="60a0b0"/>
                </a:solidFill>
                <a:latin typeface="Courier New"/>
              </a:rPr>
              <a:t># data.frame object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902000"/>
                </a:solidFill>
                <a:latin typeface="Courier New"/>
              </a:rPr>
              <a:t>name =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"London"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902000"/>
                </a:solidFill>
                <a:latin typeface="Courier New"/>
              </a:rPr>
              <a:t>temperature =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25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902000"/>
                </a:solidFill>
                <a:latin typeface="Courier New"/>
              </a:rPr>
              <a:t>date =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as.Date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"2017-06-21"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)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)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lnd_sf =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st_sf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(lnd_attrib, </a:t>
            </a:r>
            <a:r>
              <a:rPr b="0" lang="en-US" sz="1800" spc="-1" strike="noStrike">
                <a:solidFill>
                  <a:srgbClr val="902000"/>
                </a:solidFill>
                <a:latin typeface="Courier New"/>
              </a:rPr>
              <a:t>geometry =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lnd_geom)    </a:t>
            </a:r>
            <a:r>
              <a:rPr b="0" i="1" lang="en-US" sz="1800" spc="-1" strike="noStrike">
                <a:solidFill>
                  <a:srgbClr val="60a0b0"/>
                </a:solidFill>
                <a:latin typeface="Courier New"/>
              </a:rPr>
              <a:t># sf object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lnd_sf</a:t>
            </a:r>
            <a:endParaRPr b="0" lang="en-US" sz="1800" spc="-1" strike="noStrike">
              <a:solidFill>
                <a:srgbClr val="000000"/>
              </a:solidFill>
              <a:latin typeface="Imago"/>
            </a:endParaRPr>
          </a:p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Simple feature collection with 1 feature and 3 fields</a:t>
            </a:r>
            <a:endParaRPr b="0" lang="en-US" sz="1800" spc="-1" strike="noStrike">
              <a:solidFill>
                <a:srgbClr val="000000"/>
              </a:solidFill>
              <a:latin typeface="Imago"/>
            </a:endParaRPr>
          </a:p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geometry type:  POINT</a:t>
            </a:r>
            <a:endParaRPr b="0" lang="en-US" sz="1800" spc="-1" strike="noStrike">
              <a:solidFill>
                <a:srgbClr val="000000"/>
              </a:solidFill>
              <a:latin typeface="Imago"/>
            </a:endParaRPr>
          </a:p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dimension:      XY</a:t>
            </a:r>
            <a:endParaRPr b="0" lang="en-US" sz="1800" spc="-1" strike="noStrike">
              <a:solidFill>
                <a:srgbClr val="000000"/>
              </a:solidFill>
              <a:latin typeface="Imago"/>
            </a:endParaRPr>
          </a:p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bbox:           xmin: 0.1 ymin: 51.5 xmax: 0.1 ymax: 51.5</a:t>
            </a:r>
            <a:endParaRPr b="0" lang="en-US" sz="1800" spc="-1" strike="noStrike">
              <a:solidFill>
                <a:srgbClr val="000000"/>
              </a:solidFill>
              <a:latin typeface="Imago"/>
            </a:endParaRPr>
          </a:p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epsg (SRID):    4326</a:t>
            </a:r>
            <a:endParaRPr b="0" lang="en-US" sz="1800" spc="-1" strike="noStrike">
              <a:solidFill>
                <a:srgbClr val="000000"/>
              </a:solidFill>
              <a:latin typeface="Imago"/>
            </a:endParaRPr>
          </a:p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proj4string:    +proj=longlat +datum=WGS84 +no_defs</a:t>
            </a:r>
            <a:endParaRPr b="0" lang="en-US" sz="1800" spc="-1" strike="noStrike">
              <a:solidFill>
                <a:srgbClr val="000000"/>
              </a:solidFill>
              <a:latin typeface="Imago"/>
            </a:endParaRPr>
          </a:p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name temperature       date         geometry</a:t>
            </a:r>
            <a:endParaRPr b="0" lang="en-US" sz="1800" spc="-1" strike="noStrike">
              <a:solidFill>
                <a:srgbClr val="000000"/>
              </a:solidFill>
              <a:latin typeface="Imago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1 London          25 2017-06-21 POINT (0.1 51.5)</a:t>
            </a:r>
            <a:endParaRPr b="0" lang="en-US" sz="18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388440" y="452520"/>
            <a:ext cx="7365600" cy="13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ZADANIE</a:t>
            </a:r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397080" y="1806480"/>
            <a:ext cx="8353800" cy="447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Zbiór danych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world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 posiada współrzędne geograficzne w stopniach i dziesiętnych częściach stopni. Utwórzcie punkt, który będzie znajdował się gdzieś na terenie Polski i wyświetlcie go na mapie świata.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" descr=""/>
          <p:cNvPicPr/>
          <p:nvPr/>
        </p:nvPicPr>
        <p:blipFill>
          <a:blip r:embed="rId1"/>
          <a:stretch/>
        </p:blipFill>
        <p:spPr>
          <a:xfrm>
            <a:off x="1104840" y="1600200"/>
            <a:ext cx="6933960" cy="45208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388440" y="452520"/>
            <a:ext cx="7365600" cy="13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ZADANIE</a:t>
            </a:r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397080" y="1806480"/>
            <a:ext cx="8353800" cy="447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punkt &lt;-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st_point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17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52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)) 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%&gt;%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st_sfc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902000"/>
                </a:solidFill>
                <a:latin typeface="Courier New"/>
              </a:rPr>
              <a:t>crs =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st_crs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(world)) 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%&gt;%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st_sf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()</a:t>
            </a:r>
            <a:br/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ggplot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()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+</a:t>
            </a:r>
            <a:br/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geom_sf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902000"/>
                </a:solidFill>
                <a:latin typeface="Courier New"/>
              </a:rPr>
              <a:t>data =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world)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+</a:t>
            </a:r>
            <a:br/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geom_sf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902000"/>
                </a:solidFill>
                <a:latin typeface="Courier New"/>
              </a:rPr>
              <a:t>data =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punkt, </a:t>
            </a:r>
            <a:r>
              <a:rPr b="0" lang="en-US" sz="1800" spc="-1" strike="noStrike">
                <a:solidFill>
                  <a:srgbClr val="902000"/>
                </a:solidFill>
                <a:latin typeface="Courier New"/>
              </a:rPr>
              <a:t>size =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n-US" sz="1800" spc="-1" strike="noStrike">
                <a:solidFill>
                  <a:srgbClr val="902000"/>
                </a:solidFill>
                <a:latin typeface="Courier New"/>
              </a:rPr>
              <a:t>col =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'dark green'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)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+</a:t>
            </a:r>
            <a:br/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theme_light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()</a:t>
            </a:r>
            <a:endParaRPr b="0" lang="en-US" sz="18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icture 1" descr=""/>
          <p:cNvPicPr/>
          <p:nvPr/>
        </p:nvPicPr>
        <p:blipFill>
          <a:blip r:embed="rId1"/>
          <a:stretch/>
        </p:blipFill>
        <p:spPr>
          <a:xfrm>
            <a:off x="1752480" y="1600200"/>
            <a:ext cx="5651280" cy="45208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388440" y="452520"/>
            <a:ext cx="7365600" cy="13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Co to ten cały CRS?</a:t>
            </a:r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397080" y="1806480"/>
            <a:ext cx="8353800" cy="447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CRS = Coordinate Reference System, czyli uikład współrzędnych.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Równopowierzchniowe, równokątne, równoodległościowe.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Metryczne, geograficzne.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Zazwyczaj zapisywane w postaci nazwy (np. WGS 1984), kodu EPSG (np. EPSG: 2190), lub tekstu definiującego układ ze względu na jego parametry takie jak początek układu współrzędnych, czy jest metryczny, elipsoida, itp. np.: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[1] "+proj=longlat +datum=WGS84 +no_defs +ellps=WGS84 +towgs84=0,0,0"</a:t>
            </a:r>
            <a:endParaRPr b="0" lang="en-US" sz="18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388440" y="452520"/>
            <a:ext cx="7365600" cy="13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Co to ten cały CRS?</a:t>
            </a:r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397080" y="1806480"/>
            <a:ext cx="8353800" cy="447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Dzięki znajomości układu współrzędnych możemy przekształcać jeden zbiór danych do innego układu. Ważne jest trzymanie danych w tym samym układzie, dzięki czemu można przeprowadzać operacje typu wyszukiwania przecięcia.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388440" y="452520"/>
            <a:ext cx="7365600" cy="13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PUNKTY, LINIE, POLIGONY</a:t>
            </a:r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397080" y="1806480"/>
            <a:ext cx="8353800" cy="447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POINT (5 2)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st_point(c(5, 2))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LINESTRING (1 5, 4 4, 4 1, 2 2, 3 2)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st_linestring()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POLYGON ((1 5, 2 2, 4 1, 4 4, 1 5))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st_polygon()</a:t>
            </a:r>
            <a:endParaRPr b="0" lang="en-US" sz="18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388440" y="452520"/>
            <a:ext cx="7365600" cy="13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LINIE</a:t>
            </a:r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397080" y="1806480"/>
            <a:ext cx="8353800" cy="447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linestring_matrix =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rbind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),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),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),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),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))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line &lt;-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st_linestring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(linestring_matrix)</a:t>
            </a:r>
            <a:br/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plot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(line)</a:t>
            </a:r>
            <a:endParaRPr b="0" lang="en-US" sz="1800" spc="-1" strike="noStrike">
              <a:solidFill>
                <a:srgbClr val="000000"/>
              </a:solidFill>
              <a:latin typeface="Imago"/>
            </a:endParaRPr>
          </a:p>
        </p:txBody>
      </p:sp>
      <p:pic>
        <p:nvPicPr>
          <p:cNvPr id="172" name="Picture 3" descr=""/>
          <p:cNvPicPr/>
          <p:nvPr/>
        </p:nvPicPr>
        <p:blipFill>
          <a:blip r:embed="rId1"/>
          <a:srcRect l="35871" t="19742" r="24628" b="24515"/>
          <a:stretch/>
        </p:blipFill>
        <p:spPr>
          <a:xfrm>
            <a:off x="3852000" y="2997000"/>
            <a:ext cx="2232000" cy="25200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388440" y="452520"/>
            <a:ext cx="7365600" cy="13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POLIGONY</a:t>
            </a:r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397080" y="1806480"/>
            <a:ext cx="8353800" cy="447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polygon_list =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list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rbind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),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),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),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),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)))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poligon &lt;-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st_polygon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(polygon_list)</a:t>
            </a:r>
            <a:br/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plot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(poligon)</a:t>
            </a:r>
            <a:endParaRPr b="0" lang="en-US" sz="1800" spc="-1" strike="noStrike">
              <a:solidFill>
                <a:srgbClr val="000000"/>
              </a:solidFill>
              <a:latin typeface="Imago"/>
            </a:endParaRPr>
          </a:p>
        </p:txBody>
      </p:sp>
      <p:pic>
        <p:nvPicPr>
          <p:cNvPr id="175" name="Picture 3" descr=""/>
          <p:cNvPicPr/>
          <p:nvPr/>
        </p:nvPicPr>
        <p:blipFill>
          <a:blip r:embed="rId1"/>
          <a:srcRect l="35871" t="19742" r="24628" b="22921"/>
          <a:stretch/>
        </p:blipFill>
        <p:spPr>
          <a:xfrm>
            <a:off x="4356000" y="2925000"/>
            <a:ext cx="2232000" cy="25920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388440" y="452520"/>
            <a:ext cx="7365600" cy="13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POLIGONY II</a:t>
            </a:r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397080" y="1806480"/>
            <a:ext cx="8353800" cy="447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polygon_border =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rbind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),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),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),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),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))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polygon_hole =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rbind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),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),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),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),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))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polygon_with_hole_list =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list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(polygon_border, polygon_hole)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poligon2 &lt;-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st_polygon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(poligon_with_hole_list)</a:t>
            </a:r>
            <a:br/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plot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(poligon2)</a:t>
            </a:r>
            <a:endParaRPr b="0" lang="en-US" sz="1800" spc="-1" strike="noStrike">
              <a:solidFill>
                <a:srgbClr val="000000"/>
              </a:solidFill>
              <a:latin typeface="Imago"/>
            </a:endParaRPr>
          </a:p>
        </p:txBody>
      </p:sp>
      <p:pic>
        <p:nvPicPr>
          <p:cNvPr id="178" name="Picture 3" descr=""/>
          <p:cNvPicPr/>
          <p:nvPr/>
        </p:nvPicPr>
        <p:blipFill>
          <a:blip r:embed="rId1"/>
          <a:srcRect l="30777" t="13375" r="24628" b="24515"/>
          <a:stretch/>
        </p:blipFill>
        <p:spPr>
          <a:xfrm>
            <a:off x="5508000" y="3861000"/>
            <a:ext cx="2520000" cy="28080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388440" y="452520"/>
            <a:ext cx="7365600" cy="13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ZADANIE</a:t>
            </a:r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397080" y="1806480"/>
            <a:ext cx="8353800" cy="447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lvl="1" marL="763560" indent="-286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Stwórzcie obiekt będący poligonem (kwadratem) otaczającym Polskę,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lvl="1" marL="763560" indent="-286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Stwórzcie linię przecinającą Polskę na część wschodnią i zachodnią (mniej więcej przebiegającą przez rzekę Wisłę). Niech linia ta składa się z 10 punktów.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lvl="1" marL="763560" indent="-286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Wyświetlcie na mapie kontur Polski ze zbioru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world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, oraz utworzone obie warstwy.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lvl="1" marL="763560" indent="-286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Jaką powierzchnię ma Polska?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lvl="1" marL="763560" indent="-286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Jaką długość ma granica Polski?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388440" y="452520"/>
            <a:ext cx="7365600" cy="13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Wczytywanie danych z zewnętrznego pliku.</a:t>
            </a:r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397080" y="1806480"/>
            <a:ext cx="8353800" cy="447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Na stronie </a:t>
            </a:r>
            <a:r>
              <a:rPr b="0" lang="en-US" sz="2000" spc="-1" strike="noStrike" u="sng">
                <a:solidFill>
                  <a:srgbClr val="9933ff"/>
                </a:solidFill>
                <a:uFillTx/>
                <a:latin typeface="Imago"/>
                <a:hlinkClick r:id="rId1"/>
              </a:rPr>
              <a:t>https://www.naturalearthdata.com/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 znajduje się dużo przestrzennych zbiorów danych. Znajdźcie tam i pobierzcie zbiór populated places (less) dla skali 1:10 milionów. Pliki rozpakujcie do folderu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data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, który wcześniej utworzyliście.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Pobrane pliki są w tzw. formacie shapefile, na kTóry składają się przede wszystkim: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lvl="1" marL="763560" indent="-286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dbf - tabela atrybutowa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lvl="1" marL="763560" indent="-286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shp - plik przechowujący geometrię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lvl="1" marL="763560" indent="-286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shx - plik indeksujący obiekty (ułatwia ich przeszukiwanie oraz łączy atrybuty z geometrią)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lvl="1" marL="763560" indent="-286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prj - plik układu współrzędnych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88440" y="452520"/>
            <a:ext cx="7365600" cy="13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Zadanie</a:t>
            </a:r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397080" y="1106280"/>
            <a:ext cx="8353800" cy="566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Sklonujcie repozytorium dabrowskia/ADP2020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Utwórzcie nową gałąź (branch) w repozytorium &lt;imie_nazwisko&gt; (w zakladce terminal należy wpisać git checkout -b imie_nazwisko)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Utwórzcie folder &lt;imie_nazwisko&gt; w folderze personal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Utwórzcie w nim foldery “R” oraz “reports”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W folderze R utwórzcie pierwszy skrypt R (np. Zajecia2.R)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W folderze reports utworzcie pierwszy plik R markdown (np raport2.Rmd)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Wypchnijcie na repozytorium swój kod 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lvl="1" marL="763560" indent="-286920">
              <a:spcBef>
                <a:spcPts val="1134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git add … #dodaje pliki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lvl="1" marL="763560" indent="-286920">
              <a:spcBef>
                <a:spcPts val="1134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git commit -m “init class 2” #zapisuje zmiany lokalnie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lvl="1" marL="763560" indent="-286920">
              <a:spcBef>
                <a:spcPts val="1134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git push #zapisuje zmiany w repozytorium git 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388440" y="452520"/>
            <a:ext cx="7365600" cy="13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Wczytywanie danych z zewnętrznego pliku.</a:t>
            </a:r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397080" y="1806480"/>
            <a:ext cx="8353800" cy="447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Do wczytania pliku shapefile służy komenda st_read lub read_sf 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Wczytajcie plik most populated places oraz w nowym raporcie dokonajcie jego eksploracji.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388440" y="452520"/>
            <a:ext cx="7365600" cy="13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Złączenia danych</a:t>
            </a:r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397080" y="1806480"/>
            <a:ext cx="8353800" cy="447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 u="sng">
                <a:solidFill>
                  <a:srgbClr val="9933ff"/>
                </a:solidFill>
                <a:uFillTx/>
                <a:latin typeface="Imago"/>
                <a:hlinkClick r:id="rId1"/>
              </a:rPr>
              <a:t>DANE GUS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Do złączeń służą funkcje join, np.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dplyr::left_join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lvl="1" marL="763560" indent="-286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Utwórzcie raport markdown.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lvl="1" marL="763560" indent="-286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Pobierzcie ze strony GUS załącznik 1 oraz 3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lvl="1" marL="763560" indent="-286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Dokonajcie eksploracji danych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lvl="1" marL="763560" indent="-286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Złączcie siatkę kwadratów miasta wraz z danymi tabelarycznymi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lvl="1" marL="763560" indent="-286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Zróbcie mapę prezentującą udział osób w wieku 0-14 dla miasta Poznania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388440" y="452520"/>
            <a:ext cx="7365600" cy="13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Złączenia danych</a:t>
            </a:r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397080" y="1806480"/>
            <a:ext cx="8353800" cy="447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siatka &lt;- read_sf('j:/Documents/AnalizaDanychPrzestrzennych/Zajecia2/data/siatka_miasta.shp')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siatka.pzn &lt;- siatka %&gt;% filter(Nr_LUZu =='PL005C')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library(readxl)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atrybuty &lt;- read_xls("j:/Documents/AnalizaDanychPrzestrzennych/Zajecia2/data/dane_siatka_miasta_zalacznik_nr_3.xls")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atrybuty.poz &lt;- atrybuty %&gt;% filter(KOD_MIASTA=='PL005C')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siatka.pzn.atr &lt;- left_join(siatka.pzn,atrybuty.poz,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                            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by = c("ID_GRID500"='ID_GRID'))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ggplot()+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geom_sf(data = siatka.pzn.atr, aes(fill = U_L_00_14))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88440" y="2988360"/>
            <a:ext cx="7365600" cy="13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2600" spc="-1" strike="noStrike">
                <a:solidFill>
                  <a:srgbClr val="000000"/>
                </a:solidFill>
                <a:latin typeface="Imago"/>
              </a:rPr>
              <a:t>Zanim pójdziesz dalej daj znać prowadzącemu</a:t>
            </a:r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388440" y="452520"/>
            <a:ext cx="7365600" cy="13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ZADANIE</a:t>
            </a:r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397080" y="1806480"/>
            <a:ext cx="8353800" cy="447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85840" indent="-28548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W parach: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lvl="1" marL="763560" indent="-286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Wejdźcie na stronę </a:t>
            </a:r>
            <a:r>
              <a:rPr b="0" lang="en-US" sz="2000" spc="-1" strike="noStrike" u="sng">
                <a:solidFill>
                  <a:srgbClr val="9933ff"/>
                </a:solidFill>
                <a:uFillTx/>
                <a:latin typeface="Imago"/>
                <a:hlinkClick r:id="rId1"/>
              </a:rPr>
              <a:t>Banku Danych Lokalnych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lvl="1" marL="763560" indent="-286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Wybierzcie interesujące Was zagadnienie (spis ludności, handel i gastronomia, kultura i sztuka, etc.)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lvl="1" marL="763560" indent="-286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Pobierzcie dane dla interesującego Was podziału (gminy, powiaty, województwa)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lvl="1" marL="763560" indent="-286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Wykorzystajcie dane z </a:t>
            </a:r>
            <a:r>
              <a:rPr b="0" lang="en-US" sz="2000" spc="-1" strike="noStrike" u="sng">
                <a:solidFill>
                  <a:srgbClr val="9933ff"/>
                </a:solidFill>
                <a:uFillTx/>
                <a:latin typeface="Imago"/>
                <a:hlinkClick r:id="rId2"/>
              </a:rPr>
              <a:t>Państwowego Rejestru Granic 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do złączenia z danymi tabelarycznymi.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lvl="1" marL="763560" indent="-286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Wykonajcie eksplorację i wizualizację danych.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lvl="1" marL="763560" indent="-286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DODATKOWE: wybierzcie 2 zagadnienia i sprawdźcie, czy istnieje korelacja.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388440" y="452520"/>
            <a:ext cx="7365600" cy="13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Dane rastrowe</a:t>
            </a:r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397080" y="1806480"/>
            <a:ext cx="8353800" cy="447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Pakiet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raster</a:t>
            </a:r>
            <a:endParaRPr b="0" lang="en-US" sz="1800" spc="-1" strike="noStrike">
              <a:solidFill>
                <a:srgbClr val="000000"/>
              </a:solidFill>
              <a:latin typeface="Imago"/>
            </a:endParaRPr>
          </a:p>
          <a:p>
            <a:pPr lvl="1" marL="763560" indent="-286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Raster to macierz wartości z układem współrzędnych (CRS)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lvl="1" marL="763560" indent="-286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Każda komórka rastra ma określoną wielkość - rozdzielczość (np. 30m)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lvl="1" marL="763560" indent="-286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Operacje matematyczne są znacznie szybsze na danych rastowych niż na danych wektorowych.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lvl="1" marL="763560" indent="-286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Są przydatne w analizie zjawisk ciągłych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388440" y="452520"/>
            <a:ext cx="7365600" cy="13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Wczytywanie danych</a:t>
            </a:r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397080" y="1806480"/>
            <a:ext cx="8353800" cy="447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Wczytywanie danych: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raster</a:t>
            </a:r>
            <a:endParaRPr b="0" lang="en-US" sz="1800" spc="-1" strike="noStrike">
              <a:solidFill>
                <a:srgbClr val="000000"/>
              </a:solidFill>
              <a:latin typeface="Imago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DEM.France &lt;-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getData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'alt'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n-US" sz="1800" spc="-1" strike="noStrike">
                <a:solidFill>
                  <a:srgbClr val="902000"/>
                </a:solidFill>
                <a:latin typeface="Courier New"/>
              </a:rPr>
              <a:t>country=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'FRA'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n-US" sz="1800" spc="-1" strike="noStrike">
                <a:solidFill>
                  <a:srgbClr val="902000"/>
                </a:solidFill>
                <a:latin typeface="Courier New"/>
              </a:rPr>
              <a:t>mask=</a:t>
            </a:r>
            <a:r>
              <a:rPr b="0" lang="en-US" sz="1800" spc="-1" strike="noStrike">
                <a:solidFill>
                  <a:srgbClr val="007020"/>
                </a:solidFill>
                <a:latin typeface="Courier New"/>
              </a:rPr>
              <a:t>TRUE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388440" y="452520"/>
            <a:ext cx="7365600" cy="13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Zmiana dowolnych wartości</a:t>
            </a:r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397080" y="1806480"/>
            <a:ext cx="8353800" cy="447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Aby zmienić jedną konkretną komórkę (np. pierwszy rząd, pierwsza kolumna)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DEM.France[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1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: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1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: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]</a:t>
            </a:r>
            <a:endParaRPr b="0" lang="en-US" sz="1800" spc="-1" strike="noStrike">
              <a:solidFill>
                <a:srgbClr val="000000"/>
              </a:solidFill>
              <a:latin typeface="Imago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[1] NA NA NA NA NA NA NA NA NA NA NA NA NA NA NA NA NA NA NA NA NA NA NA</a:t>
            </a:r>
            <a:endParaRPr b="0" lang="en-US" sz="1800" spc="-1" strike="noStrike">
              <a:solidFill>
                <a:srgbClr val="000000"/>
              </a:solidFill>
              <a:latin typeface="Imago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[24] NA NA</a:t>
            </a:r>
            <a:endParaRPr b="0" lang="en-US" sz="1800" spc="-1" strike="noStrike">
              <a:solidFill>
                <a:srgbClr val="000000"/>
              </a:solidFill>
              <a:latin typeface="Imago"/>
            </a:endParaRPr>
          </a:p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DEM.France[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] &lt;-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1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DEM.France[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1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: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1</a:t>
            </a:r>
            <a:r>
              <a:rPr b="0" lang="en-US" sz="1800" spc="-1" strike="noStrike">
                <a:solidFill>
                  <a:srgbClr val="666666"/>
                </a:solidFill>
                <a:latin typeface="Courier New"/>
              </a:rPr>
              <a:t>: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]</a:t>
            </a:r>
            <a:endParaRPr b="0" lang="en-US" sz="1800" spc="-1" strike="noStrike">
              <a:solidFill>
                <a:srgbClr val="000000"/>
              </a:solidFill>
              <a:latin typeface="Imago"/>
            </a:endParaRPr>
          </a:p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[1]  1 NA NA NA NA NA NA NA NA NA NA NA NA NA NA NA NA NA NA NA NA NA NA</a:t>
            </a:r>
            <a:endParaRPr b="0" lang="en-US" sz="1800" spc="-1" strike="noStrike">
              <a:solidFill>
                <a:srgbClr val="000000"/>
              </a:solidFill>
              <a:latin typeface="Imago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[24] NA NA</a:t>
            </a:r>
            <a:endParaRPr b="0" lang="en-US" sz="1800" spc="-1" strike="noStrike">
              <a:solidFill>
                <a:srgbClr val="000000"/>
              </a:solidFill>
              <a:latin typeface="Imago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Reklasyfikacja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med.dem &lt;-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median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(DEM.France[],</a:t>
            </a:r>
            <a:r>
              <a:rPr b="0" lang="en-US" sz="1800" spc="-1" strike="noStrike">
                <a:solidFill>
                  <a:srgbClr val="902000"/>
                </a:solidFill>
                <a:latin typeface="Courier New"/>
              </a:rPr>
              <a:t>na.rm =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T)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max.dem &lt;-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max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(DEM.France[],</a:t>
            </a:r>
            <a:r>
              <a:rPr b="0" lang="en-US" sz="1800" spc="-1" strike="noStrike">
                <a:solidFill>
                  <a:srgbClr val="902000"/>
                </a:solidFill>
                <a:latin typeface="Courier New"/>
              </a:rPr>
              <a:t>na.rm =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T)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DEM.France.reclass &lt;-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reclassify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902000"/>
                </a:solidFill>
                <a:latin typeface="Courier New"/>
              </a:rPr>
              <a:t>x =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DEM.France,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                             </a:t>
            </a:r>
            <a:r>
              <a:rPr b="0" lang="en-US" sz="1800" spc="-1" strike="noStrike">
                <a:solidFill>
                  <a:srgbClr val="902000"/>
                </a:solidFill>
                <a:latin typeface="Courier New"/>
              </a:rPr>
              <a:t>rcl =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matrix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,med.dem,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                                                      med.dem, max.dem,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),</a:t>
            </a:r>
            <a:r>
              <a:rPr b="0" lang="en-US" sz="1800" spc="-1" strike="noStrike">
                <a:solidFill>
                  <a:srgbClr val="902000"/>
                </a:solidFill>
                <a:latin typeface="Courier New"/>
              </a:rPr>
              <a:t>ncol=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</a:t>
            </a:r>
            <a:r>
              <a:rPr b="0" lang="en-US" sz="1800" spc="-1" strike="noStrike">
                <a:solidFill>
                  <a:srgbClr val="902000"/>
                </a:solidFill>
                <a:latin typeface="Courier New"/>
              </a:rPr>
              <a:t>byrow=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T))</a:t>
            </a:r>
            <a:endParaRPr b="0" lang="en-US" sz="18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388440" y="452520"/>
            <a:ext cx="7365600" cy="13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Wizualizacja prosta:</a:t>
            </a:r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397080" y="1806480"/>
            <a:ext cx="8353800" cy="447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plot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(DEM.France.reclass)</a:t>
            </a:r>
            <a:endParaRPr b="0" lang="en-US" sz="1800" spc="-1" strike="noStrike">
              <a:solidFill>
                <a:srgbClr val="000000"/>
              </a:solidFill>
              <a:latin typeface="Imago"/>
            </a:endParaRPr>
          </a:p>
        </p:txBody>
      </p:sp>
      <p:pic>
        <p:nvPicPr>
          <p:cNvPr id="200" name="Picture 1" descr=""/>
          <p:cNvPicPr/>
          <p:nvPr/>
        </p:nvPicPr>
        <p:blipFill>
          <a:blip r:embed="rId1"/>
          <a:srcRect l="6566" t="14969" r="5519" b="11770"/>
          <a:stretch/>
        </p:blipFill>
        <p:spPr>
          <a:xfrm>
            <a:off x="2123640" y="2277000"/>
            <a:ext cx="4968360" cy="33120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95" dur="indefinite" restart="never" nodeType="tmRoot">
          <p:childTnLst>
            <p:seq>
              <p:cTn id="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397080" y="1806480"/>
            <a:ext cx="8353800" cy="447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plot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(DEM.France)</a:t>
            </a:r>
            <a:endParaRPr b="0" lang="en-US" sz="1800" spc="-1" strike="noStrike">
              <a:solidFill>
                <a:srgbClr val="000000"/>
              </a:solidFill>
              <a:latin typeface="Imago"/>
            </a:endParaRPr>
          </a:p>
        </p:txBody>
      </p:sp>
      <p:pic>
        <p:nvPicPr>
          <p:cNvPr id="202" name="Picture 1" descr=""/>
          <p:cNvPicPr/>
          <p:nvPr/>
        </p:nvPicPr>
        <p:blipFill>
          <a:blip r:embed="rId1"/>
          <a:srcRect l="5291" t="14969" r="417" b="10176"/>
          <a:stretch/>
        </p:blipFill>
        <p:spPr>
          <a:xfrm>
            <a:off x="2051640" y="2277000"/>
            <a:ext cx="5328360" cy="33840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97" dur="indefinite" restart="never" nodeType="tmRoot">
          <p:childTnLst>
            <p:seq>
              <p:cTn id="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88440" y="452520"/>
            <a:ext cx="7365600" cy="13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Eksploracja danych</a:t>
            </a:r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pic>
        <p:nvPicPr>
          <p:cNvPr id="106" name="Picture 1" descr=""/>
          <p:cNvPicPr/>
          <p:nvPr/>
        </p:nvPicPr>
        <p:blipFill>
          <a:blip r:embed="rId1"/>
          <a:stretch/>
        </p:blipFill>
        <p:spPr>
          <a:xfrm>
            <a:off x="2565360" y="1600200"/>
            <a:ext cx="4012920" cy="4012920"/>
          </a:xfrm>
          <a:prstGeom prst="rect">
            <a:avLst/>
          </a:prstGeom>
          <a:ln w="9360">
            <a:noFill/>
          </a:ln>
        </p:spPr>
      </p:pic>
      <p:sp>
        <p:nvSpPr>
          <p:cNvPr id="107" name="CustomShape 2"/>
          <p:cNvSpPr/>
          <p:nvPr/>
        </p:nvSpPr>
        <p:spPr>
          <a:xfrm>
            <a:off x="457200" y="5613480"/>
            <a:ext cx="8229240" cy="50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 u="sng">
                <a:solidFill>
                  <a:srgbClr val="9933ff"/>
                </a:solidFill>
                <a:uFillTx/>
                <a:latin typeface="Imago"/>
                <a:hlinkClick r:id="rId2"/>
              </a:rPr>
              <a:t>https://www.analyticsvidhya.com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388440" y="452520"/>
            <a:ext cx="7365600" cy="13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Statystyki</a:t>
            </a:r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397080" y="1806480"/>
            <a:ext cx="8353800" cy="447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max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(DEM.France[],</a:t>
            </a:r>
            <a:r>
              <a:rPr b="0" lang="en-US" sz="1800" spc="-1" strike="noStrike">
                <a:solidFill>
                  <a:srgbClr val="902000"/>
                </a:solidFill>
                <a:latin typeface="Courier New"/>
              </a:rPr>
              <a:t>na.rm=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T)</a:t>
            </a:r>
            <a:endParaRPr b="0" lang="en-US" sz="1800" spc="-1" strike="noStrike">
              <a:solidFill>
                <a:srgbClr val="000000"/>
              </a:solidFill>
              <a:latin typeface="Imago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[1] 4536</a:t>
            </a:r>
            <a:endParaRPr b="0" lang="en-US" sz="1800" spc="-1" strike="noStrike">
              <a:solidFill>
                <a:srgbClr val="000000"/>
              </a:solidFill>
              <a:latin typeface="Imago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max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as.matrix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(DEM.France),</a:t>
            </a:r>
            <a:r>
              <a:rPr b="0" lang="en-US" sz="1800" spc="-1" strike="noStrike">
                <a:solidFill>
                  <a:srgbClr val="902000"/>
                </a:solidFill>
                <a:latin typeface="Courier New"/>
              </a:rPr>
              <a:t>na.rm=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T)</a:t>
            </a:r>
            <a:endParaRPr b="0" lang="en-US" sz="1800" spc="-1" strike="noStrike">
              <a:solidFill>
                <a:srgbClr val="000000"/>
              </a:solidFill>
              <a:latin typeface="Imago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[1] 4536</a:t>
            </a:r>
            <a:endParaRPr b="0" lang="en-US" sz="1800" spc="-1" strike="noStrike">
              <a:solidFill>
                <a:srgbClr val="000000"/>
              </a:solidFill>
              <a:latin typeface="Imago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summary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(DEM.France)</a:t>
            </a:r>
            <a:endParaRPr b="0" lang="en-US" sz="1800" spc="-1" strike="noStrike">
              <a:solidFill>
                <a:srgbClr val="000000"/>
              </a:solidFill>
              <a:latin typeface="Imago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FRA_msk_alt</a:t>
            </a:r>
            <a:endParaRPr b="0" lang="en-US" sz="1800" spc="-1" strike="noStrike">
              <a:solidFill>
                <a:srgbClr val="000000"/>
              </a:solidFill>
              <a:latin typeface="Imago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Min.            -10</a:t>
            </a:r>
            <a:endParaRPr b="0" lang="en-US" sz="1800" spc="-1" strike="noStrike">
              <a:solidFill>
                <a:srgbClr val="000000"/>
              </a:solidFill>
              <a:latin typeface="Imago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1st Qu.         103</a:t>
            </a:r>
            <a:endParaRPr b="0" lang="en-US" sz="1800" spc="-1" strike="noStrike">
              <a:solidFill>
                <a:srgbClr val="000000"/>
              </a:solidFill>
              <a:latin typeface="Imago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Median          191</a:t>
            </a:r>
            <a:endParaRPr b="0" lang="en-US" sz="1800" spc="-1" strike="noStrike">
              <a:solidFill>
                <a:srgbClr val="000000"/>
              </a:solidFill>
              <a:latin typeface="Imago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3rd Qu.         382</a:t>
            </a:r>
            <a:endParaRPr b="0" lang="en-US" sz="1800" spc="-1" strike="noStrike">
              <a:solidFill>
                <a:srgbClr val="000000"/>
              </a:solidFill>
              <a:latin typeface="Imago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Max.           4536</a:t>
            </a:r>
            <a:endParaRPr b="0" lang="en-US" sz="1800" spc="-1" strike="noStrike">
              <a:solidFill>
                <a:srgbClr val="000000"/>
              </a:solidFill>
              <a:latin typeface="Imago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NA's        1195853</a:t>
            </a:r>
            <a:endParaRPr b="0" lang="en-US" sz="18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  <p:timing>
    <p:tnLst>
      <p:par>
        <p:cTn id="99" dur="indefinite" restart="never" nodeType="tmRoot">
          <p:childTnLst>
            <p:seq>
              <p:cTn id="1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388440" y="452520"/>
            <a:ext cx="7365600" cy="13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Statystyki strefowe</a:t>
            </a:r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397080" y="1806480"/>
            <a:ext cx="8353800" cy="447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Mając poligony wyznaczające strefy (np. powiaty, województwa, etc.) można obliczyć statystyki dla każdego poligonu osobno. Służy do tego funkcja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zonal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  <p:timing>
    <p:tnLst>
      <p:par>
        <p:cTn id="101" dur="indefinite" restart="never" nodeType="tmRoot">
          <p:childTnLst>
            <p:seq>
              <p:cTn id="1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388440" y="452520"/>
            <a:ext cx="7365600" cy="13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Zadanie</a:t>
            </a:r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397080" y="1806480"/>
            <a:ext cx="8353800" cy="447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lvl="1" marL="763560" indent="-286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Stwórzcie plik markdown “Statystyki strefowe”.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lvl="1" marL="763560" indent="-286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Pobieżcie za pomocą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getData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 plik SRTM dla Polski.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lvl="1" marL="763560" indent="-286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Wczytajcie plik .shp z granicami osiedli w Poznaniu (</a:t>
            </a:r>
            <a:r>
              <a:rPr b="0" lang="en-US" sz="2000" spc="-1" strike="noStrike" u="sng">
                <a:solidFill>
                  <a:srgbClr val="9933ff"/>
                </a:solidFill>
                <a:uFillTx/>
                <a:latin typeface="Imago"/>
                <a:hlinkClick r:id="rId1"/>
              </a:rPr>
              <a:t>Państwowy Rejestr Granic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).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lvl="1" marL="763560" indent="-286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Obliczcie podstawowe statystyki dla obszaru całej Polski.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lvl="1" marL="763560" indent="-286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Obliczcie podstawowe statystyki dla poszczególnych województw w Polsce.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lvl="1" marL="763560" indent="-286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Zwizualizujcie uzyskane wyniki.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  <p:timing>
    <p:tnLst>
      <p:par>
        <p:cTn id="103" dur="indefinite" restart="never" nodeType="tmRoot">
          <p:childTnLst>
            <p:seq>
              <p:cTn id="10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388440" y="452520"/>
            <a:ext cx="7365600" cy="13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Ruchome okno</a:t>
            </a:r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397080" y="1806480"/>
            <a:ext cx="8353800" cy="447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Niekiedy zamaist strefowych wartośći dla poligonów chcielibyśmy uzyskać nowe wartości dla każdej komórki rastra w oparciu o sąsiedztwo komórki. Przykład: posiadając mapę pokrycia terenu chcielibyśmy stworzyć nowy raster w tej samej rozdzielczości, który powie nam jaki procent sąsiedztwa (np. 5 komórek) to drzewa (czyt. jaki jest udział drzew w najbliższym sąsiedztwie). Do wykonania tego zadania służy funkcja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focal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  <p:timing>
    <p:tnLst>
      <p:par>
        <p:cTn id="105" dur="indefinite" restart="never" nodeType="tmRoot">
          <p:childTnLst>
            <p:seq>
              <p:cTn id="10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388440" y="452520"/>
            <a:ext cx="7365600" cy="13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ZADANIE</a:t>
            </a:r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397080" y="1806480"/>
            <a:ext cx="8353800" cy="447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lvl="1" marL="763560" indent="-286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Stwórzcie nowy raster, o wielkości 100x100, któremu losowo przypiszecie wartości 0 i 1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marL="1270080">
              <a:lnSpc>
                <a:spcPct val="100000"/>
              </a:lnSpc>
              <a:spcBef>
                <a:spcPts val="15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binaryRaster &lt;-</a:t>
            </a:r>
            <a:r>
              <a:rPr b="0" lang="en-US" sz="1800" spc="-1" strike="noStrike">
                <a:solidFill>
                  <a:srgbClr val="4070a0"/>
                </a:solidFill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raster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902000"/>
                </a:solidFill>
                <a:latin typeface="Courier New"/>
              </a:rPr>
              <a:t>x =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matrix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sample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),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10000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</a:t>
            </a:r>
            <a:r>
              <a:rPr b="0" lang="en-US" sz="1800" spc="-1" strike="noStrike">
                <a:solidFill>
                  <a:srgbClr val="902000"/>
                </a:solidFill>
                <a:latin typeface="Courier New"/>
              </a:rPr>
              <a:t>replace =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T),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                   </a:t>
            </a:r>
            <a:r>
              <a:rPr b="0" lang="en-US" sz="1800" spc="-1" strike="noStrike">
                <a:solidFill>
                  <a:srgbClr val="902000"/>
                </a:solidFill>
                <a:latin typeface="Courier New"/>
              </a:rPr>
              <a:t>ncol =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100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n-US" sz="1800" spc="-1" strike="noStrike">
                <a:solidFill>
                  <a:srgbClr val="902000"/>
                </a:solidFill>
                <a:latin typeface="Courier New"/>
              </a:rPr>
              <a:t>nrow =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40a070"/>
                </a:solidFill>
                <a:latin typeface="Courier New"/>
              </a:rPr>
              <a:t>100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))</a:t>
            </a:r>
            <a:endParaRPr b="0" lang="en-US" sz="1800" spc="-1" strike="noStrike">
              <a:solidFill>
                <a:srgbClr val="000000"/>
              </a:solidFill>
              <a:latin typeface="Imago"/>
            </a:endParaRPr>
          </a:p>
          <a:p>
            <a:pPr lvl="1" marL="763560" indent="-286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Za pomocą funkcji focal obliczcie dla każdej komórki sumę komórek w sąsiedztwie 1 komórki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focal(x,w,fun)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x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 - raster, na którym pracujecie (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binaryRaster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)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w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 - macierz wag dla ruchomego okna. Macierz o wielkości 3x3 dla naszego zadania stanowi same jedynki (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matrix(1,nrow=3,ncol=3)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)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fun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 - funkcja obliczana na ruchomym oknie.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  <p:timing>
    <p:tnLst>
      <p:par>
        <p:cTn id="107" dur="indefinite" restart="never" nodeType="tmRoot">
          <p:childTnLst>
            <p:seq>
              <p:cTn id="10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-2520" y="6843600"/>
            <a:ext cx="4248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TextShape 2"/>
          <p:cNvSpPr txBox="1"/>
          <p:nvPr/>
        </p:nvSpPr>
        <p:spPr>
          <a:xfrm>
            <a:off x="397800" y="2924280"/>
            <a:ext cx="8353080" cy="1009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spcBef>
                <a:spcPts val="3376"/>
              </a:spcBef>
            </a:pPr>
            <a:r>
              <a:rPr b="1" i="1" lang="en-US" sz="4500" spc="-1" strike="noStrike">
                <a:solidFill>
                  <a:srgbClr val="0082da"/>
                </a:solidFill>
                <a:latin typeface="Minion"/>
              </a:rPr>
              <a:t>Doing now what patients need next</a:t>
            </a:r>
            <a:endParaRPr b="0" lang="en-US" sz="45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215" name="CustomShape 3" hidden="1"/>
          <p:cNvSpPr/>
          <p:nvPr/>
        </p:nvSpPr>
        <p:spPr>
          <a:xfrm>
            <a:off x="301320" y="6093000"/>
            <a:ext cx="4219200" cy="2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09" dur="indefinite" restart="never" nodeType="tmRoot">
          <p:childTnLst>
            <p:seq>
              <p:cTn id="1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88440" y="452520"/>
            <a:ext cx="7365600" cy="13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Eksploracja danych</a:t>
            </a:r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97080" y="1806480"/>
            <a:ext cx="8353800" cy="447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Zanim przystąpicie do jakiejkolwiek pracy z danymi konieczna jest ich eksploracja, czyli zapoznanie się z nimi. Do najprostszych metod należą: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lvl="1" marL="763560" indent="-286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wielkości zbioru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lvl="1" marL="763560" indent="-286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statystyki poszczególnych zmiennych (średnia, mediana, odchylenie standardowe)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lvl="1" marL="763560" indent="-286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zbadanie rozkładu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lvl="1" marL="763560" indent="-286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zliczenia zmiennych kategoryzacyjnych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lvl="1" marL="763560" indent="-286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Sprawdzenie braku danych i wartości odstających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388440" y="452520"/>
            <a:ext cx="7365600" cy="13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Wstęp do R - irysy</a:t>
            </a:r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pic>
        <p:nvPicPr>
          <p:cNvPr id="111" name="Picture 1" descr=""/>
          <p:cNvPicPr/>
          <p:nvPr/>
        </p:nvPicPr>
        <p:blipFill>
          <a:blip r:embed="rId1"/>
          <a:stretch/>
        </p:blipFill>
        <p:spPr>
          <a:xfrm>
            <a:off x="2171880" y="1600200"/>
            <a:ext cx="4800240" cy="4012920"/>
          </a:xfrm>
          <a:prstGeom prst="rect">
            <a:avLst/>
          </a:prstGeom>
          <a:ln w="9360">
            <a:noFill/>
          </a:ln>
        </p:spPr>
      </p:pic>
      <p:sp>
        <p:nvSpPr>
          <p:cNvPr id="112" name="CustomShape 2"/>
          <p:cNvSpPr/>
          <p:nvPr/>
        </p:nvSpPr>
        <p:spPr>
          <a:xfrm>
            <a:off x="457200" y="5613480"/>
            <a:ext cx="8229240" cy="50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 u="sng">
                <a:solidFill>
                  <a:srgbClr val="9933ff"/>
                </a:solidFill>
                <a:uFillTx/>
                <a:latin typeface="Imago"/>
                <a:hlinkClick r:id="rId2"/>
              </a:rPr>
              <a:t>https://www.oreilly.com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388440" y="452520"/>
            <a:ext cx="7365600" cy="13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Wstęp do R - przypomnienie</a:t>
            </a:r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97080" y="1806480"/>
            <a:ext cx="8353800" cy="447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Utwórzcie plik R markdown i zapiszcie go w odpowiednim folderze (raporty). Będziemy w nim wykonywać podstawowe zadania przypomniające pracę z R.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lvl="1" marL="763560" indent="-286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Sprawdźcie jaka jest Wasza ścieżka robocza,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lvl="1" marL="763560" indent="-286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Wczytajcie zbiór iris do środowiska pracy: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marL="1270080">
              <a:lnSpc>
                <a:spcPct val="100000"/>
              </a:lnSpc>
              <a:spcBef>
                <a:spcPts val="1349"/>
              </a:spcBef>
            </a:pPr>
            <a:r>
              <a:rPr b="1" lang="en-US" sz="1800" spc="-1" strike="noStrike">
                <a:solidFill>
                  <a:srgbClr val="007020"/>
                </a:solidFill>
                <a:latin typeface="Courier New"/>
              </a:rPr>
              <a:t>data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(iris)</a:t>
            </a:r>
            <a:endParaRPr b="0" lang="en-US" sz="18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388440" y="452520"/>
            <a:ext cx="7365600" cy="13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Wstęp do R - przypomnienie</a:t>
            </a:r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397080" y="1806480"/>
            <a:ext cx="8353800" cy="447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lvl="1" marL="763560" indent="-286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Pierwszy rozdział dokumentu w Rmarkdown będzie dotyczył eksploracji danych ‘iris’.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lvl="1" marL="763560" indent="-286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Sprawdźcie jakiego typu jest </a:t>
            </a:r>
            <a:r>
              <a:rPr b="1" lang="en-US" sz="2000" spc="-1" strike="noStrike">
                <a:solidFill>
                  <a:srgbClr val="000000"/>
                </a:solidFill>
                <a:latin typeface="Imago"/>
              </a:rPr>
              <a:t>zbiór iris (class)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, jaką posiada </a:t>
            </a:r>
            <a:r>
              <a:rPr b="1" lang="en-US" sz="2000" spc="-1" strike="noStrike">
                <a:solidFill>
                  <a:srgbClr val="000000"/>
                </a:solidFill>
                <a:latin typeface="Imago"/>
              </a:rPr>
              <a:t>strukturę (str)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, </a:t>
            </a:r>
            <a:r>
              <a:rPr b="1" lang="en-US" sz="2000" spc="-1" strike="noStrike">
                <a:solidFill>
                  <a:srgbClr val="000000"/>
                </a:solidFill>
                <a:latin typeface="Imago"/>
              </a:rPr>
              <a:t>liczbę zmiennych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, </a:t>
            </a:r>
            <a:r>
              <a:rPr b="1" lang="en-US" sz="2000" spc="-1" strike="noStrike">
                <a:solidFill>
                  <a:srgbClr val="000000"/>
                </a:solidFill>
                <a:latin typeface="Imago"/>
              </a:rPr>
              <a:t>liczbę wierszy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lvl="1" marL="763560" indent="-286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Dla zmiennych numerycznych sprawdźcie podstawowe statystyki takie jak </a:t>
            </a:r>
            <a:r>
              <a:rPr b="1" lang="en-US" sz="2000" spc="-1" strike="noStrike">
                <a:solidFill>
                  <a:srgbClr val="000000"/>
                </a:solidFill>
                <a:latin typeface="Imago"/>
              </a:rPr>
              <a:t>minimum, maximum, mediana, odchylenie standardowe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lvl="1" marL="763560" indent="-286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Zliczcie braki danych w poszczególnych zmiennych.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lvl="1" marL="763560" indent="-286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Dla zmiennych kategorycznych sprawdźcie </a:t>
            </a:r>
            <a:r>
              <a:rPr b="1" lang="en-US" sz="2000" spc="-1" strike="noStrike">
                <a:solidFill>
                  <a:srgbClr val="000000"/>
                </a:solidFill>
                <a:latin typeface="Imago"/>
              </a:rPr>
              <a:t>ile jest poszczególnych obiektów w każdej klasie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69696"/>
      </a:dk2>
      <a:lt2>
        <a:srgbClr val="ff7f00"/>
      </a:lt2>
      <a:accent1>
        <a:srgbClr val="ff7f00"/>
      </a:accent1>
      <a:accent2>
        <a:srgbClr val="800080"/>
      </a:accent2>
      <a:accent3>
        <a:srgbClr val="ffcc00"/>
      </a:accent3>
      <a:accent4>
        <a:srgbClr val="9933ff"/>
      </a:accent4>
      <a:accent5>
        <a:srgbClr val="009900"/>
      </a:accent5>
      <a:accent6>
        <a:srgbClr val="0082da"/>
      </a:accent6>
      <a:hlink>
        <a:srgbClr val="9933ff"/>
      </a:hlink>
      <a:folHlink>
        <a:srgbClr val="ff33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69696"/>
      </a:dk2>
      <a:lt2>
        <a:srgbClr val="ff7f00"/>
      </a:lt2>
      <a:accent1>
        <a:srgbClr val="ff7f00"/>
      </a:accent1>
      <a:accent2>
        <a:srgbClr val="800080"/>
      </a:accent2>
      <a:accent3>
        <a:srgbClr val="ffcc00"/>
      </a:accent3>
      <a:accent4>
        <a:srgbClr val="9933ff"/>
      </a:accent4>
      <a:accent5>
        <a:srgbClr val="009900"/>
      </a:accent5>
      <a:accent6>
        <a:srgbClr val="0082da"/>
      </a:accent6>
      <a:hlink>
        <a:srgbClr val="9933ff"/>
      </a:hlink>
      <a:folHlink>
        <a:srgbClr val="ff33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Roche</Template>
  <TotalTime>283</TotalTime>
  <Application>LibreOffice/6.0.7.3$Linux_X86_64 LibreOffice_project/00m0$Build-3</Application>
  <Pages>16</Pages>
  <Words>1772</Words>
  <Paragraphs>220</Paragraphs>
  <Company>F. Hoffmann-La Roche, Ltd.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2019-04-12T09:58:55Z</dcterms:created>
  <dc:creator>Dabrowski, Adam {FISV~Poznan}</dc:creator>
  <dc:description/>
  <dc:language>en-US</dc:language>
  <cp:lastModifiedBy/>
  <cp:lastPrinted>1998-09-09T08:32:30Z</cp:lastPrinted>
  <dcterms:modified xsi:type="dcterms:W3CDTF">2020-04-03T20:40:45Z</dcterms:modified>
  <cp:revision>42</cp:revision>
  <dc:subject/>
  <dc:title>Analiza Danych Przestrzennych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F. Hoffmann-La Roche, Ltd.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Pokaz na ekranie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59</vt:i4>
  </property>
</Properties>
</file>