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3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notesSlide9.xml" ContentType="application/vnd.openxmlformats-officedocument.presentationml.notesSlide+xml"/>
  <Override PartName="/ppt/media/image12.png" ContentType="image/png"/>
  <Override PartName="/ppt/media/image11.png" ContentType="image/png"/>
  <Override PartName="/ppt/media/image10.png" ContentType="image/png"/>
  <Override PartName="/ppt/media/image8.png" ContentType="image/png"/>
  <Override PartName="/ppt/media/image9.png" ContentType="image/png"/>
  <Override PartName="/ppt/media/image7.jpeg" ContentType="image/jpeg"/>
  <Override PartName="/ppt/media/image1.wmf" ContentType="image/x-wmf"/>
  <Override PartName="/ppt/media/image3.wmf" ContentType="image/x-wmf"/>
  <Override PartName="/ppt/media/image2.wmf" ContentType="image/x-wmf"/>
  <Override PartName="/ppt/media/image4.jpeg" ContentType="image/jpe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7774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2600" spc="-1" strike="noStrike">
                <a:solidFill>
                  <a:srgbClr val="000000"/>
                </a:solidFill>
                <a:latin typeface="Imago"/>
              </a:rPr>
              <a:t>Click to move the slide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7C92761-1E94-453C-B613-17A153B4873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379440" y="851040"/>
            <a:ext cx="6098760" cy="3431880"/>
          </a:xfrm>
          <a:prstGeom prst="rect">
            <a:avLst/>
          </a:prstGeom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914400" y="4641840"/>
            <a:ext cx="5028840" cy="4516200"/>
          </a:xfrm>
          <a:prstGeom prst="rect">
            <a:avLst/>
          </a:prstGeom>
        </p:spPr>
        <p:txBody>
          <a:bodyPr lIns="90360" rIns="90360" tIns="44280" bIns="4428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Czy znane pakiety z tidyverse: dplyr, ggplot, data.table?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379440" y="851040"/>
            <a:ext cx="6098760" cy="343188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914400" y="4641840"/>
            <a:ext cx="5028840" cy="4516200"/>
          </a:xfrm>
          <a:prstGeom prst="rect">
            <a:avLst/>
          </a:prstGeom>
        </p:spPr>
        <p:txBody>
          <a:bodyPr lIns="90360" rIns="90360" tIns="44280" bIns="4428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Jakie obiekty można reprezentować za pomocą rastra, a co lepiej za pomocą wektora?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17680" y="452520"/>
            <a:ext cx="9816840" cy="1309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29560" y="1806480"/>
            <a:ext cx="1113840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29560" y="4142160"/>
            <a:ext cx="1113840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17680" y="452520"/>
            <a:ext cx="9816840" cy="1309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29560" y="1806480"/>
            <a:ext cx="543528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7000" y="1806480"/>
            <a:ext cx="543528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29560" y="4142160"/>
            <a:ext cx="543528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237000" y="4142160"/>
            <a:ext cx="543528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17680" y="452520"/>
            <a:ext cx="9816840" cy="1309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29560" y="1806480"/>
            <a:ext cx="358632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295520" y="1806480"/>
            <a:ext cx="358632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8061480" y="1806480"/>
            <a:ext cx="358632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529560" y="4142160"/>
            <a:ext cx="358632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4295520" y="4142160"/>
            <a:ext cx="358632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8061480" y="4142160"/>
            <a:ext cx="358632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17680" y="452520"/>
            <a:ext cx="9816840" cy="1309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529560" y="1806480"/>
            <a:ext cx="11138400" cy="447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17680" y="452520"/>
            <a:ext cx="9816840" cy="1309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29560" y="1806480"/>
            <a:ext cx="11138400" cy="447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17680" y="452520"/>
            <a:ext cx="9816840" cy="1309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29560" y="1806480"/>
            <a:ext cx="5435280" cy="447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7000" y="1806480"/>
            <a:ext cx="5435280" cy="447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17680" y="452520"/>
            <a:ext cx="9816840" cy="1309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517680" y="452520"/>
            <a:ext cx="9816840" cy="6070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17680" y="452520"/>
            <a:ext cx="9816840" cy="1309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29560" y="1806480"/>
            <a:ext cx="543528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7000" y="1806480"/>
            <a:ext cx="5435280" cy="447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29560" y="4142160"/>
            <a:ext cx="543528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17680" y="452520"/>
            <a:ext cx="9816840" cy="1309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29560" y="1806480"/>
            <a:ext cx="11138400" cy="447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17680" y="452520"/>
            <a:ext cx="9816840" cy="1309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29560" y="1806480"/>
            <a:ext cx="5435280" cy="447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7000" y="1806480"/>
            <a:ext cx="543528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7000" y="4142160"/>
            <a:ext cx="543528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17680" y="452520"/>
            <a:ext cx="9816840" cy="1309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29560" y="1806480"/>
            <a:ext cx="543528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7000" y="1806480"/>
            <a:ext cx="543528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529560" y="4142160"/>
            <a:ext cx="1113840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17680" y="452520"/>
            <a:ext cx="9816840" cy="1309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29560" y="1806480"/>
            <a:ext cx="1113840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29560" y="4142160"/>
            <a:ext cx="1113840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17680" y="452520"/>
            <a:ext cx="9816840" cy="1309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29560" y="1806480"/>
            <a:ext cx="543528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7000" y="1806480"/>
            <a:ext cx="543528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529560" y="4142160"/>
            <a:ext cx="543528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7000" y="4142160"/>
            <a:ext cx="543528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17680" y="452520"/>
            <a:ext cx="9816840" cy="1309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29560" y="1806480"/>
            <a:ext cx="358632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295520" y="1806480"/>
            <a:ext cx="358632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61480" y="1806480"/>
            <a:ext cx="358632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529560" y="4142160"/>
            <a:ext cx="358632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295520" y="4142160"/>
            <a:ext cx="358632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61480" y="4142160"/>
            <a:ext cx="358632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17680" y="452520"/>
            <a:ext cx="9816840" cy="1309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29560" y="1806480"/>
            <a:ext cx="11138400" cy="447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17680" y="452520"/>
            <a:ext cx="9816840" cy="1309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29560" y="1806480"/>
            <a:ext cx="5435280" cy="447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7000" y="1806480"/>
            <a:ext cx="5435280" cy="447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17680" y="452520"/>
            <a:ext cx="9816840" cy="1309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517680" y="452520"/>
            <a:ext cx="9816840" cy="6070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17680" y="452520"/>
            <a:ext cx="9816840" cy="1309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29560" y="1806480"/>
            <a:ext cx="543528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7000" y="1806480"/>
            <a:ext cx="5435280" cy="447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29560" y="4142160"/>
            <a:ext cx="543528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17680" y="452520"/>
            <a:ext cx="9816840" cy="1309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29560" y="1806480"/>
            <a:ext cx="5435280" cy="447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7000" y="1806480"/>
            <a:ext cx="543528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7000" y="4142160"/>
            <a:ext cx="543528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17680" y="452520"/>
            <a:ext cx="9816840" cy="1309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29560" y="1806480"/>
            <a:ext cx="543528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7000" y="1806480"/>
            <a:ext cx="543528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29560" y="4142160"/>
            <a:ext cx="11138400" cy="213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529560" y="514440"/>
            <a:ext cx="11138400" cy="6005160"/>
            <a:chOff x="529560" y="514440"/>
            <a:chExt cx="11138400" cy="6005160"/>
          </a:xfrm>
        </p:grpSpPr>
        <p:sp>
          <p:nvSpPr>
            <p:cNvPr id="1" name="CustomShape 2" hidden="1"/>
            <p:cNvSpPr/>
            <p:nvPr/>
          </p:nvSpPr>
          <p:spPr>
            <a:xfrm>
              <a:off x="529560" y="514440"/>
              <a:ext cx="11138400" cy="122364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 hidden="1"/>
            <p:cNvSpPr/>
            <p:nvPr/>
          </p:nvSpPr>
          <p:spPr>
            <a:xfrm>
              <a:off x="529560" y="1871640"/>
              <a:ext cx="11138400" cy="440640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 hidden="1"/>
            <p:cNvSpPr/>
            <p:nvPr/>
          </p:nvSpPr>
          <p:spPr>
            <a:xfrm>
              <a:off x="529560" y="6357960"/>
              <a:ext cx="11138400" cy="16164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CustomShape 5" hidden="1"/>
          <p:cNvSpPr/>
          <p:nvPr/>
        </p:nvSpPr>
        <p:spPr>
          <a:xfrm>
            <a:off x="10661760" y="115920"/>
            <a:ext cx="1416240" cy="864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shpLogoPicDark" descr=""/>
          <p:cNvPicPr/>
          <p:nvPr/>
        </p:nvPicPr>
        <p:blipFill>
          <a:blip r:embed="rId2"/>
          <a:stretch/>
        </p:blipFill>
        <p:spPr>
          <a:xfrm>
            <a:off x="10957680" y="180360"/>
            <a:ext cx="978840" cy="654840"/>
          </a:xfrm>
          <a:prstGeom prst="rect">
            <a:avLst/>
          </a:prstGeom>
          <a:ln>
            <a:noFill/>
          </a:ln>
        </p:spPr>
      </p:pic>
      <p:grpSp>
        <p:nvGrpSpPr>
          <p:cNvPr id="6" name="Group 6"/>
          <p:cNvGrpSpPr/>
          <p:nvPr/>
        </p:nvGrpSpPr>
        <p:grpSpPr>
          <a:xfrm>
            <a:off x="529560" y="514440"/>
            <a:ext cx="11138400" cy="5763600"/>
            <a:chOff x="529560" y="514440"/>
            <a:chExt cx="11138400" cy="5763600"/>
          </a:xfrm>
        </p:grpSpPr>
        <p:sp>
          <p:nvSpPr>
            <p:cNvPr id="7" name="CustomShape 7" hidden="1"/>
            <p:cNvSpPr/>
            <p:nvPr/>
          </p:nvSpPr>
          <p:spPr>
            <a:xfrm>
              <a:off x="529560" y="514440"/>
              <a:ext cx="11138400" cy="122364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8" hidden="1"/>
            <p:cNvSpPr/>
            <p:nvPr/>
          </p:nvSpPr>
          <p:spPr>
            <a:xfrm>
              <a:off x="529560" y="1871640"/>
              <a:ext cx="11138400" cy="440640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" name="Line 9"/>
          <p:cNvSpPr/>
          <p:nvPr/>
        </p:nvSpPr>
        <p:spPr>
          <a:xfrm>
            <a:off x="0" y="1738080"/>
            <a:ext cx="10880640" cy="3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0"/>
          <p:cNvSpPr>
            <a:spLocks noGrp="1"/>
          </p:cNvSpPr>
          <p:nvPr>
            <p:ph type="title"/>
          </p:nvPr>
        </p:nvSpPr>
        <p:spPr>
          <a:xfrm>
            <a:off x="511920" y="2602080"/>
            <a:ext cx="11167920" cy="1007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Imago"/>
              </a:rPr>
              <a:t>Click to edit Master title style</a:t>
            </a:r>
            <a:endParaRPr b="0" lang="en-US" sz="3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1" name="CustomShape 11"/>
          <p:cNvSpPr/>
          <p:nvPr/>
        </p:nvSpPr>
        <p:spPr>
          <a:xfrm>
            <a:off x="10661760" y="115920"/>
            <a:ext cx="1416240" cy="864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" name="shpLogoPicDark" descr=""/>
          <p:cNvPicPr/>
          <p:nvPr/>
        </p:nvPicPr>
        <p:blipFill>
          <a:blip r:embed="rId3"/>
          <a:stretch/>
        </p:blipFill>
        <p:spPr>
          <a:xfrm>
            <a:off x="10957680" y="180360"/>
            <a:ext cx="978840" cy="654840"/>
          </a:xfrm>
          <a:prstGeom prst="rect">
            <a:avLst/>
          </a:prstGeom>
          <a:ln>
            <a:noFill/>
          </a:ln>
        </p:spPr>
      </p:pic>
      <p:sp>
        <p:nvSpPr>
          <p:cNvPr id="13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1"/>
          <p:cNvGrpSpPr/>
          <p:nvPr/>
        </p:nvGrpSpPr>
        <p:grpSpPr>
          <a:xfrm>
            <a:off x="529560" y="514440"/>
            <a:ext cx="11138400" cy="6005160"/>
            <a:chOff x="529560" y="514440"/>
            <a:chExt cx="11138400" cy="6005160"/>
          </a:xfrm>
        </p:grpSpPr>
        <p:sp>
          <p:nvSpPr>
            <p:cNvPr id="51" name="CustomShape 2" hidden="1"/>
            <p:cNvSpPr/>
            <p:nvPr/>
          </p:nvSpPr>
          <p:spPr>
            <a:xfrm>
              <a:off x="529560" y="514440"/>
              <a:ext cx="11138400" cy="122364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3" hidden="1"/>
            <p:cNvSpPr/>
            <p:nvPr/>
          </p:nvSpPr>
          <p:spPr>
            <a:xfrm>
              <a:off x="529560" y="1871640"/>
              <a:ext cx="11138400" cy="440640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4" hidden="1"/>
            <p:cNvSpPr/>
            <p:nvPr/>
          </p:nvSpPr>
          <p:spPr>
            <a:xfrm>
              <a:off x="529560" y="6357960"/>
              <a:ext cx="11138400" cy="161640"/>
            </a:xfrm>
            <a:prstGeom prst="rect">
              <a:avLst/>
            </a:prstGeom>
            <a:noFill/>
            <a:ln w="12600">
              <a:solidFill>
                <a:srgbClr val="676767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4" name="CustomShape 5"/>
          <p:cNvSpPr/>
          <p:nvPr/>
        </p:nvSpPr>
        <p:spPr>
          <a:xfrm>
            <a:off x="10661760" y="115920"/>
            <a:ext cx="1416240" cy="864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5" name="shpLogoPicDark" descr=""/>
          <p:cNvPicPr/>
          <p:nvPr/>
        </p:nvPicPr>
        <p:blipFill>
          <a:blip r:embed="rId2"/>
          <a:stretch/>
        </p:blipFill>
        <p:spPr>
          <a:xfrm>
            <a:off x="10957680" y="180360"/>
            <a:ext cx="978840" cy="654840"/>
          </a:xfrm>
          <a:prstGeom prst="rect">
            <a:avLst/>
          </a:prstGeom>
          <a:ln>
            <a:noFill/>
          </a:ln>
        </p:spPr>
      </p:pic>
      <p:sp>
        <p:nvSpPr>
          <p:cNvPr id="56" name="PlaceHolder 6"/>
          <p:cNvSpPr>
            <a:spLocks noGrp="1"/>
          </p:cNvSpPr>
          <p:nvPr>
            <p:ph type="title"/>
          </p:nvPr>
        </p:nvSpPr>
        <p:spPr>
          <a:xfrm>
            <a:off x="517680" y="452520"/>
            <a:ext cx="9816840" cy="1309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Click to edit Master title style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body"/>
          </p:nvPr>
        </p:nvSpPr>
        <p:spPr>
          <a:xfrm>
            <a:off x="529560" y="1806480"/>
            <a:ext cx="11138400" cy="4471560"/>
          </a:xfrm>
          <a:prstGeom prst="rect">
            <a:avLst/>
          </a:prstGeom>
        </p:spPr>
        <p:txBody>
          <a:bodyPr lIns="0" rIns="0" tIns="0" bIns="0"/>
          <a:p>
            <a:pPr marL="285840" indent="-28548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Edit Master text styles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2" marL="1241280" indent="-2869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3" marL="1719360" indent="-2869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4" marL="21956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58" name="PlaceHolder 8"/>
          <p:cNvSpPr>
            <a:spLocks noGrp="1"/>
          </p:cNvSpPr>
          <p:nvPr>
            <p:ph type="dt"/>
          </p:nvPr>
        </p:nvSpPr>
        <p:spPr>
          <a:xfrm>
            <a:off x="529560" y="6323040"/>
            <a:ext cx="11138400" cy="193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9" name="PlaceHolder 9"/>
          <p:cNvSpPr>
            <a:spLocks noGrp="1"/>
          </p:cNvSpPr>
          <p:nvPr>
            <p:ph type="sldNum"/>
          </p:nvPr>
        </p:nvSpPr>
        <p:spPr>
          <a:xfrm>
            <a:off x="529560" y="6323040"/>
            <a:ext cx="11138400" cy="19332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8C11CD56-D5B2-4D16-BF09-BD416A047FD7}" type="slidenum">
              <a:rPr b="0" lang="en-US" sz="1600" spc="-1" strike="noStrike">
                <a:solidFill>
                  <a:srgbClr val="000000"/>
                </a:solidFill>
                <a:latin typeface="Imago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create.kahoot.it/share/factfullness/8a7dab96-ebd6-4452-886b-903dcf184ffc" TargetMode="Externa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r-spatial.github.io/sf/articles/sf1.html" TargetMode="External"/><Relationship Id="rId2" Type="http://schemas.openxmlformats.org/officeDocument/2006/relationships/hyperlink" Target="https://r-spatial.github.io/sf/articles/sf1.html" TargetMode="External"/><Relationship Id="rId3" Type="http://schemas.openxmlformats.org/officeDocument/2006/relationships/hyperlink" Target="https://geocompr.robinlovelace.net/" TargetMode="External"/><Relationship Id="rId4" Type="http://schemas.openxmlformats.org/officeDocument/2006/relationships/hyperlink" Target="https://geocompr.robinlovelace.net/" TargetMode="External"/><Relationship Id="rId5" Type="http://schemas.openxmlformats.org/officeDocument/2006/relationships/hyperlink" Target="http://www.datacamp.com/" TargetMode="External"/><Relationship Id="rId6" Type="http://schemas.openxmlformats.org/officeDocument/2006/relationships/hyperlink" Target="https://stackoverflow.com/" TargetMode="External"/><Relationship Id="rId7" Type="http://schemas.openxmlformats.org/officeDocument/2006/relationships/hyperlink" Target="https://www.r-bloggers.com/" TargetMode="External"/><Relationship Id="rId8" Type="http://schemas.openxmlformats.org/officeDocument/2006/relationships/hyperlink" Target="https://www.r-bloggers.com/" TargetMode="External"/><Relationship Id="rId9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www.adamdabrowski.eu/moodle" TargetMode="External"/><Relationship Id="rId2" Type="http://schemas.openxmlformats.org/officeDocument/2006/relationships/hyperlink" Target="https://github.com/dabrowskia/ADP2020" TargetMode="External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96080" y="667260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TextShape 2"/>
          <p:cNvSpPr txBox="1"/>
          <p:nvPr/>
        </p:nvSpPr>
        <p:spPr>
          <a:xfrm>
            <a:off x="511920" y="2603520"/>
            <a:ext cx="10535760" cy="114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Imago"/>
              </a:rPr>
              <a:t>Analiza danych przestrzennych</a:t>
            </a:r>
            <a:endParaRPr b="0" lang="en-US" sz="30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531360" y="3168360"/>
            <a:ext cx="1053576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i="1" lang="en-US" sz="3300" spc="-1" strike="noStrike">
                <a:solidFill>
                  <a:srgbClr val="000000"/>
                </a:solidFill>
                <a:latin typeface="Minion"/>
              </a:rPr>
              <a:t>Adam Dąbrowski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05" name="shpCollectorPicture0" descr=""/>
          <p:cNvPicPr/>
          <p:nvPr/>
        </p:nvPicPr>
        <p:blipFill>
          <a:blip r:embed="rId1"/>
          <a:stretch/>
        </p:blipFill>
        <p:spPr>
          <a:xfrm>
            <a:off x="0" y="4724280"/>
            <a:ext cx="12191760" cy="213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17680" y="452520"/>
            <a:ext cx="981684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Zanim zaczniemy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529560" y="1806480"/>
            <a:ext cx="111384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85840" indent="-28548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Imago"/>
              </a:rPr>
              <a:t>install.packages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("sf") 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marL="285840" indent="-28548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Imago"/>
              </a:rPr>
              <a:t>install.packages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("raster")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marL="285840" indent="-28548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Imago"/>
              </a:rPr>
              <a:t>install.packages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("spData")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marL="285840" indent="-28548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devtools::</a:t>
            </a:r>
            <a:r>
              <a:rPr b="1" lang="en-US" sz="2000" spc="-1" strike="noStrike">
                <a:solidFill>
                  <a:srgbClr val="000000"/>
                </a:solidFill>
                <a:latin typeface="Imago"/>
              </a:rPr>
              <a:t>install_github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("Nowosad/spDataLarge")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marL="285840" indent="-28548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Wczytajcie powyższe pakiety: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library(&lt;pakiet&gt;)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17680" y="452520"/>
            <a:ext cx="981684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Dane wektorowe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29560" y="1806480"/>
            <a:ext cx="613764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85840" indent="-28548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Geometria + tabela atrybutowa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marL="285840" indent="-285480">
              <a:lnSpc>
                <a:spcPct val="100000"/>
              </a:lnSpc>
              <a:spcBef>
                <a:spcPts val="15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Imago"/>
              </a:rPr>
              <a:t>library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(sf) </a:t>
            </a:r>
            <a:r>
              <a:rPr b="0" i="1" lang="en-US" sz="2000" spc="-1" strike="noStrike">
                <a:solidFill>
                  <a:srgbClr val="000000"/>
                </a:solidFill>
                <a:latin typeface="Imago"/>
              </a:rPr>
              <a:t># classes and functions for vector data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marL="285840" indent="-285480">
              <a:lnSpc>
                <a:spcPct val="100000"/>
              </a:lnSpc>
              <a:spcBef>
                <a:spcPts val="15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Imago"/>
              </a:rPr>
              <a:t>names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(world)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marL="285840" indent="-285480"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class(world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marL="285840" indent="-285480">
              <a:lnSpc>
                <a:spcPct val="100000"/>
              </a:lnSpc>
              <a:spcBef>
                <a:spcPts val="15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Imago"/>
              </a:rPr>
              <a:t>plot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(world)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marL="285840" indent="-285480">
              <a:lnSpc>
                <a:spcPct val="100000"/>
              </a:lnSpc>
              <a:spcBef>
                <a:spcPts val="15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Imago"/>
              </a:rPr>
              <a:t>summary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(world["lifeExp"]) 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marL="285840" indent="-285480"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world_mini = world[1:2, 1:3]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marL="285840" indent="-285480">
              <a:lnSpc>
                <a:spcPct val="100000"/>
              </a:lnSpc>
              <a:spcBef>
                <a:spcPts val="15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world_mini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pic>
        <p:nvPicPr>
          <p:cNvPr id="131" name="Picture 4" descr=""/>
          <p:cNvPicPr/>
          <p:nvPr/>
        </p:nvPicPr>
        <p:blipFill>
          <a:blip r:embed="rId1"/>
          <a:stretch/>
        </p:blipFill>
        <p:spPr>
          <a:xfrm>
            <a:off x="6381720" y="928800"/>
            <a:ext cx="5595480" cy="559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17680" y="452520"/>
            <a:ext cx="981684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Zadanie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529560" y="1806480"/>
            <a:ext cx="111384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85840" indent="-28548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Wyświetlcie mapę krajów Europejskich  wg liczby ludności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marL="285840" indent="-28548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Który kraj posiada najmniejszą liczbę ludności i ile wynosi?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marL="285840" indent="-28548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Ile krajów znajduje się w Azji?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marL="285840" indent="-28548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Wyświetlcie histogram powierzchni  wszystkich niezależnych krajów (Sovereign Country)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marL="285840" indent="-28548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Wyświetlcie wykres punktowy relacji pomiędzy lifeExp, a gdpPercap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17680" y="452520"/>
            <a:ext cx="981684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Dane rastrowe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529560" y="1806480"/>
            <a:ext cx="485172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85840" indent="-28548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Macierz wartości ze współrzędnymi (geograficznymi/geodezyjnymi/...)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marL="285840" indent="-28548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Imago"/>
              </a:rPr>
              <a:t>library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(raster) </a:t>
            </a:r>
            <a:r>
              <a:rPr b="0" i="1" lang="en-US" sz="2000" spc="-1" strike="noStrike">
                <a:solidFill>
                  <a:srgbClr val="000000"/>
                </a:solidFill>
                <a:latin typeface="Imago"/>
              </a:rPr>
              <a:t># classes and functions for raster data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pic>
        <p:nvPicPr>
          <p:cNvPr id="136" name="Picture 2" descr=""/>
          <p:cNvPicPr/>
          <p:nvPr/>
        </p:nvPicPr>
        <p:blipFill>
          <a:blip r:embed="rId1"/>
          <a:stretch/>
        </p:blipFill>
        <p:spPr>
          <a:xfrm>
            <a:off x="5385960" y="2657520"/>
            <a:ext cx="6805440" cy="420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17680" y="452520"/>
            <a:ext cx="981684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Dane rastrowe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pic>
        <p:nvPicPr>
          <p:cNvPr id="138" name="Picture 4" descr=""/>
          <p:cNvPicPr/>
          <p:nvPr/>
        </p:nvPicPr>
        <p:blipFill>
          <a:blip r:embed="rId1"/>
          <a:stretch/>
        </p:blipFill>
        <p:spPr>
          <a:xfrm>
            <a:off x="1380960" y="785880"/>
            <a:ext cx="9293040" cy="573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17680" y="452520"/>
            <a:ext cx="981684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Dane rastrowe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529560" y="1806480"/>
            <a:ext cx="111384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85840" indent="-28548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raster_filepath = </a:t>
            </a:r>
            <a:r>
              <a:rPr b="1" lang="en-US" sz="2000" spc="-1" strike="noStrike">
                <a:solidFill>
                  <a:srgbClr val="000000"/>
                </a:solidFill>
                <a:latin typeface="Imago"/>
              </a:rPr>
              <a:t>system.file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("raster/srtm.tif", package = "spDataLarge")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marL="285840" indent="-28548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new_raster = </a:t>
            </a:r>
            <a:r>
              <a:rPr b="1" lang="en-US" sz="2000" spc="-1" strike="noStrike">
                <a:solidFill>
                  <a:srgbClr val="000000"/>
                </a:solidFill>
                <a:latin typeface="Imago"/>
              </a:rPr>
              <a:t>raster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(raster_filepath)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marL="285840" indent="-28548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new_raster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marL="285840" indent="-28548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new_raster[ ]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marL="285840" indent="-28548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Imago"/>
              </a:rPr>
              <a:t>plot</a:t>
            </a: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(new_raster)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17680" y="452520"/>
            <a:ext cx="981684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Zadanie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529560" y="1806480"/>
            <a:ext cx="111384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85840" indent="-28548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Jaka jest maksymalna wysokość w danym obrazie rastrowym?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marL="285840" indent="-28548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Jaki jest rozkład wartości obrazu rastrowego?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-3240" y="6843600"/>
            <a:ext cx="5688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TextShape 2"/>
          <p:cNvSpPr txBox="1"/>
          <p:nvPr/>
        </p:nvSpPr>
        <p:spPr>
          <a:xfrm>
            <a:off x="530280" y="2924280"/>
            <a:ext cx="11137680" cy="1009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spcBef>
                <a:spcPts val="4575"/>
              </a:spcBef>
            </a:pPr>
            <a:r>
              <a:rPr b="1" i="1" lang="en-US" sz="6100" spc="-1" strike="noStrike">
                <a:solidFill>
                  <a:srgbClr val="0082da"/>
                </a:solidFill>
                <a:latin typeface="Minion"/>
              </a:rPr>
              <a:t>Doing now what patients need next</a:t>
            </a:r>
            <a:endParaRPr b="0" lang="en-US" sz="61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45" name="CustomShape 3" hidden="1"/>
          <p:cNvSpPr/>
          <p:nvPr/>
        </p:nvSpPr>
        <p:spPr>
          <a:xfrm>
            <a:off x="401760" y="6093000"/>
            <a:ext cx="5625720" cy="26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17680" y="452520"/>
            <a:ext cx="981684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Who am I?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529560" y="1806480"/>
            <a:ext cx="111384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marL="285840" indent="-28548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Kontakt: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marL="476280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adam.dabrowski@amu.edu.pl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pic>
        <p:nvPicPr>
          <p:cNvPr id="108" name="Picture 3" descr=""/>
          <p:cNvPicPr/>
          <p:nvPr/>
        </p:nvPicPr>
        <p:blipFill>
          <a:blip r:embed="rId1"/>
          <a:srcRect l="23680" t="18573" r="23680" b="18573"/>
          <a:stretch/>
        </p:blipFill>
        <p:spPr>
          <a:xfrm>
            <a:off x="4871880" y="908640"/>
            <a:ext cx="6624360" cy="5034600"/>
          </a:xfrm>
          <a:prstGeom prst="rect">
            <a:avLst/>
          </a:prstGeom>
          <a:ln>
            <a:noFill/>
          </a:ln>
        </p:spPr>
      </p:pic>
      <p:pic>
        <p:nvPicPr>
          <p:cNvPr id="109" name="Picture 4" descr=""/>
          <p:cNvPicPr/>
          <p:nvPr/>
        </p:nvPicPr>
        <p:blipFill>
          <a:blip r:embed="rId2"/>
          <a:stretch/>
        </p:blipFill>
        <p:spPr>
          <a:xfrm>
            <a:off x="1343520" y="1806480"/>
            <a:ext cx="2378880" cy="333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17680" y="452520"/>
            <a:ext cx="981684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Who are You?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529560" y="1806480"/>
            <a:ext cx="111384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85840" indent="-28548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mago"/>
              </a:rPr>
              <a:t>Kto pracuje „w zawodzie”?</a:t>
            </a:r>
            <a:endParaRPr b="0" lang="en-US" sz="2800" spc="-1" strike="noStrike">
              <a:solidFill>
                <a:srgbClr val="000000"/>
              </a:solidFill>
              <a:latin typeface="Imago"/>
            </a:endParaRPr>
          </a:p>
          <a:p>
            <a:pPr marL="285840" indent="-28548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mago"/>
              </a:rPr>
              <a:t>Kto mieszka w Poznaniu?</a:t>
            </a:r>
            <a:endParaRPr b="0" lang="en-US" sz="2800" spc="-1" strike="noStrike">
              <a:solidFill>
                <a:srgbClr val="000000"/>
              </a:solidFill>
              <a:latin typeface="Imago"/>
            </a:endParaRPr>
          </a:p>
          <a:p>
            <a:pPr marL="285840" indent="-28548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mago"/>
              </a:rPr>
              <a:t>Z czym kojarzy Wam się analiza danych przestrzennych?</a:t>
            </a:r>
            <a:endParaRPr b="0" lang="en-US" sz="2800" spc="-1" strike="noStrike">
              <a:solidFill>
                <a:srgbClr val="000000"/>
              </a:solidFill>
              <a:latin typeface="Imago"/>
            </a:endParaRPr>
          </a:p>
          <a:p>
            <a:pPr marL="285840" indent="-28548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mago"/>
              </a:rPr>
              <a:t>Kto miał do czynienia z analizą danych przestrzennych?</a:t>
            </a:r>
            <a:endParaRPr b="0" lang="en-US" sz="2800" spc="-1" strike="noStrike">
              <a:solidFill>
                <a:srgbClr val="000000"/>
              </a:solidFill>
              <a:latin typeface="Imago"/>
            </a:endParaRPr>
          </a:p>
          <a:p>
            <a:pPr marL="285840" indent="-28548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mago"/>
              </a:rPr>
              <a:t>Jakie macie doświadczenie w programowaniu w R?</a:t>
            </a:r>
            <a:endParaRPr b="0" lang="en-US" sz="2800" spc="-1" strike="noStrike">
              <a:solidFill>
                <a:srgbClr val="000000"/>
              </a:solidFill>
              <a:latin typeface="Imago"/>
            </a:endParaRPr>
          </a:p>
          <a:p>
            <a:pPr marL="285840" indent="-28548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mago"/>
              </a:rPr>
              <a:t>Jakie macie oczekiwania odnośnie przedmiotu?</a:t>
            </a:r>
            <a:endParaRPr b="0" lang="en-US" sz="2800" spc="-1" strike="noStrike">
              <a:solidFill>
                <a:srgbClr val="000000"/>
              </a:solidFill>
              <a:latin typeface="Imago"/>
            </a:endParaRPr>
          </a:p>
          <a:p>
            <a:pPr>
              <a:lnSpc>
                <a:spcPct val="100000"/>
              </a:lnSpc>
              <a:spcBef>
                <a:spcPts val="2100"/>
              </a:spcBef>
            </a:pPr>
            <a:endParaRPr b="0" lang="en-US" sz="2800" spc="-1" strike="noStrike">
              <a:solidFill>
                <a:srgbClr val="000000"/>
              </a:solidFill>
              <a:latin typeface="Imago"/>
            </a:endParaRPr>
          </a:p>
          <a:p>
            <a:pPr>
              <a:lnSpc>
                <a:spcPct val="100000"/>
              </a:lnSpc>
              <a:spcBef>
                <a:spcPts val="2100"/>
              </a:spcBef>
            </a:pPr>
            <a:endParaRPr b="0" lang="en-US" sz="28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17680" y="452520"/>
            <a:ext cx="981684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Jaka jest Wasza wiedza o otaczającym Was świecie?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7176240" y="1340640"/>
            <a:ext cx="449172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  <a:p>
            <a:pPr algn="ctr">
              <a:lnSpc>
                <a:spcPct val="100000"/>
              </a:lnSpc>
              <a:spcBef>
                <a:spcPts val="4501"/>
              </a:spcBef>
            </a:pPr>
            <a:r>
              <a:rPr b="0" lang="en-US" sz="6000" spc="-1" strike="noStrike" u="sng">
                <a:solidFill>
                  <a:srgbClr val="9933ff"/>
                </a:solidFill>
                <a:uFillTx/>
                <a:latin typeface="Imago"/>
                <a:hlinkClick r:id="rId1"/>
              </a:rPr>
              <a:t>LINK</a:t>
            </a:r>
            <a:endParaRPr b="0" lang="en-US" sz="6000" spc="-1" strike="noStrike">
              <a:solidFill>
                <a:srgbClr val="000000"/>
              </a:solidFill>
              <a:latin typeface="Imago"/>
            </a:endParaRPr>
          </a:p>
        </p:txBody>
      </p:sp>
      <p:pic>
        <p:nvPicPr>
          <p:cNvPr id="114" name="Picture 2" descr=""/>
          <p:cNvPicPr/>
          <p:nvPr/>
        </p:nvPicPr>
        <p:blipFill>
          <a:blip r:embed="rId2"/>
          <a:stretch/>
        </p:blipFill>
        <p:spPr>
          <a:xfrm>
            <a:off x="452520" y="1690560"/>
            <a:ext cx="6706080" cy="377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17680" y="452520"/>
            <a:ext cx="981684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Zakres tematyczny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529560" y="1806480"/>
            <a:ext cx="111384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85840" indent="-28548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mago"/>
              </a:rPr>
              <a:t>Wstęp do danych przestrzennych (pakiet sf)</a:t>
            </a:r>
            <a:endParaRPr b="0" lang="en-US" sz="2800" spc="-1" strike="noStrike">
              <a:solidFill>
                <a:srgbClr val="000000"/>
              </a:solidFill>
              <a:latin typeface="Imago"/>
            </a:endParaRPr>
          </a:p>
          <a:p>
            <a:pPr marL="285840" indent="-28548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mago"/>
              </a:rPr>
              <a:t>Wizualizacje (ggplot2, tmap, leaflet)</a:t>
            </a:r>
            <a:endParaRPr b="0" lang="en-US" sz="2800" spc="-1" strike="noStrike">
              <a:solidFill>
                <a:srgbClr val="000000"/>
              </a:solidFill>
              <a:latin typeface="Imago"/>
            </a:endParaRPr>
          </a:p>
          <a:p>
            <a:pPr marL="285840" indent="-28548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mago"/>
              </a:rPr>
              <a:t>Geo-przetwarzanie (sf)</a:t>
            </a:r>
            <a:endParaRPr b="0" lang="en-US" sz="2800" spc="-1" strike="noStrike">
              <a:solidFill>
                <a:srgbClr val="000000"/>
              </a:solidFill>
              <a:latin typeface="Imago"/>
            </a:endParaRPr>
          </a:p>
          <a:p>
            <a:pPr marL="285840" indent="-28548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mago"/>
              </a:rPr>
              <a:t>Ekonometria przestrzenna (spdep)</a:t>
            </a:r>
            <a:endParaRPr b="0" lang="en-US" sz="2800" spc="-1" strike="noStrike">
              <a:solidFill>
                <a:srgbClr val="000000"/>
              </a:solidFill>
              <a:latin typeface="Imago"/>
            </a:endParaRPr>
          </a:p>
          <a:p>
            <a:pPr marL="285840" indent="-28548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mago"/>
              </a:rPr>
              <a:t>Modelowanie przestrzenne (mlr, caret)</a:t>
            </a:r>
            <a:endParaRPr b="0" lang="en-US" sz="28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17680" y="452520"/>
            <a:ext cx="981684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Forma zaliczenia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529560" y="1806480"/>
            <a:ext cx="111384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85840" indent="-28548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Imago"/>
              </a:rPr>
              <a:t>Obecność na zajęciach</a:t>
            </a:r>
            <a:endParaRPr b="0" lang="en-US" sz="3200" spc="-1" strike="noStrike">
              <a:solidFill>
                <a:srgbClr val="000000"/>
              </a:solidFill>
              <a:latin typeface="Imago"/>
            </a:endParaRPr>
          </a:p>
          <a:p>
            <a:pPr marL="285840" indent="-28548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Imago"/>
              </a:rPr>
              <a:t>Terminowo oddany projekt zaliczeniowy </a:t>
            </a:r>
            <a:r>
              <a:rPr b="0" lang="en-US" sz="3200" spc="-1" strike="noStrike">
                <a:solidFill>
                  <a:srgbClr val="000000"/>
                </a:solidFill>
                <a:latin typeface="Imago"/>
              </a:rPr>
              <a:t>w parach,</a:t>
            </a:r>
            <a:endParaRPr b="0" lang="en-US" sz="3200" spc="-1" strike="noStrike">
              <a:solidFill>
                <a:srgbClr val="000000"/>
              </a:solidFill>
              <a:latin typeface="Imago"/>
            </a:endParaRPr>
          </a:p>
          <a:p>
            <a:pPr lvl="1" marL="763560" indent="-286920">
              <a:lnSpc>
                <a:spcPct val="100000"/>
              </a:lnSpc>
              <a:spcBef>
                <a:spcPts val="9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Imago"/>
              </a:rPr>
              <a:t>Do oddania do końca semestru,</a:t>
            </a:r>
            <a:endParaRPr b="0" lang="en-US" sz="32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17680" y="452520"/>
            <a:ext cx="981684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Zalecana literatura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529560" y="1806480"/>
            <a:ext cx="111384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85840" indent="-28548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9933ff"/>
                </a:solidFill>
                <a:uFillTx/>
                <a:latin typeface="Imago"/>
                <a:hlinkClick r:id="rId1"/>
              </a:rPr>
              <a:t>https://</a:t>
            </a:r>
            <a:r>
              <a:rPr b="0" lang="en-US" sz="2800" spc="-1" strike="noStrike" u="sng">
                <a:solidFill>
                  <a:srgbClr val="9933ff"/>
                </a:solidFill>
                <a:uFillTx/>
                <a:latin typeface="Imago"/>
                <a:hlinkClick r:id="rId2"/>
              </a:rPr>
              <a:t>r-spatial.github.io/sf/articles/sf1.html</a:t>
            </a:r>
            <a:endParaRPr b="0" lang="en-US" sz="2800" spc="-1" strike="noStrike">
              <a:solidFill>
                <a:srgbClr val="000000"/>
              </a:solidFill>
              <a:latin typeface="Imago"/>
            </a:endParaRPr>
          </a:p>
          <a:p>
            <a:pPr marL="285840" indent="-28548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9933ff"/>
                </a:solidFill>
                <a:uFillTx/>
                <a:latin typeface="Imago"/>
                <a:hlinkClick r:id="rId3"/>
              </a:rPr>
              <a:t>https://geocompr.robinlovelace.net</a:t>
            </a:r>
            <a:r>
              <a:rPr b="0" lang="en-US" sz="2800" spc="-1" strike="noStrike" u="sng">
                <a:solidFill>
                  <a:srgbClr val="9933ff"/>
                </a:solidFill>
                <a:uFillTx/>
                <a:latin typeface="Imago"/>
                <a:hlinkClick r:id="rId4"/>
              </a:rPr>
              <a:t>/</a:t>
            </a:r>
            <a:endParaRPr b="0" lang="en-US" sz="2800" spc="-1" strike="noStrike">
              <a:solidFill>
                <a:srgbClr val="000000"/>
              </a:solidFill>
              <a:latin typeface="Imago"/>
            </a:endParaRPr>
          </a:p>
          <a:p>
            <a:pPr marL="285840" indent="-28548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9933ff"/>
                </a:solidFill>
                <a:uFillTx/>
                <a:latin typeface="Imago"/>
                <a:hlinkClick r:id="rId5"/>
              </a:rPr>
              <a:t>www.datacamp.com</a:t>
            </a:r>
            <a:endParaRPr b="0" lang="en-US" sz="2800" spc="-1" strike="noStrike">
              <a:solidFill>
                <a:srgbClr val="000000"/>
              </a:solidFill>
              <a:latin typeface="Imago"/>
            </a:endParaRPr>
          </a:p>
          <a:p>
            <a:pPr marL="285840" indent="-28548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9933ff"/>
                </a:solidFill>
                <a:uFillTx/>
                <a:latin typeface="Imago"/>
                <a:hlinkClick r:id="rId6"/>
              </a:rPr>
              <a:t>https://stackoverflow.com/</a:t>
            </a:r>
            <a:endParaRPr b="0" lang="en-US" sz="2800" spc="-1" strike="noStrike">
              <a:solidFill>
                <a:srgbClr val="000000"/>
              </a:solidFill>
              <a:latin typeface="Imago"/>
            </a:endParaRPr>
          </a:p>
          <a:p>
            <a:pPr marL="285840" indent="-285480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9933ff"/>
                </a:solidFill>
                <a:uFillTx/>
                <a:latin typeface="Imago"/>
                <a:hlinkClick r:id="rId7"/>
              </a:rPr>
              <a:t>https://www.r-bloggers.com</a:t>
            </a:r>
            <a:r>
              <a:rPr b="0" lang="en-US" sz="2800" spc="-1" strike="noStrike" u="sng">
                <a:solidFill>
                  <a:srgbClr val="9933ff"/>
                </a:solidFill>
                <a:uFillTx/>
                <a:latin typeface="Imago"/>
                <a:hlinkClick r:id="rId8"/>
              </a:rPr>
              <a:t>/</a:t>
            </a:r>
            <a:endParaRPr b="0" lang="en-US" sz="2800" spc="-1" strike="noStrike">
              <a:solidFill>
                <a:srgbClr val="000000"/>
              </a:solidFill>
              <a:latin typeface="Imago"/>
            </a:endParaRPr>
          </a:p>
          <a:p>
            <a:pPr>
              <a:lnSpc>
                <a:spcPct val="100000"/>
              </a:lnSpc>
              <a:spcBef>
                <a:spcPts val="2100"/>
              </a:spcBef>
            </a:pPr>
            <a:endParaRPr b="0" lang="en-US" sz="28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17680" y="452520"/>
            <a:ext cx="981684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Platforma moodle</a:t>
            </a: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	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529560" y="1806480"/>
            <a:ext cx="111384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85840" indent="-285480">
              <a:lnSpc>
                <a:spcPct val="100000"/>
              </a:lnSpc>
              <a:spcBef>
                <a:spcPts val="27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 u="sng">
                <a:solidFill>
                  <a:srgbClr val="9933ff"/>
                </a:solidFill>
                <a:uFillTx/>
                <a:latin typeface="Imago"/>
                <a:hlinkClick r:id="rId1"/>
              </a:rPr>
              <a:t>www.adamdabrowski.eu/moodle</a:t>
            </a:r>
            <a:endParaRPr b="0" lang="en-US" sz="3600" spc="-1" strike="noStrike">
              <a:solidFill>
                <a:srgbClr val="000000"/>
              </a:solidFill>
              <a:latin typeface="Imago"/>
            </a:endParaRPr>
          </a:p>
          <a:p>
            <a:pPr>
              <a:lnSpc>
                <a:spcPct val="100000"/>
              </a:lnSpc>
              <a:spcBef>
                <a:spcPts val="27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Imago"/>
                <a:hlinkClick r:id="rId2"/>
              </a:rPr>
              <a:t>https://github.com/dabrowskia/ADP2020</a:t>
            </a:r>
            <a:r>
              <a:rPr b="0" lang="en-US" sz="3600" spc="-1" strike="noStrike">
                <a:solidFill>
                  <a:srgbClr val="000000"/>
                </a:solidFill>
                <a:latin typeface="Imago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Imago"/>
            </a:endParaRPr>
          </a:p>
          <a:p>
            <a:pPr marL="285840" indent="-285480">
              <a:lnSpc>
                <a:spcPct val="100000"/>
              </a:lnSpc>
              <a:spcBef>
                <a:spcPts val="27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Imago"/>
              </a:rPr>
              <a:t>Dostęp do danych i prezentacji</a:t>
            </a:r>
            <a:endParaRPr b="0" lang="en-US" sz="3600" spc="-1" strike="noStrike">
              <a:solidFill>
                <a:srgbClr val="000000"/>
              </a:solidFill>
              <a:latin typeface="Imago"/>
            </a:endParaRPr>
          </a:p>
          <a:p>
            <a:pPr marL="285840" indent="-285480">
              <a:lnSpc>
                <a:spcPct val="100000"/>
              </a:lnSpc>
              <a:spcBef>
                <a:spcPts val="27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Imago"/>
              </a:rPr>
              <a:t>Dostęp do materiałów z innych zajęć dla chętnych pogłębienia wiedzy z zakresu analizy danych przestrzennych i geoinformacji.</a:t>
            </a:r>
            <a:endParaRPr b="0" lang="en-US" sz="3600" spc="-1" strike="noStrike">
              <a:solidFill>
                <a:srgbClr val="000000"/>
              </a:solidFill>
              <a:latin typeface="Imago"/>
            </a:endParaRPr>
          </a:p>
          <a:p>
            <a:pPr>
              <a:lnSpc>
                <a:spcPct val="100000"/>
              </a:lnSpc>
              <a:spcBef>
                <a:spcPts val="2701"/>
              </a:spcBef>
            </a:pPr>
            <a:endParaRPr b="0" lang="en-US" sz="3600" spc="-1" strike="noStrike">
              <a:solidFill>
                <a:srgbClr val="000000"/>
              </a:solidFill>
              <a:latin typeface="Imago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17680" y="452520"/>
            <a:ext cx="9816840" cy="13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Imago"/>
              </a:rPr>
              <a:t>Dane przestrzenne</a:t>
            </a:r>
            <a:endParaRPr b="0" lang="en-US" sz="2600" spc="-1" strike="noStrike">
              <a:solidFill>
                <a:srgbClr val="000000"/>
              </a:solidFill>
              <a:latin typeface="Imago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29560" y="1806480"/>
            <a:ext cx="11138400" cy="44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85840" indent="-28548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Imago"/>
              </a:rPr>
              <a:t>Wektor vs Raster</a:t>
            </a:r>
            <a:endParaRPr b="0" lang="en-US" sz="2000" spc="-1" strike="noStrike">
              <a:solidFill>
                <a:srgbClr val="000000"/>
              </a:solidFill>
              <a:latin typeface="Imago"/>
            </a:endParaRPr>
          </a:p>
        </p:txBody>
      </p:sp>
      <p:pic>
        <p:nvPicPr>
          <p:cNvPr id="125" name="Picture 3" descr=""/>
          <p:cNvPicPr/>
          <p:nvPr/>
        </p:nvPicPr>
        <p:blipFill>
          <a:blip r:embed="rId1"/>
          <a:srcRect l="16257" t="0" r="16257" b="0"/>
          <a:stretch/>
        </p:blipFill>
        <p:spPr>
          <a:xfrm>
            <a:off x="5735880" y="919080"/>
            <a:ext cx="6455520" cy="6027840"/>
          </a:xfrm>
          <a:prstGeom prst="rect">
            <a:avLst/>
          </a:prstGeom>
          <a:ln>
            <a:noFill/>
          </a:ln>
        </p:spPr>
      </p:pic>
      <p:pic>
        <p:nvPicPr>
          <p:cNvPr id="126" name="Picture 4" descr=""/>
          <p:cNvPicPr/>
          <p:nvPr/>
        </p:nvPicPr>
        <p:blipFill>
          <a:blip r:embed="rId2"/>
          <a:srcRect l="32137" t="21831" r="29492" b="19549"/>
          <a:stretch/>
        </p:blipFill>
        <p:spPr>
          <a:xfrm>
            <a:off x="135000" y="2133000"/>
            <a:ext cx="5024520" cy="483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69696"/>
      </a:dk2>
      <a:lt2>
        <a:srgbClr val="ff7f00"/>
      </a:lt2>
      <a:accent1>
        <a:srgbClr val="ff7f00"/>
      </a:accent1>
      <a:accent2>
        <a:srgbClr val="800080"/>
      </a:accent2>
      <a:accent3>
        <a:srgbClr val="ffcc00"/>
      </a:accent3>
      <a:accent4>
        <a:srgbClr val="9933ff"/>
      </a:accent4>
      <a:accent5>
        <a:srgbClr val="009900"/>
      </a:accent5>
      <a:accent6>
        <a:srgbClr val="0082da"/>
      </a:accent6>
      <a:hlink>
        <a:srgbClr val="9933ff"/>
      </a:hlink>
      <a:folHlink>
        <a:srgbClr val="ff33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69696"/>
      </a:dk2>
      <a:lt2>
        <a:srgbClr val="ff7f00"/>
      </a:lt2>
      <a:accent1>
        <a:srgbClr val="ff7f00"/>
      </a:accent1>
      <a:accent2>
        <a:srgbClr val="800080"/>
      </a:accent2>
      <a:accent3>
        <a:srgbClr val="ffcc00"/>
      </a:accent3>
      <a:accent4>
        <a:srgbClr val="9933ff"/>
      </a:accent4>
      <a:accent5>
        <a:srgbClr val="009900"/>
      </a:accent5>
      <a:accent6>
        <a:srgbClr val="0082da"/>
      </a:accent6>
      <a:hlink>
        <a:srgbClr val="9933ff"/>
      </a:hlink>
      <a:folHlink>
        <a:srgbClr val="ff33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69696"/>
      </a:dk2>
      <a:lt2>
        <a:srgbClr val="ff7f00"/>
      </a:lt2>
      <a:accent1>
        <a:srgbClr val="ff7f00"/>
      </a:accent1>
      <a:accent2>
        <a:srgbClr val="800080"/>
      </a:accent2>
      <a:accent3>
        <a:srgbClr val="ffcc00"/>
      </a:accent3>
      <a:accent4>
        <a:srgbClr val="9933ff"/>
      </a:accent4>
      <a:accent5>
        <a:srgbClr val="009900"/>
      </a:accent5>
      <a:accent6>
        <a:srgbClr val="0082da"/>
      </a:accent6>
      <a:hlink>
        <a:srgbClr val="9933ff"/>
      </a:hlink>
      <a:folHlink>
        <a:srgbClr val="ff33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Roche</Template>
  <TotalTime>3</TotalTime>
  <Application>LibreOffice/6.0.7.3$Linux_X86_64 LibreOffice_project/00m0$Build-3</Application>
  <Pages>16</Pages>
  <Words>375</Words>
  <Paragraphs>84</Paragraphs>
  <Company>F. Hoffmann-La Roche, Ltd.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2019-03-20T08:09:29Z</dcterms:created>
  <dc:creator>Dabrowski, Adam {FISV~Poznan}</dc:creator>
  <dc:description/>
  <dc:language>en-US</dc:language>
  <cp:lastModifiedBy/>
  <cp:lastPrinted>1998-09-09T08:32:30Z</cp:lastPrinted>
  <dcterms:modified xsi:type="dcterms:W3CDTF">2020-04-03T20:28:02Z</dcterms:modified>
  <cp:revision>33</cp:revision>
  <dc:subject/>
  <dc:title>Analiza danych przestrzennych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F. Hoffmann-La Roche, Ltd.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Niestandardowy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17</vt:i4>
  </property>
</Properties>
</file>