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7" r:id="rId2"/>
    <p:sldId id="31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70" r:id="rId15"/>
    <p:sldId id="269" r:id="rId16"/>
    <p:sldId id="313" r:id="rId17"/>
    <p:sldId id="271" r:id="rId18"/>
    <p:sldId id="273" r:id="rId19"/>
    <p:sldId id="274" r:id="rId20"/>
    <p:sldId id="276" r:id="rId21"/>
    <p:sldId id="278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4" r:id="rId42"/>
    <p:sldId id="306" r:id="rId43"/>
    <p:sldId id="310" r:id="rId44"/>
    <p:sldId id="308" r:id="rId45"/>
    <p:sldId id="309" r:id="rId46"/>
    <p:sldId id="314" r:id="rId47"/>
    <p:sldId id="329" r:id="rId48"/>
    <p:sldId id="328" r:id="rId49"/>
    <p:sldId id="315" r:id="rId50"/>
    <p:sldId id="316" r:id="rId51"/>
    <p:sldId id="317" r:id="rId52"/>
    <p:sldId id="318" r:id="rId53"/>
    <p:sldId id="320" r:id="rId54"/>
    <p:sldId id="322" r:id="rId55"/>
    <p:sldId id="323" r:id="rId56"/>
    <p:sldId id="324" r:id="rId57"/>
    <p:sldId id="325" r:id="rId58"/>
    <p:sldId id="326" r:id="rId59"/>
    <p:sldId id="258" r:id="rId60"/>
  </p:sldIdLst>
  <p:sldSz cx="9144000" cy="6858000" type="screen4x3"/>
  <p:notesSz cx="6858000" cy="9777413"/>
  <p:custDataLst>
    <p:tags r:id="rId63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4" userDrawn="1">
          <p15:clr>
            <a:srgbClr val="A4A3A4"/>
          </p15:clr>
        </p15:guide>
        <p15:guide id="2" orient="horz" pos="330" userDrawn="1">
          <p15:clr>
            <a:srgbClr val="A4A3A4"/>
          </p15:clr>
        </p15:guide>
        <p15:guide id="3" orient="horz" pos="1182" userDrawn="1">
          <p15:clr>
            <a:srgbClr val="A4A3A4"/>
          </p15:clr>
        </p15:guide>
        <p15:guide id="4" orient="horz" pos="1098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pos="255" userDrawn="1">
          <p15:clr>
            <a:srgbClr val="A4A3A4"/>
          </p15:clr>
        </p15:guide>
        <p15:guide id="7" pos="55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255"/>
        <p:guide pos="5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850900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397121" y="514353"/>
            <a:ext cx="8354157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1661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1661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81607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383931" y="2601913"/>
            <a:ext cx="8376138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fr-CH" noProof="0" smtClean="0"/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398586" y="3644903"/>
            <a:ext cx="8361485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fr-CH" noProof="0" smtClean="0"/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7702550" y="115891"/>
            <a:ext cx="1062403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5" name="shpLogoPicDark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639" y="452441"/>
            <a:ext cx="2089638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29" y="452441"/>
            <a:ext cx="6132634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2769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385"/>
            </a:lvl1pPr>
            <a:lvl2pPr marL="316531" indent="0">
              <a:buNone/>
              <a:defRPr sz="1247"/>
            </a:lvl2pPr>
            <a:lvl3pPr marL="633062" indent="0">
              <a:buNone/>
              <a:defRPr sz="1108"/>
            </a:lvl3pPr>
            <a:lvl4pPr marL="949593" indent="0">
              <a:buNone/>
              <a:defRPr sz="969"/>
            </a:lvl4pPr>
            <a:lvl5pPr marL="1266124" indent="0">
              <a:buNone/>
              <a:defRPr sz="969"/>
            </a:lvl5pPr>
            <a:lvl6pPr marL="1582655" indent="0">
              <a:buNone/>
              <a:defRPr sz="969"/>
            </a:lvl6pPr>
            <a:lvl7pPr marL="1899186" indent="0">
              <a:buNone/>
              <a:defRPr sz="969"/>
            </a:lvl7pPr>
            <a:lvl8pPr marL="2215717" indent="0">
              <a:buNone/>
              <a:defRPr sz="969"/>
            </a:lvl8pPr>
            <a:lvl9pPr marL="2532248" indent="0">
              <a:buNone/>
              <a:defRPr sz="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120" y="1806575"/>
            <a:ext cx="4106008" cy="4471988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805" y="1806575"/>
            <a:ext cx="4107473" cy="4471988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2216"/>
            </a:lvl1pPr>
            <a:lvl2pPr>
              <a:defRPr sz="1939"/>
            </a:lvl2pPr>
            <a:lvl3pPr>
              <a:defRPr sz="1661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216"/>
            </a:lvl1pPr>
            <a:lvl2pPr marL="316531" indent="0">
              <a:buNone/>
              <a:defRPr sz="1939"/>
            </a:lvl2pPr>
            <a:lvl3pPr marL="633062" indent="0">
              <a:buNone/>
              <a:defRPr sz="1661"/>
            </a:lvl3pPr>
            <a:lvl4pPr marL="949593" indent="0">
              <a:buNone/>
              <a:defRPr sz="1385"/>
            </a:lvl4pPr>
            <a:lvl5pPr marL="1266124" indent="0">
              <a:buNone/>
              <a:defRPr sz="1385"/>
            </a:lvl5pPr>
            <a:lvl6pPr marL="1582655" indent="0">
              <a:buNone/>
              <a:defRPr sz="1385"/>
            </a:lvl6pPr>
            <a:lvl7pPr marL="1899186" indent="0">
              <a:buNone/>
              <a:defRPr sz="1385"/>
            </a:lvl7pPr>
            <a:lvl8pPr marL="2215717" indent="0">
              <a:buNone/>
              <a:defRPr sz="1385"/>
            </a:lvl8pPr>
            <a:lvl9pPr marL="2532248" indent="0">
              <a:buNone/>
              <a:defRPr sz="138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121" y="6323016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7121" y="6323016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388327" y="452441"/>
            <a:ext cx="73660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7121" y="1806575"/>
            <a:ext cx="835415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397121" y="514350"/>
            <a:ext cx="8354157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7702550" y="115891"/>
            <a:ext cx="1062404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shpLogoPicDark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5pPr>
      <a:lvl6pPr marL="316531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6pPr>
      <a:lvl7pPr marL="6330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7pPr>
      <a:lvl8pPr marL="949593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8pPr>
      <a:lvl9pPr marL="1266124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1" fontAlgn="base" hangingPunct="1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36539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6pPr>
      <a:lvl7pPr marL="2153071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7pPr>
      <a:lvl8pPr marL="2469602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8pPr>
      <a:lvl9pPr marL="2786132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file:///C:\Users\DABROWA5\AppData\Local\Temp\getimg_302_xqdnLFYEiRZMLoibePoNk5mrt_260639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rstudio-and-githu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alearthdata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gov.pl/statystyka-regionalna/statystyka-dla-polityki-spojnosci/statystyka-dla-polityki-spojnosci-2013-2015/badania/monitorowanie-obszarow-funkcjonalnych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gik.gov.pl/pzgik/dane-bez-oplat/dane-z-panstwowego-rejestru-granic-i-powierzchni-jednostek-podzialow-terytorialnych-kraju-prg" TargetMode="External"/><Relationship Id="rId2" Type="http://schemas.openxmlformats.org/officeDocument/2006/relationships/hyperlink" Target="https://bdl.stat.gov.pl/BDL/dane/podgrup/tema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gik.gov.pl/pzgik/dane-bez-oplat/dane-z-panstwowego-rejestru-granic-i-powierzchni-jednostek-podzialow-terytorialnych-kraju-prg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pCollectorPicture0"/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9145"/>
            <a:ext cx="9144000" cy="2133600"/>
          </a:xfrm>
          <a:prstGeom prst="rect">
            <a:avLst/>
          </a:prstGeom>
        </p:spPr>
      </p:pic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371983" y="66725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3931" y="2603500"/>
            <a:ext cx="7900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</a:t>
            </a:r>
            <a:r>
              <a:rPr lang="en-US" dirty="0" err="1" smtClean="0"/>
              <a:t>Przestrzennych</a:t>
            </a:r>
            <a:endParaRPr lang="en-US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98585" y="3168353"/>
            <a:ext cx="790098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err="1" smtClean="0"/>
              <a:t>dr</a:t>
            </a:r>
            <a:r>
              <a:rPr lang="en-US" dirty="0" smtClean="0"/>
              <a:t> Adam </a:t>
            </a:r>
            <a:r>
              <a:rPr lang="en-US" dirty="0" err="1" smtClean="0"/>
              <a:t>Dąbrowski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Wstęp do R - przypomnienie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dirty="0" err="1"/>
              <a:t>Pierwszy</a:t>
            </a:r>
            <a:r>
              <a:rPr dirty="0"/>
              <a:t> </a:t>
            </a:r>
            <a:r>
              <a:rPr dirty="0" err="1"/>
              <a:t>rozdział</a:t>
            </a:r>
            <a:r>
              <a:rPr dirty="0"/>
              <a:t> </a:t>
            </a:r>
            <a:r>
              <a:rPr dirty="0" err="1"/>
              <a:t>dokumentu</a:t>
            </a:r>
            <a:r>
              <a:rPr dirty="0"/>
              <a:t> w </a:t>
            </a:r>
            <a:r>
              <a:rPr dirty="0" err="1"/>
              <a:t>Rmarkdown</a:t>
            </a:r>
            <a:r>
              <a:rPr dirty="0"/>
              <a:t> </a:t>
            </a:r>
            <a:r>
              <a:rPr dirty="0" err="1"/>
              <a:t>będzie</a:t>
            </a:r>
            <a:r>
              <a:rPr dirty="0"/>
              <a:t> </a:t>
            </a:r>
            <a:r>
              <a:rPr dirty="0" err="1"/>
              <a:t>dotyczył</a:t>
            </a:r>
            <a:r>
              <a:rPr dirty="0"/>
              <a:t> </a:t>
            </a:r>
            <a:r>
              <a:rPr dirty="0" err="1"/>
              <a:t>eksploracji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‘iris’.</a:t>
            </a:r>
          </a:p>
          <a:p>
            <a:pPr lvl="1">
              <a:buAutoNum type="arabicPeriod"/>
            </a:pPr>
            <a:r>
              <a:rPr dirty="0" err="1"/>
              <a:t>Sprawdźcie</a:t>
            </a:r>
            <a:r>
              <a:rPr dirty="0"/>
              <a:t> </a:t>
            </a:r>
            <a:r>
              <a:rPr dirty="0" err="1"/>
              <a:t>jakiego</a:t>
            </a:r>
            <a:r>
              <a:rPr dirty="0"/>
              <a:t> </a:t>
            </a:r>
            <a:r>
              <a:rPr dirty="0" err="1"/>
              <a:t>typu</a:t>
            </a:r>
            <a:r>
              <a:rPr dirty="0"/>
              <a:t> jest </a:t>
            </a:r>
            <a:r>
              <a:rPr b="1" dirty="0" err="1"/>
              <a:t>zbiór</a:t>
            </a:r>
            <a:r>
              <a:rPr b="1" dirty="0"/>
              <a:t> iris (class)</a:t>
            </a:r>
            <a:r>
              <a:rPr dirty="0"/>
              <a:t>, </a:t>
            </a:r>
            <a:r>
              <a:rPr dirty="0" err="1"/>
              <a:t>jaką</a:t>
            </a:r>
            <a:r>
              <a:rPr dirty="0"/>
              <a:t> </a:t>
            </a:r>
            <a:r>
              <a:rPr dirty="0" err="1"/>
              <a:t>posiada</a:t>
            </a:r>
            <a:r>
              <a:rPr dirty="0"/>
              <a:t> </a:t>
            </a:r>
            <a:r>
              <a:rPr b="1" dirty="0" err="1"/>
              <a:t>strukturę</a:t>
            </a:r>
            <a:r>
              <a:rPr b="1" dirty="0"/>
              <a:t> (</a:t>
            </a:r>
            <a:r>
              <a:rPr b="1" dirty="0" err="1"/>
              <a:t>str</a:t>
            </a:r>
            <a:r>
              <a:rPr b="1" dirty="0"/>
              <a:t>)</a:t>
            </a:r>
            <a:r>
              <a:rPr dirty="0"/>
              <a:t>, </a:t>
            </a:r>
            <a:r>
              <a:rPr b="1" dirty="0" err="1"/>
              <a:t>liczbę</a:t>
            </a:r>
            <a:r>
              <a:rPr b="1" dirty="0"/>
              <a:t> </a:t>
            </a:r>
            <a:r>
              <a:rPr b="1" dirty="0" err="1"/>
              <a:t>zmiennych</a:t>
            </a:r>
            <a:r>
              <a:rPr dirty="0"/>
              <a:t>, </a:t>
            </a:r>
            <a:r>
              <a:rPr b="1" dirty="0" err="1"/>
              <a:t>liczbę</a:t>
            </a:r>
            <a:r>
              <a:rPr b="1" dirty="0"/>
              <a:t> </a:t>
            </a:r>
            <a:r>
              <a:rPr b="1" dirty="0" err="1"/>
              <a:t>wierszy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zmiennych</a:t>
            </a:r>
            <a:r>
              <a:rPr dirty="0"/>
              <a:t> </a:t>
            </a:r>
            <a:r>
              <a:rPr dirty="0" err="1"/>
              <a:t>numerycznych</a:t>
            </a:r>
            <a:r>
              <a:rPr dirty="0"/>
              <a:t> </a:t>
            </a:r>
            <a:r>
              <a:rPr dirty="0" err="1"/>
              <a:t>sprawdźcie</a:t>
            </a:r>
            <a:r>
              <a:rPr dirty="0"/>
              <a:t> </a:t>
            </a:r>
            <a:r>
              <a:rPr dirty="0" err="1"/>
              <a:t>podstawowe</a:t>
            </a:r>
            <a:r>
              <a:rPr dirty="0"/>
              <a:t> 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/>
              <a:t>takie</a:t>
            </a:r>
            <a:r>
              <a:rPr dirty="0"/>
              <a:t> </a:t>
            </a:r>
            <a:r>
              <a:rPr dirty="0" err="1"/>
              <a:t>jak</a:t>
            </a:r>
            <a:r>
              <a:rPr dirty="0"/>
              <a:t> </a:t>
            </a:r>
            <a:r>
              <a:rPr b="1" dirty="0"/>
              <a:t>minimum, maximum, </a:t>
            </a:r>
            <a:r>
              <a:rPr b="1" dirty="0" err="1"/>
              <a:t>mediana</a:t>
            </a:r>
            <a:r>
              <a:rPr b="1" dirty="0"/>
              <a:t>, </a:t>
            </a:r>
            <a:r>
              <a:rPr b="1" dirty="0" err="1"/>
              <a:t>odchylenie</a:t>
            </a:r>
            <a:r>
              <a:rPr b="1" dirty="0"/>
              <a:t> </a:t>
            </a:r>
            <a:r>
              <a:rPr b="1" dirty="0" err="1"/>
              <a:t>standardowe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Zliczcie</a:t>
            </a:r>
            <a:r>
              <a:rPr dirty="0"/>
              <a:t> </a:t>
            </a:r>
            <a:r>
              <a:rPr dirty="0" err="1"/>
              <a:t>braki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w </a:t>
            </a:r>
            <a:r>
              <a:rPr dirty="0" err="1"/>
              <a:t>poszczególnych</a:t>
            </a:r>
            <a:r>
              <a:rPr dirty="0"/>
              <a:t> </a:t>
            </a:r>
            <a:r>
              <a:rPr dirty="0" err="1"/>
              <a:t>zmiennych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zmiennych</a:t>
            </a:r>
            <a:r>
              <a:rPr dirty="0"/>
              <a:t> </a:t>
            </a:r>
            <a:r>
              <a:rPr dirty="0" err="1"/>
              <a:t>kategorycznych</a:t>
            </a:r>
            <a:r>
              <a:rPr dirty="0"/>
              <a:t> </a:t>
            </a:r>
            <a:r>
              <a:rPr dirty="0" err="1"/>
              <a:t>sprawdźcie</a:t>
            </a:r>
            <a:r>
              <a:rPr dirty="0"/>
              <a:t> </a:t>
            </a:r>
            <a:r>
              <a:rPr b="1" dirty="0" err="1"/>
              <a:t>ile</a:t>
            </a:r>
            <a:r>
              <a:rPr b="1" dirty="0"/>
              <a:t> jest </a:t>
            </a:r>
            <a:r>
              <a:rPr b="1" dirty="0" err="1"/>
              <a:t>poszczególnych</a:t>
            </a:r>
            <a:r>
              <a:rPr b="1" dirty="0"/>
              <a:t> </a:t>
            </a:r>
            <a:r>
              <a:rPr b="1" dirty="0" err="1" smtClean="0"/>
              <a:t>obiektó</a:t>
            </a:r>
            <a:r>
              <a:rPr lang="pl-PL" b="1" dirty="0" smtClean="0"/>
              <a:t>w</a:t>
            </a:r>
            <a:r>
              <a:rPr b="1" dirty="0" smtClean="0"/>
              <a:t> </a:t>
            </a:r>
            <a:r>
              <a:rPr b="1" dirty="0"/>
              <a:t>w </a:t>
            </a:r>
            <a:r>
              <a:rPr b="1" dirty="0" err="1"/>
              <a:t>każdej</a:t>
            </a:r>
            <a:r>
              <a:rPr b="1" dirty="0"/>
              <a:t> </a:t>
            </a:r>
            <a:r>
              <a:rPr b="1" dirty="0" err="1"/>
              <a:t>klasie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8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PRZERWA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15 </a:t>
            </a:r>
            <a:r>
              <a:rPr dirty="0" err="1"/>
              <a:t>minut</a:t>
            </a:r>
            <a:r>
              <a:rPr dirty="0"/>
              <a:t> ZP (</a:t>
            </a:r>
            <a:r>
              <a:rPr dirty="0" err="1"/>
              <a:t>wg</a:t>
            </a:r>
            <a:r>
              <a:rPr dirty="0"/>
              <a:t> </a:t>
            </a:r>
            <a:r>
              <a:rPr dirty="0" err="1"/>
              <a:t>Zegarka</a:t>
            </a:r>
            <a:r>
              <a:rPr dirty="0"/>
              <a:t> </a:t>
            </a:r>
            <a:r>
              <a:rPr dirty="0" err="1"/>
              <a:t>Prowadzącego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lang="pl-PL" dirty="0"/>
              <a:t>Za rok nastąpi koniec świata. Zombie apokalipsa! Jakie analizy możecie opracować, aby ułatwić sobie życie w nowym </a:t>
            </a:r>
            <a:r>
              <a:rPr lang="pl-PL" dirty="0" err="1"/>
              <a:t>postapokalitycznym</a:t>
            </a:r>
            <a:r>
              <a:rPr lang="pl-PL" dirty="0"/>
              <a:t> świecie? Jakie dane potrzebujecie, żeby opracować pomysły?</a:t>
            </a:r>
          </a:p>
          <a:p>
            <a:pPr marL="0" lvl="0" indent="0">
              <a:buNone/>
            </a:pPr>
            <a:endParaRPr lang="pl-PL" dirty="0" smtClean="0"/>
          </a:p>
          <a:p>
            <a:pPr marL="0" lv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5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Wstęp do R - przypomnienie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Sprawdźcie korelajcę pomiędzy zmiennymi numerycznymi.</a:t>
            </a:r>
          </a:p>
          <a:p>
            <a:pPr lvl="1">
              <a:buAutoNum type="arabicPeriod"/>
            </a:pPr>
            <a:r>
              <a:rPr/>
              <a:t>Stwórzcie histogramy zmiennych numerycznych (z użyciem funkcji ggplot).</a:t>
            </a:r>
          </a:p>
          <a:p>
            <a:pPr lvl="1">
              <a:buAutoNum type="arabicPeriod"/>
            </a:pPr>
            <a:r>
              <a:rPr/>
              <a:t>Stwórzcie wykresy punktowe pomiędzy poszczególnymi zmiennymi numerycznymi koloryzując je według gatunku irysów.</a:t>
            </a:r>
          </a:p>
        </p:txBody>
      </p:sp>
    </p:spTree>
    <p:extLst>
      <p:ext uri="{BB962C8B-B14F-4D97-AF65-F5344CB8AC3E}">
        <p14:creationId xmlns:p14="http://schemas.microsoft.com/office/powerpoint/2010/main" val="22359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Podzbiory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Często w pracy interesuje nas praca na podzbiorze, np. po usunięciu wartości odstających lub braków danych, albo dla poszczególnych kategorii.</a:t>
            </a:r>
          </a:p>
        </p:txBody>
      </p:sp>
    </p:spTree>
    <p:extLst>
      <p:ext uri="{BB962C8B-B14F-4D97-AF65-F5344CB8AC3E}">
        <p14:creationId xmlns:p14="http://schemas.microsoft.com/office/powerpoint/2010/main" val="22839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Wstęp do R - przypomnienie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Praca z pętlami</a:t>
            </a:r>
          </a:p>
          <a:p>
            <a:pPr marL="0" lvl="0" indent="0">
              <a:buNone/>
            </a:pPr>
            <a:r>
              <a:rPr/>
              <a:t>Napiszcie pętlę, w której będziecie wybierać poszczególne gatunki ze zbioru iris i dla każdego z nich będziecie zwracać:</a:t>
            </a:r>
          </a:p>
          <a:p>
            <a:pPr lvl="1">
              <a:buAutoNum type="arabicPeriod"/>
            </a:pPr>
            <a:r>
              <a:rPr sz="1800">
                <a:latin typeface="Courier"/>
              </a:rPr>
              <a:t>summary</a:t>
            </a:r>
            <a:r>
              <a:rPr/>
              <a:t> dla zmiennych numerycznych</a:t>
            </a:r>
          </a:p>
          <a:p>
            <a:pPr lvl="1">
              <a:buAutoNum type="arabicPeriod"/>
            </a:pPr>
            <a:r>
              <a:rPr/>
              <a:t>histogramy dla zmiennych numerycznych</a:t>
            </a:r>
          </a:p>
          <a:p>
            <a:pPr lvl="1">
              <a:buAutoNum type="arabicPeriod"/>
            </a:pPr>
            <a:r>
              <a:rPr/>
              <a:t>zliczenie irysów, których rozmiar Sepal.Length mieści się w zakresie +/- 2 odchyleń standardowych od średniej.</a:t>
            </a:r>
          </a:p>
        </p:txBody>
      </p:sp>
    </p:spTree>
    <p:extLst>
      <p:ext uri="{BB962C8B-B14F-4D97-AF65-F5344CB8AC3E}">
        <p14:creationId xmlns:p14="http://schemas.microsoft.com/office/powerpoint/2010/main" val="6513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Wstęp do R - przypomnienie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 err="1"/>
              <a:t>Podzielcie</a:t>
            </a:r>
            <a:r>
              <a:rPr dirty="0"/>
              <a:t> </a:t>
            </a:r>
            <a:r>
              <a:rPr dirty="0" err="1"/>
              <a:t>zbiór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trzy</a:t>
            </a:r>
            <a:r>
              <a:rPr dirty="0"/>
              <a:t> </a:t>
            </a:r>
            <a:r>
              <a:rPr dirty="0" err="1"/>
              <a:t>osobne</a:t>
            </a:r>
            <a:r>
              <a:rPr dirty="0"/>
              <a:t> </a:t>
            </a:r>
            <a:r>
              <a:rPr dirty="0" err="1"/>
              <a:t>obiekty</a:t>
            </a:r>
            <a:r>
              <a:rPr dirty="0"/>
              <a:t> </a:t>
            </a:r>
            <a:r>
              <a:rPr dirty="0" err="1"/>
              <a:t>wg</a:t>
            </a:r>
            <a:r>
              <a:rPr dirty="0"/>
              <a:t> </a:t>
            </a:r>
            <a:r>
              <a:rPr dirty="0" err="1"/>
              <a:t>gatunku</a:t>
            </a:r>
            <a:r>
              <a:rPr dirty="0"/>
              <a:t> (</a:t>
            </a:r>
            <a:r>
              <a:rPr sz="1800" dirty="0">
                <a:latin typeface="Courier"/>
              </a:rPr>
              <a:t>Species</a:t>
            </a:r>
            <a:r>
              <a:rPr dirty="0"/>
              <a:t>), </a:t>
            </a:r>
            <a:r>
              <a:rPr dirty="0" err="1"/>
              <a:t>które</a:t>
            </a:r>
            <a:r>
              <a:rPr dirty="0"/>
              <a:t> </a:t>
            </a:r>
            <a:r>
              <a:rPr dirty="0" err="1"/>
              <a:t>będą</a:t>
            </a:r>
            <a:r>
              <a:rPr dirty="0"/>
              <a:t> </a:t>
            </a:r>
            <a:r>
              <a:rPr dirty="0" err="1"/>
              <a:t>przechowywać</a:t>
            </a:r>
            <a:r>
              <a:rPr dirty="0"/>
              <a:t> </a:t>
            </a:r>
            <a:r>
              <a:rPr dirty="0" err="1"/>
              <a:t>tylko</a:t>
            </a:r>
            <a:r>
              <a:rPr dirty="0"/>
              <a:t> </a:t>
            </a:r>
            <a:r>
              <a:rPr dirty="0" err="1"/>
              <a:t>kolumna</a:t>
            </a:r>
            <a:r>
              <a:rPr dirty="0"/>
              <a:t> </a:t>
            </a:r>
            <a:r>
              <a:rPr sz="1800" dirty="0" err="1">
                <a:latin typeface="Courier"/>
              </a:rPr>
              <a:t>Sepal.Length</a:t>
            </a:r>
            <a:endParaRPr sz="1800" dirty="0">
              <a:latin typeface="Courier"/>
            </a:endParaRPr>
          </a:p>
          <a:p>
            <a:pPr lvl="1">
              <a:buAutoNum type="arabicPeriod"/>
            </a:pPr>
            <a:r>
              <a:rPr strike="sngStrike" dirty="0" err="1"/>
              <a:t>Obliczcie</a:t>
            </a:r>
            <a:r>
              <a:rPr strike="sngStrike" dirty="0"/>
              <a:t> </a:t>
            </a:r>
            <a:r>
              <a:rPr strike="sngStrike" dirty="0" err="1"/>
              <a:t>dla</a:t>
            </a:r>
            <a:r>
              <a:rPr strike="sngStrike" dirty="0"/>
              <a:t> </a:t>
            </a:r>
            <a:r>
              <a:rPr strike="sngStrike" dirty="0" err="1"/>
              <a:t>każdego</a:t>
            </a:r>
            <a:r>
              <a:rPr strike="sngStrike" dirty="0"/>
              <a:t> z </a:t>
            </a:r>
            <a:r>
              <a:rPr strike="sngStrike" dirty="0" err="1"/>
              <a:t>nich</a:t>
            </a:r>
            <a:r>
              <a:rPr strike="sngStrike" dirty="0"/>
              <a:t> </a:t>
            </a:r>
            <a:r>
              <a:rPr strike="sngStrike" dirty="0" err="1"/>
              <a:t>średnią</a:t>
            </a:r>
            <a:r>
              <a:rPr strike="sngStrike" dirty="0"/>
              <a:t> </a:t>
            </a:r>
            <a:r>
              <a:rPr sz="1800" strike="sngStrike" dirty="0" err="1">
                <a:latin typeface="Courier"/>
              </a:rPr>
              <a:t>Sepal.Length</a:t>
            </a:r>
            <a:endParaRPr sz="1800" strike="sngStrike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731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PRZERWA </a:t>
            </a:r>
            <a:r>
              <a:rPr dirty="0" smtClean="0"/>
              <a:t>II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15 </a:t>
            </a:r>
            <a:r>
              <a:rPr dirty="0" err="1"/>
              <a:t>minut</a:t>
            </a:r>
            <a:r>
              <a:rPr dirty="0"/>
              <a:t> ZP</a:t>
            </a:r>
          </a:p>
          <a:p>
            <a:pPr marL="0" lvl="0" indent="0">
              <a:buNone/>
            </a:pPr>
            <a:r>
              <a:rPr dirty="0" err="1"/>
              <a:t>Pamiętacie</a:t>
            </a:r>
            <a:r>
              <a:rPr dirty="0"/>
              <a:t> </a:t>
            </a:r>
            <a:r>
              <a:rPr dirty="0" err="1"/>
              <a:t>apokalipsę</a:t>
            </a:r>
            <a:r>
              <a:rPr dirty="0"/>
              <a:t> zombie? Jest </a:t>
            </a:r>
            <a:r>
              <a:rPr dirty="0" err="1"/>
              <a:t>jednak</a:t>
            </a:r>
            <a:r>
              <a:rPr dirty="0"/>
              <a:t> </a:t>
            </a:r>
            <a:r>
              <a:rPr dirty="0" err="1"/>
              <a:t>duża</a:t>
            </a:r>
            <a:r>
              <a:rPr dirty="0"/>
              <a:t> </a:t>
            </a:r>
            <a:r>
              <a:rPr dirty="0" err="1"/>
              <a:t>szansa</a:t>
            </a:r>
            <a:r>
              <a:rPr dirty="0"/>
              <a:t>, </a:t>
            </a:r>
            <a:r>
              <a:rPr dirty="0" err="1"/>
              <a:t>że</a:t>
            </a:r>
            <a:r>
              <a:rPr dirty="0"/>
              <a:t> </a:t>
            </a:r>
            <a:r>
              <a:rPr dirty="0" err="1"/>
              <a:t>uda</a:t>
            </a:r>
            <a:r>
              <a:rPr dirty="0"/>
              <a:t> </a:t>
            </a:r>
            <a:r>
              <a:rPr dirty="0" err="1"/>
              <a:t>się</a:t>
            </a:r>
            <a:r>
              <a:rPr dirty="0"/>
              <a:t> </a:t>
            </a:r>
            <a:r>
              <a:rPr dirty="0" err="1"/>
              <a:t>jej</a:t>
            </a:r>
            <a:r>
              <a:rPr dirty="0"/>
              <a:t> </a:t>
            </a:r>
            <a:r>
              <a:rPr dirty="0" err="1"/>
              <a:t>zapobiec</a:t>
            </a:r>
            <a:r>
              <a:rPr dirty="0"/>
              <a:t>. </a:t>
            </a:r>
            <a:r>
              <a:rPr dirty="0" err="1"/>
              <a:t>Mamy</a:t>
            </a:r>
            <a:r>
              <a:rPr dirty="0"/>
              <a:t> </a:t>
            </a:r>
            <a:r>
              <a:rPr dirty="0" err="1"/>
              <a:t>szczepionkę</a:t>
            </a:r>
            <a:r>
              <a:rPr dirty="0"/>
              <a:t>, ale </a:t>
            </a:r>
            <a:r>
              <a:rPr dirty="0" err="1"/>
              <a:t>musimy</a:t>
            </a:r>
            <a:r>
              <a:rPr dirty="0"/>
              <a:t> </a:t>
            </a:r>
            <a:r>
              <a:rPr dirty="0" err="1"/>
              <a:t>ją</a:t>
            </a:r>
            <a:r>
              <a:rPr dirty="0"/>
              <a:t> </a:t>
            </a:r>
            <a:r>
              <a:rPr dirty="0" err="1"/>
              <a:t>podać</a:t>
            </a:r>
            <a:r>
              <a:rPr dirty="0"/>
              <a:t> </a:t>
            </a:r>
            <a:r>
              <a:rPr dirty="0" err="1"/>
              <a:t>wszystkim</a:t>
            </a:r>
            <a:r>
              <a:rPr dirty="0"/>
              <a:t> </a:t>
            </a:r>
            <a:r>
              <a:rPr dirty="0" err="1"/>
              <a:t>ludziom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świecie</a:t>
            </a:r>
            <a:r>
              <a:rPr dirty="0"/>
              <a:t>… no </a:t>
            </a:r>
            <a:r>
              <a:rPr dirty="0" err="1"/>
              <a:t>większości</a:t>
            </a:r>
            <a:r>
              <a:rPr dirty="0"/>
              <a:t>. </a:t>
            </a:r>
            <a:r>
              <a:rPr dirty="0" err="1"/>
              <a:t>Jak</a:t>
            </a:r>
            <a:r>
              <a:rPr dirty="0"/>
              <a:t> </a:t>
            </a:r>
            <a:r>
              <a:rPr dirty="0" err="1"/>
              <a:t>się</a:t>
            </a:r>
            <a:r>
              <a:rPr dirty="0"/>
              <a:t> do </a:t>
            </a:r>
            <a:r>
              <a:rPr dirty="0" err="1"/>
              <a:t>tego</a:t>
            </a:r>
            <a:r>
              <a:rPr dirty="0"/>
              <a:t> </a:t>
            </a:r>
            <a:r>
              <a:rPr dirty="0" err="1"/>
              <a:t>zabierzecie</a:t>
            </a:r>
            <a:r>
              <a:rPr dirty="0"/>
              <a:t> z </a:t>
            </a:r>
            <a:r>
              <a:rPr dirty="0" err="1"/>
              <a:t>punktu</a:t>
            </a:r>
            <a:r>
              <a:rPr dirty="0"/>
              <a:t> </a:t>
            </a:r>
            <a:r>
              <a:rPr dirty="0" err="1"/>
              <a:t>widzenia</a:t>
            </a:r>
            <a:r>
              <a:rPr dirty="0"/>
              <a:t> </a:t>
            </a:r>
            <a:r>
              <a:rPr dirty="0" err="1"/>
              <a:t>analiz</a:t>
            </a:r>
            <a:r>
              <a:rPr dirty="0"/>
              <a:t> </a:t>
            </a:r>
            <a:r>
              <a:rPr dirty="0" err="1"/>
              <a:t>przestrzennych</a:t>
            </a:r>
            <a:r>
              <a:rPr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73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Wstęp do R - przypomnienie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utwórzcie</a:t>
            </a:r>
            <a:r>
              <a:rPr dirty="0"/>
              <a:t> </a:t>
            </a:r>
            <a:r>
              <a:rPr dirty="0" err="1"/>
              <a:t>nową</a:t>
            </a:r>
            <a:r>
              <a:rPr dirty="0"/>
              <a:t> </a:t>
            </a:r>
            <a:r>
              <a:rPr dirty="0" err="1"/>
              <a:t>zmienną</a:t>
            </a:r>
            <a:r>
              <a:rPr dirty="0"/>
              <a:t> </a:t>
            </a:r>
            <a:r>
              <a:rPr sz="1800" dirty="0">
                <a:latin typeface="Courier"/>
              </a:rPr>
              <a:t>big</a:t>
            </a:r>
            <a:r>
              <a:rPr dirty="0"/>
              <a:t> w </a:t>
            </a:r>
            <a:r>
              <a:rPr dirty="0" err="1"/>
              <a:t>zbiorze</a:t>
            </a:r>
            <a:r>
              <a:rPr dirty="0"/>
              <a:t> iris, </a:t>
            </a:r>
            <a:r>
              <a:rPr dirty="0" err="1"/>
              <a:t>która</a:t>
            </a:r>
            <a:r>
              <a:rPr dirty="0"/>
              <a:t> </a:t>
            </a:r>
            <a:r>
              <a:rPr dirty="0" err="1"/>
              <a:t>będzie</a:t>
            </a:r>
            <a:r>
              <a:rPr dirty="0"/>
              <a:t> </a:t>
            </a:r>
            <a:r>
              <a:rPr dirty="0" err="1"/>
              <a:t>przechowywać</a:t>
            </a:r>
            <a:r>
              <a:rPr dirty="0"/>
              <a:t> </a:t>
            </a:r>
            <a:r>
              <a:rPr dirty="0" err="1"/>
              <a:t>wartość</a:t>
            </a:r>
            <a:r>
              <a:rPr dirty="0"/>
              <a:t> </a:t>
            </a:r>
            <a:r>
              <a:rPr dirty="0" err="1"/>
              <a:t>logiczną</a:t>
            </a:r>
            <a:r>
              <a:rPr dirty="0"/>
              <a:t> </a:t>
            </a:r>
            <a:r>
              <a:rPr sz="1800" dirty="0">
                <a:latin typeface="Courier"/>
              </a:rPr>
              <a:t>TRUE</a:t>
            </a:r>
            <a:r>
              <a:rPr dirty="0"/>
              <a:t> </a:t>
            </a:r>
            <a:r>
              <a:rPr dirty="0" err="1"/>
              <a:t>jeśli</a:t>
            </a:r>
            <a:r>
              <a:rPr dirty="0"/>
              <a:t> </a:t>
            </a:r>
            <a:r>
              <a:rPr sz="1800" dirty="0" err="1">
                <a:latin typeface="Courier"/>
              </a:rPr>
              <a:t>Petal.Length</a:t>
            </a:r>
            <a:r>
              <a:rPr dirty="0"/>
              <a:t> jest </a:t>
            </a:r>
            <a:r>
              <a:rPr dirty="0" err="1"/>
              <a:t>większe</a:t>
            </a:r>
            <a:r>
              <a:rPr dirty="0"/>
              <a:t> </a:t>
            </a:r>
            <a:r>
              <a:rPr dirty="0" err="1"/>
              <a:t>bądź</a:t>
            </a:r>
            <a:r>
              <a:rPr dirty="0"/>
              <a:t> </a:t>
            </a:r>
            <a:r>
              <a:rPr dirty="0" err="1"/>
              <a:t>równe</a:t>
            </a:r>
            <a:r>
              <a:rPr dirty="0"/>
              <a:t> 4.5 </a:t>
            </a:r>
            <a:r>
              <a:rPr dirty="0" err="1"/>
              <a:t>Utwórzcie</a:t>
            </a:r>
            <a:r>
              <a:rPr dirty="0"/>
              <a:t> </a:t>
            </a:r>
            <a:r>
              <a:rPr dirty="0" err="1"/>
              <a:t>tabelę</a:t>
            </a:r>
            <a:r>
              <a:rPr dirty="0"/>
              <a:t>, w </a:t>
            </a:r>
            <a:r>
              <a:rPr dirty="0" err="1"/>
              <a:t>której</a:t>
            </a:r>
            <a:r>
              <a:rPr dirty="0"/>
              <a:t> </a:t>
            </a:r>
            <a:r>
              <a:rPr dirty="0" err="1"/>
              <a:t>będziecie</a:t>
            </a:r>
            <a:r>
              <a:rPr dirty="0"/>
              <a:t> </a:t>
            </a:r>
            <a:r>
              <a:rPr dirty="0" err="1"/>
              <a:t>przechowywać</a:t>
            </a:r>
            <a:r>
              <a:rPr dirty="0"/>
              <a:t> </a:t>
            </a:r>
            <a:r>
              <a:rPr dirty="0" err="1"/>
              <a:t>zliczenia</a:t>
            </a:r>
            <a:r>
              <a:rPr dirty="0"/>
              <a:t> </a:t>
            </a:r>
            <a:r>
              <a:rPr dirty="0" err="1"/>
              <a:t>ile</a:t>
            </a:r>
            <a:r>
              <a:rPr dirty="0"/>
              <a:t> jest </a:t>
            </a:r>
            <a:r>
              <a:rPr dirty="0" err="1"/>
              <a:t>dużych</a:t>
            </a:r>
            <a:r>
              <a:rPr dirty="0"/>
              <a:t> </a:t>
            </a:r>
            <a:r>
              <a:rPr dirty="0" err="1"/>
              <a:t>płatków</a:t>
            </a:r>
            <a:r>
              <a:rPr dirty="0"/>
              <a:t> </a:t>
            </a:r>
            <a:r>
              <a:rPr dirty="0" err="1"/>
              <a:t>wg</a:t>
            </a:r>
            <a:r>
              <a:rPr dirty="0"/>
              <a:t> </a:t>
            </a:r>
            <a:r>
              <a:rPr dirty="0" err="1"/>
              <a:t>poszczególnych</a:t>
            </a:r>
            <a:r>
              <a:rPr dirty="0"/>
              <a:t> </a:t>
            </a:r>
            <a:r>
              <a:rPr dirty="0" err="1"/>
              <a:t>gatunków</a:t>
            </a:r>
            <a:r>
              <a:rPr dirty="0"/>
              <a:t>: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      
        </a:t>
            </a:r>
            <a:r>
              <a:rPr sz="1800" dirty="0" err="1">
                <a:latin typeface="Courier"/>
              </a:rPr>
              <a:t>setosa</a:t>
            </a:r>
            <a:r>
              <a:rPr sz="1800" dirty="0">
                <a:latin typeface="Courier"/>
              </a:rPr>
              <a:t> versicolor </a:t>
            </a:r>
            <a:r>
              <a:rPr sz="1800" dirty="0" err="1">
                <a:latin typeface="Courier"/>
              </a:rPr>
              <a:t>virginica</a:t>
            </a:r>
            <a:r>
              <a:rPr sz="1800" dirty="0">
                <a:latin typeface="Courier"/>
              </a:rPr>
              <a:t>
  FALSE     50         36         1
  TRUE       0         14        49</a:t>
            </a:r>
          </a:p>
        </p:txBody>
      </p:sp>
    </p:spTree>
    <p:extLst>
      <p:ext uri="{BB962C8B-B14F-4D97-AF65-F5344CB8AC3E}">
        <p14:creationId xmlns:p14="http://schemas.microsoft.com/office/powerpoint/2010/main" val="9188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Wstęp do danych przestrzennych - powrót do mapy świata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err="1"/>
              <a:t>install.packages</a:t>
            </a:r>
            <a:r>
              <a:rPr lang="pl-PL" dirty="0"/>
              <a:t>("</a:t>
            </a:r>
            <a:r>
              <a:rPr lang="pl-PL" dirty="0" err="1"/>
              <a:t>sf</a:t>
            </a:r>
            <a:r>
              <a:rPr lang="pl-PL" dirty="0"/>
              <a:t>") </a:t>
            </a:r>
          </a:p>
          <a:p>
            <a:r>
              <a:rPr lang="pl-PL" b="1" dirty="0" err="1" smtClean="0"/>
              <a:t>install.packages</a:t>
            </a:r>
            <a:r>
              <a:rPr lang="pl-PL" dirty="0"/>
              <a:t>("</a:t>
            </a:r>
            <a:r>
              <a:rPr lang="pl-PL" dirty="0" err="1"/>
              <a:t>spData</a:t>
            </a:r>
            <a:r>
              <a:rPr lang="pl-PL" dirty="0"/>
              <a:t>")</a:t>
            </a:r>
          </a:p>
          <a:p>
            <a:r>
              <a:rPr lang="pl-PL" dirty="0" err="1" smtClean="0"/>
              <a:t>devtools</a:t>
            </a:r>
            <a:r>
              <a:rPr lang="pl-PL" dirty="0"/>
              <a:t>::</a:t>
            </a:r>
            <a:r>
              <a:rPr lang="pl-PL" b="1" dirty="0" err="1"/>
              <a:t>install_github</a:t>
            </a:r>
            <a:r>
              <a:rPr lang="pl-PL" dirty="0"/>
              <a:t>("Nowosad/</a:t>
            </a:r>
            <a:r>
              <a:rPr lang="pl-PL" dirty="0" err="1"/>
              <a:t>spDataLarge</a:t>
            </a:r>
            <a:r>
              <a:rPr lang="pl-PL" dirty="0"/>
              <a:t>")</a:t>
            </a:r>
          </a:p>
          <a:p>
            <a:r>
              <a:rPr lang="pl-PL" dirty="0"/>
              <a:t>Wczytajcie powyższe pakiety:</a:t>
            </a:r>
          </a:p>
          <a:p>
            <a:pPr lvl="1"/>
            <a:r>
              <a:rPr lang="pl-PL" dirty="0" err="1"/>
              <a:t>library</a:t>
            </a:r>
            <a:r>
              <a:rPr lang="pl-PL" dirty="0"/>
              <a:t>(&lt;pakiet&gt;)	</a:t>
            </a:r>
          </a:p>
          <a:p>
            <a:pPr marL="0" lvl="0" indent="0">
              <a:buNone/>
            </a:pPr>
            <a:r>
              <a:rPr dirty="0" err="1" smtClean="0"/>
              <a:t>Utwórzcie</a:t>
            </a:r>
            <a:r>
              <a:rPr dirty="0" smtClean="0"/>
              <a:t> </a:t>
            </a:r>
            <a:r>
              <a:rPr dirty="0" err="1"/>
              <a:t>nowy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</a:t>
            </a:r>
            <a:r>
              <a:rPr dirty="0" err="1"/>
              <a:t>raportu</a:t>
            </a:r>
            <a:r>
              <a:rPr dirty="0"/>
              <a:t> </a:t>
            </a:r>
            <a:r>
              <a:rPr dirty="0" err="1"/>
              <a:t>Rmarkdown</a:t>
            </a:r>
            <a:r>
              <a:rPr dirty="0"/>
              <a:t> </a:t>
            </a:r>
            <a:r>
              <a:rPr sz="1800" dirty="0">
                <a:latin typeface="Courier"/>
              </a:rPr>
              <a:t>world</a:t>
            </a:r>
          </a:p>
          <a:p>
            <a:pPr lvl="1">
              <a:buAutoNum type="arabicPeriod"/>
            </a:pPr>
            <a:r>
              <a:rPr dirty="0" err="1"/>
              <a:t>Wyświetlcie</a:t>
            </a:r>
            <a:r>
              <a:rPr dirty="0"/>
              <a:t> </a:t>
            </a:r>
            <a:r>
              <a:rPr dirty="0" err="1"/>
              <a:t>mapę</a:t>
            </a:r>
            <a:r>
              <a:rPr dirty="0"/>
              <a:t> </a:t>
            </a:r>
            <a:r>
              <a:rPr dirty="0" err="1"/>
              <a:t>krajów</a:t>
            </a:r>
            <a:r>
              <a:rPr dirty="0"/>
              <a:t> </a:t>
            </a:r>
            <a:r>
              <a:rPr dirty="0" err="1"/>
              <a:t>Europejskich</a:t>
            </a:r>
            <a:r>
              <a:rPr dirty="0"/>
              <a:t> </a:t>
            </a:r>
            <a:r>
              <a:rPr dirty="0" err="1"/>
              <a:t>wg</a:t>
            </a:r>
            <a:r>
              <a:rPr dirty="0"/>
              <a:t> </a:t>
            </a:r>
            <a:r>
              <a:rPr dirty="0" err="1"/>
              <a:t>liczby</a:t>
            </a:r>
            <a:r>
              <a:rPr dirty="0"/>
              <a:t> </a:t>
            </a:r>
            <a:r>
              <a:rPr dirty="0" err="1"/>
              <a:t>ludności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Który</a:t>
            </a:r>
            <a:r>
              <a:rPr dirty="0"/>
              <a:t> </a:t>
            </a:r>
            <a:r>
              <a:rPr dirty="0" err="1"/>
              <a:t>kraj</a:t>
            </a:r>
            <a:r>
              <a:rPr dirty="0"/>
              <a:t> </a:t>
            </a:r>
            <a:r>
              <a:rPr dirty="0" err="1"/>
              <a:t>posiada</a:t>
            </a:r>
            <a:r>
              <a:rPr dirty="0"/>
              <a:t> </a:t>
            </a:r>
            <a:r>
              <a:rPr dirty="0" err="1"/>
              <a:t>najmniejszą</a:t>
            </a:r>
            <a:r>
              <a:rPr dirty="0"/>
              <a:t> </a:t>
            </a:r>
            <a:r>
              <a:rPr dirty="0" err="1"/>
              <a:t>liczbę</a:t>
            </a:r>
            <a:r>
              <a:rPr dirty="0"/>
              <a:t> </a:t>
            </a:r>
            <a:r>
              <a:rPr dirty="0" err="1"/>
              <a:t>ludności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wynosi</a:t>
            </a:r>
            <a:r>
              <a:rPr dirty="0"/>
              <a:t>?</a:t>
            </a:r>
          </a:p>
          <a:p>
            <a:pPr lvl="1">
              <a:buAutoNum type="arabicPeriod"/>
            </a:pPr>
            <a:r>
              <a:rPr dirty="0"/>
              <a:t>Ile </a:t>
            </a:r>
            <a:r>
              <a:rPr dirty="0" err="1"/>
              <a:t>krajów</a:t>
            </a:r>
            <a:r>
              <a:rPr dirty="0"/>
              <a:t> </a:t>
            </a:r>
            <a:r>
              <a:rPr dirty="0" err="1"/>
              <a:t>znajduje</a:t>
            </a:r>
            <a:r>
              <a:rPr dirty="0"/>
              <a:t> </a:t>
            </a:r>
            <a:r>
              <a:rPr dirty="0" err="1"/>
              <a:t>się</a:t>
            </a:r>
            <a:r>
              <a:rPr dirty="0"/>
              <a:t> w </a:t>
            </a:r>
            <a:r>
              <a:rPr dirty="0" err="1"/>
              <a:t>Azji</a:t>
            </a:r>
            <a:r>
              <a:rPr dirty="0"/>
              <a:t>?</a:t>
            </a:r>
          </a:p>
          <a:p>
            <a:pPr lvl="1">
              <a:buAutoNum type="arabicPeriod"/>
            </a:pPr>
            <a:r>
              <a:rPr dirty="0" err="1"/>
              <a:t>Wyświetlcie</a:t>
            </a:r>
            <a:r>
              <a:rPr dirty="0"/>
              <a:t> histogram </a:t>
            </a:r>
            <a:r>
              <a:rPr dirty="0" err="1"/>
              <a:t>powierzchni</a:t>
            </a:r>
            <a:r>
              <a:rPr dirty="0"/>
              <a:t> </a:t>
            </a:r>
            <a:r>
              <a:rPr dirty="0" err="1"/>
              <a:t>wszystkich</a:t>
            </a:r>
            <a:r>
              <a:rPr dirty="0"/>
              <a:t> </a:t>
            </a:r>
            <a:r>
              <a:rPr dirty="0" err="1"/>
              <a:t>niezależnych</a:t>
            </a:r>
            <a:r>
              <a:rPr dirty="0"/>
              <a:t> </a:t>
            </a:r>
            <a:r>
              <a:rPr dirty="0" err="1"/>
              <a:t>krajów</a:t>
            </a:r>
            <a:r>
              <a:rPr dirty="0"/>
              <a:t> (Sovereign Country).</a:t>
            </a:r>
          </a:p>
          <a:p>
            <a:pPr lvl="1">
              <a:buAutoNum type="arabicPeriod"/>
            </a:pPr>
            <a:r>
              <a:rPr dirty="0" err="1"/>
              <a:t>Wyświetlcie</a:t>
            </a:r>
            <a:r>
              <a:rPr dirty="0"/>
              <a:t> </a:t>
            </a:r>
            <a:r>
              <a:rPr dirty="0" err="1"/>
              <a:t>wykres</a:t>
            </a:r>
            <a:r>
              <a:rPr dirty="0"/>
              <a:t> </a:t>
            </a:r>
            <a:r>
              <a:rPr dirty="0" err="1"/>
              <a:t>punktowy</a:t>
            </a:r>
            <a:r>
              <a:rPr dirty="0"/>
              <a:t> </a:t>
            </a:r>
            <a:r>
              <a:rPr dirty="0" err="1"/>
              <a:t>relacji</a:t>
            </a:r>
            <a:r>
              <a:rPr dirty="0"/>
              <a:t> </a:t>
            </a:r>
            <a:r>
              <a:rPr dirty="0" err="1"/>
              <a:t>pomiędzy</a:t>
            </a:r>
            <a:r>
              <a:rPr dirty="0"/>
              <a:t> </a:t>
            </a:r>
            <a:r>
              <a:rPr dirty="0" err="1"/>
              <a:t>lifeExp</a:t>
            </a:r>
            <a:r>
              <a:rPr dirty="0"/>
              <a:t>, a </a:t>
            </a:r>
            <a:r>
              <a:rPr dirty="0" err="1"/>
              <a:t>gdpPercap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Wyświetlcie mapę krajów Europejskich wg liczby ludności.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Najprościej: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(world[</a:t>
            </a:r>
            <a:r>
              <a:rPr sz="1800">
                <a:solidFill>
                  <a:srgbClr val="4070A0"/>
                </a:solidFill>
                <a:latin typeface="Courier"/>
              </a:rPr>
              <a:t>"pop"</a:t>
            </a:r>
            <a:r>
              <a:rPr sz="1800">
                <a:latin typeface="Courier"/>
              </a:rPr>
              <a:t>])</a:t>
            </a:r>
          </a:p>
        </p:txBody>
      </p:sp>
      <p:pic>
        <p:nvPicPr>
          <p:cNvPr id="4" name="Picture 3" descr="Zajecia2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5856" y="2818804"/>
            <a:ext cx="4128244" cy="33025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16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Praca z projektami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GITHUB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https://www.r-bloggers.com/rstudio-and-github/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Projekt</a:t>
            </a:r>
          </a:p>
          <a:p>
            <a:pPr marL="0" lvl="0" indent="0">
              <a:buNone/>
            </a:pPr>
            <a:r>
              <a:rPr/>
              <a:t>W prawym górnym rogu opcja zarządzania projektami</a:t>
            </a:r>
          </a:p>
        </p:txBody>
      </p:sp>
    </p:spTree>
    <p:extLst>
      <p:ext uri="{BB962C8B-B14F-4D97-AF65-F5344CB8AC3E}">
        <p14:creationId xmlns:p14="http://schemas.microsoft.com/office/powerpoint/2010/main" val="27385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Wyświetlcie mapę krajów Europejskich wg liczby ludności.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Ładniej</a:t>
            </a:r>
            <a:r>
              <a:rPr dirty="0"/>
              <a:t>: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geom_sf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800" dirty="0">
                <a:latin typeface="Courier"/>
              </a:rPr>
              <a:t>world,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pop))</a:t>
            </a:r>
          </a:p>
        </p:txBody>
      </p:sp>
      <p:pic>
        <p:nvPicPr>
          <p:cNvPr id="4" name="Picture 3" descr="Zajecia2_files/figure-pptx/unnamed-chunk-4-1.png"/>
          <p:cNvPicPr>
            <a:picLocks noGrp="1" noChangeAspect="1"/>
          </p:cNvPicPr>
          <p:nvPr/>
        </p:nvPicPr>
        <p:blipFill rotWithShape="1">
          <a:blip r:embed="rId2"/>
          <a:srcRect t="24523" b="22919"/>
          <a:stretch/>
        </p:blipFill>
        <p:spPr bwMode="auto">
          <a:xfrm>
            <a:off x="1752600" y="2852936"/>
            <a:ext cx="5651500" cy="23762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48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Który kraj posiada najmniejszą liczbę ludności i ile wynosi?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zbiór </a:t>
            </a:r>
            <a:r>
              <a:rPr sz="1800">
                <a:latin typeface="Courier"/>
              </a:rPr>
              <a:t>world</a:t>
            </a:r>
            <a:r>
              <a:rPr/>
              <a:t> posiada braki danych, więc najpierw należy się ich pozbyć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world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(pop))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(pop)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(name_long)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st_set_geometry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Be Explained Later (TBEL)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[1] "Greenland"</a:t>
            </a:r>
          </a:p>
        </p:txBody>
      </p:sp>
    </p:spTree>
    <p:extLst>
      <p:ext uri="{BB962C8B-B14F-4D97-AF65-F5344CB8AC3E}">
        <p14:creationId xmlns:p14="http://schemas.microsoft.com/office/powerpoint/2010/main" val="19876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Który kraj posiada najmniejszą liczbę ludności i ile wynosi?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world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(pop))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(pop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(pop)) </a:t>
            </a:r>
            <a:r>
              <a:t/>
            </a:r>
            <a:br/>
            <a:r>
              <a:t/>
            </a:r>
            <a:br/>
            <a:r>
              <a:rPr sz="1800">
                <a:latin typeface="Courier"/>
              </a:rPr>
              <a:t>world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(pop)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latin typeface="Courier"/>
              </a:rPr>
              <a:t>pop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(pop))</a:t>
            </a:r>
          </a:p>
        </p:txBody>
      </p:sp>
    </p:spTree>
    <p:extLst>
      <p:ext uri="{BB962C8B-B14F-4D97-AF65-F5344CB8AC3E}">
        <p14:creationId xmlns:p14="http://schemas.microsoft.com/office/powerpoint/2010/main" val="2730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Ile krajów znajduje się w Azji?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06575"/>
            <a:ext cx="9036495" cy="4471988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table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world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continent</a:t>
            </a:r>
            <a:r>
              <a:rPr sz="1800" dirty="0" smtClean="0">
                <a:latin typeface="Courier"/>
              </a:rPr>
              <a:t>)</a:t>
            </a:r>
            <a:r>
              <a:rPr sz="1800" dirty="0">
                <a:latin typeface="Courier"/>
              </a:rPr>
              <a:t>
</a:t>
            </a:r>
            <a:r>
              <a:rPr sz="1800" dirty="0" smtClean="0">
                <a:latin typeface="Courier"/>
              </a:rPr>
              <a:t>Africa              </a:t>
            </a:r>
            <a:r>
              <a:rPr sz="1800" dirty="0">
                <a:latin typeface="Courier"/>
              </a:rPr>
              <a:t>Antarctica       </a:t>
            </a:r>
            <a:r>
              <a:rPr sz="1800" dirty="0" smtClean="0">
                <a:latin typeface="Courier"/>
              </a:rPr>
              <a:t>      </a:t>
            </a:r>
            <a:r>
              <a:rPr sz="1800" dirty="0">
                <a:latin typeface="Courier"/>
              </a:rPr>
              <a:t>Asia 
</a:t>
            </a:r>
            <a:r>
              <a:rPr sz="1800" dirty="0" smtClean="0">
                <a:latin typeface="Courier"/>
              </a:rPr>
              <a:t>51                       </a:t>
            </a:r>
            <a:r>
              <a:rPr sz="1800" dirty="0">
                <a:latin typeface="Courier"/>
              </a:rPr>
              <a:t>1                      47 
</a:t>
            </a:r>
            <a:r>
              <a:rPr sz="1800" dirty="0" smtClean="0">
                <a:latin typeface="Courier"/>
              </a:rPr>
              <a:t>Europe           </a:t>
            </a:r>
            <a:r>
              <a:rPr sz="1800" dirty="0">
                <a:latin typeface="Courier"/>
              </a:rPr>
              <a:t>North America                 Oceania 
</a:t>
            </a:r>
            <a:r>
              <a:rPr sz="1800" dirty="0" smtClean="0">
                <a:latin typeface="Courier"/>
              </a:rPr>
              <a:t>39                      </a:t>
            </a:r>
            <a:r>
              <a:rPr sz="1800" dirty="0">
                <a:latin typeface="Courier"/>
              </a:rPr>
              <a:t>18                       7 
Seven seas (open ocean)           South America 
                      1                      13 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world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(continent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'Asia'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[1] 47</a:t>
            </a:r>
          </a:p>
        </p:txBody>
      </p:sp>
    </p:spTree>
    <p:extLst>
      <p:ext uri="{BB962C8B-B14F-4D97-AF65-F5344CB8AC3E}">
        <p14:creationId xmlns:p14="http://schemas.microsoft.com/office/powerpoint/2010/main" val="17243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Wyświetlcie histogram powierzchni wszystkich niezależnych krajów (Sovereign Country).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hist</a:t>
            </a:r>
            <a:r>
              <a:rPr sz="1800" dirty="0">
                <a:latin typeface="Courier"/>
              </a:rPr>
              <a:t>(world</a:t>
            </a:r>
            <a:r>
              <a:rPr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>
                <a:latin typeface="Courier"/>
              </a:rPr>
              <a:t>area_km2[</a:t>
            </a:r>
            <a:r>
              <a:rPr sz="1800" dirty="0" err="1">
                <a:latin typeface="Courier"/>
              </a:rPr>
              <a:t>world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type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'Sovereign country'</a:t>
            </a:r>
            <a:r>
              <a:rPr sz="1800" dirty="0">
                <a:latin typeface="Courier"/>
              </a:rPr>
              <a:t>])</a:t>
            </a:r>
          </a:p>
        </p:txBody>
      </p:sp>
      <p:pic>
        <p:nvPicPr>
          <p:cNvPr id="4" name="Picture 3" descr="Zajecia2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5856" y="2818804"/>
            <a:ext cx="4128244" cy="33025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2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Wyświetlcie histogram powierzchni wszystkich niezależnych krajów (Sovereign Country).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lang="pl-PL" sz="1800" dirty="0" err="1">
                <a:latin typeface="Courier"/>
              </a:rPr>
              <a:t>world</a:t>
            </a:r>
            <a:r>
              <a:rPr lang="pl-PL" sz="180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pl-PL" sz="1800" b="1" dirty="0" smtClean="0">
                <a:solidFill>
                  <a:srgbClr val="007020"/>
                </a:solidFill>
                <a:latin typeface="Courier"/>
              </a:rPr>
              <a:t>%&gt;% </a:t>
            </a:r>
            <a:r>
              <a:rPr lang="pl-PL" sz="1800" b="1" dirty="0" err="1" smtClean="0">
                <a:solidFill>
                  <a:srgbClr val="007020"/>
                </a:solidFill>
                <a:latin typeface="Courier"/>
              </a:rPr>
              <a:t>filter</a:t>
            </a:r>
            <a:r>
              <a:rPr lang="pl-PL" sz="1800" dirty="0" smtClean="0">
                <a:latin typeface="Courier"/>
              </a:rPr>
              <a:t>(</a:t>
            </a:r>
            <a:r>
              <a:rPr lang="pl-PL" sz="1800" dirty="0" err="1" smtClean="0">
                <a:latin typeface="Courier"/>
              </a:rPr>
              <a:t>type</a:t>
            </a:r>
            <a:r>
              <a:rPr lang="pl-PL" sz="1800" dirty="0" smtClean="0">
                <a:latin typeface="Courier"/>
              </a:rPr>
              <a:t> </a:t>
            </a:r>
            <a:r>
              <a:rPr lang="pl-PL" sz="1800" dirty="0">
                <a:latin typeface="Courier"/>
              </a:rPr>
              <a:t>== '</a:t>
            </a:r>
            <a:r>
              <a:rPr lang="pl-PL" sz="1800" dirty="0" err="1">
                <a:latin typeface="Courier"/>
              </a:rPr>
              <a:t>Sovereign</a:t>
            </a:r>
            <a:r>
              <a:rPr lang="pl-PL" sz="1800" dirty="0">
                <a:latin typeface="Courier"/>
              </a:rPr>
              <a:t> country') </a:t>
            </a:r>
            <a:r>
              <a:rPr lang="pl-PL" sz="1800" b="1" dirty="0">
                <a:solidFill>
                  <a:srgbClr val="007020"/>
                </a:solidFill>
                <a:latin typeface="Courier"/>
              </a:rPr>
              <a:t>%&gt;% </a:t>
            </a:r>
            <a:r>
              <a:rPr sz="1800" b="1" dirty="0" err="1" smtClean="0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 smtClean="0">
                <a:latin typeface="Courier"/>
              </a:rPr>
              <a:t>()</a:t>
            </a:r>
            <a:r>
              <a:rPr sz="1800" dirty="0" smtClean="0">
                <a:solidFill>
                  <a:srgbClr val="666666"/>
                </a:solidFill>
                <a:latin typeface="Courier"/>
              </a:rPr>
              <a:t>+</a:t>
            </a:r>
            <a:r>
              <a:rPr dirty="0" smtClean="0"/>
              <a:t/>
            </a:r>
            <a:br>
              <a:rPr dirty="0" smtClean="0"/>
            </a:br>
            <a:r>
              <a:rPr sz="1800" dirty="0" smtClean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 smtClean="0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 dirty="0" smtClean="0">
                <a:latin typeface="Courier"/>
              </a:rPr>
              <a:t>(</a:t>
            </a:r>
            <a:r>
              <a:rPr sz="1800" b="1" dirty="0" err="1" smtClean="0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 smtClean="0">
                <a:latin typeface="Courier"/>
              </a:rPr>
              <a:t>(area_km2))</a:t>
            </a:r>
            <a:r>
              <a:rPr sz="1800" dirty="0" smtClean="0">
                <a:solidFill>
                  <a:srgbClr val="666666"/>
                </a:solidFill>
                <a:latin typeface="Courier"/>
              </a:rPr>
              <a:t>+</a:t>
            </a:r>
            <a:r>
              <a:rPr dirty="0" smtClean="0"/>
              <a:t/>
            </a:r>
            <a:br>
              <a:rPr dirty="0" smtClean="0"/>
            </a:br>
            <a:r>
              <a:rPr sz="1800" dirty="0" smtClean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 smtClean="0">
                <a:solidFill>
                  <a:srgbClr val="007020"/>
                </a:solidFill>
                <a:latin typeface="Courier"/>
              </a:rPr>
              <a:t>theme_light</a:t>
            </a:r>
            <a:r>
              <a:rPr sz="1800" dirty="0" smtClean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pic>
        <p:nvPicPr>
          <p:cNvPr id="4" name="Picture 3" descr="Zajecia2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08052" y="2996952"/>
            <a:ext cx="4344268" cy="34754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32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 ## Wyświetlcie histogram powierzchni wszystkich niezależnych krajów (Sovereign Country).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(world)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world,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(area_km2)))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theme_light</a:t>
            </a:r>
            <a:r>
              <a:rPr sz="180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15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jecia2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05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Wyświetlcie wykres punktowy relacji pomiędzy lifeExp, a gdpPercap.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(world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lifeExp,world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gdpPercap)</a:t>
            </a:r>
          </a:p>
        </p:txBody>
      </p:sp>
      <p:pic>
        <p:nvPicPr>
          <p:cNvPr id="4" name="Picture 3" descr="Zajecia2_files/figure-pptx/unnamed-chunk-11-1.png"/>
          <p:cNvPicPr>
            <a:picLocks noGrp="1" noChangeAspect="1"/>
          </p:cNvPicPr>
          <p:nvPr/>
        </p:nvPicPr>
        <p:blipFill rotWithShape="1">
          <a:blip r:embed="rId2"/>
          <a:srcRect t="13374" b="2215"/>
          <a:stretch/>
        </p:blipFill>
        <p:spPr bwMode="auto">
          <a:xfrm>
            <a:off x="1752600" y="2204864"/>
            <a:ext cx="5651500" cy="38164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58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Wyświetlcie wykres punktowy relacji pomiędzy lifeExp, a gdpPercap.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(world)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world,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(lifeExp,gdpPercap))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theme_light</a:t>
            </a:r>
            <a:r>
              <a:rPr sz="1800">
                <a:latin typeface="Courier"/>
              </a:rPr>
              <a:t>()</a:t>
            </a:r>
          </a:p>
        </p:txBody>
      </p:sp>
      <p:pic>
        <p:nvPicPr>
          <p:cNvPr id="4" name="Picture 3" descr="Zajecia2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97128" y="2924944"/>
            <a:ext cx="4416276" cy="35330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36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jek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600200"/>
            <a:ext cx="693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3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Praca z danymi wektorowymi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Więcej</a:t>
            </a:r>
            <a:r>
              <a:rPr dirty="0"/>
              <a:t> </a:t>
            </a:r>
            <a:r>
              <a:rPr dirty="0" err="1"/>
              <a:t>informacji</a:t>
            </a:r>
            <a:r>
              <a:rPr dirty="0"/>
              <a:t>: </a:t>
            </a:r>
            <a:r>
              <a:rPr sz="1800" dirty="0">
                <a:latin typeface="Courier"/>
              </a:rPr>
              <a:t>vignette("sf1")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st_point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))  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point1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st_point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point2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st_point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points_sfc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st_sfc</a:t>
            </a:r>
            <a:r>
              <a:rPr sz="1800" dirty="0">
                <a:latin typeface="Courier"/>
              </a:rPr>
              <a:t>(point1, point2)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points_sfc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Geometry set for 2 features 
geometry type:  POINT
dimension:      XY
</a:t>
            </a:r>
            <a:r>
              <a:rPr sz="1800" dirty="0" err="1">
                <a:latin typeface="Courier"/>
              </a:rPr>
              <a:t>bbox</a:t>
            </a:r>
            <a:r>
              <a:rPr sz="1800" dirty="0">
                <a:latin typeface="Courier"/>
              </a:rPr>
              <a:t>:           </a:t>
            </a:r>
            <a:r>
              <a:rPr sz="1800" dirty="0" err="1">
                <a:latin typeface="Courier"/>
              </a:rPr>
              <a:t>xmin</a:t>
            </a:r>
            <a:r>
              <a:rPr sz="1800" dirty="0">
                <a:latin typeface="Courier"/>
              </a:rPr>
              <a:t>: 1 </a:t>
            </a:r>
            <a:r>
              <a:rPr sz="1800" dirty="0" err="1">
                <a:latin typeface="Courier"/>
              </a:rPr>
              <a:t>ymin</a:t>
            </a:r>
            <a:r>
              <a:rPr sz="1800" dirty="0">
                <a:latin typeface="Courier"/>
              </a:rPr>
              <a:t>: 2 </a:t>
            </a:r>
            <a:r>
              <a:rPr sz="1800" dirty="0" err="1">
                <a:latin typeface="Courier"/>
              </a:rPr>
              <a:t>xmax</a:t>
            </a:r>
            <a:r>
              <a:rPr sz="1800" dirty="0">
                <a:latin typeface="Courier"/>
              </a:rPr>
              <a:t>: 5 </a:t>
            </a:r>
            <a:r>
              <a:rPr sz="1800" dirty="0" err="1">
                <a:latin typeface="Courier"/>
              </a:rPr>
              <a:t>ymax</a:t>
            </a:r>
            <a:r>
              <a:rPr sz="1800" dirty="0">
                <a:latin typeface="Courier"/>
              </a:rPr>
              <a:t>: 3
</a:t>
            </a:r>
            <a:r>
              <a:rPr sz="1800" dirty="0" err="1">
                <a:latin typeface="Courier"/>
              </a:rPr>
              <a:t>epsg</a:t>
            </a:r>
            <a:r>
              <a:rPr sz="1800" dirty="0">
                <a:latin typeface="Courier"/>
              </a:rPr>
              <a:t> (SRID):    NA
proj4string:    NA</a:t>
            </a:r>
          </a:p>
        </p:txBody>
      </p:sp>
    </p:spTree>
    <p:extLst>
      <p:ext uri="{BB962C8B-B14F-4D97-AF65-F5344CB8AC3E}">
        <p14:creationId xmlns:p14="http://schemas.microsoft.com/office/powerpoint/2010/main" val="9776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Praca z danymi wektorowymi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lnd_point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st_point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51.5</a:t>
            </a:r>
            <a:r>
              <a:rPr sz="1800" dirty="0">
                <a:latin typeface="Courier"/>
              </a:rPr>
              <a:t>))             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sfg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object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lnd_geom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st_sfc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lnd_point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crs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4326</a:t>
            </a:r>
            <a:r>
              <a:rPr sz="1800" dirty="0">
                <a:latin typeface="Courier"/>
              </a:rPr>
              <a:t>)       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sfc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object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lnd_attrib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                       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data.frame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object</a:t>
            </a:r>
            <a:r>
              <a:rPr dirty="0"/>
              <a:t/>
            </a:r>
            <a:br>
              <a:rPr dirty="0"/>
            </a:br>
            <a:r>
              <a:rPr sz="1800" dirty="0" smtClean="0">
                <a:latin typeface="Courier"/>
              </a:rPr>
              <a:t>  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name =</a:t>
            </a:r>
            <a:r>
              <a:rPr sz="1800" dirty="0" smtClean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"London"</a:t>
            </a:r>
            <a:r>
              <a:rPr sz="1800"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temperature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25</a:t>
            </a:r>
            <a:r>
              <a:rPr sz="1800"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date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"2017-06-21"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lnd_sf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st_sf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lnd_attrib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geometry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lnd_geom</a:t>
            </a:r>
            <a:r>
              <a:rPr sz="1800" dirty="0">
                <a:latin typeface="Courier"/>
              </a:rPr>
              <a:t>)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sf object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lnd_sf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Simple feature collection with 1 feature and 3 fields
geometry type:  POINT
dimension:      XY
</a:t>
            </a:r>
            <a:r>
              <a:rPr sz="1800" dirty="0" err="1">
                <a:latin typeface="Courier"/>
              </a:rPr>
              <a:t>bbox</a:t>
            </a:r>
            <a:r>
              <a:rPr sz="1800" dirty="0">
                <a:latin typeface="Courier"/>
              </a:rPr>
              <a:t>:           </a:t>
            </a:r>
            <a:r>
              <a:rPr sz="1800" dirty="0" err="1">
                <a:latin typeface="Courier"/>
              </a:rPr>
              <a:t>xmin</a:t>
            </a:r>
            <a:r>
              <a:rPr sz="1800" dirty="0">
                <a:latin typeface="Courier"/>
              </a:rPr>
              <a:t>: 0.1 </a:t>
            </a:r>
            <a:r>
              <a:rPr sz="1800" dirty="0" err="1">
                <a:latin typeface="Courier"/>
              </a:rPr>
              <a:t>ymin</a:t>
            </a:r>
            <a:r>
              <a:rPr sz="1800" dirty="0">
                <a:latin typeface="Courier"/>
              </a:rPr>
              <a:t>: 51.5 </a:t>
            </a:r>
            <a:r>
              <a:rPr sz="1800" dirty="0" err="1">
                <a:latin typeface="Courier"/>
              </a:rPr>
              <a:t>xmax</a:t>
            </a:r>
            <a:r>
              <a:rPr sz="1800" dirty="0">
                <a:latin typeface="Courier"/>
              </a:rPr>
              <a:t>: 0.1 </a:t>
            </a:r>
            <a:r>
              <a:rPr sz="1800" dirty="0" err="1">
                <a:latin typeface="Courier"/>
              </a:rPr>
              <a:t>ymax</a:t>
            </a:r>
            <a:r>
              <a:rPr sz="1800" dirty="0">
                <a:latin typeface="Courier"/>
              </a:rPr>
              <a:t>: 51.5
</a:t>
            </a:r>
            <a:r>
              <a:rPr sz="1800" dirty="0" err="1">
                <a:latin typeface="Courier"/>
              </a:rPr>
              <a:t>epsg</a:t>
            </a:r>
            <a:r>
              <a:rPr sz="1800" dirty="0">
                <a:latin typeface="Courier"/>
              </a:rPr>
              <a:t> (SRID):    4326
proj4string:    +</a:t>
            </a:r>
            <a:r>
              <a:rPr sz="1800" dirty="0" err="1">
                <a:latin typeface="Courier"/>
              </a:rPr>
              <a:t>proj</a:t>
            </a:r>
            <a:r>
              <a:rPr sz="1800" dirty="0">
                <a:latin typeface="Courier"/>
              </a:rPr>
              <a:t>=</a:t>
            </a:r>
            <a:r>
              <a:rPr sz="1800" dirty="0" err="1">
                <a:latin typeface="Courier"/>
              </a:rPr>
              <a:t>longlat</a:t>
            </a:r>
            <a:r>
              <a:rPr sz="1800" dirty="0">
                <a:latin typeface="Courier"/>
              </a:rPr>
              <a:t> +datum=WGS84 +</a:t>
            </a:r>
            <a:r>
              <a:rPr sz="1800" dirty="0" err="1">
                <a:latin typeface="Courier"/>
              </a:rPr>
              <a:t>no_defs</a:t>
            </a:r>
            <a:r>
              <a:rPr sz="1800" dirty="0">
                <a:latin typeface="Courier"/>
              </a:rPr>
              <a:t>
    name temperature       date         geometry
1 London          25 2017-06-21 POINT (0.1 51.5)</a:t>
            </a:r>
          </a:p>
        </p:txBody>
      </p:sp>
    </p:spTree>
    <p:extLst>
      <p:ext uri="{BB962C8B-B14F-4D97-AF65-F5344CB8AC3E}">
        <p14:creationId xmlns:p14="http://schemas.microsoft.com/office/powerpoint/2010/main" val="13797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Zbiór danych </a:t>
            </a:r>
            <a:r>
              <a:rPr sz="1800">
                <a:latin typeface="Courier"/>
              </a:rPr>
              <a:t>world</a:t>
            </a:r>
            <a:r>
              <a:rPr/>
              <a:t> posiada współrzędne geograficzne w stopniach i dziesiętnych częściach stopni. Utwórzcie punkt, który będzie znajdował się gdzieś na terenie Polski i wyświetlcie go na mapie świata.</a:t>
            </a:r>
          </a:p>
        </p:txBody>
      </p:sp>
    </p:spTree>
    <p:extLst>
      <p:ext uri="{BB962C8B-B14F-4D97-AF65-F5344CB8AC3E}">
        <p14:creationId xmlns:p14="http://schemas.microsoft.com/office/powerpoint/2010/main" val="8756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punkt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st_point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52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st_sfc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crs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st_crs</a:t>
            </a:r>
            <a:r>
              <a:rPr sz="1800" dirty="0">
                <a:latin typeface="Courier"/>
              </a:rPr>
              <a:t>(world))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st_sf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geom_sf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world)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geom_sf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punkt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'dark green'</a:t>
            </a:r>
            <a:r>
              <a:rPr sz="1800" dirty="0">
                <a:latin typeface="Courier"/>
              </a:rPr>
              <a:t>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theme_light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19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jecia2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84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PRZERWA </a:t>
            </a:r>
            <a:r>
              <a:rPr dirty="0" smtClean="0"/>
              <a:t>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15 </a:t>
            </a:r>
            <a:r>
              <a:rPr dirty="0" err="1"/>
              <a:t>minut</a:t>
            </a:r>
            <a:r>
              <a:rPr dirty="0"/>
              <a:t> </a:t>
            </a:r>
            <a:r>
              <a:rPr dirty="0" smtClean="0"/>
              <a:t>ZP</a:t>
            </a:r>
            <a:endParaRPr lang="pl-PL" dirty="0" smtClean="0"/>
          </a:p>
          <a:p>
            <a:pPr marL="0" lvl="0" indent="0">
              <a:buNone/>
            </a:pPr>
            <a:r>
              <a:rPr lang="pl-PL" dirty="0" smtClean="0"/>
              <a:t>W grupach w ciągu 6 minut wymyślcie jak najwięcej pomysłów analiz przestrzennych w branży farmaceutycznej.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 to ten cały CRS?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CRS = Coordinate Reference System, </a:t>
            </a:r>
            <a:r>
              <a:rPr dirty="0" err="1"/>
              <a:t>czyli</a:t>
            </a:r>
            <a:r>
              <a:rPr dirty="0"/>
              <a:t> </a:t>
            </a:r>
            <a:r>
              <a:rPr dirty="0" err="1"/>
              <a:t>uikład</a:t>
            </a:r>
            <a:r>
              <a:rPr dirty="0"/>
              <a:t> </a:t>
            </a:r>
            <a:r>
              <a:rPr dirty="0" err="1"/>
              <a:t>współrzędnych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Równopowierzchniowe</a:t>
            </a:r>
            <a:r>
              <a:rPr dirty="0"/>
              <a:t>, </a:t>
            </a:r>
            <a:r>
              <a:rPr dirty="0" err="1"/>
              <a:t>równokątne</a:t>
            </a:r>
            <a:r>
              <a:rPr dirty="0"/>
              <a:t>, </a:t>
            </a:r>
            <a:r>
              <a:rPr dirty="0" err="1"/>
              <a:t>równoodległościowe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Metryczne</a:t>
            </a:r>
            <a:r>
              <a:rPr dirty="0"/>
              <a:t>, </a:t>
            </a:r>
            <a:r>
              <a:rPr dirty="0" err="1"/>
              <a:t>geograficzne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Zazwyczaj</a:t>
            </a:r>
            <a:r>
              <a:rPr dirty="0"/>
              <a:t> </a:t>
            </a:r>
            <a:r>
              <a:rPr dirty="0" err="1"/>
              <a:t>zapisywane</a:t>
            </a:r>
            <a:r>
              <a:rPr dirty="0"/>
              <a:t> w </a:t>
            </a:r>
            <a:r>
              <a:rPr dirty="0" err="1"/>
              <a:t>postaci</a:t>
            </a:r>
            <a:r>
              <a:rPr dirty="0"/>
              <a:t> </a:t>
            </a:r>
            <a:r>
              <a:rPr dirty="0" err="1"/>
              <a:t>nazwy</a:t>
            </a:r>
            <a:r>
              <a:rPr dirty="0"/>
              <a:t> (np. WGS </a:t>
            </a:r>
            <a:r>
              <a:rPr dirty="0" smtClean="0"/>
              <a:t>19</a:t>
            </a:r>
            <a:r>
              <a:rPr lang="pl-PL" dirty="0" smtClean="0"/>
              <a:t>8</a:t>
            </a:r>
            <a:r>
              <a:rPr dirty="0" smtClean="0"/>
              <a:t>4</a:t>
            </a:r>
            <a:r>
              <a:rPr dirty="0"/>
              <a:t>), </a:t>
            </a:r>
            <a:r>
              <a:rPr dirty="0" err="1"/>
              <a:t>kodu</a:t>
            </a:r>
            <a:r>
              <a:rPr dirty="0"/>
              <a:t> EPSG (np. EPSG: 2190), </a:t>
            </a:r>
            <a:r>
              <a:rPr dirty="0" err="1"/>
              <a:t>lub</a:t>
            </a:r>
            <a:r>
              <a:rPr dirty="0"/>
              <a:t> </a:t>
            </a:r>
            <a:r>
              <a:rPr dirty="0" err="1"/>
              <a:t>tekstu</a:t>
            </a:r>
            <a:r>
              <a:rPr dirty="0"/>
              <a:t> </a:t>
            </a:r>
            <a:r>
              <a:rPr dirty="0" err="1" smtClean="0"/>
              <a:t>definiującego</a:t>
            </a:r>
            <a:r>
              <a:rPr dirty="0" smtClean="0"/>
              <a:t> </a:t>
            </a:r>
            <a:r>
              <a:rPr dirty="0" err="1"/>
              <a:t>układ</a:t>
            </a:r>
            <a:r>
              <a:rPr dirty="0"/>
              <a:t> </a:t>
            </a:r>
            <a:r>
              <a:rPr dirty="0" err="1"/>
              <a:t>ze</a:t>
            </a:r>
            <a:r>
              <a:rPr dirty="0"/>
              <a:t> </a:t>
            </a:r>
            <a:r>
              <a:rPr dirty="0" err="1"/>
              <a:t>względu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jego</a:t>
            </a:r>
            <a:r>
              <a:rPr dirty="0"/>
              <a:t> </a:t>
            </a:r>
            <a:r>
              <a:rPr dirty="0" err="1"/>
              <a:t>parametry</a:t>
            </a:r>
            <a:r>
              <a:rPr dirty="0"/>
              <a:t> </a:t>
            </a:r>
            <a:r>
              <a:rPr dirty="0" err="1"/>
              <a:t>takie</a:t>
            </a:r>
            <a:r>
              <a:rPr dirty="0"/>
              <a:t> </a:t>
            </a:r>
            <a:r>
              <a:rPr dirty="0" err="1"/>
              <a:t>jak</a:t>
            </a:r>
            <a:r>
              <a:rPr dirty="0"/>
              <a:t> </a:t>
            </a:r>
            <a:r>
              <a:rPr dirty="0" err="1"/>
              <a:t>początek</a:t>
            </a:r>
            <a:r>
              <a:rPr dirty="0"/>
              <a:t> </a:t>
            </a:r>
            <a:r>
              <a:rPr dirty="0" err="1"/>
              <a:t>układu</a:t>
            </a:r>
            <a:r>
              <a:rPr dirty="0"/>
              <a:t> </a:t>
            </a:r>
            <a:r>
              <a:rPr dirty="0" err="1"/>
              <a:t>współrzędnych</a:t>
            </a:r>
            <a:r>
              <a:rPr dirty="0"/>
              <a:t>, </a:t>
            </a:r>
            <a:r>
              <a:rPr dirty="0" err="1"/>
              <a:t>czy</a:t>
            </a:r>
            <a:r>
              <a:rPr dirty="0"/>
              <a:t> jest </a:t>
            </a:r>
            <a:r>
              <a:rPr dirty="0" err="1"/>
              <a:t>metryczny</a:t>
            </a:r>
            <a:r>
              <a:rPr dirty="0"/>
              <a:t>, </a:t>
            </a:r>
            <a:r>
              <a:rPr dirty="0" err="1"/>
              <a:t>elipsoida</a:t>
            </a:r>
            <a:r>
              <a:rPr dirty="0"/>
              <a:t>, </a:t>
            </a:r>
            <a:r>
              <a:rPr dirty="0" err="1"/>
              <a:t>itp</a:t>
            </a:r>
            <a:r>
              <a:rPr dirty="0"/>
              <a:t>. np.: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[1] "+</a:t>
            </a:r>
            <a:r>
              <a:rPr sz="1800" dirty="0" err="1">
                <a:latin typeface="Courier"/>
              </a:rPr>
              <a:t>proj</a:t>
            </a:r>
            <a:r>
              <a:rPr sz="1800" dirty="0">
                <a:latin typeface="Courier"/>
              </a:rPr>
              <a:t>=</a:t>
            </a:r>
            <a:r>
              <a:rPr sz="1800" dirty="0" err="1">
                <a:latin typeface="Courier"/>
              </a:rPr>
              <a:t>longlat</a:t>
            </a:r>
            <a:r>
              <a:rPr sz="1800" dirty="0">
                <a:latin typeface="Courier"/>
              </a:rPr>
              <a:t> +datum=WGS84 +</a:t>
            </a:r>
            <a:r>
              <a:rPr sz="1800" dirty="0" err="1">
                <a:latin typeface="Courier"/>
              </a:rPr>
              <a:t>no_defs</a:t>
            </a:r>
            <a:r>
              <a:rPr sz="1800" dirty="0">
                <a:latin typeface="Courier"/>
              </a:rPr>
              <a:t> +</a:t>
            </a:r>
            <a:r>
              <a:rPr sz="1800" dirty="0" err="1">
                <a:latin typeface="Courier"/>
              </a:rPr>
              <a:t>ellps</a:t>
            </a:r>
            <a:r>
              <a:rPr sz="1800" dirty="0">
                <a:latin typeface="Courier"/>
              </a:rPr>
              <a:t>=WGS84 +towgs84=0,0,0"</a:t>
            </a:r>
          </a:p>
        </p:txBody>
      </p:sp>
    </p:spTree>
    <p:extLst>
      <p:ext uri="{BB962C8B-B14F-4D97-AF65-F5344CB8AC3E}">
        <p14:creationId xmlns:p14="http://schemas.microsoft.com/office/powerpoint/2010/main" val="557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 to ten cały CRS?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Dzięki znajomości układu współrzędnych możemy przekształcać jeden zbiór danych do innego układu. Ważne jest trzymanie danych w tym samym układzie, dzięki czemu można przeprowadzać operacje typu wyszukiwania przecięcia.</a:t>
            </a:r>
          </a:p>
        </p:txBody>
      </p:sp>
    </p:spTree>
    <p:extLst>
      <p:ext uri="{BB962C8B-B14F-4D97-AF65-F5344CB8AC3E}">
        <p14:creationId xmlns:p14="http://schemas.microsoft.com/office/powerpoint/2010/main" val="14715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PUNKTY, LINIE, POLIGONY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POINT (5 2) </a:t>
            </a:r>
            <a:r>
              <a:rPr sz="1800" dirty="0" err="1" smtClean="0">
                <a:latin typeface="Courier"/>
              </a:rPr>
              <a:t>st_point</a:t>
            </a:r>
            <a:r>
              <a:rPr sz="1800" dirty="0" smtClean="0">
                <a:latin typeface="Courier"/>
              </a:rPr>
              <a:t>(c(5</a:t>
            </a:r>
            <a:r>
              <a:rPr sz="1800" dirty="0">
                <a:latin typeface="Courier"/>
              </a:rPr>
              <a:t>, 2))</a:t>
            </a:r>
            <a:r>
              <a:rPr dirty="0"/>
              <a:t> </a:t>
            </a:r>
            <a:endParaRPr lang="pl-PL" dirty="0" smtClean="0"/>
          </a:p>
          <a:p>
            <a:pPr marL="0" lvl="0" indent="0">
              <a:buNone/>
            </a:pPr>
            <a:r>
              <a:rPr dirty="0" smtClean="0"/>
              <a:t>LINESTRING </a:t>
            </a:r>
            <a:r>
              <a:rPr dirty="0"/>
              <a:t>(1 5, 4 4, 4 1, 2 2, 3 2) </a:t>
            </a:r>
            <a:r>
              <a:rPr sz="1800" dirty="0" err="1">
                <a:latin typeface="Courier"/>
              </a:rPr>
              <a:t>st_linestring</a:t>
            </a:r>
            <a:r>
              <a:rPr sz="1800" dirty="0">
                <a:latin typeface="Courier"/>
              </a:rPr>
              <a:t>()</a:t>
            </a:r>
            <a:r>
              <a:rPr dirty="0"/>
              <a:t> </a:t>
            </a:r>
            <a:endParaRPr lang="pl-PL" dirty="0" smtClean="0"/>
          </a:p>
          <a:p>
            <a:pPr marL="0" lvl="0" indent="0">
              <a:buNone/>
            </a:pPr>
            <a:r>
              <a:rPr dirty="0" smtClean="0"/>
              <a:t>POLYGON </a:t>
            </a:r>
            <a:r>
              <a:rPr dirty="0"/>
              <a:t>((1 5, 2 2, 4 1, 4 4, 1 5)) </a:t>
            </a:r>
            <a:r>
              <a:rPr sz="1800" dirty="0" err="1">
                <a:latin typeface="Courier"/>
              </a:rPr>
              <a:t>st_polygon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11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LINIE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linestring_matrix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rbind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line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st_linestring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linestring_matrix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sz="1800" dirty="0">
                <a:latin typeface="Courier"/>
              </a:rPr>
              <a:t>(line)</a:t>
            </a:r>
          </a:p>
        </p:txBody>
      </p:sp>
      <p:pic>
        <p:nvPicPr>
          <p:cNvPr id="4" name="Picture 3" descr="Zajecia2_files/figure-pptx/unnamed-chunk-17-1.png"/>
          <p:cNvPicPr>
            <a:picLocks noGrp="1" noChangeAspect="1"/>
          </p:cNvPicPr>
          <p:nvPr/>
        </p:nvPicPr>
        <p:blipFill rotWithShape="1">
          <a:blip r:embed="rId2"/>
          <a:srcRect l="35872" t="19744" r="24630" b="24512"/>
          <a:stretch/>
        </p:blipFill>
        <p:spPr bwMode="auto">
          <a:xfrm>
            <a:off x="3851920" y="2996952"/>
            <a:ext cx="2232248" cy="25202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6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Załóżcie na lokalnym dysku projekt “Analiza Danych Przestrzennych”</a:t>
            </a:r>
          </a:p>
          <a:p>
            <a:pPr lvl="1">
              <a:buAutoNum type="arabicPeriod"/>
            </a:pPr>
            <a:r>
              <a:rPr/>
              <a:t>Utwórzcie folder “Zajecia2”</a:t>
            </a:r>
          </a:p>
          <a:p>
            <a:pPr lvl="1">
              <a:buAutoNum type="arabicPeriod"/>
            </a:pPr>
            <a:r>
              <a:rPr/>
              <a:t>W środku utwórzcie foldery “data”, “report”, “scripts”</a:t>
            </a:r>
          </a:p>
          <a:p>
            <a:pPr lvl="1">
              <a:buAutoNum type="arabicPeriod"/>
            </a:pPr>
            <a:r>
              <a:rPr/>
              <a:t>Skopiujcie do folderu “Zajecia2” prezentację</a:t>
            </a:r>
          </a:p>
        </p:txBody>
      </p:sp>
    </p:spTree>
    <p:extLst>
      <p:ext uri="{BB962C8B-B14F-4D97-AF65-F5344CB8AC3E}">
        <p14:creationId xmlns:p14="http://schemas.microsoft.com/office/powerpoint/2010/main" val="3696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POLIGONY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polygon_list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rbind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)))</a:t>
            </a:r>
            <a:r>
              <a:t/>
            </a:r>
            <a:br/>
            <a:r>
              <a:rPr sz="1800">
                <a:latin typeface="Courier"/>
              </a:rPr>
              <a:t>poligon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st_polygon</a:t>
            </a:r>
            <a:r>
              <a:rPr sz="1800">
                <a:latin typeface="Courier"/>
              </a:rPr>
              <a:t>(polygon_list)</a:t>
            </a:r>
            <a:r>
              <a:t/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(poligon)</a:t>
            </a:r>
          </a:p>
        </p:txBody>
      </p:sp>
      <p:pic>
        <p:nvPicPr>
          <p:cNvPr id="4" name="Picture 3" descr="Zajecia2_files/figure-pptx/unnamed-chunk-18-1.png"/>
          <p:cNvPicPr>
            <a:picLocks noGrp="1" noChangeAspect="1"/>
          </p:cNvPicPr>
          <p:nvPr/>
        </p:nvPicPr>
        <p:blipFill rotWithShape="1">
          <a:blip r:embed="rId2"/>
          <a:srcRect l="35872" t="19744" r="24630" b="22919"/>
          <a:stretch/>
        </p:blipFill>
        <p:spPr bwMode="auto">
          <a:xfrm>
            <a:off x="4355976" y="2924944"/>
            <a:ext cx="2232248" cy="25922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1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POLIGONY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polygon_border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rbind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polygon_hole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rbind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))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polygon_with_hole_list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polygon_border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polygon_hole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poligon2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 smtClean="0">
                <a:solidFill>
                  <a:srgbClr val="007020"/>
                </a:solidFill>
                <a:latin typeface="Courier"/>
              </a:rPr>
              <a:t>st_polygon</a:t>
            </a:r>
            <a:r>
              <a:rPr sz="1800" dirty="0" smtClean="0">
                <a:latin typeface="Courier"/>
              </a:rPr>
              <a:t>(pol</a:t>
            </a:r>
            <a:r>
              <a:rPr lang="pl-PL" sz="1800" dirty="0" smtClean="0">
                <a:latin typeface="Courier"/>
              </a:rPr>
              <a:t>i</a:t>
            </a:r>
            <a:r>
              <a:rPr sz="1800" dirty="0" err="1" smtClean="0">
                <a:latin typeface="Courier"/>
              </a:rPr>
              <a:t>gon</a:t>
            </a:r>
            <a:r>
              <a:rPr lang="pl-PL" sz="1800" dirty="0" smtClean="0">
                <a:latin typeface="Courier"/>
              </a:rPr>
              <a:t>_</a:t>
            </a:r>
            <a:r>
              <a:rPr sz="1800" dirty="0" err="1" smtClean="0">
                <a:latin typeface="Courier"/>
              </a:rPr>
              <a:t>with_hole_list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sz="1800" dirty="0">
                <a:latin typeface="Courier"/>
              </a:rPr>
              <a:t>(poligon2)</a:t>
            </a:r>
          </a:p>
        </p:txBody>
      </p:sp>
      <p:pic>
        <p:nvPicPr>
          <p:cNvPr id="4" name="Picture 3" descr="Zajecia2_files/figure-pptx/unnamed-chunk-19-1.png"/>
          <p:cNvPicPr>
            <a:picLocks noGrp="1" noChangeAspect="1"/>
          </p:cNvPicPr>
          <p:nvPr/>
        </p:nvPicPr>
        <p:blipFill rotWithShape="1">
          <a:blip r:embed="rId2"/>
          <a:srcRect l="30776" t="13374" r="24630" b="24512"/>
          <a:stretch/>
        </p:blipFill>
        <p:spPr bwMode="auto">
          <a:xfrm>
            <a:off x="5508104" y="3861048"/>
            <a:ext cx="2520280" cy="28083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93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obiekt</a:t>
            </a:r>
            <a:r>
              <a:rPr dirty="0"/>
              <a:t> </a:t>
            </a:r>
            <a:r>
              <a:rPr dirty="0" err="1"/>
              <a:t>będący</a:t>
            </a:r>
            <a:r>
              <a:rPr dirty="0"/>
              <a:t> </a:t>
            </a:r>
            <a:r>
              <a:rPr dirty="0" err="1"/>
              <a:t>poligonem</a:t>
            </a:r>
            <a:r>
              <a:rPr dirty="0"/>
              <a:t> (</a:t>
            </a:r>
            <a:r>
              <a:rPr dirty="0" err="1"/>
              <a:t>kwadratem</a:t>
            </a:r>
            <a:r>
              <a:rPr dirty="0"/>
              <a:t>) </a:t>
            </a:r>
            <a:r>
              <a:rPr dirty="0" err="1"/>
              <a:t>otaczającym</a:t>
            </a:r>
            <a:r>
              <a:rPr dirty="0"/>
              <a:t> </a:t>
            </a:r>
            <a:r>
              <a:rPr dirty="0" err="1"/>
              <a:t>Polskę</a:t>
            </a:r>
            <a:r>
              <a:rPr dirty="0"/>
              <a:t>,</a:t>
            </a:r>
          </a:p>
          <a:p>
            <a:pPr lvl="1">
              <a:buAutoNum type="arabicPeriod"/>
            </a:pPr>
            <a:r>
              <a:rPr dirty="0" err="1"/>
              <a:t>Stwórzcie</a:t>
            </a:r>
            <a:r>
              <a:rPr dirty="0"/>
              <a:t> </a:t>
            </a:r>
            <a:r>
              <a:rPr lang="pl-PL" dirty="0" err="1"/>
              <a:t>l</a:t>
            </a:r>
            <a:r>
              <a:rPr dirty="0" err="1" smtClean="0"/>
              <a:t>inię</a:t>
            </a:r>
            <a:r>
              <a:rPr dirty="0" smtClean="0"/>
              <a:t> </a:t>
            </a:r>
            <a:r>
              <a:rPr dirty="0" err="1"/>
              <a:t>przecinającą</a:t>
            </a:r>
            <a:r>
              <a:rPr dirty="0"/>
              <a:t> </a:t>
            </a:r>
            <a:r>
              <a:rPr dirty="0" err="1" smtClean="0"/>
              <a:t>Polskę</a:t>
            </a:r>
            <a:r>
              <a:rPr dirty="0" smtClean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lang="pl-PL" dirty="0" smtClean="0"/>
              <a:t>część wschodnią </a:t>
            </a:r>
            <a:r>
              <a:rPr dirty="0" err="1" smtClean="0"/>
              <a:t>i</a:t>
            </a:r>
            <a:r>
              <a:rPr dirty="0" smtClean="0"/>
              <a:t> </a:t>
            </a:r>
            <a:r>
              <a:rPr lang="pl-PL" dirty="0" smtClean="0"/>
              <a:t>zachodnią </a:t>
            </a:r>
            <a:r>
              <a:rPr dirty="0" smtClean="0"/>
              <a:t>(</a:t>
            </a:r>
            <a:r>
              <a:rPr dirty="0" err="1" smtClean="0"/>
              <a:t>mniej</a:t>
            </a:r>
            <a:r>
              <a:rPr dirty="0" smtClean="0"/>
              <a:t> </a:t>
            </a:r>
            <a:r>
              <a:rPr dirty="0" err="1"/>
              <a:t>więcej</a:t>
            </a:r>
            <a:r>
              <a:rPr dirty="0"/>
              <a:t> </a:t>
            </a:r>
            <a:r>
              <a:rPr dirty="0" err="1"/>
              <a:t>przebiegającą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</a:t>
            </a:r>
            <a:r>
              <a:rPr dirty="0" err="1"/>
              <a:t>rzekę</a:t>
            </a:r>
            <a:r>
              <a:rPr dirty="0"/>
              <a:t> </a:t>
            </a:r>
            <a:r>
              <a:rPr dirty="0" err="1"/>
              <a:t>Wisłę</a:t>
            </a:r>
            <a:r>
              <a:rPr dirty="0"/>
              <a:t>). </a:t>
            </a:r>
            <a:r>
              <a:rPr dirty="0" err="1"/>
              <a:t>Niech</a:t>
            </a:r>
            <a:r>
              <a:rPr dirty="0"/>
              <a:t> </a:t>
            </a:r>
            <a:r>
              <a:rPr dirty="0" err="1"/>
              <a:t>linia</a:t>
            </a:r>
            <a:r>
              <a:rPr dirty="0"/>
              <a:t> ta </a:t>
            </a:r>
            <a:r>
              <a:rPr dirty="0" err="1"/>
              <a:t>składa</a:t>
            </a:r>
            <a:r>
              <a:rPr dirty="0"/>
              <a:t> </a:t>
            </a:r>
            <a:r>
              <a:rPr dirty="0" err="1"/>
              <a:t>się</a:t>
            </a:r>
            <a:r>
              <a:rPr dirty="0"/>
              <a:t> z 10 </a:t>
            </a:r>
            <a:r>
              <a:rPr dirty="0" err="1"/>
              <a:t>punktów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Wyświetlcie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mapie</a:t>
            </a:r>
            <a:r>
              <a:rPr dirty="0"/>
              <a:t> </a:t>
            </a:r>
            <a:r>
              <a:rPr dirty="0" err="1"/>
              <a:t>kontur</a:t>
            </a:r>
            <a:r>
              <a:rPr dirty="0"/>
              <a:t> </a:t>
            </a:r>
            <a:r>
              <a:rPr dirty="0" err="1"/>
              <a:t>Polski</a:t>
            </a:r>
            <a:r>
              <a:rPr dirty="0"/>
              <a:t> </a:t>
            </a:r>
            <a:r>
              <a:rPr dirty="0" err="1"/>
              <a:t>ze</a:t>
            </a:r>
            <a:r>
              <a:rPr dirty="0"/>
              <a:t> </a:t>
            </a:r>
            <a:r>
              <a:rPr dirty="0" err="1"/>
              <a:t>zbioru</a:t>
            </a:r>
            <a:r>
              <a:rPr dirty="0"/>
              <a:t> </a:t>
            </a:r>
            <a:r>
              <a:rPr sz="1800" dirty="0">
                <a:latin typeface="Courier"/>
              </a:rPr>
              <a:t>world</a:t>
            </a:r>
            <a:r>
              <a:rPr dirty="0"/>
              <a:t>, </a:t>
            </a:r>
            <a:r>
              <a:rPr dirty="0" err="1"/>
              <a:t>oraz</a:t>
            </a:r>
            <a:r>
              <a:rPr dirty="0"/>
              <a:t> </a:t>
            </a:r>
            <a:r>
              <a:rPr dirty="0" err="1"/>
              <a:t>utworzone</a:t>
            </a:r>
            <a:r>
              <a:rPr dirty="0"/>
              <a:t> </a:t>
            </a:r>
            <a:r>
              <a:rPr dirty="0" err="1"/>
              <a:t>obie</a:t>
            </a:r>
            <a:r>
              <a:rPr dirty="0"/>
              <a:t> </a:t>
            </a:r>
            <a:r>
              <a:rPr dirty="0" err="1"/>
              <a:t>warstwy</a:t>
            </a:r>
            <a:r>
              <a:rPr dirty="0" smtClean="0"/>
              <a:t>.</a:t>
            </a:r>
            <a:endParaRPr lang="pl-PL" dirty="0" smtClean="0"/>
          </a:p>
          <a:p>
            <a:pPr lvl="1">
              <a:buAutoNum type="arabicPeriod"/>
            </a:pPr>
            <a:r>
              <a:rPr lang="pl-PL" dirty="0" smtClean="0"/>
              <a:t>Jaką powierzchnię ma Polska?</a:t>
            </a:r>
          </a:p>
          <a:p>
            <a:pPr lvl="1">
              <a:buAutoNum type="arabicPeriod"/>
            </a:pPr>
            <a:r>
              <a:rPr lang="pl-PL" dirty="0" smtClean="0"/>
              <a:t>Jaką długość ma granica Polski?</a:t>
            </a:r>
          </a:p>
          <a:p>
            <a:pPr lvl="1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PRZERWA </a:t>
            </a:r>
            <a:r>
              <a:rPr lang="pl-PL" dirty="0" smtClean="0"/>
              <a:t>II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smtClean="0"/>
              <a:t>1</a:t>
            </a:r>
            <a:r>
              <a:rPr lang="pl-PL" dirty="0"/>
              <a:t>5</a:t>
            </a:r>
            <a:r>
              <a:rPr dirty="0" smtClean="0"/>
              <a:t> </a:t>
            </a:r>
            <a:r>
              <a:rPr dirty="0" err="1"/>
              <a:t>minut</a:t>
            </a:r>
            <a:r>
              <a:rPr dirty="0"/>
              <a:t> ZP</a:t>
            </a:r>
          </a:p>
          <a:p>
            <a:pPr marL="0" lvl="0" indent="0">
              <a:buNone/>
            </a:pPr>
            <a:r>
              <a:rPr dirty="0" err="1"/>
              <a:t>Staraliście</a:t>
            </a:r>
            <a:r>
              <a:rPr dirty="0"/>
              <a:t> </a:t>
            </a:r>
            <a:r>
              <a:rPr dirty="0" err="1"/>
              <a:t>się</a:t>
            </a:r>
            <a:r>
              <a:rPr dirty="0"/>
              <a:t> </a:t>
            </a:r>
            <a:r>
              <a:rPr dirty="0" err="1"/>
              <a:t>jak</a:t>
            </a:r>
            <a:r>
              <a:rPr dirty="0"/>
              <a:t> </a:t>
            </a:r>
            <a:r>
              <a:rPr dirty="0" err="1"/>
              <a:t>mogliście</a:t>
            </a:r>
            <a:r>
              <a:rPr dirty="0"/>
              <a:t>, ale </a:t>
            </a:r>
            <a:r>
              <a:rPr dirty="0" err="1"/>
              <a:t>nie</a:t>
            </a:r>
            <a:r>
              <a:rPr dirty="0"/>
              <a:t> </a:t>
            </a:r>
            <a:r>
              <a:rPr dirty="0" err="1"/>
              <a:t>udało</a:t>
            </a:r>
            <a:r>
              <a:rPr dirty="0"/>
              <a:t> </a:t>
            </a:r>
            <a:r>
              <a:rPr dirty="0" err="1"/>
              <a:t>się</a:t>
            </a:r>
            <a:r>
              <a:rPr dirty="0"/>
              <a:t> </a:t>
            </a:r>
            <a:r>
              <a:rPr dirty="0" err="1"/>
              <a:t>dać</a:t>
            </a:r>
            <a:r>
              <a:rPr dirty="0"/>
              <a:t> </a:t>
            </a:r>
            <a:r>
              <a:rPr dirty="0" err="1"/>
              <a:t>szczepionki</a:t>
            </a:r>
            <a:r>
              <a:rPr dirty="0"/>
              <a:t> </a:t>
            </a:r>
            <a:r>
              <a:rPr dirty="0" err="1"/>
              <a:t>wszystkim</a:t>
            </a:r>
            <a:r>
              <a:rPr dirty="0"/>
              <a:t>. Do </a:t>
            </a:r>
            <a:r>
              <a:rPr dirty="0" err="1"/>
              <a:t>Poznania</a:t>
            </a:r>
            <a:r>
              <a:rPr dirty="0"/>
              <a:t> </a:t>
            </a:r>
            <a:r>
              <a:rPr dirty="0" err="1"/>
              <a:t>nadciąga</a:t>
            </a:r>
            <a:r>
              <a:rPr dirty="0"/>
              <a:t> </a:t>
            </a:r>
            <a:r>
              <a:rPr dirty="0" err="1"/>
              <a:t>chmara</a:t>
            </a:r>
            <a:r>
              <a:rPr dirty="0"/>
              <a:t> zombie z </a:t>
            </a:r>
            <a:r>
              <a:rPr dirty="0" err="1"/>
              <a:t>okolicznych</a:t>
            </a:r>
            <a:r>
              <a:rPr dirty="0"/>
              <a:t> </a:t>
            </a:r>
            <a:r>
              <a:rPr dirty="0" err="1"/>
              <a:t>miejscowości</a:t>
            </a:r>
            <a:r>
              <a:rPr dirty="0"/>
              <a:t>. </a:t>
            </a:r>
            <a:r>
              <a:rPr dirty="0" err="1"/>
              <a:t>Wojsko</a:t>
            </a:r>
            <a:r>
              <a:rPr dirty="0"/>
              <a:t> jest </a:t>
            </a:r>
            <a:r>
              <a:rPr dirty="0" err="1"/>
              <a:t>gotowe</a:t>
            </a:r>
            <a:r>
              <a:rPr dirty="0"/>
              <a:t> </a:t>
            </a:r>
            <a:r>
              <a:rPr dirty="0" err="1"/>
              <a:t>Wam</a:t>
            </a:r>
            <a:r>
              <a:rPr dirty="0"/>
              <a:t> </a:t>
            </a:r>
            <a:r>
              <a:rPr dirty="0" err="1"/>
              <a:t>pomóc</a:t>
            </a:r>
            <a:r>
              <a:rPr dirty="0"/>
              <a:t>, ale to WY </a:t>
            </a:r>
            <a:r>
              <a:rPr dirty="0" err="1"/>
              <a:t>musicie</a:t>
            </a:r>
            <a:r>
              <a:rPr dirty="0"/>
              <a:t> </a:t>
            </a:r>
            <a:r>
              <a:rPr dirty="0" err="1"/>
              <a:t>podjąć</a:t>
            </a:r>
            <a:r>
              <a:rPr dirty="0"/>
              <a:t> </a:t>
            </a:r>
            <a:r>
              <a:rPr dirty="0" err="1"/>
              <a:t>strategiczne</a:t>
            </a:r>
            <a:r>
              <a:rPr dirty="0"/>
              <a:t> </a:t>
            </a:r>
            <a:r>
              <a:rPr dirty="0" err="1"/>
              <a:t>decyzje</a:t>
            </a:r>
            <a:r>
              <a:rPr dirty="0"/>
              <a:t>, </a:t>
            </a:r>
            <a:r>
              <a:rPr dirty="0" err="1"/>
              <a:t>jak</a:t>
            </a:r>
            <a:r>
              <a:rPr dirty="0"/>
              <a:t> </a:t>
            </a:r>
            <a:r>
              <a:rPr dirty="0" err="1"/>
              <a:t>obronić</a:t>
            </a:r>
            <a:r>
              <a:rPr dirty="0"/>
              <a:t> </a:t>
            </a:r>
            <a:r>
              <a:rPr dirty="0" err="1"/>
              <a:t>miasto</a:t>
            </a:r>
            <a:r>
              <a:rPr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253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Wczytywanie danych z zewnętrznego pliku.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Na stronie </a:t>
            </a:r>
            <a:r>
              <a:rPr>
                <a:hlinkClick r:id="rId2"/>
              </a:rPr>
              <a:t>https://www.naturalearthdata.com/</a:t>
            </a:r>
            <a:r>
              <a:rPr/>
              <a:t> znajduje się dużo przestrzennych zbiorów danych. Znajdźcie tam i pobierzcie zbiór populated places (less) dla skali 1:10 milionów. Pliki rozpakujcie do folderu </a:t>
            </a:r>
            <a:r>
              <a:rPr sz="1800">
                <a:latin typeface="Courier"/>
              </a:rPr>
              <a:t>data</a:t>
            </a:r>
            <a:r>
              <a:rPr/>
              <a:t>, który wcześniej utworzyliście.</a:t>
            </a:r>
          </a:p>
          <a:p>
            <a:pPr marL="0" lvl="0" indent="0">
              <a:buNone/>
            </a:pPr>
            <a:r>
              <a:rPr/>
              <a:t>Pobrane pliki są w tzw. formacie shapefile, na kTóry składają się przede wszystkim:</a:t>
            </a:r>
          </a:p>
          <a:p>
            <a:pPr lvl="1">
              <a:buAutoNum type="arabicPeriod"/>
            </a:pPr>
            <a:r>
              <a:rPr/>
              <a:t>dbf - tabela atrybutowa</a:t>
            </a:r>
          </a:p>
          <a:p>
            <a:pPr lvl="1">
              <a:buAutoNum type="arabicPeriod"/>
            </a:pPr>
            <a:r>
              <a:rPr/>
              <a:t>shp - plik przechowujący geometrię</a:t>
            </a:r>
          </a:p>
          <a:p>
            <a:pPr lvl="1">
              <a:buAutoNum type="arabicPeriod"/>
            </a:pPr>
            <a:r>
              <a:rPr/>
              <a:t>shx - plik indeksujący obiekty (ułatwia ich przeszukiwanie oraz łączy atrybuty z geometrią)</a:t>
            </a:r>
          </a:p>
          <a:p>
            <a:pPr lvl="1">
              <a:buAutoNum type="arabicPeriod"/>
            </a:pPr>
            <a:r>
              <a:rPr/>
              <a:t>prj - plik układu współrzędnych</a:t>
            </a:r>
          </a:p>
        </p:txBody>
      </p:sp>
    </p:spTree>
    <p:extLst>
      <p:ext uri="{BB962C8B-B14F-4D97-AF65-F5344CB8AC3E}">
        <p14:creationId xmlns:p14="http://schemas.microsoft.com/office/powerpoint/2010/main" val="10909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Wczytywanie danych z zewnętrznego pliku.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Do </a:t>
            </a:r>
            <a:r>
              <a:rPr dirty="0" err="1"/>
              <a:t>wczytania</a:t>
            </a:r>
            <a:r>
              <a:rPr dirty="0"/>
              <a:t> </a:t>
            </a:r>
            <a:r>
              <a:rPr dirty="0" err="1"/>
              <a:t>pliku</a:t>
            </a:r>
            <a:r>
              <a:rPr dirty="0"/>
              <a:t> </a:t>
            </a:r>
            <a:r>
              <a:rPr dirty="0" err="1"/>
              <a:t>shapefile</a:t>
            </a:r>
            <a:r>
              <a:rPr dirty="0"/>
              <a:t> </a:t>
            </a:r>
            <a:r>
              <a:rPr dirty="0" err="1"/>
              <a:t>służy</a:t>
            </a:r>
            <a:r>
              <a:rPr dirty="0"/>
              <a:t> </a:t>
            </a:r>
            <a:r>
              <a:rPr dirty="0" err="1"/>
              <a:t>komenda</a:t>
            </a:r>
            <a:r>
              <a:rPr dirty="0"/>
              <a:t> </a:t>
            </a:r>
            <a:r>
              <a:rPr dirty="0" err="1"/>
              <a:t>st_read</a:t>
            </a:r>
            <a:r>
              <a:rPr dirty="0"/>
              <a:t> </a:t>
            </a:r>
            <a:r>
              <a:rPr dirty="0" err="1"/>
              <a:t>lub</a:t>
            </a:r>
            <a:r>
              <a:rPr dirty="0"/>
              <a:t> </a:t>
            </a:r>
            <a:r>
              <a:rPr dirty="0" err="1"/>
              <a:t>read_sf</a:t>
            </a:r>
            <a:r>
              <a:rPr dirty="0"/>
              <a:t> </a:t>
            </a:r>
            <a:endParaRPr lang="pl-PL" dirty="0" smtClean="0"/>
          </a:p>
          <a:p>
            <a:pPr marL="0" lvl="0" indent="0">
              <a:buNone/>
            </a:pPr>
            <a:r>
              <a:rPr dirty="0" err="1" smtClean="0"/>
              <a:t>Wczytajcie</a:t>
            </a:r>
            <a:r>
              <a:rPr dirty="0" smtClean="0"/>
              <a:t> </a:t>
            </a:r>
            <a:r>
              <a:rPr dirty="0" err="1"/>
              <a:t>plik</a:t>
            </a:r>
            <a:r>
              <a:rPr dirty="0"/>
              <a:t> most populated places </a:t>
            </a:r>
            <a:r>
              <a:rPr dirty="0" err="1"/>
              <a:t>oraz</a:t>
            </a:r>
            <a:r>
              <a:rPr dirty="0"/>
              <a:t> w </a:t>
            </a:r>
            <a:r>
              <a:rPr dirty="0" err="1"/>
              <a:t>nowym</a:t>
            </a:r>
            <a:r>
              <a:rPr dirty="0"/>
              <a:t> </a:t>
            </a:r>
            <a:r>
              <a:rPr dirty="0" err="1"/>
              <a:t>raporcie</a:t>
            </a:r>
            <a:r>
              <a:rPr dirty="0"/>
              <a:t> </a:t>
            </a:r>
            <a:r>
              <a:rPr dirty="0" err="1"/>
              <a:t>dokonajcie</a:t>
            </a:r>
            <a:r>
              <a:rPr dirty="0"/>
              <a:t> </a:t>
            </a:r>
            <a:r>
              <a:rPr dirty="0" err="1"/>
              <a:t>jego</a:t>
            </a:r>
            <a:r>
              <a:rPr dirty="0"/>
              <a:t> </a:t>
            </a:r>
            <a:r>
              <a:rPr dirty="0" err="1"/>
              <a:t>eksploracji</a:t>
            </a:r>
            <a:r>
              <a:rPr dirty="0" smtClean="0"/>
              <a:t>.</a:t>
            </a:r>
            <a:endParaRPr lang="pl-PL" dirty="0" smtClean="0"/>
          </a:p>
          <a:p>
            <a:pPr marL="0" lv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337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Złączenia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hlinkClick r:id="rId2"/>
              </a:rPr>
              <a:t>DANE GUS</a:t>
            </a:r>
          </a:p>
          <a:p>
            <a:pPr marL="0" lvl="0" indent="0">
              <a:buNone/>
            </a:pPr>
            <a:r>
              <a:rPr dirty="0"/>
              <a:t>Do </a:t>
            </a:r>
            <a:r>
              <a:rPr dirty="0" err="1"/>
              <a:t>złączeń</a:t>
            </a:r>
            <a:r>
              <a:rPr dirty="0"/>
              <a:t> </a:t>
            </a:r>
            <a:r>
              <a:rPr dirty="0" err="1"/>
              <a:t>służą</a:t>
            </a:r>
            <a:r>
              <a:rPr dirty="0"/>
              <a:t> </a:t>
            </a:r>
            <a:r>
              <a:rPr dirty="0" err="1"/>
              <a:t>funkcje</a:t>
            </a:r>
            <a:r>
              <a:rPr dirty="0"/>
              <a:t> join, np. </a:t>
            </a:r>
            <a:r>
              <a:rPr sz="1800" dirty="0" err="1">
                <a:latin typeface="Courier"/>
              </a:rPr>
              <a:t>dplyr</a:t>
            </a:r>
            <a:r>
              <a:rPr sz="1800" dirty="0">
                <a:latin typeface="Courier"/>
              </a:rPr>
              <a:t>::</a:t>
            </a:r>
            <a:r>
              <a:rPr sz="1800" dirty="0" err="1">
                <a:latin typeface="Courier"/>
              </a:rPr>
              <a:t>left_join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Utwórzcie</a:t>
            </a:r>
            <a:r>
              <a:rPr dirty="0"/>
              <a:t> </a:t>
            </a:r>
            <a:r>
              <a:rPr dirty="0" err="1"/>
              <a:t>raport</a:t>
            </a:r>
            <a:r>
              <a:rPr dirty="0"/>
              <a:t> markdown.</a:t>
            </a:r>
          </a:p>
          <a:p>
            <a:pPr lvl="1">
              <a:buAutoNum type="arabicPeriod"/>
            </a:pPr>
            <a:r>
              <a:rPr dirty="0" err="1"/>
              <a:t>Pobierzcie</a:t>
            </a:r>
            <a:r>
              <a:rPr dirty="0"/>
              <a:t> </a:t>
            </a:r>
            <a:r>
              <a:rPr dirty="0" err="1"/>
              <a:t>ze</a:t>
            </a:r>
            <a:r>
              <a:rPr dirty="0"/>
              <a:t> </a:t>
            </a:r>
            <a:r>
              <a:rPr dirty="0" err="1"/>
              <a:t>strony</a:t>
            </a:r>
            <a:r>
              <a:rPr dirty="0"/>
              <a:t> GUS </a:t>
            </a:r>
            <a:r>
              <a:rPr dirty="0" err="1"/>
              <a:t>załącznik</a:t>
            </a:r>
            <a:r>
              <a:rPr dirty="0"/>
              <a:t> 1 </a:t>
            </a:r>
            <a:r>
              <a:rPr dirty="0" err="1"/>
              <a:t>oraz</a:t>
            </a:r>
            <a:r>
              <a:rPr dirty="0"/>
              <a:t> 3</a:t>
            </a:r>
          </a:p>
          <a:p>
            <a:pPr lvl="1">
              <a:buAutoNum type="arabicPeriod"/>
            </a:pPr>
            <a:r>
              <a:rPr dirty="0" err="1"/>
              <a:t>Dokonajcie</a:t>
            </a:r>
            <a:r>
              <a:rPr dirty="0"/>
              <a:t> </a:t>
            </a:r>
            <a:r>
              <a:rPr dirty="0" err="1"/>
              <a:t>eksploracji</a:t>
            </a:r>
            <a:r>
              <a:rPr dirty="0"/>
              <a:t> </a:t>
            </a:r>
            <a:r>
              <a:rPr dirty="0" err="1"/>
              <a:t>danych</a:t>
            </a:r>
            <a:endParaRPr dirty="0"/>
          </a:p>
          <a:p>
            <a:pPr lvl="1">
              <a:buAutoNum type="arabicPeriod"/>
            </a:pPr>
            <a:r>
              <a:rPr dirty="0" err="1" smtClean="0"/>
              <a:t>Złączci</a:t>
            </a:r>
            <a:r>
              <a:rPr lang="pl-PL" dirty="0" smtClean="0"/>
              <a:t>e</a:t>
            </a:r>
            <a:r>
              <a:rPr dirty="0" smtClean="0"/>
              <a:t> </a:t>
            </a:r>
            <a:r>
              <a:rPr dirty="0" err="1"/>
              <a:t>siatkę</a:t>
            </a:r>
            <a:r>
              <a:rPr dirty="0"/>
              <a:t> </a:t>
            </a:r>
            <a:r>
              <a:rPr dirty="0" err="1"/>
              <a:t>kwadratów</a:t>
            </a:r>
            <a:r>
              <a:rPr dirty="0"/>
              <a:t> </a:t>
            </a:r>
            <a:r>
              <a:rPr dirty="0" err="1"/>
              <a:t>miasta</a:t>
            </a:r>
            <a:r>
              <a:rPr dirty="0"/>
              <a:t> </a:t>
            </a:r>
            <a:r>
              <a:rPr dirty="0" err="1"/>
              <a:t>wraz</a:t>
            </a:r>
            <a:r>
              <a:rPr dirty="0"/>
              <a:t> z </a:t>
            </a:r>
            <a:r>
              <a:rPr dirty="0" err="1"/>
              <a:t>danymi</a:t>
            </a:r>
            <a:r>
              <a:rPr dirty="0"/>
              <a:t> </a:t>
            </a:r>
            <a:r>
              <a:rPr dirty="0" err="1"/>
              <a:t>tabelarycznymi</a:t>
            </a:r>
            <a:endParaRPr dirty="0"/>
          </a:p>
          <a:p>
            <a:pPr lvl="1">
              <a:buAutoNum type="arabicPeriod"/>
            </a:pPr>
            <a:r>
              <a:rPr dirty="0" err="1"/>
              <a:t>Zróbcie</a:t>
            </a:r>
            <a:r>
              <a:rPr dirty="0"/>
              <a:t> </a:t>
            </a:r>
            <a:r>
              <a:rPr dirty="0" err="1"/>
              <a:t>mapę</a:t>
            </a:r>
            <a:r>
              <a:rPr dirty="0"/>
              <a:t> </a:t>
            </a:r>
            <a:r>
              <a:rPr dirty="0" err="1"/>
              <a:t>prezentującą</a:t>
            </a:r>
            <a:r>
              <a:rPr dirty="0"/>
              <a:t> </a:t>
            </a:r>
            <a:r>
              <a:rPr dirty="0" err="1"/>
              <a:t>udział</a:t>
            </a:r>
            <a:r>
              <a:rPr dirty="0"/>
              <a:t> </a:t>
            </a:r>
            <a:r>
              <a:rPr dirty="0" err="1"/>
              <a:t>osób</a:t>
            </a:r>
            <a:r>
              <a:rPr dirty="0"/>
              <a:t> w </a:t>
            </a:r>
            <a:r>
              <a:rPr dirty="0" err="1"/>
              <a:t>wieku</a:t>
            </a:r>
            <a:r>
              <a:rPr dirty="0"/>
              <a:t> 0-14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miasta</a:t>
            </a:r>
            <a:r>
              <a:rPr dirty="0"/>
              <a:t> </a:t>
            </a:r>
            <a:r>
              <a:rPr dirty="0" err="1"/>
              <a:t>Poznania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7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Złączenia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/>
              <a:t>siatka &lt;- </a:t>
            </a:r>
            <a:r>
              <a:rPr lang="pl-PL" dirty="0" err="1" smtClean="0"/>
              <a:t>read_sf</a:t>
            </a:r>
            <a:r>
              <a:rPr lang="pl-PL" dirty="0"/>
              <a:t>('j:/</a:t>
            </a:r>
            <a:r>
              <a:rPr lang="pl-PL" dirty="0" err="1"/>
              <a:t>Documents</a:t>
            </a:r>
            <a:r>
              <a:rPr lang="pl-PL" dirty="0"/>
              <a:t>/</a:t>
            </a:r>
            <a:r>
              <a:rPr lang="pl-PL" dirty="0" err="1"/>
              <a:t>AnalizaDanychPrzestrzennych</a:t>
            </a:r>
            <a:r>
              <a:rPr lang="pl-PL" dirty="0"/>
              <a:t>/Zajecia2/data/</a:t>
            </a:r>
            <a:r>
              <a:rPr lang="pl-PL" dirty="0" err="1"/>
              <a:t>siatka_miasta.shp</a:t>
            </a:r>
            <a:r>
              <a:rPr lang="pl-PL" dirty="0"/>
              <a:t>')</a:t>
            </a:r>
          </a:p>
          <a:p>
            <a:pPr marL="0" lvl="0" indent="0">
              <a:buNone/>
            </a:pPr>
            <a:r>
              <a:rPr lang="pl-PL" dirty="0" err="1"/>
              <a:t>siatka.pzn</a:t>
            </a:r>
            <a:r>
              <a:rPr lang="pl-PL" dirty="0"/>
              <a:t> &lt;- siatka %&gt;% </a:t>
            </a:r>
            <a:r>
              <a:rPr lang="pl-PL" dirty="0" err="1"/>
              <a:t>filter</a:t>
            </a:r>
            <a:r>
              <a:rPr lang="pl-PL" dirty="0"/>
              <a:t>(</a:t>
            </a:r>
            <a:r>
              <a:rPr lang="pl-PL" dirty="0" err="1"/>
              <a:t>Nr_LUZu</a:t>
            </a:r>
            <a:r>
              <a:rPr lang="pl-PL" dirty="0"/>
              <a:t> =='PL005C')</a:t>
            </a:r>
          </a:p>
          <a:p>
            <a:pPr marL="0" lvl="0" indent="0">
              <a:buNone/>
            </a:pPr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readxl</a:t>
            </a:r>
            <a:r>
              <a:rPr lang="pl-PL" dirty="0"/>
              <a:t>)</a:t>
            </a:r>
          </a:p>
          <a:p>
            <a:pPr marL="0" lvl="0" indent="0">
              <a:buNone/>
            </a:pPr>
            <a:r>
              <a:rPr lang="pl-PL" dirty="0"/>
              <a:t>atrybuty &lt;- </a:t>
            </a:r>
            <a:r>
              <a:rPr lang="pl-PL" dirty="0" err="1"/>
              <a:t>read_xls</a:t>
            </a:r>
            <a:r>
              <a:rPr lang="pl-PL" dirty="0"/>
              <a:t>("j:/Documents/AnalizaDanychPrzestrzennych/Zajecia2/data/dane_siatka_miasta_zalacznik_nr_3.xls")</a:t>
            </a:r>
          </a:p>
          <a:p>
            <a:pPr marL="0" lvl="0" indent="0">
              <a:buNone/>
            </a:pPr>
            <a:r>
              <a:rPr lang="pl-PL" dirty="0" err="1"/>
              <a:t>atrybuty.poz</a:t>
            </a:r>
            <a:r>
              <a:rPr lang="pl-PL" dirty="0"/>
              <a:t> &lt;- atrybuty %&gt;% </a:t>
            </a:r>
            <a:r>
              <a:rPr lang="pl-PL" dirty="0" err="1"/>
              <a:t>filter</a:t>
            </a:r>
            <a:r>
              <a:rPr lang="pl-PL" dirty="0"/>
              <a:t>(KOD_MIASTA=='PL005C')</a:t>
            </a:r>
          </a:p>
          <a:p>
            <a:pPr marL="0" lvl="0" indent="0">
              <a:buNone/>
            </a:pPr>
            <a:endParaRPr lang="pl-PL" dirty="0"/>
          </a:p>
          <a:p>
            <a:pPr marL="0" lvl="0" indent="0">
              <a:buNone/>
            </a:pPr>
            <a:r>
              <a:rPr lang="pl-PL" dirty="0" err="1"/>
              <a:t>siatka.pzn.atr</a:t>
            </a:r>
            <a:r>
              <a:rPr lang="pl-PL" dirty="0"/>
              <a:t> &lt;- </a:t>
            </a:r>
            <a:r>
              <a:rPr lang="pl-PL" dirty="0" err="1"/>
              <a:t>left_join</a:t>
            </a:r>
            <a:r>
              <a:rPr lang="pl-PL" dirty="0"/>
              <a:t>(</a:t>
            </a:r>
            <a:r>
              <a:rPr lang="pl-PL" dirty="0" err="1"/>
              <a:t>siatka.pzn,atrybuty.poz</a:t>
            </a:r>
            <a:r>
              <a:rPr lang="pl-PL" dirty="0"/>
              <a:t>,</a:t>
            </a:r>
          </a:p>
          <a:p>
            <a:pPr marL="0" lvl="0" indent="0">
              <a:buNone/>
            </a:pPr>
            <a:r>
              <a:rPr lang="pl-PL" dirty="0"/>
              <a:t>                            by = c("ID_GRID500"='ID_GRID'))</a:t>
            </a:r>
          </a:p>
          <a:p>
            <a:pPr marL="0" lvl="0" indent="0">
              <a:buNone/>
            </a:pPr>
            <a:endParaRPr lang="pl-PL" dirty="0"/>
          </a:p>
          <a:p>
            <a:pPr marL="0" lvl="0" indent="0">
              <a:buNone/>
            </a:pPr>
            <a:r>
              <a:rPr lang="pl-PL" dirty="0" err="1"/>
              <a:t>ggplot</a:t>
            </a:r>
            <a:r>
              <a:rPr lang="pl-PL" dirty="0"/>
              <a:t>()+</a:t>
            </a:r>
          </a:p>
          <a:p>
            <a:pPr marL="0" lvl="0" indent="0">
              <a:buNone/>
            </a:pPr>
            <a:r>
              <a:rPr lang="pl-PL" dirty="0"/>
              <a:t>  </a:t>
            </a:r>
            <a:r>
              <a:rPr lang="pl-PL" dirty="0" err="1"/>
              <a:t>geom_sf</a:t>
            </a:r>
            <a:r>
              <a:rPr lang="pl-PL" dirty="0"/>
              <a:t>(data = </a:t>
            </a:r>
            <a:r>
              <a:rPr lang="pl-PL" dirty="0" err="1"/>
              <a:t>siatka.pzn.atr</a:t>
            </a:r>
            <a:r>
              <a:rPr lang="pl-PL" dirty="0"/>
              <a:t>, </a:t>
            </a:r>
            <a:r>
              <a:rPr lang="pl-PL" dirty="0" err="1"/>
              <a:t>aes</a:t>
            </a:r>
            <a:r>
              <a:rPr lang="pl-PL" dirty="0"/>
              <a:t>(</a:t>
            </a:r>
            <a:r>
              <a:rPr lang="pl-PL" dirty="0" err="1"/>
              <a:t>fill</a:t>
            </a:r>
            <a:r>
              <a:rPr lang="pl-PL" dirty="0"/>
              <a:t> = U_L_00_14))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2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parach:</a:t>
            </a:r>
          </a:p>
          <a:p>
            <a:pPr lvl="1"/>
            <a:r>
              <a:rPr lang="pl-PL" dirty="0" smtClean="0"/>
              <a:t>Wejdźcie na stronę </a:t>
            </a:r>
            <a:r>
              <a:rPr lang="pl-PL" dirty="0" smtClean="0">
                <a:hlinkClick r:id="rId2"/>
              </a:rPr>
              <a:t>Banku Danych Lokalnych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Wybierzcie interesujące Was zagadnienie (spis ludności, handel i gastronomia, kultura i sztuka, etc.)</a:t>
            </a:r>
          </a:p>
          <a:p>
            <a:pPr lvl="1"/>
            <a:r>
              <a:rPr lang="pl-PL" dirty="0" smtClean="0"/>
              <a:t>Pobierzcie dane dla interesującego Was podziału (gminy, powiaty, województwa)</a:t>
            </a:r>
          </a:p>
          <a:p>
            <a:pPr lvl="1"/>
            <a:r>
              <a:rPr lang="pl-PL" dirty="0" smtClean="0"/>
              <a:t>Wykorzystajcie dane z </a:t>
            </a:r>
            <a:r>
              <a:rPr lang="pl-PL" dirty="0" smtClean="0">
                <a:hlinkClick r:id="rId3"/>
              </a:rPr>
              <a:t>Państwowego Rejestru Granic </a:t>
            </a:r>
            <a:r>
              <a:rPr lang="pl-PL" dirty="0" smtClean="0"/>
              <a:t>do złączenia z danymi tabelarycznymi.</a:t>
            </a:r>
          </a:p>
          <a:p>
            <a:pPr lvl="1"/>
            <a:r>
              <a:rPr lang="pl-PL" dirty="0" smtClean="0"/>
              <a:t>Wykonajcie eksplorację i wizualizację danych.</a:t>
            </a:r>
          </a:p>
          <a:p>
            <a:pPr lvl="1"/>
            <a:r>
              <a:rPr lang="pl-PL" dirty="0" smtClean="0"/>
              <a:t>DODATKOWE: wybierzcie 2 zagadnienia i sprawdźcie, czy istnieje korelacja.</a:t>
            </a:r>
          </a:p>
        </p:txBody>
      </p:sp>
    </p:spTree>
    <p:extLst>
      <p:ext uri="{BB962C8B-B14F-4D97-AF65-F5344CB8AC3E}">
        <p14:creationId xmlns:p14="http://schemas.microsoft.com/office/powerpoint/2010/main" val="23079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Dane rastrowe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Pakiet </a:t>
            </a:r>
            <a:r>
              <a:rPr sz="1800">
                <a:latin typeface="Courier"/>
              </a:rPr>
              <a:t>raster</a:t>
            </a:r>
          </a:p>
          <a:p>
            <a:pPr lvl="1">
              <a:buAutoNum type="arabicPeriod"/>
            </a:pPr>
            <a:r>
              <a:rPr/>
              <a:t>Raster to macierz wartości z układem współrzędnych (CRS)</a:t>
            </a:r>
          </a:p>
          <a:p>
            <a:pPr lvl="1">
              <a:buAutoNum type="arabicPeriod"/>
            </a:pPr>
            <a:r>
              <a:rPr/>
              <a:t>Każda komórka rastra ma określoną wielkość - rozdzielczość (np. 30m)</a:t>
            </a:r>
          </a:p>
          <a:p>
            <a:pPr lvl="1">
              <a:buAutoNum type="arabicPeriod"/>
            </a:pPr>
            <a:r>
              <a:rPr/>
              <a:t>Operacje matematyczne są znacznie szybsze na danych rastowych niż na danych wektorowych.</a:t>
            </a:r>
          </a:p>
          <a:p>
            <a:pPr lvl="1">
              <a:buAutoNum type="arabicPeriod"/>
            </a:pPr>
            <a:r>
              <a:rPr/>
              <a:t>Są przydatne w analizie zjawisk ciągłych</a:t>
            </a:r>
          </a:p>
        </p:txBody>
      </p:sp>
    </p:spTree>
    <p:extLst>
      <p:ext uri="{BB962C8B-B14F-4D97-AF65-F5344CB8AC3E}">
        <p14:creationId xmlns:p14="http://schemas.microsoft.com/office/powerpoint/2010/main" val="23302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Zarządzanie</a:t>
            </a:r>
            <a:r>
              <a:rPr dirty="0"/>
              <a:t> </a:t>
            </a:r>
            <a:r>
              <a:rPr dirty="0" err="1"/>
              <a:t>folderami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path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getwd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id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pathFolder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paste0</a:t>
            </a:r>
            <a:r>
              <a:rPr sz="1800" dirty="0">
                <a:latin typeface="Courier"/>
              </a:rPr>
              <a:t>(path,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Zajecia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,id)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file.exists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pathFolder</a:t>
            </a:r>
            <a:r>
              <a:rPr sz="1800" dirty="0">
                <a:latin typeface="Courier"/>
              </a:rPr>
              <a:t>)){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dir.create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pathFolder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800" dirty="0">
                <a:latin typeface="Courier"/>
              </a:rPr>
              <a:t>(folder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data'</a:t>
            </a:r>
            <a:r>
              <a:rPr sz="1800" dirty="0" err="1">
                <a:latin typeface="Courier"/>
              </a:rPr>
              <a:t>,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'report'</a:t>
            </a:r>
            <a:r>
              <a:rPr sz="1800" dirty="0" err="1">
                <a:latin typeface="Courier"/>
              </a:rPr>
              <a:t>,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'scripts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)){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dir.create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paste0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pathFolder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'/'</a:t>
            </a:r>
            <a:r>
              <a:rPr sz="1800" dirty="0">
                <a:latin typeface="Courier"/>
              </a:rPr>
              <a:t>,folder))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}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1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Wczytywanie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Wczytywanie danych: </a:t>
            </a:r>
            <a:r>
              <a:rPr sz="1800">
                <a:latin typeface="Courier"/>
              </a:rPr>
              <a:t>raster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DEM.France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getData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'alt'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country=</a:t>
            </a:r>
            <a:r>
              <a:rPr sz="1800">
                <a:solidFill>
                  <a:srgbClr val="4070A0"/>
                </a:solidFill>
                <a:latin typeface="Courier"/>
              </a:rPr>
              <a:t>'FRA'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mask=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9944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Zmiana dowolnych wartości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/>
              <a:t>Aby zmienić jedną konkretną komórkę (np. pierwszy rząd, pierwsza kolumna)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DEM.France[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 [1] NA NA NA NA NA NA NA NA NA NA NA NA NA NA NA NA NA NA NA NA NA NA NA
[24] NA NA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DEM.France[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t/>
            </a:r>
            <a:br/>
            <a:r>
              <a:rPr sz="1800">
                <a:latin typeface="Courier"/>
              </a:rPr>
              <a:t>DEM.France[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 [1]  1 NA NA NA NA NA NA NA NA NA NA NA NA NA NA NA NA NA NA NA NA NA NA
[24] NA NA</a:t>
            </a:r>
          </a:p>
          <a:p>
            <a:pPr marL="0" lvl="0" indent="0">
              <a:buNone/>
            </a:pPr>
            <a:r>
              <a:rPr/>
              <a:t>Reklasyfikacja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med.dem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(DEM.France[],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r>
              <a:t/>
            </a:r>
            <a:br/>
            <a:r>
              <a:rPr sz="1800">
                <a:latin typeface="Courier"/>
              </a:rPr>
              <a:t>max.dem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(DEM.France[],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r>
              <a:t/>
            </a:r>
            <a:br/>
            <a:r>
              <a:rPr sz="1800">
                <a:latin typeface="Courier"/>
              </a:rPr>
              <a:t>DEM.France.reclass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reclassify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DEM.France,</a:t>
            </a:r>
            <a:r>
              <a:t/>
            </a:r>
            <a:br/>
            <a:r>
              <a:rPr sz="1800">
                <a:latin typeface="Courier"/>
              </a:rPr>
              <a:t>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rcl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,med.dem,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t/>
            </a:r>
            <a:br/>
            <a:r>
              <a:rPr sz="1800">
                <a:latin typeface="Courier"/>
              </a:rPr>
              <a:t>                                                          med.dem, max.dem,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byrow=</a:t>
            </a:r>
            <a:r>
              <a:rPr sz="1800">
                <a:latin typeface="Courier"/>
              </a:rPr>
              <a:t>T))</a:t>
            </a:r>
          </a:p>
        </p:txBody>
      </p:sp>
    </p:spTree>
    <p:extLst>
      <p:ext uri="{BB962C8B-B14F-4D97-AF65-F5344CB8AC3E}">
        <p14:creationId xmlns:p14="http://schemas.microsoft.com/office/powerpoint/2010/main" val="3745657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Wizualizacja prosta: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(DEM.France.reclass)</a:t>
            </a:r>
          </a:p>
        </p:txBody>
      </p:sp>
      <p:pic>
        <p:nvPicPr>
          <p:cNvPr id="4" name="Picture 1" descr="Zajecia3_files/figure-pptx/unnamed-chunk-4-1.png"/>
          <p:cNvPicPr>
            <a:picLocks noGrp="1" noChangeAspect="1"/>
          </p:cNvPicPr>
          <p:nvPr/>
        </p:nvPicPr>
        <p:blipFill rotWithShape="1">
          <a:blip r:embed="rId2"/>
          <a:srcRect l="6567" t="14966" r="5518" b="11770"/>
          <a:stretch/>
        </p:blipFill>
        <p:spPr bwMode="auto">
          <a:xfrm>
            <a:off x="2123728" y="2276872"/>
            <a:ext cx="4968552" cy="33123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9732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smtClean="0">
                <a:solidFill>
                  <a:srgbClr val="007020"/>
                </a:solidFill>
                <a:latin typeface="Courier"/>
              </a:rPr>
              <a:t>plot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latin typeface="Courier"/>
              </a:rPr>
              <a:t>DEM.France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_files/figure-pptx/unnamed-chunk-4-2.png"/>
          <p:cNvPicPr>
            <a:picLocks noGrp="1" noChangeAspect="1"/>
          </p:cNvPicPr>
          <p:nvPr/>
        </p:nvPicPr>
        <p:blipFill rotWithShape="1">
          <a:blip r:embed="rId2"/>
          <a:srcRect l="5292" t="14966" r="421" b="10178"/>
          <a:stretch/>
        </p:blipFill>
        <p:spPr bwMode="auto">
          <a:xfrm>
            <a:off x="2051720" y="2276872"/>
            <a:ext cx="5328592" cy="3384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7686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Statystyki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(DEM.France[],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latin typeface="Courier"/>
              </a:rPr>
              <a:t>T)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[1] 4536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as.matrix</a:t>
            </a:r>
            <a:r>
              <a:rPr sz="1800">
                <a:latin typeface="Courier"/>
              </a:rPr>
              <a:t>(DEM.France),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latin typeface="Courier"/>
              </a:rPr>
              <a:t>T)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[1] 4536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(DEM.France)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        FRA_msk_alt
Min.            -10
1st Qu.         103
Median          191
3rd Qu.         382
Max.           4536
NA's        1195853</a:t>
            </a:r>
          </a:p>
        </p:txBody>
      </p:sp>
    </p:spTree>
    <p:extLst>
      <p:ext uri="{BB962C8B-B14F-4D97-AF65-F5344CB8AC3E}">
        <p14:creationId xmlns:p14="http://schemas.microsoft.com/office/powerpoint/2010/main" val="3316828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Statystyki strefowe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Mając</a:t>
            </a:r>
            <a:r>
              <a:rPr dirty="0"/>
              <a:t> </a:t>
            </a:r>
            <a:r>
              <a:rPr dirty="0" err="1" smtClean="0"/>
              <a:t>poli</a:t>
            </a:r>
            <a:r>
              <a:rPr lang="pl-PL" dirty="0" smtClean="0"/>
              <a:t>g</a:t>
            </a:r>
            <a:r>
              <a:rPr dirty="0" err="1" smtClean="0"/>
              <a:t>ony</a:t>
            </a:r>
            <a:r>
              <a:rPr dirty="0" smtClean="0"/>
              <a:t> </a:t>
            </a:r>
            <a:r>
              <a:rPr dirty="0" err="1"/>
              <a:t>wyznaczające</a:t>
            </a:r>
            <a:r>
              <a:rPr dirty="0"/>
              <a:t> </a:t>
            </a:r>
            <a:r>
              <a:rPr dirty="0" err="1"/>
              <a:t>strefy</a:t>
            </a:r>
            <a:r>
              <a:rPr dirty="0"/>
              <a:t> (np. </a:t>
            </a:r>
            <a:r>
              <a:rPr dirty="0" err="1"/>
              <a:t>powiaty</a:t>
            </a:r>
            <a:r>
              <a:rPr dirty="0"/>
              <a:t>, </a:t>
            </a:r>
            <a:r>
              <a:rPr dirty="0" err="1"/>
              <a:t>województwa</a:t>
            </a:r>
            <a:r>
              <a:rPr dirty="0"/>
              <a:t>, etc.) </a:t>
            </a:r>
            <a:r>
              <a:rPr dirty="0" err="1"/>
              <a:t>można</a:t>
            </a:r>
            <a:r>
              <a:rPr dirty="0"/>
              <a:t> </a:t>
            </a:r>
            <a:r>
              <a:rPr dirty="0" err="1"/>
              <a:t>obliczyć</a:t>
            </a:r>
            <a:r>
              <a:rPr dirty="0"/>
              <a:t> 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każdego</a:t>
            </a:r>
            <a:r>
              <a:rPr dirty="0"/>
              <a:t> </a:t>
            </a:r>
            <a:r>
              <a:rPr dirty="0" err="1"/>
              <a:t>poligonu</a:t>
            </a:r>
            <a:r>
              <a:rPr dirty="0"/>
              <a:t> </a:t>
            </a:r>
            <a:r>
              <a:rPr dirty="0" err="1"/>
              <a:t>osobno</a:t>
            </a:r>
            <a:r>
              <a:rPr dirty="0"/>
              <a:t>. </a:t>
            </a:r>
            <a:r>
              <a:rPr dirty="0" err="1"/>
              <a:t>Służy</a:t>
            </a:r>
            <a:r>
              <a:rPr dirty="0"/>
              <a:t> do </a:t>
            </a:r>
            <a:r>
              <a:rPr dirty="0" err="1"/>
              <a:t>tego</a:t>
            </a:r>
            <a:r>
              <a:rPr dirty="0"/>
              <a:t> </a:t>
            </a:r>
            <a:r>
              <a:rPr dirty="0" err="1"/>
              <a:t>funkcja</a:t>
            </a:r>
            <a:r>
              <a:rPr dirty="0"/>
              <a:t> </a:t>
            </a:r>
            <a:r>
              <a:rPr sz="1800" dirty="0">
                <a:latin typeface="Courier"/>
              </a:rPr>
              <a:t>zonal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545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markdown “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 smtClean="0"/>
              <a:t>strefowe</a:t>
            </a:r>
            <a:r>
              <a:rPr dirty="0" smtClean="0"/>
              <a:t>”.</a:t>
            </a:r>
            <a:endParaRPr dirty="0"/>
          </a:p>
          <a:p>
            <a:pPr lvl="1">
              <a:buAutoNum type="arabicPeriod"/>
            </a:pPr>
            <a:r>
              <a:rPr dirty="0" err="1"/>
              <a:t>Pobieżcie</a:t>
            </a:r>
            <a:r>
              <a:rPr dirty="0"/>
              <a:t> </a:t>
            </a:r>
            <a:r>
              <a:rPr dirty="0" err="1"/>
              <a:t>za</a:t>
            </a:r>
            <a:r>
              <a:rPr dirty="0"/>
              <a:t> </a:t>
            </a:r>
            <a:r>
              <a:rPr dirty="0" err="1"/>
              <a:t>pomocą</a:t>
            </a:r>
            <a:r>
              <a:rPr dirty="0"/>
              <a:t> </a:t>
            </a:r>
            <a:r>
              <a:rPr sz="1800" dirty="0" err="1">
                <a:latin typeface="Courier"/>
              </a:rPr>
              <a:t>getData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SRTM </a:t>
            </a:r>
            <a:r>
              <a:rPr dirty="0" err="1"/>
              <a:t>dla</a:t>
            </a:r>
            <a:r>
              <a:rPr dirty="0"/>
              <a:t> </a:t>
            </a:r>
            <a:r>
              <a:rPr lang="pl-PL" dirty="0" smtClean="0"/>
              <a:t>Polski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dirty="0" err="1"/>
              <a:t>Wczytajcie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.</a:t>
            </a:r>
            <a:r>
              <a:rPr dirty="0" err="1"/>
              <a:t>shp</a:t>
            </a:r>
            <a:r>
              <a:rPr dirty="0"/>
              <a:t> z </a:t>
            </a:r>
            <a:r>
              <a:rPr dirty="0" err="1"/>
              <a:t>granicami</a:t>
            </a:r>
            <a:r>
              <a:rPr dirty="0"/>
              <a:t> </a:t>
            </a:r>
            <a:r>
              <a:rPr dirty="0" err="1"/>
              <a:t>osiedli</a:t>
            </a:r>
            <a:r>
              <a:rPr dirty="0"/>
              <a:t> w </a:t>
            </a:r>
            <a:r>
              <a:rPr dirty="0" err="1" smtClean="0"/>
              <a:t>Poznaniu</a:t>
            </a:r>
            <a:r>
              <a:rPr lang="pl-PL" dirty="0" smtClean="0"/>
              <a:t> (</a:t>
            </a:r>
            <a:r>
              <a:rPr lang="pl-PL" dirty="0" smtClean="0">
                <a:hlinkClick r:id="rId2"/>
              </a:rPr>
              <a:t>Państwowy Rejestr Granic</a:t>
            </a:r>
            <a:r>
              <a:rPr lang="pl-PL" dirty="0" smtClean="0"/>
              <a:t>)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lang="pl-PL" dirty="0" smtClean="0"/>
              <a:t>Obliczcie podstawowe statystyki dla obszaru całej Polski.</a:t>
            </a:r>
          </a:p>
          <a:p>
            <a:pPr lvl="1">
              <a:buAutoNum type="arabicPeriod"/>
            </a:pPr>
            <a:r>
              <a:rPr dirty="0" err="1" smtClean="0"/>
              <a:t>Obliczcie</a:t>
            </a:r>
            <a:r>
              <a:rPr dirty="0" smtClean="0"/>
              <a:t> </a:t>
            </a:r>
            <a:r>
              <a:rPr dirty="0" err="1"/>
              <a:t>podstawowe</a:t>
            </a:r>
            <a:r>
              <a:rPr dirty="0"/>
              <a:t> 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poszczególnych</a:t>
            </a:r>
            <a:r>
              <a:rPr dirty="0"/>
              <a:t> </a:t>
            </a:r>
            <a:r>
              <a:rPr lang="pl-PL" dirty="0" smtClean="0"/>
              <a:t>województw</a:t>
            </a:r>
            <a:r>
              <a:rPr dirty="0" smtClean="0"/>
              <a:t> </a:t>
            </a:r>
            <a:r>
              <a:rPr dirty="0"/>
              <a:t>w </a:t>
            </a:r>
            <a:r>
              <a:rPr lang="pl-PL" dirty="0" smtClean="0"/>
              <a:t>Polsce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dirty="0" err="1"/>
              <a:t>Zwizualizujcie</a:t>
            </a:r>
            <a:r>
              <a:rPr dirty="0"/>
              <a:t> </a:t>
            </a:r>
            <a:r>
              <a:rPr dirty="0" err="1"/>
              <a:t>uzyskane</a:t>
            </a:r>
            <a:r>
              <a:rPr dirty="0"/>
              <a:t> </a:t>
            </a:r>
            <a:r>
              <a:rPr dirty="0" err="1"/>
              <a:t>wyniki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973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Ruchome okno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Niekiedy zamaist strefowych wartośći dla poligonów chcielibyśmy uzyskać nowe wartości dla każdej komórki rastra w oparciu o sąsiedztwo komórki. Przykład: posiadając mapę pokrycia terenu chcielibyśmy stworzyć nowy raster w tej samej rozdzielczości, który powie nam jaki procent sąsiedztwa (np. 5 komórek) to drzewa (czyt. jaki jest udział drzew w najbliższym sąsiedztwie). Do wykonania tego zadania służy funkcja </a:t>
            </a:r>
            <a:r>
              <a:rPr sz="1800">
                <a:latin typeface="Courier"/>
              </a:rPr>
              <a:t>focal</a:t>
            </a:r>
            <a:r>
              <a:rPr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240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/>
              <a:t>Stwórzcie nowy raster, o wielkości 100x100, któremu losowo przypiszecie wartości 0 i 1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binaryRaster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raster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40A070"/>
                </a:solidFill>
                <a:latin typeface="Courier"/>
              </a:rPr>
              <a:t>10000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replace =</a:t>
            </a:r>
            <a:r>
              <a:rPr sz="1800">
                <a:latin typeface="Courier"/>
              </a:rPr>
              <a:t> T),</a:t>
            </a:r>
            <a:r>
              <a:t/>
            </a:r>
            <a:br/>
            <a:r>
              <a:rPr sz="1800">
                <a:latin typeface="Courier"/>
              </a:rPr>
              <a:t>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))</a:t>
            </a:r>
          </a:p>
          <a:p>
            <a:pPr lvl="1">
              <a:buAutoNum type="arabicPeriod"/>
            </a:pPr>
            <a:r>
              <a:rPr/>
              <a:t>Za pomocą funkcji focal obliczcie dla każdej komórki sumę komórek w sąsiedztwie 1 komórki </a:t>
            </a:r>
            <a:r>
              <a:rPr sz="1800">
                <a:latin typeface="Courier"/>
              </a:rPr>
              <a:t>focal(x,w,fun)</a:t>
            </a:r>
            <a:r>
              <a:rPr/>
              <a:t> </a:t>
            </a:r>
            <a:r>
              <a:rPr sz="1800">
                <a:latin typeface="Courier"/>
              </a:rPr>
              <a:t>x</a:t>
            </a:r>
            <a:r>
              <a:rPr/>
              <a:t> - raster, na którym pracujecie (</a:t>
            </a:r>
            <a:r>
              <a:rPr sz="1800">
                <a:latin typeface="Courier"/>
              </a:rPr>
              <a:t>binaryRaster</a:t>
            </a:r>
            <a:r>
              <a:rPr/>
              <a:t>) </a:t>
            </a:r>
            <a:r>
              <a:rPr sz="1800">
                <a:latin typeface="Courier"/>
              </a:rPr>
              <a:t>w</a:t>
            </a:r>
            <a:r>
              <a:rPr/>
              <a:t> - macierz wag dla ruchomego okna. Macierz o wielkości 3x3 dla naszego zadania stanowi same jedynki (</a:t>
            </a:r>
            <a:r>
              <a:rPr sz="1800">
                <a:latin typeface="Courier"/>
              </a:rPr>
              <a:t>matrix(1,nrow=3,ncol=3)</a:t>
            </a:r>
            <a:r>
              <a:rPr/>
              <a:t>) </a:t>
            </a:r>
            <a:r>
              <a:rPr sz="1800">
                <a:latin typeface="Courier"/>
              </a:rPr>
              <a:t>fun</a:t>
            </a:r>
            <a:r>
              <a:rPr/>
              <a:t> - funkcja obliczana na ruchomym oknie.</a:t>
            </a:r>
          </a:p>
        </p:txBody>
      </p:sp>
    </p:spTree>
    <p:extLst>
      <p:ext uri="{BB962C8B-B14F-4D97-AF65-F5344CB8AC3E}">
        <p14:creationId xmlns:p14="http://schemas.microsoft.com/office/powerpoint/2010/main" val="223212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pEndCoverShape"/>
          <p:cNvSpPr txBox="1">
            <a:spLocks noChangeArrowheads="1"/>
          </p:cNvSpPr>
          <p:nvPr/>
        </p:nvSpPr>
        <p:spPr bwMode="white">
          <a:xfrm>
            <a:off x="-2381" y="6843713"/>
            <a:ext cx="42863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7669" y="2924175"/>
            <a:ext cx="8353425" cy="100965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en-US" sz="4500" b="1" i="1" dirty="0">
                <a:solidFill>
                  <a:srgbClr val="0082DA"/>
                </a:solidFill>
                <a:latin typeface="Minion" panose="02040503050201020203" pitchFamily="18" charset="0"/>
              </a:rPr>
              <a:t>Doing now what patients need next</a:t>
            </a:r>
            <a:endParaRPr lang="en-US" altLang="en-US" sz="4500" b="1" dirty="0">
              <a:solidFill>
                <a:srgbClr val="0082DA"/>
              </a:solidFill>
            </a:endParaRPr>
          </a:p>
        </p:txBody>
      </p:sp>
      <p:sp>
        <p:nvSpPr>
          <p:cNvPr id="25604" name="shpEndTranslation" hidden="1"/>
          <p:cNvSpPr>
            <a:spLocks noChangeArrowheads="1"/>
          </p:cNvSpPr>
          <p:nvPr/>
        </p:nvSpPr>
        <p:spPr bwMode="auto">
          <a:xfrm>
            <a:off x="301229" y="6092825"/>
            <a:ext cx="42195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Wstęp do R - irysy</a:t>
            </a:r>
          </a:p>
        </p:txBody>
      </p:sp>
      <p:pic>
        <p:nvPicPr>
          <p:cNvPr id="3" name="Picture 1" descr="iri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80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/>
              </a:rPr>
              <a:t>https://www.oreilly.com</a:t>
            </a:r>
          </a:p>
        </p:txBody>
      </p:sp>
    </p:spTree>
    <p:extLst>
      <p:ext uri="{BB962C8B-B14F-4D97-AF65-F5344CB8AC3E}">
        <p14:creationId xmlns:p14="http://schemas.microsoft.com/office/powerpoint/2010/main" val="24224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Wstęp do R - przypomnienie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Utwórzcie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R markdown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zapiszcie</a:t>
            </a:r>
            <a:r>
              <a:rPr dirty="0"/>
              <a:t> go w </a:t>
            </a:r>
            <a:r>
              <a:rPr dirty="0" err="1"/>
              <a:t>odpowiednim</a:t>
            </a:r>
            <a:r>
              <a:rPr dirty="0"/>
              <a:t> </a:t>
            </a:r>
            <a:r>
              <a:rPr dirty="0" err="1"/>
              <a:t>folderze</a:t>
            </a:r>
            <a:r>
              <a:rPr dirty="0"/>
              <a:t> (</a:t>
            </a:r>
            <a:r>
              <a:rPr dirty="0" err="1"/>
              <a:t>raporty</a:t>
            </a:r>
            <a:r>
              <a:rPr dirty="0"/>
              <a:t>). </a:t>
            </a:r>
            <a:r>
              <a:rPr dirty="0" err="1"/>
              <a:t>Będziemy</a:t>
            </a:r>
            <a:r>
              <a:rPr dirty="0"/>
              <a:t> w </a:t>
            </a:r>
            <a:r>
              <a:rPr dirty="0" err="1"/>
              <a:t>nim</a:t>
            </a:r>
            <a:r>
              <a:rPr dirty="0"/>
              <a:t> </a:t>
            </a:r>
            <a:r>
              <a:rPr dirty="0" err="1"/>
              <a:t>wykonywać</a:t>
            </a:r>
            <a:r>
              <a:rPr dirty="0"/>
              <a:t> </a:t>
            </a:r>
            <a:r>
              <a:rPr dirty="0" err="1"/>
              <a:t>podstawowe</a:t>
            </a:r>
            <a:r>
              <a:rPr dirty="0"/>
              <a:t> </a:t>
            </a:r>
            <a:r>
              <a:rPr dirty="0" err="1"/>
              <a:t>zadania</a:t>
            </a:r>
            <a:r>
              <a:rPr dirty="0"/>
              <a:t> </a:t>
            </a:r>
            <a:r>
              <a:rPr dirty="0" err="1"/>
              <a:t>przypomniające</a:t>
            </a:r>
            <a:r>
              <a:rPr dirty="0"/>
              <a:t> </a:t>
            </a:r>
            <a:r>
              <a:rPr dirty="0" err="1"/>
              <a:t>pracę</a:t>
            </a:r>
            <a:r>
              <a:rPr dirty="0"/>
              <a:t> z R.</a:t>
            </a:r>
          </a:p>
          <a:p>
            <a:pPr lvl="1">
              <a:buAutoNum type="arabicPeriod"/>
            </a:pPr>
            <a:r>
              <a:rPr dirty="0" err="1"/>
              <a:t>Sprawdźcie</a:t>
            </a:r>
            <a:r>
              <a:rPr dirty="0"/>
              <a:t> </a:t>
            </a:r>
            <a:r>
              <a:rPr dirty="0" err="1"/>
              <a:t>jaka</a:t>
            </a:r>
            <a:r>
              <a:rPr dirty="0"/>
              <a:t> jest </a:t>
            </a:r>
            <a:r>
              <a:rPr dirty="0" err="1"/>
              <a:t>Wasza</a:t>
            </a:r>
            <a:r>
              <a:rPr dirty="0"/>
              <a:t> </a:t>
            </a:r>
            <a:r>
              <a:rPr dirty="0" err="1"/>
              <a:t>ścieżka</a:t>
            </a:r>
            <a:r>
              <a:rPr dirty="0"/>
              <a:t> </a:t>
            </a:r>
            <a:r>
              <a:rPr dirty="0" err="1"/>
              <a:t>robocza</a:t>
            </a:r>
            <a:r>
              <a:rPr dirty="0"/>
              <a:t>,</a:t>
            </a:r>
          </a:p>
          <a:p>
            <a:pPr lvl="1">
              <a:buAutoNum type="arabicPeriod"/>
            </a:pPr>
            <a:r>
              <a:rPr dirty="0" err="1"/>
              <a:t>Wczytajcie</a:t>
            </a:r>
            <a:r>
              <a:rPr dirty="0"/>
              <a:t> </a:t>
            </a:r>
            <a:r>
              <a:rPr dirty="0" err="1"/>
              <a:t>zbiór</a:t>
            </a:r>
            <a:r>
              <a:rPr dirty="0"/>
              <a:t> iris do </a:t>
            </a:r>
            <a:r>
              <a:rPr dirty="0" err="1"/>
              <a:t>środowiska</a:t>
            </a:r>
            <a:r>
              <a:rPr dirty="0"/>
              <a:t> </a:t>
            </a:r>
            <a:r>
              <a:rPr dirty="0" err="1"/>
              <a:t>pracy</a:t>
            </a:r>
            <a:r>
              <a:rPr dirty="0"/>
              <a:t>: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data</a:t>
            </a:r>
            <a:r>
              <a:rPr sz="1800" dirty="0">
                <a:latin typeface="Courier"/>
              </a:rPr>
              <a:t>(iris)</a:t>
            </a:r>
          </a:p>
        </p:txBody>
      </p:sp>
    </p:spTree>
    <p:extLst>
      <p:ext uri="{BB962C8B-B14F-4D97-AF65-F5344CB8AC3E}">
        <p14:creationId xmlns:p14="http://schemas.microsoft.com/office/powerpoint/2010/main" val="13040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Eksploracja danych</a:t>
            </a:r>
          </a:p>
        </p:txBody>
      </p:sp>
      <p:pic>
        <p:nvPicPr>
          <p:cNvPr id="3" name="Picture 1" descr="Data-Explorati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/>
              </a:rPr>
              <a:t>https://www.analyticsvidhya.com</a:t>
            </a:r>
          </a:p>
        </p:txBody>
      </p:sp>
    </p:spTree>
    <p:extLst>
      <p:ext uri="{BB962C8B-B14F-4D97-AF65-F5344CB8AC3E}">
        <p14:creationId xmlns:p14="http://schemas.microsoft.com/office/powerpoint/2010/main" val="26437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Eksploracja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Zanim</a:t>
            </a:r>
            <a:r>
              <a:rPr dirty="0"/>
              <a:t> </a:t>
            </a:r>
            <a:r>
              <a:rPr dirty="0" err="1"/>
              <a:t>przystąpicie</a:t>
            </a:r>
            <a:r>
              <a:rPr dirty="0"/>
              <a:t> do </a:t>
            </a:r>
            <a:r>
              <a:rPr dirty="0" err="1"/>
              <a:t>jakiejkolwiek</a:t>
            </a:r>
            <a:r>
              <a:rPr dirty="0"/>
              <a:t> </a:t>
            </a:r>
            <a:r>
              <a:rPr dirty="0" err="1"/>
              <a:t>pracy</a:t>
            </a:r>
            <a:r>
              <a:rPr dirty="0"/>
              <a:t> z </a:t>
            </a:r>
            <a:r>
              <a:rPr dirty="0" err="1"/>
              <a:t>danymi</a:t>
            </a:r>
            <a:r>
              <a:rPr dirty="0"/>
              <a:t> </a:t>
            </a:r>
            <a:r>
              <a:rPr dirty="0" err="1"/>
              <a:t>konieczna</a:t>
            </a:r>
            <a:r>
              <a:rPr dirty="0"/>
              <a:t> jest </a:t>
            </a:r>
            <a:r>
              <a:rPr dirty="0" err="1"/>
              <a:t>ich</a:t>
            </a:r>
            <a:r>
              <a:rPr dirty="0"/>
              <a:t> </a:t>
            </a:r>
            <a:r>
              <a:rPr dirty="0" err="1"/>
              <a:t>eksploracja</a:t>
            </a:r>
            <a:r>
              <a:rPr dirty="0"/>
              <a:t>, </a:t>
            </a:r>
            <a:r>
              <a:rPr dirty="0" err="1"/>
              <a:t>czyli</a:t>
            </a:r>
            <a:r>
              <a:rPr dirty="0"/>
              <a:t> </a:t>
            </a:r>
            <a:r>
              <a:rPr dirty="0" err="1"/>
              <a:t>zapoznanie</a:t>
            </a:r>
            <a:r>
              <a:rPr dirty="0"/>
              <a:t> </a:t>
            </a:r>
            <a:r>
              <a:rPr dirty="0" err="1"/>
              <a:t>się</a:t>
            </a:r>
            <a:r>
              <a:rPr dirty="0"/>
              <a:t> z </a:t>
            </a:r>
            <a:r>
              <a:rPr dirty="0" err="1"/>
              <a:t>nimi</a:t>
            </a:r>
            <a:r>
              <a:rPr dirty="0"/>
              <a:t>. Do </a:t>
            </a:r>
            <a:r>
              <a:rPr dirty="0" err="1"/>
              <a:t>najprostszych</a:t>
            </a:r>
            <a:r>
              <a:rPr dirty="0"/>
              <a:t> </a:t>
            </a:r>
            <a:r>
              <a:rPr dirty="0" err="1"/>
              <a:t>metod</a:t>
            </a:r>
            <a:r>
              <a:rPr dirty="0"/>
              <a:t> </a:t>
            </a:r>
            <a:r>
              <a:rPr dirty="0" err="1"/>
              <a:t>należą</a:t>
            </a:r>
            <a:r>
              <a:rPr dirty="0"/>
              <a:t>:</a:t>
            </a:r>
          </a:p>
          <a:p>
            <a:pPr lvl="1">
              <a:buAutoNum type="arabicPeriod"/>
            </a:pPr>
            <a:r>
              <a:rPr dirty="0" err="1"/>
              <a:t>wielkości</a:t>
            </a:r>
            <a:r>
              <a:rPr dirty="0"/>
              <a:t> </a:t>
            </a:r>
            <a:r>
              <a:rPr dirty="0" err="1"/>
              <a:t>zbioru</a:t>
            </a:r>
            <a:endParaRPr dirty="0"/>
          </a:p>
          <a:p>
            <a:pPr lvl="1">
              <a:buAutoNum type="arabicPeriod"/>
            </a:pPr>
            <a:r>
              <a:rPr dirty="0" err="1"/>
              <a:t>statystyki</a:t>
            </a:r>
            <a:r>
              <a:rPr dirty="0"/>
              <a:t> </a:t>
            </a:r>
            <a:r>
              <a:rPr dirty="0" err="1"/>
              <a:t>poszczególnych</a:t>
            </a:r>
            <a:r>
              <a:rPr dirty="0"/>
              <a:t> </a:t>
            </a:r>
            <a:r>
              <a:rPr dirty="0" err="1"/>
              <a:t>zmiennych</a:t>
            </a:r>
            <a:r>
              <a:rPr dirty="0"/>
              <a:t> (</a:t>
            </a:r>
            <a:r>
              <a:rPr dirty="0" err="1"/>
              <a:t>średnia</a:t>
            </a:r>
            <a:r>
              <a:rPr dirty="0"/>
              <a:t>, </a:t>
            </a:r>
            <a:r>
              <a:rPr dirty="0" err="1"/>
              <a:t>mediana</a:t>
            </a:r>
            <a:r>
              <a:rPr dirty="0"/>
              <a:t>, </a:t>
            </a:r>
            <a:r>
              <a:rPr dirty="0" err="1"/>
              <a:t>odchylenie</a:t>
            </a:r>
            <a:r>
              <a:rPr dirty="0"/>
              <a:t> </a:t>
            </a:r>
            <a:r>
              <a:rPr dirty="0" err="1"/>
              <a:t>standardowe</a:t>
            </a:r>
            <a:r>
              <a:rPr dirty="0"/>
              <a:t>)</a:t>
            </a:r>
          </a:p>
          <a:p>
            <a:pPr lvl="1">
              <a:buAutoNum type="arabicPeriod"/>
            </a:pPr>
            <a:r>
              <a:rPr dirty="0" err="1"/>
              <a:t>zbadanie</a:t>
            </a:r>
            <a:r>
              <a:rPr dirty="0"/>
              <a:t> </a:t>
            </a:r>
            <a:r>
              <a:rPr dirty="0" err="1"/>
              <a:t>rozkładu</a:t>
            </a:r>
            <a:endParaRPr dirty="0"/>
          </a:p>
          <a:p>
            <a:pPr lvl="1">
              <a:buAutoNum type="arabicPeriod"/>
            </a:pPr>
            <a:r>
              <a:rPr dirty="0" err="1"/>
              <a:t>zliczenia</a:t>
            </a:r>
            <a:r>
              <a:rPr dirty="0"/>
              <a:t> </a:t>
            </a:r>
            <a:r>
              <a:rPr dirty="0" err="1"/>
              <a:t>zmiennych</a:t>
            </a:r>
            <a:r>
              <a:rPr dirty="0"/>
              <a:t> </a:t>
            </a:r>
            <a:r>
              <a:rPr dirty="0" err="1"/>
              <a:t>kategoryzacyjnych</a:t>
            </a:r>
            <a:endParaRPr dirty="0"/>
          </a:p>
          <a:p>
            <a:pPr lvl="1">
              <a:buAutoNum type="arabicPeriod"/>
            </a:pPr>
            <a:r>
              <a:rPr dirty="0" err="1"/>
              <a:t>Sprawdzenie</a:t>
            </a:r>
            <a:r>
              <a:rPr dirty="0"/>
              <a:t> </a:t>
            </a:r>
            <a:r>
              <a:rPr dirty="0" err="1"/>
              <a:t>braku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 </a:t>
            </a:r>
            <a:r>
              <a:rPr dirty="0" err="1"/>
              <a:t>odstających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8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AUTHOR" val="RXP"/>
  <p:tag name="VARDATE" val="RXP"/>
  <p:tag name="VARPPTSETUPPERFORMED" val="RXPTRUE"/>
  <p:tag name="VARPPTSLIDEFORMAT" val="RXPStandard"/>
  <p:tag name="VARPPTLANG" val="RXPEnglish"/>
  <p:tag name="VARGRIDMODE" val="RXPgrid_none_value"/>
  <p:tag name="VARSAVEMESSAGETIMESTAMP" val="RXP13.04.20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283</TotalTime>
  <Pages>16</Pages>
  <Words>1772</Words>
  <Application>Microsoft Office PowerPoint</Application>
  <PresentationFormat>Pokaz na ekranie (4:3)</PresentationFormat>
  <Paragraphs>220</Paragraphs>
  <Slides>59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59</vt:i4>
      </vt:variant>
    </vt:vector>
  </HeadingPairs>
  <TitlesOfParts>
    <vt:vector size="64" baseType="lpstr">
      <vt:lpstr>Arial</vt:lpstr>
      <vt:lpstr>Courier</vt:lpstr>
      <vt:lpstr>Imago</vt:lpstr>
      <vt:lpstr>Minion</vt:lpstr>
      <vt:lpstr>Roche</vt:lpstr>
      <vt:lpstr>Analiza Danych Przestrzennych</vt:lpstr>
      <vt:lpstr>Praca z projektami</vt:lpstr>
      <vt:lpstr>Prezentacja programu PowerPoint</vt:lpstr>
      <vt:lpstr>Zadanie</vt:lpstr>
      <vt:lpstr>Zarządzanie folderami</vt:lpstr>
      <vt:lpstr>Wstęp do R - irysy</vt:lpstr>
      <vt:lpstr>Wstęp do R - przypomnienie</vt:lpstr>
      <vt:lpstr>Eksploracja danych</vt:lpstr>
      <vt:lpstr>Eksploracja danych</vt:lpstr>
      <vt:lpstr>Wstęp do R - przypomnienie</vt:lpstr>
      <vt:lpstr>PRZERWA I</vt:lpstr>
      <vt:lpstr>Wstęp do R - przypomnienie</vt:lpstr>
      <vt:lpstr>Podzbiory</vt:lpstr>
      <vt:lpstr>Wstęp do R - przypomnienie</vt:lpstr>
      <vt:lpstr>Wstęp do R - przypomnienie</vt:lpstr>
      <vt:lpstr>PRZERWA II</vt:lpstr>
      <vt:lpstr>Wstęp do R - przypomnienie</vt:lpstr>
      <vt:lpstr>Wstęp do danych przestrzennych - powrót do mapy świata</vt:lpstr>
      <vt:lpstr>Wyświetlcie mapę krajów Europejskich wg liczby ludności.</vt:lpstr>
      <vt:lpstr>Wyświetlcie mapę krajów Europejskich wg liczby ludności.</vt:lpstr>
      <vt:lpstr>Który kraj posiada najmniejszą liczbę ludności i ile wynosi?</vt:lpstr>
      <vt:lpstr>Który kraj posiada najmniejszą liczbę ludności i ile wynosi?</vt:lpstr>
      <vt:lpstr>Ile krajów znajduje się w Azji?</vt:lpstr>
      <vt:lpstr>Wyświetlcie histogram powierzchni wszystkich niezależnych krajów (Sovereign Country).</vt:lpstr>
      <vt:lpstr>Wyświetlcie histogram powierzchni wszystkich niezależnych krajów (Sovereign Country).</vt:lpstr>
      <vt:lpstr>Prezentacja programu PowerPoint</vt:lpstr>
      <vt:lpstr>Prezentacja programu PowerPoint</vt:lpstr>
      <vt:lpstr>Wyświetlcie wykres punktowy relacji pomiędzy lifeExp, a gdpPercap.</vt:lpstr>
      <vt:lpstr>Wyświetlcie wykres punktowy relacji pomiędzy lifeExp, a gdpPercap.</vt:lpstr>
      <vt:lpstr>Praca z danymi wektorowymi</vt:lpstr>
      <vt:lpstr>Praca z danymi wektorowymi</vt:lpstr>
      <vt:lpstr>ZADANIE</vt:lpstr>
      <vt:lpstr>ZADANIE</vt:lpstr>
      <vt:lpstr>Prezentacja programu PowerPoint</vt:lpstr>
      <vt:lpstr>PRZERWA I</vt:lpstr>
      <vt:lpstr>Co to ten cały CRS?</vt:lpstr>
      <vt:lpstr>Co to ten cały CRS?</vt:lpstr>
      <vt:lpstr>PUNKTY, LINIE, POLIGONY</vt:lpstr>
      <vt:lpstr>LINIE</vt:lpstr>
      <vt:lpstr>POLIGONY</vt:lpstr>
      <vt:lpstr>POLIGONY II</vt:lpstr>
      <vt:lpstr>ZADANIE</vt:lpstr>
      <vt:lpstr>PRZERWA II</vt:lpstr>
      <vt:lpstr>Wczytywanie danych z zewnętrznego pliku.</vt:lpstr>
      <vt:lpstr>Wczytywanie danych z zewnętrznego pliku.</vt:lpstr>
      <vt:lpstr>Złączenia danych</vt:lpstr>
      <vt:lpstr>Złączenia danych</vt:lpstr>
      <vt:lpstr>ZADANIE</vt:lpstr>
      <vt:lpstr>Dane rastrowe</vt:lpstr>
      <vt:lpstr>Wczytywanie danych</vt:lpstr>
      <vt:lpstr>Zmiana dowolnych wartości</vt:lpstr>
      <vt:lpstr>Wizualizacja prosta:</vt:lpstr>
      <vt:lpstr>Prezentacja programu PowerPoint</vt:lpstr>
      <vt:lpstr>Statystyki</vt:lpstr>
      <vt:lpstr>Statystyki strefowe</vt:lpstr>
      <vt:lpstr>Zadanie</vt:lpstr>
      <vt:lpstr>Ruchome okno</vt:lpstr>
      <vt:lpstr>ZADANIE</vt:lpstr>
      <vt:lpstr>Prezentacja programu PowerPoint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Przestrzennych</dc:title>
  <dc:subject/>
  <dc:creator>Dabrowski, Adam {FISV~Poznan}</dc:creator>
  <cp:keywords/>
  <dc:description/>
  <cp:lastModifiedBy>Windows User</cp:lastModifiedBy>
  <cp:revision>41</cp:revision>
  <cp:lastPrinted>1998-09-09T08:32:30Z</cp:lastPrinted>
  <dcterms:created xsi:type="dcterms:W3CDTF">2019-04-12T09:58:55Z</dcterms:created>
  <dcterms:modified xsi:type="dcterms:W3CDTF">2019-04-14T10:51:01Z</dcterms:modified>
</cp:coreProperties>
</file>