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328" r:id="rId3"/>
    <p:sldId id="315" r:id="rId4"/>
    <p:sldId id="316" r:id="rId5"/>
    <p:sldId id="317" r:id="rId6"/>
    <p:sldId id="330" r:id="rId7"/>
    <p:sldId id="332" r:id="rId8"/>
    <p:sldId id="320" r:id="rId9"/>
    <p:sldId id="318" r:id="rId10"/>
    <p:sldId id="396" r:id="rId11"/>
    <p:sldId id="397" r:id="rId12"/>
    <p:sldId id="398" r:id="rId13"/>
    <p:sldId id="322" r:id="rId14"/>
    <p:sldId id="331" r:id="rId15"/>
    <p:sldId id="323" r:id="rId16"/>
    <p:sldId id="324" r:id="rId17"/>
    <p:sldId id="325" r:id="rId18"/>
    <p:sldId id="326" r:id="rId19"/>
    <p:sldId id="399" r:id="rId20"/>
    <p:sldId id="333" r:id="rId21"/>
    <p:sldId id="334" r:id="rId22"/>
    <p:sldId id="336" r:id="rId23"/>
    <p:sldId id="338" r:id="rId24"/>
    <p:sldId id="340" r:id="rId25"/>
    <p:sldId id="342" r:id="rId26"/>
    <p:sldId id="344" r:id="rId27"/>
    <p:sldId id="346" r:id="rId28"/>
    <p:sldId id="404" r:id="rId29"/>
    <p:sldId id="348" r:id="rId30"/>
    <p:sldId id="350" r:id="rId31"/>
    <p:sldId id="351" r:id="rId32"/>
    <p:sldId id="352" r:id="rId33"/>
    <p:sldId id="405" r:id="rId34"/>
    <p:sldId id="354" r:id="rId35"/>
    <p:sldId id="355" r:id="rId36"/>
    <p:sldId id="357" r:id="rId37"/>
    <p:sldId id="358" r:id="rId38"/>
    <p:sldId id="360" r:id="rId39"/>
    <p:sldId id="366" r:id="rId40"/>
    <p:sldId id="362" r:id="rId41"/>
    <p:sldId id="364" r:id="rId42"/>
    <p:sldId id="368" r:id="rId43"/>
    <p:sldId id="370" r:id="rId44"/>
    <p:sldId id="372" r:id="rId45"/>
    <p:sldId id="374" r:id="rId46"/>
    <p:sldId id="376" r:id="rId47"/>
    <p:sldId id="378" r:id="rId48"/>
    <p:sldId id="380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3" r:id="rId59"/>
    <p:sldId id="394" r:id="rId60"/>
    <p:sldId id="395" r:id="rId61"/>
    <p:sldId id="400" r:id="rId62"/>
    <p:sldId id="401" r:id="rId63"/>
    <p:sldId id="402" r:id="rId64"/>
    <p:sldId id="403" r:id="rId65"/>
    <p:sldId id="258" r:id="rId66"/>
  </p:sldIdLst>
  <p:sldSz cx="9144000" cy="6858000" type="screen4x3"/>
  <p:notesSz cx="6858000" cy="9777413"/>
  <p:custDataLst>
    <p:tags r:id="rId6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4" userDrawn="1">
          <p15:clr>
            <a:srgbClr val="A4A3A4"/>
          </p15:clr>
        </p15:guide>
        <p15:guide id="2" orient="horz" pos="330" userDrawn="1">
          <p15:clr>
            <a:srgbClr val="A4A3A4"/>
          </p15:clr>
        </p15:guide>
        <p15:guide id="3" orient="horz" pos="1182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255" userDrawn="1">
          <p15:clr>
            <a:srgbClr val="A4A3A4"/>
          </p15:clr>
        </p15:guide>
        <p15:guide id="7" pos="55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760F9"/>
    <a:srgbClr val="3365FB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255"/>
        <p:guide pos="5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50900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397121" y="514353"/>
            <a:ext cx="8354157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1661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1661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81607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383931" y="2601913"/>
            <a:ext cx="8376138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398586" y="3644903"/>
            <a:ext cx="8361485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7702550" y="115891"/>
            <a:ext cx="1062403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639" y="452441"/>
            <a:ext cx="2089638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29" y="452441"/>
            <a:ext cx="6132634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2769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385"/>
            </a:lvl1pPr>
            <a:lvl2pPr marL="316531" indent="0">
              <a:buNone/>
              <a:defRPr sz="1247"/>
            </a:lvl2pPr>
            <a:lvl3pPr marL="633062" indent="0">
              <a:buNone/>
              <a:defRPr sz="1108"/>
            </a:lvl3pPr>
            <a:lvl4pPr marL="949593" indent="0">
              <a:buNone/>
              <a:defRPr sz="969"/>
            </a:lvl4pPr>
            <a:lvl5pPr marL="1266124" indent="0">
              <a:buNone/>
              <a:defRPr sz="969"/>
            </a:lvl5pPr>
            <a:lvl6pPr marL="1582655" indent="0">
              <a:buNone/>
              <a:defRPr sz="969"/>
            </a:lvl6pPr>
            <a:lvl7pPr marL="1899186" indent="0">
              <a:buNone/>
              <a:defRPr sz="969"/>
            </a:lvl7pPr>
            <a:lvl8pPr marL="2215717" indent="0">
              <a:buNone/>
              <a:defRPr sz="969"/>
            </a:lvl8pPr>
            <a:lvl9pPr marL="2532248" indent="0">
              <a:buNone/>
              <a:defRPr sz="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20" y="1806575"/>
            <a:ext cx="4106008" cy="4471988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805" y="1806575"/>
            <a:ext cx="4107473" cy="4471988"/>
          </a:xfrm>
        </p:spPr>
        <p:txBody>
          <a:bodyPr/>
          <a:lstStyle>
            <a:lvl1pPr>
              <a:defRPr sz="1939"/>
            </a:lvl1pPr>
            <a:lvl2pPr>
              <a:defRPr sz="1661"/>
            </a:lvl2pPr>
            <a:lvl3pPr>
              <a:defRPr sz="1385"/>
            </a:lvl3pPr>
            <a:lvl4pPr>
              <a:defRPr sz="1247"/>
            </a:lvl4pPr>
            <a:lvl5pPr>
              <a:defRPr sz="1247"/>
            </a:lvl5pPr>
            <a:lvl6pPr>
              <a:defRPr sz="1247"/>
            </a:lvl6pPr>
            <a:lvl7pPr>
              <a:defRPr sz="1247"/>
            </a:lvl7pPr>
            <a:lvl8pPr>
              <a:defRPr sz="1247"/>
            </a:lvl8pPr>
            <a:lvl9pPr>
              <a:defRPr sz="12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661" b="1"/>
            </a:lvl1pPr>
            <a:lvl2pPr marL="316531" indent="0">
              <a:buNone/>
              <a:defRPr sz="1385" b="1"/>
            </a:lvl2pPr>
            <a:lvl3pPr marL="633062" indent="0">
              <a:buNone/>
              <a:defRPr sz="1247" b="1"/>
            </a:lvl3pPr>
            <a:lvl4pPr marL="949593" indent="0">
              <a:buNone/>
              <a:defRPr sz="1108" b="1"/>
            </a:lvl4pPr>
            <a:lvl5pPr marL="1266124" indent="0">
              <a:buNone/>
              <a:defRPr sz="1108" b="1"/>
            </a:lvl5pPr>
            <a:lvl6pPr marL="1582655" indent="0">
              <a:buNone/>
              <a:defRPr sz="1108" b="1"/>
            </a:lvl6pPr>
            <a:lvl7pPr marL="1899186" indent="0">
              <a:buNone/>
              <a:defRPr sz="1108" b="1"/>
            </a:lvl7pPr>
            <a:lvl8pPr marL="2215717" indent="0">
              <a:buNone/>
              <a:defRPr sz="1108" b="1"/>
            </a:lvl8pPr>
            <a:lvl9pPr marL="2532248" indent="0">
              <a:buNone/>
              <a:defRPr sz="11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661"/>
            </a:lvl1pPr>
            <a:lvl2pPr>
              <a:defRPr sz="1385"/>
            </a:lvl2pPr>
            <a:lvl3pPr>
              <a:defRPr sz="1247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2216"/>
            </a:lvl1pPr>
            <a:lvl2pPr>
              <a:defRPr sz="1939"/>
            </a:lvl2pPr>
            <a:lvl3pPr>
              <a:defRPr sz="1661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385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216"/>
            </a:lvl1pPr>
            <a:lvl2pPr marL="316531" indent="0">
              <a:buNone/>
              <a:defRPr sz="1939"/>
            </a:lvl2pPr>
            <a:lvl3pPr marL="633062" indent="0">
              <a:buNone/>
              <a:defRPr sz="1661"/>
            </a:lvl3pPr>
            <a:lvl4pPr marL="949593" indent="0">
              <a:buNone/>
              <a:defRPr sz="1385"/>
            </a:lvl4pPr>
            <a:lvl5pPr marL="1266124" indent="0">
              <a:buNone/>
              <a:defRPr sz="1385"/>
            </a:lvl5pPr>
            <a:lvl6pPr marL="1582655" indent="0">
              <a:buNone/>
              <a:defRPr sz="1385"/>
            </a:lvl6pPr>
            <a:lvl7pPr marL="1899186" indent="0">
              <a:buNone/>
              <a:defRPr sz="1385"/>
            </a:lvl7pPr>
            <a:lvl8pPr marL="2215717" indent="0">
              <a:buNone/>
              <a:defRPr sz="1385"/>
            </a:lvl8pPr>
            <a:lvl9pPr marL="2532248" indent="0">
              <a:buNone/>
              <a:defRPr sz="1385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969"/>
            </a:lvl1pPr>
            <a:lvl2pPr marL="316531" indent="0">
              <a:buNone/>
              <a:defRPr sz="831"/>
            </a:lvl2pPr>
            <a:lvl3pPr marL="633062" indent="0">
              <a:buNone/>
              <a:defRPr sz="692"/>
            </a:lvl3pPr>
            <a:lvl4pPr marL="949593" indent="0">
              <a:buNone/>
              <a:defRPr sz="623"/>
            </a:lvl4pPr>
            <a:lvl5pPr marL="1266124" indent="0">
              <a:buNone/>
              <a:defRPr sz="623"/>
            </a:lvl5pPr>
            <a:lvl6pPr marL="1582655" indent="0">
              <a:buNone/>
              <a:defRPr sz="623"/>
            </a:lvl6pPr>
            <a:lvl7pPr marL="1899186" indent="0">
              <a:buNone/>
              <a:defRPr sz="623"/>
            </a:lvl7pPr>
            <a:lvl8pPr marL="2215717" indent="0">
              <a:buNone/>
              <a:defRPr sz="623"/>
            </a:lvl8pPr>
            <a:lvl9pPr marL="2532248" indent="0">
              <a:buNone/>
              <a:defRPr sz="6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121" y="6323016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7121" y="6323016"/>
            <a:ext cx="8354157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388327" y="452441"/>
            <a:ext cx="73660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121" y="1806575"/>
            <a:ext cx="835415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397121" y="514350"/>
            <a:ext cx="8354157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61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7702550" y="115891"/>
            <a:ext cx="1062404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shpLogoPicDark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1972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5pPr>
      <a:lvl6pPr marL="316531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6pPr>
      <a:lvl7pPr marL="633062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7pPr>
      <a:lvl8pPr marL="949593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8pPr>
      <a:lvl9pPr marL="1266124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36539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6pPr>
      <a:lvl7pPr marL="2153071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7pPr>
      <a:lvl8pPr marL="2469602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8pPr>
      <a:lvl9pPr marL="2786132" indent="-197832" algn="l" rtl="0" eaLnBrk="1" fontAlgn="base" hangingPunct="1">
        <a:spcBef>
          <a:spcPct val="20000"/>
        </a:spcBef>
        <a:spcAft>
          <a:spcPct val="0"/>
        </a:spcAft>
        <a:buChar char="»"/>
        <a:defRPr sz="1385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0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file:///C:\Users\DABROWA5\AppData\Local\Temp\getimg_302_xqdnLFYEiRZMLoibePoNk5mrt_26063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gik.gov.pl/pzgik/dane-bez-oplat/dane-z-panstwowego-rejestru-granic-i-powierzchni-jednostek-podzialow-terytorialnych-kraju-pr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gik.gov.pl/pzgik/dane-bez-oplat/dane-z-panstwowego-rejestru-granic-i-powierzchni-jednostek-podzialow-terytorialnych-kraju-prg" TargetMode="External"/><Relationship Id="rId2" Type="http://schemas.openxmlformats.org/officeDocument/2006/relationships/hyperlink" Target="https://bdl.stat.gov.pl/BDL/dane/podgrup/tema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pCollectorPicture0"/>
          <p:cNvPicPr>
            <a:picLocks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9145"/>
            <a:ext cx="9144000" cy="2133600"/>
          </a:xfrm>
          <a:prstGeom prst="rect">
            <a:avLst/>
          </a:prstGeom>
        </p:spPr>
      </p:pic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371983" y="66725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931" y="2603500"/>
            <a:ext cx="7900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r>
              <a:rPr lang="en-US" dirty="0" smtClean="0"/>
              <a:t> </a:t>
            </a:r>
            <a:r>
              <a:rPr lang="en-US" dirty="0" err="1" smtClean="0"/>
              <a:t>Przestrzennych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98585" y="3168353"/>
            <a:ext cx="790098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err="1" smtClean="0"/>
              <a:t>dr</a:t>
            </a:r>
            <a:r>
              <a:rPr lang="en-US" dirty="0" smtClean="0"/>
              <a:t> Adam </a:t>
            </a:r>
            <a:r>
              <a:rPr lang="en-US" dirty="0" err="1" smtClean="0"/>
              <a:t>Dąbrowski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Prosta w</a:t>
            </a:r>
            <a:r>
              <a:rPr dirty="0" err="1" smtClean="0"/>
              <a:t>izualizacja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Jaka jest wysokość w punkcie o współrzędnych geograficznych: 4*E, 46*N? </a:t>
            </a:r>
            <a:endParaRPr sz="1800" dirty="0">
              <a:latin typeface="Courier"/>
            </a:endParaRPr>
          </a:p>
        </p:txBody>
      </p:sp>
      <p:pic>
        <p:nvPicPr>
          <p:cNvPr id="5" name="Picture 1" descr="Zajecia3_files/figure-pptx/unnamed-chunk-4-2.png"/>
          <p:cNvPicPr>
            <a:picLocks noGrp="1" noChangeAspect="1"/>
          </p:cNvPicPr>
          <p:nvPr/>
        </p:nvPicPr>
        <p:blipFill rotWithShape="1">
          <a:blip r:embed="rId2" cstate="print"/>
          <a:srcRect l="5292" t="14966" r="421" b="10178"/>
          <a:stretch/>
        </p:blipFill>
        <p:spPr bwMode="auto">
          <a:xfrm>
            <a:off x="2051720" y="2492896"/>
            <a:ext cx="5328592" cy="3384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4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Obliczanie odległości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punkt &lt;- </a:t>
            </a:r>
            <a:r>
              <a:rPr lang="pl-PL" dirty="0" err="1"/>
              <a:t>st_point</a:t>
            </a:r>
            <a:r>
              <a:rPr lang="pl-PL" dirty="0"/>
              <a:t>(c(4,46)) </a:t>
            </a:r>
          </a:p>
          <a:p>
            <a:r>
              <a:rPr lang="pl-PL" dirty="0"/>
              <a:t>punkt2 &lt;- </a:t>
            </a:r>
            <a:r>
              <a:rPr lang="pl-PL" dirty="0" err="1"/>
              <a:t>st_point</a:t>
            </a:r>
            <a:r>
              <a:rPr lang="pl-PL" dirty="0"/>
              <a:t>(c(6,48))  </a:t>
            </a:r>
          </a:p>
          <a:p>
            <a:r>
              <a:rPr lang="pl-PL" dirty="0" err="1"/>
              <a:t>all</a:t>
            </a:r>
            <a:r>
              <a:rPr lang="pl-PL" dirty="0"/>
              <a:t> &lt;- </a:t>
            </a:r>
            <a:r>
              <a:rPr lang="pl-PL" dirty="0" err="1"/>
              <a:t>st_sfc</a:t>
            </a:r>
            <a:r>
              <a:rPr lang="pl-PL" dirty="0"/>
              <a:t>(punkt,punkt2)</a:t>
            </a:r>
          </a:p>
          <a:p>
            <a:r>
              <a:rPr lang="pl-PL" dirty="0" err="1"/>
              <a:t>all</a:t>
            </a:r>
            <a:r>
              <a:rPr lang="pl-PL" dirty="0"/>
              <a:t>&lt;- </a:t>
            </a:r>
            <a:r>
              <a:rPr lang="pl-PL" dirty="0" err="1"/>
              <a:t>st_sf</a:t>
            </a:r>
            <a:r>
              <a:rPr lang="pl-PL" dirty="0"/>
              <a:t>(</a:t>
            </a:r>
            <a:r>
              <a:rPr lang="pl-PL" dirty="0" err="1"/>
              <a:t>all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raster::</a:t>
            </a:r>
            <a:r>
              <a:rPr lang="pl-PL" dirty="0" err="1"/>
              <a:t>extract</a:t>
            </a:r>
            <a:r>
              <a:rPr lang="pl-PL" dirty="0"/>
              <a:t>(</a:t>
            </a:r>
            <a:r>
              <a:rPr lang="pl-PL" dirty="0" err="1"/>
              <a:t>DEM.France,all</a:t>
            </a:r>
            <a:r>
              <a:rPr lang="pl-PL" dirty="0"/>
              <a:t>)</a:t>
            </a:r>
          </a:p>
          <a:p>
            <a:r>
              <a:rPr lang="pl-PL" dirty="0" err="1"/>
              <a:t>punkt.rast</a:t>
            </a:r>
            <a:r>
              <a:rPr lang="pl-PL" dirty="0"/>
              <a:t> &lt;- </a:t>
            </a:r>
            <a:r>
              <a:rPr lang="pl-PL" dirty="0" err="1"/>
              <a:t>rasterize</a:t>
            </a:r>
            <a:r>
              <a:rPr lang="pl-PL" dirty="0"/>
              <a:t>(</a:t>
            </a:r>
            <a:r>
              <a:rPr lang="pl-PL" dirty="0" err="1"/>
              <a:t>all,DEM.France</a:t>
            </a:r>
            <a:r>
              <a:rPr lang="pl-PL" dirty="0"/>
              <a:t>)</a:t>
            </a:r>
          </a:p>
          <a:p>
            <a:r>
              <a:rPr lang="pl-PL" dirty="0" err="1"/>
              <a:t>dist.rast</a:t>
            </a:r>
            <a:r>
              <a:rPr lang="pl-PL" dirty="0"/>
              <a:t> &lt;- raster::</a:t>
            </a:r>
            <a:r>
              <a:rPr lang="pl-PL" dirty="0" err="1"/>
              <a:t>distance</a:t>
            </a:r>
            <a:r>
              <a:rPr lang="pl-PL" dirty="0"/>
              <a:t>(</a:t>
            </a:r>
            <a:r>
              <a:rPr lang="pl-PL" dirty="0" err="1"/>
              <a:t>punkt.rast</a:t>
            </a:r>
            <a:r>
              <a:rPr lang="pl-PL" dirty="0"/>
              <a:t>)</a:t>
            </a:r>
          </a:p>
          <a:p>
            <a:r>
              <a:rPr lang="pl-PL" dirty="0"/>
              <a:t>plot(</a:t>
            </a:r>
            <a:r>
              <a:rPr lang="pl-PL" dirty="0" err="1"/>
              <a:t>dist.rast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26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err="1" smtClean="0"/>
              <a:t>Distance</a:t>
            </a:r>
            <a:r>
              <a:rPr lang="pl-PL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Jaka jest wysokość w punkcie o współrzędnych geograficznych: 4*E, 46*N? </a:t>
            </a:r>
            <a:endParaRPr sz="1800" dirty="0">
              <a:latin typeface="Courier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40496"/>
            <a:ext cx="8640960" cy="4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Statystyki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100152"/>
            <a:ext cx="8354157" cy="4471988"/>
          </a:xfrm>
        </p:spPr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max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[</a:t>
            </a:r>
            <a:r>
              <a:rPr lang="pl-PL" sz="1800" dirty="0" smtClean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],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na.rm=</a:t>
            </a:r>
            <a:r>
              <a:rPr sz="1800" dirty="0">
                <a:latin typeface="Courier"/>
              </a:rPr>
              <a:t>T)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[1] 4536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max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as.matrix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),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na.rm=</a:t>
            </a:r>
            <a:r>
              <a:rPr sz="1800" dirty="0">
                <a:latin typeface="Courier"/>
              </a:rPr>
              <a:t>T)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[1] 4536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       </a:t>
            </a:r>
            <a:r>
              <a:rPr sz="1800" dirty="0" err="1">
                <a:latin typeface="Courier"/>
              </a:rPr>
              <a:t>FRA_msk_alt</a:t>
            </a:r>
            <a:r>
              <a:rPr sz="1800" dirty="0">
                <a:latin typeface="Courier"/>
              </a:rPr>
              <a:t>
Min.            -10
1st Qu.         103
Median          191
3rd Qu.         382
Max.           4536
NA's        1195853</a:t>
            </a:r>
          </a:p>
        </p:txBody>
      </p:sp>
    </p:spTree>
    <p:extLst>
      <p:ext uri="{BB962C8B-B14F-4D97-AF65-F5344CB8AC3E}">
        <p14:creationId xmlns:p14="http://schemas.microsoft.com/office/powerpoint/2010/main" val="331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Dlaczego pierwsze komórki w rozpatrywanym cyfrowym modelu terenu są brakiem danych?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Ile wierszy i ile kolumn jest w analizowanym rastrze?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Pomnóżcie wszystkie wartości analizowanego rastra razy 2 i wyświetlcie na mapie.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Dane rastrowe prezentują wartości ciągłe w przestrzeni. Jakie dane rastrowe mogą być przydatne w analizie służącej optymalizacji lokalizacji bankomatów w mieście? (W razie wątpliwości, jakie istnieją dane rastrowe skorzystajcie z przeglądarki </a:t>
            </a:r>
            <a:r>
              <a:rPr lang="pl-PL" dirty="0" err="1" smtClean="0"/>
              <a:t>google</a:t>
            </a:r>
            <a:r>
              <a:rPr lang="pl-PL" dirty="0" smtClean="0"/>
              <a:t>, lub strony </a:t>
            </a:r>
            <a:r>
              <a:rPr lang="pl-PL" dirty="0" err="1" smtClean="0"/>
              <a:t>geoportal.gov.pl</a:t>
            </a:r>
            <a:r>
              <a:rPr lang="pl-PL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Ile powierzchni Francji znajduje się na wysokości powyżej 400 m n.p.m.?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Statystyki strefowe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Mając</a:t>
            </a:r>
            <a:r>
              <a:rPr dirty="0"/>
              <a:t> </a:t>
            </a:r>
            <a:r>
              <a:rPr dirty="0" err="1" smtClean="0"/>
              <a:t>poli</a:t>
            </a:r>
            <a:r>
              <a:rPr lang="pl-PL" dirty="0" smtClean="0"/>
              <a:t>g</a:t>
            </a:r>
            <a:r>
              <a:rPr dirty="0" err="1" smtClean="0"/>
              <a:t>ony</a:t>
            </a:r>
            <a:r>
              <a:rPr dirty="0" smtClean="0"/>
              <a:t> </a:t>
            </a:r>
            <a:r>
              <a:rPr dirty="0" err="1"/>
              <a:t>wyznaczające</a:t>
            </a:r>
            <a:r>
              <a:rPr dirty="0"/>
              <a:t> </a:t>
            </a:r>
            <a:r>
              <a:rPr dirty="0" err="1"/>
              <a:t>strefy</a:t>
            </a:r>
            <a:r>
              <a:rPr dirty="0"/>
              <a:t> (np. </a:t>
            </a:r>
            <a:r>
              <a:rPr dirty="0" err="1"/>
              <a:t>powiaty</a:t>
            </a:r>
            <a:r>
              <a:rPr dirty="0"/>
              <a:t>, </a:t>
            </a:r>
            <a:r>
              <a:rPr dirty="0" err="1"/>
              <a:t>województwa</a:t>
            </a:r>
            <a:r>
              <a:rPr dirty="0"/>
              <a:t>, etc.) </a:t>
            </a:r>
            <a:r>
              <a:rPr dirty="0" err="1"/>
              <a:t>można</a:t>
            </a:r>
            <a:r>
              <a:rPr dirty="0"/>
              <a:t> </a:t>
            </a:r>
            <a:r>
              <a:rPr dirty="0" err="1"/>
              <a:t>obliczyć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każdego</a:t>
            </a:r>
            <a:r>
              <a:rPr dirty="0"/>
              <a:t> </a:t>
            </a:r>
            <a:r>
              <a:rPr dirty="0" err="1"/>
              <a:t>poligonu</a:t>
            </a:r>
            <a:r>
              <a:rPr dirty="0"/>
              <a:t> </a:t>
            </a:r>
            <a:r>
              <a:rPr dirty="0" err="1"/>
              <a:t>osobno</a:t>
            </a:r>
            <a:r>
              <a:rPr dirty="0"/>
              <a:t>. </a:t>
            </a:r>
            <a:r>
              <a:rPr dirty="0" err="1"/>
              <a:t>Służy</a:t>
            </a:r>
            <a:r>
              <a:rPr dirty="0"/>
              <a:t> do </a:t>
            </a:r>
            <a:r>
              <a:rPr dirty="0" err="1"/>
              <a:t>tego</a:t>
            </a:r>
            <a:r>
              <a:rPr dirty="0"/>
              <a:t> </a:t>
            </a:r>
            <a:r>
              <a:rPr dirty="0" err="1"/>
              <a:t>funkcja</a:t>
            </a:r>
            <a:r>
              <a:rPr dirty="0"/>
              <a:t> </a:t>
            </a:r>
            <a:r>
              <a:rPr sz="1800" dirty="0">
                <a:latin typeface="Courier"/>
              </a:rPr>
              <a:t>zonal</a:t>
            </a:r>
            <a:r>
              <a:rPr dirty="0" smtClean="0"/>
              <a:t>.</a:t>
            </a:r>
            <a:endParaRPr lang="pl-PL" dirty="0" smtClean="0"/>
          </a:p>
          <a:p>
            <a:pPr marL="0" lvl="0" indent="0">
              <a:buNone/>
            </a:pPr>
            <a:r>
              <a:rPr lang="pl-PL" dirty="0" smtClean="0"/>
              <a:t>Przykładowo:</a:t>
            </a:r>
          </a:p>
          <a:p>
            <a:pPr marL="0" indent="0"/>
            <a:r>
              <a:rPr lang="pl-PL" dirty="0" smtClean="0"/>
              <a:t>jaka jest średnia temperatura w poszczególnych województwach, </a:t>
            </a:r>
          </a:p>
          <a:p>
            <a:pPr marL="0" indent="0"/>
            <a:r>
              <a:rPr lang="pl-PL" dirty="0" smtClean="0"/>
              <a:t>jaki jest udział lasów w podziale na gminy, </a:t>
            </a:r>
          </a:p>
          <a:p>
            <a:pPr marL="0" indent="0"/>
            <a:r>
              <a:rPr lang="pl-PL" dirty="0" smtClean="0"/>
              <a:t>jaka jest maksymalna wysokość </a:t>
            </a:r>
            <a:r>
              <a:rPr lang="pl-PL" dirty="0" err="1" smtClean="0"/>
              <a:t>n.p.m</a:t>
            </a:r>
            <a:r>
              <a:rPr lang="pl-PL" dirty="0" smtClean="0"/>
              <a:t> w arbitralnie stworzonej siatce kwadratów, </a:t>
            </a:r>
          </a:p>
          <a:p>
            <a:pPr marL="0" indent="0"/>
            <a:r>
              <a:rPr lang="pl-PL" dirty="0" smtClean="0"/>
              <a:t>Jakie jest średnie natężenie hałasu w promieniu 50m od wybranych nieruchomości.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5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markdown “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 smtClean="0"/>
              <a:t>strefowe</a:t>
            </a:r>
            <a:r>
              <a:rPr dirty="0" smtClean="0"/>
              <a:t>”.</a:t>
            </a:r>
            <a:endParaRPr dirty="0"/>
          </a:p>
          <a:p>
            <a:pPr lvl="1">
              <a:buAutoNum type="arabicPeriod"/>
            </a:pPr>
            <a:r>
              <a:rPr dirty="0" err="1"/>
              <a:t>Pobieżcie</a:t>
            </a:r>
            <a:r>
              <a:rPr dirty="0"/>
              <a:t> </a:t>
            </a: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pomocą</a:t>
            </a:r>
            <a:r>
              <a:rPr dirty="0"/>
              <a:t> </a:t>
            </a:r>
            <a:r>
              <a:rPr sz="1800" dirty="0" err="1">
                <a:latin typeface="Courier"/>
              </a:rPr>
              <a:t>getData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</a:t>
            </a:r>
            <a:r>
              <a:rPr lang="pl-PL" dirty="0" smtClean="0"/>
              <a:t>'alt’</a:t>
            </a:r>
            <a:r>
              <a:rPr dirty="0" smtClean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lang="pl-PL" dirty="0" smtClean="0"/>
              <a:t>Polski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dirty="0" err="1"/>
              <a:t>Wczytajcie</a:t>
            </a:r>
            <a:r>
              <a:rPr dirty="0"/>
              <a:t> </a:t>
            </a:r>
            <a:r>
              <a:rPr dirty="0" err="1"/>
              <a:t>plik</a:t>
            </a:r>
            <a:r>
              <a:rPr dirty="0"/>
              <a:t> .</a:t>
            </a:r>
            <a:r>
              <a:rPr dirty="0" err="1"/>
              <a:t>shp</a:t>
            </a:r>
            <a:r>
              <a:rPr dirty="0"/>
              <a:t> z </a:t>
            </a:r>
            <a:r>
              <a:rPr dirty="0" err="1"/>
              <a:t>granicami</a:t>
            </a:r>
            <a:r>
              <a:rPr dirty="0"/>
              <a:t> </a:t>
            </a:r>
            <a:r>
              <a:rPr lang="pl-PL" dirty="0" smtClean="0"/>
              <a:t>województw (</a:t>
            </a:r>
            <a:r>
              <a:rPr lang="pl-PL" dirty="0" smtClean="0">
                <a:hlinkClick r:id="rId2"/>
              </a:rPr>
              <a:t>Państwowy Rejestr Granic</a:t>
            </a:r>
            <a:r>
              <a:rPr lang="pl-PL" dirty="0" smtClean="0"/>
              <a:t>)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lang="pl-PL" dirty="0" smtClean="0"/>
              <a:t>Obliczcie podstawowe statystyki dla obszaru całej Polski.</a:t>
            </a:r>
          </a:p>
          <a:p>
            <a:pPr lvl="1">
              <a:buAutoNum type="arabicPeriod"/>
            </a:pPr>
            <a:r>
              <a:rPr dirty="0" err="1" smtClean="0"/>
              <a:t>Obliczcie</a:t>
            </a:r>
            <a:r>
              <a:rPr dirty="0" smtClean="0"/>
              <a:t> </a:t>
            </a:r>
            <a:r>
              <a:rPr dirty="0" err="1"/>
              <a:t>podstawowe</a:t>
            </a:r>
            <a:r>
              <a:rPr dirty="0"/>
              <a:t> </a:t>
            </a:r>
            <a:r>
              <a:rPr dirty="0" err="1"/>
              <a:t>statystyki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poszczególnych</a:t>
            </a:r>
            <a:r>
              <a:rPr dirty="0"/>
              <a:t> </a:t>
            </a:r>
            <a:r>
              <a:rPr lang="pl-PL" dirty="0" smtClean="0"/>
              <a:t>województw</a:t>
            </a:r>
            <a:r>
              <a:rPr dirty="0" smtClean="0"/>
              <a:t> </a:t>
            </a:r>
            <a:r>
              <a:rPr dirty="0"/>
              <a:t>w </a:t>
            </a:r>
            <a:r>
              <a:rPr lang="pl-PL" dirty="0" smtClean="0"/>
              <a:t>Polsce</a:t>
            </a:r>
            <a:r>
              <a:rPr dirty="0" smtClean="0"/>
              <a:t>.</a:t>
            </a:r>
            <a:endParaRPr dirty="0"/>
          </a:p>
          <a:p>
            <a:pPr lvl="1">
              <a:buAutoNum type="arabicPeriod"/>
            </a:pPr>
            <a:r>
              <a:rPr dirty="0" err="1"/>
              <a:t>Zwizualizujcie</a:t>
            </a:r>
            <a:r>
              <a:rPr dirty="0"/>
              <a:t> </a:t>
            </a:r>
            <a:r>
              <a:rPr dirty="0" err="1"/>
              <a:t>uzyskane</a:t>
            </a:r>
            <a:r>
              <a:rPr dirty="0"/>
              <a:t> </a:t>
            </a:r>
            <a:r>
              <a:rPr dirty="0" err="1"/>
              <a:t>wyniki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97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Ruchome okno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Niekiedy</a:t>
            </a:r>
            <a:r>
              <a:rPr dirty="0"/>
              <a:t> </a:t>
            </a:r>
            <a:r>
              <a:rPr dirty="0" err="1"/>
              <a:t>zamaist</a:t>
            </a:r>
            <a:r>
              <a:rPr dirty="0"/>
              <a:t> </a:t>
            </a:r>
            <a:r>
              <a:rPr dirty="0" err="1"/>
              <a:t>strefowych</a:t>
            </a:r>
            <a:r>
              <a:rPr dirty="0"/>
              <a:t> </a:t>
            </a:r>
            <a:r>
              <a:rPr dirty="0" err="1"/>
              <a:t>wartośći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poligonów</a:t>
            </a:r>
            <a:r>
              <a:rPr dirty="0"/>
              <a:t> </a:t>
            </a:r>
            <a:r>
              <a:rPr dirty="0" err="1"/>
              <a:t>chcielibyśmy</a:t>
            </a:r>
            <a:r>
              <a:rPr dirty="0"/>
              <a:t> </a:t>
            </a:r>
            <a:r>
              <a:rPr dirty="0" err="1"/>
              <a:t>uzyskać</a:t>
            </a:r>
            <a:r>
              <a:rPr dirty="0"/>
              <a:t> </a:t>
            </a:r>
            <a:r>
              <a:rPr dirty="0" err="1"/>
              <a:t>nowe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każdej</a:t>
            </a:r>
            <a:r>
              <a:rPr dirty="0"/>
              <a:t> </a:t>
            </a:r>
            <a:r>
              <a:rPr dirty="0" err="1"/>
              <a:t>komórki</a:t>
            </a:r>
            <a:r>
              <a:rPr dirty="0"/>
              <a:t> </a:t>
            </a:r>
            <a:r>
              <a:rPr dirty="0" err="1"/>
              <a:t>rastra</a:t>
            </a:r>
            <a:r>
              <a:rPr dirty="0"/>
              <a:t> w </a:t>
            </a:r>
            <a:r>
              <a:rPr dirty="0" err="1"/>
              <a:t>oparciu</a:t>
            </a:r>
            <a:r>
              <a:rPr dirty="0"/>
              <a:t> o </a:t>
            </a:r>
            <a:r>
              <a:rPr dirty="0" err="1"/>
              <a:t>sąsiedztwo</a:t>
            </a:r>
            <a:r>
              <a:rPr dirty="0"/>
              <a:t> </a:t>
            </a:r>
            <a:r>
              <a:rPr dirty="0" err="1"/>
              <a:t>komórki</a:t>
            </a:r>
            <a:r>
              <a:rPr dirty="0"/>
              <a:t>. </a:t>
            </a:r>
            <a:endParaRPr lang="pl-PL" dirty="0" smtClean="0"/>
          </a:p>
          <a:p>
            <a:pPr marL="0" lvl="0" indent="0">
              <a:buNone/>
            </a:pPr>
            <a:r>
              <a:rPr dirty="0" err="1" smtClean="0"/>
              <a:t>Przykład</a:t>
            </a:r>
            <a:r>
              <a:rPr dirty="0"/>
              <a:t>: </a:t>
            </a:r>
            <a:r>
              <a:rPr dirty="0" err="1"/>
              <a:t>posiadając</a:t>
            </a:r>
            <a:r>
              <a:rPr dirty="0"/>
              <a:t> </a:t>
            </a:r>
            <a:r>
              <a:rPr dirty="0" err="1"/>
              <a:t>mapę</a:t>
            </a:r>
            <a:r>
              <a:rPr dirty="0"/>
              <a:t> </a:t>
            </a:r>
            <a:r>
              <a:rPr dirty="0" err="1"/>
              <a:t>pokrycia</a:t>
            </a:r>
            <a:r>
              <a:rPr dirty="0"/>
              <a:t> </a:t>
            </a:r>
            <a:r>
              <a:rPr dirty="0" err="1"/>
              <a:t>terenu</a:t>
            </a:r>
            <a:r>
              <a:rPr dirty="0"/>
              <a:t> </a:t>
            </a:r>
            <a:r>
              <a:rPr dirty="0" err="1"/>
              <a:t>chcielibyśmy</a:t>
            </a:r>
            <a:r>
              <a:rPr dirty="0"/>
              <a:t> </a:t>
            </a:r>
            <a:r>
              <a:rPr dirty="0" err="1"/>
              <a:t>stworzyć</a:t>
            </a:r>
            <a:r>
              <a:rPr dirty="0"/>
              <a:t> </a:t>
            </a:r>
            <a:r>
              <a:rPr dirty="0" err="1"/>
              <a:t>nowy</a:t>
            </a:r>
            <a:r>
              <a:rPr dirty="0"/>
              <a:t> raster w </a:t>
            </a:r>
            <a:r>
              <a:rPr dirty="0" err="1"/>
              <a:t>tej</a:t>
            </a:r>
            <a:r>
              <a:rPr dirty="0"/>
              <a:t> </a:t>
            </a:r>
            <a:r>
              <a:rPr dirty="0" err="1"/>
              <a:t>samej</a:t>
            </a:r>
            <a:r>
              <a:rPr dirty="0"/>
              <a:t> </a:t>
            </a:r>
            <a:r>
              <a:rPr dirty="0" err="1"/>
              <a:t>rozdzielczości</a:t>
            </a:r>
            <a:r>
              <a:rPr dirty="0"/>
              <a:t>, </a:t>
            </a:r>
            <a:r>
              <a:rPr dirty="0" err="1"/>
              <a:t>który</a:t>
            </a:r>
            <a:r>
              <a:rPr dirty="0"/>
              <a:t> </a:t>
            </a:r>
            <a:r>
              <a:rPr dirty="0" err="1"/>
              <a:t>powie</a:t>
            </a:r>
            <a:r>
              <a:rPr dirty="0"/>
              <a:t> </a:t>
            </a:r>
            <a:r>
              <a:rPr dirty="0" err="1"/>
              <a:t>nam</a:t>
            </a:r>
            <a:r>
              <a:rPr dirty="0"/>
              <a:t> </a:t>
            </a:r>
            <a:r>
              <a:rPr dirty="0" err="1"/>
              <a:t>jaki</a:t>
            </a:r>
            <a:r>
              <a:rPr dirty="0"/>
              <a:t> </a:t>
            </a:r>
            <a:r>
              <a:rPr dirty="0" err="1"/>
              <a:t>procent</a:t>
            </a:r>
            <a:r>
              <a:rPr dirty="0"/>
              <a:t> </a:t>
            </a:r>
            <a:r>
              <a:rPr dirty="0" err="1"/>
              <a:t>sąsiedztwa</a:t>
            </a:r>
            <a:r>
              <a:rPr dirty="0"/>
              <a:t> (</a:t>
            </a:r>
            <a:r>
              <a:rPr dirty="0" err="1"/>
              <a:t>np</a:t>
            </a:r>
            <a:r>
              <a:rPr dirty="0"/>
              <a:t>. 5 </a:t>
            </a:r>
            <a:r>
              <a:rPr dirty="0" err="1"/>
              <a:t>komórek</a:t>
            </a:r>
            <a:r>
              <a:rPr dirty="0"/>
              <a:t>) to </a:t>
            </a:r>
            <a:r>
              <a:rPr dirty="0" err="1"/>
              <a:t>drzewa</a:t>
            </a:r>
            <a:r>
              <a:rPr dirty="0"/>
              <a:t> (</a:t>
            </a:r>
            <a:r>
              <a:rPr dirty="0" err="1"/>
              <a:t>czyt</a:t>
            </a:r>
            <a:r>
              <a:rPr dirty="0"/>
              <a:t>. </a:t>
            </a:r>
            <a:r>
              <a:rPr dirty="0" err="1"/>
              <a:t>jaki</a:t>
            </a:r>
            <a:r>
              <a:rPr dirty="0"/>
              <a:t> jest </a:t>
            </a:r>
            <a:r>
              <a:rPr dirty="0" err="1"/>
              <a:t>udział</a:t>
            </a:r>
            <a:r>
              <a:rPr dirty="0"/>
              <a:t> </a:t>
            </a:r>
            <a:r>
              <a:rPr dirty="0" err="1"/>
              <a:t>drzew</a:t>
            </a:r>
            <a:r>
              <a:rPr dirty="0"/>
              <a:t> w </a:t>
            </a:r>
            <a:r>
              <a:rPr dirty="0" err="1"/>
              <a:t>najbliższym</a:t>
            </a:r>
            <a:r>
              <a:rPr dirty="0"/>
              <a:t> </a:t>
            </a:r>
            <a:r>
              <a:rPr dirty="0" err="1"/>
              <a:t>sąsiedztwie</a:t>
            </a:r>
            <a:r>
              <a:rPr dirty="0"/>
              <a:t>). Do </a:t>
            </a:r>
            <a:r>
              <a:rPr dirty="0" err="1"/>
              <a:t>wykonania</a:t>
            </a:r>
            <a:r>
              <a:rPr dirty="0"/>
              <a:t> </a:t>
            </a:r>
            <a:r>
              <a:rPr dirty="0" err="1"/>
              <a:t>tego</a:t>
            </a:r>
            <a:r>
              <a:rPr dirty="0"/>
              <a:t> </a:t>
            </a:r>
            <a:r>
              <a:rPr dirty="0" err="1"/>
              <a:t>zadania</a:t>
            </a:r>
            <a:r>
              <a:rPr dirty="0"/>
              <a:t> </a:t>
            </a:r>
            <a:r>
              <a:rPr dirty="0" err="1"/>
              <a:t>służy</a:t>
            </a:r>
            <a:r>
              <a:rPr dirty="0"/>
              <a:t> </a:t>
            </a:r>
            <a:r>
              <a:rPr dirty="0" err="1"/>
              <a:t>funkcja</a:t>
            </a:r>
            <a:r>
              <a:rPr dirty="0"/>
              <a:t> </a:t>
            </a:r>
            <a:r>
              <a:rPr sz="1800" dirty="0">
                <a:latin typeface="Courier"/>
              </a:rPr>
              <a:t>focal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24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nowy</a:t>
            </a:r>
            <a:r>
              <a:rPr dirty="0"/>
              <a:t> raster, o </a:t>
            </a:r>
            <a:r>
              <a:rPr dirty="0" err="1"/>
              <a:t>wielkości</a:t>
            </a:r>
            <a:r>
              <a:rPr dirty="0"/>
              <a:t> 100x100, </a:t>
            </a:r>
            <a:r>
              <a:rPr dirty="0" err="1"/>
              <a:t>któremu</a:t>
            </a:r>
            <a:r>
              <a:rPr dirty="0"/>
              <a:t> </a:t>
            </a:r>
            <a:r>
              <a:rPr dirty="0" err="1"/>
              <a:t>losowo</a:t>
            </a:r>
            <a:r>
              <a:rPr dirty="0"/>
              <a:t> </a:t>
            </a:r>
            <a:r>
              <a:rPr dirty="0" err="1"/>
              <a:t>przypiszecie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0 </a:t>
            </a:r>
            <a:r>
              <a:rPr dirty="0" err="1"/>
              <a:t>i</a:t>
            </a:r>
            <a:r>
              <a:rPr dirty="0"/>
              <a:t> 1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binaryRaster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raster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replace =</a:t>
            </a:r>
            <a:r>
              <a:rPr sz="1800" dirty="0">
                <a:latin typeface="Courier"/>
              </a:rPr>
              <a:t> T),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))</a:t>
            </a:r>
          </a:p>
          <a:p>
            <a:pPr lvl="1">
              <a:buAutoNum type="arabicPeriod"/>
            </a:pP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pomocą</a:t>
            </a:r>
            <a:r>
              <a:rPr dirty="0"/>
              <a:t> </a:t>
            </a:r>
            <a:r>
              <a:rPr dirty="0" err="1"/>
              <a:t>funkcji</a:t>
            </a:r>
            <a:r>
              <a:rPr dirty="0"/>
              <a:t> focal </a:t>
            </a:r>
            <a:r>
              <a:rPr dirty="0" err="1"/>
              <a:t>obliczcie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każdej</a:t>
            </a:r>
            <a:r>
              <a:rPr dirty="0"/>
              <a:t> </a:t>
            </a:r>
            <a:r>
              <a:rPr dirty="0" err="1"/>
              <a:t>komórki</a:t>
            </a:r>
            <a:r>
              <a:rPr dirty="0"/>
              <a:t> </a:t>
            </a:r>
            <a:r>
              <a:rPr dirty="0" err="1"/>
              <a:t>sumę</a:t>
            </a:r>
            <a:r>
              <a:rPr dirty="0"/>
              <a:t> </a:t>
            </a:r>
            <a:r>
              <a:rPr dirty="0" err="1"/>
              <a:t>komórek</a:t>
            </a:r>
            <a:r>
              <a:rPr dirty="0"/>
              <a:t> w </a:t>
            </a:r>
            <a:r>
              <a:rPr dirty="0" err="1"/>
              <a:t>sąsiedztwie</a:t>
            </a:r>
            <a:r>
              <a:rPr dirty="0"/>
              <a:t> 1 </a:t>
            </a:r>
            <a:r>
              <a:rPr dirty="0" err="1"/>
              <a:t>komórki</a:t>
            </a:r>
            <a:r>
              <a:rPr dirty="0"/>
              <a:t> </a:t>
            </a:r>
            <a:r>
              <a:rPr sz="1800" dirty="0">
                <a:latin typeface="Courier"/>
              </a:rPr>
              <a:t>focal(x</a:t>
            </a:r>
            <a:r>
              <a:rPr sz="1800" dirty="0" smtClean="0">
                <a:latin typeface="Courier"/>
              </a:rPr>
              <a:t>,</a:t>
            </a:r>
            <a:r>
              <a:rPr lang="pl-PL" sz="1800" dirty="0" smtClean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w,</a:t>
            </a:r>
            <a:r>
              <a:rPr lang="pl-PL" sz="1800" dirty="0" smtClean="0">
                <a:latin typeface="Courier"/>
              </a:rPr>
              <a:t> </a:t>
            </a:r>
            <a:r>
              <a:rPr sz="1800" dirty="0" smtClean="0">
                <a:latin typeface="Courier"/>
              </a:rPr>
              <a:t>fun</a:t>
            </a:r>
            <a:r>
              <a:rPr sz="1800" dirty="0">
                <a:latin typeface="Courier"/>
              </a:rPr>
              <a:t>)</a:t>
            </a:r>
            <a:r>
              <a:rPr dirty="0"/>
              <a:t> </a:t>
            </a:r>
            <a:endParaRPr lang="pl-PL" dirty="0" smtClean="0"/>
          </a:p>
          <a:p>
            <a:pPr lvl="1">
              <a:buNone/>
            </a:pPr>
            <a:r>
              <a:rPr lang="pl-PL" sz="1800" dirty="0" smtClean="0">
                <a:latin typeface="Courier"/>
              </a:rPr>
              <a:t>	</a:t>
            </a:r>
            <a:r>
              <a:rPr sz="1800" dirty="0" smtClean="0">
                <a:latin typeface="Courier"/>
              </a:rPr>
              <a:t>x</a:t>
            </a:r>
            <a:r>
              <a:rPr dirty="0" smtClean="0"/>
              <a:t> </a:t>
            </a:r>
            <a:r>
              <a:rPr dirty="0"/>
              <a:t>- raster,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którym</a:t>
            </a:r>
            <a:r>
              <a:rPr dirty="0"/>
              <a:t> </a:t>
            </a:r>
            <a:r>
              <a:rPr dirty="0" err="1"/>
              <a:t>pracujecie</a:t>
            </a:r>
            <a:r>
              <a:rPr dirty="0"/>
              <a:t> (</a:t>
            </a:r>
            <a:r>
              <a:rPr sz="1800" dirty="0" err="1">
                <a:latin typeface="Courier"/>
              </a:rPr>
              <a:t>binaryRaster</a:t>
            </a:r>
            <a:r>
              <a:rPr dirty="0"/>
              <a:t>) </a:t>
            </a:r>
            <a:endParaRPr lang="pl-PL" dirty="0" smtClean="0"/>
          </a:p>
          <a:p>
            <a:pPr lvl="1">
              <a:buNone/>
            </a:pPr>
            <a:r>
              <a:rPr lang="pl-PL" sz="1800" dirty="0" smtClean="0">
                <a:latin typeface="Courier"/>
              </a:rPr>
              <a:t>	</a:t>
            </a:r>
            <a:r>
              <a:rPr sz="1800" dirty="0" smtClean="0">
                <a:latin typeface="Courier"/>
              </a:rPr>
              <a:t>w</a:t>
            </a: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macierz</a:t>
            </a:r>
            <a:r>
              <a:rPr dirty="0"/>
              <a:t> wag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ruchomego</a:t>
            </a:r>
            <a:r>
              <a:rPr dirty="0"/>
              <a:t> </a:t>
            </a:r>
            <a:r>
              <a:rPr dirty="0" err="1"/>
              <a:t>okna</a:t>
            </a:r>
            <a:r>
              <a:rPr dirty="0"/>
              <a:t>. </a:t>
            </a:r>
            <a:r>
              <a:rPr dirty="0" err="1"/>
              <a:t>Macierz</a:t>
            </a:r>
            <a:r>
              <a:rPr dirty="0"/>
              <a:t> o </a:t>
            </a:r>
            <a:r>
              <a:rPr dirty="0" err="1"/>
              <a:t>wielkości</a:t>
            </a:r>
            <a:r>
              <a:rPr dirty="0"/>
              <a:t> 3x3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naszego</a:t>
            </a:r>
            <a:r>
              <a:rPr dirty="0"/>
              <a:t> </a:t>
            </a:r>
            <a:r>
              <a:rPr dirty="0" err="1"/>
              <a:t>zadania</a:t>
            </a:r>
            <a:r>
              <a:rPr dirty="0"/>
              <a:t> </a:t>
            </a:r>
            <a:r>
              <a:rPr dirty="0" err="1"/>
              <a:t>stanowi</a:t>
            </a:r>
            <a:r>
              <a:rPr dirty="0"/>
              <a:t> same </a:t>
            </a:r>
            <a:r>
              <a:rPr dirty="0" err="1"/>
              <a:t>jedynki</a:t>
            </a:r>
            <a:r>
              <a:rPr dirty="0"/>
              <a:t> (</a:t>
            </a:r>
            <a:r>
              <a:rPr sz="1800" dirty="0">
                <a:latin typeface="Courier"/>
              </a:rPr>
              <a:t>matrix(1,nrow=3,ncol=3)</a:t>
            </a:r>
            <a:r>
              <a:rPr dirty="0"/>
              <a:t>) </a:t>
            </a:r>
            <a:endParaRPr lang="pl-PL" dirty="0" smtClean="0"/>
          </a:p>
          <a:p>
            <a:pPr lvl="1">
              <a:buNone/>
            </a:pPr>
            <a:r>
              <a:rPr lang="pl-PL" sz="1800" dirty="0" smtClean="0">
                <a:latin typeface="Courier"/>
              </a:rPr>
              <a:t>	</a:t>
            </a:r>
            <a:r>
              <a:rPr sz="1800" dirty="0" smtClean="0">
                <a:latin typeface="Courier"/>
              </a:rPr>
              <a:t>fun</a:t>
            </a: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funkcja</a:t>
            </a:r>
            <a:r>
              <a:rPr dirty="0"/>
              <a:t> </a:t>
            </a:r>
            <a:r>
              <a:rPr dirty="0" err="1"/>
              <a:t>obliczana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ruchomym</a:t>
            </a:r>
            <a:r>
              <a:rPr dirty="0"/>
              <a:t> </a:t>
            </a:r>
            <a:r>
              <a:rPr dirty="0" err="1"/>
              <a:t>oknie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pl-PL" dirty="0" smtClean="0"/>
              <a:t>W waszym raporcie dotyczącym analizy danych BDL uwzględnijcie analizę ukształtowania terenu dla wybranego przez Was poziomu (województw, gmin lub powiatów).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5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parach:</a:t>
            </a:r>
          </a:p>
          <a:p>
            <a:pPr lvl="1"/>
            <a:r>
              <a:rPr lang="pl-PL" dirty="0" smtClean="0"/>
              <a:t>Wejdźcie na stronę </a:t>
            </a:r>
            <a:r>
              <a:rPr lang="pl-PL" dirty="0" smtClean="0">
                <a:hlinkClick r:id="rId2"/>
              </a:rPr>
              <a:t>Banku Danych Lokalnych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Wybierzcie interesujące Was zagadnienie (spis ludności, handel i gastronomia, kultura i sztuka, etc.)</a:t>
            </a:r>
          </a:p>
          <a:p>
            <a:pPr lvl="1"/>
            <a:r>
              <a:rPr lang="pl-PL" dirty="0" smtClean="0"/>
              <a:t>Pobierzcie dane dla interesującego Was podziału (gminy, powiaty, województwa)</a:t>
            </a:r>
          </a:p>
          <a:p>
            <a:pPr lvl="1"/>
            <a:r>
              <a:rPr lang="pl-PL" dirty="0" smtClean="0"/>
              <a:t>Wykorzystajcie dane z </a:t>
            </a:r>
            <a:r>
              <a:rPr lang="pl-PL" dirty="0" smtClean="0">
                <a:hlinkClick r:id="rId3"/>
              </a:rPr>
              <a:t>Państwowego Rejestru Granic </a:t>
            </a:r>
            <a:r>
              <a:rPr lang="pl-PL" dirty="0" smtClean="0"/>
              <a:t>do złączenia z danymi tabelarycznymi.</a:t>
            </a:r>
          </a:p>
          <a:p>
            <a:pPr lvl="1"/>
            <a:r>
              <a:rPr lang="pl-PL" dirty="0" smtClean="0"/>
              <a:t>Wykonajcie eksplorację i wizualizację danych.</a:t>
            </a:r>
          </a:p>
          <a:p>
            <a:pPr lvl="1"/>
            <a:r>
              <a:rPr lang="pl-PL" dirty="0" smtClean="0"/>
              <a:t>DODATKOWE: wybierzcie 2 zagadnienia i sprawdźcie, czy istnieje korelacja.</a:t>
            </a:r>
          </a:p>
        </p:txBody>
      </p:sp>
    </p:spTree>
    <p:extLst>
      <p:ext uri="{BB962C8B-B14F-4D97-AF65-F5344CB8AC3E}">
        <p14:creationId xmlns:p14="http://schemas.microsoft.com/office/powerpoint/2010/main" val="23079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Wymagane biblioteki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(sf)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(raster)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dplyr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spData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spDataLarge</a:t>
            </a:r>
            <a:r>
              <a:rPr sz="1800" dirty="0" smtClean="0">
                <a:latin typeface="Courier"/>
              </a:rPr>
              <a:t>)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lang="pl-PL" sz="1800" b="1" dirty="0" err="1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lang="pl-PL" sz="1800" dirty="0" smtClean="0">
                <a:latin typeface="Courier"/>
              </a:rPr>
              <a:t>(</a:t>
            </a:r>
            <a:r>
              <a:rPr lang="pl-PL" sz="1800" dirty="0" err="1" smtClean="0">
                <a:latin typeface="Courier"/>
              </a:rPr>
              <a:t>tidyverse</a:t>
            </a:r>
            <a:r>
              <a:rPr lang="pl-PL" sz="1800" dirty="0" smtClean="0">
                <a:latin typeface="Courier"/>
              </a:rPr>
              <a:t>)</a:t>
            </a:r>
            <a:endParaRPr lang="pl-PL" sz="1800" dirty="0">
              <a:latin typeface="Courier"/>
            </a:endParaRPr>
          </a:p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tmap</a:t>
            </a:r>
            <a:r>
              <a:rPr sz="1800" dirty="0">
                <a:latin typeface="Courier"/>
              </a:rPr>
              <a:t>)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static and interactive maps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(leaflet)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interactive maps</a:t>
            </a:r>
            <a:r>
              <a:rPr dirty="0"/>
              <a:t/>
            </a:r>
            <a:br>
              <a:rPr dirty="0"/>
            </a:br>
            <a:r>
              <a:rPr lang="pl-PL" dirty="0" smtClean="0"/>
              <a:t>#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mapview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interactive maps</a:t>
            </a:r>
            <a:r>
              <a:rPr dirty="0"/>
              <a:t/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(ggplot2)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tidyverse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vis package</a:t>
            </a:r>
            <a:r>
              <a:rPr dirty="0"/>
              <a:t/>
            </a:r>
            <a:br>
              <a:rPr dirty="0"/>
            </a:br>
            <a:r>
              <a:rPr lang="pl-PL" dirty="0" smtClean="0"/>
              <a:t>#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 smtClean="0">
                <a:latin typeface="Courier"/>
              </a:rPr>
              <a:t>(shiny</a:t>
            </a:r>
            <a:r>
              <a:rPr sz="1800" dirty="0">
                <a:latin typeface="Courier"/>
              </a:rPr>
              <a:t>)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for web applications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2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8958" y="2500306"/>
            <a:ext cx="5115715" cy="40925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Statyczne mapy - 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Pakiet tmap pozwala tworzyć mapy w podobny sposób jak ggplot2, tzn. za pomocą warstw. Obiekt przekazywany do polecenia </a:t>
            </a:r>
            <a:r>
              <a:rPr sz="1800">
                <a:latin typeface="Courier"/>
              </a:rPr>
              <a:t>tm_shape</a:t>
            </a:r>
            <a:r>
              <a:rPr/>
              <a:t> do obiekt klasy sf.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2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14612" y="171448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2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57422" y="171448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3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86182" y="2714620"/>
            <a:ext cx="4937120" cy="39496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Statyczne mapy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 dirty="0" err="1">
                <a:latin typeface="Courier"/>
              </a:rPr>
              <a:t>tm_polygons</a:t>
            </a:r>
            <a:r>
              <a:rPr dirty="0"/>
              <a:t> </a:t>
            </a:r>
            <a:r>
              <a:rPr dirty="0" err="1"/>
              <a:t>służy</a:t>
            </a:r>
            <a:r>
              <a:rPr dirty="0"/>
              <a:t> </a:t>
            </a:r>
            <a:r>
              <a:rPr dirty="0" err="1"/>
              <a:t>za</a:t>
            </a:r>
            <a:r>
              <a:rPr dirty="0"/>
              <a:t> </a:t>
            </a:r>
            <a:r>
              <a:rPr dirty="0" err="1"/>
              <a:t>połączenie</a:t>
            </a:r>
            <a:r>
              <a:rPr dirty="0"/>
              <a:t> </a:t>
            </a:r>
            <a:r>
              <a:rPr sz="1800" dirty="0" err="1">
                <a:latin typeface="Courier"/>
              </a:rPr>
              <a:t>tm_fill</a:t>
            </a:r>
            <a:r>
              <a:rPr sz="1800" dirty="0">
                <a:latin typeface="Courier"/>
              </a:rPr>
              <a:t>() + </a:t>
            </a:r>
            <a:r>
              <a:rPr sz="1800" dirty="0" err="1">
                <a:latin typeface="Courier"/>
              </a:rPr>
              <a:t>tm_borders</a:t>
            </a:r>
            <a:r>
              <a:rPr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map_nz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4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00364" y="2586032"/>
            <a:ext cx="5008558" cy="40068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Statyczne mapy warstwy rastrowe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map_nz1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nz_elev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tm_raster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alpha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0.7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5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68322" y="3071810"/>
            <a:ext cx="4312038" cy="34496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Dodawanie kolejnych warstw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nz_water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st_union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st_buffer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22200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st_cast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to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"LINESTRING"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map_nz2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map_nz1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nz_water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tm_lines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Dodawanie kolejnych warstw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map_nz3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map_nz2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nz_height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tm_dots</a:t>
            </a:r>
            <a:r>
              <a:rPr sz="1800" dirty="0">
                <a:latin typeface="Courier"/>
              </a:rPr>
              <a:t>()</a:t>
            </a:r>
            <a:r>
              <a:rPr dirty="0"/>
              <a:t/>
            </a:r>
            <a:br>
              <a:rPr dirty="0"/>
            </a:br>
            <a:r>
              <a:rPr sz="1800" dirty="0">
                <a:latin typeface="Courier"/>
              </a:rPr>
              <a:t>map_nz3</a:t>
            </a:r>
          </a:p>
        </p:txBody>
      </p:sp>
      <p:pic>
        <p:nvPicPr>
          <p:cNvPr id="4" name="Picture 1" descr="Zajecia3b_files/figure-pptx/unnamed-chunk-6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8958" y="2643182"/>
            <a:ext cx="4758525" cy="38068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Utwórzcie prostą mapę poligonów oraz </a:t>
            </a:r>
            <a:r>
              <a:rPr lang="pl-PL" dirty="0" err="1" smtClean="0"/>
              <a:t>centroidów</a:t>
            </a:r>
            <a:r>
              <a:rPr lang="pl-PL" dirty="0" smtClean="0"/>
              <a:t> dla danych do projektu z BDL.</a:t>
            </a:r>
          </a:p>
          <a:p>
            <a:r>
              <a:rPr lang="pl-PL" dirty="0" smtClean="0"/>
              <a:t>Aby utworzyć centroidy poligonów użyjcie funkcji </a:t>
            </a:r>
            <a:r>
              <a:rPr lang="pl-PL" dirty="0" err="1" smtClean="0"/>
              <a:t>st_centroid</a:t>
            </a:r>
            <a:r>
              <a:rPr lang="pl-PL" dirty="0" smtClean="0"/>
              <a:t>()</a:t>
            </a:r>
          </a:p>
          <a:p>
            <a:r>
              <a:rPr lang="pl-PL" dirty="0" smtClean="0"/>
              <a:t>Dodajcie również warstwę rastra wysokości nad poziomem morza (cyfrowy model wysokościowy– Digital </a:t>
            </a:r>
            <a:r>
              <a:rPr lang="pl-PL" dirty="0" err="1" smtClean="0"/>
              <a:t>Elevation</a:t>
            </a:r>
            <a:r>
              <a:rPr lang="pl-PL" dirty="0" smtClean="0"/>
              <a:t> Model)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086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Wyświetlanie kilku map na raz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tmap_arrange</a:t>
            </a:r>
            <a:r>
              <a:rPr sz="1800" dirty="0">
                <a:latin typeface="Courier"/>
              </a:rPr>
              <a:t>(map_nz1, map_nz2, map_nz3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7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1448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Dane rastrowe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171590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Pakiet</a:t>
            </a:r>
            <a:r>
              <a:rPr dirty="0"/>
              <a:t> </a:t>
            </a:r>
            <a:r>
              <a:rPr sz="1800" dirty="0">
                <a:latin typeface="Courier"/>
              </a:rPr>
              <a:t>raster</a:t>
            </a:r>
          </a:p>
          <a:p>
            <a:pPr lvl="1">
              <a:buAutoNum type="arabicPeriod"/>
            </a:pPr>
            <a:r>
              <a:rPr dirty="0"/>
              <a:t>Raster to </a:t>
            </a:r>
            <a:r>
              <a:rPr dirty="0" err="1"/>
              <a:t>macierz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 z </a:t>
            </a:r>
            <a:r>
              <a:rPr dirty="0" err="1"/>
              <a:t>układem</a:t>
            </a:r>
            <a:r>
              <a:rPr dirty="0"/>
              <a:t> </a:t>
            </a:r>
            <a:r>
              <a:rPr dirty="0" err="1"/>
              <a:t>współrzędnych</a:t>
            </a:r>
            <a:r>
              <a:rPr dirty="0"/>
              <a:t> (CRS)</a:t>
            </a:r>
          </a:p>
          <a:p>
            <a:pPr lvl="1">
              <a:buAutoNum type="arabicPeriod"/>
            </a:pPr>
            <a:r>
              <a:rPr dirty="0" err="1"/>
              <a:t>Każda</a:t>
            </a:r>
            <a:r>
              <a:rPr dirty="0"/>
              <a:t> </a:t>
            </a:r>
            <a:r>
              <a:rPr dirty="0" err="1"/>
              <a:t>komórka</a:t>
            </a:r>
            <a:r>
              <a:rPr dirty="0"/>
              <a:t> </a:t>
            </a:r>
            <a:r>
              <a:rPr dirty="0" err="1"/>
              <a:t>rastra</a:t>
            </a:r>
            <a:r>
              <a:rPr dirty="0"/>
              <a:t> ma </a:t>
            </a:r>
            <a:r>
              <a:rPr dirty="0" err="1"/>
              <a:t>określoną</a:t>
            </a:r>
            <a:r>
              <a:rPr dirty="0"/>
              <a:t> </a:t>
            </a:r>
            <a:r>
              <a:rPr dirty="0" err="1"/>
              <a:t>wielkość</a:t>
            </a:r>
            <a:r>
              <a:rPr dirty="0"/>
              <a:t> - </a:t>
            </a:r>
            <a:r>
              <a:rPr dirty="0" err="1"/>
              <a:t>rozdzielczość</a:t>
            </a:r>
            <a:r>
              <a:rPr dirty="0"/>
              <a:t> (</a:t>
            </a:r>
            <a:r>
              <a:rPr dirty="0" err="1"/>
              <a:t>np</a:t>
            </a:r>
            <a:r>
              <a:rPr dirty="0"/>
              <a:t>. 30m)</a:t>
            </a:r>
          </a:p>
          <a:p>
            <a:pPr lvl="1">
              <a:buAutoNum type="arabicPeriod"/>
            </a:pPr>
            <a:r>
              <a:rPr dirty="0" err="1"/>
              <a:t>Operacje</a:t>
            </a:r>
            <a:r>
              <a:rPr dirty="0"/>
              <a:t> </a:t>
            </a:r>
            <a:r>
              <a:rPr dirty="0" err="1"/>
              <a:t>matematyczne</a:t>
            </a:r>
            <a:r>
              <a:rPr dirty="0"/>
              <a:t> </a:t>
            </a:r>
            <a:r>
              <a:rPr dirty="0" err="1"/>
              <a:t>są</a:t>
            </a:r>
            <a:r>
              <a:rPr dirty="0"/>
              <a:t> </a:t>
            </a:r>
            <a:r>
              <a:rPr dirty="0" err="1"/>
              <a:t>znacznie</a:t>
            </a:r>
            <a:r>
              <a:rPr dirty="0"/>
              <a:t> </a:t>
            </a:r>
            <a:r>
              <a:rPr dirty="0" err="1"/>
              <a:t>szybsze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rastowych</a:t>
            </a:r>
            <a:r>
              <a:rPr dirty="0"/>
              <a:t> </a:t>
            </a:r>
            <a:r>
              <a:rPr dirty="0" err="1"/>
              <a:t>niż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wektorowych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Są</a:t>
            </a:r>
            <a:r>
              <a:rPr dirty="0"/>
              <a:t> </a:t>
            </a:r>
            <a:r>
              <a:rPr dirty="0" err="1"/>
              <a:t>przydatne</a:t>
            </a:r>
            <a:r>
              <a:rPr dirty="0"/>
              <a:t> w </a:t>
            </a:r>
            <a:r>
              <a:rPr dirty="0" err="1"/>
              <a:t>analizie</a:t>
            </a:r>
            <a:r>
              <a:rPr dirty="0"/>
              <a:t> </a:t>
            </a:r>
            <a:r>
              <a:rPr dirty="0" err="1"/>
              <a:t>zjawisk</a:t>
            </a:r>
            <a:r>
              <a:rPr dirty="0"/>
              <a:t> </a:t>
            </a:r>
            <a:r>
              <a:rPr dirty="0" err="1"/>
              <a:t>ciągłych</a:t>
            </a:r>
            <a:endParaRPr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9521" y="3886234"/>
            <a:ext cx="8354157" cy="282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Najczęściej</a:t>
            </a:r>
            <a:r>
              <a:rPr kumimoji="0" lang="pl-PL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występujące dane rastrowe:</a:t>
            </a:r>
            <a:endParaRPr kumimoji="0" lang="pl-P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Zdjęcie satelitarne,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Cyfrowy model terenu,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Zeskanowana mapa (topograficzna,</a:t>
            </a:r>
            <a:r>
              <a:rPr kumimoji="0" lang="pl-PL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hydrologiczna, itp.),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Mapa odległości od obiektu,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l-PL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Mapa widoczności,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kern="0" dirty="0" smtClean="0">
                <a:latin typeface="+mn-lt"/>
              </a:rPr>
              <a:t>Rozkład temperatury,</a:t>
            </a:r>
          </a:p>
          <a:p>
            <a:pPr marL="763588" marR="0" lvl="1" indent="-2873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kern="0" dirty="0" smtClean="0">
                <a:latin typeface="+mn-lt"/>
              </a:rPr>
              <a:t>Pokrycie i użytkowanie terenu</a:t>
            </a:r>
            <a:endParaRPr kumimoji="0" lang="pl-PL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2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Estetyka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ma1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ma3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ma4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ma5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ma6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lwd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tmap_arrange</a:t>
            </a:r>
            <a:r>
              <a:rPr sz="1800">
                <a:latin typeface="Courier"/>
              </a:rPr>
              <a:t>(ma1, ma2, ma3, ma4, ma5, ma6)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3b_files/figure-pptx/unnamed-chunk-8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Kartogramy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Land_area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9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00232" y="2214554"/>
            <a:ext cx="5447118" cy="43576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Utwórzcie 2 kartogramy (mapy pokolorowane względem zmiennych) dla danych z projektu BDL.</a:t>
            </a:r>
          </a:p>
          <a:p>
            <a:r>
              <a:rPr lang="pl-PL" dirty="0" smtClean="0"/>
              <a:t>Wyświetlcie je obok siebie za pomocą </a:t>
            </a:r>
            <a:r>
              <a:rPr lang="pl-PL" dirty="0" err="1" smtClean="0"/>
              <a:t>tm_arrange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068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Stwórzcie</a:t>
            </a:r>
            <a:r>
              <a:rPr dirty="0"/>
              <a:t> </a:t>
            </a:r>
            <a:r>
              <a:rPr dirty="0" err="1"/>
              <a:t>kartogram</a:t>
            </a:r>
            <a:r>
              <a:rPr dirty="0"/>
              <a:t> </a:t>
            </a:r>
            <a:r>
              <a:rPr dirty="0" err="1"/>
              <a:t>Nowej</a:t>
            </a:r>
            <a:r>
              <a:rPr dirty="0"/>
              <a:t> </a:t>
            </a:r>
            <a:r>
              <a:rPr dirty="0" err="1"/>
              <a:t>Zelandii</a:t>
            </a:r>
            <a:r>
              <a:rPr dirty="0"/>
              <a:t> </a:t>
            </a:r>
            <a:r>
              <a:rPr dirty="0" err="1"/>
              <a:t>ukazujący</a:t>
            </a:r>
            <a:r>
              <a:rPr dirty="0"/>
              <a:t> </a:t>
            </a:r>
            <a:r>
              <a:rPr dirty="0" err="1"/>
              <a:t>liczbę</a:t>
            </a:r>
            <a:r>
              <a:rPr dirty="0"/>
              <a:t> </a:t>
            </a:r>
            <a:r>
              <a:rPr dirty="0" err="1"/>
              <a:t>ludności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kilometr</a:t>
            </a:r>
            <a:r>
              <a:rPr dirty="0"/>
              <a:t> </a:t>
            </a:r>
            <a:r>
              <a:rPr dirty="0" err="1"/>
              <a:t>kwadratowy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Rozwiązanie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endParaRPr lang="pl-PL" sz="1800" dirty="0" smtClean="0">
              <a:solidFill>
                <a:srgbClr val="4070A0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solidFill>
                  <a:srgbClr val="902000"/>
                </a:solidFill>
                <a:latin typeface="Courier"/>
              </a:rPr>
              <a:t>popArea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Population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 err="1">
                <a:latin typeface="Courier"/>
              </a:rPr>
              <a:t>Land_area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popArea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0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00364" y="3143248"/>
            <a:ext cx="3865550" cy="3092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Tytuł legendy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legend_title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expression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"Area (km"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")"</a:t>
            </a:r>
            <a:r>
              <a:rPr sz="1800"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tm_fill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Land_area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legend_title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Styl</a:t>
            </a:r>
            <a:r>
              <a:rPr dirty="0"/>
              <a:t> </a:t>
            </a:r>
            <a:r>
              <a:rPr dirty="0" err="1"/>
              <a:t>kolorowania</a:t>
            </a:r>
            <a:r>
              <a:rPr dirty="0"/>
              <a:t>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2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00232" y="2285992"/>
            <a:ext cx="5115715" cy="40925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028714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breaks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10000</a:t>
            </a:r>
            <a:r>
              <a:rPr dirty="0"/>
              <a:t/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breaks =</a:t>
            </a:r>
            <a:r>
              <a:rPr sz="1800" dirty="0">
                <a:latin typeface="Courier"/>
              </a:rPr>
              <a:t> breaks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2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14480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3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14744" y="3022592"/>
            <a:ext cx="4794260" cy="38354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Poza </a:t>
            </a:r>
            <a:r>
              <a:rPr dirty="0" err="1"/>
              <a:t>ręcznym</a:t>
            </a:r>
            <a:r>
              <a:rPr dirty="0"/>
              <a:t> </a:t>
            </a:r>
            <a:r>
              <a:rPr dirty="0" err="1"/>
              <a:t>ustaleniem</a:t>
            </a:r>
            <a:r>
              <a:rPr dirty="0"/>
              <a:t> </a:t>
            </a:r>
            <a:r>
              <a:rPr dirty="0" err="1"/>
              <a:t>przedziałów</a:t>
            </a:r>
            <a:r>
              <a:rPr dirty="0"/>
              <a:t> </a:t>
            </a:r>
            <a:r>
              <a:rPr dirty="0" err="1"/>
              <a:t>można</a:t>
            </a:r>
            <a:r>
              <a:rPr dirty="0"/>
              <a:t> </a:t>
            </a:r>
            <a:r>
              <a:rPr dirty="0" err="1"/>
              <a:t>zastosować</a:t>
            </a:r>
            <a:r>
              <a:rPr dirty="0"/>
              <a:t> argument </a:t>
            </a:r>
            <a:r>
              <a:rPr sz="1800" dirty="0">
                <a:latin typeface="Courier"/>
              </a:rPr>
              <a:t>style</a:t>
            </a:r>
            <a:r>
              <a:rPr dirty="0"/>
              <a:t> (</a:t>
            </a:r>
            <a:r>
              <a:rPr dirty="0" err="1"/>
              <a:t>przyjmuje</a:t>
            </a:r>
            <a:r>
              <a:rPr dirty="0"/>
              <a:t> </a:t>
            </a:r>
            <a:r>
              <a:rPr dirty="0" err="1"/>
              <a:t>wartości</a:t>
            </a:r>
            <a:r>
              <a:rPr dirty="0"/>
              <a:t>: pretty, equal, </a:t>
            </a:r>
            <a:r>
              <a:rPr dirty="0" err="1"/>
              <a:t>jenks</a:t>
            </a:r>
            <a:r>
              <a:rPr dirty="0"/>
              <a:t>, </a:t>
            </a:r>
            <a:r>
              <a:rPr dirty="0" smtClean="0"/>
              <a:t>qua</a:t>
            </a:r>
            <a:r>
              <a:rPr lang="pl-PL" smtClean="0"/>
              <a:t>n</a:t>
            </a:r>
            <a:r>
              <a:rPr smtClean="0"/>
              <a:t>tile</a:t>
            </a:r>
            <a:r>
              <a:rPr dirty="0"/>
              <a:t>, cont, cat):</a:t>
            </a:r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style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'pretty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Wczytywanie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	     </a:t>
            </a:r>
            <a:r>
              <a:rPr dirty="0" err="1" smtClean="0"/>
              <a:t>Wczytywanie</a:t>
            </a:r>
            <a:r>
              <a:rPr dirty="0" smtClean="0"/>
              <a:t> </a:t>
            </a:r>
            <a:r>
              <a:rPr dirty="0" err="1" smtClean="0"/>
              <a:t>danych</a:t>
            </a:r>
            <a:r>
              <a:rPr lang="pl-PL" dirty="0" smtClean="0"/>
              <a:t> rastrowych (pakiet raster)</a:t>
            </a:r>
            <a:r>
              <a:rPr dirty="0" smtClean="0"/>
              <a:t>:</a:t>
            </a:r>
            <a:endParaRPr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 &lt;-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getData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'alt'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country=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'FRA'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mask=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 smtClean="0">
                <a:latin typeface="Courier"/>
              </a:rPr>
              <a:t>)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lang="pl-PL" dirty="0" smtClean="0"/>
              <a:t>Z pliku:</a:t>
            </a:r>
          </a:p>
          <a:p>
            <a:pPr marL="1270000" indent="0">
              <a:buNone/>
            </a:pPr>
            <a:r>
              <a:rPr lang="en-US" sz="1800" dirty="0" err="1" smtClean="0">
                <a:latin typeface="Courier"/>
              </a:rPr>
              <a:t>DEM.France</a:t>
            </a:r>
            <a:r>
              <a:rPr lang="en-US" sz="1800" dirty="0" smtClean="0">
                <a:latin typeface="Courier"/>
              </a:rPr>
              <a:t> &lt;-</a:t>
            </a:r>
            <a:r>
              <a:rPr lang="pl-PL" sz="1800" b="1" dirty="0" smtClean="0">
                <a:solidFill>
                  <a:srgbClr val="007020"/>
                </a:solidFill>
                <a:latin typeface="Courier"/>
              </a:rPr>
              <a:t>raster</a:t>
            </a:r>
            <a:r>
              <a:rPr lang="en-US" sz="1800" dirty="0" smtClean="0">
                <a:latin typeface="Courier"/>
              </a:rPr>
              <a:t>(</a:t>
            </a:r>
            <a:r>
              <a:rPr lang="en-US" sz="1800" dirty="0" smtClean="0">
                <a:solidFill>
                  <a:srgbClr val="4070A0"/>
                </a:solidFill>
                <a:latin typeface="Courier"/>
              </a:rPr>
              <a:t>‘</a:t>
            </a:r>
            <a:r>
              <a:rPr lang="pl-PL" sz="1800" dirty="0" err="1" smtClean="0">
                <a:solidFill>
                  <a:srgbClr val="4070A0"/>
                </a:solidFill>
                <a:latin typeface="Courier"/>
              </a:rPr>
              <a:t>sciezka</a:t>
            </a:r>
            <a:r>
              <a:rPr lang="pl-PL" sz="1800" dirty="0" smtClean="0">
                <a:solidFill>
                  <a:srgbClr val="4070A0"/>
                </a:solidFill>
                <a:latin typeface="Courier"/>
              </a:rPr>
              <a:t>/</a:t>
            </a:r>
            <a:r>
              <a:rPr lang="pl-PL" sz="1800" dirty="0" err="1" smtClean="0">
                <a:solidFill>
                  <a:srgbClr val="4070A0"/>
                </a:solidFill>
                <a:latin typeface="Courier"/>
              </a:rPr>
              <a:t>dostepu</a:t>
            </a:r>
            <a:r>
              <a:rPr lang="pl-PL" sz="1800" dirty="0" smtClean="0">
                <a:solidFill>
                  <a:srgbClr val="4070A0"/>
                </a:solidFill>
                <a:latin typeface="Courier"/>
              </a:rPr>
              <a:t>/do/</a:t>
            </a:r>
            <a:r>
              <a:rPr lang="pl-PL" sz="1800" dirty="0" err="1" smtClean="0">
                <a:solidFill>
                  <a:srgbClr val="4070A0"/>
                </a:solidFill>
                <a:latin typeface="Courier"/>
              </a:rPr>
              <a:t>pliku.tif</a:t>
            </a:r>
            <a:r>
              <a:rPr lang="en-US" sz="1800" dirty="0" smtClean="0">
                <a:solidFill>
                  <a:srgbClr val="4070A0"/>
                </a:solidFill>
                <a:latin typeface="Courier"/>
              </a:rPr>
              <a:t>‘</a:t>
            </a:r>
            <a:r>
              <a:rPr lang="en-US" sz="1800" dirty="0" smtClean="0">
                <a:latin typeface="Courier"/>
              </a:rPr>
              <a:t>)</a:t>
            </a:r>
          </a:p>
          <a:p>
            <a:pPr marL="1270000" lvl="0" indent="0">
              <a:buNone/>
            </a:pPr>
            <a:endParaRPr lang="pl-PL" sz="1800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99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142984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2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85918" y="214311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2-4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28794" y="207167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nz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Median_income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BuGn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Dodatkowe elementy kompozycji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Do mapy można dodać m.in. strzałkę północy (</a:t>
            </a:r>
            <a:r>
              <a:rPr sz="1800">
                <a:latin typeface="Courier"/>
              </a:rPr>
              <a:t>tm_compass(type = "8star", position = c("left", "top"))</a:t>
            </a:r>
            <a:r>
              <a:rPr/>
              <a:t>), czy skalę (</a:t>
            </a:r>
            <a:r>
              <a:rPr sz="1800">
                <a:latin typeface="Courier"/>
              </a:rPr>
              <a:t>tm_scale_bar(breaks = c(0, 100, 200), size = 1)</a:t>
            </a:r>
            <a:r>
              <a:rPr/>
              <a:t>) jak również zmienić podstawowe elementy kompozycji: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map_nz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Zealand"</a:t>
            </a:r>
            <a:r>
              <a:rPr sz="180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4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43372" y="3286124"/>
            <a:ext cx="4258475" cy="34067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71435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4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83675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71435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bg.color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b_files/figure-pptx/unnamed-chunk-14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4-4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785794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tm_layout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frame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5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47688" y="2786058"/>
            <a:ext cx="5089928" cy="40719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Zmieniając</a:t>
            </a:r>
            <a:r>
              <a:rPr dirty="0"/>
              <a:t> </a:t>
            </a:r>
            <a:r>
              <a:rPr dirty="0" err="1"/>
              <a:t>ustawienia</a:t>
            </a:r>
            <a:r>
              <a:rPr dirty="0"/>
              <a:t> </a:t>
            </a:r>
            <a:r>
              <a:rPr dirty="0" err="1"/>
              <a:t>tm_layout</a:t>
            </a:r>
            <a:r>
              <a:rPr dirty="0"/>
              <a:t> </a:t>
            </a:r>
            <a:r>
              <a:rPr dirty="0" err="1"/>
              <a:t>możemy</a:t>
            </a:r>
            <a:r>
              <a:rPr dirty="0"/>
              <a:t> </a:t>
            </a:r>
            <a:r>
              <a:rPr dirty="0" err="1"/>
              <a:t>ustawić</a:t>
            </a:r>
            <a:r>
              <a:rPr dirty="0"/>
              <a:t> </a:t>
            </a:r>
            <a:r>
              <a:rPr dirty="0" err="1"/>
              <a:t>domyślny</a:t>
            </a:r>
            <a:r>
              <a:rPr dirty="0"/>
              <a:t> </a:t>
            </a:r>
            <a:r>
              <a:rPr dirty="0" err="1"/>
              <a:t>styl</a:t>
            </a:r>
            <a:r>
              <a:rPr dirty="0"/>
              <a:t> </a:t>
            </a:r>
            <a:r>
              <a:rPr dirty="0" err="1"/>
              <a:t>mapy</a:t>
            </a:r>
            <a:r>
              <a:rPr dirty="0"/>
              <a:t> </a:t>
            </a:r>
            <a:r>
              <a:rPr dirty="0" err="1"/>
              <a:t>automatycznie</a:t>
            </a:r>
            <a:r>
              <a:rPr dirty="0"/>
              <a:t> </a:t>
            </a:r>
            <a:r>
              <a:rPr dirty="0" err="1"/>
              <a:t>dostosowując</a:t>
            </a:r>
            <a:r>
              <a:rPr dirty="0"/>
              <a:t> </a:t>
            </a:r>
            <a:r>
              <a:rPr dirty="0" err="1"/>
              <a:t>szereg</a:t>
            </a:r>
            <a:r>
              <a:rPr dirty="0"/>
              <a:t> </a:t>
            </a:r>
            <a:r>
              <a:rPr dirty="0" err="1"/>
              <a:t>jej</a:t>
            </a:r>
            <a:r>
              <a:rPr dirty="0"/>
              <a:t> </a:t>
            </a:r>
            <a:r>
              <a:rPr dirty="0" err="1"/>
              <a:t>elementów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bw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000108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"classic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  <p:pic>
        <p:nvPicPr>
          <p:cNvPr id="4" name="Picture 1" descr="Zajecia3b_files/figure-pptx/unnamed-chunk-15-2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85918" y="207167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5-3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908196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071546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"cobalt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Zajecia3b_files/figure-pptx/unnamed-chunk-15-4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2193948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21" y="1243028"/>
            <a:ext cx="8354157" cy="447198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map_nza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tm_style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col_blind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smtClean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Zmiana dowolnych wartości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306773"/>
            <a:ext cx="8354157" cy="30511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Aby</a:t>
            </a:r>
            <a:r>
              <a:rPr dirty="0"/>
              <a:t> </a:t>
            </a:r>
            <a:r>
              <a:rPr dirty="0" err="1"/>
              <a:t>zmienić</a:t>
            </a:r>
            <a:r>
              <a:rPr dirty="0"/>
              <a:t> </a:t>
            </a:r>
            <a:r>
              <a:rPr dirty="0" err="1"/>
              <a:t>jedną</a:t>
            </a:r>
            <a:r>
              <a:rPr dirty="0"/>
              <a:t> </a:t>
            </a:r>
            <a:r>
              <a:rPr dirty="0" err="1"/>
              <a:t>konkretną</a:t>
            </a:r>
            <a:r>
              <a:rPr dirty="0"/>
              <a:t> </a:t>
            </a:r>
            <a:r>
              <a:rPr dirty="0" err="1"/>
              <a:t>komórkę</a:t>
            </a:r>
            <a:r>
              <a:rPr dirty="0"/>
              <a:t> (</a:t>
            </a:r>
            <a:r>
              <a:rPr dirty="0" err="1"/>
              <a:t>np</a:t>
            </a:r>
            <a:r>
              <a:rPr dirty="0"/>
              <a:t>. </a:t>
            </a:r>
            <a:r>
              <a:rPr dirty="0" err="1"/>
              <a:t>pierwszy</a:t>
            </a:r>
            <a:r>
              <a:rPr dirty="0"/>
              <a:t> </a:t>
            </a:r>
            <a:r>
              <a:rPr dirty="0" err="1"/>
              <a:t>rząd</a:t>
            </a:r>
            <a:r>
              <a:rPr dirty="0"/>
              <a:t>, </a:t>
            </a:r>
            <a:r>
              <a:rPr dirty="0" err="1"/>
              <a:t>pierwsza</a:t>
            </a:r>
            <a:r>
              <a:rPr dirty="0"/>
              <a:t> </a:t>
            </a:r>
            <a:r>
              <a:rPr dirty="0" err="1"/>
              <a:t>kolumna</a:t>
            </a:r>
            <a:r>
              <a:rPr dirty="0"/>
              <a:t>)</a:t>
            </a:r>
          </a:p>
          <a:p>
            <a:pPr marL="1270000" lvl="0" indent="0">
              <a:buNone/>
            </a:pP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[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latin typeface="Courier"/>
              </a:rPr>
              <a:t>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[1] NA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DEM.France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/>
              <a:t/>
            </a:r>
            <a:br>
              <a:rPr dirty="0"/>
            </a:b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[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latin typeface="Courier"/>
              </a:rPr>
              <a:t>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]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 [1]  1 NA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NA</a:t>
            </a:r>
            <a:r>
              <a:rPr sz="1800" dirty="0">
                <a:latin typeface="Courier"/>
              </a:rPr>
              <a:t> </a:t>
            </a:r>
            <a:r>
              <a:rPr sz="1800" dirty="0" err="1" smtClean="0">
                <a:latin typeface="Courier"/>
              </a:rPr>
              <a:t>NA</a:t>
            </a:r>
            <a:endParaRPr lang="pl-PL" sz="1800" dirty="0" smtClean="0"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5720" y="1357298"/>
            <a:ext cx="8354157" cy="176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Aby odczytać same wartości z komórek</a:t>
            </a:r>
            <a:r>
              <a:rPr kumimoji="0" lang="pl-P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rastra jak macierz należy użyć nawiasów kwadratowych:</a:t>
            </a:r>
          </a:p>
          <a:p>
            <a:pPr lvl="0" eaLnBrk="1" hangingPunct="1">
              <a:spcBef>
                <a:spcPct val="75000"/>
              </a:spcBef>
              <a:buSzPct val="100000"/>
            </a:pPr>
            <a:r>
              <a:rPr lang="pl-PL" dirty="0" err="1" smtClean="0">
                <a:latin typeface="Courier"/>
              </a:rPr>
              <a:t>DEM.France</a:t>
            </a:r>
            <a:r>
              <a:rPr lang="pl-PL" dirty="0" smtClean="0">
                <a:latin typeface="Courier"/>
              </a:rPr>
              <a:t>[</a:t>
            </a:r>
            <a:r>
              <a:rPr lang="pl-PL" dirty="0" smtClean="0">
                <a:solidFill>
                  <a:srgbClr val="40A070"/>
                </a:solidFill>
                <a:latin typeface="Courier"/>
              </a:rPr>
              <a:t> </a:t>
            </a:r>
            <a:r>
              <a:rPr lang="pl-PL" dirty="0" smtClean="0">
                <a:latin typeface="Courier"/>
              </a:rPr>
              <a:t>]</a:t>
            </a:r>
          </a:p>
          <a:p>
            <a:pPr lvl="0" eaLnBrk="1" hangingPunct="1">
              <a:spcBef>
                <a:spcPct val="75000"/>
              </a:spcBef>
              <a:buSzPct val="100000"/>
            </a:pPr>
            <a:r>
              <a:rPr lang="de-DE" dirty="0" err="1" smtClean="0">
                <a:latin typeface="Courier"/>
              </a:rPr>
              <a:t>med.dem</a:t>
            </a:r>
            <a:r>
              <a:rPr lang="de-DE" dirty="0" smtClean="0">
                <a:latin typeface="Courier"/>
              </a:rPr>
              <a:t> &lt;-</a:t>
            </a:r>
            <a:r>
              <a:rPr lang="de-DE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de-DE" b="1" dirty="0" smtClean="0">
                <a:solidFill>
                  <a:srgbClr val="007020"/>
                </a:solidFill>
                <a:latin typeface="Courier"/>
              </a:rPr>
              <a:t>median</a:t>
            </a:r>
            <a:r>
              <a:rPr lang="de-DE" dirty="0" smtClean="0">
                <a:latin typeface="Courier"/>
              </a:rPr>
              <a:t>(</a:t>
            </a:r>
            <a:r>
              <a:rPr lang="de-DE" dirty="0" err="1" smtClean="0">
                <a:latin typeface="Courier"/>
              </a:rPr>
              <a:t>DEM.France</a:t>
            </a:r>
            <a:r>
              <a:rPr lang="de-DE" dirty="0" smtClean="0">
                <a:latin typeface="Courier"/>
              </a:rPr>
              <a:t>[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],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solidFill>
                  <a:srgbClr val="902000"/>
                </a:solidFill>
                <a:latin typeface="Courier"/>
              </a:rPr>
              <a:t>na.rm =</a:t>
            </a:r>
            <a:r>
              <a:rPr lang="de-DE" dirty="0" smtClean="0">
                <a:latin typeface="Courier"/>
              </a:rPr>
              <a:t> T)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latin typeface="Courier"/>
              </a:rPr>
              <a:t>max.dem</a:t>
            </a:r>
            <a:r>
              <a:rPr lang="de-DE" dirty="0" smtClean="0">
                <a:latin typeface="Courier"/>
              </a:rPr>
              <a:t> &lt;-</a:t>
            </a:r>
            <a:r>
              <a:rPr lang="de-DE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de-DE" b="1" dirty="0" err="1" smtClean="0">
                <a:solidFill>
                  <a:srgbClr val="007020"/>
                </a:solidFill>
                <a:latin typeface="Courier"/>
              </a:rPr>
              <a:t>max</a:t>
            </a:r>
            <a:r>
              <a:rPr lang="de-DE" dirty="0" smtClean="0">
                <a:latin typeface="Courier"/>
              </a:rPr>
              <a:t>(</a:t>
            </a:r>
            <a:r>
              <a:rPr lang="de-DE" dirty="0" err="1" smtClean="0">
                <a:latin typeface="Courier"/>
              </a:rPr>
              <a:t>DEM.France</a:t>
            </a:r>
            <a:r>
              <a:rPr lang="de-DE" dirty="0" smtClean="0">
                <a:latin typeface="Courier"/>
              </a:rPr>
              <a:t>[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],</a:t>
            </a:r>
            <a:r>
              <a:rPr lang="pl-PL" dirty="0" smtClean="0">
                <a:latin typeface="Courier"/>
              </a:rPr>
              <a:t> </a:t>
            </a:r>
            <a:r>
              <a:rPr lang="de-DE" dirty="0" smtClean="0">
                <a:solidFill>
                  <a:srgbClr val="902000"/>
                </a:solidFill>
                <a:latin typeface="Courier"/>
              </a:rPr>
              <a:t>na.rm =</a:t>
            </a:r>
            <a:r>
              <a:rPr lang="de-DE" dirty="0" smtClean="0">
                <a:latin typeface="Courier"/>
              </a:rPr>
              <a:t> T)</a:t>
            </a:r>
            <a:endParaRPr kumimoji="0" lang="pl-P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grupowane w ramkach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urb_</a:t>
            </a:r>
            <a:r>
              <a:rPr sz="1800">
                <a:solidFill>
                  <a:srgbClr val="40A070"/>
                </a:solidFill>
                <a:latin typeface="Courier"/>
              </a:rPr>
              <a:t>1970</a:t>
            </a:r>
            <a:r>
              <a:rPr sz="1800">
                <a:latin typeface="Courier"/>
              </a:rPr>
              <a:t>_</a:t>
            </a:r>
            <a:r>
              <a:rPr sz="1800">
                <a:solidFill>
                  <a:srgbClr val="40A070"/>
                </a:solidFill>
                <a:latin typeface="Courier"/>
              </a:rPr>
              <a:t>2030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urban_agglomerations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1970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2030</a:t>
            </a:r>
            <a:r>
              <a:rPr sz="1800">
                <a:latin typeface="Courier"/>
              </a:rPr>
              <a:t>))</a:t>
            </a:r>
            <a:r>
              <a:t/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(world)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(urb_</a:t>
            </a:r>
            <a:r>
              <a:rPr sz="1800">
                <a:solidFill>
                  <a:srgbClr val="40A070"/>
                </a:solidFill>
                <a:latin typeface="Courier"/>
              </a:rPr>
              <a:t>1970</a:t>
            </a:r>
            <a:r>
              <a:rPr sz="1800">
                <a:latin typeface="Courier"/>
              </a:rPr>
              <a:t>_</a:t>
            </a:r>
            <a:r>
              <a:rPr sz="1800">
                <a:solidFill>
                  <a:srgbClr val="40A070"/>
                </a:solidFill>
                <a:latin typeface="Courier"/>
              </a:rPr>
              <a:t>2030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tm_symbols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border.col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,</a:t>
            </a:r>
            <a:r>
              <a:t/>
            </a:r>
            <a:br/>
            <a:r>
              <a:rPr sz="1800">
                <a:latin typeface="Courier"/>
              </a:rPr>
              <a:t>  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"population_millions"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tm_facets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free.coords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3b_files/figure-pptx/unnamed-chunk-16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referencyjne (inset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Wyświetlenie dwóch map na raz wymaga użycia pakietu </a:t>
            </a:r>
            <a:r>
              <a:rPr sz="1800">
                <a:latin typeface="Courier"/>
              </a:rPr>
              <a:t>grid</a:t>
            </a:r>
            <a:r>
              <a:rPr/>
              <a:t> i polega na utworzeniu osobno dwóch map, a następnie za pomocą funkcji </a:t>
            </a:r>
            <a:r>
              <a:rPr sz="1800">
                <a:latin typeface="Courier"/>
              </a:rPr>
              <a:t>print()</a:t>
            </a:r>
            <a:r>
              <a:rPr/>
              <a:t>. Stwórzcie najpierw prostokąd, do którego będziemy przybliżać mapę: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nz_region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st_bbox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xmin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1340000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xmax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1450000</a:t>
            </a:r>
            <a:r>
              <a:rPr sz="1800">
                <a:latin typeface="Courier"/>
              </a:rPr>
              <a:t>,</a:t>
            </a:r>
            <a:r>
              <a:t/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ymin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5130000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ymax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5210000</a:t>
            </a:r>
            <a:r>
              <a:rPr sz="1800">
                <a:latin typeface="Courier"/>
              </a:rPr>
              <a:t>),</a:t>
            </a:r>
            <a:r>
              <a:t/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crs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st_crs</a:t>
            </a:r>
            <a:r>
              <a:rPr sz="1800">
                <a:latin typeface="Courier"/>
              </a:rPr>
              <a:t>(nz_height))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st_as_sfc</a:t>
            </a:r>
            <a:r>
              <a:rPr sz="180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/>
              <a:t>Następnie stwórzcie mapę podstawową, którą będziemy wyświetlać: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nz_height_map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(nz_elev, </a:t>
            </a:r>
            <a:r>
              <a:rPr sz="1800">
                <a:solidFill>
                  <a:srgbClr val="902000"/>
                </a:solidFill>
                <a:latin typeface="Courier"/>
              </a:rPr>
              <a:t>bbox =</a:t>
            </a:r>
            <a:r>
              <a:rPr sz="1800">
                <a:latin typeface="Courier"/>
              </a:rPr>
              <a:t> nz_region)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tm_raster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style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"YlGn"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legend.show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(nz_height)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tm_symbols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tm_scale_bar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"left"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referencyjne (inset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Trzecim krokiem jest utworzenie mapy referencyjnej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nz_map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(nz_height)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tm_symbols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(nz_region)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tm_borders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referencyjne (inset 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 ostatnim kroku łączymy uzyskane warstwy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(grid)</a:t>
            </a:r>
            <a:r>
              <a:t/>
            </a:r>
            <a:br/>
            <a:r>
              <a:rPr sz="1800">
                <a:latin typeface="Courier"/>
              </a:rPr>
              <a:t>nz_height_map</a:t>
            </a:r>
            <a:r>
              <a:t/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(nz_map, </a:t>
            </a:r>
            <a:r>
              <a:rPr sz="1800">
                <a:solidFill>
                  <a:srgbClr val="902000"/>
                </a:solidFill>
                <a:latin typeface="Courier"/>
              </a:rPr>
              <a:t>vp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viewport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0.27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ajecia3b_files/figure-pptx/unnamed-chunk-20-1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interaktywne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Aby utworzyć mapę interaktywną możemy wykorzystać już utworzoną mapę statyczną i jedynie zmienić jej styl wyświetlania: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tmap_mode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"view"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map_nz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Mapy interaktywne - warstwy podkładowe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Używając funkcji </a:t>
            </a:r>
            <a:r>
              <a:rPr sz="1800">
                <a:latin typeface="Courier"/>
              </a:rPr>
              <a:t>tmap_basemap</a:t>
            </a:r>
            <a:r>
              <a:rPr/>
              <a:t> możemy dodać warstwy podkładowe takie jak open street map, czy google earth: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map_nz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tm_basemap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server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"OpenTopoMap"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Korzystając ze zbioru danych </a:t>
            </a:r>
            <a:r>
              <a:rPr sz="1800">
                <a:latin typeface="Courier"/>
              </a:rPr>
              <a:t>coffee_data</a:t>
            </a:r>
            <a:r>
              <a:rPr/>
              <a:t> dokonajcie złączenia ze zbiorem </a:t>
            </a:r>
            <a:r>
              <a:rPr sz="1800">
                <a:latin typeface="Courier"/>
              </a:rPr>
              <a:t>world</a:t>
            </a:r>
            <a:r>
              <a:rPr/>
              <a:t> po polu </a:t>
            </a:r>
            <a:r>
              <a:rPr sz="1800">
                <a:latin typeface="Courier"/>
              </a:rPr>
              <a:t>name_long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Stwórzcie 2 mapy interaktywne ukazujące produkcję kawy w obu latach. Podpowiedź: użyjcie tylko komend </a:t>
            </a:r>
            <a:r>
              <a:rPr sz="1800">
                <a:latin typeface="Courier"/>
              </a:rPr>
              <a:t>tm_shape</a:t>
            </a:r>
            <a:r>
              <a:rPr/>
              <a:t>, </a:t>
            </a:r>
            <a:r>
              <a:rPr sz="1800">
                <a:latin typeface="Courier"/>
              </a:rPr>
              <a:t>tm_polygons</a:t>
            </a:r>
            <a:r>
              <a:rPr/>
              <a:t> oraz </a:t>
            </a:r>
            <a:r>
              <a:rPr sz="1800">
                <a:latin typeface="Courier"/>
              </a:rPr>
              <a:t>tm_facets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Rozwiązanie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tmap_mode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'view'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world_coffee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(world, coffee_data,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"name_long"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>
                <a:latin typeface="Courier"/>
              </a:rPr>
              <a:t>facets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"coffee_production_2016"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"coffee_production_2017"</a:t>
            </a:r>
            <a:r>
              <a:rPr sz="1800">
                <a:latin typeface="Courier"/>
              </a:rPr>
              <a:t>)</a:t>
            </a:r>
            <a:r>
              <a:t/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tm_shape</a:t>
            </a:r>
            <a:r>
              <a:rPr sz="1800">
                <a:latin typeface="Courier"/>
              </a:rPr>
              <a:t>(world_coffee)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tm_polygons</a:t>
            </a:r>
            <a:r>
              <a:rPr sz="1800">
                <a:latin typeface="Courier"/>
              </a:rPr>
              <a:t>(facets)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t/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tm_facets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sync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Reklasyfikacja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 smtClean="0"/>
              <a:t/>
            </a:r>
            <a:br>
              <a:rPr dirty="0" smtClean="0"/>
            </a:br>
            <a:r>
              <a:rPr sz="1800" dirty="0" err="1" smtClean="0">
                <a:latin typeface="Courier"/>
              </a:rPr>
              <a:t>DEM.France.reclass</a:t>
            </a:r>
            <a:r>
              <a:rPr sz="1800" dirty="0" smtClean="0">
                <a:latin typeface="Courier"/>
              </a:rPr>
              <a:t> 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reclassify</a:t>
            </a:r>
            <a:r>
              <a:rPr sz="1800" dirty="0" smtClean="0">
                <a:latin typeface="Courier"/>
              </a:rPr>
              <a:t>(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 smtClean="0">
                <a:latin typeface="Courier"/>
              </a:rPr>
              <a:t> </a:t>
            </a: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,</a:t>
            </a:r>
            <a:r>
              <a:rPr dirty="0" smtClean="0"/>
              <a:t/>
            </a:r>
            <a:br>
              <a:rPr dirty="0" smtClean="0"/>
            </a:br>
            <a:r>
              <a:rPr sz="1800" dirty="0" smtClean="0">
                <a:latin typeface="Courier"/>
              </a:rPr>
              <a:t>                                 </a:t>
            </a:r>
            <a:r>
              <a:rPr sz="1800" dirty="0" err="1" smtClean="0">
                <a:solidFill>
                  <a:srgbClr val="902000"/>
                </a:solidFill>
                <a:latin typeface="Courier"/>
              </a:rPr>
              <a:t>rcl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 smtClean="0">
                <a:latin typeface="Courier"/>
              </a:rPr>
              <a:t> 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matrix</a:t>
            </a:r>
            <a:r>
              <a:rPr sz="1800" dirty="0" smtClean="0">
                <a:latin typeface="Courier"/>
              </a:rPr>
              <a:t>(</a:t>
            </a:r>
            <a:r>
              <a:rPr sz="1800" b="1" dirty="0" smtClean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 smtClean="0">
                <a:latin typeface="Courier"/>
              </a:rPr>
              <a:t>(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 smtClean="0">
                <a:latin typeface="Courier"/>
              </a:rPr>
              <a:t>,med.dem,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 smtClean="0">
                <a:latin typeface="Courier"/>
              </a:rPr>
              <a:t>,</a:t>
            </a:r>
            <a:r>
              <a:rPr dirty="0" smtClean="0"/>
              <a:t/>
            </a:r>
            <a:br>
              <a:rPr dirty="0" smtClean="0"/>
            </a:br>
            <a:r>
              <a:rPr sz="1800" dirty="0" smtClean="0">
                <a:latin typeface="Courier"/>
              </a:rPr>
              <a:t>                                                          </a:t>
            </a:r>
            <a:r>
              <a:rPr lang="pl-PL" sz="1800" dirty="0" smtClean="0">
                <a:latin typeface="Courier"/>
              </a:rPr>
              <a:t>   	    </a:t>
            </a:r>
            <a:r>
              <a:rPr sz="1800" dirty="0" err="1" smtClean="0">
                <a:latin typeface="Courier"/>
              </a:rPr>
              <a:t>med.dem</a:t>
            </a:r>
            <a:r>
              <a:rPr sz="1800" dirty="0" smtClean="0">
                <a:latin typeface="Courier"/>
              </a:rPr>
              <a:t>, max.dem,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 smtClean="0">
                <a:latin typeface="Courier"/>
              </a:rPr>
              <a:t>),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r>
              <a:rPr sz="1800" dirty="0" err="1" smtClean="0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smtClean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 smtClean="0">
                <a:latin typeface="Courier"/>
              </a:rPr>
              <a:t>,</a:t>
            </a:r>
            <a:r>
              <a:rPr sz="1800" dirty="0" smtClean="0">
                <a:solidFill>
                  <a:srgbClr val="902000"/>
                </a:solidFill>
                <a:latin typeface="Courier"/>
              </a:rPr>
              <a:t>byrow=</a:t>
            </a:r>
            <a:r>
              <a:rPr sz="1800" dirty="0" smtClean="0">
                <a:latin typeface="Courier"/>
              </a:rPr>
              <a:t>T))</a:t>
            </a:r>
            <a:endParaRPr lang="pl-PL" sz="1800" dirty="0" smtClean="0">
              <a:latin typeface="Courier"/>
            </a:endParaRPr>
          </a:p>
          <a:p>
            <a:pPr marL="1270000" lvl="0" indent="0">
              <a:buNone/>
            </a:pPr>
            <a:endParaRPr lang="pl-PL" sz="1800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5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Zadanie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l-PL" dirty="0" smtClean="0"/>
              <a:t>Utwórzcie mapy do Waszego projektu z Banku Danych Lokalnych</a:t>
            </a: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st_intersects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st_disjoint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st_is_within_distance</a:t>
            </a:r>
            <a:r>
              <a:rPr lang="pl-PL" dirty="0" smtClean="0"/>
              <a:t> ()</a:t>
            </a:r>
          </a:p>
          <a:p>
            <a:r>
              <a:rPr lang="pl-PL" dirty="0" err="1" smtClean="0"/>
              <a:t>st_within</a:t>
            </a:r>
            <a:r>
              <a:rPr lang="pl-PL" dirty="0" smtClean="0"/>
              <a:t>()</a:t>
            </a:r>
          </a:p>
          <a:p>
            <a:r>
              <a:rPr lang="pl-PL" dirty="0" err="1" smtClean="0"/>
              <a:t>st_intersects</a:t>
            </a:r>
            <a:r>
              <a:rPr lang="pl-PL" dirty="0" smtClean="0"/>
              <a:t>()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set.seed</a:t>
            </a:r>
            <a:r>
              <a:rPr lang="pl-PL" dirty="0" smtClean="0"/>
              <a:t>(2018) 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bb_world</a:t>
            </a:r>
            <a:r>
              <a:rPr lang="pl-PL" dirty="0" smtClean="0"/>
              <a:t> = </a:t>
            </a:r>
            <a:r>
              <a:rPr lang="pl-PL" b="1" dirty="0" err="1" smtClean="0"/>
              <a:t>st_bbox</a:t>
            </a:r>
            <a:r>
              <a:rPr lang="pl-PL" dirty="0" smtClean="0"/>
              <a:t>(</a:t>
            </a:r>
            <a:r>
              <a:rPr lang="pl-PL" dirty="0" err="1" smtClean="0"/>
              <a:t>world</a:t>
            </a:r>
            <a:r>
              <a:rPr lang="pl-PL" dirty="0" smtClean="0"/>
              <a:t>)) </a:t>
            </a:r>
          </a:p>
          <a:p>
            <a:r>
              <a:rPr lang="pl-PL" dirty="0" err="1" smtClean="0"/>
              <a:t>random_df</a:t>
            </a:r>
            <a:r>
              <a:rPr lang="pl-PL" dirty="0" smtClean="0"/>
              <a:t> = </a:t>
            </a:r>
            <a:r>
              <a:rPr lang="pl-PL" b="1" dirty="0" err="1" smtClean="0"/>
              <a:t>tibble</a:t>
            </a:r>
            <a:r>
              <a:rPr lang="pl-PL" dirty="0" smtClean="0"/>
              <a:t>( </a:t>
            </a:r>
          </a:p>
          <a:p>
            <a:pPr lvl="1">
              <a:buNone/>
            </a:pPr>
            <a:r>
              <a:rPr lang="pl-PL" dirty="0" smtClean="0"/>
              <a:t>x = </a:t>
            </a:r>
            <a:r>
              <a:rPr lang="pl-PL" b="1" dirty="0" err="1" smtClean="0"/>
              <a:t>runif</a:t>
            </a:r>
            <a:r>
              <a:rPr lang="pl-PL" dirty="0" smtClean="0"/>
              <a:t>(n = 10, min = </a:t>
            </a:r>
            <a:r>
              <a:rPr lang="pl-PL" dirty="0" err="1" smtClean="0"/>
              <a:t>bb_world</a:t>
            </a:r>
            <a:r>
              <a:rPr lang="pl-PL" dirty="0" smtClean="0"/>
              <a:t>[1], max = </a:t>
            </a:r>
            <a:r>
              <a:rPr lang="pl-PL" dirty="0" err="1" smtClean="0"/>
              <a:t>bb_world</a:t>
            </a:r>
            <a:r>
              <a:rPr lang="pl-PL" dirty="0" smtClean="0"/>
              <a:t>[3]), </a:t>
            </a:r>
          </a:p>
          <a:p>
            <a:pPr lvl="1">
              <a:buNone/>
            </a:pPr>
            <a:r>
              <a:rPr lang="pl-PL" dirty="0" smtClean="0"/>
              <a:t>y = </a:t>
            </a:r>
            <a:r>
              <a:rPr lang="pl-PL" b="1" dirty="0" err="1" smtClean="0"/>
              <a:t>runif</a:t>
            </a:r>
            <a:r>
              <a:rPr lang="pl-PL" dirty="0" smtClean="0"/>
              <a:t>(n = 10, min = </a:t>
            </a:r>
            <a:r>
              <a:rPr lang="pl-PL" dirty="0" err="1" smtClean="0"/>
              <a:t>bb_world</a:t>
            </a:r>
            <a:r>
              <a:rPr lang="pl-PL" dirty="0" smtClean="0"/>
              <a:t>[2], max = </a:t>
            </a:r>
            <a:r>
              <a:rPr lang="pl-PL" dirty="0" err="1" smtClean="0"/>
              <a:t>bb_world</a:t>
            </a:r>
            <a:r>
              <a:rPr lang="pl-PL" dirty="0" smtClean="0"/>
              <a:t>[4]) )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random_points</a:t>
            </a:r>
            <a:r>
              <a:rPr lang="pl-PL" dirty="0" smtClean="0"/>
              <a:t> = </a:t>
            </a:r>
            <a:r>
              <a:rPr lang="pl-PL" dirty="0" err="1" smtClean="0"/>
              <a:t>random_df</a:t>
            </a:r>
            <a:r>
              <a:rPr lang="pl-PL" dirty="0" smtClean="0"/>
              <a:t> %&gt;% </a:t>
            </a:r>
          </a:p>
          <a:p>
            <a:pPr lvl="1">
              <a:buNone/>
            </a:pPr>
            <a:r>
              <a:rPr lang="pl-PL" b="1" dirty="0" err="1" smtClean="0"/>
              <a:t>st_as_sf</a:t>
            </a:r>
            <a:r>
              <a:rPr lang="pl-PL" dirty="0" smtClean="0"/>
              <a:t>(</a:t>
            </a:r>
            <a:r>
              <a:rPr lang="pl-PL" dirty="0" err="1" smtClean="0"/>
              <a:t>coords</a:t>
            </a:r>
            <a:r>
              <a:rPr lang="pl-PL" dirty="0" smtClean="0"/>
              <a:t> = </a:t>
            </a:r>
            <a:r>
              <a:rPr lang="pl-PL" b="1" dirty="0" smtClean="0"/>
              <a:t>c</a:t>
            </a:r>
            <a:r>
              <a:rPr lang="pl-PL" dirty="0" smtClean="0"/>
              <a:t>("x", "y")) %&gt;% </a:t>
            </a:r>
          </a:p>
          <a:p>
            <a:pPr lvl="1">
              <a:buNone/>
            </a:pPr>
            <a:r>
              <a:rPr lang="pl-PL" b="1" dirty="0" err="1" smtClean="0"/>
              <a:t>st_set_crs</a:t>
            </a:r>
            <a:r>
              <a:rPr lang="pl-PL" dirty="0" smtClean="0"/>
              <a:t>(4326) </a:t>
            </a:r>
            <a:r>
              <a:rPr lang="pl-PL" i="1" dirty="0" smtClean="0"/>
              <a:t># set </a:t>
            </a:r>
            <a:r>
              <a:rPr lang="pl-PL" i="1" dirty="0" err="1" smtClean="0"/>
              <a:t>geographic</a:t>
            </a:r>
            <a:r>
              <a:rPr lang="pl-PL" i="1" dirty="0" smtClean="0"/>
              <a:t> CRS</a:t>
            </a:r>
            <a:endParaRPr lang="pl-P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world_random</a:t>
            </a:r>
            <a:r>
              <a:rPr lang="en-US" dirty="0" smtClean="0"/>
              <a:t> = world[</a:t>
            </a:r>
            <a:r>
              <a:rPr lang="en-US" dirty="0" err="1" smtClean="0"/>
              <a:t>random_points</a:t>
            </a:r>
            <a:r>
              <a:rPr lang="en-US" dirty="0" smtClean="0"/>
              <a:t>, ] </a:t>
            </a:r>
            <a:endParaRPr lang="pl-PL" dirty="0" smtClean="0"/>
          </a:p>
          <a:p>
            <a:r>
              <a:rPr lang="en-US" b="1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world_random</a:t>
            </a:r>
            <a:r>
              <a:rPr lang="en-US" dirty="0" smtClean="0"/>
              <a:t>) </a:t>
            </a:r>
            <a:endParaRPr lang="pl-PL" dirty="0" smtClean="0"/>
          </a:p>
          <a:p>
            <a:r>
              <a:rPr lang="pl-PL" dirty="0" err="1" smtClean="0"/>
              <a:t>r</a:t>
            </a:r>
            <a:r>
              <a:rPr lang="en-US" dirty="0" err="1" smtClean="0"/>
              <a:t>andom_joined</a:t>
            </a:r>
            <a:r>
              <a:rPr lang="en-US" dirty="0" smtClean="0"/>
              <a:t> = </a:t>
            </a:r>
            <a:r>
              <a:rPr lang="en-US" b="1" dirty="0" err="1" smtClean="0"/>
              <a:t>st_join</a:t>
            </a:r>
            <a:r>
              <a:rPr lang="en-US" dirty="0" smtClean="0"/>
              <a:t>(</a:t>
            </a:r>
            <a:r>
              <a:rPr lang="en-US" dirty="0" err="1" smtClean="0"/>
              <a:t>random_points</a:t>
            </a:r>
            <a:r>
              <a:rPr lang="en-US" dirty="0" smtClean="0"/>
              <a:t>, world["</a:t>
            </a:r>
            <a:r>
              <a:rPr lang="en-US" dirty="0" err="1" smtClean="0"/>
              <a:t>name_long</a:t>
            </a:r>
            <a:r>
              <a:rPr lang="en-US" dirty="0" smtClean="0"/>
              <a:t>"])</a:t>
            </a:r>
            <a:endParaRPr lang="pl-P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geometryczne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plot</a:t>
            </a:r>
            <a:r>
              <a:rPr lang="en-US" dirty="0" smtClean="0"/>
              <a:t>(</a:t>
            </a:r>
            <a:r>
              <a:rPr lang="en-US" b="1" dirty="0" err="1" smtClean="0"/>
              <a:t>st_geometry</a:t>
            </a:r>
            <a:r>
              <a:rPr lang="en-US" dirty="0" smtClean="0"/>
              <a:t>(</a:t>
            </a:r>
            <a:r>
              <a:rPr lang="en-US" dirty="0" err="1" smtClean="0"/>
              <a:t>cycle_hire</a:t>
            </a:r>
            <a:r>
              <a:rPr lang="en-US" dirty="0" smtClean="0"/>
              <a:t>), </a:t>
            </a:r>
            <a:r>
              <a:rPr lang="en-US" dirty="0" err="1" smtClean="0"/>
              <a:t>col</a:t>
            </a:r>
            <a:r>
              <a:rPr lang="en-US" dirty="0" smtClean="0"/>
              <a:t> = "blue") </a:t>
            </a:r>
            <a:r>
              <a:rPr lang="en-US" b="1" dirty="0" smtClean="0"/>
              <a:t>plot</a:t>
            </a:r>
            <a:r>
              <a:rPr lang="en-US" dirty="0" smtClean="0"/>
              <a:t>(</a:t>
            </a:r>
            <a:r>
              <a:rPr lang="en-US" b="1" dirty="0" err="1" smtClean="0"/>
              <a:t>st_geometry</a:t>
            </a:r>
            <a:r>
              <a:rPr lang="en-US" dirty="0" smtClean="0"/>
              <a:t>(</a:t>
            </a:r>
            <a:r>
              <a:rPr lang="en-US" dirty="0" err="1" smtClean="0"/>
              <a:t>cycle_hire_osm</a:t>
            </a:r>
            <a:r>
              <a:rPr lang="en-US" dirty="0" smtClean="0"/>
              <a:t>), add = TRUE, </a:t>
            </a:r>
            <a:r>
              <a:rPr lang="en-US" dirty="0" err="1" smtClean="0"/>
              <a:t>pch</a:t>
            </a:r>
            <a:r>
              <a:rPr lang="en-US" dirty="0" smtClean="0"/>
              <a:t> = 3, </a:t>
            </a:r>
            <a:r>
              <a:rPr lang="en-US" dirty="0" err="1" smtClean="0"/>
              <a:t>col</a:t>
            </a:r>
            <a:r>
              <a:rPr lang="en-US" dirty="0" smtClean="0"/>
              <a:t> = "red")</a:t>
            </a:r>
            <a:endParaRPr lang="pl-PL" dirty="0" smtClean="0"/>
          </a:p>
          <a:p>
            <a:r>
              <a:rPr lang="pl-PL" b="1" dirty="0" err="1" smtClean="0"/>
              <a:t>any</a:t>
            </a:r>
            <a:r>
              <a:rPr lang="pl-PL" dirty="0" smtClean="0"/>
              <a:t>(</a:t>
            </a:r>
            <a:r>
              <a:rPr lang="pl-PL" b="1" dirty="0" err="1" smtClean="0"/>
              <a:t>st_touches</a:t>
            </a:r>
            <a:r>
              <a:rPr lang="pl-PL" dirty="0" smtClean="0"/>
              <a:t>(</a:t>
            </a:r>
            <a:r>
              <a:rPr lang="pl-PL" dirty="0" err="1" smtClean="0"/>
              <a:t>cycle_hire</a:t>
            </a:r>
            <a:r>
              <a:rPr lang="pl-PL" dirty="0" smtClean="0"/>
              <a:t>, </a:t>
            </a:r>
            <a:r>
              <a:rPr lang="pl-PL" dirty="0" err="1" smtClean="0"/>
              <a:t>cycle_hire_osm</a:t>
            </a:r>
            <a:r>
              <a:rPr lang="pl-PL" dirty="0" smtClean="0"/>
              <a:t>, </a:t>
            </a:r>
            <a:r>
              <a:rPr lang="pl-PL" dirty="0" err="1" smtClean="0"/>
              <a:t>sparse</a:t>
            </a:r>
            <a:r>
              <a:rPr lang="pl-PL" dirty="0" smtClean="0"/>
              <a:t> = FALSE)) </a:t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cycle_hire_P</a:t>
            </a:r>
            <a:r>
              <a:rPr lang="pl-PL" dirty="0" smtClean="0"/>
              <a:t> = </a:t>
            </a:r>
            <a:r>
              <a:rPr lang="pl-PL" b="1" dirty="0" err="1" smtClean="0"/>
              <a:t>st_transform</a:t>
            </a:r>
            <a:r>
              <a:rPr lang="pl-PL" dirty="0" smtClean="0"/>
              <a:t>(</a:t>
            </a:r>
            <a:r>
              <a:rPr lang="pl-PL" dirty="0" err="1" smtClean="0"/>
              <a:t>cycle_hire</a:t>
            </a:r>
            <a:r>
              <a:rPr lang="pl-PL" dirty="0" smtClean="0"/>
              <a:t>, 27700) </a:t>
            </a:r>
          </a:p>
          <a:p>
            <a:r>
              <a:rPr lang="pl-PL" dirty="0" err="1" smtClean="0"/>
              <a:t>cycle_hire_osm_P</a:t>
            </a:r>
            <a:r>
              <a:rPr lang="pl-PL" dirty="0" smtClean="0"/>
              <a:t> = </a:t>
            </a:r>
            <a:r>
              <a:rPr lang="pl-PL" b="1" dirty="0" err="1" smtClean="0"/>
              <a:t>st_transform</a:t>
            </a:r>
            <a:r>
              <a:rPr lang="pl-PL" dirty="0" smtClean="0"/>
              <a:t>(</a:t>
            </a:r>
            <a:r>
              <a:rPr lang="pl-PL" dirty="0" err="1" smtClean="0"/>
              <a:t>cycle_hire_osm</a:t>
            </a:r>
            <a:r>
              <a:rPr lang="pl-PL" dirty="0" smtClean="0"/>
              <a:t>, 27700) </a:t>
            </a:r>
          </a:p>
          <a:p>
            <a:r>
              <a:rPr lang="pl-PL" dirty="0" err="1" smtClean="0"/>
              <a:t>sel</a:t>
            </a:r>
            <a:r>
              <a:rPr lang="pl-PL" dirty="0" smtClean="0"/>
              <a:t> = </a:t>
            </a:r>
            <a:r>
              <a:rPr lang="pl-PL" b="1" dirty="0" err="1" smtClean="0"/>
              <a:t>st_is_within_distance</a:t>
            </a:r>
            <a:r>
              <a:rPr lang="pl-PL" dirty="0" smtClean="0"/>
              <a:t>(</a:t>
            </a:r>
            <a:r>
              <a:rPr lang="pl-PL" dirty="0" err="1" smtClean="0"/>
              <a:t>cycle_hire_P</a:t>
            </a:r>
            <a:r>
              <a:rPr lang="pl-PL" dirty="0" smtClean="0"/>
              <a:t>, </a:t>
            </a:r>
            <a:r>
              <a:rPr lang="pl-PL" dirty="0" err="1" smtClean="0"/>
              <a:t>cycle_hire_osm_P</a:t>
            </a:r>
            <a:r>
              <a:rPr lang="pl-PL" dirty="0" smtClean="0"/>
              <a:t>, </a:t>
            </a:r>
            <a:r>
              <a:rPr lang="pl-PL" dirty="0" err="1" smtClean="0"/>
              <a:t>dist</a:t>
            </a:r>
            <a:r>
              <a:rPr lang="pl-PL" dirty="0" smtClean="0"/>
              <a:t> = 20) </a:t>
            </a:r>
          </a:p>
          <a:p>
            <a:r>
              <a:rPr lang="pl-PL" b="1" dirty="0" err="1" smtClean="0"/>
              <a:t>summary</a:t>
            </a:r>
            <a:r>
              <a:rPr lang="pl-PL" dirty="0" smtClean="0"/>
              <a:t>(</a:t>
            </a:r>
            <a:r>
              <a:rPr lang="pl-PL" b="1" dirty="0" err="1" smtClean="0"/>
              <a:t>lengths</a:t>
            </a:r>
            <a:r>
              <a:rPr lang="pl-PL" dirty="0" smtClean="0"/>
              <a:t>(</a:t>
            </a:r>
            <a:r>
              <a:rPr lang="pl-PL" dirty="0" err="1" smtClean="0"/>
              <a:t>sel</a:t>
            </a:r>
            <a:r>
              <a:rPr lang="pl-PL" dirty="0" smtClean="0"/>
              <a:t>) &gt; 0)</a:t>
            </a:r>
          </a:p>
          <a:p>
            <a:r>
              <a:rPr lang="en-US" dirty="0" smtClean="0"/>
              <a:t>z = </a:t>
            </a:r>
            <a:r>
              <a:rPr lang="en-US" b="1" dirty="0" err="1" smtClean="0"/>
              <a:t>st_join</a:t>
            </a:r>
            <a:r>
              <a:rPr lang="en-US" dirty="0" smtClean="0"/>
              <a:t>(</a:t>
            </a:r>
            <a:r>
              <a:rPr lang="en-US" dirty="0" err="1" smtClean="0"/>
              <a:t>cycle_hire_P</a:t>
            </a:r>
            <a:r>
              <a:rPr lang="en-US" dirty="0" smtClean="0"/>
              <a:t>, </a:t>
            </a:r>
            <a:r>
              <a:rPr lang="en-US" dirty="0" err="1" smtClean="0"/>
              <a:t>cycle_hire_osm_P</a:t>
            </a:r>
            <a:r>
              <a:rPr lang="en-US" dirty="0" smtClean="0"/>
              <a:t>, </a:t>
            </a:r>
            <a:r>
              <a:rPr lang="en-US" dirty="0" err="1" smtClean="0"/>
              <a:t>st_is_within_distance</a:t>
            </a:r>
            <a:r>
              <a:rPr lang="en-US" dirty="0" smtClean="0"/>
              <a:t>, dist = 20) </a:t>
            </a:r>
            <a:br>
              <a:rPr lang="en-US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2381" y="6843713"/>
            <a:ext cx="42863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97669" y="2924175"/>
            <a:ext cx="8353425" cy="100965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en-US" sz="4500" b="1" i="1" dirty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4500" b="1" dirty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301229" y="6092825"/>
            <a:ext cx="42195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Agregacja przestrzenna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lvl="0" indent="0">
              <a:buNone/>
            </a:pPr>
            <a:r>
              <a:rPr lang="pl-PL" dirty="0" smtClean="0"/>
              <a:t>Agregacja przestrzenna polega na zmianie rozdzielczości (np. z 10m na 100). Przydatne do zmniejszenia przestrzeni zajmowanej przez raster na dysku lub dopasowania różnych rastrów do wspólnej rozdzielczości. Do agregacji służy funkcja </a:t>
            </a:r>
            <a:r>
              <a:rPr lang="pl-PL" dirty="0" err="1" smtClean="0"/>
              <a:t>aggregate</a:t>
            </a:r>
            <a:r>
              <a:rPr lang="pl-PL" dirty="0" smtClean="0"/>
              <a:t>:</a:t>
            </a:r>
          </a:p>
          <a:p>
            <a:pPr marL="1270000" lvl="0" indent="0">
              <a:buNone/>
            </a:pPr>
            <a:r>
              <a:rPr dirty="0" smtClean="0"/>
              <a:t/>
            </a:r>
            <a:br>
              <a:rPr dirty="0" smtClean="0"/>
            </a:br>
            <a:r>
              <a:rPr sz="1800" dirty="0" err="1" smtClean="0">
                <a:latin typeface="Courier"/>
              </a:rPr>
              <a:t>DEM.France</a:t>
            </a:r>
            <a:r>
              <a:rPr sz="1800" dirty="0" smtClean="0">
                <a:latin typeface="Courier"/>
              </a:rPr>
              <a:t>.</a:t>
            </a:r>
            <a:r>
              <a:rPr lang="pl-PL" sz="1800" dirty="0" err="1" smtClean="0">
                <a:latin typeface="Courier"/>
              </a:rPr>
              <a:t>aggr</a:t>
            </a:r>
            <a:r>
              <a:rPr sz="1800" dirty="0" smtClean="0">
                <a:latin typeface="Courier"/>
              </a:rPr>
              <a:t> &lt;-</a:t>
            </a:r>
            <a:r>
              <a:rPr sz="1800" dirty="0" smtClean="0">
                <a:solidFill>
                  <a:srgbClr val="4070A0"/>
                </a:solidFill>
                <a:latin typeface="Courier"/>
              </a:rPr>
              <a:t> </a:t>
            </a:r>
            <a:r>
              <a:rPr lang="pl-PL" sz="1800" b="1" dirty="0" err="1" smtClean="0">
                <a:solidFill>
                  <a:srgbClr val="007020"/>
                </a:solidFill>
                <a:latin typeface="Courier"/>
              </a:rPr>
              <a:t>raster::aggregate</a:t>
            </a:r>
            <a:r>
              <a:rPr lang="pl-PL" sz="1800" dirty="0" smtClean="0"/>
              <a:t>(</a:t>
            </a:r>
            <a:r>
              <a:rPr lang="pl-PL" sz="1800" dirty="0" smtClean="0">
                <a:solidFill>
                  <a:srgbClr val="902000"/>
                </a:solidFill>
                <a:latin typeface="Courier"/>
              </a:rPr>
              <a:t>x =</a:t>
            </a:r>
            <a:r>
              <a:rPr lang="pl-PL" sz="1800" dirty="0" smtClean="0">
                <a:latin typeface="Courier"/>
              </a:rPr>
              <a:t> </a:t>
            </a:r>
            <a:r>
              <a:rPr lang="pl-PL" sz="1800" dirty="0" err="1" smtClean="0">
                <a:latin typeface="Courier"/>
              </a:rPr>
              <a:t>DEM.France</a:t>
            </a:r>
            <a:r>
              <a:rPr lang="pl-PL" sz="1800" dirty="0" smtClean="0"/>
              <a:t>, fact=2, 						</a:t>
            </a:r>
            <a:r>
              <a:rPr lang="pl-PL" sz="1800" dirty="0" err="1" smtClean="0"/>
              <a:t>fun=mean</a:t>
            </a:r>
            <a:r>
              <a:rPr lang="pl-PL" sz="1800" dirty="0" smtClean="0"/>
              <a:t>)</a:t>
            </a:r>
          </a:p>
          <a:p>
            <a:pPr marL="1270000" lvl="0" indent="0">
              <a:buNone/>
            </a:pPr>
            <a:r>
              <a:rPr lang="pl-PL" sz="1800" dirty="0" err="1" smtClean="0">
                <a:latin typeface="Courier"/>
              </a:rPr>
              <a:t>fact</a:t>
            </a:r>
            <a:r>
              <a:rPr lang="pl-PL" sz="1800" dirty="0" smtClean="0">
                <a:latin typeface="Courier"/>
              </a:rPr>
              <a:t> = współczynnik </a:t>
            </a:r>
            <a:r>
              <a:rPr lang="pl-PL" sz="1800" dirty="0" err="1" smtClean="0">
                <a:latin typeface="Courier"/>
              </a:rPr>
              <a:t>aggregacji</a:t>
            </a:r>
            <a:r>
              <a:rPr lang="pl-PL" sz="1800" dirty="0" smtClean="0">
                <a:latin typeface="Courier"/>
              </a:rPr>
              <a:t>. fact=2 oznacza dwukrotne zwiększenie komórki.</a:t>
            </a:r>
          </a:p>
        </p:txBody>
      </p:sp>
    </p:spTree>
    <p:extLst>
      <p:ext uri="{BB962C8B-B14F-4D97-AF65-F5344CB8AC3E}">
        <p14:creationId xmlns:p14="http://schemas.microsoft.com/office/powerpoint/2010/main" val="3745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 dirty="0" smtClean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 smtClean="0">
                <a:latin typeface="Courier"/>
              </a:rPr>
              <a:t>(</a:t>
            </a:r>
            <a:r>
              <a:rPr sz="1800" dirty="0" err="1" smtClean="0">
                <a:latin typeface="Courier"/>
              </a:rPr>
              <a:t>DEM.France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1" descr="Zajecia3_files/figure-pptx/unnamed-chunk-4-2.png"/>
          <p:cNvPicPr>
            <a:picLocks noGrp="1" noChangeAspect="1"/>
          </p:cNvPicPr>
          <p:nvPr/>
        </p:nvPicPr>
        <p:blipFill rotWithShape="1">
          <a:blip r:embed="rId2" cstate="print"/>
          <a:srcRect l="5292" t="14966" r="421" b="10178"/>
          <a:stretch/>
        </p:blipFill>
        <p:spPr bwMode="auto">
          <a:xfrm>
            <a:off x="2051720" y="2276872"/>
            <a:ext cx="5328592" cy="3384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327" y="452441"/>
            <a:ext cx="7366000" cy="1309687"/>
          </a:xfrm>
        </p:spPr>
        <p:txBody>
          <a:bodyPr/>
          <a:lstStyle/>
          <a:p>
            <a:pPr marL="0" lvl="0" indent="0">
              <a:buNone/>
            </a:pPr>
            <a:r>
              <a:rPr lang="pl-PL" dirty="0" smtClean="0"/>
              <a:t>Prosta w</a:t>
            </a:r>
            <a:r>
              <a:rPr dirty="0" err="1" smtClean="0"/>
              <a:t>izualizacja</a:t>
            </a:r>
            <a:r>
              <a:rPr dirty="0" smtClean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dirty="0" smtClean="0"/>
              <a:t>Prosta w</a:t>
            </a:r>
            <a:r>
              <a:rPr dirty="0" err="1" smtClean="0"/>
              <a:t>izualizacja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(DEM.France.reclass)</a:t>
            </a:r>
          </a:p>
        </p:txBody>
      </p:sp>
      <p:pic>
        <p:nvPicPr>
          <p:cNvPr id="4" name="Picture 1" descr="Zajecia3_files/figure-pptx/unnamed-chunk-4-1.png"/>
          <p:cNvPicPr>
            <a:picLocks noGrp="1" noChangeAspect="1"/>
          </p:cNvPicPr>
          <p:nvPr/>
        </p:nvPicPr>
        <p:blipFill rotWithShape="1">
          <a:blip r:embed="rId2" cstate="print"/>
          <a:srcRect l="6567" t="14966" r="5518" b="11770"/>
          <a:stretch/>
        </p:blipFill>
        <p:spPr bwMode="auto">
          <a:xfrm>
            <a:off x="2123728" y="2276872"/>
            <a:ext cx="4968552" cy="33123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97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AUTHOR" val="RXP"/>
  <p:tag name="VARDATE" val="RXP"/>
  <p:tag name="VARPPTSETUPPERFORMED" val="RXPTRUE"/>
  <p:tag name="VARPPTSLIDEFORMAT" val="RXPStandard"/>
  <p:tag name="VARPPTLANG" val="RXPEnglish"/>
  <p:tag name="VARGRIDMODE" val="RXPgrid_none_value"/>
  <p:tag name="VARSAVEMESSAGETIMESTAMP" val="RXP13.04.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710</TotalTime>
  <Pages>16</Pages>
  <Words>1433</Words>
  <Application>Microsoft Office PowerPoint</Application>
  <PresentationFormat>Pokaz na ekranie (4:3)</PresentationFormat>
  <Paragraphs>226</Paragraphs>
  <Slides>65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65</vt:i4>
      </vt:variant>
    </vt:vector>
  </HeadingPairs>
  <TitlesOfParts>
    <vt:vector size="70" baseType="lpstr">
      <vt:lpstr>Arial</vt:lpstr>
      <vt:lpstr>Courier</vt:lpstr>
      <vt:lpstr>Imago</vt:lpstr>
      <vt:lpstr>Minion</vt:lpstr>
      <vt:lpstr>Roche</vt:lpstr>
      <vt:lpstr>Analiza Danych Przestrzennych</vt:lpstr>
      <vt:lpstr>ZADANIE</vt:lpstr>
      <vt:lpstr>Dane rastrowe</vt:lpstr>
      <vt:lpstr>Wczytywanie danych</vt:lpstr>
      <vt:lpstr>Zmiana dowolnych wartości</vt:lpstr>
      <vt:lpstr>Reklasyfikacja</vt:lpstr>
      <vt:lpstr>Agregacja przestrzenna</vt:lpstr>
      <vt:lpstr>Prosta wizualizacja:</vt:lpstr>
      <vt:lpstr>Prosta wizualizacja:</vt:lpstr>
      <vt:lpstr>Prosta wizualizacja:</vt:lpstr>
      <vt:lpstr>Obliczanie odległości</vt:lpstr>
      <vt:lpstr>Distance:</vt:lpstr>
      <vt:lpstr>Statystyki</vt:lpstr>
      <vt:lpstr>Zadanie</vt:lpstr>
      <vt:lpstr>Statystyki strefowe</vt:lpstr>
      <vt:lpstr>Zadanie</vt:lpstr>
      <vt:lpstr>Ruchome okno</vt:lpstr>
      <vt:lpstr>ZADANIE</vt:lpstr>
      <vt:lpstr>Zadanie</vt:lpstr>
      <vt:lpstr>Wymagane biblioteki</vt:lpstr>
      <vt:lpstr>Statyczne mapy - tmap</vt:lpstr>
      <vt:lpstr>Prezentacja programu PowerPoint</vt:lpstr>
      <vt:lpstr>Prezentacja programu PowerPoint</vt:lpstr>
      <vt:lpstr>Statyczne mapy</vt:lpstr>
      <vt:lpstr>Statyczne mapy warstwy rastrowe</vt:lpstr>
      <vt:lpstr>Dodawanie kolejnych warstw</vt:lpstr>
      <vt:lpstr>Dodawanie kolejnych warstw</vt:lpstr>
      <vt:lpstr>Zadanie</vt:lpstr>
      <vt:lpstr>Wyświetlanie kilku map na raz</vt:lpstr>
      <vt:lpstr>Estetyka map</vt:lpstr>
      <vt:lpstr>Prezentacja programu PowerPoint</vt:lpstr>
      <vt:lpstr>Kartogramy</vt:lpstr>
      <vt:lpstr>Zadanie</vt:lpstr>
      <vt:lpstr>Zadanie</vt:lpstr>
      <vt:lpstr>Rozwiązanie</vt:lpstr>
      <vt:lpstr>Tytuł legendy</vt:lpstr>
      <vt:lpstr>Styl kolorowania map</vt:lpstr>
      <vt:lpstr>Prezentacja programu PowerPoint</vt:lpstr>
      <vt:lpstr>Breaks</vt:lpstr>
      <vt:lpstr>Prezentacja programu PowerPoint</vt:lpstr>
      <vt:lpstr>Prezentacja programu PowerPoint</vt:lpstr>
      <vt:lpstr>Dodatkowe elementy kompozycji</vt:lpstr>
      <vt:lpstr>Prezentacja programu PowerPoint</vt:lpstr>
      <vt:lpstr>Prezentacja programu PowerPoint</vt:lpstr>
      <vt:lpstr>Prezentacja programu PowerPoint</vt:lpstr>
      <vt:lpstr>Style</vt:lpstr>
      <vt:lpstr>Prezentacja programu PowerPoint</vt:lpstr>
      <vt:lpstr>Prezentacja programu PowerPoint</vt:lpstr>
      <vt:lpstr>Prezentacja programu PowerPoint</vt:lpstr>
      <vt:lpstr>Mapy grupowane w ramkach</vt:lpstr>
      <vt:lpstr>Prezentacja programu PowerPoint</vt:lpstr>
      <vt:lpstr>Mapy referencyjne (inset map)</vt:lpstr>
      <vt:lpstr>Mapy referencyjne (inset map)</vt:lpstr>
      <vt:lpstr>Mapy referencyjne (inset map)</vt:lpstr>
      <vt:lpstr>Prezentacja programu PowerPoint</vt:lpstr>
      <vt:lpstr>Mapy interaktywne</vt:lpstr>
      <vt:lpstr>Mapy interaktywne - warstwy podkładowe</vt:lpstr>
      <vt:lpstr>Zadanie</vt:lpstr>
      <vt:lpstr>Rozwiązanie</vt:lpstr>
      <vt:lpstr>Zadanie</vt:lpstr>
      <vt:lpstr>Operacje geometryczne</vt:lpstr>
      <vt:lpstr>Operacje geometryczne</vt:lpstr>
      <vt:lpstr>Operacje geometryczne</vt:lpstr>
      <vt:lpstr>Operacje geometryczne</vt:lpstr>
      <vt:lpstr>Prezentacja programu PowerPoint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Przestrzennych</dc:title>
  <dc:creator>Dabrowski, Adam {FISV~Poznan}</dc:creator>
  <cp:lastModifiedBy>Windows User</cp:lastModifiedBy>
  <cp:revision>76</cp:revision>
  <cp:lastPrinted>1998-09-09T08:32:30Z</cp:lastPrinted>
  <dcterms:created xsi:type="dcterms:W3CDTF">2019-04-12T09:58:55Z</dcterms:created>
  <dcterms:modified xsi:type="dcterms:W3CDTF">2019-05-19T09:58:57Z</dcterms:modified>
</cp:coreProperties>
</file>