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62" r:id="rId4"/>
    <p:sldId id="270" r:id="rId5"/>
    <p:sldId id="261" r:id="rId6"/>
    <p:sldId id="264" r:id="rId7"/>
    <p:sldId id="263" r:id="rId8"/>
    <p:sldId id="265" r:id="rId9"/>
    <p:sldId id="266" r:id="rId10"/>
    <p:sldId id="271" r:id="rId11"/>
    <p:sldId id="267" r:id="rId12"/>
    <p:sldId id="272" r:id="rId13"/>
    <p:sldId id="268" r:id="rId14"/>
    <p:sldId id="273" r:id="rId15"/>
    <p:sldId id="274" r:id="rId16"/>
    <p:sldId id="275" r:id="rId17"/>
    <p:sldId id="259" r:id="rId18"/>
  </p:sldIdLst>
  <p:sldSz cx="12192000" cy="6858000"/>
  <p:notesSz cx="6858000" cy="9777413"/>
  <p:custDataLst>
    <p:tags r:id="rId2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54" userDrawn="1">
          <p15:clr>
            <a:srgbClr val="A4A3A4"/>
          </p15:clr>
        </p15:guide>
        <p15:guide id="2" orient="horz" pos="330" userDrawn="1">
          <p15:clr>
            <a:srgbClr val="A4A3A4"/>
          </p15:clr>
        </p15:guide>
        <p15:guide id="3" orient="horz" pos="1182" userDrawn="1">
          <p15:clr>
            <a:srgbClr val="A4A3A4"/>
          </p15:clr>
        </p15:guide>
        <p15:guide id="4" orient="horz" pos="1098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pos="340" userDrawn="1">
          <p15:clr>
            <a:srgbClr val="A4A3A4"/>
          </p15:clr>
        </p15:guide>
        <p15:guide id="7" pos="73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>
      <p:cViewPr varScale="1">
        <p:scale>
          <a:sx n="110" d="100"/>
          <a:sy n="110" d="100"/>
        </p:scale>
        <p:origin x="-594" y="-90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340"/>
        <p:guide pos="7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850900"/>
            <a:ext cx="6099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</a:t>
            </a:r>
            <a:r>
              <a:rPr lang="pl-PL" baseline="0" dirty="0" smtClean="0"/>
              <a:t> znane pakiety z tidyverse: dplyr, ggplot, data.table?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866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Jakie obiekty można reprezentować za pomocą rastra, a co lepiej za pomocą wektora?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94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529494" y="514352"/>
            <a:ext cx="11138876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10880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511908" y="2601913"/>
            <a:ext cx="11168184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531447" y="3644902"/>
            <a:ext cx="11148647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2185" y="452440"/>
            <a:ext cx="2786184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771" y="452440"/>
            <a:ext cx="8176845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493" y="1806575"/>
            <a:ext cx="5474677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39" y="1806575"/>
            <a:ext cx="5476631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2"/>
            <a:ext cx="6815016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247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529494" y="514350"/>
            <a:ext cx="11138876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9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48719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6pPr>
      <a:lvl7pPr marL="2870761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7pPr>
      <a:lvl8pPr marL="3292802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8pPr>
      <a:lvl9pPr marL="3714843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file:///C:\Users\DABROWA5\AppData\Local\Temp\getimg_315_xkJxF15QrI1hOGpDg0GWshjuy_26062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reate.kahoot.it/share/factfullness/8a7dab96-ebd6-4452-886b-903dcf184ff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mpr.robinlovelace.net/" TargetMode="External"/><Relationship Id="rId2" Type="http://schemas.openxmlformats.org/officeDocument/2006/relationships/hyperlink" Target="https://r-spatial.github.io/sf/articles/sf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://www.datacamp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amdabrowski.eu/mood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95978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511908" y="2603500"/>
            <a:ext cx="10536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</a:t>
            </a:r>
            <a:r>
              <a:rPr lang="en-US" dirty="0" err="1" smtClean="0"/>
              <a:t>przestrzennych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31447" y="3168353"/>
            <a:ext cx="105362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Adam </a:t>
            </a:r>
            <a:r>
              <a:rPr lang="en-US" dirty="0" err="1" smtClean="0"/>
              <a:t>Dąbrowski</a:t>
            </a:r>
            <a:endParaRPr lang="en-US" dirty="0"/>
          </a:p>
        </p:txBody>
      </p:sp>
      <p:pic>
        <p:nvPicPr>
          <p:cNvPr id="2" name="shpCollectorPicture0"/>
          <p:cNvPicPr>
            <a:picLocks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4400"/>
            <a:ext cx="12192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Zanim zaczniemy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install.packages</a:t>
            </a:r>
            <a:r>
              <a:rPr lang="pl-PL" dirty="0" smtClean="0"/>
              <a:t>("</a:t>
            </a:r>
            <a:r>
              <a:rPr lang="pl-PL" dirty="0" err="1" smtClean="0"/>
              <a:t>sf</a:t>
            </a:r>
            <a:r>
              <a:rPr lang="pl-PL" dirty="0" smtClean="0"/>
              <a:t>") </a:t>
            </a:r>
          </a:p>
          <a:p>
            <a:r>
              <a:rPr lang="pl-PL" b="1" dirty="0" err="1" smtClean="0"/>
              <a:t>install.packages</a:t>
            </a:r>
            <a:r>
              <a:rPr lang="pl-PL" dirty="0" smtClean="0"/>
              <a:t>("raster")</a:t>
            </a:r>
          </a:p>
          <a:p>
            <a:r>
              <a:rPr lang="pl-PL" dirty="0" smtClean="0"/>
              <a:t> </a:t>
            </a:r>
            <a:r>
              <a:rPr lang="pl-PL" b="1" dirty="0" err="1" smtClean="0"/>
              <a:t>install.packages</a:t>
            </a:r>
            <a:r>
              <a:rPr lang="pl-PL" dirty="0" smtClean="0"/>
              <a:t>("</a:t>
            </a:r>
            <a:r>
              <a:rPr lang="pl-PL" dirty="0" err="1" smtClean="0"/>
              <a:t>spData</a:t>
            </a:r>
            <a:r>
              <a:rPr lang="pl-PL" dirty="0" smtClean="0"/>
              <a:t>")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devtools::</a:t>
            </a:r>
            <a:r>
              <a:rPr lang="pl-PL" b="1" dirty="0" err="1" smtClean="0"/>
              <a:t>install_github</a:t>
            </a:r>
            <a:r>
              <a:rPr lang="pl-PL" dirty="0" smtClean="0"/>
              <a:t>("Nowosad/</a:t>
            </a:r>
            <a:r>
              <a:rPr lang="pl-PL" dirty="0" err="1" smtClean="0"/>
              <a:t>spDataLarge</a:t>
            </a:r>
            <a:r>
              <a:rPr lang="pl-PL" dirty="0" smtClean="0"/>
              <a:t>")</a:t>
            </a:r>
          </a:p>
          <a:p>
            <a:r>
              <a:rPr lang="pl-PL" dirty="0" smtClean="0"/>
              <a:t>Wczytajcie powyższe pakiety:</a:t>
            </a:r>
          </a:p>
          <a:p>
            <a:pPr lvl="1"/>
            <a:r>
              <a:rPr lang="pl-PL" dirty="0" err="1" smtClean="0"/>
              <a:t>library</a:t>
            </a:r>
            <a:r>
              <a:rPr lang="pl-PL" dirty="0" smtClean="0"/>
              <a:t>(&lt;pakiet&gt;)	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wektorowe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94" y="1806575"/>
            <a:ext cx="6138010" cy="4471988"/>
          </a:xfrm>
        </p:spPr>
        <p:txBody>
          <a:bodyPr/>
          <a:lstStyle/>
          <a:p>
            <a:r>
              <a:rPr lang="pl-PL" dirty="0" smtClean="0"/>
              <a:t>Geometria + tabela atrybutowa</a:t>
            </a:r>
          </a:p>
          <a:p>
            <a:pPr>
              <a:buNone/>
            </a:pPr>
            <a:r>
              <a:rPr lang="en-US" b="1" dirty="0" smtClean="0"/>
              <a:t>library</a:t>
            </a:r>
            <a:r>
              <a:rPr lang="en-US" dirty="0" smtClean="0"/>
              <a:t>(</a:t>
            </a:r>
            <a:r>
              <a:rPr lang="en-US" dirty="0" err="1" smtClean="0"/>
              <a:t>sf</a:t>
            </a:r>
            <a:r>
              <a:rPr lang="en-US" dirty="0" smtClean="0"/>
              <a:t>) </a:t>
            </a:r>
            <a:r>
              <a:rPr lang="en-US" i="1" dirty="0" smtClean="0"/>
              <a:t># classes and functions for vector data</a:t>
            </a:r>
            <a:endParaRPr lang="pl-PL" i="1" dirty="0" smtClean="0"/>
          </a:p>
          <a:p>
            <a:pPr>
              <a:buNone/>
            </a:pPr>
            <a:r>
              <a:rPr lang="pl-PL" b="1" dirty="0" err="1" smtClean="0"/>
              <a:t>names</a:t>
            </a:r>
            <a:r>
              <a:rPr lang="en-US" dirty="0" smtClean="0"/>
              <a:t>(</a:t>
            </a:r>
            <a:r>
              <a:rPr lang="pl-PL" dirty="0" err="1" smtClean="0"/>
              <a:t>world</a:t>
            </a:r>
            <a:r>
              <a:rPr lang="en-US" dirty="0" smtClean="0"/>
              <a:t>)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class</a:t>
            </a:r>
            <a:r>
              <a:rPr lang="pl-PL" dirty="0" smtClean="0"/>
              <a:t>(</a:t>
            </a:r>
            <a:r>
              <a:rPr lang="pl-PL" dirty="0" err="1" smtClean="0"/>
              <a:t>world</a:t>
            </a:r>
            <a:endParaRPr lang="pl-PL" dirty="0" smtClean="0"/>
          </a:p>
          <a:p>
            <a:pPr>
              <a:buNone/>
            </a:pPr>
            <a:r>
              <a:rPr lang="pl-PL" b="1" dirty="0" smtClean="0"/>
              <a:t>plot</a:t>
            </a:r>
            <a:r>
              <a:rPr lang="pl-PL" dirty="0" smtClean="0"/>
              <a:t>(</a:t>
            </a:r>
            <a:r>
              <a:rPr lang="pl-PL" dirty="0" err="1" smtClean="0"/>
              <a:t>world</a:t>
            </a:r>
            <a:r>
              <a:rPr lang="pl-PL" dirty="0" smtClean="0"/>
              <a:t>)</a:t>
            </a:r>
          </a:p>
          <a:p>
            <a:pPr>
              <a:buNone/>
            </a:pPr>
            <a:r>
              <a:rPr lang="pl-PL" b="1" dirty="0" err="1" smtClean="0"/>
              <a:t>summary</a:t>
            </a:r>
            <a:r>
              <a:rPr lang="pl-PL" dirty="0" smtClean="0"/>
              <a:t>(</a:t>
            </a:r>
            <a:r>
              <a:rPr lang="pl-PL" dirty="0" err="1" smtClean="0"/>
              <a:t>world</a:t>
            </a:r>
            <a:r>
              <a:rPr lang="pl-PL" dirty="0" smtClean="0"/>
              <a:t>["</a:t>
            </a:r>
            <a:r>
              <a:rPr lang="pl-PL" dirty="0" err="1" smtClean="0"/>
              <a:t>lifeExp</a:t>
            </a:r>
            <a:r>
              <a:rPr lang="pl-PL" dirty="0" smtClean="0"/>
              <a:t>"]) 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dirty="0" err="1" smtClean="0"/>
              <a:t>world_mini</a:t>
            </a:r>
            <a:r>
              <a:rPr lang="pl-PL" dirty="0" smtClean="0"/>
              <a:t> = </a:t>
            </a:r>
            <a:r>
              <a:rPr lang="pl-PL" dirty="0" err="1" smtClean="0"/>
              <a:t>world</a:t>
            </a:r>
            <a:r>
              <a:rPr lang="pl-PL" dirty="0" smtClean="0"/>
              <a:t>[1:2, 1:3]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dirty="0" err="1" smtClean="0"/>
              <a:t>world_mini</a:t>
            </a:r>
            <a:endParaRPr lang="en-US" dirty="0"/>
          </a:p>
        </p:txBody>
      </p:sp>
      <p:pic>
        <p:nvPicPr>
          <p:cNvPr id="6148" name="Picture 4" descr="Simple feature types fully supported by sf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2" y="928670"/>
            <a:ext cx="5595934" cy="5595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63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Wyświetlcie mapę krajów Europejskich  wg liczby ludności</a:t>
            </a:r>
          </a:p>
          <a:p>
            <a:r>
              <a:rPr lang="pl-PL" dirty="0" smtClean="0"/>
              <a:t>Który kraj posiada najmniejszą liczbę ludności i ile wynosi?</a:t>
            </a:r>
          </a:p>
          <a:p>
            <a:r>
              <a:rPr lang="pl-PL" dirty="0" smtClean="0"/>
              <a:t>Ile krajów znajduje się w Azji?</a:t>
            </a:r>
          </a:p>
          <a:p>
            <a:r>
              <a:rPr lang="pl-PL" dirty="0" smtClean="0"/>
              <a:t>Wyświetlcie histogram powierzchni  wszystkich niezależnych krajów (</a:t>
            </a:r>
            <a:r>
              <a:rPr lang="pl-PL" dirty="0" err="1" smtClean="0"/>
              <a:t>Sovereign</a:t>
            </a:r>
            <a:r>
              <a:rPr lang="pl-PL" dirty="0" smtClean="0"/>
              <a:t> Country)</a:t>
            </a:r>
          </a:p>
          <a:p>
            <a:r>
              <a:rPr lang="pl-PL" dirty="0" smtClean="0"/>
              <a:t>Wyświetlcie wykres punktowy relacji pomiędzy </a:t>
            </a:r>
            <a:r>
              <a:rPr lang="pl-PL" dirty="0" err="1" smtClean="0"/>
              <a:t>lifeExp</a:t>
            </a:r>
            <a:r>
              <a:rPr lang="pl-PL" dirty="0" smtClean="0"/>
              <a:t>, a </a:t>
            </a:r>
            <a:r>
              <a:rPr lang="pl-PL" dirty="0" err="1" smtClean="0"/>
              <a:t>gdpPercap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rastrowe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94" y="1806575"/>
            <a:ext cx="4852126" cy="4471988"/>
          </a:xfrm>
        </p:spPr>
        <p:txBody>
          <a:bodyPr/>
          <a:lstStyle/>
          <a:p>
            <a:r>
              <a:rPr lang="pl-PL" dirty="0" smtClean="0"/>
              <a:t>Macierz wartości ze współrzędnymi (geograficznymi/geodezyjnymi/...)</a:t>
            </a:r>
          </a:p>
          <a:p>
            <a:r>
              <a:rPr lang="en-US" b="1" dirty="0" smtClean="0"/>
              <a:t>library</a:t>
            </a:r>
            <a:r>
              <a:rPr lang="en-US" dirty="0" smtClean="0"/>
              <a:t>(raster) </a:t>
            </a:r>
            <a:r>
              <a:rPr lang="en-US" i="1" dirty="0" smtClean="0"/>
              <a:t># classes and functions for raster data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Raster data types: (A) cell IDs, (B) cell values, (C) a colored raster map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115" y="2657492"/>
            <a:ext cx="6805885" cy="4200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21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rastrowe</a:t>
            </a:r>
            <a:endParaRPr lang="pl-PL" dirty="0"/>
          </a:p>
        </p:txBody>
      </p:sp>
      <p:pic>
        <p:nvPicPr>
          <p:cNvPr id="4" name="Picture 4" descr="Examples of continuous and categorical rasters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092" y="785794"/>
            <a:ext cx="9293290" cy="5735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rastrowe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raster_filepath</a:t>
            </a:r>
            <a:r>
              <a:rPr lang="pl-PL" dirty="0" smtClean="0"/>
              <a:t> = </a:t>
            </a:r>
            <a:r>
              <a:rPr lang="pl-PL" b="1" dirty="0" err="1" smtClean="0"/>
              <a:t>system.file</a:t>
            </a:r>
            <a:r>
              <a:rPr lang="pl-PL" dirty="0" smtClean="0"/>
              <a:t>("raster/</a:t>
            </a:r>
            <a:r>
              <a:rPr lang="pl-PL" dirty="0" err="1" smtClean="0"/>
              <a:t>srtm.tif</a:t>
            </a:r>
            <a:r>
              <a:rPr lang="pl-PL" dirty="0" smtClean="0"/>
              <a:t>", </a:t>
            </a:r>
            <a:r>
              <a:rPr lang="pl-PL" dirty="0" err="1" smtClean="0"/>
              <a:t>package</a:t>
            </a:r>
            <a:r>
              <a:rPr lang="pl-PL" dirty="0" smtClean="0"/>
              <a:t> = "</a:t>
            </a:r>
            <a:r>
              <a:rPr lang="pl-PL" dirty="0" err="1" smtClean="0"/>
              <a:t>spDataLarge</a:t>
            </a:r>
            <a:r>
              <a:rPr lang="pl-PL" dirty="0" smtClean="0"/>
              <a:t>")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new_raster</a:t>
            </a:r>
            <a:r>
              <a:rPr lang="pl-PL" dirty="0" smtClean="0"/>
              <a:t> = </a:t>
            </a:r>
            <a:r>
              <a:rPr lang="pl-PL" b="1" dirty="0" smtClean="0"/>
              <a:t>raster</a:t>
            </a:r>
            <a:r>
              <a:rPr lang="pl-PL" dirty="0" smtClean="0"/>
              <a:t>(</a:t>
            </a:r>
            <a:r>
              <a:rPr lang="pl-PL" dirty="0" err="1" smtClean="0"/>
              <a:t>raster_filepath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new_raster</a:t>
            </a:r>
            <a:endParaRPr lang="pl-PL" dirty="0" smtClean="0"/>
          </a:p>
          <a:p>
            <a:r>
              <a:rPr lang="pl-PL" dirty="0" err="1" smtClean="0"/>
              <a:t>new_raster</a:t>
            </a:r>
            <a:r>
              <a:rPr lang="pl-PL" dirty="0" smtClean="0"/>
              <a:t>[ ]</a:t>
            </a:r>
          </a:p>
          <a:p>
            <a:r>
              <a:rPr lang="pl-PL" b="1" dirty="0" smtClean="0"/>
              <a:t>plot</a:t>
            </a:r>
            <a:r>
              <a:rPr lang="pl-PL" dirty="0" smtClean="0"/>
              <a:t>(</a:t>
            </a:r>
            <a:r>
              <a:rPr lang="pl-PL" dirty="0" err="1" smtClean="0"/>
              <a:t>new_raster</a:t>
            </a:r>
            <a:r>
              <a:rPr lang="pl-PL" dirty="0" smtClean="0"/>
              <a:t>)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Jaka jest maksymalna wysokość w danym obrazie rastrowym?</a:t>
            </a:r>
          </a:p>
          <a:p>
            <a:r>
              <a:rPr lang="pl-PL" dirty="0" smtClean="0"/>
              <a:t>Jaki jest rozkład wartości obrazu rastrowego?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3175" y="6843713"/>
            <a:ext cx="57150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0225" y="2924175"/>
            <a:ext cx="11137900" cy="1009650"/>
          </a:xfrm>
        </p:spPr>
        <p:txBody>
          <a:bodyPr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6100" b="1" i="1" smtClean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6100" b="1" dirty="0" smtClean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401638" y="6092825"/>
            <a:ext cx="5626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Kontakt:</a:t>
            </a:r>
          </a:p>
          <a:p>
            <a:pPr marL="476250" lvl="1" indent="0">
              <a:buNone/>
            </a:pPr>
            <a:r>
              <a:rPr lang="pl-PL" dirty="0" smtClean="0"/>
              <a:t>adam.dabrowski@amu.edu.pl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81" t="18574" r="23681" b="18574"/>
          <a:stretch/>
        </p:blipFill>
        <p:spPr>
          <a:xfrm>
            <a:off x="4871864" y="908720"/>
            <a:ext cx="6624736" cy="503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3472" y="1806575"/>
            <a:ext cx="2379164" cy="33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86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Kto pracuje „w zawodzie”?</a:t>
            </a:r>
          </a:p>
          <a:p>
            <a:r>
              <a:rPr lang="pl-PL" sz="2800" dirty="0" smtClean="0"/>
              <a:t>Kto mieszka w Poznaniu?</a:t>
            </a:r>
          </a:p>
          <a:p>
            <a:r>
              <a:rPr lang="pl-PL" sz="2800" dirty="0"/>
              <a:t>Z czym kojarzy </a:t>
            </a:r>
            <a:r>
              <a:rPr lang="pl-PL" sz="2800" dirty="0" smtClean="0"/>
              <a:t>Wam się analiza danych przestrzennych?</a:t>
            </a:r>
          </a:p>
          <a:p>
            <a:r>
              <a:rPr lang="pl-PL" sz="2800" dirty="0" smtClean="0"/>
              <a:t>Kto miał doczynienia z analizą danych przestrzennych?</a:t>
            </a:r>
          </a:p>
          <a:p>
            <a:r>
              <a:rPr lang="pl-PL" sz="2800" dirty="0" smtClean="0"/>
              <a:t>Jakie macie doświadczenie w programowaniu w R?</a:t>
            </a:r>
          </a:p>
          <a:p>
            <a:r>
              <a:rPr lang="pl-PL" sz="2800" dirty="0" smtClean="0"/>
              <a:t>Jakie macie oczekiwania odnośnie przedmiotu?</a:t>
            </a:r>
          </a:p>
          <a:p>
            <a:endParaRPr lang="pl-PL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907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Jaka jest Wasza wiedza o otaczającym Was świecie?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120" y="1340768"/>
            <a:ext cx="4492250" cy="4471988"/>
          </a:xfrm>
        </p:spPr>
        <p:txBody>
          <a:bodyPr/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 algn="ctr">
              <a:buNone/>
            </a:pPr>
            <a:r>
              <a:rPr lang="pl-PL" sz="6000" dirty="0" smtClean="0">
                <a:hlinkClick r:id="rId2"/>
              </a:rPr>
              <a:t>LINK</a:t>
            </a:r>
            <a:endParaRPr lang="en-US" sz="6000" dirty="0"/>
          </a:p>
        </p:txBody>
      </p:sp>
      <p:pic>
        <p:nvPicPr>
          <p:cNvPr id="1026" name="Picture 2" descr="Image result for kahoo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45" y="1690565"/>
            <a:ext cx="6706478" cy="377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27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tematyczny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Wstęp do danych przestrzennych (pakiet sf)</a:t>
            </a:r>
          </a:p>
          <a:p>
            <a:r>
              <a:rPr lang="pl-PL" sz="2800" dirty="0" smtClean="0"/>
              <a:t>Wizualizacje (ggplot2, tmap, leaflet)</a:t>
            </a:r>
          </a:p>
          <a:p>
            <a:r>
              <a:rPr lang="pl-PL" sz="2800" dirty="0" smtClean="0"/>
              <a:t>Geo-przetwarzanie (sf)</a:t>
            </a:r>
          </a:p>
          <a:p>
            <a:r>
              <a:rPr lang="pl-PL" sz="2800" dirty="0" smtClean="0"/>
              <a:t>Ekonometria przestrzenna (spdep)</a:t>
            </a:r>
          </a:p>
          <a:p>
            <a:r>
              <a:rPr lang="pl-PL" sz="2800" dirty="0" smtClean="0"/>
              <a:t>Modelowanie przestrzenne (mlr, caret)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776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Forma zaliczenia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 smtClean="0"/>
              <a:t>Obecność na </a:t>
            </a:r>
            <a:r>
              <a:rPr lang="pl-PL" sz="3200" dirty="0" smtClean="0"/>
              <a:t>zajęciach</a:t>
            </a:r>
            <a:endParaRPr lang="pl-PL" sz="3200" dirty="0" smtClean="0"/>
          </a:p>
          <a:p>
            <a:r>
              <a:rPr lang="pl-PL" sz="3200" b="1" dirty="0" smtClean="0"/>
              <a:t>Terminowo oddany projekt zaliczeniowy </a:t>
            </a:r>
            <a:r>
              <a:rPr lang="pl-PL" sz="3200" dirty="0" smtClean="0"/>
              <a:t>w grupach, lub samodzielnie,</a:t>
            </a:r>
          </a:p>
          <a:p>
            <a:pPr lvl="1"/>
            <a:r>
              <a:rPr lang="pl-PL" sz="3200" dirty="0" smtClean="0"/>
              <a:t>Do oddania do </a:t>
            </a:r>
            <a:r>
              <a:rPr lang="pl-PL" sz="3200" smtClean="0"/>
              <a:t>końca </a:t>
            </a:r>
            <a:r>
              <a:rPr lang="pl-PL" sz="3200" smtClean="0"/>
              <a:t>semestru,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909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Zalecana 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r-spatial.github.io/sf/articles/sf1.html</a:t>
            </a:r>
            <a:endParaRPr lang="pl-PL" sz="2800" dirty="0" smtClean="0"/>
          </a:p>
          <a:p>
            <a:r>
              <a:rPr lang="en-US" sz="2800" dirty="0">
                <a:hlinkClick r:id="rId3"/>
              </a:rPr>
              <a:t>https://geocompr.robinlovelace.net</a:t>
            </a:r>
            <a:r>
              <a:rPr lang="en-US" sz="2800" dirty="0" smtClean="0">
                <a:hlinkClick r:id="rId3"/>
              </a:rPr>
              <a:t>/</a:t>
            </a:r>
            <a:endParaRPr lang="pl-PL" sz="2800" dirty="0" smtClean="0"/>
          </a:p>
          <a:p>
            <a:r>
              <a:rPr lang="pl-PL" sz="2800" dirty="0" smtClean="0">
                <a:hlinkClick r:id="rId4"/>
              </a:rPr>
              <a:t>www.datacamp.com</a:t>
            </a:r>
            <a:endParaRPr lang="pl-PL" sz="2800" dirty="0" smtClean="0"/>
          </a:p>
          <a:p>
            <a:r>
              <a:rPr lang="en-US" sz="2800" dirty="0">
                <a:hlinkClick r:id="rId5"/>
              </a:rPr>
              <a:t>https://stackoverflow.com/</a:t>
            </a:r>
          </a:p>
          <a:p>
            <a:r>
              <a:rPr lang="en-US" sz="2800" dirty="0">
                <a:hlinkClick r:id="rId6"/>
              </a:rPr>
              <a:t>https://www.r-bloggers.com</a:t>
            </a:r>
            <a:r>
              <a:rPr lang="en-US" sz="2800" dirty="0" smtClean="0">
                <a:hlinkClick r:id="rId6"/>
              </a:rPr>
              <a:t>/</a:t>
            </a:r>
            <a:endParaRPr lang="pl-PL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38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moodle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smtClean="0">
                <a:hlinkClick r:id="rId2"/>
              </a:rPr>
              <a:t>www.adamdabrowski.eu/moodle</a:t>
            </a:r>
            <a:endParaRPr lang="pl-PL" sz="3600" dirty="0" smtClean="0"/>
          </a:p>
          <a:p>
            <a:r>
              <a:rPr lang="pl-PL" sz="3600" dirty="0" smtClean="0"/>
              <a:t>Dostęp do danych i prezentacji</a:t>
            </a:r>
          </a:p>
          <a:p>
            <a:r>
              <a:rPr lang="pl-PL" sz="3600" dirty="0" smtClean="0"/>
              <a:t>Dostęp do materiałów z innych zajęć dla chętnych pogłębienia wiedzy z zakresu analizy danych przestrzennych i geoinformacji.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6672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przestrzenne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Wektor vs Raster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258" r="16258"/>
          <a:stretch/>
        </p:blipFill>
        <p:spPr>
          <a:xfrm>
            <a:off x="5735960" y="919185"/>
            <a:ext cx="6456040" cy="6028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136" t="21832" r="29491" b="19550"/>
          <a:stretch/>
        </p:blipFill>
        <p:spPr>
          <a:xfrm>
            <a:off x="134873" y="2132856"/>
            <a:ext cx="5025023" cy="48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8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PPTSETUPPERFORMED" val="RXPTRUE"/>
  <p:tag name="VARPPTSLIDEFORMAT" val="RXPWide Screen (16:9)"/>
  <p:tag name="VARPPTLANG" val="RXPEnglish"/>
  <p:tag name="VARGRIDMODE" val="RXPgrid_none_value"/>
  <p:tag name="VARSAVEMESSAGETIMESTAMP" val="RXP25.03.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2</TotalTime>
  <Pages>16</Pages>
  <Words>375</Words>
  <Application>Microsoft Office PowerPoint</Application>
  <PresentationFormat>Niestandardowy</PresentationFormat>
  <Paragraphs>84</Paragraphs>
  <Slides>17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Roche</vt:lpstr>
      <vt:lpstr>Analiza danych przestrzennych</vt:lpstr>
      <vt:lpstr>Who am I?</vt:lpstr>
      <vt:lpstr>Who are You?</vt:lpstr>
      <vt:lpstr>Jaka jest Wasza wiedza o otaczającym Was świecie?</vt:lpstr>
      <vt:lpstr>Zakres tematyczny</vt:lpstr>
      <vt:lpstr>Forma zaliczenia</vt:lpstr>
      <vt:lpstr>Zalecana literatura</vt:lpstr>
      <vt:lpstr>Platforma moodle </vt:lpstr>
      <vt:lpstr>Dane przestrzenne</vt:lpstr>
      <vt:lpstr>Zanim zaczniemy</vt:lpstr>
      <vt:lpstr>Dane wektorowe</vt:lpstr>
      <vt:lpstr>Zadanie</vt:lpstr>
      <vt:lpstr>Dane rastrowe</vt:lpstr>
      <vt:lpstr>Dane rastrowe</vt:lpstr>
      <vt:lpstr>Dane rastrowe</vt:lpstr>
      <vt:lpstr>Zadanie</vt:lpstr>
      <vt:lpstr>Slajd 17</vt:lpstr>
    </vt:vector>
  </TitlesOfParts>
  <Company>F. Hoffmann-La Roche,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przestrzennych</dc:title>
  <dc:subject/>
  <dc:creator>Dabrowski, Adam {FISV~Poznan}</dc:creator>
  <cp:keywords/>
  <dc:description/>
  <cp:lastModifiedBy>Adam</cp:lastModifiedBy>
  <cp:revision>32</cp:revision>
  <cp:lastPrinted>1998-09-09T08:32:30Z</cp:lastPrinted>
  <dcterms:created xsi:type="dcterms:W3CDTF">2019-03-20T08:09:29Z</dcterms:created>
  <dcterms:modified xsi:type="dcterms:W3CDTF">2020-03-06T16:06:37Z</dcterms:modified>
</cp:coreProperties>
</file>