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11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/>
          <p:cNvGrpSpPr/>
          <p:nvPr/>
        </p:nvGrpSpPr>
        <p:grpSpPr>
          <a:xfrm>
            <a:off x="397080" y="514440"/>
            <a:ext cx="8353440" cy="6004800"/>
            <a:chOff x="397080" y="514440"/>
            <a:chExt cx="8353440" cy="6004800"/>
          </a:xfrm>
        </p:grpSpPr>
        <p:sp>
          <p:nvSpPr>
            <p:cNvPr id="15" name="CustomShape 2" hidden="1"/>
            <p:cNvSpPr/>
            <p:nvPr/>
          </p:nvSpPr>
          <p:spPr>
            <a:xfrm>
              <a:off x="397080" y="514440"/>
              <a:ext cx="83534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 hidden="1"/>
            <p:cNvSpPr/>
            <p:nvPr/>
          </p:nvSpPr>
          <p:spPr>
            <a:xfrm>
              <a:off x="397080" y="1871640"/>
              <a:ext cx="83534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 hidden="1"/>
            <p:cNvSpPr/>
            <p:nvPr/>
          </p:nvSpPr>
          <p:spPr>
            <a:xfrm>
              <a:off x="397080" y="6357960"/>
              <a:ext cx="8353440" cy="161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CustomShape 5" hidden="1"/>
          <p:cNvSpPr/>
          <p:nvPr/>
        </p:nvSpPr>
        <p:spPr>
          <a:xfrm>
            <a:off x="7702560" y="115920"/>
            <a:ext cx="106164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shpLogoPicDark"/>
          <p:cNvPicPr/>
          <p:nvPr/>
        </p:nvPicPr>
        <p:blipFill>
          <a:blip r:embed="rId14" cstate="print"/>
          <a:stretch/>
        </p:blipFill>
        <p:spPr>
          <a:xfrm>
            <a:off x="7919640" y="180360"/>
            <a:ext cx="978480" cy="654480"/>
          </a:xfrm>
          <a:prstGeom prst="rect">
            <a:avLst/>
          </a:prstGeom>
          <a:ln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397080" y="514440"/>
            <a:ext cx="8353440" cy="5763240"/>
            <a:chOff x="397080" y="514440"/>
            <a:chExt cx="8353440" cy="5763240"/>
          </a:xfrm>
        </p:grpSpPr>
        <p:sp>
          <p:nvSpPr>
            <p:cNvPr id="7" name="CustomShape 7" hidden="1"/>
            <p:cNvSpPr/>
            <p:nvPr/>
          </p:nvSpPr>
          <p:spPr>
            <a:xfrm>
              <a:off x="397080" y="514440"/>
              <a:ext cx="83534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8" hidden="1"/>
            <p:cNvSpPr/>
            <p:nvPr/>
          </p:nvSpPr>
          <p:spPr>
            <a:xfrm>
              <a:off x="397080" y="1871640"/>
              <a:ext cx="83534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" name="Line 9"/>
          <p:cNvSpPr/>
          <p:nvPr/>
        </p:nvSpPr>
        <p:spPr>
          <a:xfrm>
            <a:off x="0" y="1738080"/>
            <a:ext cx="816048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7702560" y="115920"/>
            <a:ext cx="106164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shpLogoPicDark"/>
          <p:cNvPicPr/>
          <p:nvPr/>
        </p:nvPicPr>
        <p:blipFill>
          <a:blip r:embed="rId14" cstate="print"/>
          <a:stretch/>
        </p:blipFill>
        <p:spPr>
          <a:xfrm>
            <a:off x="7919640" y="180360"/>
            <a:ext cx="978480" cy="654480"/>
          </a:xfrm>
          <a:prstGeom prst="rect">
            <a:avLst/>
          </a:prstGeom>
          <a:ln>
            <a:noFill/>
          </a:ln>
        </p:spPr>
      </p:pic>
      <p:sp>
        <p:nvSpPr>
          <p:cNvPr id="12" name="PlaceHolder 1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240" cy="13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397080" y="514440"/>
            <a:ext cx="8353440" cy="6004800"/>
            <a:chOff x="397080" y="514440"/>
            <a:chExt cx="8353440" cy="6004800"/>
          </a:xfrm>
        </p:grpSpPr>
        <p:sp>
          <p:nvSpPr>
            <p:cNvPr id="51" name="CustomShape 2" hidden="1"/>
            <p:cNvSpPr/>
            <p:nvPr/>
          </p:nvSpPr>
          <p:spPr>
            <a:xfrm>
              <a:off x="397080" y="514440"/>
              <a:ext cx="83534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3" hidden="1"/>
            <p:cNvSpPr/>
            <p:nvPr/>
          </p:nvSpPr>
          <p:spPr>
            <a:xfrm>
              <a:off x="397080" y="1871640"/>
              <a:ext cx="83534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4" hidden="1"/>
            <p:cNvSpPr/>
            <p:nvPr/>
          </p:nvSpPr>
          <p:spPr>
            <a:xfrm>
              <a:off x="397080" y="6357960"/>
              <a:ext cx="8353440" cy="161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4" name="CustomShape 5"/>
          <p:cNvSpPr/>
          <p:nvPr/>
        </p:nvSpPr>
        <p:spPr>
          <a:xfrm>
            <a:off x="7702560" y="115920"/>
            <a:ext cx="106164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shpLogoPicDark"/>
          <p:cNvPicPr/>
          <p:nvPr/>
        </p:nvPicPr>
        <p:blipFill>
          <a:blip r:embed="rId14" cstate="print"/>
          <a:stretch/>
        </p:blipFill>
        <p:spPr>
          <a:xfrm>
            <a:off x="7919640" y="180360"/>
            <a:ext cx="978480" cy="654480"/>
          </a:xfrm>
          <a:prstGeom prst="rect">
            <a:avLst/>
          </a:prstGeom>
          <a:ln>
            <a:noFill/>
          </a:ln>
        </p:spPr>
      </p:pic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rstudio-and-github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alearthdata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gov.pl/statystyka-regionalna/statystyka-dla-polityki-spojnosci/statystyka-dla-polityki-spojnosci-2013-2015/badania/monitorowanie-obszarow-funkcjonalnych/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gik.gov.pl/pzgik/dane-bez-oplat/dane-z-panstwowego-rejestru-granic-i-powierzchni-jednostek-podzialow-terytorialnych-kraju-prg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gik.gov.pl/pzgik/dane-bez-oplat/dane-z-panstwowego-rejestru-granic-i-powierzchni-jednostek-podzialow-terytorialnych-kraju-prg" TargetMode="External"/><Relationship Id="rId2" Type="http://schemas.openxmlformats.org/officeDocument/2006/relationships/hyperlink" Target="https://bdl.stat.gov.pl/BDL/dane/podgrup/temat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pCollectorPicture0"/>
          <p:cNvPicPr/>
          <p:nvPr/>
        </p:nvPicPr>
        <p:blipFill>
          <a:blip r:embed="rId2" cstate="print"/>
          <a:stretch/>
        </p:blipFill>
        <p:spPr>
          <a:xfrm>
            <a:off x="0" y="4719240"/>
            <a:ext cx="9143280" cy="213300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71880" y="667260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383760" y="2603520"/>
            <a:ext cx="7900200" cy="114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Imago"/>
              </a:rPr>
              <a:t>Analiza Danych Przestrzennych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98520" y="3168360"/>
            <a:ext cx="7900200" cy="39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300" b="1" i="1" strike="noStrike" spc="-1">
                <a:solidFill>
                  <a:srgbClr val="000000"/>
                </a:solidFill>
                <a:latin typeface="Minion"/>
              </a:rPr>
              <a:t>dr Adam Dąbrowski</a:t>
            </a:r>
            <a:endParaRPr lang="en-US" sz="3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Wstęp do R - przypomnienie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Sprawdźcie korelajcę pomiędzy zmiennymi numerycznymi.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Stwórzcie histogramy zmiennych numerycznych (z użyciem funkcji ggplot).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Stwórzcie wykresy punktowe pomiędzy poszczególnymi zmiennymi numerycznymi koloryzując je według gatunku irysów.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Podzbiory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Często w pracy interesuje nas praca na podzbiorze, np. po usunięciu wartości odstających lub braków danych, albo dla poszczególnych kategorii.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Wstęp do R - przypomnienie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Praca z pętlami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Napiszcie pętlę, w której będziecie wybierać poszczególne gatunki ze zbioru iris i dla każdego z nich będziecie zwracać: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summary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dla zmiennych numerycznych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histogramy dla zmiennych numerycznych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zliczenie irysów, których rozmiar Sepal.Length mieści się w zakresie +/- 2 odchyleń standardowych od średniej.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Wstęp do R - przypomnienie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Podzielcie zbiór na trzy osobne obiekty wg gatunku (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Species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), które będą przechowywać tylko kolumna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Sepal.Length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Wstęp do R - przypomnienie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utwórzcie nową zmienną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big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w zbiorze iris, która będzie przechowywać wartość logiczną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TRUE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jeśli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Petal.Length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jest większe bądź równe 4.5 Utwórzcie tabelę, w której będziecie przechowywać zliczenia ile jest dużych płatków wg poszczególnych gatunków: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 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      setosa versicolor virginica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			 FALSE     50         36         1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TRUE       0         14        49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Wstęp do danych przestrzennych - powrót do mapy świata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install.packages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("sf") 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install.packages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("spData")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devtools::</a:t>
            </a: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install_github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("Nowosad/spDataLarge")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Wczytajcie powyższe pakiety: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library(&lt;pakiet&gt;)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Utwórzcie nowy plik raportu Rmarkdown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world</a:t>
            </a:r>
            <a:endParaRPr lang="en-US" sz="18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Wyświetlcie mapę krajów Europejskich wg liczby ludności.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Ile krajów znajduje się w Azji?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Wyświetlcie histogram powierzchni wszystkich niezależnych krajów (Sovereign Country).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Wyświetlcie wykres punktowy relacji pomiędzy lifeExp, a gdpPercap.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Wyświetlcie mapę krajów Europejskich wg liczby ludności.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Najprościej:</a:t>
            </a:r>
            <a:endParaRPr lang="en-US" sz="20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(world[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"pop"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])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9" name="Picture 3"/>
          <p:cNvPicPr/>
          <p:nvPr/>
        </p:nvPicPr>
        <p:blipFill>
          <a:blip r:embed="rId2" cstate="print"/>
          <a:stretch/>
        </p:blipFill>
        <p:spPr>
          <a:xfrm>
            <a:off x="3276000" y="2818800"/>
            <a:ext cx="4127400" cy="3301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Wyświetlcie mapę krajów Europejskich wg liczby ludności.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Ładniej:</a:t>
            </a:r>
            <a:endParaRPr lang="en-US" sz="20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+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geom_sf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data=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world,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fill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pop))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2" name="Picture 3"/>
          <p:cNvPicPr/>
          <p:nvPr/>
        </p:nvPicPr>
        <p:blipFill>
          <a:blip r:embed="rId2" cstate="print"/>
          <a:srcRect t="24525" b="22921"/>
          <a:stretch/>
        </p:blipFill>
        <p:spPr>
          <a:xfrm>
            <a:off x="1752480" y="2853000"/>
            <a:ext cx="5650920" cy="2375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zbiór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world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posiada braki danych, więc najpierw należy się ich pozbyć</a:t>
            </a:r>
            <a:endParaRPr lang="en-US" sz="20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world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filter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!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is.na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(pop))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arrange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(pop)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head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dplyr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::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select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(name_long)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st_set_geometry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007020"/>
                </a:solidFill>
                <a:latin typeface="Courier New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0" i="1" strike="noStrike" spc="-1">
                <a:solidFill>
                  <a:srgbClr val="60A0B0"/>
                </a:solidFill>
                <a:latin typeface="Courier New"/>
              </a:rPr>
              <a:t># To Be Explained Later (TBEL)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as.character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()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[1] "Greenland"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world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filter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!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is.na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(pop))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filter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(pop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==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min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(pop)) </a:t>
            </a:r>
            <a:r>
              <a:t/>
            </a:r>
            <a:br/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world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filter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!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is.na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(pop)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pop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==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min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(pop))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Praca z projektami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29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GITHUB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u="sng" strike="noStrike" spc="-1">
                <a:solidFill>
                  <a:srgbClr val="9933FF"/>
                </a:solidFill>
                <a:uFillTx/>
                <a:latin typeface="Imago"/>
                <a:hlinkClick r:id="rId2"/>
              </a:rPr>
              <a:t>https://www.r-bloggers.com/rstudio-and-github/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9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Projekt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 prawym górnym rogu opcja zarządzania projektami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Ile krajów znajduje się w Azji?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7640" y="1806480"/>
            <a:ext cx="90356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table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(world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$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continent)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Africa              Antarctica             Asia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51                       1                      47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Europe           North America                 Oceania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39                      18                       7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Seven seas (open ocean)           South America 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                    1                      13 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world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filter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(continent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==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'Asia'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nrow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()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[1] 47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Wyświetlcie histogram powierzchni wszystkich niezależnych krajów (Sovereign Country).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hist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(world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$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area_km2[world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$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type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==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'Sovereign country'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])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1" name="Picture 3"/>
          <p:cNvPicPr/>
          <p:nvPr/>
        </p:nvPicPr>
        <p:blipFill>
          <a:blip r:embed="rId2" cstate="print"/>
          <a:stretch/>
        </p:blipFill>
        <p:spPr>
          <a:xfrm>
            <a:off x="3276000" y="2818800"/>
            <a:ext cx="4127400" cy="3301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Wyświetlcie histogram powierzchni wszystkich niezależnych krajów (Sovereign Country).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world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 %&gt;% filter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(type == 'Sovereign country')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%&gt;% 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+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geom_histogram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(area_km2))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+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theme_light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Picture 3"/>
          <p:cNvPicPr/>
          <p:nvPr/>
        </p:nvPicPr>
        <p:blipFill>
          <a:blip r:embed="rId2" cstate="print"/>
          <a:stretch/>
        </p:blipFill>
        <p:spPr>
          <a:xfrm>
            <a:off x="3107880" y="2997000"/>
            <a:ext cx="4343400" cy="3474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## Wyświetlcie histogram powierzchni wszystkich niezależnych krajów (Sovereign Country).</a:t>
            </a:r>
            <a:endParaRPr lang="en-US" sz="20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(world)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+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geom_histogram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data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world,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log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(area_km2)))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+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theme_light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"/>
          <p:cNvPicPr/>
          <p:nvPr/>
        </p:nvPicPr>
        <p:blipFill>
          <a:blip r:embed="rId2" cstate="print"/>
          <a:stretch/>
        </p:blipFill>
        <p:spPr>
          <a:xfrm>
            <a:off x="1752480" y="1600200"/>
            <a:ext cx="5650920" cy="4520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Wyświetlcie wykres punktowy relacji pomiędzy lifeExp, a gdpPercap.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(world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$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lifeExp,world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$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gdpPercap)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9" name="Picture 3"/>
          <p:cNvPicPr/>
          <p:nvPr/>
        </p:nvPicPr>
        <p:blipFill>
          <a:blip r:embed="rId2" cstate="print"/>
          <a:srcRect t="13375" b="2214"/>
          <a:stretch/>
        </p:blipFill>
        <p:spPr>
          <a:xfrm>
            <a:off x="1752480" y="2205000"/>
            <a:ext cx="5650920" cy="3815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Wyświetlcie wykres punktowy relacji pomiędzy lifeExp, a gdpPercap.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(world)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+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geom_point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data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world,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(lifeExp,gdpPercap))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+</a:t>
            </a:r>
            <a:r>
              <a:t/>
            </a:r>
            <a:br/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theme_light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2" name="Picture 3"/>
          <p:cNvPicPr/>
          <p:nvPr/>
        </p:nvPicPr>
        <p:blipFill>
          <a:blip r:embed="rId2" cstate="print"/>
          <a:stretch/>
        </p:blipFill>
        <p:spPr>
          <a:xfrm>
            <a:off x="4097160" y="2925000"/>
            <a:ext cx="4415400" cy="35323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Praca z danymi wektorowymi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Więcej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informacji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: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vignette("sf1")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st_point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5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))  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point1 </a:t>
            </a:r>
            <a:r>
              <a:rPr lang="pl-PL" sz="1800" b="0" strike="noStrike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st_point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5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))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point2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st_point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))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points_sfc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st_sfc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(point1, point2)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points_sfc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Geometry set for 2 features 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geometry type:  POINT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dimension:      XY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bbox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:         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xmin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: 1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ymin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: 2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xmax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: 5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ymax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: 3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epsg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(SRID):    NA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proj4string:    NA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Praca z danymi wektorowymi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lnd_point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st_point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0.1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51.5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))                 </a:t>
            </a:r>
            <a:r>
              <a:rPr lang="en-US" sz="1800" b="0" i="1" strike="noStrike" spc="-1" dirty="0">
                <a:solidFill>
                  <a:srgbClr val="60A0B0"/>
                </a:solidFill>
                <a:latin typeface="Courier New"/>
              </a:rPr>
              <a:t># </a:t>
            </a:r>
            <a:r>
              <a:rPr lang="en-US" sz="1800" b="0" i="1" strike="noStrike" spc="-1" dirty="0" err="1">
                <a:solidFill>
                  <a:srgbClr val="60A0B0"/>
                </a:solidFill>
                <a:latin typeface="Courier New"/>
              </a:rPr>
              <a:t>sfg</a:t>
            </a:r>
            <a:r>
              <a:rPr lang="en-US" sz="1800" b="0" i="1" strike="noStrike" spc="-1" dirty="0">
                <a:solidFill>
                  <a:srgbClr val="60A0B0"/>
                </a:solidFill>
                <a:latin typeface="Courier New"/>
              </a:rPr>
              <a:t> object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lnd_geom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st_sfc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lnd_point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 err="1">
                <a:solidFill>
                  <a:srgbClr val="902000"/>
                </a:solidFill>
                <a:latin typeface="Courier New"/>
              </a:rPr>
              <a:t>crs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 =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4326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           </a:t>
            </a:r>
            <a:r>
              <a:rPr lang="en-US" sz="1800" b="0" i="1" strike="noStrike" spc="-1" dirty="0">
                <a:solidFill>
                  <a:srgbClr val="60A0B0"/>
                </a:solidFill>
                <a:latin typeface="Courier New"/>
              </a:rPr>
              <a:t># </a:t>
            </a:r>
            <a:r>
              <a:rPr lang="en-US" sz="1800" b="0" i="1" strike="noStrike" spc="-1" dirty="0" err="1">
                <a:solidFill>
                  <a:srgbClr val="60A0B0"/>
                </a:solidFill>
                <a:latin typeface="Courier New"/>
              </a:rPr>
              <a:t>sfc</a:t>
            </a:r>
            <a:r>
              <a:rPr lang="en-US" sz="1800" b="0" i="1" strike="noStrike" spc="-1" dirty="0">
                <a:solidFill>
                  <a:srgbClr val="60A0B0"/>
                </a:solidFill>
                <a:latin typeface="Courier New"/>
              </a:rPr>
              <a:t> object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lnd_attrib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data.frame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                           </a:t>
            </a:r>
            <a:r>
              <a:rPr lang="en-US" sz="1800" b="0" i="1" strike="noStrike" spc="-1" dirty="0">
                <a:solidFill>
                  <a:srgbClr val="60A0B0"/>
                </a:solidFill>
                <a:latin typeface="Courier New"/>
              </a:rPr>
              <a:t># </a:t>
            </a:r>
            <a:r>
              <a:rPr lang="en-US" sz="1800" b="0" i="1" strike="noStrike" spc="-1" dirty="0" err="1">
                <a:solidFill>
                  <a:srgbClr val="60A0B0"/>
                </a:solidFill>
                <a:latin typeface="Courier New"/>
              </a:rPr>
              <a:t>data.frame</a:t>
            </a:r>
            <a:r>
              <a:rPr lang="en-US" sz="1800" b="0" i="1" strike="noStrike" spc="-1" dirty="0">
                <a:solidFill>
                  <a:srgbClr val="60A0B0"/>
                </a:solidFill>
                <a:latin typeface="Courier New"/>
              </a:rPr>
              <a:t> object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name =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"London"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temperature =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25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date =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as.Date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"2017-06-21"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 )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lnd_sf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st_sf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lnd_attrib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geometry =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lnd_geom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    </a:t>
            </a:r>
            <a:r>
              <a:rPr lang="en-US" sz="1800" b="0" i="1" strike="noStrike" spc="-1" dirty="0">
                <a:solidFill>
                  <a:srgbClr val="60A0B0"/>
                </a:solidFill>
                <a:latin typeface="Courier New"/>
              </a:rPr>
              <a:t># </a:t>
            </a:r>
            <a:r>
              <a:rPr lang="en-US" sz="1800" b="0" i="1" strike="noStrike" spc="-1" dirty="0" err="1">
                <a:solidFill>
                  <a:srgbClr val="60A0B0"/>
                </a:solidFill>
                <a:latin typeface="Courier New"/>
              </a:rPr>
              <a:t>sf</a:t>
            </a:r>
            <a:r>
              <a:rPr lang="en-US" sz="1800" b="0" i="1" strike="noStrike" spc="-1" dirty="0">
                <a:solidFill>
                  <a:srgbClr val="60A0B0"/>
                </a:solidFill>
                <a:latin typeface="Courier New"/>
              </a:rPr>
              <a:t> object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lnd_sf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Simple feature collection with 1 feature and 3 fields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geometry type:  POINT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dimension:      XY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bbox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:         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xmin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: 0.1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ymin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: 51.5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xmax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: 0.1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ymax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: 51.5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epsg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(SRID):    4326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proj4string:    +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proj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longlat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+datum=WGS84 +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no_defs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   name temperature       date         geometry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1 London          25 2017-06-21 POINT (0.1 51.5)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ZADANIE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Zbiór danych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world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posiada współrzędne geograficzne w stopniach i dziesiętnych częściach stopni. Utwórzcie punkt, który będzie znajdował się gdzieś na terenie Polski i wyświetlcie go na mapie świata.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"/>
          <p:cNvPicPr/>
          <p:nvPr/>
        </p:nvPicPr>
        <p:blipFill>
          <a:blip r:embed="rId2" cstate="print"/>
          <a:stretch/>
        </p:blipFill>
        <p:spPr>
          <a:xfrm>
            <a:off x="1104840" y="1600200"/>
            <a:ext cx="6933600" cy="4520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ZADANIE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punkt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&lt;-</a:t>
            </a: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st_point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17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52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)) </a:t>
            </a:r>
            <a:r>
              <a:rPr lang="en-US" sz="1800" b="0" strike="noStrike" spc="-1" dirty="0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st_sfc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 err="1">
                <a:solidFill>
                  <a:srgbClr val="902000"/>
                </a:solidFill>
                <a:latin typeface="Courier New"/>
              </a:rPr>
              <a:t>crs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 =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st_crs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(world)) </a:t>
            </a:r>
            <a:r>
              <a:rPr lang="en-US" sz="1800" b="0" strike="noStrike" spc="-1" dirty="0">
                <a:solidFill>
                  <a:srgbClr val="666666"/>
                </a:solidFill>
                <a:latin typeface="Courier New"/>
              </a:rPr>
              <a:t>%&gt;%</a:t>
            </a: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st_sf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dirty="0"/>
              <a:t/>
            </a:r>
            <a:br>
              <a:rPr dirty="0"/>
            </a:b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ggplot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800" b="0" strike="noStrike" spc="-1" dirty="0">
                <a:solidFill>
                  <a:srgbClr val="666666"/>
                </a:solidFill>
                <a:latin typeface="Courier New"/>
              </a:rPr>
              <a:t>+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geom_sf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data =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world)</a:t>
            </a:r>
            <a:r>
              <a:rPr lang="en-US" sz="1800" b="0" strike="noStrike" spc="-1" dirty="0">
                <a:solidFill>
                  <a:srgbClr val="666666"/>
                </a:solidFill>
                <a:latin typeface="Courier New"/>
              </a:rPr>
              <a:t>+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geom_sf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data =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punkt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size =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 err="1">
                <a:solidFill>
                  <a:srgbClr val="902000"/>
                </a:solidFill>
                <a:latin typeface="Courier New"/>
              </a:rPr>
              <a:t>col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 =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'dark green'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800" b="0" strike="noStrike" spc="-1" dirty="0">
                <a:solidFill>
                  <a:srgbClr val="666666"/>
                </a:solidFill>
                <a:latin typeface="Courier New"/>
              </a:rPr>
              <a:t>+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 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theme_light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"/>
          <p:cNvPicPr/>
          <p:nvPr/>
        </p:nvPicPr>
        <p:blipFill>
          <a:blip r:embed="rId2" cstate="print"/>
          <a:stretch/>
        </p:blipFill>
        <p:spPr>
          <a:xfrm>
            <a:off x="1752480" y="1600200"/>
            <a:ext cx="5650920" cy="4520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Co to ten cały CRS?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CRS = Coordinate Reference System,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czyli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układ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współrzędnych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Równopowierzchniowe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równokątne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równoodległościowe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Metryczne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geograficzne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Zazwyczaj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zapisywane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w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postaci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nazwy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np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 WGS 1984),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kodu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EPSG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np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 EPSG: 2190),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tekstu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definiującego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układ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względu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jego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parametry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takie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jak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początek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układu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współrzędnych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czy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jest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metryczny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elipsoida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itp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np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.:</a:t>
            </a:r>
            <a:endParaRPr lang="en-US" sz="20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[1] "+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proj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longlat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+datum=WGS84 +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no_defs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+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ellps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=WGS84 +towgs84=0,0,0"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Co to ten cały CRS?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Dzięki znajomości układu współrzędnych możemy przekształcać jeden zbiór danych do innego układu. Ważne jest trzymanie danych w tym samym układzie, dzięki czemu można przeprowadzać operacje typu wyszukiwania przecięcia.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PUNKTY, LINIE, POLIGONY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POINT (5 2)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st_point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(c(5, 2))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LINESTRING (1 5, 4 4, 4 1, 2 2, 3 2)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st_linestring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POLYGON ((1 5, 2 2, 4 1, 4 4, 1 5))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st_polygon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LINIE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linestring_matrix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rbind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5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))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line &lt;-</a:t>
            </a: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st_linestring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linestring_matrix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dirty="0"/>
              <a:t/>
            </a:r>
            <a:br>
              <a:rPr dirty="0"/>
            </a:b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plot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(line)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70" name="Picture 3"/>
          <p:cNvPicPr/>
          <p:nvPr/>
        </p:nvPicPr>
        <p:blipFill>
          <a:blip r:embed="rId2" cstate="print"/>
          <a:srcRect l="35871" t="19742" r="24628" b="24515"/>
          <a:stretch/>
        </p:blipFill>
        <p:spPr>
          <a:xfrm>
            <a:off x="3852000" y="2997000"/>
            <a:ext cx="2231640" cy="2519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POLIGONY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polygon_list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list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rbind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5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5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)))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poligon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&lt;-</a:t>
            </a: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st_polygon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polygon_list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dirty="0"/>
              <a:t/>
            </a:r>
            <a:br>
              <a:rPr dirty="0"/>
            </a:b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plot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poligon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73" name="Picture 3"/>
          <p:cNvPicPr/>
          <p:nvPr/>
        </p:nvPicPr>
        <p:blipFill>
          <a:blip r:embed="rId2" cstate="print"/>
          <a:srcRect l="35871" t="19742" r="24628" b="22921"/>
          <a:stretch/>
        </p:blipFill>
        <p:spPr>
          <a:xfrm>
            <a:off x="4356000" y="2925000"/>
            <a:ext cx="2231640" cy="2591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POLIGONY II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polygon_border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rbind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5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5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))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polygon_hole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rbind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40A070"/>
                </a:solidFill>
                <a:latin typeface="Courier New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))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polygon_with_hole_list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en-US" sz="1800" b="0" strike="noStrike" spc="-1" dirty="0" smtClean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list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polygon_border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polygon_hole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poligon2 &lt;-</a:t>
            </a: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7020"/>
                </a:solidFill>
                <a:latin typeface="Courier New"/>
              </a:rPr>
              <a:t>st_polygon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poligon_with_hole_list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dirty="0"/>
              <a:t/>
            </a:r>
            <a:br>
              <a:rPr dirty="0"/>
            </a:br>
            <a:r>
              <a:rPr lang="en-US" sz="1800" b="1" strike="noStrike" spc="-1" dirty="0">
                <a:solidFill>
                  <a:srgbClr val="007020"/>
                </a:solidFill>
                <a:latin typeface="Courier New"/>
              </a:rPr>
              <a:t>plot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(poligon2)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76" name="Picture 3"/>
          <p:cNvPicPr/>
          <p:nvPr/>
        </p:nvPicPr>
        <p:blipFill>
          <a:blip r:embed="rId2" cstate="print"/>
          <a:srcRect l="30777" t="13375" r="24628" b="24515"/>
          <a:stretch/>
        </p:blipFill>
        <p:spPr>
          <a:xfrm>
            <a:off x="5508000" y="3861000"/>
            <a:ext cx="2519640" cy="2807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ZADANIE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Stwórzcie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obiekt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będący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poligonem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kwadratem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)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otaczającym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Polskę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Stwórzcie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linię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przecinającą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Polskę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część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wschodnią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Imago"/>
              </a:rPr>
              <a:t>zachodnią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Imago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Niech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linia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ta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składa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się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z </a:t>
            </a:r>
            <a:r>
              <a:rPr lang="pl-PL" sz="2000" b="0" strike="noStrike" spc="-1" dirty="0" smtClean="0">
                <a:solidFill>
                  <a:srgbClr val="000000"/>
                </a:solidFill>
                <a:latin typeface="Imago"/>
              </a:rPr>
              <a:t>5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punktów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Wyświetlcie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mapie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kontur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Polski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zbioru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world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oraz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utworzone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obie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warstwy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Jaką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powierzchnię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ma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Polska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?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Jaką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długość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ma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granica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Polski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Imago"/>
              </a:rPr>
              <a:t>?</a:t>
            </a:r>
            <a:r>
              <a:rPr lang="pl-PL" sz="2000" b="0" strike="noStrike" spc="-1" dirty="0" smtClean="0">
                <a:solidFill>
                  <a:srgbClr val="000000"/>
                </a:solidFill>
                <a:latin typeface="Imago"/>
              </a:rPr>
              <a:t> (opcjonalne)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Wczytywanie danych z zewnętrznego pliku.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Na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stronie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u="sng" strike="noStrike" spc="-1" dirty="0">
                <a:solidFill>
                  <a:srgbClr val="9933FF"/>
                </a:solidFill>
                <a:uFillTx/>
                <a:latin typeface="Imago"/>
                <a:hlinkClick r:id="rId2"/>
              </a:rPr>
              <a:t>https://www.naturalearthdata.com/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znajduje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się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dużo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przestrzennych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zbiorów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danych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Znajdźcie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tam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pobierzcie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zbiór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populated places (less)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dla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skali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1:10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milionów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Pliki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rozpakujcie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do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folderu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data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który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wcześniej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utworzyliście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Pobrane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pliki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są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w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tzw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formacie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shapefile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Imago"/>
              </a:rPr>
              <a:t>k</a:t>
            </a:r>
            <a:r>
              <a:rPr lang="pl-PL" sz="2000" b="0" strike="noStrike" spc="-1" dirty="0" smtClean="0">
                <a:solidFill>
                  <a:srgbClr val="000000"/>
                </a:solidFill>
                <a:latin typeface="Imago"/>
              </a:rPr>
              <a:t>t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Imago"/>
              </a:rPr>
              <a:t>óry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składają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się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przede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wszystkim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dbf -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tabela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atrybutowa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shp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-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plik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przechowujący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geometrię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shx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-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plik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indeksujący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obiekty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ułatwia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ich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przeszukiwanie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oraz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łączy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atrybuty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z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geometrią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prj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-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plik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układu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współrzędnych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Zadanie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97080" y="1106280"/>
            <a:ext cx="8353440" cy="565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Sklonujcie repozytorium dabrowskia/ADP2020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Utwórzcie nową gałąź (branch) w repozytorium &lt;imie_nazwisko&gt; (w zakladce terminal należy wpisać git checkout -b imie_nazwisko)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Utwórzcie folder &lt;imie_nazwisko&gt; w folderze personal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Utwórzcie w nim foldery “R” oraz “reports”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 folderze R utwórzcie pierwszy skrypt R (np. Zajecia2.R)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 folderze reports utworzcie pierwszy plik R markdown (np raport2.Rmd)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Wypchnijcie na repozytorium swój kod 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git add … #dodaje pliki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git commit -m “init class 2” #zapisuje zmiany lokalnie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git push #zapisuje zmiany w repozytorium git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Wczytywanie danych z zewnętrznego pliku.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Do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wczytania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pliku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shapefile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służy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komenda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st_read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lub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read_sf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Wczytajcie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plik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most populated places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oraz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w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nowym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raporcie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dokonajcie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jego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eksploracji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PO ZAJĘCIACH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/>
          </p:nvPr>
        </p:nvSpPr>
        <p:spPr>
          <a:xfrm>
            <a:off x="457200" y="1855572"/>
            <a:ext cx="8229240" cy="1144800"/>
          </a:xfrm>
        </p:spPr>
        <p:txBody>
          <a:bodyPr/>
          <a:lstStyle/>
          <a:p>
            <a:r>
              <a:rPr lang="pl-PL" dirty="0" smtClean="0"/>
              <a:t>Eksploracja danych dotyczących </a:t>
            </a:r>
            <a:r>
              <a:rPr lang="pl-PL" dirty="0" err="1" smtClean="0"/>
              <a:t>populated_places</a:t>
            </a:r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Summary</a:t>
            </a:r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smtClean="0"/>
              <a:t>Histogramy</a:t>
            </a:r>
          </a:p>
          <a:p>
            <a:pPr marL="342900" indent="-342900">
              <a:buAutoNum type="arabicPeriod"/>
            </a:pPr>
            <a:r>
              <a:rPr lang="pl-PL" dirty="0" smtClean="0"/>
              <a:t>Zliczenia</a:t>
            </a:r>
          </a:p>
          <a:p>
            <a:pPr marL="342900" indent="-342900">
              <a:buAutoNum type="arabicPeriod"/>
            </a:pPr>
            <a:r>
              <a:rPr lang="pl-PL" dirty="0" smtClean="0"/>
              <a:t>Typy zmiennych</a:t>
            </a:r>
          </a:p>
          <a:p>
            <a:pPr marL="342900" indent="-342900">
              <a:buAutoNum type="arabicPeriod"/>
            </a:pPr>
            <a:r>
              <a:rPr lang="pl-PL" dirty="0" smtClean="0"/>
              <a:t>Wyświetlenie na mapie świata (wielkość punktu ma być zależna od liczby ludności)</a:t>
            </a:r>
            <a:endParaRPr lang="pl-P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Złączenia danych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u="sng" strike="noStrike" spc="-1" dirty="0">
                <a:solidFill>
                  <a:srgbClr val="9933FF"/>
                </a:solidFill>
                <a:uFillTx/>
                <a:latin typeface="Imago"/>
                <a:hlinkClick r:id="rId2"/>
              </a:rPr>
              <a:t>DANE </a:t>
            </a:r>
            <a:r>
              <a:rPr lang="en-US" sz="2000" b="0" u="sng" strike="noStrike" spc="-1" dirty="0" smtClean="0">
                <a:solidFill>
                  <a:srgbClr val="9933FF"/>
                </a:solidFill>
                <a:uFillTx/>
                <a:latin typeface="Imago"/>
                <a:hlinkClick r:id="rId2"/>
              </a:rPr>
              <a:t>GUS</a:t>
            </a:r>
            <a:r>
              <a:rPr lang="pl-PL" sz="2000" b="0" u="sng" strike="noStrike" spc="-1" dirty="0" smtClean="0">
                <a:solidFill>
                  <a:srgbClr val="9933FF"/>
                </a:solidFill>
                <a:uFillTx/>
                <a:latin typeface="Imago"/>
              </a:rPr>
              <a:t> („</a:t>
            </a:r>
            <a:r>
              <a:rPr lang="pl-PL" sz="2000" dirty="0" smtClean="0"/>
              <a:t>Identyfikacja </a:t>
            </a:r>
            <a:r>
              <a:rPr lang="pl-PL" sz="2000" dirty="0"/>
              <a:t>obszarów specjalnych wewnątrz miast </a:t>
            </a:r>
            <a:r>
              <a:rPr lang="pl-PL" sz="2000" dirty="0" smtClean="0"/>
              <a:t>wojewódzkich”)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Do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złączeń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służą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funkcje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join,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np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::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left_join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Utwórzcie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raport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markdown.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Pobierzcie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strony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GUS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załącznik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1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oraz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3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Dokonajcie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eksploracji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danych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Złączcie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siatkę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kwadratów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miasta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wraz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z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danymi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tabelarycznymi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Zróbcie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mapę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prezentującą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udział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osób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w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wieku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0-14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dla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miasta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Poznania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Złączenia danych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siatka &lt;- read_sf('j:/Documents/AnalizaDanychPrzestrzennych/Zajecia2/data/siatka_miasta.shp')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siatka.pzn &lt;- siatka %&gt;% filter(Nr_LUZu =='PL005C')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library(readxl)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atrybuty &lt;- read_xls("j:/Documents/AnalizaDanychPrzestrzennych/Zajecia2/data/dane_siatka_miasta_zalacznik_nr_3.xls")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atrybuty.poz &lt;- atrybuty %&gt;% filter(KOD_MIASTA=='PL005C')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siatka.pzn.atr &lt;- left_join(siatka.pzn,atrybuty.poz,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                           by = c("ID_GRID500"='ID_GRID'))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ggplot()+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 geom_sf(data = siatka.pzn.atr, aes(fill = U_L_00_14))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Dane rastrowe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Pakiet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raster</a:t>
            </a:r>
            <a:endParaRPr lang="en-US" sz="18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Raster to macierz wartości z układem współrzędnych (CRS)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Każda komórka rastra ma określoną wielkość - rozdzielczość (np. 30m)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Operacje matematyczne są znacznie szybsze na danych rastowych niż na danych wektorowych.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Są przydatne w analizie zjawisk ciągłych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Wczytywanie danych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Wczytywanie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danych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: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raster</a:t>
            </a:r>
            <a:endParaRPr lang="en-US" sz="1800" b="0" strike="noStrike" spc="-1" dirty="0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DEM.France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urier New"/>
              </a:rPr>
              <a:t>&lt;-</a:t>
            </a:r>
            <a:r>
              <a:rPr lang="pl-PL" sz="1800" b="0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strike="noStrike" spc="-1" dirty="0" err="1" smtClean="0">
                <a:solidFill>
                  <a:srgbClr val="007020"/>
                </a:solidFill>
                <a:latin typeface="Courier New"/>
              </a:rPr>
              <a:t>getData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'alt'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country=</a:t>
            </a:r>
            <a:r>
              <a:rPr lang="en-US" sz="1800" b="0" strike="noStrike" spc="-1" dirty="0">
                <a:solidFill>
                  <a:srgbClr val="4070A0"/>
                </a:solidFill>
                <a:latin typeface="Courier New"/>
              </a:rPr>
              <a:t>'FRA'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 dirty="0">
                <a:solidFill>
                  <a:srgbClr val="902000"/>
                </a:solidFill>
                <a:latin typeface="Courier New"/>
              </a:rPr>
              <a:t>mask=</a:t>
            </a:r>
            <a:r>
              <a:rPr lang="en-US" sz="1800" b="0" strike="noStrike" spc="-1" dirty="0">
                <a:solidFill>
                  <a:srgbClr val="007020"/>
                </a:solidFill>
                <a:latin typeface="Courier New"/>
              </a:rPr>
              <a:t>TRUE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Zmiana dowolnych wartości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Aby zmienić jedną konkretną komórkę (np. pierwszy rząd, pierwsza kolumna)</a:t>
            </a:r>
            <a:endParaRPr lang="en-US" sz="20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DEM.France[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: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: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]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[1] NA NA NA NA NA NA NA NA NA NA NA NA NA NA NA NA NA NA NA NA NA NA NA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[24] NA NA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DEM.France[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] &lt;-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DEM.France[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: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</a:rPr>
              <a:t>: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]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[1]  1 NA NA NA NA NA NA NA NA NA NA NA NA NA NA NA NA NA NA NA NA NA NA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[24] NA NA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Reklasyfikacja</a:t>
            </a:r>
            <a:endParaRPr lang="en-US" sz="20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med.dem &lt;-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median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(DEM.France[],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na.rm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T)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max.dem &lt;-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max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(DEM.France[],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na.rm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T)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DEM.France.reclass &lt;-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reclassify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x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DEM.France,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                               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rcl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matrix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,med.dem,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                                                        med.dem, max.dem,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ncol=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3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byrow=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T))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Wizualizacja prosta: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(DEM.France.reclass)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5" name="Picture 1"/>
          <p:cNvPicPr/>
          <p:nvPr/>
        </p:nvPicPr>
        <p:blipFill>
          <a:blip r:embed="rId2" cstate="print"/>
          <a:srcRect l="6566" t="14969" r="5519" b="11770"/>
          <a:stretch/>
        </p:blipFill>
        <p:spPr>
          <a:xfrm>
            <a:off x="2123640" y="2277000"/>
            <a:ext cx="4968000" cy="3311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(DEM.France)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7" name="Picture 1"/>
          <p:cNvPicPr/>
          <p:nvPr/>
        </p:nvPicPr>
        <p:blipFill>
          <a:blip r:embed="rId2" cstate="print"/>
          <a:srcRect l="5291" t="14969" r="417" b="10176"/>
          <a:stretch/>
        </p:blipFill>
        <p:spPr>
          <a:xfrm>
            <a:off x="2051640" y="2277000"/>
            <a:ext cx="5328000" cy="3383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Statystyki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max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(DEM.France[],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na.rm=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T)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[1] 4536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max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as.matrix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(DEM.France),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na.rm=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T)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[1] 4536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summary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(DEM.France)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      FRA_msk_alt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Min.            -10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1st Qu.         103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Median          191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3rd Qu.         382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Max.           4536</a:t>
            </a:r>
            <a:endParaRPr lang="en-US" sz="18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NA's        1195853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Eksploracja danych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104" name="Picture 1"/>
          <p:cNvPicPr/>
          <p:nvPr/>
        </p:nvPicPr>
        <p:blipFill>
          <a:blip r:embed="rId2" cstate="print"/>
          <a:stretch/>
        </p:blipFill>
        <p:spPr>
          <a:xfrm>
            <a:off x="2565360" y="1600200"/>
            <a:ext cx="4012560" cy="4012560"/>
          </a:xfrm>
          <a:prstGeom prst="rect">
            <a:avLst/>
          </a:prstGeom>
          <a:ln w="936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457200" y="5613480"/>
            <a:ext cx="82288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800" b="0" u="sng" strike="noStrike" spc="-1">
                <a:solidFill>
                  <a:srgbClr val="9933FF"/>
                </a:solidFill>
                <a:uFillTx/>
                <a:latin typeface="Imago"/>
                <a:ea typeface="DejaVu Sans"/>
                <a:hlinkClick r:id="rId3"/>
              </a:rPr>
              <a:t>https://www.analyticsvidhya.com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Statystyki strefowe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Mając poligony wyznaczające strefy (np. powiaty, województwa, etc.) można obliczyć statystyki dla każdego poligonu osobno. Służy do tego funkcja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zonal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Zadanie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Stwórzcie plik markdown “Statystyki strefowe”.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Pobieżcie za pomocą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getData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plik SRTM dla Polski.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Wczytajcie plik .shp z granicami osiedli w Poznaniu (</a:t>
            </a:r>
            <a:r>
              <a:rPr lang="en-US" sz="2000" b="0" u="sng" strike="noStrike" spc="-1">
                <a:solidFill>
                  <a:srgbClr val="9933FF"/>
                </a:solidFill>
                <a:uFillTx/>
                <a:latin typeface="Imago"/>
                <a:hlinkClick r:id="rId2"/>
              </a:rPr>
              <a:t>Państwowy Rejestr Granic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).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Obliczcie podstawowe statystyki dla obszaru całej Polski.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Obliczcie podstawowe statystyki dla poszczególnych województw w Polsce.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Zwizualizujcie uzyskane wyniki.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Ruchome okno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Niekiedy zamiast strefowych wartośći dla poligonów chcielibyśmy uzyskać nowe wartości dla każdej komórki rastra w oparciu o sąsiedztwo komórki. Przykład: posiadając mapę pokrycia terenu chcielibyśmy stworzyć nowy raster w tej samej rozdzielczości, który powie nam jaki procent sąsiedztwa (np. 5 komórek) to drzewa (czyt. jaki jest udział drzew w najbliższym sąsiedztwie). Do wykonania tego zadania służy funkcja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focal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ZADANIE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Stwórzcie nowy raster, o wielkości 100x100, któremu losowo przypiszecie wartości 0 i 1</a:t>
            </a:r>
            <a:endParaRPr lang="en-US" sz="20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binaryRaster &lt;-</a:t>
            </a:r>
            <a:r>
              <a:rPr lang="en-US" sz="1800" b="0" strike="noStrike" spc="-1">
                <a:solidFill>
                  <a:srgbClr val="4070A0"/>
                </a:solidFill>
                <a:latin typeface="Courier New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raster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x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matrix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sample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c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10000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replace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T),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                     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ncol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100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0" strike="noStrike" spc="-1">
                <a:solidFill>
                  <a:srgbClr val="902000"/>
                </a:solidFill>
                <a:latin typeface="Courier New"/>
              </a:rPr>
              <a:t>nrow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0" strike="noStrike" spc="-1">
                <a:solidFill>
                  <a:srgbClr val="40A070"/>
                </a:solidFill>
                <a:latin typeface="Courier New"/>
              </a:rPr>
              <a:t>100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))</a:t>
            </a:r>
            <a:endParaRPr lang="en-US" sz="18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Za pomocą funkcji focal obliczcie dla każdej komórki sumę komórek w sąsiedztwie 1 komórki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focal(x,w,fun)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- raster, na którym pracujecie (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binaryRaster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)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w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- macierz wag dla ruchomego okna. Macierz o wielkości 3x3 dla naszego zadania stanowi same jedynki (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matrix(1,nrow=3,ncol=3)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)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fun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 - funkcja obliczana na ruchomym oknie.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88440" y="298836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Imago"/>
              </a:rPr>
              <a:t>Zanim pójdziesz dalej daj znać prowadzącemu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ZADANIE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W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parach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Wejdźcie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na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stronę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u="sng" strike="noStrike" spc="-1" dirty="0" err="1">
                <a:solidFill>
                  <a:srgbClr val="9933FF"/>
                </a:solidFill>
                <a:uFillTx/>
                <a:latin typeface="Imago"/>
                <a:hlinkClick r:id="rId2"/>
              </a:rPr>
              <a:t>Banku</a:t>
            </a:r>
            <a:r>
              <a:rPr lang="en-US" sz="2000" b="0" u="sng" strike="noStrike" spc="-1" dirty="0">
                <a:solidFill>
                  <a:srgbClr val="9933FF"/>
                </a:solidFill>
                <a:uFillTx/>
                <a:latin typeface="Imago"/>
                <a:hlinkClick r:id="rId2"/>
              </a:rPr>
              <a:t> </a:t>
            </a:r>
            <a:r>
              <a:rPr lang="en-US" sz="2000" b="0" u="sng" strike="noStrike" spc="-1" dirty="0" err="1">
                <a:solidFill>
                  <a:srgbClr val="9933FF"/>
                </a:solidFill>
                <a:uFillTx/>
                <a:latin typeface="Imago"/>
                <a:hlinkClick r:id="rId2"/>
              </a:rPr>
              <a:t>Danych</a:t>
            </a:r>
            <a:r>
              <a:rPr lang="en-US" sz="2000" b="0" u="sng" strike="noStrike" spc="-1" dirty="0">
                <a:solidFill>
                  <a:srgbClr val="9933FF"/>
                </a:solidFill>
                <a:uFillTx/>
                <a:latin typeface="Imago"/>
                <a:hlinkClick r:id="rId2"/>
              </a:rPr>
              <a:t> </a:t>
            </a:r>
            <a:r>
              <a:rPr lang="en-US" sz="2000" b="0" u="sng" strike="noStrike" spc="-1" dirty="0" err="1">
                <a:solidFill>
                  <a:srgbClr val="9933FF"/>
                </a:solidFill>
                <a:uFillTx/>
                <a:latin typeface="Imago"/>
                <a:hlinkClick r:id="rId2"/>
              </a:rPr>
              <a:t>Lokalnych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Wybierzcie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interesujące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Was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zagadnienie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spis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ludności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handel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gastronomia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kultura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sztuka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etc.)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Pobierzcie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dane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dla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interesującego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Was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podziału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gminy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powiaty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województwa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Wykorzystajcie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dane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z </a:t>
            </a:r>
            <a:r>
              <a:rPr lang="en-US" sz="2000" b="0" u="sng" strike="noStrike" spc="-1" dirty="0" err="1">
                <a:solidFill>
                  <a:srgbClr val="9933FF"/>
                </a:solidFill>
                <a:uFillTx/>
                <a:latin typeface="Imago"/>
                <a:hlinkClick r:id="rId3"/>
              </a:rPr>
              <a:t>Państwowego</a:t>
            </a:r>
            <a:r>
              <a:rPr lang="en-US" sz="2000" b="0" u="sng" strike="noStrike" spc="-1" dirty="0">
                <a:solidFill>
                  <a:srgbClr val="9933FF"/>
                </a:solidFill>
                <a:uFillTx/>
                <a:latin typeface="Imago"/>
                <a:hlinkClick r:id="rId3"/>
              </a:rPr>
              <a:t> </a:t>
            </a:r>
            <a:r>
              <a:rPr lang="en-US" sz="2000" b="0" u="sng" strike="noStrike" spc="-1" dirty="0" err="1">
                <a:solidFill>
                  <a:srgbClr val="9933FF"/>
                </a:solidFill>
                <a:uFillTx/>
                <a:latin typeface="Imago"/>
                <a:hlinkClick r:id="rId3"/>
              </a:rPr>
              <a:t>Rejestru</a:t>
            </a:r>
            <a:r>
              <a:rPr lang="en-US" sz="2000" b="0" u="sng" strike="noStrike" spc="-1" dirty="0">
                <a:solidFill>
                  <a:srgbClr val="9933FF"/>
                </a:solidFill>
                <a:uFillTx/>
                <a:latin typeface="Imago"/>
                <a:hlinkClick r:id="rId3"/>
              </a:rPr>
              <a:t> </a:t>
            </a:r>
            <a:r>
              <a:rPr lang="en-US" sz="2000" b="0" u="sng" strike="noStrike" spc="-1" dirty="0" err="1">
                <a:solidFill>
                  <a:srgbClr val="9933FF"/>
                </a:solidFill>
                <a:uFillTx/>
                <a:latin typeface="Imago"/>
                <a:hlinkClick r:id="rId3"/>
              </a:rPr>
              <a:t>Granic</a:t>
            </a:r>
            <a:r>
              <a:rPr lang="en-US" sz="2000" b="0" u="sng" strike="noStrike" spc="-1" dirty="0">
                <a:solidFill>
                  <a:srgbClr val="9933FF"/>
                </a:solidFill>
                <a:uFillTx/>
                <a:latin typeface="Imago"/>
                <a:hlinkClick r:id="rId3"/>
              </a:rPr>
              <a:t> </a:t>
            </a:r>
            <a:r>
              <a:rPr lang="pl-PL" sz="2000" b="0" u="sng" strike="noStrike" spc="-1" dirty="0" smtClean="0">
                <a:solidFill>
                  <a:srgbClr val="9933FF"/>
                </a:solidFill>
                <a:uFillTx/>
                <a:latin typeface="Imago"/>
              </a:rPr>
              <a:t>(</a:t>
            </a:r>
            <a:r>
              <a:rPr lang="pl-PL" sz="2000" dirty="0" smtClean="0">
                <a:hlinkClick r:id="rId3"/>
              </a:rPr>
              <a:t>http://www.gugik.gov.pl/pzgik/dane-bez-oplat/dane-z-panstwowego-rejestru-granic-i-powierzchni-jednostek-podzialow-terytorialnych-kraju-prg </a:t>
            </a:r>
            <a:r>
              <a:rPr lang="pl-PL" sz="2000" dirty="0" smtClean="0"/>
              <a:t>)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Imago"/>
              </a:rPr>
              <a:t>do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złączenia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z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danymi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tabelarycznymi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Wykonajcie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eksplorację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wizualizację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danych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DODATKOWE: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wybierzcie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2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zagadnienia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sprawdźcie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czy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istnieje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Imago"/>
              </a:rPr>
              <a:t>korelacja</a:t>
            </a:r>
            <a:r>
              <a:rPr lang="en-US" sz="2000" b="0" strike="noStrike" spc="-1" dirty="0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-2520" y="6843600"/>
            <a:ext cx="4212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397800" y="2924280"/>
            <a:ext cx="8352720" cy="100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ts val="3376"/>
              </a:spcBef>
            </a:pPr>
            <a:r>
              <a:rPr lang="en-US" sz="4500" b="1" i="1" strike="noStrike" spc="-1">
                <a:solidFill>
                  <a:srgbClr val="0082DA"/>
                </a:solidFill>
                <a:latin typeface="Minion"/>
              </a:rPr>
              <a:t>Doing now what patients need next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13" name="CustomShape 3" hidden="1"/>
          <p:cNvSpPr/>
          <p:nvPr/>
        </p:nvSpPr>
        <p:spPr>
          <a:xfrm>
            <a:off x="301320" y="6093000"/>
            <a:ext cx="4218840" cy="26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Eksploracja danych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Zanim przystąpicie do jakiejkolwiek pracy z danymi konieczna jest ich eksploracja, czyli zapoznanie się z nimi. Do najprostszych metod należą: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wielkości zbioru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statystyki poszczególnych zmiennych (średnia, mediana, odchylenie standardowe)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zbadanie rozkładu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zliczenia zmiennych kategoryzacyjnych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Sprawdzenie braku danych i wartości odstających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Wstęp do R - irysy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109" name="Picture 1"/>
          <p:cNvPicPr/>
          <p:nvPr/>
        </p:nvPicPr>
        <p:blipFill>
          <a:blip r:embed="rId2" cstate="print"/>
          <a:stretch/>
        </p:blipFill>
        <p:spPr>
          <a:xfrm>
            <a:off x="2171880" y="1600200"/>
            <a:ext cx="4799880" cy="4012560"/>
          </a:xfrm>
          <a:prstGeom prst="rect">
            <a:avLst/>
          </a:prstGeom>
          <a:ln w="9360"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57200" y="5613480"/>
            <a:ext cx="82288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800" b="0" u="sng" strike="noStrike" spc="-1">
                <a:solidFill>
                  <a:srgbClr val="9933FF"/>
                </a:solidFill>
                <a:uFillTx/>
                <a:latin typeface="Imago"/>
                <a:ea typeface="DejaVu Sans"/>
                <a:hlinkClick r:id="rId3"/>
              </a:rPr>
              <a:t>https://www.oreilly.com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Wstęp do R - przypomnienie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Utwórzcie plik R markdown i zapiszcie go w odpowiednim folderze (raporty). Będziemy w nim wykonywać podstawowe zadania przypomniające pracę z R.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Sprawdźcie jaka jest Wasza ścieżka robocza,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Wczytajcie zbiór iris do środowiska pracy:</a:t>
            </a:r>
            <a:endParaRPr lang="en-US" sz="2000" b="0" strike="noStrike" spc="-1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lang="en-US" sz="1800" b="1" strike="noStrike" spc="-1">
                <a:solidFill>
                  <a:srgbClr val="007020"/>
                </a:solidFill>
                <a:latin typeface="Courier New"/>
              </a:rPr>
              <a:t>data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(iris)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88440" y="452520"/>
            <a:ext cx="73652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Imago"/>
              </a:rPr>
              <a:t>Wstęp do R - przypomnienie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7080" y="1806480"/>
            <a:ext cx="8353440" cy="44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Pierwszy rozdział dokumentu w Rmarkdown będzie dotyczył eksploracji danych ‘iris’.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Sprawdźcie jakiego typu jest </a:t>
            </a: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zbiór iris (class)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, jaką posiada </a:t>
            </a: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strukturę (str)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liczbę zmiennych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, </a:t>
            </a: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liczbę wierszy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Dla zmiennych numerycznych sprawdźcie podstawowe statystyki takie jak </a:t>
            </a: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minimum, maximum, mediana, odchylenie standardowe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Zliczcie braki danych w poszczególnych zmiennych.</a:t>
            </a:r>
            <a:endParaRPr lang="en-US" sz="2000" b="0" strike="noStrike" spc="-1">
              <a:latin typeface="Arial"/>
            </a:endParaRPr>
          </a:p>
          <a:p>
            <a:pPr marL="763560" lvl="1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Dla zmiennych kategorycznych sprawdźcie </a:t>
            </a:r>
            <a:r>
              <a:rPr lang="en-US" sz="2000" b="1" strike="noStrike" spc="-1">
                <a:solidFill>
                  <a:srgbClr val="000000"/>
                </a:solidFill>
                <a:latin typeface="Imago"/>
              </a:rPr>
              <a:t>ile jest poszczególnych obiektów w każdej klasie</a:t>
            </a:r>
            <a:r>
              <a:rPr lang="en-US" sz="2000" b="0" strike="noStrike" spc="-1">
                <a:solidFill>
                  <a:srgbClr val="000000"/>
                </a:solidFill>
                <a:latin typeface="Imago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455</TotalTime>
  <Pages>16</Pages>
  <Words>1776</Words>
  <Application>Microsoft Office PowerPoint</Application>
  <PresentationFormat>Pokaz na ekranie (4:3)</PresentationFormat>
  <Paragraphs>248</Paragraphs>
  <Slides>56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56</vt:i4>
      </vt:variant>
    </vt:vector>
  </HeadingPairs>
  <TitlesOfParts>
    <vt:vector size="58" baseType="lpstr">
      <vt:lpstr>Office Theme</vt:lpstr>
      <vt:lpstr>Office Theme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Slajd 27</vt:lpstr>
      <vt:lpstr>Slajd 28</vt:lpstr>
      <vt:lpstr>Slajd 29</vt:lpstr>
      <vt:lpstr>Slajd 30</vt:lpstr>
      <vt:lpstr>Slajd 31</vt:lpstr>
      <vt:lpstr>Slajd 32</vt:lpstr>
      <vt:lpstr>Slajd 33</vt:lpstr>
      <vt:lpstr>Slajd 34</vt:lpstr>
      <vt:lpstr>Slajd 35</vt:lpstr>
      <vt:lpstr>Slajd 36</vt:lpstr>
      <vt:lpstr>Slajd 37</vt:lpstr>
      <vt:lpstr>Slajd 38</vt:lpstr>
      <vt:lpstr>Slajd 39</vt:lpstr>
      <vt:lpstr>Slajd 40</vt:lpstr>
      <vt:lpstr>ZADANIE PO ZAJĘCIACH</vt:lpstr>
      <vt:lpstr>Slajd 42</vt:lpstr>
      <vt:lpstr>Slajd 43</vt:lpstr>
      <vt:lpstr>Slajd 44</vt:lpstr>
      <vt:lpstr>Slajd 45</vt:lpstr>
      <vt:lpstr>Slajd 46</vt:lpstr>
      <vt:lpstr>Slajd 47</vt:lpstr>
      <vt:lpstr>Slajd 48</vt:lpstr>
      <vt:lpstr>Slajd 49</vt:lpstr>
      <vt:lpstr>Slajd 50</vt:lpstr>
      <vt:lpstr>Slajd 51</vt:lpstr>
      <vt:lpstr>Slajd 52</vt:lpstr>
      <vt:lpstr>Slajd 53</vt:lpstr>
      <vt:lpstr>Slajd 54</vt:lpstr>
      <vt:lpstr>Slajd 55</vt:lpstr>
      <vt:lpstr>Slajd 56</vt:lpstr>
    </vt:vector>
  </TitlesOfParts>
  <Company>F. Hoffmann-La Roche,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Przestrzennych</dc:title>
  <dc:subject/>
  <dc:creator>Dabrowski, Adam {FISV~Poznan}</dc:creator>
  <dc:description/>
  <cp:lastModifiedBy>Adam</cp:lastModifiedBy>
  <cp:revision>59</cp:revision>
  <cp:lastPrinted>1998-09-09T08:32:30Z</cp:lastPrinted>
  <dcterms:created xsi:type="dcterms:W3CDTF">2019-04-12T09:58:55Z</dcterms:created>
  <dcterms:modified xsi:type="dcterms:W3CDTF">2020-05-03T12:59:21Z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F. Hoffmann-La Roche, Ltd.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59</vt:i4>
  </property>
</Properties>
</file>