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7" r:id="rId2"/>
    <p:sldId id="328" r:id="rId3"/>
    <p:sldId id="315" r:id="rId4"/>
    <p:sldId id="316" r:id="rId5"/>
    <p:sldId id="317" r:id="rId6"/>
    <p:sldId id="330" r:id="rId7"/>
    <p:sldId id="332" r:id="rId8"/>
    <p:sldId id="320" r:id="rId9"/>
    <p:sldId id="318" r:id="rId10"/>
    <p:sldId id="396" r:id="rId11"/>
    <p:sldId id="397" r:id="rId12"/>
    <p:sldId id="398" r:id="rId13"/>
    <p:sldId id="322" r:id="rId14"/>
    <p:sldId id="331" r:id="rId15"/>
    <p:sldId id="323" r:id="rId16"/>
    <p:sldId id="324" r:id="rId17"/>
    <p:sldId id="325" r:id="rId18"/>
    <p:sldId id="326" r:id="rId19"/>
    <p:sldId id="399" r:id="rId20"/>
    <p:sldId id="333" r:id="rId21"/>
    <p:sldId id="334" r:id="rId22"/>
    <p:sldId id="336" r:id="rId23"/>
    <p:sldId id="338" r:id="rId24"/>
    <p:sldId id="340" r:id="rId25"/>
    <p:sldId id="342" r:id="rId26"/>
    <p:sldId id="344" r:id="rId27"/>
    <p:sldId id="346" r:id="rId28"/>
    <p:sldId id="404" r:id="rId29"/>
    <p:sldId id="348" r:id="rId30"/>
    <p:sldId id="350" r:id="rId31"/>
    <p:sldId id="351" r:id="rId32"/>
    <p:sldId id="352" r:id="rId33"/>
    <p:sldId id="405" r:id="rId34"/>
    <p:sldId id="354" r:id="rId35"/>
    <p:sldId id="355" r:id="rId36"/>
    <p:sldId id="357" r:id="rId37"/>
    <p:sldId id="358" r:id="rId38"/>
    <p:sldId id="360" r:id="rId39"/>
    <p:sldId id="366" r:id="rId40"/>
    <p:sldId id="362" r:id="rId41"/>
    <p:sldId id="364" r:id="rId42"/>
    <p:sldId id="368" r:id="rId43"/>
    <p:sldId id="370" r:id="rId44"/>
    <p:sldId id="372" r:id="rId45"/>
    <p:sldId id="374" r:id="rId46"/>
    <p:sldId id="376" r:id="rId47"/>
    <p:sldId id="378" r:id="rId48"/>
    <p:sldId id="380" r:id="rId49"/>
    <p:sldId id="382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3" r:id="rId59"/>
    <p:sldId id="394" r:id="rId60"/>
    <p:sldId id="395" r:id="rId61"/>
    <p:sldId id="400" r:id="rId62"/>
    <p:sldId id="401" r:id="rId63"/>
    <p:sldId id="402" r:id="rId64"/>
    <p:sldId id="403" r:id="rId65"/>
    <p:sldId id="258" r:id="rId66"/>
  </p:sldIdLst>
  <p:sldSz cx="9144000" cy="6858000" type="screen4x3"/>
  <p:notesSz cx="6858000" cy="9777413"/>
  <p:custDataLst>
    <p:tags r:id="rId69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54" userDrawn="1">
          <p15:clr>
            <a:srgbClr val="A4A3A4"/>
          </p15:clr>
        </p15:guide>
        <p15:guide id="2" orient="horz" pos="330" userDrawn="1">
          <p15:clr>
            <a:srgbClr val="A4A3A4"/>
          </p15:clr>
        </p15:guide>
        <p15:guide id="3" orient="horz" pos="1182" userDrawn="1">
          <p15:clr>
            <a:srgbClr val="A4A3A4"/>
          </p15:clr>
        </p15:guide>
        <p15:guide id="4" orient="horz" pos="1098" userDrawn="1">
          <p15:clr>
            <a:srgbClr val="A4A3A4"/>
          </p15:clr>
        </p15:guide>
        <p15:guide id="5" orient="horz" pos="4110" userDrawn="1">
          <p15:clr>
            <a:srgbClr val="A4A3A4"/>
          </p15:clr>
        </p15:guide>
        <p15:guide id="6" pos="255" userDrawn="1">
          <p15:clr>
            <a:srgbClr val="A4A3A4"/>
          </p15:clr>
        </p15:guide>
        <p15:guide id="7" pos="55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B760F9"/>
    <a:srgbClr val="3365FB"/>
    <a:srgbClr val="00B7A5"/>
    <a:srgbClr val="F76681"/>
    <a:srgbClr val="D49FFF"/>
    <a:srgbClr val="A2C1FE"/>
    <a:srgbClr val="8CF4EA"/>
    <a:srgbClr val="67676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16" d="100"/>
          <a:sy n="116" d="100"/>
        </p:scale>
        <p:origin x="-1500" y="-114"/>
      </p:cViewPr>
      <p:guideLst>
        <p:guide orient="horz" pos="3954"/>
        <p:guide orient="horz" pos="330"/>
        <p:guide orient="horz" pos="1182"/>
        <p:guide orient="horz" pos="1098"/>
        <p:guide orient="horz" pos="4110"/>
        <p:guide pos="255"/>
        <p:guide pos="55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54" y="-114"/>
      </p:cViewPr>
      <p:guideLst>
        <p:guide orient="horz" pos="3079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6708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1413" y="850900"/>
            <a:ext cx="4575175" cy="3432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Klicken Sie, um die Formate des Vorlagentextes zu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xmlns="" val="2987078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1pPr>
    <a:lvl2pPr marL="457200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2pPr>
    <a:lvl3pPr marL="9159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3pPr>
    <a:lvl4pPr marL="13731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4pPr>
    <a:lvl5pPr marL="18303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70" name="shpGridNormal" hidden="1"/>
          <p:cNvGrpSpPr>
            <a:grpSpLocks/>
          </p:cNvGrpSpPr>
          <p:nvPr userDrawn="1"/>
        </p:nvGrpSpPr>
        <p:grpSpPr bwMode="auto">
          <a:xfrm>
            <a:off x="397121" y="514353"/>
            <a:ext cx="8354157" cy="5764213"/>
            <a:chOff x="271" y="324"/>
            <a:chExt cx="5701" cy="3631"/>
          </a:xfrm>
        </p:grpSpPr>
        <p:sp>
          <p:nvSpPr>
            <p:cNvPr id="94266" name="shpGridTitle" hidden="1"/>
            <p:cNvSpPr>
              <a:spLocks noChangeArrowheads="1"/>
            </p:cNvSpPr>
            <p:nvPr userDrawn="1"/>
          </p:nvSpPr>
          <p:spPr bwMode="auto">
            <a:xfrm>
              <a:off x="271" y="324"/>
              <a:ext cx="5701" cy="771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fr-CH" sz="1661"/>
            </a:p>
          </p:txBody>
        </p:sp>
        <p:sp>
          <p:nvSpPr>
            <p:cNvPr id="94268" name="shpGridMain" hidden="1"/>
            <p:cNvSpPr>
              <a:spLocks noChangeArrowheads="1"/>
            </p:cNvSpPr>
            <p:nvPr userDrawn="1"/>
          </p:nvSpPr>
          <p:spPr bwMode="auto">
            <a:xfrm>
              <a:off x="271" y="1179"/>
              <a:ext cx="5701" cy="2776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fr-CH" sz="1661"/>
            </a:p>
          </p:txBody>
        </p:sp>
      </p:grpSp>
      <p:sp>
        <p:nvSpPr>
          <p:cNvPr id="94242" name="shpTitleLine"/>
          <p:cNvSpPr>
            <a:spLocks noChangeShapeType="1"/>
          </p:cNvSpPr>
          <p:nvPr/>
        </p:nvSpPr>
        <p:spPr bwMode="auto">
          <a:xfrm>
            <a:off x="1" y="1738313"/>
            <a:ext cx="816072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l-PL"/>
          </a:p>
        </p:txBody>
      </p:sp>
      <p:sp>
        <p:nvSpPr>
          <p:cNvPr id="94230" name="shpPlaceholderTitle"/>
          <p:cNvSpPr>
            <a:spLocks noGrp="1" noChangeArrowheads="1"/>
          </p:cNvSpPr>
          <p:nvPr>
            <p:ph type="ctrTitle"/>
          </p:nvPr>
        </p:nvSpPr>
        <p:spPr>
          <a:xfrm>
            <a:off x="383931" y="2601913"/>
            <a:ext cx="8376138" cy="1008062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fr-CH" noProof="0" smtClean="0"/>
          </a:p>
        </p:txBody>
      </p:sp>
      <p:sp>
        <p:nvSpPr>
          <p:cNvPr id="94231" name="shpPlaceholderMain"/>
          <p:cNvSpPr>
            <a:spLocks noGrp="1" noChangeArrowheads="1"/>
          </p:cNvSpPr>
          <p:nvPr>
            <p:ph type="subTitle" idx="1"/>
          </p:nvPr>
        </p:nvSpPr>
        <p:spPr>
          <a:xfrm>
            <a:off x="398586" y="3644903"/>
            <a:ext cx="8361485" cy="576263"/>
          </a:xfrm>
        </p:spPr>
        <p:txBody>
          <a:bodyPr/>
          <a:lstStyle>
            <a:lvl1pPr marL="0" indent="0">
              <a:buFontTx/>
              <a:buNone/>
              <a:defRPr sz="3300" b="1" i="1">
                <a:latin typeface="Minion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fr-CH" noProof="0" smtClean="0"/>
          </a:p>
        </p:txBody>
      </p:sp>
      <p:sp>
        <p:nvSpPr>
          <p:cNvPr id="94263" name="shpLogoBackground"/>
          <p:cNvSpPr>
            <a:spLocks noChangeArrowheads="1"/>
          </p:cNvSpPr>
          <p:nvPr userDrawn="1"/>
        </p:nvSpPr>
        <p:spPr bwMode="white">
          <a:xfrm>
            <a:off x="7702550" y="115891"/>
            <a:ext cx="1062403" cy="86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CH"/>
          </a:p>
        </p:txBody>
      </p:sp>
      <p:pic>
        <p:nvPicPr>
          <p:cNvPr id="5" name="shpLogoPicDark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black">
          <a:xfrm>
            <a:off x="7919720" y="180340"/>
            <a:ext cx="979170" cy="655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25F00-55C7-4159-96ED-33FC18106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430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639" y="452441"/>
            <a:ext cx="2089638" cy="5826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329" y="452441"/>
            <a:ext cx="6132634" cy="5826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27A04-B349-4C41-9EBD-AC2BB7218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17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32AB4-61FB-4062-9E20-33DD6EC64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091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/>
          <a:lstStyle>
            <a:lvl1pPr algn="l">
              <a:defRPr sz="2769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385"/>
            </a:lvl1pPr>
            <a:lvl2pPr marL="316531" indent="0">
              <a:buNone/>
              <a:defRPr sz="1247"/>
            </a:lvl2pPr>
            <a:lvl3pPr marL="633062" indent="0">
              <a:buNone/>
              <a:defRPr sz="1108"/>
            </a:lvl3pPr>
            <a:lvl4pPr marL="949593" indent="0">
              <a:buNone/>
              <a:defRPr sz="969"/>
            </a:lvl4pPr>
            <a:lvl5pPr marL="1266124" indent="0">
              <a:buNone/>
              <a:defRPr sz="969"/>
            </a:lvl5pPr>
            <a:lvl6pPr marL="1582655" indent="0">
              <a:buNone/>
              <a:defRPr sz="969"/>
            </a:lvl6pPr>
            <a:lvl7pPr marL="1899186" indent="0">
              <a:buNone/>
              <a:defRPr sz="969"/>
            </a:lvl7pPr>
            <a:lvl8pPr marL="2215717" indent="0">
              <a:buNone/>
              <a:defRPr sz="969"/>
            </a:lvl8pPr>
            <a:lvl9pPr marL="2532248" indent="0">
              <a:buNone/>
              <a:defRPr sz="96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649DD-8E2B-4957-9020-F806BA43D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4093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7120" y="1806575"/>
            <a:ext cx="4106008" cy="4471988"/>
          </a:xfrm>
        </p:spPr>
        <p:txBody>
          <a:bodyPr/>
          <a:lstStyle>
            <a:lvl1pPr>
              <a:defRPr sz="1939"/>
            </a:lvl1pPr>
            <a:lvl2pPr>
              <a:defRPr sz="1661"/>
            </a:lvl2pPr>
            <a:lvl3pPr>
              <a:defRPr sz="1385"/>
            </a:lvl3pPr>
            <a:lvl4pPr>
              <a:defRPr sz="1247"/>
            </a:lvl4pPr>
            <a:lvl5pPr>
              <a:defRPr sz="1247"/>
            </a:lvl5pPr>
            <a:lvl6pPr>
              <a:defRPr sz="1247"/>
            </a:lvl6pPr>
            <a:lvl7pPr>
              <a:defRPr sz="1247"/>
            </a:lvl7pPr>
            <a:lvl8pPr>
              <a:defRPr sz="1247"/>
            </a:lvl8pPr>
            <a:lvl9pPr>
              <a:defRPr sz="124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805" y="1806575"/>
            <a:ext cx="4107473" cy="4471988"/>
          </a:xfrm>
        </p:spPr>
        <p:txBody>
          <a:bodyPr/>
          <a:lstStyle>
            <a:lvl1pPr>
              <a:defRPr sz="1939"/>
            </a:lvl1pPr>
            <a:lvl2pPr>
              <a:defRPr sz="1661"/>
            </a:lvl2pPr>
            <a:lvl3pPr>
              <a:defRPr sz="1385"/>
            </a:lvl3pPr>
            <a:lvl4pPr>
              <a:defRPr sz="1247"/>
            </a:lvl4pPr>
            <a:lvl5pPr>
              <a:defRPr sz="1247"/>
            </a:lvl5pPr>
            <a:lvl6pPr>
              <a:defRPr sz="1247"/>
            </a:lvl6pPr>
            <a:lvl7pPr>
              <a:defRPr sz="1247"/>
            </a:lvl7pPr>
            <a:lvl8pPr>
              <a:defRPr sz="1247"/>
            </a:lvl8pPr>
            <a:lvl9pPr>
              <a:defRPr sz="124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45B92-9666-4195-B6E1-FD81DD2D8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9254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066" cy="639762"/>
          </a:xfrm>
        </p:spPr>
        <p:txBody>
          <a:bodyPr anchor="b"/>
          <a:lstStyle>
            <a:lvl1pPr marL="0" indent="0">
              <a:buNone/>
              <a:defRPr sz="1661" b="1"/>
            </a:lvl1pPr>
            <a:lvl2pPr marL="316531" indent="0">
              <a:buNone/>
              <a:defRPr sz="1385" b="1"/>
            </a:lvl2pPr>
            <a:lvl3pPr marL="633062" indent="0">
              <a:buNone/>
              <a:defRPr sz="1247" b="1"/>
            </a:lvl3pPr>
            <a:lvl4pPr marL="949593" indent="0">
              <a:buNone/>
              <a:defRPr sz="1108" b="1"/>
            </a:lvl4pPr>
            <a:lvl5pPr marL="1266124" indent="0">
              <a:buNone/>
              <a:defRPr sz="1108" b="1"/>
            </a:lvl5pPr>
            <a:lvl6pPr marL="1582655" indent="0">
              <a:buNone/>
              <a:defRPr sz="1108" b="1"/>
            </a:lvl6pPr>
            <a:lvl7pPr marL="1899186" indent="0">
              <a:buNone/>
              <a:defRPr sz="1108" b="1"/>
            </a:lvl7pPr>
            <a:lvl8pPr marL="2215717" indent="0">
              <a:buNone/>
              <a:defRPr sz="1108" b="1"/>
            </a:lvl8pPr>
            <a:lvl9pPr marL="2532248" indent="0">
              <a:buNone/>
              <a:defRPr sz="110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066" cy="3951288"/>
          </a:xfrm>
        </p:spPr>
        <p:txBody>
          <a:bodyPr/>
          <a:lstStyle>
            <a:lvl1pPr>
              <a:defRPr sz="1661"/>
            </a:lvl1pPr>
            <a:lvl2pPr>
              <a:defRPr sz="1385"/>
            </a:lvl2pPr>
            <a:lvl3pPr>
              <a:defRPr sz="1247"/>
            </a:lvl3pPr>
            <a:lvl4pPr>
              <a:defRPr sz="1108"/>
            </a:lvl4pPr>
            <a:lvl5pPr>
              <a:defRPr sz="1108"/>
            </a:lvl5pPr>
            <a:lvl6pPr>
              <a:defRPr sz="1108"/>
            </a:lvl6pPr>
            <a:lvl7pPr>
              <a:defRPr sz="1108"/>
            </a:lvl7pPr>
            <a:lvl8pPr>
              <a:defRPr sz="1108"/>
            </a:lvl8pPr>
            <a:lvl9pPr>
              <a:defRPr sz="110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1661" b="1"/>
            </a:lvl1pPr>
            <a:lvl2pPr marL="316531" indent="0">
              <a:buNone/>
              <a:defRPr sz="1385" b="1"/>
            </a:lvl2pPr>
            <a:lvl3pPr marL="633062" indent="0">
              <a:buNone/>
              <a:defRPr sz="1247" b="1"/>
            </a:lvl3pPr>
            <a:lvl4pPr marL="949593" indent="0">
              <a:buNone/>
              <a:defRPr sz="1108" b="1"/>
            </a:lvl4pPr>
            <a:lvl5pPr marL="1266124" indent="0">
              <a:buNone/>
              <a:defRPr sz="1108" b="1"/>
            </a:lvl5pPr>
            <a:lvl6pPr marL="1582655" indent="0">
              <a:buNone/>
              <a:defRPr sz="1108" b="1"/>
            </a:lvl6pPr>
            <a:lvl7pPr marL="1899186" indent="0">
              <a:buNone/>
              <a:defRPr sz="1108" b="1"/>
            </a:lvl7pPr>
            <a:lvl8pPr marL="2215717" indent="0">
              <a:buNone/>
              <a:defRPr sz="1108" b="1"/>
            </a:lvl8pPr>
            <a:lvl9pPr marL="2532248" indent="0">
              <a:buNone/>
              <a:defRPr sz="110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1661"/>
            </a:lvl1pPr>
            <a:lvl2pPr>
              <a:defRPr sz="1385"/>
            </a:lvl2pPr>
            <a:lvl3pPr>
              <a:defRPr sz="1247"/>
            </a:lvl3pPr>
            <a:lvl4pPr>
              <a:defRPr sz="1108"/>
            </a:lvl4pPr>
            <a:lvl5pPr>
              <a:defRPr sz="1108"/>
            </a:lvl5pPr>
            <a:lvl6pPr>
              <a:defRPr sz="1108"/>
            </a:lvl6pPr>
            <a:lvl7pPr>
              <a:defRPr sz="1108"/>
            </a:lvl7pPr>
            <a:lvl8pPr>
              <a:defRPr sz="1108"/>
            </a:lvl8pPr>
            <a:lvl9pPr>
              <a:defRPr sz="110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5FE86-6BD3-48ED-9042-E3EF8447C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6752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165CB-D5E5-4F49-B52C-2E6BB58C0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510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DFCCA-F568-422D-8A8C-1E40958866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146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1385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2216"/>
            </a:lvl1pPr>
            <a:lvl2pPr>
              <a:defRPr sz="1939"/>
            </a:lvl2pPr>
            <a:lvl3pPr>
              <a:defRPr sz="1661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969"/>
            </a:lvl1pPr>
            <a:lvl2pPr marL="316531" indent="0">
              <a:buNone/>
              <a:defRPr sz="831"/>
            </a:lvl2pPr>
            <a:lvl3pPr marL="633062" indent="0">
              <a:buNone/>
              <a:defRPr sz="692"/>
            </a:lvl3pPr>
            <a:lvl4pPr marL="949593" indent="0">
              <a:buNone/>
              <a:defRPr sz="623"/>
            </a:lvl4pPr>
            <a:lvl5pPr marL="1266124" indent="0">
              <a:buNone/>
              <a:defRPr sz="623"/>
            </a:lvl5pPr>
            <a:lvl6pPr marL="1582655" indent="0">
              <a:buNone/>
              <a:defRPr sz="623"/>
            </a:lvl6pPr>
            <a:lvl7pPr marL="1899186" indent="0">
              <a:buNone/>
              <a:defRPr sz="623"/>
            </a:lvl7pPr>
            <a:lvl8pPr marL="2215717" indent="0">
              <a:buNone/>
              <a:defRPr sz="623"/>
            </a:lvl8pPr>
            <a:lvl9pPr marL="2532248" indent="0">
              <a:buNone/>
              <a:defRPr sz="62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887CC-8431-4B91-BABD-191FD7EEA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908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385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216"/>
            </a:lvl1pPr>
            <a:lvl2pPr marL="316531" indent="0">
              <a:buNone/>
              <a:defRPr sz="1939"/>
            </a:lvl2pPr>
            <a:lvl3pPr marL="633062" indent="0">
              <a:buNone/>
              <a:defRPr sz="1661"/>
            </a:lvl3pPr>
            <a:lvl4pPr marL="949593" indent="0">
              <a:buNone/>
              <a:defRPr sz="1385"/>
            </a:lvl4pPr>
            <a:lvl5pPr marL="1266124" indent="0">
              <a:buNone/>
              <a:defRPr sz="1385"/>
            </a:lvl5pPr>
            <a:lvl6pPr marL="1582655" indent="0">
              <a:buNone/>
              <a:defRPr sz="1385"/>
            </a:lvl6pPr>
            <a:lvl7pPr marL="1899186" indent="0">
              <a:buNone/>
              <a:defRPr sz="1385"/>
            </a:lvl7pPr>
            <a:lvl8pPr marL="2215717" indent="0">
              <a:buNone/>
              <a:defRPr sz="1385"/>
            </a:lvl8pPr>
            <a:lvl9pPr marL="2532248" indent="0">
              <a:buNone/>
              <a:defRPr sz="1385"/>
            </a:lvl9pPr>
          </a:lstStyle>
          <a:p>
            <a:pPr lvl="0"/>
            <a:r>
              <a:rPr lang="en-US" noProof="0" smtClean="0"/>
              <a:t>Click icon to add picture</a:t>
            </a:r>
            <a:endParaRPr lang="pl-P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969"/>
            </a:lvl1pPr>
            <a:lvl2pPr marL="316531" indent="0">
              <a:buNone/>
              <a:defRPr sz="831"/>
            </a:lvl2pPr>
            <a:lvl3pPr marL="633062" indent="0">
              <a:buNone/>
              <a:defRPr sz="692"/>
            </a:lvl3pPr>
            <a:lvl4pPr marL="949593" indent="0">
              <a:buNone/>
              <a:defRPr sz="623"/>
            </a:lvl4pPr>
            <a:lvl5pPr marL="1266124" indent="0">
              <a:buNone/>
              <a:defRPr sz="623"/>
            </a:lvl5pPr>
            <a:lvl6pPr marL="1582655" indent="0">
              <a:buNone/>
              <a:defRPr sz="623"/>
            </a:lvl6pPr>
            <a:lvl7pPr marL="1899186" indent="0">
              <a:buNone/>
              <a:defRPr sz="623"/>
            </a:lvl7pPr>
            <a:lvl8pPr marL="2215717" indent="0">
              <a:buNone/>
              <a:defRPr sz="623"/>
            </a:lvl8pPr>
            <a:lvl9pPr marL="2532248" indent="0">
              <a:buNone/>
              <a:defRPr sz="62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E69C4-9F4A-4EC7-99BF-B1E5BD2F1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313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" name="shpPlaceholderDate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7121" y="6323016"/>
            <a:ext cx="8354157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600"/>
            </a:lvl1pPr>
          </a:lstStyle>
          <a:p>
            <a:endParaRPr lang="en-US" dirty="0"/>
          </a:p>
        </p:txBody>
      </p:sp>
      <p:sp>
        <p:nvSpPr>
          <p:cNvPr id="40961" name="shpPlaceholderNumber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7121" y="6323016"/>
            <a:ext cx="8354157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600"/>
            </a:lvl1pPr>
          </a:lstStyle>
          <a:p>
            <a:fld id="{0FBB20A0-29A2-4F03-9BB9-2B9F07088D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35" name="shp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388327" y="452441"/>
            <a:ext cx="7366000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38" name="shpPlaceholderMain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7121" y="1806575"/>
            <a:ext cx="8354157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41000" name="shpGridNormal" hidden="1"/>
          <p:cNvGrpSpPr>
            <a:grpSpLocks/>
          </p:cNvGrpSpPr>
          <p:nvPr userDrawn="1"/>
        </p:nvGrpSpPr>
        <p:grpSpPr bwMode="auto">
          <a:xfrm>
            <a:off x="397121" y="514350"/>
            <a:ext cx="8354157" cy="6005513"/>
            <a:chOff x="271" y="324"/>
            <a:chExt cx="5701" cy="3783"/>
          </a:xfrm>
        </p:grpSpPr>
        <p:sp>
          <p:nvSpPr>
            <p:cNvPr id="40993" name="shpGridTitle" hidden="1"/>
            <p:cNvSpPr>
              <a:spLocks noChangeArrowheads="1"/>
            </p:cNvSpPr>
            <p:nvPr userDrawn="1"/>
          </p:nvSpPr>
          <p:spPr bwMode="auto">
            <a:xfrm>
              <a:off x="271" y="324"/>
              <a:ext cx="5701" cy="771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61" dirty="0"/>
            </a:p>
          </p:txBody>
        </p:sp>
        <p:sp>
          <p:nvSpPr>
            <p:cNvPr id="40994" name="shpGridMain" hidden="1"/>
            <p:cNvSpPr>
              <a:spLocks noChangeArrowheads="1"/>
            </p:cNvSpPr>
            <p:nvPr userDrawn="1"/>
          </p:nvSpPr>
          <p:spPr bwMode="auto">
            <a:xfrm>
              <a:off x="271" y="1179"/>
              <a:ext cx="5701" cy="2776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61" dirty="0"/>
            </a:p>
          </p:txBody>
        </p:sp>
        <p:sp>
          <p:nvSpPr>
            <p:cNvPr id="40998" name="shpGridFooter" hidden="1"/>
            <p:cNvSpPr>
              <a:spLocks noChangeArrowheads="1"/>
            </p:cNvSpPr>
            <p:nvPr userDrawn="1"/>
          </p:nvSpPr>
          <p:spPr bwMode="auto">
            <a:xfrm>
              <a:off x="271" y="4005"/>
              <a:ext cx="5701" cy="102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61" dirty="0"/>
            </a:p>
          </p:txBody>
        </p:sp>
      </p:grpSp>
      <p:sp>
        <p:nvSpPr>
          <p:cNvPr id="14" name="shpLogoBackground"/>
          <p:cNvSpPr>
            <a:spLocks noChangeArrowheads="1"/>
          </p:cNvSpPr>
          <p:nvPr userDrawn="1"/>
        </p:nvSpPr>
        <p:spPr bwMode="white">
          <a:xfrm>
            <a:off x="7702550" y="115891"/>
            <a:ext cx="1062404" cy="86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dirty="0"/>
          </a:p>
        </p:txBody>
      </p:sp>
      <p:pic>
        <p:nvPicPr>
          <p:cNvPr id="5" name="shpLogoPicDark"/>
          <p:cNvPicPr>
            <a:picLocks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black">
          <a:xfrm>
            <a:off x="7919720" y="180340"/>
            <a:ext cx="979170" cy="655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Imago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Imago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Imago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Imago" pitchFamily="2" charset="0"/>
        </a:defRPr>
      </a:lvl5pPr>
      <a:lvl6pPr marL="316531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Imago" pitchFamily="2" charset="0"/>
        </a:defRPr>
      </a:lvl6pPr>
      <a:lvl7pPr marL="633062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Imago" pitchFamily="2" charset="0"/>
        </a:defRPr>
      </a:lvl7pPr>
      <a:lvl8pPr marL="949593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Imago" pitchFamily="2" charset="0"/>
        </a:defRPr>
      </a:lvl8pPr>
      <a:lvl9pPr marL="1266124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Imago" pitchFamily="2" charset="0"/>
        </a:defRPr>
      </a:lvl9pPr>
    </p:titleStyle>
    <p:bodyStyle>
      <a:lvl1pPr marL="285750" indent="-285750" algn="l" rtl="0" eaLnBrk="1" fontAlgn="base" hangingPunct="1">
        <a:spcBef>
          <a:spcPct val="750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87338" algn="l" rtl="0" eaLnBrk="1" fontAlgn="base" hangingPunct="1">
        <a:spcBef>
          <a:spcPct val="3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241425" indent="-28733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719263" indent="-287338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95513" indent="-28575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1836539" indent="-197832" algn="l" rtl="0" eaLnBrk="1" fontAlgn="base" hangingPunct="1">
        <a:spcBef>
          <a:spcPct val="20000"/>
        </a:spcBef>
        <a:spcAft>
          <a:spcPct val="0"/>
        </a:spcAft>
        <a:buChar char="»"/>
        <a:defRPr sz="1385">
          <a:solidFill>
            <a:schemeClr val="tx1"/>
          </a:solidFill>
          <a:latin typeface="+mn-lt"/>
        </a:defRPr>
      </a:lvl6pPr>
      <a:lvl7pPr marL="2153071" indent="-197832" algn="l" rtl="0" eaLnBrk="1" fontAlgn="base" hangingPunct="1">
        <a:spcBef>
          <a:spcPct val="20000"/>
        </a:spcBef>
        <a:spcAft>
          <a:spcPct val="0"/>
        </a:spcAft>
        <a:buChar char="»"/>
        <a:defRPr sz="1385">
          <a:solidFill>
            <a:schemeClr val="tx1"/>
          </a:solidFill>
          <a:latin typeface="+mn-lt"/>
        </a:defRPr>
      </a:lvl7pPr>
      <a:lvl8pPr marL="2469602" indent="-197832" algn="l" rtl="0" eaLnBrk="1" fontAlgn="base" hangingPunct="1">
        <a:spcBef>
          <a:spcPct val="20000"/>
        </a:spcBef>
        <a:spcAft>
          <a:spcPct val="0"/>
        </a:spcAft>
        <a:buChar char="»"/>
        <a:defRPr sz="1385">
          <a:solidFill>
            <a:schemeClr val="tx1"/>
          </a:solidFill>
          <a:latin typeface="+mn-lt"/>
        </a:defRPr>
      </a:lvl8pPr>
      <a:lvl9pPr marL="2786132" indent="-197832" algn="l" rtl="0" eaLnBrk="1" fontAlgn="base" hangingPunct="1">
        <a:spcBef>
          <a:spcPct val="20000"/>
        </a:spcBef>
        <a:spcAft>
          <a:spcPct val="0"/>
        </a:spcAft>
        <a:buChar char="»"/>
        <a:defRPr sz="1385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1pPr>
      <a:lvl2pPr marL="316531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2pPr>
      <a:lvl3pPr marL="633062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3pPr>
      <a:lvl4pPr marL="949593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4pPr>
      <a:lvl5pPr marL="1266124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5pPr>
      <a:lvl6pPr marL="1582655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6pPr>
      <a:lvl7pPr marL="1899186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7pPr>
      <a:lvl8pPr marL="2215717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8pPr>
      <a:lvl9pPr marL="2532248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file:///C:\Users\DABROWA5\AppData\Local\Temp\getimg_302_xqdnLFYEiRZMLoibePoNk5mrt_260639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ugik.gov.pl/pzgik/dane-bez-oplat/dane-z-panstwowego-rejestru-granic-i-powierzchni-jednostek-podzialow-terytorialnych-kraju-pr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gik.gov.pl/pzgik/dane-bez-oplat/dane-z-panstwowego-rejestru-granic-i-powierzchni-jednostek-podzialow-terytorialnych-kraju-prg" TargetMode="External"/><Relationship Id="rId2" Type="http://schemas.openxmlformats.org/officeDocument/2006/relationships/hyperlink" Target="https://bdl.stat.gov.pl/BDL/dane/podgrup/tema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pCollectorPicture0"/>
          <p:cNvPicPr>
            <a:picLocks/>
          </p:cNvPicPr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719145"/>
            <a:ext cx="9144000" cy="2133600"/>
          </a:xfrm>
          <a:prstGeom prst="rect">
            <a:avLst/>
          </a:prstGeom>
        </p:spPr>
      </p:pic>
      <p:sp>
        <p:nvSpPr>
          <p:cNvPr id="62480" name="shpTitleSlide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371983" y="667254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4" name="Rectangle 25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383931" y="2603500"/>
            <a:ext cx="79009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9pPr>
          </a:lstStyle>
          <a:p>
            <a:r>
              <a:rPr lang="en-US" dirty="0" err="1" smtClean="0"/>
              <a:t>Analiza</a:t>
            </a:r>
            <a:r>
              <a:rPr lang="en-US" dirty="0" smtClean="0"/>
              <a:t> </a:t>
            </a:r>
            <a:r>
              <a:rPr lang="en-US" dirty="0" err="1" smtClean="0"/>
              <a:t>Danych</a:t>
            </a:r>
            <a:r>
              <a:rPr lang="en-US" dirty="0" smtClean="0"/>
              <a:t> </a:t>
            </a:r>
            <a:r>
              <a:rPr lang="en-US" dirty="0" err="1" smtClean="0"/>
              <a:t>Przestrzennych</a:t>
            </a:r>
            <a:endParaRPr lang="en-US" dirty="0"/>
          </a:p>
        </p:txBody>
      </p:sp>
      <p:sp>
        <p:nvSpPr>
          <p:cNvPr id="13" name="Rectangle 26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398585" y="3168353"/>
            <a:ext cx="790098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buSzPct val="100000"/>
              <a:buFontTx/>
              <a:buNone/>
              <a:defRPr sz="3300" b="1" i="1">
                <a:solidFill>
                  <a:schemeClr val="tx1"/>
                </a:solidFill>
                <a:latin typeface="Minion" pitchFamily="2" charset="0"/>
                <a:ea typeface="+mn-ea"/>
                <a:cs typeface="+mn-cs"/>
              </a:defRPr>
            </a:lvl1pPr>
            <a:lvl2pPr marL="763588" indent="-287338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41425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719263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955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6527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099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5671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0243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 err="1" smtClean="0"/>
              <a:t>dr</a:t>
            </a:r>
            <a:r>
              <a:rPr lang="en-US" dirty="0" smtClean="0"/>
              <a:t> Adam </a:t>
            </a:r>
            <a:r>
              <a:rPr lang="en-US" dirty="0" err="1" smtClean="0"/>
              <a:t>Dąbrowski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4341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l-PL" dirty="0" smtClean="0"/>
              <a:t>Prosta w</a:t>
            </a:r>
            <a:r>
              <a:rPr dirty="0" err="1" smtClean="0"/>
              <a:t>izualizacja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lang="pl-PL" sz="1800" b="1" dirty="0" smtClean="0">
                <a:solidFill>
                  <a:srgbClr val="007020"/>
                </a:solidFill>
                <a:latin typeface="Courier"/>
              </a:rPr>
              <a:t>Jaka jest wysokość w punkcie o współrzędnych geograficznych: 4*E, 46*N? </a:t>
            </a:r>
            <a:endParaRPr sz="1800" dirty="0">
              <a:latin typeface="Courier"/>
            </a:endParaRPr>
          </a:p>
        </p:txBody>
      </p:sp>
      <p:pic>
        <p:nvPicPr>
          <p:cNvPr id="5" name="Picture 1" descr="Zajecia3_files/figure-pptx/unnamed-chunk-4-2.png"/>
          <p:cNvPicPr>
            <a:picLocks noGrp="1" noChangeAspect="1"/>
          </p:cNvPicPr>
          <p:nvPr/>
        </p:nvPicPr>
        <p:blipFill rotWithShape="1">
          <a:blip r:embed="rId2" cstate="print"/>
          <a:srcRect l="5292" t="14966" r="421" b="10178"/>
          <a:stretch/>
        </p:blipFill>
        <p:spPr bwMode="auto">
          <a:xfrm>
            <a:off x="2051720" y="2492896"/>
            <a:ext cx="5328592" cy="338437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2498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Obliczanie odległości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punkt &lt;- </a:t>
            </a:r>
            <a:r>
              <a:rPr lang="pl-PL" dirty="0" err="1"/>
              <a:t>st_point</a:t>
            </a:r>
            <a:r>
              <a:rPr lang="pl-PL" dirty="0"/>
              <a:t>(c(4,46)) </a:t>
            </a:r>
          </a:p>
          <a:p>
            <a:r>
              <a:rPr lang="pl-PL" dirty="0"/>
              <a:t>punkt2 &lt;- </a:t>
            </a:r>
            <a:r>
              <a:rPr lang="pl-PL" dirty="0" err="1"/>
              <a:t>st_point</a:t>
            </a:r>
            <a:r>
              <a:rPr lang="pl-PL" dirty="0"/>
              <a:t>(c(6,48))  </a:t>
            </a:r>
          </a:p>
          <a:p>
            <a:r>
              <a:rPr lang="pl-PL" dirty="0" err="1"/>
              <a:t>all</a:t>
            </a:r>
            <a:r>
              <a:rPr lang="pl-PL" dirty="0"/>
              <a:t> &lt;- </a:t>
            </a:r>
            <a:r>
              <a:rPr lang="pl-PL" dirty="0" err="1"/>
              <a:t>st_sfc</a:t>
            </a:r>
            <a:r>
              <a:rPr lang="pl-PL" dirty="0"/>
              <a:t>(punkt,punkt2)</a:t>
            </a:r>
          </a:p>
          <a:p>
            <a:r>
              <a:rPr lang="pl-PL" dirty="0" err="1"/>
              <a:t>all</a:t>
            </a:r>
            <a:r>
              <a:rPr lang="pl-PL" dirty="0"/>
              <a:t>&lt;- </a:t>
            </a:r>
            <a:r>
              <a:rPr lang="pl-PL" dirty="0" err="1"/>
              <a:t>st_sf</a:t>
            </a:r>
            <a:r>
              <a:rPr lang="pl-PL" dirty="0"/>
              <a:t>(</a:t>
            </a:r>
            <a:r>
              <a:rPr lang="pl-PL" dirty="0" err="1"/>
              <a:t>all</a:t>
            </a:r>
            <a:r>
              <a:rPr lang="pl-PL" dirty="0"/>
              <a:t>)</a:t>
            </a:r>
          </a:p>
          <a:p>
            <a:endParaRPr lang="pl-PL" dirty="0"/>
          </a:p>
          <a:p>
            <a:r>
              <a:rPr lang="pl-PL" dirty="0"/>
              <a:t>raster::</a:t>
            </a:r>
            <a:r>
              <a:rPr lang="pl-PL" dirty="0" err="1"/>
              <a:t>extract</a:t>
            </a:r>
            <a:r>
              <a:rPr lang="pl-PL" dirty="0"/>
              <a:t>(</a:t>
            </a:r>
            <a:r>
              <a:rPr lang="pl-PL" dirty="0" err="1"/>
              <a:t>DEM.France,all</a:t>
            </a:r>
            <a:r>
              <a:rPr lang="pl-PL" dirty="0"/>
              <a:t>)</a:t>
            </a:r>
          </a:p>
          <a:p>
            <a:r>
              <a:rPr lang="pl-PL" dirty="0" err="1"/>
              <a:t>punkt.rast</a:t>
            </a:r>
            <a:r>
              <a:rPr lang="pl-PL" dirty="0"/>
              <a:t> &lt;- </a:t>
            </a:r>
            <a:r>
              <a:rPr lang="pl-PL" dirty="0" err="1"/>
              <a:t>rasterize</a:t>
            </a:r>
            <a:r>
              <a:rPr lang="pl-PL" dirty="0"/>
              <a:t>(</a:t>
            </a:r>
            <a:r>
              <a:rPr lang="pl-PL" dirty="0" err="1"/>
              <a:t>all,DEM.France</a:t>
            </a:r>
            <a:r>
              <a:rPr lang="pl-PL" dirty="0"/>
              <a:t>)</a:t>
            </a:r>
          </a:p>
          <a:p>
            <a:r>
              <a:rPr lang="pl-PL" dirty="0" err="1"/>
              <a:t>dist.rast</a:t>
            </a:r>
            <a:r>
              <a:rPr lang="pl-PL" dirty="0"/>
              <a:t> &lt;- raster::</a:t>
            </a:r>
            <a:r>
              <a:rPr lang="pl-PL" dirty="0" err="1"/>
              <a:t>distance</a:t>
            </a:r>
            <a:r>
              <a:rPr lang="pl-PL" dirty="0"/>
              <a:t>(</a:t>
            </a:r>
            <a:r>
              <a:rPr lang="pl-PL" dirty="0" err="1"/>
              <a:t>punkt.rast</a:t>
            </a:r>
            <a:r>
              <a:rPr lang="pl-PL" dirty="0"/>
              <a:t>)</a:t>
            </a:r>
          </a:p>
          <a:p>
            <a:r>
              <a:rPr lang="pl-PL" dirty="0"/>
              <a:t>plot(</a:t>
            </a:r>
            <a:r>
              <a:rPr lang="pl-PL" dirty="0" err="1"/>
              <a:t>dist.rast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96726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l-PL" dirty="0" err="1" smtClean="0"/>
              <a:t>Distance</a:t>
            </a:r>
            <a:r>
              <a:rPr lang="pl-PL" dirty="0" smtClean="0"/>
              <a:t>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lang="pl-PL" sz="1800" b="1" dirty="0" smtClean="0">
                <a:solidFill>
                  <a:srgbClr val="007020"/>
                </a:solidFill>
                <a:latin typeface="Courier"/>
              </a:rPr>
              <a:t>Jaka jest wysokość w punkcie o współrzędnych geograficznych: 4*E, 46*N? </a:t>
            </a:r>
            <a:endParaRPr sz="1800" dirty="0">
              <a:latin typeface="Courier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140496"/>
            <a:ext cx="8640960" cy="457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375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Statystyki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21" y="1100152"/>
            <a:ext cx="8354157" cy="4471988"/>
          </a:xfrm>
        </p:spPr>
        <p:txBody>
          <a:bodyPr/>
          <a:lstStyle/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max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DEM.France</a:t>
            </a:r>
            <a:r>
              <a:rPr sz="1800" dirty="0" smtClean="0">
                <a:latin typeface="Courier"/>
              </a:rPr>
              <a:t>[</a:t>
            </a:r>
            <a:r>
              <a:rPr lang="pl-PL" sz="1800" dirty="0" smtClean="0">
                <a:latin typeface="Courier"/>
              </a:rPr>
              <a:t> </a:t>
            </a:r>
            <a:r>
              <a:rPr sz="1800" dirty="0" smtClean="0">
                <a:latin typeface="Courier"/>
              </a:rPr>
              <a:t>],</a:t>
            </a:r>
            <a:r>
              <a:rPr sz="1800" dirty="0">
                <a:solidFill>
                  <a:srgbClr val="902000"/>
                </a:solidFill>
                <a:latin typeface="Courier"/>
              </a:rPr>
              <a:t>na.rm=</a:t>
            </a:r>
            <a:r>
              <a:rPr sz="1800" dirty="0">
                <a:latin typeface="Courier"/>
              </a:rPr>
              <a:t>T)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[1] 4536</a:t>
            </a:r>
          </a:p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max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as.matrix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DEM.France</a:t>
            </a:r>
            <a:r>
              <a:rPr sz="1800" dirty="0">
                <a:latin typeface="Courier"/>
              </a:rPr>
              <a:t>),</a:t>
            </a:r>
            <a:r>
              <a:rPr sz="1800" dirty="0">
                <a:solidFill>
                  <a:srgbClr val="902000"/>
                </a:solidFill>
                <a:latin typeface="Courier"/>
              </a:rPr>
              <a:t>na.rm=</a:t>
            </a:r>
            <a:r>
              <a:rPr sz="1800" dirty="0">
                <a:latin typeface="Courier"/>
              </a:rPr>
              <a:t>T)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[1] 4536</a:t>
            </a:r>
          </a:p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summary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DEM.France</a:t>
            </a:r>
            <a:r>
              <a:rPr sz="18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        </a:t>
            </a:r>
            <a:r>
              <a:rPr sz="1800" dirty="0" err="1">
                <a:latin typeface="Courier"/>
              </a:rPr>
              <a:t>FRA_msk_alt</a:t>
            </a:r>
            <a:r>
              <a:rPr sz="1800" dirty="0">
                <a:latin typeface="Courier"/>
              </a:rPr>
              <a:t>
Min.            -10
1st Qu.         103
Median          191
3rd Qu.         382
Max.           4536
NA's        1195853</a:t>
            </a:r>
          </a:p>
        </p:txBody>
      </p:sp>
    </p:spTree>
    <p:extLst>
      <p:ext uri="{BB962C8B-B14F-4D97-AF65-F5344CB8AC3E}">
        <p14:creationId xmlns:p14="http://schemas.microsoft.com/office/powerpoint/2010/main" xmlns="" val="33168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 smtClean="0"/>
              <a:t>Dlaczego pierwsze komórki w rozpatrywanym cyfrowym modelu terenu są brakiem danych?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Ile wierszy i ile kolumn jest w analizowanym rastrze?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Pomnóżcie wszystkie wartości analizowanego rastra razy 2 i wyświetlcie na mapie.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Dane rastrowe prezentują wartości ciągłe w przestrzeni. Jakie dane rastrowe mogą być przydatne w analizie służącej optymalizacji lokalizacji bankomatów w mieście? (W razie wątpliwości, jakie istnieją dane rastrowe skorzystajcie z przeglądarki </a:t>
            </a:r>
            <a:r>
              <a:rPr lang="pl-PL" dirty="0" err="1" smtClean="0"/>
              <a:t>google</a:t>
            </a:r>
            <a:r>
              <a:rPr lang="pl-PL" dirty="0" smtClean="0"/>
              <a:t>, lub strony </a:t>
            </a:r>
            <a:r>
              <a:rPr lang="pl-PL" dirty="0" err="1" smtClean="0"/>
              <a:t>geoportal.gov.pl</a:t>
            </a:r>
            <a:r>
              <a:rPr lang="pl-PL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Ile powierzchni Francji znajduje się na wysokości powyżej 400 m n.p.m.?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Statystyki strefowe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Mając</a:t>
            </a:r>
            <a:r>
              <a:rPr dirty="0"/>
              <a:t> </a:t>
            </a:r>
            <a:r>
              <a:rPr dirty="0" err="1" smtClean="0"/>
              <a:t>poli</a:t>
            </a:r>
            <a:r>
              <a:rPr lang="pl-PL" dirty="0" smtClean="0"/>
              <a:t>g</a:t>
            </a:r>
            <a:r>
              <a:rPr dirty="0" err="1" smtClean="0"/>
              <a:t>ony</a:t>
            </a:r>
            <a:r>
              <a:rPr dirty="0" smtClean="0"/>
              <a:t> </a:t>
            </a:r>
            <a:r>
              <a:rPr dirty="0" err="1"/>
              <a:t>wyznaczające</a:t>
            </a:r>
            <a:r>
              <a:rPr dirty="0"/>
              <a:t> </a:t>
            </a:r>
            <a:r>
              <a:rPr dirty="0" err="1"/>
              <a:t>strefy</a:t>
            </a:r>
            <a:r>
              <a:rPr dirty="0"/>
              <a:t> (np. </a:t>
            </a:r>
            <a:r>
              <a:rPr dirty="0" err="1"/>
              <a:t>powiaty</a:t>
            </a:r>
            <a:r>
              <a:rPr dirty="0"/>
              <a:t>, </a:t>
            </a:r>
            <a:r>
              <a:rPr dirty="0" err="1"/>
              <a:t>województwa</a:t>
            </a:r>
            <a:r>
              <a:rPr dirty="0"/>
              <a:t>, etc.) </a:t>
            </a:r>
            <a:r>
              <a:rPr dirty="0" err="1"/>
              <a:t>można</a:t>
            </a:r>
            <a:r>
              <a:rPr dirty="0"/>
              <a:t> </a:t>
            </a:r>
            <a:r>
              <a:rPr dirty="0" err="1"/>
              <a:t>obliczyć</a:t>
            </a:r>
            <a:r>
              <a:rPr dirty="0"/>
              <a:t> </a:t>
            </a:r>
            <a:r>
              <a:rPr dirty="0" err="1"/>
              <a:t>statystyki</a:t>
            </a:r>
            <a:r>
              <a:rPr dirty="0"/>
              <a:t> </a:t>
            </a:r>
            <a:r>
              <a:rPr dirty="0" err="1"/>
              <a:t>dla</a:t>
            </a:r>
            <a:r>
              <a:rPr dirty="0"/>
              <a:t> </a:t>
            </a:r>
            <a:r>
              <a:rPr dirty="0" err="1"/>
              <a:t>każdego</a:t>
            </a:r>
            <a:r>
              <a:rPr dirty="0"/>
              <a:t> </a:t>
            </a:r>
            <a:r>
              <a:rPr dirty="0" err="1"/>
              <a:t>poligonu</a:t>
            </a:r>
            <a:r>
              <a:rPr dirty="0"/>
              <a:t> </a:t>
            </a:r>
            <a:r>
              <a:rPr dirty="0" err="1"/>
              <a:t>osobno</a:t>
            </a:r>
            <a:r>
              <a:rPr dirty="0"/>
              <a:t>. </a:t>
            </a:r>
            <a:r>
              <a:rPr dirty="0" err="1"/>
              <a:t>Służy</a:t>
            </a:r>
            <a:r>
              <a:rPr dirty="0"/>
              <a:t> do </a:t>
            </a:r>
            <a:r>
              <a:rPr dirty="0" err="1"/>
              <a:t>tego</a:t>
            </a:r>
            <a:r>
              <a:rPr dirty="0"/>
              <a:t> </a:t>
            </a:r>
            <a:r>
              <a:rPr dirty="0" err="1"/>
              <a:t>funkcja</a:t>
            </a:r>
            <a:r>
              <a:rPr dirty="0"/>
              <a:t> </a:t>
            </a:r>
            <a:r>
              <a:rPr sz="1800" dirty="0">
                <a:latin typeface="Courier"/>
              </a:rPr>
              <a:t>zonal</a:t>
            </a:r>
            <a:r>
              <a:rPr dirty="0" smtClean="0"/>
              <a:t>.</a:t>
            </a:r>
            <a:endParaRPr lang="pl-PL" dirty="0" smtClean="0"/>
          </a:p>
          <a:p>
            <a:pPr marL="0" lvl="0" indent="0">
              <a:buNone/>
            </a:pPr>
            <a:r>
              <a:rPr lang="pl-PL" dirty="0" smtClean="0"/>
              <a:t>Przykładowo:</a:t>
            </a:r>
          </a:p>
          <a:p>
            <a:pPr marL="0" indent="0"/>
            <a:r>
              <a:rPr lang="pl-PL" dirty="0" smtClean="0"/>
              <a:t>jaka jest średnia temperatura w poszczególnych województwach, </a:t>
            </a:r>
          </a:p>
          <a:p>
            <a:pPr marL="0" indent="0"/>
            <a:r>
              <a:rPr lang="pl-PL" dirty="0" smtClean="0"/>
              <a:t>jaki jest udział lasów w podziale na gminy, </a:t>
            </a:r>
          </a:p>
          <a:p>
            <a:pPr marL="0" indent="0"/>
            <a:r>
              <a:rPr lang="pl-PL" dirty="0" smtClean="0"/>
              <a:t>jaka jest maksymalna wysokość </a:t>
            </a:r>
            <a:r>
              <a:rPr lang="pl-PL" dirty="0" err="1" smtClean="0"/>
              <a:t>n.p.m</a:t>
            </a:r>
            <a:r>
              <a:rPr lang="pl-PL" dirty="0" smtClean="0"/>
              <a:t> w arbitralnie stworzonej siatce kwadratów, </a:t>
            </a:r>
          </a:p>
          <a:p>
            <a:pPr marL="0" indent="0"/>
            <a:r>
              <a:rPr lang="pl-PL" dirty="0" smtClean="0"/>
              <a:t>Jakie jest średnie natężenie hałasu w promieniu 50m od wybranych nieruchomości.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6965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Zadanie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dirty="0" err="1"/>
              <a:t>Stwórzcie</a:t>
            </a:r>
            <a:r>
              <a:rPr dirty="0"/>
              <a:t> </a:t>
            </a:r>
            <a:r>
              <a:rPr dirty="0" err="1"/>
              <a:t>plik</a:t>
            </a:r>
            <a:r>
              <a:rPr dirty="0"/>
              <a:t> markdown “</a:t>
            </a:r>
            <a:r>
              <a:rPr dirty="0" err="1"/>
              <a:t>Statystyki</a:t>
            </a:r>
            <a:r>
              <a:rPr dirty="0"/>
              <a:t> </a:t>
            </a:r>
            <a:r>
              <a:rPr dirty="0" err="1" smtClean="0"/>
              <a:t>strefowe</a:t>
            </a:r>
            <a:r>
              <a:rPr dirty="0" smtClean="0"/>
              <a:t>”.</a:t>
            </a:r>
            <a:endParaRPr dirty="0"/>
          </a:p>
          <a:p>
            <a:pPr lvl="1">
              <a:buAutoNum type="arabicPeriod"/>
            </a:pPr>
            <a:r>
              <a:rPr dirty="0" err="1"/>
              <a:t>Pobieżcie</a:t>
            </a:r>
            <a:r>
              <a:rPr dirty="0"/>
              <a:t> </a:t>
            </a:r>
            <a:r>
              <a:rPr dirty="0" err="1"/>
              <a:t>za</a:t>
            </a:r>
            <a:r>
              <a:rPr dirty="0"/>
              <a:t> </a:t>
            </a:r>
            <a:r>
              <a:rPr dirty="0" err="1"/>
              <a:t>pomocą</a:t>
            </a:r>
            <a:r>
              <a:rPr dirty="0"/>
              <a:t> </a:t>
            </a:r>
            <a:r>
              <a:rPr sz="1800" dirty="0" err="1">
                <a:latin typeface="Courier"/>
              </a:rPr>
              <a:t>getData</a:t>
            </a:r>
            <a:r>
              <a:rPr dirty="0"/>
              <a:t> </a:t>
            </a:r>
            <a:r>
              <a:rPr dirty="0" err="1"/>
              <a:t>plik</a:t>
            </a:r>
            <a:r>
              <a:rPr dirty="0"/>
              <a:t> </a:t>
            </a:r>
            <a:r>
              <a:rPr lang="pl-PL" dirty="0" smtClean="0"/>
              <a:t>'alt’</a:t>
            </a:r>
            <a:r>
              <a:rPr dirty="0" smtClean="0"/>
              <a:t> </a:t>
            </a:r>
            <a:r>
              <a:rPr dirty="0" err="1"/>
              <a:t>dla</a:t>
            </a:r>
            <a:r>
              <a:rPr dirty="0"/>
              <a:t> </a:t>
            </a:r>
            <a:r>
              <a:rPr lang="pl-PL" dirty="0" smtClean="0"/>
              <a:t>Polski</a:t>
            </a:r>
            <a:r>
              <a:rPr dirty="0" smtClean="0"/>
              <a:t>.</a:t>
            </a:r>
            <a:endParaRPr dirty="0"/>
          </a:p>
          <a:p>
            <a:pPr lvl="1">
              <a:buAutoNum type="arabicPeriod"/>
            </a:pPr>
            <a:r>
              <a:rPr dirty="0" err="1"/>
              <a:t>Wczytajcie</a:t>
            </a:r>
            <a:r>
              <a:rPr dirty="0"/>
              <a:t> </a:t>
            </a:r>
            <a:r>
              <a:rPr dirty="0" err="1"/>
              <a:t>plik</a:t>
            </a:r>
            <a:r>
              <a:rPr dirty="0"/>
              <a:t> .</a:t>
            </a:r>
            <a:r>
              <a:rPr dirty="0" err="1"/>
              <a:t>shp</a:t>
            </a:r>
            <a:r>
              <a:rPr dirty="0"/>
              <a:t> z </a:t>
            </a:r>
            <a:r>
              <a:rPr dirty="0" err="1"/>
              <a:t>granicami</a:t>
            </a:r>
            <a:r>
              <a:rPr dirty="0"/>
              <a:t> </a:t>
            </a:r>
            <a:r>
              <a:rPr lang="pl-PL" dirty="0" smtClean="0"/>
              <a:t>województw (</a:t>
            </a:r>
            <a:r>
              <a:rPr lang="pl-PL" dirty="0" smtClean="0">
                <a:hlinkClick r:id="rId2"/>
              </a:rPr>
              <a:t>Państwowy Rejestr Granic</a:t>
            </a:r>
            <a:r>
              <a:rPr lang="pl-PL" dirty="0" smtClean="0"/>
              <a:t>)</a:t>
            </a:r>
            <a:r>
              <a:rPr dirty="0" smtClean="0"/>
              <a:t>.</a:t>
            </a:r>
            <a:endParaRPr dirty="0"/>
          </a:p>
          <a:p>
            <a:pPr lvl="1">
              <a:buAutoNum type="arabicPeriod"/>
            </a:pPr>
            <a:r>
              <a:rPr lang="pl-PL" dirty="0" smtClean="0"/>
              <a:t>Obliczcie podstawowe statystyki dla obszaru całej Polski.</a:t>
            </a:r>
          </a:p>
          <a:p>
            <a:pPr lvl="1">
              <a:buAutoNum type="arabicPeriod"/>
            </a:pPr>
            <a:r>
              <a:rPr dirty="0" err="1" smtClean="0"/>
              <a:t>Obliczcie</a:t>
            </a:r>
            <a:r>
              <a:rPr dirty="0" smtClean="0"/>
              <a:t> </a:t>
            </a:r>
            <a:r>
              <a:rPr dirty="0" err="1"/>
              <a:t>podstawowe</a:t>
            </a:r>
            <a:r>
              <a:rPr dirty="0"/>
              <a:t> </a:t>
            </a:r>
            <a:r>
              <a:rPr dirty="0" err="1"/>
              <a:t>statystyki</a:t>
            </a:r>
            <a:r>
              <a:rPr dirty="0"/>
              <a:t> </a:t>
            </a:r>
            <a:r>
              <a:rPr dirty="0" err="1"/>
              <a:t>dla</a:t>
            </a:r>
            <a:r>
              <a:rPr dirty="0"/>
              <a:t> </a:t>
            </a:r>
            <a:r>
              <a:rPr dirty="0" err="1"/>
              <a:t>poszczególnych</a:t>
            </a:r>
            <a:r>
              <a:rPr dirty="0"/>
              <a:t> </a:t>
            </a:r>
            <a:r>
              <a:rPr lang="pl-PL" dirty="0" smtClean="0"/>
              <a:t>województw</a:t>
            </a:r>
            <a:r>
              <a:rPr dirty="0" smtClean="0"/>
              <a:t> </a:t>
            </a:r>
            <a:r>
              <a:rPr dirty="0"/>
              <a:t>w </a:t>
            </a:r>
            <a:r>
              <a:rPr lang="pl-PL" dirty="0" smtClean="0"/>
              <a:t>Polsce</a:t>
            </a:r>
            <a:r>
              <a:rPr dirty="0" smtClean="0"/>
              <a:t>.</a:t>
            </a:r>
            <a:endParaRPr dirty="0"/>
          </a:p>
          <a:p>
            <a:pPr lvl="1">
              <a:buAutoNum type="arabicPeriod"/>
            </a:pPr>
            <a:r>
              <a:rPr dirty="0" err="1"/>
              <a:t>Zwizualizujcie</a:t>
            </a:r>
            <a:r>
              <a:rPr dirty="0"/>
              <a:t> </a:t>
            </a:r>
            <a:r>
              <a:rPr dirty="0" err="1"/>
              <a:t>uzyskane</a:t>
            </a:r>
            <a:r>
              <a:rPr dirty="0"/>
              <a:t> </a:t>
            </a:r>
            <a:r>
              <a:rPr dirty="0" err="1"/>
              <a:t>wyniki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343973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Ruchome okno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 err="1"/>
              <a:t>Niekiedy</a:t>
            </a:r>
            <a:r>
              <a:rPr dirty="0"/>
              <a:t> </a:t>
            </a:r>
            <a:r>
              <a:rPr dirty="0" err="1"/>
              <a:t>zamaist</a:t>
            </a:r>
            <a:r>
              <a:rPr dirty="0"/>
              <a:t> </a:t>
            </a:r>
            <a:r>
              <a:rPr dirty="0" err="1"/>
              <a:t>strefowych</a:t>
            </a:r>
            <a:r>
              <a:rPr dirty="0"/>
              <a:t> </a:t>
            </a:r>
            <a:r>
              <a:rPr dirty="0" err="1"/>
              <a:t>wartośći</a:t>
            </a:r>
            <a:r>
              <a:rPr dirty="0"/>
              <a:t> </a:t>
            </a:r>
            <a:r>
              <a:rPr dirty="0" err="1"/>
              <a:t>dla</a:t>
            </a:r>
            <a:r>
              <a:rPr dirty="0"/>
              <a:t> </a:t>
            </a:r>
            <a:r>
              <a:rPr dirty="0" err="1"/>
              <a:t>poligonów</a:t>
            </a:r>
            <a:r>
              <a:rPr dirty="0"/>
              <a:t> </a:t>
            </a:r>
            <a:r>
              <a:rPr dirty="0" err="1"/>
              <a:t>chcielibyśmy</a:t>
            </a:r>
            <a:r>
              <a:rPr dirty="0"/>
              <a:t> </a:t>
            </a:r>
            <a:r>
              <a:rPr dirty="0" err="1"/>
              <a:t>uzyskać</a:t>
            </a:r>
            <a:r>
              <a:rPr dirty="0"/>
              <a:t> </a:t>
            </a:r>
            <a:r>
              <a:rPr dirty="0" err="1"/>
              <a:t>nowe</a:t>
            </a:r>
            <a:r>
              <a:rPr dirty="0"/>
              <a:t> </a:t>
            </a:r>
            <a:r>
              <a:rPr dirty="0" err="1"/>
              <a:t>wartości</a:t>
            </a:r>
            <a:r>
              <a:rPr dirty="0"/>
              <a:t> </a:t>
            </a:r>
            <a:r>
              <a:rPr dirty="0" err="1"/>
              <a:t>dla</a:t>
            </a:r>
            <a:r>
              <a:rPr dirty="0"/>
              <a:t> </a:t>
            </a:r>
            <a:r>
              <a:rPr dirty="0" err="1"/>
              <a:t>każdej</a:t>
            </a:r>
            <a:r>
              <a:rPr dirty="0"/>
              <a:t> </a:t>
            </a:r>
            <a:r>
              <a:rPr dirty="0" err="1"/>
              <a:t>komórki</a:t>
            </a:r>
            <a:r>
              <a:rPr dirty="0"/>
              <a:t> </a:t>
            </a:r>
            <a:r>
              <a:rPr dirty="0" err="1"/>
              <a:t>rastra</a:t>
            </a:r>
            <a:r>
              <a:rPr dirty="0"/>
              <a:t> w </a:t>
            </a:r>
            <a:r>
              <a:rPr dirty="0" err="1"/>
              <a:t>oparciu</a:t>
            </a:r>
            <a:r>
              <a:rPr dirty="0"/>
              <a:t> o </a:t>
            </a:r>
            <a:r>
              <a:rPr dirty="0" err="1"/>
              <a:t>sąsiedztwo</a:t>
            </a:r>
            <a:r>
              <a:rPr dirty="0"/>
              <a:t> </a:t>
            </a:r>
            <a:r>
              <a:rPr dirty="0" err="1"/>
              <a:t>komórki</a:t>
            </a:r>
            <a:r>
              <a:rPr dirty="0"/>
              <a:t>. </a:t>
            </a:r>
            <a:endParaRPr lang="pl-PL" dirty="0" smtClean="0"/>
          </a:p>
          <a:p>
            <a:pPr marL="0" lvl="0" indent="0">
              <a:buNone/>
            </a:pPr>
            <a:r>
              <a:rPr dirty="0" err="1" smtClean="0"/>
              <a:t>Przykład</a:t>
            </a:r>
            <a:r>
              <a:rPr dirty="0"/>
              <a:t>: </a:t>
            </a:r>
            <a:r>
              <a:rPr dirty="0" err="1"/>
              <a:t>posiadając</a:t>
            </a:r>
            <a:r>
              <a:rPr dirty="0"/>
              <a:t> </a:t>
            </a:r>
            <a:r>
              <a:rPr dirty="0" err="1"/>
              <a:t>mapę</a:t>
            </a:r>
            <a:r>
              <a:rPr dirty="0"/>
              <a:t> </a:t>
            </a:r>
            <a:r>
              <a:rPr dirty="0" err="1"/>
              <a:t>pokrycia</a:t>
            </a:r>
            <a:r>
              <a:rPr dirty="0"/>
              <a:t> </a:t>
            </a:r>
            <a:r>
              <a:rPr dirty="0" err="1"/>
              <a:t>terenu</a:t>
            </a:r>
            <a:r>
              <a:rPr dirty="0"/>
              <a:t> </a:t>
            </a:r>
            <a:r>
              <a:rPr dirty="0" err="1"/>
              <a:t>chcielibyśmy</a:t>
            </a:r>
            <a:r>
              <a:rPr dirty="0"/>
              <a:t> </a:t>
            </a:r>
            <a:r>
              <a:rPr dirty="0" err="1"/>
              <a:t>stworzyć</a:t>
            </a:r>
            <a:r>
              <a:rPr dirty="0"/>
              <a:t> </a:t>
            </a:r>
            <a:r>
              <a:rPr dirty="0" err="1"/>
              <a:t>nowy</a:t>
            </a:r>
            <a:r>
              <a:rPr dirty="0"/>
              <a:t> raster w </a:t>
            </a:r>
            <a:r>
              <a:rPr dirty="0" err="1"/>
              <a:t>tej</a:t>
            </a:r>
            <a:r>
              <a:rPr dirty="0"/>
              <a:t> </a:t>
            </a:r>
            <a:r>
              <a:rPr dirty="0" err="1"/>
              <a:t>samej</a:t>
            </a:r>
            <a:r>
              <a:rPr dirty="0"/>
              <a:t> </a:t>
            </a:r>
            <a:r>
              <a:rPr dirty="0" err="1"/>
              <a:t>rozdzielczości</a:t>
            </a:r>
            <a:r>
              <a:rPr dirty="0"/>
              <a:t>, </a:t>
            </a:r>
            <a:r>
              <a:rPr dirty="0" err="1"/>
              <a:t>który</a:t>
            </a:r>
            <a:r>
              <a:rPr dirty="0"/>
              <a:t> </a:t>
            </a:r>
            <a:r>
              <a:rPr dirty="0" err="1"/>
              <a:t>powie</a:t>
            </a:r>
            <a:r>
              <a:rPr dirty="0"/>
              <a:t> </a:t>
            </a:r>
            <a:r>
              <a:rPr dirty="0" err="1"/>
              <a:t>nam</a:t>
            </a:r>
            <a:r>
              <a:rPr dirty="0"/>
              <a:t> </a:t>
            </a:r>
            <a:r>
              <a:rPr dirty="0" err="1"/>
              <a:t>jaki</a:t>
            </a:r>
            <a:r>
              <a:rPr dirty="0"/>
              <a:t> </a:t>
            </a:r>
            <a:r>
              <a:rPr dirty="0" err="1"/>
              <a:t>procent</a:t>
            </a:r>
            <a:r>
              <a:rPr dirty="0"/>
              <a:t> </a:t>
            </a:r>
            <a:r>
              <a:rPr dirty="0" err="1"/>
              <a:t>sąsiedztwa</a:t>
            </a:r>
            <a:r>
              <a:rPr dirty="0"/>
              <a:t> (</a:t>
            </a:r>
            <a:r>
              <a:rPr dirty="0" err="1"/>
              <a:t>np</a:t>
            </a:r>
            <a:r>
              <a:rPr dirty="0"/>
              <a:t>. 5 </a:t>
            </a:r>
            <a:r>
              <a:rPr dirty="0" err="1"/>
              <a:t>komórek</a:t>
            </a:r>
            <a:r>
              <a:rPr dirty="0"/>
              <a:t>) to </a:t>
            </a:r>
            <a:r>
              <a:rPr dirty="0" err="1"/>
              <a:t>drzewa</a:t>
            </a:r>
            <a:r>
              <a:rPr dirty="0"/>
              <a:t> (</a:t>
            </a:r>
            <a:r>
              <a:rPr dirty="0" err="1"/>
              <a:t>czyt</a:t>
            </a:r>
            <a:r>
              <a:rPr dirty="0"/>
              <a:t>. </a:t>
            </a:r>
            <a:r>
              <a:rPr dirty="0" err="1"/>
              <a:t>jaki</a:t>
            </a:r>
            <a:r>
              <a:rPr dirty="0"/>
              <a:t> jest </a:t>
            </a:r>
            <a:r>
              <a:rPr dirty="0" err="1"/>
              <a:t>udział</a:t>
            </a:r>
            <a:r>
              <a:rPr dirty="0"/>
              <a:t> </a:t>
            </a:r>
            <a:r>
              <a:rPr dirty="0" err="1"/>
              <a:t>drzew</a:t>
            </a:r>
            <a:r>
              <a:rPr dirty="0"/>
              <a:t> w </a:t>
            </a:r>
            <a:r>
              <a:rPr dirty="0" err="1"/>
              <a:t>najbliższym</a:t>
            </a:r>
            <a:r>
              <a:rPr dirty="0"/>
              <a:t> </a:t>
            </a:r>
            <a:r>
              <a:rPr dirty="0" err="1"/>
              <a:t>sąsiedztwie</a:t>
            </a:r>
            <a:r>
              <a:rPr dirty="0"/>
              <a:t>). Do </a:t>
            </a:r>
            <a:r>
              <a:rPr dirty="0" err="1"/>
              <a:t>wykonania</a:t>
            </a:r>
            <a:r>
              <a:rPr dirty="0"/>
              <a:t> </a:t>
            </a:r>
            <a:r>
              <a:rPr dirty="0" err="1"/>
              <a:t>tego</a:t>
            </a:r>
            <a:r>
              <a:rPr dirty="0"/>
              <a:t> </a:t>
            </a:r>
            <a:r>
              <a:rPr dirty="0" err="1"/>
              <a:t>zadania</a:t>
            </a:r>
            <a:r>
              <a:rPr dirty="0"/>
              <a:t> </a:t>
            </a:r>
            <a:r>
              <a:rPr dirty="0" err="1"/>
              <a:t>służy</a:t>
            </a:r>
            <a:r>
              <a:rPr dirty="0"/>
              <a:t> </a:t>
            </a:r>
            <a:r>
              <a:rPr dirty="0" err="1"/>
              <a:t>funkcja</a:t>
            </a:r>
            <a:r>
              <a:rPr dirty="0"/>
              <a:t> </a:t>
            </a:r>
            <a:r>
              <a:rPr sz="1800" dirty="0">
                <a:latin typeface="Courier"/>
              </a:rPr>
              <a:t>focal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268240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ZADANIE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AutoNum type="arabicPeriod"/>
            </a:pPr>
            <a:r>
              <a:rPr dirty="0" err="1"/>
              <a:t>Stwórzcie</a:t>
            </a:r>
            <a:r>
              <a:rPr dirty="0"/>
              <a:t> </a:t>
            </a:r>
            <a:r>
              <a:rPr dirty="0" err="1"/>
              <a:t>nowy</a:t>
            </a:r>
            <a:r>
              <a:rPr dirty="0"/>
              <a:t> raster, o </a:t>
            </a:r>
            <a:r>
              <a:rPr dirty="0" err="1"/>
              <a:t>wielkości</a:t>
            </a:r>
            <a:r>
              <a:rPr dirty="0"/>
              <a:t> 100x100, </a:t>
            </a:r>
            <a:r>
              <a:rPr dirty="0" err="1"/>
              <a:t>któremu</a:t>
            </a:r>
            <a:r>
              <a:rPr dirty="0"/>
              <a:t> </a:t>
            </a:r>
            <a:r>
              <a:rPr dirty="0" err="1"/>
              <a:t>losowo</a:t>
            </a:r>
            <a:r>
              <a:rPr dirty="0"/>
              <a:t> </a:t>
            </a:r>
            <a:r>
              <a:rPr dirty="0" err="1"/>
              <a:t>przypiszecie</a:t>
            </a:r>
            <a:r>
              <a:rPr dirty="0"/>
              <a:t> </a:t>
            </a:r>
            <a:r>
              <a:rPr dirty="0" err="1"/>
              <a:t>wartości</a:t>
            </a:r>
            <a:r>
              <a:rPr dirty="0"/>
              <a:t> 0 </a:t>
            </a:r>
            <a:r>
              <a:rPr dirty="0" err="1"/>
              <a:t>i</a:t>
            </a:r>
            <a:r>
              <a:rPr dirty="0"/>
              <a:t> 1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binaryRaster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raster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matrix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sample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),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10000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902000"/>
                </a:solidFill>
                <a:latin typeface="Courier"/>
              </a:rPr>
              <a:t>replace =</a:t>
            </a:r>
            <a:r>
              <a:rPr sz="1800" dirty="0">
                <a:latin typeface="Courier"/>
              </a:rPr>
              <a:t> T),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                      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ncol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nrow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))</a:t>
            </a:r>
          </a:p>
          <a:p>
            <a:pPr lvl="1">
              <a:buAutoNum type="arabicPeriod"/>
            </a:pPr>
            <a:r>
              <a:rPr dirty="0" err="1"/>
              <a:t>Za</a:t>
            </a:r>
            <a:r>
              <a:rPr dirty="0"/>
              <a:t> </a:t>
            </a:r>
            <a:r>
              <a:rPr dirty="0" err="1"/>
              <a:t>pomocą</a:t>
            </a:r>
            <a:r>
              <a:rPr dirty="0"/>
              <a:t> </a:t>
            </a:r>
            <a:r>
              <a:rPr dirty="0" err="1"/>
              <a:t>funkcji</a:t>
            </a:r>
            <a:r>
              <a:rPr dirty="0"/>
              <a:t> focal </a:t>
            </a:r>
            <a:r>
              <a:rPr dirty="0" err="1"/>
              <a:t>obliczcie</a:t>
            </a:r>
            <a:r>
              <a:rPr dirty="0"/>
              <a:t> </a:t>
            </a:r>
            <a:r>
              <a:rPr dirty="0" err="1"/>
              <a:t>dla</a:t>
            </a:r>
            <a:r>
              <a:rPr dirty="0"/>
              <a:t> </a:t>
            </a:r>
            <a:r>
              <a:rPr dirty="0" err="1"/>
              <a:t>każdej</a:t>
            </a:r>
            <a:r>
              <a:rPr dirty="0"/>
              <a:t> </a:t>
            </a:r>
            <a:r>
              <a:rPr dirty="0" err="1"/>
              <a:t>komórki</a:t>
            </a:r>
            <a:r>
              <a:rPr dirty="0"/>
              <a:t> </a:t>
            </a:r>
            <a:r>
              <a:rPr dirty="0" err="1"/>
              <a:t>sumę</a:t>
            </a:r>
            <a:r>
              <a:rPr dirty="0"/>
              <a:t> </a:t>
            </a:r>
            <a:r>
              <a:rPr dirty="0" err="1"/>
              <a:t>komórek</a:t>
            </a:r>
            <a:r>
              <a:rPr dirty="0"/>
              <a:t> w </a:t>
            </a:r>
            <a:r>
              <a:rPr dirty="0" err="1"/>
              <a:t>sąsiedztwie</a:t>
            </a:r>
            <a:r>
              <a:rPr dirty="0"/>
              <a:t> 1 </a:t>
            </a:r>
            <a:r>
              <a:rPr dirty="0" err="1"/>
              <a:t>komórki</a:t>
            </a:r>
            <a:r>
              <a:rPr dirty="0"/>
              <a:t> </a:t>
            </a:r>
            <a:r>
              <a:rPr sz="1800" dirty="0">
                <a:latin typeface="Courier"/>
              </a:rPr>
              <a:t>focal(x</a:t>
            </a:r>
            <a:r>
              <a:rPr sz="1800" dirty="0" smtClean="0">
                <a:latin typeface="Courier"/>
              </a:rPr>
              <a:t>,</a:t>
            </a:r>
            <a:r>
              <a:rPr lang="pl-PL" sz="1800" dirty="0" smtClean="0">
                <a:latin typeface="Courier"/>
              </a:rPr>
              <a:t> </a:t>
            </a:r>
            <a:r>
              <a:rPr sz="1800" dirty="0" smtClean="0">
                <a:latin typeface="Courier"/>
              </a:rPr>
              <a:t>w,</a:t>
            </a:r>
            <a:r>
              <a:rPr lang="pl-PL" sz="1800" dirty="0" smtClean="0">
                <a:latin typeface="Courier"/>
              </a:rPr>
              <a:t> </a:t>
            </a:r>
            <a:r>
              <a:rPr sz="1800" dirty="0" smtClean="0">
                <a:latin typeface="Courier"/>
              </a:rPr>
              <a:t>fun</a:t>
            </a:r>
            <a:r>
              <a:rPr sz="1800" dirty="0">
                <a:latin typeface="Courier"/>
              </a:rPr>
              <a:t>)</a:t>
            </a:r>
            <a:r>
              <a:rPr dirty="0"/>
              <a:t> </a:t>
            </a:r>
            <a:endParaRPr lang="pl-PL" dirty="0" smtClean="0"/>
          </a:p>
          <a:p>
            <a:pPr lvl="1">
              <a:buNone/>
            </a:pPr>
            <a:r>
              <a:rPr lang="pl-PL" sz="1800" dirty="0" smtClean="0">
                <a:latin typeface="Courier"/>
              </a:rPr>
              <a:t>	</a:t>
            </a:r>
            <a:r>
              <a:rPr sz="1800" dirty="0" smtClean="0">
                <a:latin typeface="Courier"/>
              </a:rPr>
              <a:t>x</a:t>
            </a:r>
            <a:r>
              <a:rPr dirty="0" smtClean="0"/>
              <a:t> </a:t>
            </a:r>
            <a:r>
              <a:rPr dirty="0"/>
              <a:t>- raster,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którym</a:t>
            </a:r>
            <a:r>
              <a:rPr dirty="0"/>
              <a:t> </a:t>
            </a:r>
            <a:r>
              <a:rPr dirty="0" err="1"/>
              <a:t>pracujecie</a:t>
            </a:r>
            <a:r>
              <a:rPr dirty="0"/>
              <a:t> (</a:t>
            </a:r>
            <a:r>
              <a:rPr sz="1800" dirty="0" err="1">
                <a:latin typeface="Courier"/>
              </a:rPr>
              <a:t>binaryRaster</a:t>
            </a:r>
            <a:r>
              <a:rPr dirty="0"/>
              <a:t>) </a:t>
            </a:r>
            <a:endParaRPr lang="pl-PL" dirty="0" smtClean="0"/>
          </a:p>
          <a:p>
            <a:pPr lvl="1">
              <a:buNone/>
            </a:pPr>
            <a:r>
              <a:rPr lang="pl-PL" sz="1800" dirty="0" smtClean="0">
                <a:latin typeface="Courier"/>
              </a:rPr>
              <a:t>	</a:t>
            </a:r>
            <a:r>
              <a:rPr sz="1800" dirty="0" smtClean="0">
                <a:latin typeface="Courier"/>
              </a:rPr>
              <a:t>w</a:t>
            </a:r>
            <a:r>
              <a:rPr dirty="0" smtClean="0"/>
              <a:t> </a:t>
            </a:r>
            <a:r>
              <a:rPr dirty="0"/>
              <a:t>- </a:t>
            </a:r>
            <a:r>
              <a:rPr dirty="0" err="1"/>
              <a:t>macierz</a:t>
            </a:r>
            <a:r>
              <a:rPr dirty="0"/>
              <a:t> wag </a:t>
            </a:r>
            <a:r>
              <a:rPr dirty="0" err="1"/>
              <a:t>dla</a:t>
            </a:r>
            <a:r>
              <a:rPr dirty="0"/>
              <a:t> </a:t>
            </a:r>
            <a:r>
              <a:rPr dirty="0" err="1"/>
              <a:t>ruchomego</a:t>
            </a:r>
            <a:r>
              <a:rPr dirty="0"/>
              <a:t> </a:t>
            </a:r>
            <a:r>
              <a:rPr dirty="0" err="1"/>
              <a:t>okna</a:t>
            </a:r>
            <a:r>
              <a:rPr dirty="0"/>
              <a:t>. </a:t>
            </a:r>
            <a:r>
              <a:rPr dirty="0" err="1"/>
              <a:t>Macierz</a:t>
            </a:r>
            <a:r>
              <a:rPr dirty="0"/>
              <a:t> o </a:t>
            </a:r>
            <a:r>
              <a:rPr dirty="0" err="1"/>
              <a:t>wielkości</a:t>
            </a:r>
            <a:r>
              <a:rPr dirty="0"/>
              <a:t> 3x3 </a:t>
            </a:r>
            <a:r>
              <a:rPr dirty="0" err="1"/>
              <a:t>dla</a:t>
            </a:r>
            <a:r>
              <a:rPr dirty="0"/>
              <a:t> </a:t>
            </a:r>
            <a:r>
              <a:rPr dirty="0" err="1"/>
              <a:t>naszego</a:t>
            </a:r>
            <a:r>
              <a:rPr dirty="0"/>
              <a:t> </a:t>
            </a:r>
            <a:r>
              <a:rPr dirty="0" err="1"/>
              <a:t>zadania</a:t>
            </a:r>
            <a:r>
              <a:rPr dirty="0"/>
              <a:t> </a:t>
            </a:r>
            <a:r>
              <a:rPr dirty="0" err="1"/>
              <a:t>stanowi</a:t>
            </a:r>
            <a:r>
              <a:rPr dirty="0"/>
              <a:t> same </a:t>
            </a:r>
            <a:r>
              <a:rPr dirty="0" err="1"/>
              <a:t>jedynki</a:t>
            </a:r>
            <a:r>
              <a:rPr dirty="0"/>
              <a:t> (</a:t>
            </a:r>
            <a:r>
              <a:rPr sz="1800" dirty="0">
                <a:latin typeface="Courier"/>
              </a:rPr>
              <a:t>matrix(1,nrow=3,ncol=3)</a:t>
            </a:r>
            <a:r>
              <a:rPr dirty="0"/>
              <a:t>) </a:t>
            </a:r>
            <a:endParaRPr lang="pl-PL" dirty="0" smtClean="0"/>
          </a:p>
          <a:p>
            <a:pPr lvl="1">
              <a:buNone/>
            </a:pPr>
            <a:r>
              <a:rPr lang="pl-PL" sz="1800" dirty="0" smtClean="0">
                <a:latin typeface="Courier"/>
              </a:rPr>
              <a:t>	</a:t>
            </a:r>
            <a:r>
              <a:rPr sz="1800" dirty="0" smtClean="0">
                <a:latin typeface="Courier"/>
              </a:rPr>
              <a:t>fun</a:t>
            </a:r>
            <a:r>
              <a:rPr dirty="0" smtClean="0"/>
              <a:t> </a:t>
            </a:r>
            <a:r>
              <a:rPr dirty="0"/>
              <a:t>- </a:t>
            </a:r>
            <a:r>
              <a:rPr dirty="0" err="1"/>
              <a:t>funkcja</a:t>
            </a:r>
            <a:r>
              <a:rPr dirty="0"/>
              <a:t> </a:t>
            </a:r>
            <a:r>
              <a:rPr dirty="0" err="1"/>
              <a:t>obliczana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ruchomym</a:t>
            </a:r>
            <a:r>
              <a:rPr dirty="0"/>
              <a:t> </a:t>
            </a:r>
            <a:r>
              <a:rPr dirty="0" err="1"/>
              <a:t>oknie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23212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Zadanie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lang="pl-PL" dirty="0" smtClean="0"/>
              <a:t>W waszym raporcie dotyczącym analizy danych BDL uwzględnijcie analizę ukształtowania terenu dla wybranego przez Was poziomu (województw, gmin lub powiatów).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87625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parach:</a:t>
            </a:r>
          </a:p>
          <a:p>
            <a:pPr lvl="1"/>
            <a:r>
              <a:rPr lang="pl-PL" dirty="0" smtClean="0"/>
              <a:t>Wejdźcie na stronę </a:t>
            </a:r>
            <a:r>
              <a:rPr lang="pl-PL" dirty="0" smtClean="0">
                <a:hlinkClick r:id="rId2"/>
              </a:rPr>
              <a:t>Banku Danych Lokalnych</a:t>
            </a:r>
            <a:r>
              <a:rPr lang="pl-PL" dirty="0" smtClean="0"/>
              <a:t> </a:t>
            </a:r>
          </a:p>
          <a:p>
            <a:pPr lvl="1"/>
            <a:r>
              <a:rPr lang="pl-PL" dirty="0" smtClean="0"/>
              <a:t>Wybierzcie interesujące Was zagadnienie (spis ludności, handel i gastronomia, kultura i sztuka, etc.)</a:t>
            </a:r>
          </a:p>
          <a:p>
            <a:pPr lvl="1"/>
            <a:r>
              <a:rPr lang="pl-PL" dirty="0" smtClean="0"/>
              <a:t>Pobierzcie dane dla interesującego Was podziału (gminy, powiaty, województwa)</a:t>
            </a:r>
          </a:p>
          <a:p>
            <a:pPr lvl="1"/>
            <a:r>
              <a:rPr lang="pl-PL" dirty="0" smtClean="0"/>
              <a:t>Wykorzystajcie dane z </a:t>
            </a:r>
            <a:r>
              <a:rPr lang="pl-PL" dirty="0" smtClean="0">
                <a:hlinkClick r:id="rId3"/>
              </a:rPr>
              <a:t>Państwowego Rejestru Granic </a:t>
            </a:r>
            <a:r>
              <a:rPr lang="pl-PL" dirty="0" smtClean="0"/>
              <a:t>do złączenia z danymi tabelarycznymi.</a:t>
            </a:r>
          </a:p>
          <a:p>
            <a:pPr lvl="1"/>
            <a:r>
              <a:rPr lang="pl-PL" dirty="0" smtClean="0"/>
              <a:t>Wykonajcie eksplorację i wizualizację danych.</a:t>
            </a:r>
          </a:p>
          <a:p>
            <a:pPr lvl="1"/>
            <a:r>
              <a:rPr lang="pl-PL" dirty="0" smtClean="0"/>
              <a:t>DODATKOWE: wybierzcie 2 zagadnienia i sprawdźcie, czy istnieje korelacja.</a:t>
            </a:r>
          </a:p>
        </p:txBody>
      </p:sp>
    </p:spTree>
    <p:extLst>
      <p:ext uri="{BB962C8B-B14F-4D97-AF65-F5344CB8AC3E}">
        <p14:creationId xmlns:p14="http://schemas.microsoft.com/office/powerpoint/2010/main" xmlns="" val="23079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Wymagane biblioteki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(sf)</a:t>
            </a:r>
            <a:r>
              <a:rPr dirty="0"/>
              <a:t/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(raster)</a:t>
            </a:r>
            <a:r>
              <a:rPr dirty="0"/>
              <a:t/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dplyr</a:t>
            </a:r>
            <a:r>
              <a:rPr sz="1800"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spData</a:t>
            </a:r>
            <a:r>
              <a:rPr sz="1800"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spDataLarge</a:t>
            </a:r>
            <a:r>
              <a:rPr sz="1800" dirty="0" smtClean="0">
                <a:latin typeface="Courier"/>
              </a:rPr>
              <a:t>)</a:t>
            </a:r>
            <a:endParaRPr lang="pl-PL" sz="1800" dirty="0" smtClean="0">
              <a:latin typeface="Courier"/>
            </a:endParaRPr>
          </a:p>
          <a:p>
            <a:pPr marL="1270000" lvl="0" indent="0">
              <a:buNone/>
            </a:pPr>
            <a:r>
              <a:rPr lang="pl-PL" sz="1800" b="1" dirty="0" err="1" smtClean="0">
                <a:solidFill>
                  <a:srgbClr val="007020"/>
                </a:solidFill>
                <a:latin typeface="Courier"/>
              </a:rPr>
              <a:t>library</a:t>
            </a:r>
            <a:r>
              <a:rPr lang="pl-PL" sz="1800" dirty="0" smtClean="0">
                <a:latin typeface="Courier"/>
              </a:rPr>
              <a:t>(</a:t>
            </a:r>
            <a:r>
              <a:rPr lang="pl-PL" sz="1800" dirty="0" err="1" smtClean="0">
                <a:latin typeface="Courier"/>
              </a:rPr>
              <a:t>tidyverse</a:t>
            </a:r>
            <a:r>
              <a:rPr lang="pl-PL" sz="1800" dirty="0" smtClean="0">
                <a:latin typeface="Courier"/>
              </a:rPr>
              <a:t>)</a:t>
            </a:r>
            <a:endParaRPr lang="pl-PL" sz="1800" dirty="0">
              <a:latin typeface="Courier"/>
            </a:endParaRPr>
          </a:p>
          <a:p>
            <a:pPr marL="1270000" lvl="0" indent="0">
              <a:buNone/>
            </a:pPr>
            <a:r>
              <a:rPr sz="1800" b="1" dirty="0" smtClean="0">
                <a:solidFill>
                  <a:srgbClr val="007020"/>
                </a:solidFill>
                <a:latin typeface="Courier"/>
              </a:rPr>
              <a:t>library</a:t>
            </a:r>
            <a:r>
              <a:rPr sz="1800" dirty="0" smtClean="0">
                <a:latin typeface="Courier"/>
              </a:rPr>
              <a:t>(</a:t>
            </a:r>
            <a:r>
              <a:rPr sz="1800" dirty="0" err="1" smtClean="0">
                <a:latin typeface="Courier"/>
              </a:rPr>
              <a:t>tmap</a:t>
            </a:r>
            <a:r>
              <a:rPr sz="1800" dirty="0">
                <a:latin typeface="Courier"/>
              </a:rPr>
              <a:t>)  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for static and interactive maps</a:t>
            </a:r>
            <a:r>
              <a:rPr dirty="0"/>
              <a:t/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(leaflet)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for interactive maps</a:t>
            </a:r>
            <a:r>
              <a:rPr dirty="0"/>
              <a:t/>
            </a:r>
            <a:br>
              <a:rPr dirty="0"/>
            </a:br>
            <a:r>
              <a:rPr lang="pl-PL" dirty="0" smtClean="0"/>
              <a:t>#</a:t>
            </a:r>
            <a:r>
              <a:rPr sz="1800" b="1" dirty="0" smtClean="0">
                <a:solidFill>
                  <a:srgbClr val="007020"/>
                </a:solidFill>
                <a:latin typeface="Courier"/>
              </a:rPr>
              <a:t>library</a:t>
            </a:r>
            <a:r>
              <a:rPr sz="1800" dirty="0" smtClean="0">
                <a:latin typeface="Courier"/>
              </a:rPr>
              <a:t>(</a:t>
            </a:r>
            <a:r>
              <a:rPr sz="1800" dirty="0" err="1" smtClean="0">
                <a:latin typeface="Courier"/>
              </a:rPr>
              <a:t>mapview</a:t>
            </a:r>
            <a:r>
              <a:rPr sz="1800" dirty="0">
                <a:latin typeface="Courier"/>
              </a:rPr>
              <a:t>)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for interactive maps</a:t>
            </a:r>
            <a:r>
              <a:rPr dirty="0"/>
              <a:t/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(ggplot2)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tidyverse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 vis package</a:t>
            </a:r>
            <a:r>
              <a:rPr dirty="0"/>
              <a:t/>
            </a:r>
            <a:br>
              <a:rPr dirty="0"/>
            </a:br>
            <a:r>
              <a:rPr lang="pl-PL" dirty="0" smtClean="0"/>
              <a:t>#</a:t>
            </a:r>
            <a:r>
              <a:rPr sz="1800" b="1" dirty="0" smtClean="0">
                <a:solidFill>
                  <a:srgbClr val="007020"/>
                </a:solidFill>
                <a:latin typeface="Courier"/>
              </a:rPr>
              <a:t>library</a:t>
            </a:r>
            <a:r>
              <a:rPr sz="1800" dirty="0" smtClean="0">
                <a:latin typeface="Courier"/>
              </a:rPr>
              <a:t>(shiny</a:t>
            </a:r>
            <a:r>
              <a:rPr sz="1800" dirty="0">
                <a:latin typeface="Courier"/>
              </a:rPr>
              <a:t>) 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for web applications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Zajecia3b_files/figure-pptx/unnamed-chunk-2-1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178958" y="2500306"/>
            <a:ext cx="5115715" cy="409257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Statyczne mapy - tmap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Pakiet tmap pozwala tworzyć mapy w podobny sposób jak ggplot2, tzn. za pomocą warstw. Obiekt przekazywany do polecenia </a:t>
            </a:r>
            <a:r>
              <a:rPr sz="1800">
                <a:latin typeface="Courier"/>
              </a:rPr>
              <a:t>tm_shape</a:t>
            </a:r>
            <a:r>
              <a:rPr/>
              <a:t> do obiekt klasy sf.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>
                <a:latin typeface="Courier"/>
              </a:rPr>
              <a:t>(nz)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t/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tm_fill</a:t>
            </a:r>
            <a:r>
              <a:rPr sz="1800">
                <a:latin typeface="Courier"/>
              </a:rPr>
              <a:t>()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Zajecia3b_files/figure-pptx/unnamed-chunk-2-2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714612" y="1714488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>
                <a:latin typeface="Courier"/>
              </a:rPr>
              <a:t>(nz)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t/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tm_borders</a:t>
            </a:r>
            <a:r>
              <a:rPr sz="1800">
                <a:latin typeface="Courier"/>
              </a:rPr>
              <a:t>()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Zajecia3b_files/figure-pptx/unnamed-chunk-2-3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357422" y="1714488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>
                <a:latin typeface="Courier"/>
              </a:rPr>
              <a:t>(nz)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t/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tm_fill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t/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tm_borders</a:t>
            </a:r>
            <a:r>
              <a:rPr sz="1800">
                <a:latin typeface="Courier"/>
              </a:rPr>
              <a:t>()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Zajecia3b_files/figure-pptx/unnamed-chunk-3-1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786182" y="2714620"/>
            <a:ext cx="4937120" cy="394969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Statyczne mapy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sz="1800" dirty="0" err="1">
                <a:latin typeface="Courier"/>
              </a:rPr>
              <a:t>tm_polygons</a:t>
            </a:r>
            <a:r>
              <a:rPr dirty="0"/>
              <a:t> </a:t>
            </a:r>
            <a:r>
              <a:rPr dirty="0" err="1"/>
              <a:t>służy</a:t>
            </a:r>
            <a:r>
              <a:rPr dirty="0"/>
              <a:t> </a:t>
            </a:r>
            <a:r>
              <a:rPr dirty="0" err="1"/>
              <a:t>za</a:t>
            </a:r>
            <a:r>
              <a:rPr dirty="0"/>
              <a:t> </a:t>
            </a:r>
            <a:r>
              <a:rPr dirty="0" err="1"/>
              <a:t>połączenie</a:t>
            </a:r>
            <a:r>
              <a:rPr dirty="0"/>
              <a:t> </a:t>
            </a:r>
            <a:r>
              <a:rPr sz="1800" dirty="0" err="1">
                <a:latin typeface="Courier"/>
              </a:rPr>
              <a:t>tm_fill</a:t>
            </a:r>
            <a:r>
              <a:rPr sz="1800" dirty="0">
                <a:latin typeface="Courier"/>
              </a:rPr>
              <a:t>() + </a:t>
            </a:r>
            <a:r>
              <a:rPr sz="1800" dirty="0" err="1">
                <a:latin typeface="Courier"/>
              </a:rPr>
              <a:t>tm_borders</a:t>
            </a:r>
            <a:r>
              <a:rPr sz="1800" dirty="0">
                <a:latin typeface="Courier"/>
              </a:rPr>
              <a:t>()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map_nz</a:t>
            </a:r>
            <a:r>
              <a:rPr sz="1800" dirty="0">
                <a:latin typeface="Courier"/>
              </a:rPr>
              <a:t> </a:t>
            </a:r>
            <a:r>
              <a:rPr lang="pl-PL" sz="1800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tm_polygons</a:t>
            </a:r>
            <a:r>
              <a:rPr sz="1800" dirty="0">
                <a:latin typeface="Courier"/>
              </a:rPr>
              <a:t>()</a:t>
            </a:r>
            <a:r>
              <a:rPr dirty="0"/>
              <a:t/>
            </a:r>
            <a:br>
              <a:rPr dirty="0"/>
            </a:br>
            <a:r>
              <a:rPr sz="1800" dirty="0" err="1">
                <a:latin typeface="Courier"/>
              </a:rPr>
              <a:t>map_nz</a:t>
            </a:r>
            <a:endParaRPr sz="1800" dirty="0">
              <a:latin typeface="Couri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Zajecia3b_files/figure-pptx/unnamed-chunk-4-1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00364" y="2586032"/>
            <a:ext cx="5008558" cy="400684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Statyczne mapy warstwy rastrowe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map_nz1 </a:t>
            </a:r>
            <a:r>
              <a:rPr lang="pl-PL" sz="1800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map_nz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nz_elev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tm_raster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alpha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0.7</a:t>
            </a:r>
            <a:r>
              <a:rPr sz="1800"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map_nz1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Zajecia3b_files/figure-pptx/unnamed-chunk-5-1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768322" y="3071810"/>
            <a:ext cx="4312038" cy="34496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Dodawanie kolejnych warstw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nz_water</a:t>
            </a:r>
            <a:r>
              <a:rPr sz="1800" dirty="0">
                <a:latin typeface="Courier"/>
              </a:rPr>
              <a:t> </a:t>
            </a:r>
            <a:r>
              <a:rPr lang="pl-PL" sz="1800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st_union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 smtClean="0">
                <a:solidFill>
                  <a:srgbClr val="007020"/>
                </a:solidFill>
                <a:latin typeface="Courier"/>
              </a:rPr>
              <a:t>st_buffer</a:t>
            </a:r>
            <a:r>
              <a:rPr sz="1800" dirty="0" smtClean="0">
                <a:latin typeface="Courier"/>
              </a:rPr>
              <a:t>(</a:t>
            </a:r>
            <a:r>
              <a:rPr sz="1800" dirty="0" smtClean="0">
                <a:solidFill>
                  <a:srgbClr val="40A070"/>
                </a:solidFill>
                <a:latin typeface="Courier"/>
              </a:rPr>
              <a:t>22200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st_cast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to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"LINESTRING"</a:t>
            </a:r>
            <a:r>
              <a:rPr sz="1800"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map_nz2 </a:t>
            </a:r>
            <a:r>
              <a:rPr lang="pl-PL" sz="1800" dirty="0" smtClean="0">
                <a:latin typeface="Courier"/>
              </a:rPr>
              <a:t> </a:t>
            </a:r>
            <a:r>
              <a:rPr lang="pl-PL" sz="1800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 </a:t>
            </a:r>
            <a:r>
              <a:rPr lang="pl-PL" sz="1800" dirty="0" smtClean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smtClean="0">
                <a:latin typeface="Courier"/>
              </a:rPr>
              <a:t>map_nz1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nz_water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tm_lines</a:t>
            </a:r>
            <a:r>
              <a:rPr sz="1800" dirty="0">
                <a:latin typeface="Courier"/>
              </a:rPr>
              <a:t>()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map_nz2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Dodawanie kolejnych warstw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map_nz3 </a:t>
            </a:r>
            <a:r>
              <a:rPr lang="pl-PL" sz="1800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map_nz2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nz_height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tm_dots</a:t>
            </a:r>
            <a:r>
              <a:rPr sz="1800" dirty="0">
                <a:latin typeface="Courier"/>
              </a:rPr>
              <a:t>()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map_nz3</a:t>
            </a:r>
          </a:p>
        </p:txBody>
      </p:sp>
      <p:pic>
        <p:nvPicPr>
          <p:cNvPr id="4" name="Picture 1" descr="Zajecia3b_files/figure-pptx/unnamed-chunk-6-1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178958" y="2643182"/>
            <a:ext cx="4758525" cy="380682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Utwórzcie prostą mapę poligonów oraz </a:t>
            </a:r>
            <a:r>
              <a:rPr lang="pl-PL" dirty="0" err="1" smtClean="0"/>
              <a:t>centroidów</a:t>
            </a:r>
            <a:r>
              <a:rPr lang="pl-PL" dirty="0" smtClean="0"/>
              <a:t> dla danych do projektu z BDL.</a:t>
            </a:r>
          </a:p>
          <a:p>
            <a:r>
              <a:rPr lang="pl-PL" dirty="0" smtClean="0"/>
              <a:t>Aby utworzyć centroidy poligonów użyjcie funkcji </a:t>
            </a:r>
            <a:r>
              <a:rPr lang="pl-PL" dirty="0" err="1" smtClean="0"/>
              <a:t>st_centroid</a:t>
            </a:r>
            <a:r>
              <a:rPr lang="pl-PL" dirty="0" smtClean="0"/>
              <a:t>()</a:t>
            </a:r>
          </a:p>
          <a:p>
            <a:r>
              <a:rPr lang="pl-PL" dirty="0" smtClean="0"/>
              <a:t>Dodajcie również warstwę rastra wysokości nad poziomem morza (cyfrowy model wysokościowy– Digital </a:t>
            </a:r>
            <a:r>
              <a:rPr lang="pl-PL" dirty="0" err="1" smtClean="0"/>
              <a:t>Elevation</a:t>
            </a:r>
            <a:r>
              <a:rPr lang="pl-PL" dirty="0" smtClean="0"/>
              <a:t> Model)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3500869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Wyświetlanie kilku map na raz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tmap_arrange</a:t>
            </a:r>
            <a:r>
              <a:rPr sz="1800" dirty="0">
                <a:latin typeface="Courier"/>
              </a:rPr>
              <a:t>(map_nz1, map_nz2, map_nz3</a:t>
            </a:r>
            <a:r>
              <a:rPr sz="1800" dirty="0" smtClean="0">
                <a:latin typeface="Courier"/>
              </a:rPr>
              <a:t>)</a:t>
            </a:r>
            <a:endParaRPr sz="1800" dirty="0">
              <a:latin typeface="Courier"/>
            </a:endParaRPr>
          </a:p>
        </p:txBody>
      </p:sp>
      <p:pic>
        <p:nvPicPr>
          <p:cNvPr id="4" name="Picture 1" descr="Zajecia3b_files/figure-pptx/unnamed-chunk-7-1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14480" y="23368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Dane rastrowe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21" y="1171590"/>
            <a:ext cx="8354157" cy="4471988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Pakiet</a:t>
            </a:r>
            <a:r>
              <a:rPr dirty="0"/>
              <a:t> </a:t>
            </a:r>
            <a:r>
              <a:rPr sz="1800" dirty="0">
                <a:latin typeface="Courier"/>
              </a:rPr>
              <a:t>raster</a:t>
            </a:r>
          </a:p>
          <a:p>
            <a:pPr lvl="1">
              <a:buAutoNum type="arabicPeriod"/>
            </a:pPr>
            <a:r>
              <a:rPr dirty="0"/>
              <a:t>Raster to </a:t>
            </a:r>
            <a:r>
              <a:rPr dirty="0" err="1"/>
              <a:t>macierz</a:t>
            </a:r>
            <a:r>
              <a:rPr dirty="0"/>
              <a:t> </a:t>
            </a:r>
            <a:r>
              <a:rPr dirty="0" err="1"/>
              <a:t>wartości</a:t>
            </a:r>
            <a:r>
              <a:rPr dirty="0"/>
              <a:t> z </a:t>
            </a:r>
            <a:r>
              <a:rPr dirty="0" err="1"/>
              <a:t>układem</a:t>
            </a:r>
            <a:r>
              <a:rPr dirty="0"/>
              <a:t> </a:t>
            </a:r>
            <a:r>
              <a:rPr dirty="0" err="1"/>
              <a:t>współrzędnych</a:t>
            </a:r>
            <a:r>
              <a:rPr dirty="0"/>
              <a:t> (CRS)</a:t>
            </a:r>
          </a:p>
          <a:p>
            <a:pPr lvl="1">
              <a:buAutoNum type="arabicPeriod"/>
            </a:pPr>
            <a:r>
              <a:rPr dirty="0" err="1"/>
              <a:t>Każda</a:t>
            </a:r>
            <a:r>
              <a:rPr dirty="0"/>
              <a:t> </a:t>
            </a:r>
            <a:r>
              <a:rPr dirty="0" err="1"/>
              <a:t>komórka</a:t>
            </a:r>
            <a:r>
              <a:rPr dirty="0"/>
              <a:t> </a:t>
            </a:r>
            <a:r>
              <a:rPr dirty="0" err="1"/>
              <a:t>rastra</a:t>
            </a:r>
            <a:r>
              <a:rPr dirty="0"/>
              <a:t> ma </a:t>
            </a:r>
            <a:r>
              <a:rPr dirty="0" err="1"/>
              <a:t>określoną</a:t>
            </a:r>
            <a:r>
              <a:rPr dirty="0"/>
              <a:t> </a:t>
            </a:r>
            <a:r>
              <a:rPr dirty="0" err="1"/>
              <a:t>wielkość</a:t>
            </a:r>
            <a:r>
              <a:rPr dirty="0"/>
              <a:t> - </a:t>
            </a:r>
            <a:r>
              <a:rPr dirty="0" err="1"/>
              <a:t>rozdzielczość</a:t>
            </a:r>
            <a:r>
              <a:rPr dirty="0"/>
              <a:t> (</a:t>
            </a:r>
            <a:r>
              <a:rPr dirty="0" err="1"/>
              <a:t>np</a:t>
            </a:r>
            <a:r>
              <a:rPr dirty="0"/>
              <a:t>. 30m)</a:t>
            </a:r>
          </a:p>
          <a:p>
            <a:pPr lvl="1">
              <a:buAutoNum type="arabicPeriod"/>
            </a:pPr>
            <a:r>
              <a:rPr dirty="0" err="1"/>
              <a:t>Operacje</a:t>
            </a:r>
            <a:r>
              <a:rPr dirty="0"/>
              <a:t> </a:t>
            </a:r>
            <a:r>
              <a:rPr dirty="0" err="1"/>
              <a:t>matematyczne</a:t>
            </a:r>
            <a:r>
              <a:rPr dirty="0"/>
              <a:t> </a:t>
            </a:r>
            <a:r>
              <a:rPr dirty="0" err="1"/>
              <a:t>są</a:t>
            </a:r>
            <a:r>
              <a:rPr dirty="0"/>
              <a:t> </a:t>
            </a:r>
            <a:r>
              <a:rPr dirty="0" err="1"/>
              <a:t>znacznie</a:t>
            </a:r>
            <a:r>
              <a:rPr dirty="0"/>
              <a:t> </a:t>
            </a:r>
            <a:r>
              <a:rPr dirty="0" err="1"/>
              <a:t>szybsze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danych</a:t>
            </a:r>
            <a:r>
              <a:rPr dirty="0"/>
              <a:t> </a:t>
            </a:r>
            <a:r>
              <a:rPr dirty="0" err="1"/>
              <a:t>rastowych</a:t>
            </a:r>
            <a:r>
              <a:rPr dirty="0"/>
              <a:t> </a:t>
            </a:r>
            <a:r>
              <a:rPr dirty="0" err="1"/>
              <a:t>niż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danych</a:t>
            </a:r>
            <a:r>
              <a:rPr dirty="0"/>
              <a:t> </a:t>
            </a:r>
            <a:r>
              <a:rPr dirty="0" err="1"/>
              <a:t>wektorowych</a:t>
            </a:r>
            <a:r>
              <a:rPr dirty="0"/>
              <a:t>.</a:t>
            </a:r>
          </a:p>
          <a:p>
            <a:pPr lvl="1">
              <a:buAutoNum type="arabicPeriod"/>
            </a:pPr>
            <a:r>
              <a:rPr dirty="0" err="1"/>
              <a:t>Są</a:t>
            </a:r>
            <a:r>
              <a:rPr dirty="0"/>
              <a:t> </a:t>
            </a:r>
            <a:r>
              <a:rPr dirty="0" err="1"/>
              <a:t>przydatne</a:t>
            </a:r>
            <a:r>
              <a:rPr dirty="0"/>
              <a:t> w </a:t>
            </a:r>
            <a:r>
              <a:rPr dirty="0" err="1"/>
              <a:t>analizie</a:t>
            </a:r>
            <a:r>
              <a:rPr dirty="0"/>
              <a:t> </a:t>
            </a:r>
            <a:r>
              <a:rPr dirty="0" err="1"/>
              <a:t>zjawisk</a:t>
            </a:r>
            <a:r>
              <a:rPr dirty="0"/>
              <a:t> </a:t>
            </a:r>
            <a:r>
              <a:rPr dirty="0" err="1"/>
              <a:t>ciągłych</a:t>
            </a:r>
            <a:endParaRPr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49521" y="3886234"/>
            <a:ext cx="8354157" cy="2828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pl-PL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Najczęściej</a:t>
            </a:r>
            <a:r>
              <a:rPr kumimoji="0" lang="pl-PL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występujące dane rastrowe:</a:t>
            </a:r>
            <a:endParaRPr kumimoji="0" lang="pl-PL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ea typeface="+mn-ea"/>
              <a:cs typeface="+mn-cs"/>
            </a:endParaRPr>
          </a:p>
          <a:p>
            <a:pPr marL="763588" marR="0" lvl="1" indent="-287338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l-PL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Zdjęcie satelitarne,</a:t>
            </a:r>
          </a:p>
          <a:p>
            <a:pPr marL="763588" marR="0" lvl="1" indent="-287338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l-PL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Cyfrowy model terenu,</a:t>
            </a:r>
          </a:p>
          <a:p>
            <a:pPr marL="763588" marR="0" lvl="1" indent="-287338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l-PL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Zeskanowana mapa (topograficzna,</a:t>
            </a:r>
            <a:r>
              <a:rPr kumimoji="0" lang="pl-PL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hydrologiczna, itp.),</a:t>
            </a:r>
          </a:p>
          <a:p>
            <a:pPr marL="763588" marR="0" lvl="1" indent="-287338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l-PL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Mapa odległości od obiektu,</a:t>
            </a:r>
          </a:p>
          <a:p>
            <a:pPr marL="763588" marR="0" lvl="1" indent="-287338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l-PL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Mapa widoczności,</a:t>
            </a:r>
          </a:p>
          <a:p>
            <a:pPr marL="763588" marR="0" lvl="1" indent="-287338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l-PL" kern="0" dirty="0" smtClean="0">
                <a:latin typeface="+mn-lt"/>
              </a:rPr>
              <a:t>Rozkład temperatury,</a:t>
            </a:r>
          </a:p>
          <a:p>
            <a:pPr marL="763588" marR="0" lvl="1" indent="-287338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l-PL" kern="0" dirty="0" smtClean="0">
                <a:latin typeface="+mn-lt"/>
              </a:rPr>
              <a:t>Pokrycie i użytkowanie terenu</a:t>
            </a:r>
            <a:endParaRPr kumimoji="0" lang="pl-PL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025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Estetyka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lang="pl-PL" sz="1800" dirty="0" smtClean="0">
                <a:latin typeface="Courier"/>
              </a:rPr>
              <a:t>m</a:t>
            </a:r>
            <a:r>
              <a:rPr sz="1800" dirty="0" smtClean="0">
                <a:latin typeface="Courier"/>
              </a:rPr>
              <a:t>a1 </a:t>
            </a:r>
            <a:r>
              <a:rPr lang="pl-PL" sz="1800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tm_fill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col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"red"</a:t>
            </a:r>
            <a:r>
              <a:rPr sz="1800"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ma2 </a:t>
            </a:r>
            <a:r>
              <a:rPr lang="pl-PL" sz="1800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tm_fill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col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"red"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alpha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0.3</a:t>
            </a:r>
            <a:r>
              <a:rPr sz="1800"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ma3 </a:t>
            </a:r>
            <a:r>
              <a:rPr lang="pl-PL" sz="1800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tm_borders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col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"blue"</a:t>
            </a:r>
            <a:r>
              <a:rPr sz="1800"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ma4 </a:t>
            </a:r>
            <a:r>
              <a:rPr lang="pl-PL" sz="1800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tm_borders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lwd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sz="1800"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ma5 </a:t>
            </a:r>
            <a:r>
              <a:rPr lang="pl-PL" sz="1800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tm_borders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lty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ma6 </a:t>
            </a:r>
            <a:r>
              <a:rPr lang="pl-PL" sz="1800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tm_fill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col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"red"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alpha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0.3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tm_borders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col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"blue"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lwd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lty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sz="1800" b="1" dirty="0" err="1">
                <a:solidFill>
                  <a:srgbClr val="007020"/>
                </a:solidFill>
                <a:latin typeface="Courier"/>
              </a:rPr>
              <a:t>tmap_arrange</a:t>
            </a:r>
            <a:r>
              <a:rPr sz="1800" dirty="0">
                <a:latin typeface="Courier"/>
              </a:rPr>
              <a:t>(ma1, ma2, ma3, ma4, ma5, ma6)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ajecia3b_files/figure-pptx/unnamed-chunk-8-1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Kartogramy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tm_fill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col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Land_area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smtClean="0">
                <a:latin typeface="Courier"/>
              </a:rPr>
              <a:t>)</a:t>
            </a:r>
            <a:endParaRPr sz="1800" dirty="0">
              <a:latin typeface="Courier"/>
            </a:endParaRPr>
          </a:p>
        </p:txBody>
      </p:sp>
      <p:pic>
        <p:nvPicPr>
          <p:cNvPr id="4" name="Picture 1" descr="Zajecia3b_files/figure-pptx/unnamed-chunk-9-1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000232" y="2214554"/>
            <a:ext cx="5447118" cy="435769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Utwórzcie 2 kartogramy (mapy pokolorowane względem zmiennych) dla danych z projektu BDL.</a:t>
            </a:r>
          </a:p>
          <a:p>
            <a:r>
              <a:rPr lang="pl-PL" dirty="0" smtClean="0"/>
              <a:t>Wyświetlcie je obok siebie za pomocą </a:t>
            </a:r>
            <a:r>
              <a:rPr lang="pl-PL" dirty="0" err="1" smtClean="0"/>
              <a:t>tm_arrange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034068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Zadanie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Stwórzcie</a:t>
            </a:r>
            <a:r>
              <a:rPr dirty="0"/>
              <a:t> </a:t>
            </a:r>
            <a:r>
              <a:rPr dirty="0" err="1"/>
              <a:t>kartogram</a:t>
            </a:r>
            <a:r>
              <a:rPr dirty="0"/>
              <a:t> </a:t>
            </a:r>
            <a:r>
              <a:rPr dirty="0" err="1"/>
              <a:t>Nowej</a:t>
            </a:r>
            <a:r>
              <a:rPr dirty="0"/>
              <a:t> </a:t>
            </a:r>
            <a:r>
              <a:rPr dirty="0" err="1"/>
              <a:t>Zelandii</a:t>
            </a:r>
            <a:r>
              <a:rPr dirty="0"/>
              <a:t> </a:t>
            </a:r>
            <a:r>
              <a:rPr dirty="0" err="1"/>
              <a:t>ukazujący</a:t>
            </a:r>
            <a:r>
              <a:rPr dirty="0"/>
              <a:t> </a:t>
            </a:r>
            <a:r>
              <a:rPr dirty="0" err="1"/>
              <a:t>liczbę</a:t>
            </a:r>
            <a:r>
              <a:rPr dirty="0"/>
              <a:t> </a:t>
            </a:r>
            <a:r>
              <a:rPr dirty="0" err="1"/>
              <a:t>ludności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kilometr</a:t>
            </a:r>
            <a:r>
              <a:rPr dirty="0"/>
              <a:t> </a:t>
            </a:r>
            <a:r>
              <a:rPr dirty="0" err="1"/>
              <a:t>kwadratowy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Rozwiązanie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nz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endParaRPr lang="pl-PL" sz="1800" dirty="0" smtClean="0">
              <a:solidFill>
                <a:srgbClr val="4070A0"/>
              </a:solidFill>
              <a:latin typeface="Courier"/>
            </a:endParaRPr>
          </a:p>
          <a:p>
            <a:pPr marL="1270000" lvl="0" indent="0">
              <a:buNone/>
            </a:pPr>
            <a:r>
              <a:rPr sz="1800" b="1" dirty="0" smtClean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 smtClean="0">
                <a:latin typeface="Courier"/>
              </a:rPr>
              <a:t>(</a:t>
            </a:r>
            <a:r>
              <a:rPr sz="1800" dirty="0" err="1" smtClean="0">
                <a:solidFill>
                  <a:srgbClr val="902000"/>
                </a:solidFill>
                <a:latin typeface="Courier"/>
              </a:rPr>
              <a:t>popArea</a:t>
            </a:r>
            <a:r>
              <a:rPr sz="1800" dirty="0" smtClean="0">
                <a:solidFill>
                  <a:srgbClr val="902000"/>
                </a:solidFill>
                <a:latin typeface="Courier"/>
              </a:rPr>
              <a:t>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Population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dirty="0" err="1">
                <a:latin typeface="Courier"/>
              </a:rPr>
              <a:t>Land_area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tm_fill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col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popArea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4" name="Picture 1" descr="Zajecia3b_files/figure-pptx/unnamed-chunk-10-1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00364" y="3143248"/>
            <a:ext cx="3865550" cy="309244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Tytuł legendy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legend_title</a:t>
            </a:r>
            <a:r>
              <a:rPr sz="1800" dirty="0">
                <a:latin typeface="Courier"/>
              </a:rPr>
              <a:t> </a:t>
            </a:r>
            <a:r>
              <a:rPr lang="pl-PL" sz="1800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expression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"Area (km"</a:t>
            </a:r>
            <a:r>
              <a:rPr sz="1800" dirty="0">
                <a:solidFill>
                  <a:srgbClr val="666666"/>
                </a:solidFill>
                <a:latin typeface="Courier"/>
              </a:rPr>
              <a:t>^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")"</a:t>
            </a:r>
            <a:r>
              <a:rPr sz="1800"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sz="1800" dirty="0" err="1">
                <a:latin typeface="Courier"/>
              </a:rPr>
              <a:t>map_nza</a:t>
            </a:r>
            <a:r>
              <a:rPr sz="1800" dirty="0">
                <a:latin typeface="Courier"/>
              </a:rPr>
              <a:t> </a:t>
            </a:r>
            <a:r>
              <a:rPr lang="pl-PL" sz="1800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tm_fill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Land_area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legend_title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tm_borders</a:t>
            </a:r>
            <a:r>
              <a:rPr sz="1800"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Styl</a:t>
            </a:r>
            <a:r>
              <a:rPr dirty="0"/>
              <a:t> </a:t>
            </a:r>
            <a:r>
              <a:rPr dirty="0" err="1"/>
              <a:t>kolorowania</a:t>
            </a:r>
            <a:r>
              <a:rPr dirty="0"/>
              <a:t>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tm_polygons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col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Median_income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smtClean="0">
                <a:latin typeface="Courier"/>
              </a:rPr>
              <a:t>)</a:t>
            </a:r>
            <a:endParaRPr sz="1800" dirty="0">
              <a:latin typeface="Courier"/>
            </a:endParaRPr>
          </a:p>
        </p:txBody>
      </p:sp>
      <p:pic>
        <p:nvPicPr>
          <p:cNvPr id="4" name="Picture 1" descr="Zajecia3b_files/figure-pptx/unnamed-chunk-12-1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000232" y="2285992"/>
            <a:ext cx="5115715" cy="409257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21" y="1028714"/>
            <a:ext cx="8354157" cy="4471988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breaks </a:t>
            </a:r>
            <a:r>
              <a:rPr lang="pl-PL" sz="1800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10000</a:t>
            </a:r>
            <a:r>
              <a:rPr dirty="0"/>
              <a:t/>
            </a:r>
            <a:br>
              <a:rPr dirty="0"/>
            </a:b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tm_polygons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col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Median_income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breaks =</a:t>
            </a:r>
            <a:r>
              <a:rPr sz="1800" dirty="0">
                <a:latin typeface="Courier"/>
              </a:rPr>
              <a:t> breaks</a:t>
            </a:r>
            <a:r>
              <a:rPr sz="1800" dirty="0" smtClean="0">
                <a:latin typeface="Courier"/>
              </a:rPr>
              <a:t>)</a:t>
            </a:r>
            <a:endParaRPr sz="1800" dirty="0">
              <a:latin typeface="Courier"/>
            </a:endParaRPr>
          </a:p>
        </p:txBody>
      </p:sp>
      <p:pic>
        <p:nvPicPr>
          <p:cNvPr id="4" name="Picture 1" descr="Zajecia3b_files/figure-pptx/unnamed-chunk-12-2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14480" y="23368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Zajecia3b_files/figure-pptx/unnamed-chunk-13-1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714744" y="3022592"/>
            <a:ext cx="4794260" cy="383540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Breaks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Poza </a:t>
            </a:r>
            <a:r>
              <a:rPr dirty="0" err="1"/>
              <a:t>ręcznym</a:t>
            </a:r>
            <a:r>
              <a:rPr dirty="0"/>
              <a:t> </a:t>
            </a:r>
            <a:r>
              <a:rPr dirty="0" err="1"/>
              <a:t>ustaleniem</a:t>
            </a:r>
            <a:r>
              <a:rPr dirty="0"/>
              <a:t> </a:t>
            </a:r>
            <a:r>
              <a:rPr dirty="0" err="1"/>
              <a:t>przedziałów</a:t>
            </a:r>
            <a:r>
              <a:rPr dirty="0"/>
              <a:t> </a:t>
            </a:r>
            <a:r>
              <a:rPr dirty="0" err="1"/>
              <a:t>można</a:t>
            </a:r>
            <a:r>
              <a:rPr dirty="0"/>
              <a:t> </a:t>
            </a:r>
            <a:r>
              <a:rPr dirty="0" err="1"/>
              <a:t>zastosować</a:t>
            </a:r>
            <a:r>
              <a:rPr dirty="0"/>
              <a:t> argument </a:t>
            </a:r>
            <a:r>
              <a:rPr sz="1800" dirty="0">
                <a:latin typeface="Courier"/>
              </a:rPr>
              <a:t>style</a:t>
            </a:r>
            <a:r>
              <a:rPr dirty="0"/>
              <a:t> (</a:t>
            </a:r>
            <a:r>
              <a:rPr dirty="0" err="1"/>
              <a:t>przyjmuje</a:t>
            </a:r>
            <a:r>
              <a:rPr dirty="0"/>
              <a:t> </a:t>
            </a:r>
            <a:r>
              <a:rPr dirty="0" err="1"/>
              <a:t>wartości</a:t>
            </a:r>
            <a:r>
              <a:rPr dirty="0"/>
              <a:t>: pretty, equal, </a:t>
            </a:r>
            <a:r>
              <a:rPr dirty="0" err="1"/>
              <a:t>jenks</a:t>
            </a:r>
            <a:r>
              <a:rPr dirty="0"/>
              <a:t>, </a:t>
            </a:r>
            <a:r>
              <a:rPr dirty="0" smtClean="0"/>
              <a:t>qua</a:t>
            </a:r>
            <a:r>
              <a:rPr lang="pl-PL" smtClean="0"/>
              <a:t>n</a:t>
            </a:r>
            <a:r>
              <a:rPr smtClean="0"/>
              <a:t>tile</a:t>
            </a:r>
            <a:r>
              <a:rPr dirty="0"/>
              <a:t>, cont, cat):</a:t>
            </a:r>
          </a:p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tm_polygons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col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Median_income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style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'pretty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 smtClean="0">
                <a:latin typeface="Courier"/>
              </a:rPr>
              <a:t>)</a:t>
            </a:r>
            <a:endParaRPr sz="1800" dirty="0">
              <a:latin typeface="Couri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Wczytywanie danych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l-PL" dirty="0" smtClean="0"/>
              <a:t>	     </a:t>
            </a:r>
            <a:r>
              <a:rPr dirty="0" err="1" smtClean="0"/>
              <a:t>Wczytywanie</a:t>
            </a:r>
            <a:r>
              <a:rPr dirty="0" smtClean="0"/>
              <a:t> </a:t>
            </a:r>
            <a:r>
              <a:rPr dirty="0" err="1" smtClean="0"/>
              <a:t>danych</a:t>
            </a:r>
            <a:r>
              <a:rPr lang="pl-PL" dirty="0" smtClean="0"/>
              <a:t> rastrowych (pakiet raster)</a:t>
            </a:r>
            <a:r>
              <a:rPr dirty="0" smtClean="0"/>
              <a:t>:</a:t>
            </a:r>
            <a:endParaRPr sz="1800" dirty="0">
              <a:latin typeface="Courier"/>
            </a:endParaRP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DEM.France</a:t>
            </a:r>
            <a:r>
              <a:rPr sz="1800" dirty="0">
                <a:latin typeface="Courier"/>
              </a:rPr>
              <a:t> </a:t>
            </a:r>
            <a:r>
              <a:rPr sz="1800" dirty="0" smtClean="0">
                <a:latin typeface="Courier"/>
              </a:rPr>
              <a:t>&lt;-</a:t>
            </a:r>
            <a:r>
              <a:rPr lang="pl-PL" sz="1800" dirty="0" smtClean="0">
                <a:latin typeface="Courier"/>
              </a:rPr>
              <a:t> </a:t>
            </a:r>
            <a:r>
              <a:rPr sz="1800" b="1" dirty="0" err="1" smtClean="0">
                <a:solidFill>
                  <a:srgbClr val="007020"/>
                </a:solidFill>
                <a:latin typeface="Courier"/>
              </a:rPr>
              <a:t>getData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'alt'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country=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'FRA'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mask=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 smtClean="0">
                <a:latin typeface="Courier"/>
              </a:rPr>
              <a:t>)</a:t>
            </a:r>
            <a:endParaRPr lang="pl-PL" sz="1800" dirty="0" smtClean="0">
              <a:latin typeface="Courier"/>
            </a:endParaRPr>
          </a:p>
          <a:p>
            <a:pPr marL="1270000" lvl="0" indent="0">
              <a:buNone/>
            </a:pPr>
            <a:r>
              <a:rPr lang="pl-PL" dirty="0" smtClean="0"/>
              <a:t>Z pliku:</a:t>
            </a:r>
          </a:p>
          <a:p>
            <a:pPr marL="1270000" indent="0">
              <a:buNone/>
            </a:pPr>
            <a:r>
              <a:rPr lang="en-US" sz="1800" dirty="0" err="1" smtClean="0">
                <a:latin typeface="Courier"/>
              </a:rPr>
              <a:t>DEM.France</a:t>
            </a:r>
            <a:r>
              <a:rPr lang="en-US" sz="1800" dirty="0" smtClean="0">
                <a:latin typeface="Courier"/>
              </a:rPr>
              <a:t> </a:t>
            </a:r>
            <a:r>
              <a:rPr lang="en-US" sz="1800" dirty="0" smtClean="0">
                <a:latin typeface="Courier"/>
              </a:rPr>
              <a:t>&lt;-</a:t>
            </a:r>
            <a:r>
              <a:rPr lang="pl-PL" sz="1800" dirty="0" smtClean="0">
                <a:latin typeface="Courier"/>
              </a:rPr>
              <a:t> </a:t>
            </a:r>
            <a:r>
              <a:rPr lang="pl-PL" sz="1800" b="1" dirty="0" smtClean="0">
                <a:solidFill>
                  <a:srgbClr val="007020"/>
                </a:solidFill>
                <a:latin typeface="Courier"/>
              </a:rPr>
              <a:t>raster</a:t>
            </a:r>
            <a:r>
              <a:rPr lang="en-US" sz="1800" dirty="0" smtClean="0">
                <a:latin typeface="Courier"/>
              </a:rPr>
              <a:t>(</a:t>
            </a:r>
            <a:r>
              <a:rPr lang="en-US" sz="1800" dirty="0" smtClean="0">
                <a:solidFill>
                  <a:srgbClr val="4070A0"/>
                </a:solidFill>
                <a:latin typeface="Courier"/>
              </a:rPr>
              <a:t>‘</a:t>
            </a:r>
            <a:r>
              <a:rPr lang="pl-PL" sz="1800" dirty="0" err="1" smtClean="0">
                <a:solidFill>
                  <a:srgbClr val="4070A0"/>
                </a:solidFill>
                <a:latin typeface="Courier"/>
              </a:rPr>
              <a:t>sciezka</a:t>
            </a:r>
            <a:r>
              <a:rPr lang="pl-PL" sz="1800" dirty="0" smtClean="0">
                <a:solidFill>
                  <a:srgbClr val="4070A0"/>
                </a:solidFill>
                <a:latin typeface="Courier"/>
              </a:rPr>
              <a:t>/</a:t>
            </a:r>
            <a:r>
              <a:rPr lang="pl-PL" sz="1800" dirty="0" err="1" smtClean="0">
                <a:solidFill>
                  <a:srgbClr val="4070A0"/>
                </a:solidFill>
                <a:latin typeface="Courier"/>
              </a:rPr>
              <a:t>dostepu</a:t>
            </a:r>
            <a:r>
              <a:rPr lang="pl-PL" sz="1800" dirty="0" smtClean="0">
                <a:solidFill>
                  <a:srgbClr val="4070A0"/>
                </a:solidFill>
                <a:latin typeface="Courier"/>
              </a:rPr>
              <a:t>/do/</a:t>
            </a:r>
            <a:r>
              <a:rPr lang="pl-PL" sz="1800" dirty="0" err="1" smtClean="0">
                <a:solidFill>
                  <a:srgbClr val="4070A0"/>
                </a:solidFill>
                <a:latin typeface="Courier"/>
              </a:rPr>
              <a:t>pliku.tif</a:t>
            </a:r>
            <a:r>
              <a:rPr lang="en-US" sz="1800" dirty="0" smtClean="0">
                <a:solidFill>
                  <a:srgbClr val="4070A0"/>
                </a:solidFill>
                <a:latin typeface="Courier"/>
              </a:rPr>
              <a:t>‘</a:t>
            </a:r>
            <a:r>
              <a:rPr lang="en-US" sz="1800" dirty="0" smtClean="0">
                <a:latin typeface="Courier"/>
              </a:rPr>
              <a:t>)</a:t>
            </a:r>
          </a:p>
          <a:p>
            <a:pPr marL="1270000" lvl="0" indent="0">
              <a:buNone/>
            </a:pPr>
            <a:endParaRPr lang="pl-PL" sz="1800" dirty="0" smtClean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994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21" y="1142984"/>
            <a:ext cx="8354157" cy="4471988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tm_polygons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col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Median_income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n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</a:t>
            </a:r>
            <a:r>
              <a:rPr sz="1800" dirty="0" smtClean="0">
                <a:latin typeface="Courier"/>
              </a:rPr>
              <a:t>)</a:t>
            </a:r>
            <a:endParaRPr sz="1800" dirty="0">
              <a:latin typeface="Courier"/>
            </a:endParaRPr>
          </a:p>
        </p:txBody>
      </p:sp>
      <p:pic>
        <p:nvPicPr>
          <p:cNvPr id="4" name="Picture 1" descr="Zajecia3b_files/figure-pptx/unnamed-chunk-12-3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85918" y="2143116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Zajecia3b_files/figure-pptx/unnamed-chunk-12-4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28794" y="2071678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354157" cy="4471988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tm_polygons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col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Median_income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palette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BuGn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smtClean="0">
                <a:latin typeface="Courier"/>
              </a:rPr>
              <a:t>)</a:t>
            </a:r>
            <a:endParaRPr sz="1800" dirty="0">
              <a:latin typeface="Courie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Dodatkowe elementy kompozycji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Do mapy można dodać m.in. strzałkę północy (</a:t>
            </a:r>
            <a:r>
              <a:rPr sz="1800">
                <a:latin typeface="Courier"/>
              </a:rPr>
              <a:t>tm_compass(type = "8star", position = c("left", "top"))</a:t>
            </a:r>
            <a:r>
              <a:rPr/>
              <a:t>), czy skalę (</a:t>
            </a:r>
            <a:r>
              <a:rPr sz="1800">
                <a:latin typeface="Courier"/>
              </a:rPr>
              <a:t>tm_scale_bar(breaks = c(0, 100, 200), size = 1)</a:t>
            </a:r>
            <a:r>
              <a:rPr/>
              <a:t>) jak również zmienić podstawowe elementy kompozycji: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map_nz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tm_layout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"New Zealand"</a:t>
            </a:r>
            <a:r>
              <a:rPr sz="1800">
                <a:latin typeface="Courier"/>
              </a:rPr>
              <a:t>)</a:t>
            </a:r>
          </a:p>
        </p:txBody>
      </p:sp>
      <p:pic>
        <p:nvPicPr>
          <p:cNvPr id="4" name="Picture 1" descr="Zajecia3b_files/figure-pptx/unnamed-chunk-14-1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143372" y="3286124"/>
            <a:ext cx="4258475" cy="34067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21" y="714356"/>
            <a:ext cx="8354157" cy="4471988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map_nz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tm_layout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scale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4" name="Picture 1" descr="Zajecia3b_files/figure-pptx/unnamed-chunk-14-2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52600" y="1836758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21" y="714356"/>
            <a:ext cx="8354157" cy="4471988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map_nz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tm_layout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bg.color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lightblue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4" name="Picture 1" descr="Zajecia3b_files/figure-pptx/unnamed-chunk-14-3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Zajecia3b_files/figure-pptx/unnamed-chunk-14-4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21" y="785794"/>
            <a:ext cx="8354157" cy="4471988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map_nz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tm_layout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frame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FALSE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Zajecia3b_files/figure-pptx/unnamed-chunk-15-1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47688" y="2786058"/>
            <a:ext cx="5089928" cy="407194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Zmieniając</a:t>
            </a:r>
            <a:r>
              <a:rPr dirty="0"/>
              <a:t> </a:t>
            </a:r>
            <a:r>
              <a:rPr dirty="0" err="1"/>
              <a:t>ustawienia</a:t>
            </a:r>
            <a:r>
              <a:rPr dirty="0"/>
              <a:t> </a:t>
            </a:r>
            <a:r>
              <a:rPr dirty="0" err="1"/>
              <a:t>tm_layout</a:t>
            </a:r>
            <a:r>
              <a:rPr dirty="0"/>
              <a:t> </a:t>
            </a:r>
            <a:r>
              <a:rPr dirty="0" err="1"/>
              <a:t>możemy</a:t>
            </a:r>
            <a:r>
              <a:rPr dirty="0"/>
              <a:t> </a:t>
            </a:r>
            <a:r>
              <a:rPr dirty="0" err="1"/>
              <a:t>ustawić</a:t>
            </a:r>
            <a:r>
              <a:rPr dirty="0"/>
              <a:t> </a:t>
            </a:r>
            <a:r>
              <a:rPr dirty="0" err="1"/>
              <a:t>domyślny</a:t>
            </a:r>
            <a:r>
              <a:rPr dirty="0"/>
              <a:t> </a:t>
            </a:r>
            <a:r>
              <a:rPr dirty="0" err="1"/>
              <a:t>styl</a:t>
            </a:r>
            <a:r>
              <a:rPr dirty="0"/>
              <a:t> </a:t>
            </a:r>
            <a:r>
              <a:rPr dirty="0" err="1"/>
              <a:t>mapy</a:t>
            </a:r>
            <a:r>
              <a:rPr dirty="0"/>
              <a:t> </a:t>
            </a:r>
            <a:r>
              <a:rPr dirty="0" err="1"/>
              <a:t>automatycznie</a:t>
            </a:r>
            <a:r>
              <a:rPr dirty="0"/>
              <a:t> </a:t>
            </a:r>
            <a:r>
              <a:rPr dirty="0" err="1"/>
              <a:t>dostosowując</a:t>
            </a:r>
            <a:r>
              <a:rPr dirty="0"/>
              <a:t> </a:t>
            </a:r>
            <a:r>
              <a:rPr dirty="0" err="1"/>
              <a:t>szereg</a:t>
            </a:r>
            <a:r>
              <a:rPr dirty="0"/>
              <a:t> </a:t>
            </a:r>
            <a:r>
              <a:rPr dirty="0" err="1"/>
              <a:t>jej</a:t>
            </a:r>
            <a:r>
              <a:rPr dirty="0"/>
              <a:t> </a:t>
            </a:r>
            <a:r>
              <a:rPr dirty="0" err="1"/>
              <a:t>elementów</a:t>
            </a:r>
            <a:r>
              <a:rPr dirty="0"/>
              <a:t>: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map_nza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tm_style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bw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smtClean="0">
                <a:latin typeface="Courier"/>
              </a:rPr>
              <a:t>)</a:t>
            </a:r>
            <a:endParaRPr sz="1800" dirty="0">
              <a:latin typeface="Courier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21" y="1000108"/>
            <a:ext cx="8354157" cy="4471988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map_nza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tm_style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"classic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smtClean="0">
                <a:latin typeface="Courier"/>
              </a:rPr>
              <a:t>)</a:t>
            </a:r>
            <a:endParaRPr sz="1800" dirty="0">
              <a:latin typeface="Courier"/>
            </a:endParaRPr>
          </a:p>
        </p:txBody>
      </p:sp>
      <p:pic>
        <p:nvPicPr>
          <p:cNvPr id="4" name="Picture 1" descr="Zajecia3b_files/figure-pptx/unnamed-chunk-15-2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85918" y="2071678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Zajecia3b_files/figure-pptx/unnamed-chunk-15-3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52600" y="1908196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21" y="1071546"/>
            <a:ext cx="8354157" cy="4471988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map_nza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tm_style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"cobalt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smtClean="0">
                <a:latin typeface="Courier"/>
              </a:rPr>
              <a:t>)</a:t>
            </a:r>
            <a:endParaRPr sz="1800" dirty="0">
              <a:latin typeface="Courier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Zajecia3b_files/figure-pptx/unnamed-chunk-15-4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52600" y="2193948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21" y="1243028"/>
            <a:ext cx="8354157" cy="4471988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map_nza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tm_style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col_blind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smtClean="0">
                <a:latin typeface="Courier"/>
              </a:rPr>
              <a:t>)</a:t>
            </a:r>
            <a:endParaRPr sz="1800" dirty="0">
              <a:latin typeface="Couri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Zmiana dowolnych wartości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3306773"/>
            <a:ext cx="8354157" cy="305118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 err="1"/>
              <a:t>Aby</a:t>
            </a:r>
            <a:r>
              <a:rPr dirty="0"/>
              <a:t> </a:t>
            </a:r>
            <a:r>
              <a:rPr dirty="0" err="1"/>
              <a:t>zmienić</a:t>
            </a:r>
            <a:r>
              <a:rPr dirty="0"/>
              <a:t> </a:t>
            </a:r>
            <a:r>
              <a:rPr dirty="0" err="1"/>
              <a:t>jedną</a:t>
            </a:r>
            <a:r>
              <a:rPr dirty="0"/>
              <a:t> </a:t>
            </a:r>
            <a:r>
              <a:rPr dirty="0" err="1"/>
              <a:t>konkretną</a:t>
            </a:r>
            <a:r>
              <a:rPr dirty="0"/>
              <a:t> </a:t>
            </a:r>
            <a:r>
              <a:rPr dirty="0" err="1"/>
              <a:t>komórkę</a:t>
            </a:r>
            <a:r>
              <a:rPr dirty="0"/>
              <a:t> (</a:t>
            </a:r>
            <a:r>
              <a:rPr dirty="0" err="1"/>
              <a:t>np</a:t>
            </a:r>
            <a:r>
              <a:rPr dirty="0"/>
              <a:t>. </a:t>
            </a:r>
            <a:r>
              <a:rPr dirty="0" err="1"/>
              <a:t>pierwszy</a:t>
            </a:r>
            <a:r>
              <a:rPr dirty="0"/>
              <a:t> </a:t>
            </a:r>
            <a:r>
              <a:rPr dirty="0" err="1"/>
              <a:t>rząd</a:t>
            </a:r>
            <a:r>
              <a:rPr dirty="0"/>
              <a:t>, </a:t>
            </a:r>
            <a:r>
              <a:rPr dirty="0" err="1"/>
              <a:t>pierwsza</a:t>
            </a:r>
            <a:r>
              <a:rPr dirty="0"/>
              <a:t> </a:t>
            </a:r>
            <a:r>
              <a:rPr dirty="0" err="1"/>
              <a:t>kolumna</a:t>
            </a:r>
            <a:r>
              <a:rPr dirty="0"/>
              <a:t>)</a:t>
            </a:r>
          </a:p>
          <a:p>
            <a:pPr marL="1270000" lvl="0" indent="0">
              <a:buNone/>
            </a:pPr>
            <a:r>
              <a:rPr sz="1800" dirty="0" err="1" smtClean="0">
                <a:latin typeface="Courier"/>
              </a:rPr>
              <a:t>DEM.France</a:t>
            </a:r>
            <a:r>
              <a:rPr sz="1800" dirty="0" smtClean="0">
                <a:latin typeface="Courier"/>
              </a:rPr>
              <a:t>[</a:t>
            </a:r>
            <a:r>
              <a:rPr sz="1800" dirty="0" smtClean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 smtClean="0">
                <a:latin typeface="Courier"/>
              </a:rPr>
              <a:t>,</a:t>
            </a:r>
            <a:r>
              <a:rPr sz="1800" dirty="0" smtClean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 smtClean="0">
                <a:solidFill>
                  <a:srgbClr val="666666"/>
                </a:solidFill>
                <a:latin typeface="Courier"/>
              </a:rPr>
              <a:t>:</a:t>
            </a:r>
            <a:r>
              <a:rPr sz="1800" dirty="0" smtClean="0">
                <a:solidFill>
                  <a:srgbClr val="40A070"/>
                </a:solidFill>
                <a:latin typeface="Courier"/>
              </a:rPr>
              <a:t>5</a:t>
            </a:r>
            <a:r>
              <a:rPr sz="1800" dirty="0">
                <a:latin typeface="Courier"/>
              </a:rPr>
              <a:t>]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 [1] NA </a:t>
            </a:r>
            <a:r>
              <a:rPr sz="1800" dirty="0" err="1">
                <a:latin typeface="Courier"/>
              </a:rPr>
              <a:t>NA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NA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NA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NA</a:t>
            </a:r>
            <a:r>
              <a:rPr sz="1800" dirty="0">
                <a:latin typeface="Courier"/>
              </a:rPr>
              <a:t> 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DEM.France</a:t>
            </a:r>
            <a:r>
              <a:rPr sz="1800" dirty="0">
                <a:latin typeface="Courier"/>
              </a:rPr>
              <a:t>[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]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/>
              <a:t/>
            </a:r>
            <a:br>
              <a:rPr dirty="0"/>
            </a:br>
            <a:r>
              <a:rPr sz="1800" dirty="0" err="1" smtClean="0">
                <a:latin typeface="Courier"/>
              </a:rPr>
              <a:t>DEM.France</a:t>
            </a:r>
            <a:r>
              <a:rPr sz="1800" dirty="0" smtClean="0">
                <a:latin typeface="Courier"/>
              </a:rPr>
              <a:t>[</a:t>
            </a:r>
            <a:r>
              <a:rPr sz="1800" dirty="0" smtClean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 smtClean="0">
                <a:latin typeface="Courier"/>
              </a:rPr>
              <a:t>,</a:t>
            </a:r>
            <a:r>
              <a:rPr sz="1800" dirty="0" smtClean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 smtClean="0">
                <a:solidFill>
                  <a:srgbClr val="666666"/>
                </a:solidFill>
                <a:latin typeface="Courier"/>
              </a:rPr>
              <a:t>:</a:t>
            </a:r>
            <a:r>
              <a:rPr sz="1800" dirty="0" smtClean="0">
                <a:solidFill>
                  <a:srgbClr val="40A070"/>
                </a:solidFill>
                <a:latin typeface="Courier"/>
              </a:rPr>
              <a:t>5</a:t>
            </a:r>
            <a:r>
              <a:rPr sz="1800" dirty="0">
                <a:latin typeface="Courier"/>
              </a:rPr>
              <a:t>]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 [1]  1 NA </a:t>
            </a:r>
            <a:r>
              <a:rPr sz="1800" dirty="0" err="1">
                <a:latin typeface="Courier"/>
              </a:rPr>
              <a:t>NA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NA</a:t>
            </a:r>
            <a:r>
              <a:rPr sz="1800" dirty="0">
                <a:latin typeface="Courier"/>
              </a:rPr>
              <a:t> </a:t>
            </a:r>
            <a:r>
              <a:rPr sz="1800" dirty="0" err="1" smtClean="0">
                <a:latin typeface="Courier"/>
              </a:rPr>
              <a:t>NA</a:t>
            </a:r>
            <a:endParaRPr lang="pl-PL" sz="1800" dirty="0" smtClean="0">
              <a:latin typeface="Courie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85720" y="1357298"/>
            <a:ext cx="8354157" cy="176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Aby odczytać same wartości z komórek</a:t>
            </a:r>
            <a:r>
              <a:rPr kumimoji="0" lang="pl-PL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rastra jak macierz należy użyć nawiasów kwadratowych:</a:t>
            </a:r>
          </a:p>
          <a:p>
            <a:pPr lvl="0" eaLnBrk="1" hangingPunct="1">
              <a:spcBef>
                <a:spcPct val="75000"/>
              </a:spcBef>
              <a:buSzPct val="100000"/>
            </a:pPr>
            <a:r>
              <a:rPr lang="pl-PL" dirty="0" err="1" smtClean="0">
                <a:latin typeface="Courier"/>
              </a:rPr>
              <a:t>DEM.France</a:t>
            </a:r>
            <a:r>
              <a:rPr lang="pl-PL" dirty="0" smtClean="0">
                <a:latin typeface="Courier"/>
              </a:rPr>
              <a:t>[</a:t>
            </a:r>
            <a:r>
              <a:rPr lang="pl-PL" dirty="0" smtClean="0">
                <a:solidFill>
                  <a:srgbClr val="40A070"/>
                </a:solidFill>
                <a:latin typeface="Courier"/>
              </a:rPr>
              <a:t> </a:t>
            </a:r>
            <a:r>
              <a:rPr lang="pl-PL" dirty="0" smtClean="0">
                <a:latin typeface="Courier"/>
              </a:rPr>
              <a:t>]</a:t>
            </a:r>
          </a:p>
          <a:p>
            <a:pPr lvl="0" eaLnBrk="1" hangingPunct="1">
              <a:spcBef>
                <a:spcPct val="75000"/>
              </a:spcBef>
              <a:buSzPct val="100000"/>
            </a:pPr>
            <a:r>
              <a:rPr lang="de-DE" dirty="0" err="1" smtClean="0">
                <a:latin typeface="Courier"/>
              </a:rPr>
              <a:t>med.dem</a:t>
            </a:r>
            <a:r>
              <a:rPr lang="de-DE" dirty="0" smtClean="0">
                <a:latin typeface="Courier"/>
              </a:rPr>
              <a:t> &lt;-</a:t>
            </a:r>
            <a:r>
              <a:rPr lang="de-DE" dirty="0" smtClean="0">
                <a:solidFill>
                  <a:srgbClr val="4070A0"/>
                </a:solidFill>
                <a:latin typeface="Courier"/>
              </a:rPr>
              <a:t> </a:t>
            </a:r>
            <a:r>
              <a:rPr lang="de-DE" b="1" dirty="0" smtClean="0">
                <a:solidFill>
                  <a:srgbClr val="007020"/>
                </a:solidFill>
                <a:latin typeface="Courier"/>
              </a:rPr>
              <a:t>median</a:t>
            </a:r>
            <a:r>
              <a:rPr lang="de-DE" dirty="0" smtClean="0">
                <a:latin typeface="Courier"/>
              </a:rPr>
              <a:t>(</a:t>
            </a:r>
            <a:r>
              <a:rPr lang="de-DE" dirty="0" err="1" smtClean="0">
                <a:latin typeface="Courier"/>
              </a:rPr>
              <a:t>DEM.France</a:t>
            </a:r>
            <a:r>
              <a:rPr lang="de-DE" dirty="0" smtClean="0">
                <a:latin typeface="Courier"/>
              </a:rPr>
              <a:t>[</a:t>
            </a:r>
            <a:r>
              <a:rPr lang="pl-PL" dirty="0" smtClean="0">
                <a:latin typeface="Courier"/>
              </a:rPr>
              <a:t> </a:t>
            </a:r>
            <a:r>
              <a:rPr lang="de-DE" dirty="0" smtClean="0">
                <a:latin typeface="Courier"/>
              </a:rPr>
              <a:t>],</a:t>
            </a:r>
            <a:r>
              <a:rPr lang="pl-PL" dirty="0" smtClean="0">
                <a:latin typeface="Courier"/>
              </a:rPr>
              <a:t> </a:t>
            </a:r>
            <a:r>
              <a:rPr lang="de-DE" dirty="0" smtClean="0">
                <a:solidFill>
                  <a:srgbClr val="902000"/>
                </a:solidFill>
                <a:latin typeface="Courier"/>
              </a:rPr>
              <a:t>na.rm =</a:t>
            </a:r>
            <a:r>
              <a:rPr lang="de-DE" dirty="0" smtClean="0">
                <a:latin typeface="Courier"/>
              </a:rPr>
              <a:t> T)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>
                <a:latin typeface="Courier"/>
              </a:rPr>
              <a:t>max.dem</a:t>
            </a:r>
            <a:r>
              <a:rPr lang="de-DE" dirty="0" smtClean="0">
                <a:latin typeface="Courier"/>
              </a:rPr>
              <a:t> &lt;-</a:t>
            </a:r>
            <a:r>
              <a:rPr lang="de-DE" dirty="0" smtClean="0">
                <a:solidFill>
                  <a:srgbClr val="4070A0"/>
                </a:solidFill>
                <a:latin typeface="Courier"/>
              </a:rPr>
              <a:t> </a:t>
            </a:r>
            <a:r>
              <a:rPr lang="de-DE" b="1" dirty="0" err="1" smtClean="0">
                <a:solidFill>
                  <a:srgbClr val="007020"/>
                </a:solidFill>
                <a:latin typeface="Courier"/>
              </a:rPr>
              <a:t>max</a:t>
            </a:r>
            <a:r>
              <a:rPr lang="de-DE" dirty="0" smtClean="0">
                <a:latin typeface="Courier"/>
              </a:rPr>
              <a:t>(</a:t>
            </a:r>
            <a:r>
              <a:rPr lang="de-DE" dirty="0" err="1" smtClean="0">
                <a:latin typeface="Courier"/>
              </a:rPr>
              <a:t>DEM.France</a:t>
            </a:r>
            <a:r>
              <a:rPr lang="de-DE" dirty="0" smtClean="0">
                <a:latin typeface="Courier"/>
              </a:rPr>
              <a:t>[</a:t>
            </a:r>
            <a:r>
              <a:rPr lang="pl-PL" dirty="0" smtClean="0">
                <a:latin typeface="Courier"/>
              </a:rPr>
              <a:t> </a:t>
            </a:r>
            <a:r>
              <a:rPr lang="de-DE" dirty="0" smtClean="0">
                <a:latin typeface="Courier"/>
              </a:rPr>
              <a:t>],</a:t>
            </a:r>
            <a:r>
              <a:rPr lang="pl-PL" dirty="0" smtClean="0">
                <a:latin typeface="Courier"/>
              </a:rPr>
              <a:t> </a:t>
            </a:r>
            <a:r>
              <a:rPr lang="de-DE" dirty="0" smtClean="0">
                <a:solidFill>
                  <a:srgbClr val="902000"/>
                </a:solidFill>
                <a:latin typeface="Courier"/>
              </a:rPr>
              <a:t>na.rm =</a:t>
            </a:r>
            <a:r>
              <a:rPr lang="de-DE" dirty="0" smtClean="0">
                <a:latin typeface="Courier"/>
              </a:rPr>
              <a:t> T)</a:t>
            </a:r>
            <a:endParaRPr kumimoji="0" lang="pl-PL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56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Mapy grupowane w ramkach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urb_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1970</a:t>
            </a:r>
            <a:r>
              <a:rPr sz="1800" dirty="0">
                <a:latin typeface="Courier"/>
              </a:rPr>
              <a:t>_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2030</a:t>
            </a:r>
            <a:r>
              <a:rPr sz="1800" dirty="0">
                <a:latin typeface="Courier"/>
              </a:rPr>
              <a:t> </a:t>
            </a:r>
            <a:r>
              <a:rPr lang="pl-PL" sz="1800" dirty="0" smtClean="0">
                <a:latin typeface="Courier"/>
              </a:rPr>
              <a:t> </a:t>
            </a:r>
            <a:r>
              <a:rPr lang="pl-PL" sz="1800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urban_agglomerations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(year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%in%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1970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1990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2010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2030</a:t>
            </a:r>
            <a:r>
              <a:rPr sz="1800" dirty="0">
                <a:latin typeface="Courier"/>
              </a:rPr>
              <a:t>))</a:t>
            </a:r>
            <a:r>
              <a:rPr dirty="0"/>
              <a:t/>
            </a:r>
            <a:br>
              <a:rPr dirty="0"/>
            </a:b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(world)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tm_polygons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(urb_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1970</a:t>
            </a:r>
            <a:r>
              <a:rPr sz="1800" dirty="0">
                <a:latin typeface="Courier"/>
              </a:rPr>
              <a:t>_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2030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tm_symbols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col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"black"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border.col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"white"</a:t>
            </a:r>
            <a:r>
              <a:rPr sz="1800" dirty="0">
                <a:latin typeface="Courier"/>
              </a:rPr>
              <a:t>,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                           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size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population_millions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tm_facets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by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"year"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nrow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free.coords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FALSE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ajecia3b_files/figure-pptx/unnamed-chunk-16-1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Mapy referencyjne (inset map)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Wyświetlenie</a:t>
            </a:r>
            <a:r>
              <a:rPr dirty="0"/>
              <a:t> </a:t>
            </a:r>
            <a:r>
              <a:rPr dirty="0" err="1"/>
              <a:t>dwóch</a:t>
            </a:r>
            <a:r>
              <a:rPr dirty="0"/>
              <a:t> map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raz</a:t>
            </a:r>
            <a:r>
              <a:rPr dirty="0"/>
              <a:t> </a:t>
            </a:r>
            <a:r>
              <a:rPr dirty="0" err="1"/>
              <a:t>wymaga</a:t>
            </a:r>
            <a:r>
              <a:rPr dirty="0"/>
              <a:t> </a:t>
            </a:r>
            <a:r>
              <a:rPr dirty="0" err="1"/>
              <a:t>użycia</a:t>
            </a:r>
            <a:r>
              <a:rPr dirty="0"/>
              <a:t> </a:t>
            </a:r>
            <a:r>
              <a:rPr dirty="0" err="1"/>
              <a:t>pakietu</a:t>
            </a:r>
            <a:r>
              <a:rPr dirty="0"/>
              <a:t> </a:t>
            </a:r>
            <a:r>
              <a:rPr sz="1800" dirty="0">
                <a:latin typeface="Courier"/>
              </a:rPr>
              <a:t>grid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polega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utworzeniu</a:t>
            </a:r>
            <a:r>
              <a:rPr dirty="0"/>
              <a:t> </a:t>
            </a:r>
            <a:r>
              <a:rPr dirty="0" err="1"/>
              <a:t>osobno</a:t>
            </a:r>
            <a:r>
              <a:rPr dirty="0"/>
              <a:t> </a:t>
            </a:r>
            <a:r>
              <a:rPr dirty="0" err="1"/>
              <a:t>dwóch</a:t>
            </a:r>
            <a:r>
              <a:rPr dirty="0"/>
              <a:t> map, a </a:t>
            </a:r>
            <a:r>
              <a:rPr dirty="0" err="1"/>
              <a:t>następnie</a:t>
            </a:r>
            <a:r>
              <a:rPr dirty="0"/>
              <a:t> </a:t>
            </a:r>
            <a:r>
              <a:rPr dirty="0" err="1"/>
              <a:t>za</a:t>
            </a:r>
            <a:r>
              <a:rPr dirty="0"/>
              <a:t> </a:t>
            </a:r>
            <a:r>
              <a:rPr dirty="0" err="1"/>
              <a:t>pomocą</a:t>
            </a:r>
            <a:r>
              <a:rPr dirty="0"/>
              <a:t> </a:t>
            </a:r>
            <a:r>
              <a:rPr dirty="0" err="1"/>
              <a:t>funkcji</a:t>
            </a:r>
            <a:r>
              <a:rPr dirty="0"/>
              <a:t> </a:t>
            </a:r>
            <a:r>
              <a:rPr sz="1800" dirty="0">
                <a:latin typeface="Courier"/>
              </a:rPr>
              <a:t>print()</a:t>
            </a:r>
            <a:r>
              <a:rPr dirty="0"/>
              <a:t>. </a:t>
            </a:r>
            <a:r>
              <a:rPr dirty="0" err="1"/>
              <a:t>Stwórzcie</a:t>
            </a:r>
            <a:r>
              <a:rPr dirty="0"/>
              <a:t> </a:t>
            </a:r>
            <a:r>
              <a:rPr dirty="0" err="1"/>
              <a:t>najpierw</a:t>
            </a:r>
            <a:r>
              <a:rPr dirty="0"/>
              <a:t> </a:t>
            </a:r>
            <a:r>
              <a:rPr dirty="0" err="1"/>
              <a:t>prostokąd</a:t>
            </a:r>
            <a:r>
              <a:rPr dirty="0"/>
              <a:t>, do </a:t>
            </a:r>
            <a:r>
              <a:rPr dirty="0" err="1"/>
              <a:t>którego</a:t>
            </a:r>
            <a:r>
              <a:rPr dirty="0"/>
              <a:t> </a:t>
            </a:r>
            <a:r>
              <a:rPr dirty="0" err="1"/>
              <a:t>będziemy</a:t>
            </a:r>
            <a:r>
              <a:rPr dirty="0"/>
              <a:t> </a:t>
            </a:r>
            <a:r>
              <a:rPr dirty="0" err="1"/>
              <a:t>przybliżać</a:t>
            </a:r>
            <a:r>
              <a:rPr dirty="0"/>
              <a:t> </a:t>
            </a:r>
            <a:r>
              <a:rPr dirty="0" err="1"/>
              <a:t>mapę</a:t>
            </a:r>
            <a:r>
              <a:rPr dirty="0"/>
              <a:t>: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nz_region</a:t>
            </a:r>
            <a:r>
              <a:rPr sz="1800" dirty="0">
                <a:latin typeface="Courier"/>
              </a:rPr>
              <a:t> </a:t>
            </a:r>
            <a:r>
              <a:rPr lang="pl-PL" sz="1800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st_bbox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xmin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1340000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xmax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1450000</a:t>
            </a:r>
            <a:r>
              <a:rPr sz="1800" dirty="0">
                <a:latin typeface="Courier"/>
              </a:rPr>
              <a:t>,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                     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ymin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5130000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ymax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5210000</a:t>
            </a:r>
            <a:r>
              <a:rPr sz="1800" dirty="0">
                <a:latin typeface="Courier"/>
              </a:rPr>
              <a:t>),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                   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crs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st_crs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nz_height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st_as_sfc</a:t>
            </a:r>
            <a:r>
              <a:rPr sz="1800" dirty="0">
                <a:latin typeface="Courier"/>
              </a:rPr>
              <a:t>()</a:t>
            </a:r>
          </a:p>
          <a:p>
            <a:pPr marL="0" lvl="0" indent="0">
              <a:buNone/>
            </a:pPr>
            <a:r>
              <a:rPr dirty="0" err="1"/>
              <a:t>Następnie</a:t>
            </a:r>
            <a:r>
              <a:rPr dirty="0"/>
              <a:t> </a:t>
            </a:r>
            <a:r>
              <a:rPr dirty="0" err="1"/>
              <a:t>stwórzcie</a:t>
            </a:r>
            <a:r>
              <a:rPr dirty="0"/>
              <a:t> </a:t>
            </a:r>
            <a:r>
              <a:rPr dirty="0" err="1"/>
              <a:t>mapę</a:t>
            </a:r>
            <a:r>
              <a:rPr dirty="0"/>
              <a:t> </a:t>
            </a:r>
            <a:r>
              <a:rPr dirty="0" err="1"/>
              <a:t>podstawową</a:t>
            </a:r>
            <a:r>
              <a:rPr dirty="0"/>
              <a:t>, </a:t>
            </a:r>
            <a:r>
              <a:rPr dirty="0" err="1"/>
              <a:t>którą</a:t>
            </a:r>
            <a:r>
              <a:rPr dirty="0"/>
              <a:t> </a:t>
            </a:r>
            <a:r>
              <a:rPr dirty="0" err="1"/>
              <a:t>będziemy</a:t>
            </a:r>
            <a:r>
              <a:rPr dirty="0"/>
              <a:t> </a:t>
            </a:r>
            <a:r>
              <a:rPr dirty="0" err="1"/>
              <a:t>wyświetlać</a:t>
            </a:r>
            <a:r>
              <a:rPr dirty="0"/>
              <a:t>: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nz_height_map</a:t>
            </a:r>
            <a:r>
              <a:rPr sz="1800" dirty="0">
                <a:latin typeface="Courier"/>
              </a:rPr>
              <a:t> </a:t>
            </a:r>
            <a:r>
              <a:rPr lang="pl-PL" sz="1800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nz_elev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bbox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nz_region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tm_raster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style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"cont"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palette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YlGn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legend.show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nz_height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tm_symbols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shape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col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"red"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size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tm_scale_bar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position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"left"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"bottom"</a:t>
            </a:r>
            <a:r>
              <a:rPr sz="1800" dirty="0">
                <a:latin typeface="Courier"/>
              </a:rPr>
              <a:t>))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Mapy referencyjne (inset map)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Trzecim</a:t>
            </a:r>
            <a:r>
              <a:rPr dirty="0"/>
              <a:t> </a:t>
            </a:r>
            <a:r>
              <a:rPr dirty="0" err="1"/>
              <a:t>krokiem</a:t>
            </a:r>
            <a:r>
              <a:rPr dirty="0"/>
              <a:t> jest </a:t>
            </a:r>
            <a:r>
              <a:rPr dirty="0" err="1"/>
              <a:t>utworzenie</a:t>
            </a:r>
            <a:r>
              <a:rPr dirty="0"/>
              <a:t> </a:t>
            </a:r>
            <a:r>
              <a:rPr dirty="0" err="1"/>
              <a:t>mapy</a:t>
            </a:r>
            <a:r>
              <a:rPr dirty="0"/>
              <a:t> </a:t>
            </a:r>
            <a:r>
              <a:rPr dirty="0" err="1"/>
              <a:t>referencyjnej</a:t>
            </a:r>
            <a:endParaRPr dirty="0"/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nz_map</a:t>
            </a:r>
            <a:r>
              <a:rPr sz="1800" dirty="0">
                <a:latin typeface="Courier"/>
              </a:rPr>
              <a:t> </a:t>
            </a:r>
            <a:r>
              <a:rPr lang="pl-PL" sz="1800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tm_polygons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nz_height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tm_symbols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shape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col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"red"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size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0.1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nz_region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tm_borders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lwd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sz="1800" dirty="0">
                <a:latin typeface="Courier"/>
              </a:rPr>
              <a:t>)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Mapy referencyjne (inset map)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 ostatnim kroku łączymy uzyskane warstwy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(grid)</a:t>
            </a:r>
            <a:r>
              <a:t/>
            </a:r>
            <a:br/>
            <a:r>
              <a:rPr sz="1800">
                <a:latin typeface="Courier"/>
              </a:rPr>
              <a:t>nz_height_map</a:t>
            </a:r>
            <a:r>
              <a:t/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(nz_map, </a:t>
            </a:r>
            <a:r>
              <a:rPr sz="1800">
                <a:solidFill>
                  <a:srgbClr val="902000"/>
                </a:solidFill>
                <a:latin typeface="Courier"/>
              </a:rPr>
              <a:t>vp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viewport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0.8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0.27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width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height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))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ajecia3b_files/figure-pptx/unnamed-chunk-20-1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Mapy interaktywne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Aby utworzyć mapę interaktywną możemy wykorzystać już utworzoną mapę statyczną i jedynie zmienić jej styl wyświetlania: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tmap_mode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"view"</a:t>
            </a:r>
            <a:r>
              <a:rPr sz="1800">
                <a:latin typeface="Courier"/>
              </a:rPr>
              <a:t>)</a:t>
            </a:r>
            <a:r>
              <a:t/>
            </a:r>
            <a:br/>
            <a:r>
              <a:rPr sz="1800">
                <a:latin typeface="Courier"/>
              </a:rPr>
              <a:t>map_nz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Mapy interaktywne - warstwy podkładowe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Używając funkcji </a:t>
            </a:r>
            <a:r>
              <a:rPr sz="1800">
                <a:latin typeface="Courier"/>
              </a:rPr>
              <a:t>tmap_basemap</a:t>
            </a:r>
            <a:r>
              <a:rPr/>
              <a:t> możemy dodać warstwy podkładowe takie jak open street map, czy google earth: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map_nz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tm_basemap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server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"OpenTopoMap"</a:t>
            </a:r>
            <a:r>
              <a:rPr sz="180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Zadanie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Korzystając ze zbioru danych </a:t>
            </a:r>
            <a:r>
              <a:rPr sz="1800">
                <a:latin typeface="Courier"/>
              </a:rPr>
              <a:t>coffee_data</a:t>
            </a:r>
            <a:r>
              <a:rPr/>
              <a:t> dokonajcie złączenia ze zbiorem </a:t>
            </a:r>
            <a:r>
              <a:rPr sz="1800">
                <a:latin typeface="Courier"/>
              </a:rPr>
              <a:t>world</a:t>
            </a:r>
            <a:r>
              <a:rPr/>
              <a:t> po polu </a:t>
            </a:r>
            <a:r>
              <a:rPr sz="1800">
                <a:latin typeface="Courier"/>
              </a:rPr>
              <a:t>name_long</a:t>
            </a:r>
            <a:r>
              <a:rPr/>
              <a:t>.</a:t>
            </a:r>
          </a:p>
          <a:p>
            <a:pPr lvl="1">
              <a:buAutoNum type="arabicPeriod"/>
            </a:pPr>
            <a:r>
              <a:rPr/>
              <a:t>Stwórzcie 2 mapy interaktywne ukazujące produkcję kawy w obu latach. Podpowiedź: użyjcie tylko komend </a:t>
            </a:r>
            <a:r>
              <a:rPr sz="1800">
                <a:latin typeface="Courier"/>
              </a:rPr>
              <a:t>tm_shape</a:t>
            </a:r>
            <a:r>
              <a:rPr/>
              <a:t>, </a:t>
            </a:r>
            <a:r>
              <a:rPr sz="1800">
                <a:latin typeface="Courier"/>
              </a:rPr>
              <a:t>tm_polygons</a:t>
            </a:r>
            <a:r>
              <a:rPr/>
              <a:t> oraz </a:t>
            </a:r>
            <a:r>
              <a:rPr sz="1800">
                <a:latin typeface="Courier"/>
              </a:rPr>
              <a:t>tm_facets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Rozwiązanie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tmap_mode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'view'</a:t>
            </a:r>
            <a:r>
              <a:rPr sz="1800"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sz="1800" dirty="0" err="1">
                <a:latin typeface="Courier"/>
              </a:rPr>
              <a:t>world_coffee</a:t>
            </a:r>
            <a:r>
              <a:rPr sz="1800" dirty="0">
                <a:latin typeface="Courier"/>
              </a:rPr>
              <a:t> </a:t>
            </a:r>
            <a:r>
              <a:rPr lang="pl-PL" sz="1800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left_join</a:t>
            </a:r>
            <a:r>
              <a:rPr sz="1800" dirty="0">
                <a:latin typeface="Courier"/>
              </a:rPr>
              <a:t>(world, </a:t>
            </a:r>
            <a:r>
              <a:rPr sz="1800" dirty="0" err="1">
                <a:latin typeface="Courier"/>
              </a:rPr>
              <a:t>coffee_data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by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name_long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facets </a:t>
            </a:r>
            <a:r>
              <a:rPr lang="pl-PL" sz="1800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"coffee_production_2016"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"coffee_production_2017"</a:t>
            </a:r>
            <a:r>
              <a:rPr sz="1800"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world_coffee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tm_polygons</a:t>
            </a:r>
            <a:r>
              <a:rPr sz="1800" dirty="0">
                <a:latin typeface="Courier"/>
              </a:rPr>
              <a:t>(facets)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tm_facets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nrow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sync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l-PL" dirty="0" smtClean="0"/>
              <a:t>Reklasyfikacja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00" lvl="0" indent="0">
              <a:buNone/>
            </a:pPr>
            <a:r>
              <a:rPr dirty="0" smtClean="0"/>
              <a:t/>
            </a:r>
            <a:br>
              <a:rPr dirty="0" smtClean="0"/>
            </a:br>
            <a:r>
              <a:rPr sz="1800" dirty="0" err="1" smtClean="0">
                <a:latin typeface="Courier"/>
              </a:rPr>
              <a:t>DEM.France.reclass</a:t>
            </a:r>
            <a:r>
              <a:rPr sz="1800" dirty="0" smtClean="0">
                <a:latin typeface="Courier"/>
              </a:rPr>
              <a:t> &lt;-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smtClean="0">
                <a:solidFill>
                  <a:srgbClr val="007020"/>
                </a:solidFill>
                <a:latin typeface="Courier"/>
              </a:rPr>
              <a:t>reclassify</a:t>
            </a:r>
            <a:r>
              <a:rPr sz="1800" dirty="0" smtClean="0">
                <a:latin typeface="Courier"/>
              </a:rPr>
              <a:t>(</a:t>
            </a:r>
            <a:r>
              <a:rPr sz="1800" dirty="0" smtClean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 smtClean="0">
                <a:latin typeface="Courier"/>
              </a:rPr>
              <a:t> </a:t>
            </a:r>
            <a:r>
              <a:rPr sz="1800" dirty="0" err="1" smtClean="0">
                <a:latin typeface="Courier"/>
              </a:rPr>
              <a:t>DEM.France</a:t>
            </a:r>
            <a:r>
              <a:rPr sz="1800" dirty="0" smtClean="0">
                <a:latin typeface="Courier"/>
              </a:rPr>
              <a:t>,</a:t>
            </a:r>
            <a:r>
              <a:rPr dirty="0" smtClean="0"/>
              <a:t/>
            </a:r>
            <a:br>
              <a:rPr dirty="0" smtClean="0"/>
            </a:br>
            <a:r>
              <a:rPr sz="1800" dirty="0" smtClean="0">
                <a:latin typeface="Courier"/>
              </a:rPr>
              <a:t>                                 </a:t>
            </a:r>
            <a:r>
              <a:rPr sz="1800" dirty="0" err="1" smtClean="0">
                <a:solidFill>
                  <a:srgbClr val="902000"/>
                </a:solidFill>
                <a:latin typeface="Courier"/>
              </a:rPr>
              <a:t>rcl</a:t>
            </a:r>
            <a:r>
              <a:rPr sz="1800" dirty="0" smtClean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 smtClean="0">
                <a:latin typeface="Courier"/>
              </a:rPr>
              <a:t> </a:t>
            </a:r>
            <a:r>
              <a:rPr sz="1800" b="1" dirty="0" smtClean="0">
                <a:solidFill>
                  <a:srgbClr val="007020"/>
                </a:solidFill>
                <a:latin typeface="Courier"/>
              </a:rPr>
              <a:t>matrix</a:t>
            </a:r>
            <a:r>
              <a:rPr sz="1800" dirty="0" smtClean="0">
                <a:latin typeface="Courier"/>
              </a:rPr>
              <a:t>(</a:t>
            </a:r>
            <a:r>
              <a:rPr sz="1800" b="1" dirty="0" smtClean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 smtClean="0">
                <a:latin typeface="Courier"/>
              </a:rPr>
              <a:t>(</a:t>
            </a:r>
            <a:r>
              <a:rPr sz="1800" dirty="0" smtClean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 smtClean="0">
                <a:latin typeface="Courier"/>
              </a:rPr>
              <a:t>,med.dem,</a:t>
            </a:r>
            <a:r>
              <a:rPr sz="1800" dirty="0" smtClean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 smtClean="0">
                <a:latin typeface="Courier"/>
              </a:rPr>
              <a:t>,</a:t>
            </a:r>
            <a:r>
              <a:rPr dirty="0" smtClean="0"/>
              <a:t/>
            </a:r>
            <a:br>
              <a:rPr dirty="0" smtClean="0"/>
            </a:br>
            <a:r>
              <a:rPr sz="1800" dirty="0" smtClean="0">
                <a:latin typeface="Courier"/>
              </a:rPr>
              <a:t>                                                          </a:t>
            </a:r>
            <a:r>
              <a:rPr lang="pl-PL" sz="1800" dirty="0" smtClean="0">
                <a:latin typeface="Courier"/>
              </a:rPr>
              <a:t>   	    </a:t>
            </a:r>
            <a:r>
              <a:rPr sz="1800" dirty="0" err="1" smtClean="0">
                <a:latin typeface="Courier"/>
              </a:rPr>
              <a:t>med.dem</a:t>
            </a:r>
            <a:r>
              <a:rPr sz="1800" dirty="0" smtClean="0">
                <a:latin typeface="Courier"/>
              </a:rPr>
              <a:t>, max.dem,</a:t>
            </a:r>
            <a:r>
              <a:rPr sz="1800" dirty="0" smtClean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 smtClean="0">
                <a:latin typeface="Courier"/>
              </a:rPr>
              <a:t>),</a:t>
            </a:r>
            <a:endParaRPr lang="pl-PL" sz="1800" dirty="0" smtClean="0">
              <a:latin typeface="Courier"/>
            </a:endParaRPr>
          </a:p>
          <a:p>
            <a:pPr marL="1270000" lvl="0" indent="0">
              <a:buNone/>
            </a:pPr>
            <a:r>
              <a:rPr sz="1800" dirty="0" err="1" smtClean="0">
                <a:solidFill>
                  <a:srgbClr val="902000"/>
                </a:solidFill>
                <a:latin typeface="Courier"/>
              </a:rPr>
              <a:t>ncol</a:t>
            </a:r>
            <a:r>
              <a:rPr sz="1800" dirty="0" smtClean="0">
                <a:solidFill>
                  <a:srgbClr val="902000"/>
                </a:solidFill>
                <a:latin typeface="Courier"/>
              </a:rPr>
              <a:t>=</a:t>
            </a:r>
            <a:r>
              <a:rPr sz="1800" dirty="0" smtClean="0">
                <a:solidFill>
                  <a:srgbClr val="40A070"/>
                </a:solidFill>
                <a:latin typeface="Courier"/>
              </a:rPr>
              <a:t>3</a:t>
            </a:r>
            <a:r>
              <a:rPr sz="1800" dirty="0" smtClean="0">
                <a:latin typeface="Courier"/>
              </a:rPr>
              <a:t>,</a:t>
            </a:r>
            <a:r>
              <a:rPr sz="1800" dirty="0" smtClean="0">
                <a:solidFill>
                  <a:srgbClr val="902000"/>
                </a:solidFill>
                <a:latin typeface="Courier"/>
              </a:rPr>
              <a:t>byrow=</a:t>
            </a:r>
            <a:r>
              <a:rPr sz="1800" dirty="0" smtClean="0">
                <a:latin typeface="Courier"/>
              </a:rPr>
              <a:t>T))</a:t>
            </a:r>
            <a:endParaRPr lang="pl-PL" sz="1800" dirty="0" smtClean="0">
              <a:latin typeface="Courier"/>
            </a:endParaRPr>
          </a:p>
          <a:p>
            <a:pPr marL="1270000" lvl="0" indent="0">
              <a:buNone/>
            </a:pPr>
            <a:endParaRPr lang="pl-PL" sz="1800" dirty="0" smtClean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56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Zadanie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pl-PL" dirty="0" smtClean="0"/>
              <a:t>Utwórzcie mapy do Waszego projektu z Banku Danych Lokalnych</a:t>
            </a:r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Operacje geometryczne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st_intersects</a:t>
            </a:r>
            <a:r>
              <a:rPr lang="pl-PL" dirty="0" smtClean="0"/>
              <a:t>()</a:t>
            </a:r>
          </a:p>
          <a:p>
            <a:r>
              <a:rPr lang="pl-PL" dirty="0" err="1" smtClean="0"/>
              <a:t>st_disjoint</a:t>
            </a:r>
            <a:r>
              <a:rPr lang="pl-PL" dirty="0" smtClean="0"/>
              <a:t>()</a:t>
            </a:r>
          </a:p>
          <a:p>
            <a:r>
              <a:rPr lang="pl-PL" dirty="0" err="1" smtClean="0"/>
              <a:t>st_is_within_distance</a:t>
            </a:r>
            <a:r>
              <a:rPr lang="pl-PL" dirty="0" smtClean="0"/>
              <a:t> ()</a:t>
            </a:r>
          </a:p>
          <a:p>
            <a:r>
              <a:rPr lang="pl-PL" dirty="0" err="1" smtClean="0"/>
              <a:t>st_within</a:t>
            </a:r>
            <a:r>
              <a:rPr lang="pl-PL" dirty="0" smtClean="0"/>
              <a:t>()</a:t>
            </a:r>
          </a:p>
          <a:p>
            <a:r>
              <a:rPr lang="pl-PL" dirty="0" err="1" smtClean="0"/>
              <a:t>st_intersects</a:t>
            </a:r>
            <a:r>
              <a:rPr lang="pl-PL" dirty="0" smtClean="0"/>
              <a:t>()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Operacje geometryczne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 smtClean="0"/>
              <a:t>set.seed</a:t>
            </a:r>
            <a:r>
              <a:rPr lang="pl-PL" dirty="0" smtClean="0"/>
              <a:t>(2018) </a:t>
            </a:r>
          </a:p>
          <a:p>
            <a:r>
              <a:rPr lang="pl-PL" dirty="0" smtClean="0"/>
              <a:t>(</a:t>
            </a:r>
            <a:r>
              <a:rPr lang="pl-PL" dirty="0" err="1" smtClean="0"/>
              <a:t>bb_world</a:t>
            </a:r>
            <a:r>
              <a:rPr lang="pl-PL" dirty="0" smtClean="0"/>
              <a:t> </a:t>
            </a:r>
            <a:r>
              <a:rPr lang="pl-PL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lang="pl-PL" dirty="0" smtClean="0"/>
              <a:t> </a:t>
            </a:r>
            <a:r>
              <a:rPr lang="pl-PL" b="1" dirty="0" err="1" smtClean="0"/>
              <a:t>st_bbox</a:t>
            </a:r>
            <a:r>
              <a:rPr lang="pl-PL" dirty="0" smtClean="0"/>
              <a:t>(</a:t>
            </a:r>
            <a:r>
              <a:rPr lang="pl-PL" dirty="0" err="1" smtClean="0"/>
              <a:t>world</a:t>
            </a:r>
            <a:r>
              <a:rPr lang="pl-PL" dirty="0" smtClean="0"/>
              <a:t>)) </a:t>
            </a:r>
          </a:p>
          <a:p>
            <a:r>
              <a:rPr lang="pl-PL" dirty="0" err="1" smtClean="0"/>
              <a:t>random_df</a:t>
            </a:r>
            <a:r>
              <a:rPr lang="pl-PL" dirty="0" smtClean="0"/>
              <a:t> </a:t>
            </a:r>
            <a:r>
              <a:rPr lang="pl-PL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lang="pl-PL" dirty="0" smtClean="0"/>
              <a:t> </a:t>
            </a:r>
            <a:r>
              <a:rPr lang="pl-PL" b="1" dirty="0" err="1" smtClean="0"/>
              <a:t>tibble</a:t>
            </a:r>
            <a:r>
              <a:rPr lang="pl-PL" dirty="0" smtClean="0"/>
              <a:t>( </a:t>
            </a:r>
          </a:p>
          <a:p>
            <a:pPr lvl="1">
              <a:buNone/>
            </a:pPr>
            <a:r>
              <a:rPr lang="pl-PL" dirty="0" smtClean="0"/>
              <a:t>x = </a:t>
            </a:r>
            <a:r>
              <a:rPr lang="pl-PL" b="1" dirty="0" err="1" smtClean="0"/>
              <a:t>runif</a:t>
            </a:r>
            <a:r>
              <a:rPr lang="pl-PL" dirty="0" smtClean="0"/>
              <a:t>(n = 10, min = </a:t>
            </a:r>
            <a:r>
              <a:rPr lang="pl-PL" dirty="0" err="1" smtClean="0"/>
              <a:t>bb_world</a:t>
            </a:r>
            <a:r>
              <a:rPr lang="pl-PL" dirty="0" smtClean="0"/>
              <a:t>[1], max = </a:t>
            </a:r>
            <a:r>
              <a:rPr lang="pl-PL" dirty="0" err="1" smtClean="0"/>
              <a:t>bb_world</a:t>
            </a:r>
            <a:r>
              <a:rPr lang="pl-PL" dirty="0" smtClean="0"/>
              <a:t>[3]), </a:t>
            </a:r>
          </a:p>
          <a:p>
            <a:pPr lvl="1">
              <a:buNone/>
            </a:pPr>
            <a:r>
              <a:rPr lang="pl-PL" dirty="0" smtClean="0"/>
              <a:t>y = </a:t>
            </a:r>
            <a:r>
              <a:rPr lang="pl-PL" b="1" dirty="0" err="1" smtClean="0"/>
              <a:t>runif</a:t>
            </a:r>
            <a:r>
              <a:rPr lang="pl-PL" dirty="0" smtClean="0"/>
              <a:t>(n = 10, min = </a:t>
            </a:r>
            <a:r>
              <a:rPr lang="pl-PL" dirty="0" err="1" smtClean="0"/>
              <a:t>bb_world</a:t>
            </a:r>
            <a:r>
              <a:rPr lang="pl-PL" dirty="0" smtClean="0"/>
              <a:t>[2], max = </a:t>
            </a:r>
            <a:r>
              <a:rPr lang="pl-PL" dirty="0" err="1" smtClean="0"/>
              <a:t>bb_world</a:t>
            </a:r>
            <a:r>
              <a:rPr lang="pl-PL" dirty="0" smtClean="0"/>
              <a:t>[4]) )</a:t>
            </a:r>
          </a:p>
          <a:p>
            <a:r>
              <a:rPr lang="pl-PL" dirty="0" smtClean="0"/>
              <a:t> </a:t>
            </a:r>
            <a:r>
              <a:rPr lang="pl-PL" dirty="0" err="1" smtClean="0"/>
              <a:t>random_points</a:t>
            </a:r>
            <a:r>
              <a:rPr lang="pl-PL" dirty="0" smtClean="0"/>
              <a:t> = </a:t>
            </a:r>
            <a:r>
              <a:rPr lang="pl-PL" dirty="0" err="1" smtClean="0"/>
              <a:t>random_df</a:t>
            </a:r>
            <a:r>
              <a:rPr lang="pl-PL" dirty="0" smtClean="0"/>
              <a:t> %&gt;% </a:t>
            </a:r>
          </a:p>
          <a:p>
            <a:pPr lvl="1">
              <a:buNone/>
            </a:pPr>
            <a:r>
              <a:rPr lang="pl-PL" b="1" dirty="0" err="1" smtClean="0"/>
              <a:t>st_as_sf</a:t>
            </a:r>
            <a:r>
              <a:rPr lang="pl-PL" dirty="0" smtClean="0"/>
              <a:t>(</a:t>
            </a:r>
            <a:r>
              <a:rPr lang="pl-PL" dirty="0" err="1" smtClean="0"/>
              <a:t>coords</a:t>
            </a:r>
            <a:r>
              <a:rPr lang="pl-PL" dirty="0" smtClean="0"/>
              <a:t> = </a:t>
            </a:r>
            <a:r>
              <a:rPr lang="pl-PL" b="1" dirty="0" smtClean="0"/>
              <a:t>c</a:t>
            </a:r>
            <a:r>
              <a:rPr lang="pl-PL" dirty="0" smtClean="0"/>
              <a:t>("x", "y")) %&gt;% </a:t>
            </a:r>
          </a:p>
          <a:p>
            <a:pPr lvl="1">
              <a:buNone/>
            </a:pPr>
            <a:r>
              <a:rPr lang="pl-PL" b="1" dirty="0" err="1" smtClean="0"/>
              <a:t>st_set_crs</a:t>
            </a:r>
            <a:r>
              <a:rPr lang="pl-PL" dirty="0" smtClean="0"/>
              <a:t>(4326) </a:t>
            </a:r>
            <a:r>
              <a:rPr lang="pl-PL" i="1" dirty="0" smtClean="0"/>
              <a:t># set </a:t>
            </a:r>
            <a:r>
              <a:rPr lang="pl-PL" i="1" dirty="0" err="1" smtClean="0"/>
              <a:t>geographic</a:t>
            </a:r>
            <a:r>
              <a:rPr lang="pl-PL" i="1" dirty="0" smtClean="0"/>
              <a:t> CRS</a:t>
            </a:r>
            <a:endParaRPr lang="pl-PL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Operacje geometryczne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world_random</a:t>
            </a:r>
            <a:r>
              <a:rPr lang="en-US" dirty="0" smtClean="0"/>
              <a:t> </a:t>
            </a:r>
            <a:r>
              <a:rPr lang="pl-PL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lang="en-US" dirty="0" smtClean="0"/>
              <a:t> </a:t>
            </a:r>
            <a:r>
              <a:rPr lang="en-US" dirty="0" smtClean="0"/>
              <a:t>world[</a:t>
            </a:r>
            <a:r>
              <a:rPr lang="en-US" dirty="0" err="1" smtClean="0"/>
              <a:t>random_points</a:t>
            </a:r>
            <a:r>
              <a:rPr lang="en-US" dirty="0" smtClean="0"/>
              <a:t>, ] </a:t>
            </a:r>
            <a:endParaRPr lang="pl-PL" dirty="0" smtClean="0"/>
          </a:p>
          <a:p>
            <a:r>
              <a:rPr lang="en-US" b="1" dirty="0" err="1" smtClean="0"/>
              <a:t>nrow</a:t>
            </a:r>
            <a:r>
              <a:rPr lang="en-US" dirty="0" smtClean="0"/>
              <a:t>(</a:t>
            </a:r>
            <a:r>
              <a:rPr lang="en-US" dirty="0" err="1" smtClean="0"/>
              <a:t>world_random</a:t>
            </a:r>
            <a:r>
              <a:rPr lang="en-US" dirty="0" smtClean="0"/>
              <a:t>) </a:t>
            </a:r>
            <a:endParaRPr lang="pl-PL" dirty="0" smtClean="0"/>
          </a:p>
          <a:p>
            <a:r>
              <a:rPr lang="pl-PL" dirty="0" err="1" smtClean="0"/>
              <a:t>r</a:t>
            </a:r>
            <a:r>
              <a:rPr lang="en-US" dirty="0" err="1" smtClean="0"/>
              <a:t>andom_joined</a:t>
            </a:r>
            <a:r>
              <a:rPr lang="en-US" dirty="0" smtClean="0"/>
              <a:t> </a:t>
            </a:r>
            <a:r>
              <a:rPr lang="pl-PL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lang="en-US" dirty="0" smtClean="0"/>
              <a:t> </a:t>
            </a:r>
            <a:r>
              <a:rPr lang="en-US" b="1" dirty="0" err="1" smtClean="0"/>
              <a:t>st_join</a:t>
            </a:r>
            <a:r>
              <a:rPr lang="en-US" dirty="0" smtClean="0"/>
              <a:t>(</a:t>
            </a:r>
            <a:r>
              <a:rPr lang="en-US" dirty="0" err="1" smtClean="0"/>
              <a:t>random_points</a:t>
            </a:r>
            <a:r>
              <a:rPr lang="en-US" dirty="0" smtClean="0"/>
              <a:t>, world["</a:t>
            </a:r>
            <a:r>
              <a:rPr lang="en-US" dirty="0" err="1" smtClean="0"/>
              <a:t>name_long</a:t>
            </a:r>
            <a:r>
              <a:rPr lang="en-US" dirty="0" smtClean="0"/>
              <a:t>"])</a:t>
            </a:r>
            <a:endParaRPr lang="pl-PL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Operacje geometryczne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plot</a:t>
            </a:r>
            <a:r>
              <a:rPr lang="en-US" dirty="0" smtClean="0"/>
              <a:t>(</a:t>
            </a:r>
            <a:r>
              <a:rPr lang="en-US" b="1" dirty="0" err="1" smtClean="0"/>
              <a:t>st_geometry</a:t>
            </a:r>
            <a:r>
              <a:rPr lang="en-US" dirty="0" smtClean="0"/>
              <a:t>(</a:t>
            </a:r>
            <a:r>
              <a:rPr lang="en-US" dirty="0" err="1" smtClean="0"/>
              <a:t>cycle_hire</a:t>
            </a:r>
            <a:r>
              <a:rPr lang="en-US" dirty="0" smtClean="0"/>
              <a:t>), </a:t>
            </a:r>
            <a:r>
              <a:rPr lang="en-US" dirty="0" err="1" smtClean="0"/>
              <a:t>col</a:t>
            </a:r>
            <a:r>
              <a:rPr lang="en-US" dirty="0" smtClean="0"/>
              <a:t> = "blue") </a:t>
            </a:r>
            <a:r>
              <a:rPr lang="en-US" b="1" dirty="0" smtClean="0"/>
              <a:t>plot</a:t>
            </a:r>
            <a:r>
              <a:rPr lang="en-US" dirty="0" smtClean="0"/>
              <a:t>(</a:t>
            </a:r>
            <a:r>
              <a:rPr lang="en-US" b="1" dirty="0" err="1" smtClean="0"/>
              <a:t>st_geometry</a:t>
            </a:r>
            <a:r>
              <a:rPr lang="en-US" dirty="0" smtClean="0"/>
              <a:t>(</a:t>
            </a:r>
            <a:r>
              <a:rPr lang="en-US" dirty="0" err="1" smtClean="0"/>
              <a:t>cycle_hire_osm</a:t>
            </a:r>
            <a:r>
              <a:rPr lang="en-US" dirty="0" smtClean="0"/>
              <a:t>), add = TRUE, </a:t>
            </a:r>
            <a:r>
              <a:rPr lang="en-US" dirty="0" err="1" smtClean="0"/>
              <a:t>pch</a:t>
            </a:r>
            <a:r>
              <a:rPr lang="en-US" dirty="0" smtClean="0"/>
              <a:t> = 3, </a:t>
            </a:r>
            <a:r>
              <a:rPr lang="en-US" dirty="0" err="1" smtClean="0"/>
              <a:t>col</a:t>
            </a:r>
            <a:r>
              <a:rPr lang="en-US" dirty="0" smtClean="0"/>
              <a:t> = "red")</a:t>
            </a:r>
            <a:endParaRPr lang="pl-PL" dirty="0" smtClean="0"/>
          </a:p>
          <a:p>
            <a:r>
              <a:rPr lang="pl-PL" b="1" dirty="0" err="1" smtClean="0"/>
              <a:t>any</a:t>
            </a:r>
            <a:r>
              <a:rPr lang="pl-PL" dirty="0" smtClean="0"/>
              <a:t>(</a:t>
            </a:r>
            <a:r>
              <a:rPr lang="pl-PL" b="1" dirty="0" err="1" smtClean="0"/>
              <a:t>st_touches</a:t>
            </a:r>
            <a:r>
              <a:rPr lang="pl-PL" dirty="0" smtClean="0"/>
              <a:t>(</a:t>
            </a:r>
            <a:r>
              <a:rPr lang="pl-PL" dirty="0" err="1" smtClean="0"/>
              <a:t>cycle_hire</a:t>
            </a:r>
            <a:r>
              <a:rPr lang="pl-PL" dirty="0" smtClean="0"/>
              <a:t>, </a:t>
            </a:r>
            <a:r>
              <a:rPr lang="pl-PL" dirty="0" err="1" smtClean="0"/>
              <a:t>cycle_hire_osm</a:t>
            </a:r>
            <a:r>
              <a:rPr lang="pl-PL" dirty="0" smtClean="0"/>
              <a:t>, </a:t>
            </a:r>
            <a:r>
              <a:rPr lang="pl-PL" dirty="0" err="1" smtClean="0"/>
              <a:t>sparse</a:t>
            </a:r>
            <a:r>
              <a:rPr lang="pl-PL" dirty="0" smtClean="0"/>
              <a:t> = FALSE)) </a:t>
            </a:r>
            <a:br>
              <a:rPr lang="pl-PL" dirty="0" smtClean="0"/>
            </a:br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cycle_hire_P</a:t>
            </a:r>
            <a:r>
              <a:rPr lang="pl-PL" dirty="0" smtClean="0"/>
              <a:t> </a:t>
            </a:r>
            <a:r>
              <a:rPr lang="pl-PL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lang="pl-PL" dirty="0" smtClean="0"/>
              <a:t> </a:t>
            </a:r>
            <a:r>
              <a:rPr lang="pl-PL" b="1" dirty="0" err="1" smtClean="0"/>
              <a:t>st_transform</a:t>
            </a:r>
            <a:r>
              <a:rPr lang="pl-PL" dirty="0" smtClean="0"/>
              <a:t>(</a:t>
            </a:r>
            <a:r>
              <a:rPr lang="pl-PL" dirty="0" err="1" smtClean="0"/>
              <a:t>cycle_hire</a:t>
            </a:r>
            <a:r>
              <a:rPr lang="pl-PL" dirty="0" smtClean="0"/>
              <a:t>, 27700) </a:t>
            </a:r>
          </a:p>
          <a:p>
            <a:r>
              <a:rPr lang="pl-PL" dirty="0" err="1" smtClean="0"/>
              <a:t>cycle_hire_osm_P</a:t>
            </a:r>
            <a:r>
              <a:rPr lang="pl-PL" dirty="0" smtClean="0"/>
              <a:t> </a:t>
            </a:r>
            <a:r>
              <a:rPr lang="pl-PL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lang="pl-PL" dirty="0" smtClean="0"/>
              <a:t> </a:t>
            </a:r>
            <a:r>
              <a:rPr lang="pl-PL" b="1" dirty="0" err="1" smtClean="0"/>
              <a:t>st_transform</a:t>
            </a:r>
            <a:r>
              <a:rPr lang="pl-PL" dirty="0" smtClean="0"/>
              <a:t>(</a:t>
            </a:r>
            <a:r>
              <a:rPr lang="pl-PL" dirty="0" err="1" smtClean="0"/>
              <a:t>cycle_hire_osm</a:t>
            </a:r>
            <a:r>
              <a:rPr lang="pl-PL" dirty="0" smtClean="0"/>
              <a:t>, 27700) </a:t>
            </a:r>
          </a:p>
          <a:p>
            <a:r>
              <a:rPr lang="pl-PL" dirty="0" err="1" smtClean="0"/>
              <a:t>sel</a:t>
            </a:r>
            <a:r>
              <a:rPr lang="pl-PL" dirty="0" smtClean="0"/>
              <a:t> </a:t>
            </a:r>
            <a:r>
              <a:rPr lang="pl-PL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lang="pl-PL" dirty="0" smtClean="0"/>
              <a:t> </a:t>
            </a:r>
            <a:r>
              <a:rPr lang="pl-PL" b="1" dirty="0" err="1" smtClean="0"/>
              <a:t>st_is_within_distance</a:t>
            </a:r>
            <a:r>
              <a:rPr lang="pl-PL" dirty="0" smtClean="0"/>
              <a:t>(</a:t>
            </a:r>
            <a:r>
              <a:rPr lang="pl-PL" dirty="0" err="1" smtClean="0"/>
              <a:t>cycle_hire_P</a:t>
            </a:r>
            <a:r>
              <a:rPr lang="pl-PL" dirty="0" smtClean="0"/>
              <a:t>, </a:t>
            </a:r>
            <a:r>
              <a:rPr lang="pl-PL" dirty="0" err="1" smtClean="0"/>
              <a:t>cycle_hire_osm_P</a:t>
            </a:r>
            <a:r>
              <a:rPr lang="pl-PL" dirty="0" smtClean="0"/>
              <a:t>, </a:t>
            </a:r>
            <a:r>
              <a:rPr lang="pl-PL" dirty="0" err="1" smtClean="0"/>
              <a:t>dist</a:t>
            </a:r>
            <a:r>
              <a:rPr lang="pl-PL" dirty="0" smtClean="0"/>
              <a:t> = 20) </a:t>
            </a:r>
          </a:p>
          <a:p>
            <a:r>
              <a:rPr lang="pl-PL" b="1" dirty="0" err="1" smtClean="0"/>
              <a:t>summary</a:t>
            </a:r>
            <a:r>
              <a:rPr lang="pl-PL" dirty="0" smtClean="0"/>
              <a:t>(</a:t>
            </a:r>
            <a:r>
              <a:rPr lang="pl-PL" b="1" dirty="0" err="1" smtClean="0"/>
              <a:t>lengths</a:t>
            </a:r>
            <a:r>
              <a:rPr lang="pl-PL" dirty="0" smtClean="0"/>
              <a:t>(</a:t>
            </a:r>
            <a:r>
              <a:rPr lang="pl-PL" dirty="0" err="1" smtClean="0"/>
              <a:t>sel</a:t>
            </a:r>
            <a:r>
              <a:rPr lang="pl-PL" dirty="0" smtClean="0"/>
              <a:t>) &gt; 0)</a:t>
            </a:r>
          </a:p>
          <a:p>
            <a:r>
              <a:rPr lang="en-US" dirty="0" smtClean="0"/>
              <a:t>z </a:t>
            </a:r>
            <a:r>
              <a:rPr lang="pl-PL" spc="-1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lang="en-US" smtClean="0"/>
              <a:t> </a:t>
            </a:r>
            <a:r>
              <a:rPr lang="en-US" b="1" dirty="0" err="1" smtClean="0"/>
              <a:t>st_join</a:t>
            </a:r>
            <a:r>
              <a:rPr lang="en-US" dirty="0" smtClean="0"/>
              <a:t>(</a:t>
            </a:r>
            <a:r>
              <a:rPr lang="en-US" dirty="0" err="1" smtClean="0"/>
              <a:t>cycle_hire_P</a:t>
            </a:r>
            <a:r>
              <a:rPr lang="en-US" dirty="0" smtClean="0"/>
              <a:t>, </a:t>
            </a:r>
            <a:r>
              <a:rPr lang="en-US" dirty="0" err="1" smtClean="0"/>
              <a:t>cycle_hire_osm_P</a:t>
            </a:r>
            <a:r>
              <a:rPr lang="en-US" dirty="0" smtClean="0"/>
              <a:t>, </a:t>
            </a:r>
            <a:r>
              <a:rPr lang="en-US" dirty="0" err="1" smtClean="0"/>
              <a:t>st_is_within_distance</a:t>
            </a:r>
            <a:r>
              <a:rPr lang="en-US" dirty="0" smtClean="0"/>
              <a:t>, dist = 20) </a:t>
            </a:r>
            <a:br>
              <a:rPr lang="en-US" dirty="0" smtClean="0"/>
            </a:br>
            <a:endParaRPr lang="pl-PL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pEndCoverShape"/>
          <p:cNvSpPr txBox="1">
            <a:spLocks noChangeArrowheads="1"/>
          </p:cNvSpPr>
          <p:nvPr/>
        </p:nvSpPr>
        <p:spPr bwMode="white">
          <a:xfrm>
            <a:off x="-2381" y="6843713"/>
            <a:ext cx="42863" cy="46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spcBef>
                <a:spcPct val="75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1pPr>
            <a:lvl2pPr marL="742950" indent="-285750">
              <a:spcBef>
                <a:spcPct val="30000"/>
              </a:spcBef>
              <a:buChar char="–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97669" y="2924175"/>
            <a:ext cx="8353425" cy="100965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altLang="en-US" sz="4500" b="1" i="1" dirty="0">
                <a:solidFill>
                  <a:srgbClr val="0082DA"/>
                </a:solidFill>
                <a:latin typeface="Minion" panose="02040503050201020203" pitchFamily="18" charset="0"/>
              </a:rPr>
              <a:t>Doing now what patients need next</a:t>
            </a:r>
            <a:endParaRPr lang="en-US" altLang="en-US" sz="4500" b="1" dirty="0">
              <a:solidFill>
                <a:srgbClr val="0082DA"/>
              </a:solidFill>
            </a:endParaRPr>
          </a:p>
        </p:txBody>
      </p:sp>
      <p:sp>
        <p:nvSpPr>
          <p:cNvPr id="25604" name="shpEndTranslation" hidden="1"/>
          <p:cNvSpPr>
            <a:spLocks noChangeArrowheads="1"/>
          </p:cNvSpPr>
          <p:nvPr/>
        </p:nvSpPr>
        <p:spPr bwMode="auto">
          <a:xfrm>
            <a:off x="301229" y="6092825"/>
            <a:ext cx="42195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75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1pPr>
            <a:lvl2pPr marL="742950" indent="-285750">
              <a:spcBef>
                <a:spcPct val="30000"/>
              </a:spcBef>
              <a:buChar char="–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endParaRPr lang="en-US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l-PL" dirty="0" smtClean="0"/>
              <a:t>Agregacja przestrzenna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00" lvl="0" indent="0">
              <a:buNone/>
            </a:pPr>
            <a:r>
              <a:rPr lang="pl-PL" dirty="0" smtClean="0"/>
              <a:t>Agregacja przestrzenna polega na zmianie rozdzielczości (np. z 10m na 100). Przydatne do zmniejszenia przestrzeni zajmowanej przez raster na dysku lub dopasowania różnych rastrów do wspólnej rozdzielczości. Do agregacji służy funkcja </a:t>
            </a:r>
            <a:r>
              <a:rPr lang="pl-PL" dirty="0" err="1" smtClean="0"/>
              <a:t>aggregate</a:t>
            </a:r>
            <a:r>
              <a:rPr lang="pl-PL" dirty="0" smtClean="0"/>
              <a:t>:</a:t>
            </a:r>
          </a:p>
          <a:p>
            <a:pPr marL="1270000" lvl="0" indent="0">
              <a:buNone/>
            </a:pPr>
            <a:r>
              <a:rPr dirty="0" smtClean="0"/>
              <a:t/>
            </a:r>
            <a:br>
              <a:rPr dirty="0" smtClean="0"/>
            </a:br>
            <a:r>
              <a:rPr sz="1800" dirty="0" err="1" smtClean="0">
                <a:latin typeface="Courier"/>
              </a:rPr>
              <a:t>DEM.France</a:t>
            </a:r>
            <a:r>
              <a:rPr sz="1800" dirty="0" smtClean="0">
                <a:latin typeface="Courier"/>
              </a:rPr>
              <a:t>.</a:t>
            </a:r>
            <a:r>
              <a:rPr lang="pl-PL" sz="1800" dirty="0" err="1" smtClean="0">
                <a:latin typeface="Courier"/>
              </a:rPr>
              <a:t>aggr</a:t>
            </a:r>
            <a:r>
              <a:rPr sz="1800" dirty="0" smtClean="0">
                <a:latin typeface="Courier"/>
              </a:rPr>
              <a:t> &lt;-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 </a:t>
            </a:r>
            <a:r>
              <a:rPr lang="pl-PL" sz="1800" b="1" dirty="0" err="1" smtClean="0">
                <a:solidFill>
                  <a:srgbClr val="007020"/>
                </a:solidFill>
                <a:latin typeface="Courier"/>
              </a:rPr>
              <a:t>raster::aggregate</a:t>
            </a:r>
            <a:r>
              <a:rPr lang="pl-PL" sz="1800" dirty="0" smtClean="0"/>
              <a:t>(</a:t>
            </a:r>
            <a:r>
              <a:rPr lang="pl-PL" sz="1800" dirty="0" smtClean="0">
                <a:solidFill>
                  <a:srgbClr val="902000"/>
                </a:solidFill>
                <a:latin typeface="Courier"/>
              </a:rPr>
              <a:t>x =</a:t>
            </a:r>
            <a:r>
              <a:rPr lang="pl-PL" sz="1800" dirty="0" smtClean="0">
                <a:latin typeface="Courier"/>
              </a:rPr>
              <a:t> </a:t>
            </a:r>
            <a:r>
              <a:rPr lang="pl-PL" sz="1800" dirty="0" err="1" smtClean="0">
                <a:latin typeface="Courier"/>
              </a:rPr>
              <a:t>DEM.France</a:t>
            </a:r>
            <a:r>
              <a:rPr lang="pl-PL" sz="1800" dirty="0" smtClean="0"/>
              <a:t>, fact=2, 						</a:t>
            </a:r>
            <a:r>
              <a:rPr lang="pl-PL" sz="1800" dirty="0" err="1" smtClean="0"/>
              <a:t>fun=mean</a:t>
            </a:r>
            <a:r>
              <a:rPr lang="pl-PL" sz="1800" dirty="0" smtClean="0"/>
              <a:t>)</a:t>
            </a:r>
          </a:p>
          <a:p>
            <a:pPr marL="1270000" lvl="0" indent="0">
              <a:buNone/>
            </a:pPr>
            <a:r>
              <a:rPr lang="pl-PL" sz="1800" dirty="0" err="1" smtClean="0">
                <a:latin typeface="Courier"/>
              </a:rPr>
              <a:t>fact</a:t>
            </a:r>
            <a:r>
              <a:rPr lang="pl-PL" sz="1800" dirty="0" smtClean="0">
                <a:latin typeface="Courier"/>
              </a:rPr>
              <a:t> = współczynnik </a:t>
            </a:r>
            <a:r>
              <a:rPr lang="pl-PL" sz="1800" dirty="0" err="1" smtClean="0">
                <a:latin typeface="Courier"/>
              </a:rPr>
              <a:t>aggregacji</a:t>
            </a:r>
            <a:r>
              <a:rPr lang="pl-PL" sz="1800" dirty="0" smtClean="0">
                <a:latin typeface="Courier"/>
              </a:rPr>
              <a:t>. fact=2 oznacza dwukrotne zwiększenie komórki.</a:t>
            </a:r>
          </a:p>
        </p:txBody>
      </p:sp>
    </p:spTree>
    <p:extLst>
      <p:ext uri="{BB962C8B-B14F-4D97-AF65-F5344CB8AC3E}">
        <p14:creationId xmlns:p14="http://schemas.microsoft.com/office/powerpoint/2010/main" xmlns="" val="37456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 dirty="0" smtClean="0">
                <a:solidFill>
                  <a:srgbClr val="007020"/>
                </a:solidFill>
                <a:latin typeface="Courier"/>
              </a:rPr>
              <a:t>plot</a:t>
            </a:r>
            <a:r>
              <a:rPr sz="1800" dirty="0" smtClean="0">
                <a:latin typeface="Courier"/>
              </a:rPr>
              <a:t>(</a:t>
            </a:r>
            <a:r>
              <a:rPr sz="1800" dirty="0" err="1" smtClean="0">
                <a:latin typeface="Courier"/>
              </a:rPr>
              <a:t>DEM.France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4" name="Picture 1" descr="Zajecia3_files/figure-pptx/unnamed-chunk-4-2.png"/>
          <p:cNvPicPr>
            <a:picLocks noGrp="1" noChangeAspect="1"/>
          </p:cNvPicPr>
          <p:nvPr/>
        </p:nvPicPr>
        <p:blipFill rotWithShape="1">
          <a:blip r:embed="rId2" cstate="print"/>
          <a:srcRect l="5292" t="14966" r="421" b="10178"/>
          <a:stretch/>
        </p:blipFill>
        <p:spPr bwMode="auto">
          <a:xfrm>
            <a:off x="2051720" y="2276872"/>
            <a:ext cx="5328592" cy="338437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8327" y="452441"/>
            <a:ext cx="7366000" cy="1309687"/>
          </a:xfrm>
        </p:spPr>
        <p:txBody>
          <a:bodyPr/>
          <a:lstStyle/>
          <a:p>
            <a:pPr marL="0" lvl="0" indent="0">
              <a:buNone/>
            </a:pPr>
            <a:r>
              <a:rPr lang="pl-PL" dirty="0" smtClean="0"/>
              <a:t>Prosta w</a:t>
            </a:r>
            <a:r>
              <a:rPr dirty="0" err="1" smtClean="0"/>
              <a:t>izualizacja</a:t>
            </a:r>
            <a:r>
              <a:rPr dirty="0" smtClean="0"/>
              <a:t>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8476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l-PL" dirty="0" smtClean="0"/>
              <a:t>Prosta w</a:t>
            </a:r>
            <a:r>
              <a:rPr dirty="0" err="1" smtClean="0"/>
              <a:t>izualizacja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(DEM.France.reclass)</a:t>
            </a:r>
          </a:p>
        </p:txBody>
      </p:sp>
      <p:pic>
        <p:nvPicPr>
          <p:cNvPr id="4" name="Picture 1" descr="Zajecia3_files/figure-pptx/unnamed-chunk-4-1.png"/>
          <p:cNvPicPr>
            <a:picLocks noGrp="1" noChangeAspect="1"/>
          </p:cNvPicPr>
          <p:nvPr/>
        </p:nvPicPr>
        <p:blipFill rotWithShape="1">
          <a:blip r:embed="rId2" cstate="print"/>
          <a:srcRect l="6567" t="14966" r="5518" b="11770"/>
          <a:stretch/>
        </p:blipFill>
        <p:spPr bwMode="auto">
          <a:xfrm>
            <a:off x="2123728" y="2276872"/>
            <a:ext cx="4968552" cy="331236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8973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SLIDEFORMATR" val="RXPStandard Screen"/>
  <p:tag name="VARDIVISION" val="RXPDivCorp"/>
  <p:tag name="VARPALETTE" val="RXPpalette_standard_value"/>
  <p:tag name="VARBACKGROUND" val="RXPbackground_dark_value"/>
  <p:tag name="VARPPTPAPER" val="RXPRXP"/>
  <p:tag name="VARPPTGRIDMODE" val="RXPRocheGrid"/>
  <p:tag name="VARPPTTYPE" val="RXPpotRXPP"/>
  <p:tag name="VARPOTVERSION" val="RXP8.8"/>
  <p:tag name="VARPPTLANGSEL" val="RXPEnglish"/>
  <p:tag name="VARPPTCOMPATIBLE4" val="RXPFALSE"/>
  <p:tag name="VARPPTCOMPATIBLE7" val="RXPFALSE"/>
  <p:tag name="VARPPTCOMPATIBLERD03" val="RXPTRUE"/>
  <p:tag name="VARCOLOR" val="RXPcolor_white_colored"/>
  <p:tag name="VAREMBEDFONTSENABLED" val="RXPFALSE"/>
  <p:tag name="VARTOC" val="RXP"/>
  <p:tag name="VARFOOTERAPPLYTOALLPRESSED" val="RXPFALSE"/>
  <p:tag name="VARTITLE" val="RXP"/>
  <p:tag name="VARUNIT" val="RXPRoche"/>
  <p:tag name="VARAUTHOR" val="RXP"/>
  <p:tag name="VARDATE" val="RXP"/>
  <p:tag name="VARPPTSETUPPERFORMED" val="RXPTRUE"/>
  <p:tag name="VARPPTSLIDEFORMAT" val="RXPStandard"/>
  <p:tag name="VARPPTLANG" val="RXPEnglish"/>
  <p:tag name="VARGRIDMODE" val="RXPgrid_none_value"/>
  <p:tag name="VARSAVEMESSAGETIMESTAMP" val="RXP13.04.20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TITLESLIDEMODE" val="RXP1"/>
</p:tagLst>
</file>

<file path=ppt/theme/theme1.xml><?xml version="1.0" encoding="utf-8"?>
<a:theme xmlns:a="http://schemas.openxmlformats.org/drawingml/2006/main" name="Roche">
  <a:themeElements>
    <a:clrScheme name="Roche 2">
      <a:dk1>
        <a:srgbClr val="000000"/>
      </a:dk1>
      <a:lt1>
        <a:srgbClr val="FFFFFF"/>
      </a:lt1>
      <a:dk2>
        <a:srgbClr val="969696"/>
      </a:dk2>
      <a:lt2>
        <a:srgbClr val="FF7F00"/>
      </a:lt2>
      <a:accent1>
        <a:srgbClr val="FF7F00"/>
      </a:accent1>
      <a:accent2>
        <a:srgbClr val="800080"/>
      </a:accent2>
      <a:accent3>
        <a:srgbClr val="FFCC00"/>
      </a:accent3>
      <a:accent4>
        <a:srgbClr val="9933FF"/>
      </a:accent4>
      <a:accent5>
        <a:srgbClr val="009900"/>
      </a:accent5>
      <a:accent6>
        <a:srgbClr val="0082DA"/>
      </a:accent6>
      <a:hlink>
        <a:srgbClr val="9933FF"/>
      </a:hlink>
      <a:folHlink>
        <a:srgbClr val="FF3300"/>
      </a:folHlink>
    </a:clrScheme>
    <a:fontScheme name="Roche">
      <a:majorFont>
        <a:latin typeface="Imago"/>
        <a:ea typeface=""/>
        <a:cs typeface=""/>
      </a:majorFont>
      <a:minorFont>
        <a:latin typeface="Imag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ago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ago" pitchFamily="2" charset="0"/>
          </a:defRPr>
        </a:defPPr>
      </a:lstStyle>
      <a:style>
        <a:lnRef idx="1">
          <a:schemeClr val="tx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oche 1">
        <a:dk1>
          <a:srgbClr val="FF7F00"/>
        </a:dk1>
        <a:lt1>
          <a:srgbClr val="FFFFFF"/>
        </a:lt1>
        <a:dk2>
          <a:srgbClr val="0028A0"/>
        </a:dk2>
        <a:lt2>
          <a:srgbClr val="969696"/>
        </a:lt2>
        <a:accent1>
          <a:srgbClr val="FF7F00"/>
        </a:accent1>
        <a:accent2>
          <a:srgbClr val="800080"/>
        </a:accent2>
        <a:accent3>
          <a:srgbClr val="FFCC00"/>
        </a:accent3>
        <a:accent4>
          <a:srgbClr val="9933FF"/>
        </a:accent4>
        <a:accent5>
          <a:srgbClr val="009900"/>
        </a:accent5>
        <a:accent6>
          <a:srgbClr val="0082DA"/>
        </a:accent6>
        <a:hlink>
          <a:srgbClr val="9933FF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che 2">
        <a:dk1>
          <a:srgbClr val="000000"/>
        </a:dk1>
        <a:lt1>
          <a:srgbClr val="FFFFFF"/>
        </a:lt1>
        <a:dk2>
          <a:srgbClr val="969696"/>
        </a:dk2>
        <a:lt2>
          <a:srgbClr val="FF7F00"/>
        </a:lt2>
        <a:accent1>
          <a:srgbClr val="FF7F00"/>
        </a:accent1>
        <a:accent2>
          <a:srgbClr val="800080"/>
        </a:accent2>
        <a:accent3>
          <a:srgbClr val="FFCC00"/>
        </a:accent3>
        <a:accent4>
          <a:srgbClr val="9933FF"/>
        </a:accent4>
        <a:accent5>
          <a:srgbClr val="009900"/>
        </a:accent5>
        <a:accent6>
          <a:srgbClr val="0082DA"/>
        </a:accent6>
        <a:hlink>
          <a:srgbClr val="9933FF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che 3">
        <a:dk1>
          <a:srgbClr val="000000"/>
        </a:dk1>
        <a:lt1>
          <a:srgbClr val="FFFFFF"/>
        </a:lt1>
        <a:dk2>
          <a:srgbClr val="959595"/>
        </a:dk2>
        <a:lt2>
          <a:srgbClr val="676767"/>
        </a:lt2>
        <a:accent1>
          <a:srgbClr val="B2B2B2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454545"/>
        </a:accent6>
        <a:hlink>
          <a:srgbClr val="EAEAEA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oche 2">
    <a:dk1>
      <a:srgbClr val="000000"/>
    </a:dk1>
    <a:lt1>
      <a:srgbClr val="FFFFFF"/>
    </a:lt1>
    <a:dk2>
      <a:srgbClr val="969696"/>
    </a:dk2>
    <a:lt2>
      <a:srgbClr val="FF7F00"/>
    </a:lt2>
    <a:accent1>
      <a:srgbClr val="FF7F00"/>
    </a:accent1>
    <a:accent2>
      <a:srgbClr val="800080"/>
    </a:accent2>
    <a:accent3>
      <a:srgbClr val="FFCC00"/>
    </a:accent3>
    <a:accent4>
      <a:srgbClr val="9933FF"/>
    </a:accent4>
    <a:accent5>
      <a:srgbClr val="009900"/>
    </a:accent5>
    <a:accent6>
      <a:srgbClr val="0082DA"/>
    </a:accent6>
    <a:hlink>
      <a:srgbClr val="9933FF"/>
    </a:hlink>
    <a:folHlink>
      <a:srgbClr val="FF33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Roche</Template>
  <TotalTime>713</TotalTime>
  <Pages>16</Pages>
  <Words>1434</Words>
  <Application>Microsoft Office PowerPoint</Application>
  <PresentationFormat>Pokaz na ekranie (4:3)</PresentationFormat>
  <Paragraphs>226</Paragraphs>
  <Slides>65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65</vt:i4>
      </vt:variant>
    </vt:vector>
  </HeadingPairs>
  <TitlesOfParts>
    <vt:vector size="66" baseType="lpstr">
      <vt:lpstr>Roche</vt:lpstr>
      <vt:lpstr>Analiza Danych Przestrzennych</vt:lpstr>
      <vt:lpstr>ZADANIE</vt:lpstr>
      <vt:lpstr>Dane rastrowe</vt:lpstr>
      <vt:lpstr>Wczytywanie danych</vt:lpstr>
      <vt:lpstr>Zmiana dowolnych wartości</vt:lpstr>
      <vt:lpstr>Reklasyfikacja</vt:lpstr>
      <vt:lpstr>Agregacja przestrzenna</vt:lpstr>
      <vt:lpstr>Prosta wizualizacja:</vt:lpstr>
      <vt:lpstr>Prosta wizualizacja:</vt:lpstr>
      <vt:lpstr>Prosta wizualizacja:</vt:lpstr>
      <vt:lpstr>Obliczanie odległości</vt:lpstr>
      <vt:lpstr>Distance:</vt:lpstr>
      <vt:lpstr>Statystyki</vt:lpstr>
      <vt:lpstr>Zadanie</vt:lpstr>
      <vt:lpstr>Statystyki strefowe</vt:lpstr>
      <vt:lpstr>Zadanie</vt:lpstr>
      <vt:lpstr>Ruchome okno</vt:lpstr>
      <vt:lpstr>ZADANIE</vt:lpstr>
      <vt:lpstr>Zadanie</vt:lpstr>
      <vt:lpstr>Wymagane biblioteki</vt:lpstr>
      <vt:lpstr>Statyczne mapy - tmap</vt:lpstr>
      <vt:lpstr>Slajd 22</vt:lpstr>
      <vt:lpstr>Slajd 23</vt:lpstr>
      <vt:lpstr>Statyczne mapy</vt:lpstr>
      <vt:lpstr>Statyczne mapy warstwy rastrowe</vt:lpstr>
      <vt:lpstr>Dodawanie kolejnych warstw</vt:lpstr>
      <vt:lpstr>Dodawanie kolejnych warstw</vt:lpstr>
      <vt:lpstr>Zadanie</vt:lpstr>
      <vt:lpstr>Wyświetlanie kilku map na raz</vt:lpstr>
      <vt:lpstr>Estetyka map</vt:lpstr>
      <vt:lpstr>Slajd 31</vt:lpstr>
      <vt:lpstr>Kartogramy</vt:lpstr>
      <vt:lpstr>Zadanie</vt:lpstr>
      <vt:lpstr>Zadanie</vt:lpstr>
      <vt:lpstr>Rozwiązanie</vt:lpstr>
      <vt:lpstr>Tytuł legendy</vt:lpstr>
      <vt:lpstr>Styl kolorowania map</vt:lpstr>
      <vt:lpstr>Slajd 38</vt:lpstr>
      <vt:lpstr>Breaks</vt:lpstr>
      <vt:lpstr>Slajd 40</vt:lpstr>
      <vt:lpstr>Slajd 41</vt:lpstr>
      <vt:lpstr>Dodatkowe elementy kompozycji</vt:lpstr>
      <vt:lpstr>Slajd 43</vt:lpstr>
      <vt:lpstr>Slajd 44</vt:lpstr>
      <vt:lpstr>Slajd 45</vt:lpstr>
      <vt:lpstr>Style</vt:lpstr>
      <vt:lpstr>Slajd 47</vt:lpstr>
      <vt:lpstr>Slajd 48</vt:lpstr>
      <vt:lpstr>Slajd 49</vt:lpstr>
      <vt:lpstr>Mapy grupowane w ramkach</vt:lpstr>
      <vt:lpstr>Slajd 51</vt:lpstr>
      <vt:lpstr>Mapy referencyjne (inset map)</vt:lpstr>
      <vt:lpstr>Mapy referencyjne (inset map)</vt:lpstr>
      <vt:lpstr>Mapy referencyjne (inset map)</vt:lpstr>
      <vt:lpstr>Slajd 55</vt:lpstr>
      <vt:lpstr>Mapy interaktywne</vt:lpstr>
      <vt:lpstr>Mapy interaktywne - warstwy podkładowe</vt:lpstr>
      <vt:lpstr>Zadanie</vt:lpstr>
      <vt:lpstr>Rozwiązanie</vt:lpstr>
      <vt:lpstr>Zadanie</vt:lpstr>
      <vt:lpstr>Operacje geometryczne</vt:lpstr>
      <vt:lpstr>Operacje geometryczne</vt:lpstr>
      <vt:lpstr>Operacje geometryczne</vt:lpstr>
      <vt:lpstr>Operacje geometryczne</vt:lpstr>
      <vt:lpstr>Slajd 65</vt:lpstr>
    </vt:vector>
  </TitlesOfParts>
  <Company>F. Hoffmann-La Roche,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Danych Przestrzennych</dc:title>
  <dc:creator>Dabrowski, Adam {FISV~Poznan}</dc:creator>
  <cp:lastModifiedBy>Adam</cp:lastModifiedBy>
  <cp:revision>77</cp:revision>
  <cp:lastPrinted>1998-09-09T08:32:30Z</cp:lastPrinted>
  <dcterms:created xsi:type="dcterms:W3CDTF">2019-04-12T09:58:55Z</dcterms:created>
  <dcterms:modified xsi:type="dcterms:W3CDTF">2020-05-03T13:02:48Z</dcterms:modified>
</cp:coreProperties>
</file>