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9" r:id="rId3"/>
    <p:sldId id="288" r:id="rId4"/>
    <p:sldId id="287" r:id="rId5"/>
    <p:sldId id="290" r:id="rId6"/>
    <p:sldId id="272" r:id="rId7"/>
    <p:sldId id="260" r:id="rId8"/>
    <p:sldId id="282" r:id="rId9"/>
    <p:sldId id="261" r:id="rId10"/>
    <p:sldId id="268" r:id="rId11"/>
    <p:sldId id="271" r:id="rId12"/>
    <p:sldId id="264" r:id="rId13"/>
    <p:sldId id="275" r:id="rId14"/>
    <p:sldId id="269" r:id="rId15"/>
    <p:sldId id="273" r:id="rId16"/>
    <p:sldId id="258" r:id="rId17"/>
    <p:sldId id="270" r:id="rId18"/>
    <p:sldId id="265" r:id="rId19"/>
    <p:sldId id="294" r:id="rId20"/>
    <p:sldId id="295" r:id="rId21"/>
    <p:sldId id="296" r:id="rId22"/>
    <p:sldId id="297" r:id="rId23"/>
    <p:sldId id="281" r:id="rId24"/>
    <p:sldId id="256" r:id="rId25"/>
    <p:sldId id="262" r:id="rId26"/>
    <p:sldId id="263" r:id="rId27"/>
    <p:sldId id="284" r:id="rId28"/>
    <p:sldId id="285" r:id="rId29"/>
    <p:sldId id="259" r:id="rId30"/>
    <p:sldId id="266" r:id="rId31"/>
    <p:sldId id="292" r:id="rId32"/>
    <p:sldId id="267" r:id="rId33"/>
    <p:sldId id="283" r:id="rId34"/>
    <p:sldId id="291" r:id="rId35"/>
    <p:sldId id="286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224D3-789D-47BB-A0D2-62C663EDB1CA}" v="245" dt="2020-06-02T00:01:4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>
        <p:scale>
          <a:sx n="100" d="100"/>
          <a:sy n="100" d="100"/>
        </p:scale>
        <p:origin x="60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2T00:01:47.440" v="1421"/>
      <pc:docMkLst>
        <pc:docMk/>
      </pc:docMkLst>
      <pc:sldChg chg="modSp mod">
        <pc:chgData name="Ming-Chih Lin" userId="f1ba3ba5-e185-404b-b55f-b2be90e2bdc2" providerId="ADAL" clId="{794224D3-789D-47BB-A0D2-62C663EDB1CA}" dt="2020-06-01T23:08:57.125" v="1271" actId="20577"/>
        <pc:sldMkLst>
          <pc:docMk/>
          <pc:sldMk cId="3437513085" sldId="257"/>
        </pc:sldMkLst>
        <pc:spChg chg="mod">
          <ac:chgData name="Ming-Chih Lin" userId="f1ba3ba5-e185-404b-b55f-b2be90e2bdc2" providerId="ADAL" clId="{794224D3-789D-47BB-A0D2-62C663EDB1CA}" dt="2020-06-01T23:08:57.125" v="1271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6-02T00:01:47.440" v="1421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6-02T00:01:47.440" v="1421"/>
          <ac:spMkLst>
            <pc:docMk/>
            <pc:sldMk cId="289535632" sldId="293"/>
            <ac:spMk id="2" creationId="{684DBE4F-BA62-4AEA-A761-519ABF6CCEE4}"/>
          </ac:spMkLst>
        </pc:spChg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atalog.ansys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djangogirlstaipei.herokuapp.com/tutorials/python/?os=window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utorialspoint.com/python/index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/>
              <a:t>Week 1-</a:t>
            </a:r>
            <a:r>
              <a:rPr lang="zh-TW" altLang="en-US" dirty="0"/>
              <a:t>模擬自動化介紹</a:t>
            </a:r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並不是。除了基本語法之外，你還要熟悉以下這些函式庫，你才能透過</a:t>
            </a:r>
            <a:r>
              <a:rPr lang="en-US" altLang="zh-TW" dirty="0"/>
              <a:t>Python</a:t>
            </a:r>
            <a:r>
              <a:rPr lang="zh-TW" altLang="en-US" dirty="0"/>
              <a:t>控制函式庫來與</a:t>
            </a:r>
            <a:r>
              <a:rPr lang="en-US" altLang="zh-TW" dirty="0"/>
              <a:t>AEDT</a:t>
            </a:r>
            <a:r>
              <a:rPr lang="zh-TW" altLang="en-US" dirty="0"/>
              <a:t>互動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基本函式庫：</a:t>
            </a:r>
            <a:r>
              <a:rPr lang="en-US" altLang="zh-TW" dirty="0">
                <a:solidFill>
                  <a:srgbClr val="0070C0"/>
                </a:solidFill>
              </a:rPr>
              <a:t>math, </a:t>
            </a:r>
            <a:r>
              <a:rPr lang="en-US" altLang="zh-TW" dirty="0" err="1">
                <a:solidFill>
                  <a:srgbClr val="0070C0"/>
                </a:solidFill>
              </a:rPr>
              <a:t>os</a:t>
            </a:r>
            <a:r>
              <a:rPr lang="en-US" altLang="zh-TW" dirty="0">
                <a:solidFill>
                  <a:srgbClr val="0070C0"/>
                </a:solidFill>
              </a:rPr>
              <a:t>, sys,...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進階函式庫：</a:t>
            </a:r>
            <a:r>
              <a:rPr lang="en-US" altLang="zh-TW" dirty="0">
                <a:solidFill>
                  <a:srgbClr val="0070C0"/>
                </a:solidFill>
              </a:rPr>
              <a:t>re, </a:t>
            </a:r>
            <a:r>
              <a:rPr lang="en-US" altLang="zh-TW" dirty="0" err="1">
                <a:solidFill>
                  <a:srgbClr val="0070C0"/>
                </a:solidFill>
              </a:rPr>
              <a:t>tkinter</a:t>
            </a:r>
            <a:r>
              <a:rPr lang="en-US" altLang="zh-TW" dirty="0">
                <a:solidFill>
                  <a:srgbClr val="0070C0"/>
                </a:solidFill>
              </a:rPr>
              <a:t>, matplotlib,...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AEDT</a:t>
            </a:r>
            <a:r>
              <a:rPr lang="zh-TW" altLang="en-US" dirty="0">
                <a:solidFill>
                  <a:srgbClr val="0070C0"/>
                </a:solidFill>
              </a:rPr>
              <a:t>函式庫：</a:t>
            </a:r>
            <a:r>
              <a:rPr lang="en-US" altLang="zh-TW" dirty="0">
                <a:solidFill>
                  <a:srgbClr val="0070C0"/>
                </a:solidFill>
              </a:rPr>
              <a:t>Project, Design, Edit, Module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熟悉的意思並不是要背下所有的函式以及參數，而是要知道函式庫提供了何種功能，可以解決何種問題。只要知道如何發問問題，便可以透過</a:t>
            </a:r>
            <a:r>
              <a:rPr lang="en-US" altLang="zh-TW" dirty="0"/>
              <a:t>Google</a:t>
            </a:r>
            <a:r>
              <a:rPr lang="zh-TW" altLang="en-US" dirty="0"/>
              <a:t>找到答案。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是不是學會</a:t>
            </a:r>
            <a:r>
              <a:rPr lang="en-US" altLang="zh-TW" dirty="0"/>
              <a:t>Python</a:t>
            </a:r>
            <a:r>
              <a:rPr lang="zh-TW" altLang="en-US" dirty="0"/>
              <a:t>就可以開發自動化程式了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09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F66E4CC-5385-41E9-B512-1FCF9A63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初學者可以考慮下面幾個方向：</a:t>
            </a:r>
          </a:p>
          <a:p>
            <a:r>
              <a:rPr lang="zh-TW" altLang="en-US" dirty="0"/>
              <a:t>前處理。比方說是建模，設</a:t>
            </a:r>
            <a:r>
              <a:rPr lang="en-US" altLang="zh-TW" dirty="0"/>
              <a:t>port</a:t>
            </a:r>
            <a:r>
              <a:rPr lang="zh-TW" altLang="en-US" dirty="0"/>
              <a:t>，合成電路原理圖等等。</a:t>
            </a:r>
          </a:p>
          <a:p>
            <a:r>
              <a:rPr lang="zh-TW" altLang="en-US" dirty="0"/>
              <a:t>後處理。比方說是匯出模擬資料並生成報告，輸出模擬資源等。</a:t>
            </a:r>
          </a:p>
          <a:p>
            <a:r>
              <a:rPr lang="zh-TW" altLang="en-US" dirty="0"/>
              <a:t>簡化操作。將多個步驟連接成單一步驟，並連接到熱鍵。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BA11D4-5DA0-4953-8C53-1201BD9A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可以從哪些步驟切入模擬自動化？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在執行模擬之前，我們必須先完成設計或</a:t>
            </a:r>
            <a:r>
              <a:rPr lang="en-US" altLang="zh-TW" dirty="0"/>
              <a:t>3D</a:t>
            </a:r>
            <a:r>
              <a:rPr lang="zh-TW" altLang="en-US" dirty="0"/>
              <a:t>建模，材料庫的設定，</a:t>
            </a:r>
            <a:r>
              <a:rPr lang="en-US" altLang="zh-TW" dirty="0"/>
              <a:t>Port</a:t>
            </a:r>
            <a:r>
              <a:rPr lang="zh-TW" altLang="en-US" dirty="0"/>
              <a:t>的設置等等。對於某些設計，上述所提到的工作相當的繁複。例如大型天線陣列。手動設置往往曠日廢時又容易出錯。此時便可以透過前處理自動化來加速完成。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前處理自動化主要是透過呼叫</a:t>
            </a:r>
            <a:r>
              <a:rPr lang="en-US" altLang="zh-TW" dirty="0"/>
              <a:t>AEDT</a:t>
            </a:r>
            <a:r>
              <a:rPr lang="zh-TW" altLang="en-US" dirty="0"/>
              <a:t>的</a:t>
            </a:r>
            <a:r>
              <a:rPr lang="en-US" altLang="zh-TW" dirty="0"/>
              <a:t>API(Application Programming Interface)</a:t>
            </a:r>
            <a:r>
              <a:rPr lang="zh-TW" altLang="en-US" dirty="0"/>
              <a:t>函式來完成建模或加入新的材料等等。一般開發前處理自動化程式的方式是先行錄製一段操作，再加以修改擴充。比方說是加入迴圈來重複其操作，以節省人為操作所耗費的時間。錄製的</a:t>
            </a:r>
            <a:r>
              <a:rPr lang="en-US" altLang="zh-TW" dirty="0"/>
              <a:t>Python</a:t>
            </a:r>
            <a:r>
              <a:rPr lang="zh-TW" altLang="en-US" dirty="0"/>
              <a:t>程式可以用一般文字編輯器加以修改，個人偏好</a:t>
            </a:r>
            <a:r>
              <a:rPr lang="en-US" altLang="zh-TW" dirty="0"/>
              <a:t>Notepad++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可以介紹</a:t>
            </a:r>
            <a:r>
              <a:rPr lang="en-US" altLang="zh-TW" dirty="0"/>
              <a:t>"</a:t>
            </a:r>
            <a:r>
              <a:rPr lang="zh-TW" altLang="en-US" dirty="0"/>
              <a:t>前處理</a:t>
            </a:r>
            <a:r>
              <a:rPr lang="en-US" altLang="zh-TW" dirty="0"/>
              <a:t>"</a:t>
            </a:r>
            <a:r>
              <a:rPr lang="zh-TW" altLang="en-US" dirty="0"/>
              <a:t>自動化嗎？</a:t>
            </a:r>
          </a:p>
        </p:txBody>
      </p:sp>
    </p:spTree>
    <p:extLst>
      <p:ext uri="{BB962C8B-B14F-4D97-AF65-F5344CB8AC3E}">
        <p14:creationId xmlns:p14="http://schemas.microsoft.com/office/powerpoint/2010/main" val="23366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首先是錄製腳本，如果操作步驟繁複，可以分段錄製到不同的腳本當中。接下來將不同功能的程式碼包裝到不同函式當中，只留下需要的參數即可。每當包裝完一組程式碼，隨即編寫測試程式，如有必要可以用</a:t>
            </a:r>
            <a:r>
              <a:rPr lang="en-US" altLang="zh-TW" dirty="0" err="1"/>
              <a:t>AddWarningMessage</a:t>
            </a:r>
            <a:r>
              <a:rPr lang="en-US" altLang="zh-TW" dirty="0"/>
              <a:t>()</a:t>
            </a:r>
            <a:r>
              <a:rPr lang="zh-TW" altLang="en-US" dirty="0"/>
              <a:t>將函式當中的變數輸出到</a:t>
            </a:r>
            <a:r>
              <a:rPr lang="en-US" altLang="zh-TW" dirty="0"/>
              <a:t>AEDT</a:t>
            </a:r>
            <a:r>
              <a:rPr lang="zh-TW" altLang="en-US" dirty="0"/>
              <a:t>的訊息視窗當中來協助除錯。最後串接所有程式之後進行完整功能測試。一切無誤，再視需要編寫使用者介面，並連結功能碼及使用者介面碼，完成開發工作。最後便是編寫使用說明並發布。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錄製腳本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函式包裝及測試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整合函式並完成系統測試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加入使用者介面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0070C0"/>
                </a:solidFill>
              </a:rPr>
              <a:t>編寫說明並發布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可以簡單描述</a:t>
            </a:r>
            <a:r>
              <a:rPr lang="en-US" altLang="zh-TW" dirty="0"/>
              <a:t>"</a:t>
            </a:r>
            <a:r>
              <a:rPr lang="zh-TW" altLang="en-US" dirty="0"/>
              <a:t>前處理</a:t>
            </a:r>
            <a:r>
              <a:rPr lang="en-US" altLang="zh-TW" dirty="0"/>
              <a:t>"</a:t>
            </a:r>
            <a:r>
              <a:rPr lang="zh-TW" altLang="en-US" dirty="0"/>
              <a:t>自動化的流程嗎？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後處理指的是模擬後的資料處理。模擬的大量資料產出提供了設計的重要訊息，</a:t>
            </a:r>
            <a:r>
              <a:rPr lang="en-US" altLang="zh-TW" dirty="0"/>
              <a:t>AEDT</a:t>
            </a:r>
            <a:r>
              <a:rPr lang="zh-TW" altLang="en-US" dirty="0"/>
              <a:t>當中的各式報表可以支持大部分的需求，比方說是</a:t>
            </a:r>
            <a:r>
              <a:rPr lang="en-US" altLang="zh-TW" dirty="0"/>
              <a:t>XY</a:t>
            </a:r>
            <a:r>
              <a:rPr lang="zh-TW" altLang="en-US" dirty="0"/>
              <a:t>圖，表格，密度分布圖等等。但是一旦要分析的資料較為複雜，</a:t>
            </a:r>
            <a:r>
              <a:rPr lang="en-US" altLang="zh-TW" dirty="0"/>
              <a:t>Report</a:t>
            </a:r>
            <a:r>
              <a:rPr lang="zh-TW" altLang="en-US" dirty="0"/>
              <a:t>無法勝任時，我們便需要將模擬完成的原始資料匯出到第三方軟體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 err="1"/>
              <a:t>Matlab</a:t>
            </a:r>
            <a:r>
              <a:rPr lang="en-US" altLang="zh-TW" dirty="0"/>
              <a:t>, Python)</a:t>
            </a:r>
            <a:r>
              <a:rPr lang="zh-TW" altLang="en-US" dirty="0"/>
              <a:t>來分析。這部分牽涉了資料匯出、運算、視覺化、排版等等。需要自動化來簡化這一連串的瑣碎流程。舉例來說，一組複雜的</a:t>
            </a:r>
            <a:r>
              <a:rPr lang="en-US" altLang="zh-TW" dirty="0"/>
              <a:t>QFN</a:t>
            </a:r>
            <a:r>
              <a:rPr lang="zh-TW" altLang="en-US" dirty="0"/>
              <a:t>封裝完成模擬之後，生成了上百組的</a:t>
            </a:r>
            <a:r>
              <a:rPr lang="en-US" altLang="zh-TW" dirty="0"/>
              <a:t>RLC</a:t>
            </a:r>
            <a:r>
              <a:rPr lang="zh-TW" altLang="en-US" dirty="0"/>
              <a:t>等效電路模型，便可以透過腳本快速找出</a:t>
            </a:r>
            <a:r>
              <a:rPr lang="en-US" altLang="zh-TW" dirty="0"/>
              <a:t>RLC</a:t>
            </a:r>
            <a:r>
              <a:rPr lang="zh-TW" altLang="en-US" dirty="0"/>
              <a:t>值超出標準的腳位，而不需要人工逐條檢視紀錄。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Anaconda</a:t>
            </a:r>
            <a:r>
              <a:rPr lang="zh-TW" altLang="en-US" dirty="0"/>
              <a:t>支援了</a:t>
            </a:r>
            <a:r>
              <a:rPr lang="en-US" altLang="zh-TW" dirty="0" err="1"/>
              <a:t>Pythoon</a:t>
            </a:r>
            <a:r>
              <a:rPr lang="zh-TW" altLang="en-US" dirty="0"/>
              <a:t>語言，並支援</a:t>
            </a:r>
            <a:r>
              <a:rPr lang="en-US" altLang="zh-TW" dirty="0" err="1"/>
              <a:t>Numpy</a:t>
            </a:r>
            <a:r>
              <a:rPr lang="zh-TW" altLang="en-US" dirty="0"/>
              <a:t>及</a:t>
            </a:r>
            <a:r>
              <a:rPr lang="en-US" altLang="zh-TW" dirty="0" err="1"/>
              <a:t>Scipy</a:t>
            </a:r>
            <a:r>
              <a:rPr lang="zh-TW" altLang="en-US" dirty="0"/>
              <a:t>科學運算庫，</a:t>
            </a:r>
            <a:r>
              <a:rPr lang="en-US" altLang="zh-TW" dirty="0"/>
              <a:t>Matplotlib</a:t>
            </a:r>
            <a:r>
              <a:rPr lang="zh-TW" altLang="en-US" dirty="0"/>
              <a:t>繪圖庫，目前已在各個科學運算領域取代了</a:t>
            </a:r>
            <a:r>
              <a:rPr lang="en-US" altLang="zh-TW" dirty="0" err="1"/>
              <a:t>Matlab</a:t>
            </a:r>
            <a:r>
              <a:rPr lang="zh-TW" altLang="en-US" dirty="0"/>
              <a:t>成為工程師的首選，再加上其為開源軟體，可無償使用。是後處理自動化的首選。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可以說明</a:t>
            </a:r>
            <a:r>
              <a:rPr lang="en-US" altLang="zh-TW" dirty="0"/>
              <a:t>"</a:t>
            </a:r>
            <a:r>
              <a:rPr lang="zh-TW" altLang="en-US" dirty="0"/>
              <a:t>後處理</a:t>
            </a:r>
            <a:r>
              <a:rPr lang="en-US" altLang="zh-TW" dirty="0"/>
              <a:t>"</a:t>
            </a:r>
            <a:r>
              <a:rPr lang="zh-TW" altLang="en-US" dirty="0"/>
              <a:t>自動化嗎？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6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簡單的程式數十行代碼即可完成，開發時間不過數十分鐘。複雜的幾千行，開發時間需要數天到數周。這當然跟工程師對程式設計的掌握度及</a:t>
            </a:r>
            <a:r>
              <a:rPr lang="en-US" altLang="zh-TW" dirty="0"/>
              <a:t>AEDT</a:t>
            </a:r>
            <a:r>
              <a:rPr lang="zh-TW" altLang="en-US" dirty="0"/>
              <a:t>的熟悉度有絕對的關係。開發自動化程式需要使用到</a:t>
            </a:r>
            <a:r>
              <a:rPr lang="en-US" altLang="zh-TW" dirty="0"/>
              <a:t>AEDT</a:t>
            </a:r>
            <a:r>
              <a:rPr lang="zh-TW" altLang="en-US" dirty="0"/>
              <a:t>的函式庫，找到所需的函式並熟悉函式的輸出入是最花時間的地方。單單</a:t>
            </a:r>
            <a:r>
              <a:rPr lang="en-US" altLang="zh-TW" dirty="0"/>
              <a:t>HFSS</a:t>
            </a:r>
            <a:r>
              <a:rPr lang="zh-TW" altLang="en-US" dirty="0"/>
              <a:t>就提供了上千個函式，如果要透過人工從無到有開發自動化程式其工作量不敢想像。所幸</a:t>
            </a:r>
            <a:r>
              <a:rPr lang="en-US" altLang="zh-TW" dirty="0"/>
              <a:t>AEDT</a:t>
            </a:r>
            <a:r>
              <a:rPr lang="zh-TW" altLang="en-US" dirty="0"/>
              <a:t>可以讓使用者錄製操作步驟並輸出腳本，這約莫節省了</a:t>
            </a:r>
            <a:r>
              <a:rPr lang="en-US" altLang="zh-TW" dirty="0"/>
              <a:t>80%</a:t>
            </a:r>
            <a:r>
              <a:rPr lang="zh-TW" altLang="en-US" dirty="0"/>
              <a:t>函式查詢及學習的時間。另外</a:t>
            </a:r>
            <a:r>
              <a:rPr lang="en-US" altLang="zh-TW" dirty="0"/>
              <a:t>20%</a:t>
            </a:r>
            <a:r>
              <a:rPr lang="zh-TW" altLang="en-US" dirty="0"/>
              <a:t>的函數是</a:t>
            </a:r>
            <a:r>
              <a:rPr lang="en-US" altLang="zh-TW" dirty="0"/>
              <a:t>"</a:t>
            </a:r>
            <a:r>
              <a:rPr lang="zh-TW" altLang="en-US" dirty="0"/>
              <a:t>查詢</a:t>
            </a:r>
            <a:r>
              <a:rPr lang="en-US" altLang="zh-TW" dirty="0"/>
              <a:t>"</a:t>
            </a:r>
            <a:r>
              <a:rPr lang="zh-TW" altLang="en-US" dirty="0"/>
              <a:t>相關的函式無法透過錄製得到，便需要查找文件。</a:t>
            </a:r>
          </a:p>
          <a:p>
            <a:pPr marL="0" indent="0">
              <a:buNone/>
            </a:pP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完成一個</a:t>
            </a:r>
            <a:r>
              <a:rPr lang="en-US" altLang="zh-TW" dirty="0"/>
              <a:t>AEDT</a:t>
            </a:r>
            <a:r>
              <a:rPr lang="zh-TW" altLang="en-US" dirty="0"/>
              <a:t>自動化程式要多久時間？最大的困難是什麼？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1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了解</a:t>
            </a:r>
            <a:r>
              <a:rPr lang="en-US" altLang="zh-TW" dirty="0"/>
              <a:t>AEDT</a:t>
            </a:r>
            <a:r>
              <a:rPr lang="zh-TW" altLang="en-US" dirty="0"/>
              <a:t>模擬自動化程式的框架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6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067C16-CC57-469B-A123-29FCF8BA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一般的</a:t>
            </a:r>
            <a:r>
              <a:rPr lang="en-US" altLang="zh-TW" dirty="0"/>
              <a:t>Python</a:t>
            </a:r>
            <a:r>
              <a:rPr lang="zh-TW" altLang="en-US" dirty="0"/>
              <a:t>又稱為</a:t>
            </a:r>
            <a:r>
              <a:rPr lang="en-US" altLang="zh-TW" dirty="0" err="1"/>
              <a:t>Cpython</a:t>
            </a:r>
            <a:r>
              <a:rPr lang="zh-TW" altLang="en-US" dirty="0"/>
              <a:t>。兩者的語法是類似的，內建基本函式庫也相同。但是目前多數科學用函式庫如</a:t>
            </a:r>
            <a:r>
              <a:rPr lang="en-US" altLang="zh-TW" dirty="0"/>
              <a:t>Matplotlib</a:t>
            </a:r>
            <a:r>
              <a:rPr lang="zh-TW" altLang="en-US" dirty="0"/>
              <a:t>，</a:t>
            </a:r>
            <a:r>
              <a:rPr lang="en-US" altLang="zh-TW" dirty="0" err="1"/>
              <a:t>Scipy</a:t>
            </a:r>
            <a:r>
              <a:rPr lang="zh-TW" altLang="en-US" dirty="0"/>
              <a:t>及</a:t>
            </a:r>
            <a:r>
              <a:rPr lang="en-US" altLang="zh-TW" dirty="0" err="1"/>
              <a:t>Numpy</a:t>
            </a:r>
            <a:r>
              <a:rPr lang="zh-TW" altLang="en-US" dirty="0"/>
              <a:t>僅支援</a:t>
            </a:r>
            <a:r>
              <a:rPr lang="en-US" altLang="zh-TW" dirty="0" err="1"/>
              <a:t>Cpython</a:t>
            </a:r>
            <a:r>
              <a:rPr lang="zh-TW" altLang="en-US" dirty="0"/>
              <a:t>。</a:t>
            </a:r>
            <a:r>
              <a:rPr lang="en-US" altLang="zh-TW" dirty="0"/>
              <a:t>Iron Python</a:t>
            </a:r>
            <a:r>
              <a:rPr lang="zh-TW" altLang="en-US" dirty="0"/>
              <a:t>主要建構在微軟的</a:t>
            </a:r>
            <a:r>
              <a:rPr lang="en-US" altLang="zh-TW" dirty="0"/>
              <a:t>.NET</a:t>
            </a:r>
            <a:r>
              <a:rPr lang="zh-TW" altLang="en-US" dirty="0"/>
              <a:t>框架，好處是可以使用到</a:t>
            </a:r>
            <a:r>
              <a:rPr lang="en-US" altLang="zh-TW" dirty="0"/>
              <a:t>WPF</a:t>
            </a:r>
            <a:r>
              <a:rPr lang="zh-TW" altLang="en-US" dirty="0"/>
              <a:t>技術在</a:t>
            </a:r>
            <a:r>
              <a:rPr lang="en-US" altLang="zh-TW" dirty="0"/>
              <a:t>AEDT</a:t>
            </a:r>
            <a:r>
              <a:rPr lang="zh-TW" altLang="en-US" dirty="0"/>
              <a:t>當中建立使用者介面。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兩者都可以讀寫</a:t>
            </a:r>
            <a:r>
              <a:rPr lang="en-US" altLang="zh-TW" dirty="0"/>
              <a:t>EXCEL</a:t>
            </a:r>
            <a:r>
              <a:rPr lang="zh-TW" altLang="en-US" dirty="0"/>
              <a:t>或</a:t>
            </a:r>
            <a:r>
              <a:rPr lang="en-US" altLang="zh-TW" dirty="0"/>
              <a:t>PPT</a:t>
            </a:r>
            <a:r>
              <a:rPr lang="zh-TW" altLang="en-US" dirty="0"/>
              <a:t>，但是各自使用不同的函式庫。此外，目前</a:t>
            </a:r>
            <a:r>
              <a:rPr lang="en-US" altLang="zh-TW" dirty="0" err="1"/>
              <a:t>Cpython</a:t>
            </a:r>
            <a:r>
              <a:rPr lang="zh-TW" altLang="en-US" dirty="0"/>
              <a:t>已來到</a:t>
            </a:r>
            <a:r>
              <a:rPr lang="en-US" altLang="zh-TW" dirty="0"/>
              <a:t>3.8</a:t>
            </a:r>
            <a:r>
              <a:rPr lang="zh-TW" altLang="en-US" dirty="0"/>
              <a:t>版，而</a:t>
            </a:r>
            <a:r>
              <a:rPr lang="en-US" altLang="zh-TW" dirty="0"/>
              <a:t>Iron Python</a:t>
            </a:r>
            <a:r>
              <a:rPr lang="zh-TW" altLang="en-US" dirty="0"/>
              <a:t>仍停留在</a:t>
            </a:r>
            <a:r>
              <a:rPr lang="en-US" altLang="zh-TW" dirty="0"/>
              <a:t>2.7</a:t>
            </a:r>
            <a:r>
              <a:rPr lang="zh-TW" altLang="en-US" dirty="0"/>
              <a:t>版。已經會</a:t>
            </a:r>
            <a:r>
              <a:rPr lang="en-US" altLang="zh-TW" dirty="0" err="1"/>
              <a:t>CPython</a:t>
            </a:r>
            <a:r>
              <a:rPr lang="zh-TW" altLang="en-US" dirty="0"/>
              <a:t>的很容易就可以習慣</a:t>
            </a:r>
            <a:r>
              <a:rPr lang="en-US" altLang="zh-TW" dirty="0" err="1"/>
              <a:t>IronPython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68597D7-C456-4791-B517-661F12F1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使用的是</a:t>
            </a:r>
            <a:r>
              <a:rPr lang="en-US" altLang="zh-TW" dirty="0"/>
              <a:t>Iron Python</a:t>
            </a:r>
            <a:r>
              <a:rPr lang="zh-TW" altLang="en-US" dirty="0"/>
              <a:t>，這和一般的</a:t>
            </a:r>
            <a:r>
              <a:rPr lang="en-US" altLang="zh-TW" dirty="0"/>
              <a:t>Python</a:t>
            </a:r>
            <a:r>
              <a:rPr lang="zh-TW" altLang="en-US" dirty="0"/>
              <a:t>有何差別？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5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ED805F-CF52-4A12-B033-57768935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主要方法有下列幾種：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從</a:t>
            </a:r>
            <a:r>
              <a:rPr lang="en-US" altLang="zh-TW" dirty="0">
                <a:solidFill>
                  <a:srgbClr val="0070C0"/>
                </a:solidFill>
              </a:rPr>
              <a:t>Automation</a:t>
            </a:r>
            <a:r>
              <a:rPr lang="zh-TW" altLang="en-US" dirty="0">
                <a:solidFill>
                  <a:srgbClr val="0070C0"/>
                </a:solidFill>
              </a:rPr>
              <a:t>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從</a:t>
            </a:r>
            <a:r>
              <a:rPr lang="en-US" altLang="zh-TW" dirty="0">
                <a:solidFill>
                  <a:srgbClr val="0070C0"/>
                </a:solidFill>
              </a:rPr>
              <a:t>Toolkit</a:t>
            </a:r>
            <a:r>
              <a:rPr lang="zh-TW" altLang="en-US" dirty="0">
                <a:solidFill>
                  <a:srgbClr val="0070C0"/>
                </a:solidFill>
              </a:rPr>
              <a:t>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熱鍵執行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ACT</a:t>
            </a:r>
            <a:r>
              <a:rPr lang="zh-TW" altLang="en-US" dirty="0">
                <a:solidFill>
                  <a:srgbClr val="0070C0"/>
                </a:solidFill>
              </a:rPr>
              <a:t>啟動</a:t>
            </a:r>
            <a:r>
              <a:rPr lang="en-US" altLang="zh-TW" dirty="0">
                <a:solidFill>
                  <a:srgbClr val="0070C0"/>
                </a:solidFill>
              </a:rPr>
              <a:t>GUI</a:t>
            </a:r>
            <a:r>
              <a:rPr lang="zh-TW" altLang="en-US" dirty="0">
                <a:solidFill>
                  <a:srgbClr val="0070C0"/>
                </a:solidFill>
              </a:rPr>
              <a:t>以執行</a:t>
            </a:r>
            <a:r>
              <a:rPr lang="en-US" altLang="zh-TW" dirty="0">
                <a:solidFill>
                  <a:srgbClr val="0070C0"/>
                </a:solidFill>
              </a:rPr>
              <a:t>script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UDO(User Defined </a:t>
            </a:r>
            <a:r>
              <a:rPr lang="en-US" altLang="zh-TW" dirty="0" err="1">
                <a:solidFill>
                  <a:srgbClr val="0070C0"/>
                </a:solidFill>
              </a:rPr>
              <a:t>Outout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zh-TW" altLang="en-US" dirty="0">
                <a:solidFill>
                  <a:srgbClr val="0070C0"/>
                </a:solidFill>
              </a:rPr>
              <a:t>，建立客製化方程式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UDP(User Defined Primitive)</a:t>
            </a:r>
            <a:r>
              <a:rPr lang="zh-TW" altLang="en-US" dirty="0">
                <a:solidFill>
                  <a:srgbClr val="0070C0"/>
                </a:solidFill>
              </a:rPr>
              <a:t>，建立客製化</a:t>
            </a:r>
            <a:r>
              <a:rPr lang="en-US" altLang="zh-TW" dirty="0">
                <a:solidFill>
                  <a:srgbClr val="0070C0"/>
                </a:solidFill>
              </a:rPr>
              <a:t>3D</a:t>
            </a:r>
            <a:r>
              <a:rPr lang="zh-TW" altLang="en-US" dirty="0">
                <a:solidFill>
                  <a:srgbClr val="0070C0"/>
                </a:solidFill>
              </a:rPr>
              <a:t>模型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將資料輸出到外部用</a:t>
            </a:r>
            <a:r>
              <a:rPr lang="en-US" altLang="zh-TW" dirty="0" err="1">
                <a:solidFill>
                  <a:srgbClr val="0070C0"/>
                </a:solidFill>
              </a:rPr>
              <a:t>Cpython</a:t>
            </a:r>
            <a:r>
              <a:rPr lang="zh-TW" altLang="en-US" dirty="0">
                <a:solidFill>
                  <a:srgbClr val="0070C0"/>
                </a:solidFill>
              </a:rPr>
              <a:t>處理</a:t>
            </a:r>
            <a:r>
              <a:rPr lang="en-US" altLang="zh-TW" dirty="0">
                <a:solidFill>
                  <a:srgbClr val="0070C0"/>
                </a:solidFill>
              </a:rPr>
              <a:t>(Anaconda)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透過批次檔控制</a:t>
            </a:r>
            <a:r>
              <a:rPr lang="en-US" altLang="zh-TW" dirty="0">
                <a:solidFill>
                  <a:srgbClr val="0070C0"/>
                </a:solidFill>
              </a:rPr>
              <a:t>AEDT</a:t>
            </a:r>
            <a:r>
              <a:rPr lang="zh-TW" altLang="en-US" dirty="0">
                <a:solidFill>
                  <a:srgbClr val="0070C0"/>
                </a:solidFill>
              </a:rPr>
              <a:t>完成前處理及後處理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AEDT</a:t>
            </a:r>
            <a:r>
              <a:rPr lang="zh-TW" altLang="en-US" dirty="0"/>
              <a:t>執行自動化程式的方式有哪些？</a:t>
            </a:r>
          </a:p>
        </p:txBody>
      </p:sp>
    </p:spTree>
    <p:extLst>
      <p:ext uri="{BB962C8B-B14F-4D97-AF65-F5344CB8AC3E}">
        <p14:creationId xmlns:p14="http://schemas.microsoft.com/office/powerpoint/2010/main" val="6799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98ECCD-BF38-4125-A2D9-1FBB0828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這是最常用來執行腳本的方法，也常用在腳本開發及除錯過程。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1DC9115-EA07-4E43-B229-3DDAC0EF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</a:t>
            </a:r>
            <a:r>
              <a:rPr lang="en-US" altLang="zh-TW" dirty="0"/>
              <a:t>run</a:t>
            </a:r>
            <a:r>
              <a:rPr lang="zh-TW" altLang="en-US" dirty="0"/>
              <a:t>來執行腳本</a:t>
            </a:r>
          </a:p>
        </p:txBody>
      </p:sp>
    </p:spTree>
    <p:extLst>
      <p:ext uri="{BB962C8B-B14F-4D97-AF65-F5344CB8AC3E}">
        <p14:creationId xmlns:p14="http://schemas.microsoft.com/office/powerpoint/2010/main" val="642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ECB457-4D4F-4A33-A3B9-6B13507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6425F9-195D-4693-9E6E-3A6A872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Instructor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6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17C976-378C-48C3-900B-3FE82C45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一旦完成腳本開發、便可以將腳本放置在特定目錄之下，之後就可以在</a:t>
            </a:r>
            <a:r>
              <a:rPr lang="en-US" altLang="zh-TW" dirty="0"/>
              <a:t>toolkit</a:t>
            </a:r>
            <a:r>
              <a:rPr lang="zh-TW" altLang="en-US" dirty="0"/>
              <a:t>當中選取並執行。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4F9DDA-5D21-4474-B5A9-0D53658E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通過</a:t>
            </a:r>
            <a:r>
              <a:rPr lang="en-US" altLang="zh-TW" dirty="0"/>
              <a:t>toolkit</a:t>
            </a:r>
            <a:r>
              <a:rPr lang="zh-TW" altLang="en-US" dirty="0"/>
              <a:t>來執行腳本</a:t>
            </a:r>
          </a:p>
        </p:txBody>
      </p:sp>
    </p:spTree>
    <p:extLst>
      <p:ext uri="{BB962C8B-B14F-4D97-AF65-F5344CB8AC3E}">
        <p14:creationId xmlns:p14="http://schemas.microsoft.com/office/powerpoint/2010/main" val="38009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9291F46-BDC7-46BE-AFD5-8495C3C3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將腳本設定為</a:t>
            </a:r>
            <a:r>
              <a:rPr lang="en-US" altLang="zh-TW" dirty="0"/>
              <a:t>External tool</a:t>
            </a:r>
            <a:r>
              <a:rPr lang="zh-TW" altLang="en-US" dirty="0"/>
              <a:t>並連結到熱鍵可以方便執行，在開發除錯過程也相當方便。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C03A03-E1F0-43C9-B0BD-2ABDF2CB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熱鍵執行腳本</a:t>
            </a:r>
          </a:p>
        </p:txBody>
      </p:sp>
    </p:spTree>
    <p:extLst>
      <p:ext uri="{BB962C8B-B14F-4D97-AF65-F5344CB8AC3E}">
        <p14:creationId xmlns:p14="http://schemas.microsoft.com/office/powerpoint/2010/main" val="718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F7495A2-3CAF-4C5B-8D98-69F0DC66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透過批次檔控制前處理及後處理，可以在不需要打開</a:t>
            </a:r>
            <a:r>
              <a:rPr lang="en-US" altLang="zh-TW" dirty="0"/>
              <a:t>AEDT</a:t>
            </a:r>
            <a:r>
              <a:rPr lang="zh-TW" altLang="en-US" dirty="0"/>
              <a:t>的狀況執行建模，模擬設定及執行，擷取模擬結果。由於省去</a:t>
            </a:r>
            <a:r>
              <a:rPr lang="en-US" altLang="zh-TW" dirty="0"/>
              <a:t>AEDT</a:t>
            </a:r>
            <a:r>
              <a:rPr lang="zh-TW" altLang="en-US" dirty="0"/>
              <a:t>顯示的時間，執行的時間要少掉很多。在腳本功能確定無誤之後便可以轉成由批次檔所控制並執行。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DC13CC-BA4B-476C-84B1-232A460D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批次檔執行腳本</a:t>
            </a:r>
          </a:p>
        </p:txBody>
      </p:sp>
    </p:spTree>
    <p:extLst>
      <p:ext uri="{BB962C8B-B14F-4D97-AF65-F5344CB8AC3E}">
        <p14:creationId xmlns:p14="http://schemas.microsoft.com/office/powerpoint/2010/main" val="38239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DA7C28-6504-464B-80E9-F7235148F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990272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ACT</a:t>
            </a:r>
            <a:r>
              <a:rPr lang="zh-TW" altLang="en-US" dirty="0"/>
              <a:t>是一種外掛套件的技術，在</a:t>
            </a:r>
            <a:r>
              <a:rPr lang="en-US" altLang="zh-TW" dirty="0"/>
              <a:t>ANSYS</a:t>
            </a:r>
            <a:r>
              <a:rPr lang="zh-TW" altLang="en-US" dirty="0"/>
              <a:t>的軟件上可以外掛</a:t>
            </a:r>
            <a:r>
              <a:rPr lang="en-US" altLang="zh-TW" dirty="0"/>
              <a:t>ACT</a:t>
            </a:r>
            <a:r>
              <a:rPr lang="zh-TW" altLang="en-US" dirty="0"/>
              <a:t>套件來提供額外的功能。由於軟體工具不可能滿足所有的需求，工程師便可以根據自己的需求編寫程式碼在</a:t>
            </a:r>
            <a:r>
              <a:rPr lang="en-US" altLang="zh-TW" dirty="0"/>
              <a:t>ACT</a:t>
            </a:r>
            <a:r>
              <a:rPr lang="zh-TW" altLang="en-US" dirty="0"/>
              <a:t>框架當中，來達到特定功能的需求。舉例來說，</a:t>
            </a:r>
            <a:r>
              <a:rPr lang="en-US" altLang="zh-TW" dirty="0"/>
              <a:t>HFSS</a:t>
            </a:r>
            <a:r>
              <a:rPr lang="zh-TW" altLang="en-US" dirty="0"/>
              <a:t>當中提供了</a:t>
            </a:r>
            <a:r>
              <a:rPr lang="en-US" altLang="zh-TW" dirty="0"/>
              <a:t>Antenna ACT</a:t>
            </a:r>
            <a:r>
              <a:rPr lang="zh-TW" altLang="en-US" dirty="0"/>
              <a:t>，使用者只要輸入頻段並選擇天線結構，</a:t>
            </a:r>
            <a:r>
              <a:rPr lang="en-US" altLang="zh-TW" dirty="0"/>
              <a:t>ACT</a:t>
            </a:r>
            <a:r>
              <a:rPr lang="zh-TW" altLang="en-US" dirty="0"/>
              <a:t>便自動生成天線</a:t>
            </a:r>
            <a:r>
              <a:rPr lang="en-US" altLang="zh-TW" dirty="0"/>
              <a:t>3D</a:t>
            </a:r>
            <a:r>
              <a:rPr lang="zh-TW" altLang="en-US" dirty="0"/>
              <a:t>模型，省去使用者建立模型的功夫。本質也是自動化的一種。與</a:t>
            </a:r>
            <a:r>
              <a:rPr lang="en-US" altLang="zh-TW" dirty="0"/>
              <a:t>Script</a:t>
            </a:r>
            <a:r>
              <a:rPr lang="zh-TW" altLang="en-US" dirty="0"/>
              <a:t>不同的是： </a:t>
            </a:r>
            <a:r>
              <a:rPr lang="en-US" altLang="zh-TW" dirty="0"/>
              <a:t>. </a:t>
            </a:r>
            <a:r>
              <a:rPr lang="zh-TW" altLang="en-US" dirty="0"/>
              <a:t>提供加密保護 </a:t>
            </a:r>
            <a:r>
              <a:rPr lang="en-US" altLang="zh-TW" dirty="0"/>
              <a:t>. </a:t>
            </a:r>
            <a:r>
              <a:rPr lang="zh-TW" altLang="en-US" dirty="0"/>
              <a:t>支持簡單的</a:t>
            </a:r>
            <a:r>
              <a:rPr lang="en-US" altLang="zh-TW" dirty="0"/>
              <a:t>GUI</a:t>
            </a:r>
            <a:r>
              <a:rPr lang="zh-TW" altLang="en-US" dirty="0"/>
              <a:t>介面 </a:t>
            </a:r>
            <a:r>
              <a:rPr lang="en-US" altLang="zh-TW" dirty="0"/>
              <a:t>. </a:t>
            </a:r>
            <a:r>
              <a:rPr lang="zh-TW" altLang="en-US" dirty="0"/>
              <a:t>可上架發售，</a:t>
            </a:r>
            <a:r>
              <a:rPr lang="en-US" altLang="zh-TW" dirty="0"/>
              <a:t>App Store: </a:t>
            </a:r>
            <a:r>
              <a:rPr lang="en-US" altLang="zh-TW" dirty="0">
                <a:hlinkClick r:id="rId2"/>
              </a:rPr>
              <a:t>https://catalog.ansys.com/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ACT</a:t>
            </a:r>
            <a:r>
              <a:rPr lang="zh-TW" altLang="en-US" dirty="0"/>
              <a:t>的開發工具已經整合在</a:t>
            </a:r>
            <a:r>
              <a:rPr lang="en-US" altLang="zh-TW" dirty="0"/>
              <a:t>AEDT</a:t>
            </a:r>
            <a:r>
              <a:rPr lang="zh-TW" altLang="en-US" dirty="0"/>
              <a:t>環境當中，不需要額外</a:t>
            </a:r>
            <a:r>
              <a:rPr lang="en-US" altLang="zh-TW" dirty="0"/>
              <a:t>license</a:t>
            </a:r>
            <a:r>
              <a:rPr lang="zh-TW" altLang="en-US" dirty="0"/>
              <a:t>也不需要另外安裝。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4276987-1FE8-4CBE-9CB2-2A5C69C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ACT(ANSYS Customization Toolkit)</a:t>
            </a:r>
            <a:r>
              <a:rPr lang="zh-TW" altLang="en-US" dirty="0"/>
              <a:t>嗎？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0902C2-2892-480E-8C48-2CA4CCE6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831" y="982180"/>
            <a:ext cx="3299568" cy="52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AEDT</a:t>
            </a:r>
            <a:r>
              <a:rPr lang="zh-TW" altLang="en-US" dirty="0"/>
              <a:t>編程環境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71600"/>
            <a:ext cx="5387462" cy="4762471"/>
          </a:xfrm>
        </p:spPr>
        <p:txBody>
          <a:bodyPr/>
          <a:lstStyle/>
          <a:p>
            <a:r>
              <a:rPr lang="zh-TW" altLang="en-US" dirty="0"/>
              <a:t>使用者可以在命令列視窗輸入指令，執行之後即時返回結果。比方說輸入</a:t>
            </a:r>
            <a:r>
              <a:rPr lang="en-US" altLang="zh-TW" dirty="0"/>
              <a:t>1+2</a:t>
            </a:r>
            <a:r>
              <a:rPr lang="zh-TW" altLang="en-US" dirty="0"/>
              <a:t>，按下</a:t>
            </a:r>
            <a:r>
              <a:rPr lang="en-US" altLang="zh-TW" dirty="0"/>
              <a:t>Enter</a:t>
            </a:r>
            <a:r>
              <a:rPr lang="zh-TW" altLang="en-US" dirty="0"/>
              <a:t>鍵，即可得到答案</a:t>
            </a:r>
            <a:r>
              <a:rPr lang="en-US" altLang="zh-TW" dirty="0"/>
              <a:t>3</a:t>
            </a:r>
            <a:r>
              <a:rPr lang="zh-TW" altLang="en-US" dirty="0"/>
              <a:t>。設定過的變數名會儲存起來，直到執行清除指令或是關閉視窗。通常我們並不會在命令列視窗編程，命令列視窗僅適合做一些函式功能測試。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IronPython</a:t>
            </a:r>
            <a:r>
              <a:rPr lang="zh-TW" altLang="en-US" dirty="0"/>
              <a:t>命令列視窗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19D6C-0800-4130-A6B0-82F6069A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38" y="1518249"/>
            <a:ext cx="5748777" cy="36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041366" cy="4762471"/>
          </a:xfrm>
        </p:spPr>
        <p:txBody>
          <a:bodyPr/>
          <a:lstStyle/>
          <a:p>
            <a:r>
              <a:rPr lang="en-US" altLang="zh-TW" dirty="0"/>
              <a:t>Notepad++</a:t>
            </a:r>
            <a:r>
              <a:rPr lang="zh-TW" altLang="en-US" dirty="0"/>
              <a:t>是一套免費，輕量且功能強大的純文本編輯器，開啟或關閉都很快速。可支援上百種不同檔案格式關鍵字的顏色標示。由於編程過程中不只會編輯</a:t>
            </a:r>
            <a:r>
              <a:rPr lang="en-US" altLang="zh-TW" dirty="0"/>
              <a:t>python</a:t>
            </a:r>
            <a:r>
              <a:rPr lang="zh-TW" altLang="en-US" dirty="0"/>
              <a:t>，也有機會讀取像是</a:t>
            </a:r>
            <a:r>
              <a:rPr lang="en-US" altLang="zh-TW" dirty="0" err="1"/>
              <a:t>CSV,xml</a:t>
            </a:r>
            <a:r>
              <a:rPr lang="en-US" altLang="zh-TW" dirty="0"/>
              <a:t>, html</a:t>
            </a:r>
            <a:r>
              <a:rPr lang="zh-TW" altLang="en-US" dirty="0"/>
              <a:t>等等，</a:t>
            </a:r>
            <a:r>
              <a:rPr lang="en-US" altLang="zh-TW" dirty="0"/>
              <a:t>Notepad++</a:t>
            </a:r>
            <a:r>
              <a:rPr lang="zh-TW" altLang="en-US" dirty="0"/>
              <a:t>都可以很好的處理。搜尋及取代功能都做得相當不錯。是我在做前處理腳本編輯的首選。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https://notepad-plus-plus.org/downloads/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Notepad++</a:t>
            </a:r>
            <a:r>
              <a:rPr lang="zh-TW" altLang="en-US" dirty="0"/>
              <a:t>來編輯程式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71F6D6-27BE-4062-8369-3DD35A0A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57" y="1147928"/>
            <a:ext cx="5065903" cy="45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8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762471"/>
          </a:xfrm>
        </p:spPr>
        <p:txBody>
          <a:bodyPr/>
          <a:lstStyle/>
          <a:p>
            <a:r>
              <a:rPr lang="zh-TW" altLang="en-US" dirty="0"/>
              <a:t>這個仿</a:t>
            </a:r>
            <a:r>
              <a:rPr lang="en-US" altLang="zh-TW" dirty="0" err="1"/>
              <a:t>Matlab</a:t>
            </a:r>
            <a:r>
              <a:rPr lang="zh-TW" altLang="en-US" dirty="0"/>
              <a:t>的編程環境不只提供了程式碼編輯器，還包括了變量視窗，命令列視窗及完整的除錯功能。可以讓使用者快速的匯入</a:t>
            </a:r>
            <a:r>
              <a:rPr lang="en-US" altLang="zh-TW" dirty="0"/>
              <a:t>csv</a:t>
            </a:r>
            <a:r>
              <a:rPr lang="zh-TW" altLang="en-US" dirty="0"/>
              <a:t>檔，檢視變數，產生圖片。是一套專門用於科學運算的程式碼編輯器。提供了功能可以簡單檢視物件所支援的函數。相當適合支援後處理程式的設計工作。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 Spyder (Data Post Processing)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D4B023-4CA5-4555-A90F-87E1A9E2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22" y="1630391"/>
            <a:ext cx="5689749" cy="39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EECCDF-359C-4756-942E-0B27A9C3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546039" cy="4762471"/>
          </a:xfrm>
        </p:spPr>
        <p:txBody>
          <a:bodyPr/>
          <a:lstStyle/>
          <a:p>
            <a:r>
              <a:rPr lang="zh-TW" altLang="en-US" dirty="0"/>
              <a:t>號稱是地表最強的文字編輯器。然而其功能過於強大，對初學者來說難以駕馭。主要用來建立</a:t>
            </a:r>
            <a:r>
              <a:rPr lang="en-US" altLang="zh-TW" dirty="0"/>
              <a:t>windows</a:t>
            </a:r>
            <a:r>
              <a:rPr lang="zh-TW" altLang="en-US" dirty="0"/>
              <a:t>環境的操作介面，其支援了完整的視窗控鍵，像是按鈕，滑桿，下拉式選單，表列等等。只要使用拖放便可以輕鬆的建立圖形化操作介面及連結事件。顏色，位置，大小都可以輕鬆調整。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AC94B3-D669-4FE4-814E-F60AE2CE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Studio (GUI Design Environment)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731608-086F-45D0-9B0F-B575F632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14" y="1270066"/>
            <a:ext cx="5546039" cy="47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B95A1D-731F-4754-8CC5-5B2A6DAC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9BE9DE2-8245-4CD7-8644-BCDBABA8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</p:spTree>
    <p:extLst>
      <p:ext uri="{BB962C8B-B14F-4D97-AF65-F5344CB8AC3E}">
        <p14:creationId xmlns:p14="http://schemas.microsoft.com/office/powerpoint/2010/main" val="27739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0B0ED6-7A59-42E9-B7BB-95B8535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只有學以致用，才能真正的落實學習到的知識。透過專題的演練，可以認知到知識不足的部分，並拓展思維的廣度。這是專題實作的意義。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1DDD2F0-454F-4B62-8FC8-8171F6BA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為何課程要完成專題？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4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F078A4-E99D-4092-8AC3-B9698C57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制定自動化專題可以考慮下列幾點作業系統：</a:t>
            </a:r>
            <a:r>
              <a:rPr lang="en-US" altLang="zh-TW" dirty="0"/>
              <a:t>windows</a:t>
            </a:r>
            <a:r>
              <a:rPr lang="zh-TW" altLang="en-US" dirty="0"/>
              <a:t>或</a:t>
            </a:r>
            <a:r>
              <a:rPr lang="en-US" altLang="zh-TW" dirty="0"/>
              <a:t>Linux</a:t>
            </a:r>
            <a:r>
              <a:rPr lang="zh-TW" altLang="en-US" dirty="0"/>
              <a:t>環境：</a:t>
            </a:r>
            <a:r>
              <a:rPr lang="en-US" altLang="zh-TW" dirty="0" err="1"/>
              <a:t>Hfss</a:t>
            </a:r>
            <a:r>
              <a:rPr lang="zh-TW" altLang="en-US" dirty="0"/>
              <a:t>，</a:t>
            </a:r>
            <a:r>
              <a:rPr lang="en-US" altLang="zh-TW" dirty="0"/>
              <a:t>q3d</a:t>
            </a:r>
            <a:r>
              <a:rPr lang="zh-TW" altLang="en-US" dirty="0"/>
              <a:t>，</a:t>
            </a:r>
            <a:r>
              <a:rPr lang="en-US" altLang="zh-TW" dirty="0"/>
              <a:t>schematic</a:t>
            </a:r>
            <a:r>
              <a:rPr lang="zh-TW" altLang="en-US" dirty="0"/>
              <a:t>，</a:t>
            </a:r>
            <a:r>
              <a:rPr lang="en-US" altLang="zh-TW" dirty="0"/>
              <a:t>Maxwell</a:t>
            </a:r>
            <a:r>
              <a:rPr lang="zh-TW" altLang="en-US" dirty="0"/>
              <a:t>工作：前處理或後處理建議可以從平常操作所遇到的問題著手，找出工作流程的瓶頸。除此之外。要衡量自己的編程能力：</a:t>
            </a:r>
            <a:endParaRPr lang="en-US" altLang="zh-TW" dirty="0"/>
          </a:p>
          <a:p>
            <a:r>
              <a:rPr lang="zh-TW" altLang="en-US" dirty="0"/>
              <a:t>平常沒有做編程工作的學員建議選擇前處理作為專題題目。透過修改錄製好的腳本來逐漸改進編程技巧並建立自信心。</a:t>
            </a:r>
            <a:endParaRPr lang="en-US" altLang="zh-TW" dirty="0"/>
          </a:p>
          <a:p>
            <a:r>
              <a:rPr lang="zh-TW" altLang="en-US" dirty="0"/>
              <a:t>平時已有編程經驗的可以試著挑戰後處理，學習如何處理上百萬筆的資料並輸出報表。後處理技術也可以用在工作其他領域。</a:t>
            </a:r>
            <a:endParaRPr lang="en-US" altLang="zh-TW" dirty="0"/>
          </a:p>
          <a:p>
            <a:r>
              <a:rPr lang="zh-TW" altLang="en-US" dirty="0"/>
              <a:t>前處理後處理都熟稔的學員可以挑戰</a:t>
            </a:r>
            <a:r>
              <a:rPr lang="en-US" altLang="zh-TW" dirty="0"/>
              <a:t>GUI</a:t>
            </a:r>
            <a:r>
              <a:rPr lang="zh-TW" altLang="en-US" dirty="0"/>
              <a:t>編程或是串連多個環境，像是將</a:t>
            </a:r>
            <a:r>
              <a:rPr lang="en-US" altLang="zh-TW" dirty="0"/>
              <a:t>HFSS/Q3D</a:t>
            </a:r>
            <a:r>
              <a:rPr lang="zh-TW" altLang="en-US" dirty="0"/>
              <a:t>結果輸出到原理圖當中並接上電路元件做模擬並輸出報告到</a:t>
            </a:r>
            <a:r>
              <a:rPr lang="en-US" altLang="zh-TW" dirty="0"/>
              <a:t>ppt</a:t>
            </a:r>
            <a:r>
              <a:rPr lang="zh-TW" altLang="en-US" dirty="0"/>
              <a:t>檔。</a:t>
            </a:r>
            <a:endParaRPr lang="en-US" altLang="zh-TW" dirty="0"/>
          </a:p>
          <a:p>
            <a:r>
              <a:rPr lang="zh-TW" altLang="en-US" dirty="0"/>
              <a:t>如果上面都難不倒你，不妨來挑戰</a:t>
            </a:r>
            <a:r>
              <a:rPr lang="en-US" altLang="zh-TW" dirty="0"/>
              <a:t>ACT</a:t>
            </a:r>
            <a:r>
              <a:rPr lang="zh-TW" altLang="en-US" dirty="0"/>
              <a:t>。</a:t>
            </a:r>
            <a:r>
              <a:rPr lang="en-US" altLang="zh-TW" dirty="0"/>
              <a:t>ACT</a:t>
            </a:r>
            <a:r>
              <a:rPr lang="zh-TW" altLang="en-US" dirty="0"/>
              <a:t>整合了介面設計，也可以串聯多平台。寫得好還可以上架</a:t>
            </a:r>
            <a:r>
              <a:rPr lang="en-US" altLang="zh-TW" dirty="0"/>
              <a:t>ANSYS</a:t>
            </a:r>
            <a:r>
              <a:rPr lang="zh-TW" altLang="en-US" dirty="0"/>
              <a:t> </a:t>
            </a:r>
            <a:r>
              <a:rPr lang="en-US" altLang="zh-TW" dirty="0"/>
              <a:t>Store</a:t>
            </a:r>
            <a:r>
              <a:rPr lang="zh-TW" altLang="en-US" dirty="0"/>
              <a:t>銷售。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5077E8-9769-4239-B6FF-C9B606BA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如何制定自動專題題目</a:t>
            </a:r>
          </a:p>
        </p:txBody>
      </p:sp>
    </p:spTree>
    <p:extLst>
      <p:ext uri="{BB962C8B-B14F-4D97-AF65-F5344CB8AC3E}">
        <p14:creationId xmlns:p14="http://schemas.microsoft.com/office/powerpoint/2010/main" val="260979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0B0ED6-7A59-42E9-B7BB-95B8535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回想自己在軟體操作時耗費時間最多的步驟，比方說：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沿著弧形傳輸線兩側佈建</a:t>
            </a:r>
            <a:r>
              <a:rPr lang="en-US" altLang="zh-TW" dirty="0">
                <a:solidFill>
                  <a:srgbClr val="0070C0"/>
                </a:solidFill>
              </a:rPr>
              <a:t>via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每次建立新的設計時都要加入同樣的材料與模擬設定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在所有的</a:t>
            </a:r>
            <a:r>
              <a:rPr lang="en-US" altLang="zh-TW" dirty="0">
                <a:solidFill>
                  <a:srgbClr val="0070C0"/>
                </a:solidFill>
              </a:rPr>
              <a:t>pad</a:t>
            </a:r>
            <a:r>
              <a:rPr lang="zh-TW" altLang="en-US" dirty="0">
                <a:solidFill>
                  <a:srgbClr val="0070C0"/>
                </a:solidFill>
              </a:rPr>
              <a:t>上設置</a:t>
            </a:r>
            <a:r>
              <a:rPr lang="en-US" altLang="zh-TW" dirty="0">
                <a:solidFill>
                  <a:srgbClr val="0070C0"/>
                </a:solidFill>
              </a:rPr>
              <a:t>port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輸出每一組走線的頻寬曲線圖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將數十個</a:t>
            </a:r>
            <a:r>
              <a:rPr lang="en-US" altLang="zh-TW" dirty="0">
                <a:solidFill>
                  <a:srgbClr val="0070C0"/>
                </a:solidFill>
              </a:rPr>
              <a:t>port</a:t>
            </a:r>
            <a:r>
              <a:rPr lang="zh-TW" altLang="en-US" dirty="0">
                <a:solidFill>
                  <a:srgbClr val="0070C0"/>
                </a:solidFill>
              </a:rPr>
              <a:t>的</a:t>
            </a:r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zh-TW" altLang="en-US" dirty="0">
                <a:solidFill>
                  <a:srgbClr val="0070C0"/>
                </a:solidFill>
              </a:rPr>
              <a:t>參數模型接上電路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計算每一組訊號眼高及眼寬並建立統計分布曲線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其它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總而言之，任何你覺得煩瑣的操作，都是自動化腳本可以發揮的空間。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1DDD2F0-454F-4B62-8FC8-8171F6BA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自動化專題舉例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7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A1E2E6-DFB6-4C76-973C-7FC0AA96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別擔心，講師會在課程期間協助個人專案的開發。透過討論及腦力激盪來完完成專案。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706A94-9322-4DB7-B41B-7F7FDDB0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如果專案開發期間遇到困難該怎麼辦？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8A153BF-506B-47A3-86B9-7313D7DB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67A29E-9388-4D5B-87CB-A07D3E8D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模擬自動化案例介紹</a:t>
            </a:r>
          </a:p>
        </p:txBody>
      </p:sp>
    </p:spTree>
    <p:extLst>
      <p:ext uri="{BB962C8B-B14F-4D97-AF65-F5344CB8AC3E}">
        <p14:creationId xmlns:p14="http://schemas.microsoft.com/office/powerpoint/2010/main" val="41461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7AE28C-BB07-4165-A55A-48005866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9CBD9A1-D6C6-4802-A546-4850BDBE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專案資源與技術諮詢</a:t>
            </a:r>
          </a:p>
        </p:txBody>
      </p:sp>
    </p:spTree>
    <p:extLst>
      <p:ext uri="{BB962C8B-B14F-4D97-AF65-F5344CB8AC3E}">
        <p14:creationId xmlns:p14="http://schemas.microsoft.com/office/powerpoint/2010/main" val="14892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4DBE4F-BA62-4AEA-A761-519ABF6C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推薦</a:t>
            </a:r>
            <a:r>
              <a:rPr lang="en-US" altLang="zh-TW" dirty="0"/>
              <a:t>Python</a:t>
            </a:r>
            <a:r>
              <a:rPr lang="zh-TW" altLang="en-US" dirty="0"/>
              <a:t>學習網站</a:t>
            </a:r>
            <a:endParaRPr lang="en-US" altLang="zh-TW" dirty="0"/>
          </a:p>
          <a:p>
            <a:r>
              <a:rPr lang="zh-TW" altLang="en-US" dirty="0"/>
              <a:t>入門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https://djangogirlstaipei.herokuapp.com/tutorials/python/?os=windows</a:t>
            </a:r>
            <a:endParaRPr lang="en-US" altLang="zh-TW" dirty="0"/>
          </a:p>
          <a:p>
            <a:r>
              <a:rPr lang="zh-TW" altLang="en-US" dirty="0"/>
              <a:t>基本</a:t>
            </a:r>
            <a:r>
              <a:rPr lang="en-US" altLang="zh-TW" dirty="0"/>
              <a:t>- </a:t>
            </a:r>
          </a:p>
          <a:p>
            <a:pPr lvl="1"/>
            <a:r>
              <a:rPr lang="en-US" altLang="zh-TW" dirty="0">
                <a:hlinkClick r:id="rId3"/>
              </a:rPr>
              <a:t>https://www.w3schools.com/python/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https://www.tutorialspoint.com/python/index.htm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/>
              <a:t>找出一個自動化專題題目並定義程式的輸入與輸出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5709DF-CC06-48CE-B524-EE9F5686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5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EEF7C9-AC49-4A83-81D4-B576673C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八周上課的內容由淺到深。每一週三個小時的的內容會涵蓋三類主題。包括：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自動化的概念，我們會介紹</a:t>
            </a:r>
            <a:r>
              <a:rPr lang="en-US" altLang="zh-TW" dirty="0">
                <a:solidFill>
                  <a:srgbClr val="0070C0"/>
                </a:solidFill>
              </a:rPr>
              <a:t>AEDT</a:t>
            </a:r>
            <a:r>
              <a:rPr lang="zh-TW" altLang="en-US" dirty="0">
                <a:solidFill>
                  <a:srgbClr val="0070C0"/>
                </a:solidFill>
              </a:rPr>
              <a:t>各式的自動化技巧。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Python</a:t>
            </a:r>
            <a:r>
              <a:rPr lang="zh-TW" altLang="en-US" dirty="0">
                <a:solidFill>
                  <a:srgbClr val="0070C0"/>
                </a:solidFill>
              </a:rPr>
              <a:t>編程及專題討論。除了介紹基本的</a:t>
            </a:r>
            <a:r>
              <a:rPr lang="en-US" altLang="zh-TW" dirty="0">
                <a:solidFill>
                  <a:srgbClr val="0070C0"/>
                </a:solidFill>
              </a:rPr>
              <a:t>Python</a:t>
            </a:r>
            <a:r>
              <a:rPr lang="zh-TW" altLang="en-US" dirty="0">
                <a:solidFill>
                  <a:srgbClr val="0070C0"/>
                </a:solidFill>
              </a:rPr>
              <a:t>語法，還會討論到自動化常用的函式庫。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在專題討論部分，我們會針對每個人的專案討論程式架構及改善方向。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前四周為基本課程，參加學員必須構思一個專題題目，並且學習如何分解題目及相關解決手法。後面四周為進階課程，參加學員開始程式開發，並於最後一周作功能展示。專案需用到參加學員個人時間來完成。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75DFBF9-F290-4C69-9CB9-3C90AC94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上課進行的方式為何？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8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1FD2CA-F942-45B8-9174-40F6B5B4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A2CCF4-8156-43AA-A2A5-BCE09F7A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課程期望</a:t>
            </a:r>
          </a:p>
        </p:txBody>
      </p:sp>
    </p:spTree>
    <p:extLst>
      <p:ext uri="{BB962C8B-B14F-4D97-AF65-F5344CB8AC3E}">
        <p14:creationId xmlns:p14="http://schemas.microsoft.com/office/powerpoint/2010/main" val="16637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建立模擬自動化基本觀念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完成一個複雜模擬需要上百個操作步驟才能完成。對於固定的應用</a:t>
            </a:r>
            <a:r>
              <a:rPr lang="en-US" altLang="zh-TW" dirty="0"/>
              <a:t>(</a:t>
            </a:r>
            <a:r>
              <a:rPr lang="zh-TW" altLang="en-US" dirty="0"/>
              <a:t>比方說天線設計</a:t>
            </a:r>
            <a:r>
              <a:rPr lang="en-US" altLang="zh-TW" dirty="0"/>
              <a:t>)</a:t>
            </a:r>
            <a:r>
              <a:rPr lang="zh-TW" altLang="en-US" dirty="0"/>
              <a:t>而言，某些操作步驟是固定的</a:t>
            </a:r>
            <a:r>
              <a:rPr lang="en-US" altLang="zh-TW" dirty="0"/>
              <a:t>(</a:t>
            </a:r>
            <a:r>
              <a:rPr lang="zh-TW" altLang="en-US" dirty="0"/>
              <a:t>比方說設</a:t>
            </a:r>
            <a:r>
              <a:rPr lang="en-US" altLang="zh-TW" dirty="0"/>
              <a:t>Port, </a:t>
            </a:r>
            <a:r>
              <a:rPr lang="zh-TW" altLang="en-US" dirty="0"/>
              <a:t>設</a:t>
            </a:r>
            <a:r>
              <a:rPr lang="en-US" altLang="zh-TW" dirty="0"/>
              <a:t>Radiation boundary</a:t>
            </a:r>
            <a:r>
              <a:rPr lang="zh-TW" altLang="en-US" dirty="0"/>
              <a:t>，輸出天線參數</a:t>
            </a:r>
            <a:r>
              <a:rPr lang="en-US" altLang="zh-TW" dirty="0"/>
              <a:t>)</a:t>
            </a:r>
            <a:r>
              <a:rPr lang="zh-TW" altLang="en-US" dirty="0"/>
              <a:t>。如果這些固定操作步驟可以寫進到腳本之中，一鍵完成執行。一方面縮短操作時間，又避免了設定出錯的機會，一舉兩得。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對團隊來說，自動化程式可以統合模擬設定方法，避免個人對於模擬設定的見解不同發生模擬結果不一致的狀況發生。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自動化程式可以帶來什麼好處？</a:t>
            </a:r>
          </a:p>
        </p:txBody>
      </p:sp>
    </p:spTree>
    <p:extLst>
      <p:ext uri="{BB962C8B-B14F-4D97-AF65-F5344CB8AC3E}">
        <p14:creationId xmlns:p14="http://schemas.microsoft.com/office/powerpoint/2010/main" val="10864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7C2D190-D47F-4A50-A76B-32331DEA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軟體的精通最多不過半年，之後是一個個案子不斷的的操作，其價值是很低的。工程師的價值是持續的攻克工程難題，這必須不斷的學習及思考。只是熟悉工具的操作不可能進階為領域的專家。透過自動化程式將成熟穩定的人工操作流程自動化，工程師才有閒暇去涉獵新的技術，來進一步提升自己的個人價值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B98CB43-2487-40FE-B18F-82313D1F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寫自動化程式對模擬工程師個人的價值為何？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9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3943C5-BE9F-4BF4-A111-F83F593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不需要，自動化程式不會用到複雜的語法，只要知道下面這些就夠了：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基本型別及運算</a:t>
            </a:r>
            <a:r>
              <a:rPr lang="en-US" altLang="zh-TW" dirty="0">
                <a:solidFill>
                  <a:srgbClr val="0070C0"/>
                </a:solidFill>
              </a:rPr>
              <a:t>: string, int, float, </a:t>
            </a:r>
            <a:r>
              <a:rPr lang="en-US" altLang="zh-TW" dirty="0" err="1">
                <a:solidFill>
                  <a:srgbClr val="0070C0"/>
                </a:solidFill>
              </a:rPr>
              <a:t>boolean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基本型別資料結構及運算： </a:t>
            </a:r>
            <a:r>
              <a:rPr lang="en-US" altLang="zh-TW" dirty="0">
                <a:solidFill>
                  <a:srgbClr val="0070C0"/>
                </a:solidFill>
              </a:rPr>
              <a:t>list, tuple, dictionary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控制：</a:t>
            </a:r>
            <a:r>
              <a:rPr lang="en-US" altLang="zh-TW" dirty="0">
                <a:solidFill>
                  <a:srgbClr val="0070C0"/>
                </a:solidFill>
              </a:rPr>
              <a:t>if, else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迴圈：</a:t>
            </a:r>
            <a:r>
              <a:rPr lang="en-US" altLang="zh-TW" dirty="0">
                <a:solidFill>
                  <a:srgbClr val="0070C0"/>
                </a:solidFill>
              </a:rPr>
              <a:t>for, continue, break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匯入：</a:t>
            </a:r>
            <a:r>
              <a:rPr lang="en-US" altLang="zh-TW" dirty="0">
                <a:solidFill>
                  <a:srgbClr val="0070C0"/>
                </a:solidFill>
              </a:rPr>
              <a:t>Import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檔案讀寫函數：</a:t>
            </a:r>
            <a:r>
              <a:rPr lang="en-US" altLang="zh-TW" dirty="0">
                <a:solidFill>
                  <a:srgbClr val="0070C0"/>
                </a:solidFill>
              </a:rPr>
              <a:t>Open(), Close()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函數定義 </a:t>
            </a:r>
            <a:r>
              <a:rPr lang="en-US" altLang="zh-TW" dirty="0">
                <a:solidFill>
                  <a:srgbClr val="0070C0"/>
                </a:solidFill>
              </a:rPr>
              <a:t>def foo():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類別定義 </a:t>
            </a:r>
            <a:r>
              <a:rPr lang="en-US" altLang="zh-TW" dirty="0">
                <a:solidFill>
                  <a:srgbClr val="0070C0"/>
                </a:solidFill>
              </a:rPr>
              <a:t>class foo():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22D15C-4B6A-4C30-9E72-7AA476A7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我需要很會寫</a:t>
            </a:r>
            <a:r>
              <a:rPr lang="en-US" altLang="zh-TW" dirty="0"/>
              <a:t>Python</a:t>
            </a:r>
            <a:r>
              <a:rPr lang="zh-TW" altLang="en-US" dirty="0"/>
              <a:t>程式才能在</a:t>
            </a:r>
            <a:r>
              <a:rPr lang="en-US" altLang="zh-TW" dirty="0"/>
              <a:t>AEDT</a:t>
            </a:r>
            <a:r>
              <a:rPr lang="zh-TW" altLang="en-US" dirty="0"/>
              <a:t>上開發自動化程式嗎？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9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84</TotalTime>
  <Words>2671</Words>
  <Application>Microsoft Office PowerPoint</Application>
  <PresentationFormat>寬螢幕</PresentationFormat>
  <Paragraphs>128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About Instructor</vt:lpstr>
      <vt:lpstr>課程目標</vt:lpstr>
      <vt:lpstr>上課進行的方式為何？ </vt:lpstr>
      <vt:lpstr>課程期望</vt:lpstr>
      <vt:lpstr>PowerPoint 簡報</vt:lpstr>
      <vt:lpstr>自動化程式可以帶來什麼好處？</vt:lpstr>
      <vt:lpstr>寫自動化程式對模擬工程師個人的價值為何？ </vt:lpstr>
      <vt:lpstr>我需要很會寫Python程式才能在AEDT上開發自動化程式嗎？ </vt:lpstr>
      <vt:lpstr>是不是學會Python就可以開發自動化程式了 </vt:lpstr>
      <vt:lpstr>可以從哪些步驟切入模擬自動化？ </vt:lpstr>
      <vt:lpstr>可以介紹"前處理"自動化嗎？</vt:lpstr>
      <vt:lpstr>可以簡單描述"前處理"自動化的流程嗎？ </vt:lpstr>
      <vt:lpstr>可以說明"後處理"自動化嗎？ </vt:lpstr>
      <vt:lpstr>完成一個AEDT自動化程式要多久時間？最大的困難是什麼？ </vt:lpstr>
      <vt:lpstr>PowerPoint 簡報</vt:lpstr>
      <vt:lpstr>AEDT使用的是Iron Python，這和一般的Python有何差別？ </vt:lpstr>
      <vt:lpstr>在AEDT執行自動化程式的方式有哪些？</vt:lpstr>
      <vt:lpstr>透過run來執行腳本</vt:lpstr>
      <vt:lpstr>通過toolkit來執行腳本</vt:lpstr>
      <vt:lpstr>熱鍵執行腳本</vt:lpstr>
      <vt:lpstr>批次檔執行腳本</vt:lpstr>
      <vt:lpstr>ACT(ANSYS Customization Toolkit)嗎？ </vt:lpstr>
      <vt:lpstr>PowerPoint 簡報</vt:lpstr>
      <vt:lpstr>IronPython命令列視窗</vt:lpstr>
      <vt:lpstr>使用Notepad++來編輯程式</vt:lpstr>
      <vt:lpstr>Anaconda Spyder (Data Post Processing)</vt:lpstr>
      <vt:lpstr>Visual Studio (GUI Design Environment)</vt:lpstr>
      <vt:lpstr>PowerPoint 簡報</vt:lpstr>
      <vt:lpstr>為何課程要完成專題？ </vt:lpstr>
      <vt:lpstr>如何制定自動專題題目</vt:lpstr>
      <vt:lpstr>自動化專題舉例 </vt:lpstr>
      <vt:lpstr>如果專案開發期間遇到困難該怎麼辦？ </vt:lpstr>
      <vt:lpstr>模擬自動化案例介紹</vt:lpstr>
      <vt:lpstr>專案資源與技術諮詢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2020-06-02T00:01:49Z</dcterms:modified>
</cp:coreProperties>
</file>