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79"/>
    <p:restoredTop sz="96208"/>
  </p:normalViewPr>
  <p:slideViewPr>
    <p:cSldViewPr snapToGrid="0" snapToObjects="1">
      <p:cViewPr varScale="1">
        <p:scale>
          <a:sx n="105" d="100"/>
          <a:sy n="105" d="100"/>
        </p:scale>
        <p:origin x="224"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1/13/20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1/13/20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1/13/20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1/13/20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1/13/20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1/13/20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C9870-EEC0-F448-98DB-CBAF897D138C}"/>
              </a:ext>
            </a:extLst>
          </p:cNvPr>
          <p:cNvSpPr>
            <a:spLocks noGrp="1"/>
          </p:cNvSpPr>
          <p:nvPr>
            <p:ph type="ctrTitle"/>
          </p:nvPr>
        </p:nvSpPr>
        <p:spPr/>
        <p:txBody>
          <a:bodyPr/>
          <a:lstStyle/>
          <a:p>
            <a:r>
              <a:rPr lang="en-US" b="1" dirty="0"/>
              <a:t>The Quantitatively Optimum Houston Pub Crawl</a:t>
            </a:r>
            <a:endParaRPr lang="en-US" dirty="0"/>
          </a:p>
        </p:txBody>
      </p:sp>
      <p:sp>
        <p:nvSpPr>
          <p:cNvPr id="3" name="Subtitle 2">
            <a:extLst>
              <a:ext uri="{FF2B5EF4-FFF2-40B4-BE49-F238E27FC236}">
                <a16:creationId xmlns:a16="http://schemas.microsoft.com/office/drawing/2014/main" id="{09DB68A0-A46D-364E-AB49-BBAF5E569279}"/>
              </a:ext>
            </a:extLst>
          </p:cNvPr>
          <p:cNvSpPr>
            <a:spLocks noGrp="1"/>
          </p:cNvSpPr>
          <p:nvPr>
            <p:ph type="subTitle" idx="1"/>
          </p:nvPr>
        </p:nvSpPr>
        <p:spPr/>
        <p:txBody>
          <a:bodyPr>
            <a:normAutofit/>
          </a:bodyPr>
          <a:lstStyle/>
          <a:p>
            <a:r>
              <a:rPr lang="en-US" dirty="0" err="1"/>
              <a:t>Jerrin</a:t>
            </a:r>
            <a:r>
              <a:rPr lang="en-US" dirty="0"/>
              <a:t> Wiley</a:t>
            </a:r>
          </a:p>
          <a:p>
            <a:r>
              <a:rPr lang="en-US" dirty="0"/>
              <a:t>01-13-20</a:t>
            </a:r>
          </a:p>
        </p:txBody>
      </p:sp>
    </p:spTree>
    <p:extLst>
      <p:ext uri="{BB962C8B-B14F-4D97-AF65-F5344CB8AC3E}">
        <p14:creationId xmlns:p14="http://schemas.microsoft.com/office/powerpoint/2010/main" val="109629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2CF8A-3BBE-DB4A-854A-FF1C3B4308D4}"/>
              </a:ext>
            </a:extLst>
          </p:cNvPr>
          <p:cNvSpPr>
            <a:spLocks noGrp="1"/>
          </p:cNvSpPr>
          <p:nvPr>
            <p:ph type="title"/>
          </p:nvPr>
        </p:nvSpPr>
        <p:spPr/>
        <p:txBody>
          <a:bodyPr/>
          <a:lstStyle/>
          <a:p>
            <a:r>
              <a:rPr lang="en-US" dirty="0"/>
              <a:t>Results: # of venues in each cluster</a:t>
            </a:r>
          </a:p>
        </p:txBody>
      </p:sp>
      <p:pic>
        <p:nvPicPr>
          <p:cNvPr id="5" name="Content Placeholder 4" descr="A screenshot of a cell phone&#10;&#10;Description automatically generated">
            <a:extLst>
              <a:ext uri="{FF2B5EF4-FFF2-40B4-BE49-F238E27FC236}">
                <a16:creationId xmlns:a16="http://schemas.microsoft.com/office/drawing/2014/main" id="{3389FB0A-A4EC-4949-A3B1-6548954C3A4F}"/>
              </a:ext>
            </a:extLst>
          </p:cNvPr>
          <p:cNvPicPr>
            <a:picLocks noGrp="1" noChangeAspect="1"/>
          </p:cNvPicPr>
          <p:nvPr>
            <p:ph idx="1"/>
          </p:nvPr>
        </p:nvPicPr>
        <p:blipFill>
          <a:blip r:embed="rId2"/>
          <a:stretch>
            <a:fillRect/>
          </a:stretch>
        </p:blipFill>
        <p:spPr>
          <a:xfrm>
            <a:off x="1567656" y="2921000"/>
            <a:ext cx="8001000" cy="2781300"/>
          </a:xfrm>
        </p:spPr>
      </p:pic>
    </p:spTree>
    <p:extLst>
      <p:ext uri="{BB962C8B-B14F-4D97-AF65-F5344CB8AC3E}">
        <p14:creationId xmlns:p14="http://schemas.microsoft.com/office/powerpoint/2010/main" val="2478273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6646D-D87A-4642-B563-E8C9AF6CB6A7}"/>
              </a:ext>
            </a:extLst>
          </p:cNvPr>
          <p:cNvSpPr>
            <a:spLocks noGrp="1"/>
          </p:cNvSpPr>
          <p:nvPr>
            <p:ph type="title"/>
          </p:nvPr>
        </p:nvSpPr>
        <p:spPr/>
        <p:txBody>
          <a:bodyPr/>
          <a:lstStyle/>
          <a:p>
            <a:r>
              <a:rPr lang="en-US" dirty="0"/>
              <a:t>Results: Distribution of Venue Ratings in each cluster</a:t>
            </a:r>
          </a:p>
        </p:txBody>
      </p:sp>
      <p:pic>
        <p:nvPicPr>
          <p:cNvPr id="5" name="Content Placeholder 4" descr="A screenshot of a video game&#10;&#10;Description automatically generated">
            <a:extLst>
              <a:ext uri="{FF2B5EF4-FFF2-40B4-BE49-F238E27FC236}">
                <a16:creationId xmlns:a16="http://schemas.microsoft.com/office/drawing/2014/main" id="{BFCE7550-138E-2241-915D-DE3320A2AAF3}"/>
              </a:ext>
            </a:extLst>
          </p:cNvPr>
          <p:cNvPicPr>
            <a:picLocks noGrp="1" noChangeAspect="1"/>
          </p:cNvPicPr>
          <p:nvPr>
            <p:ph idx="1"/>
          </p:nvPr>
        </p:nvPicPr>
        <p:blipFill>
          <a:blip r:embed="rId2"/>
          <a:stretch>
            <a:fillRect/>
          </a:stretch>
        </p:blipFill>
        <p:spPr>
          <a:xfrm>
            <a:off x="2926723" y="2603500"/>
            <a:ext cx="5282867" cy="3416300"/>
          </a:xfrm>
        </p:spPr>
      </p:pic>
    </p:spTree>
    <p:extLst>
      <p:ext uri="{BB962C8B-B14F-4D97-AF65-F5344CB8AC3E}">
        <p14:creationId xmlns:p14="http://schemas.microsoft.com/office/powerpoint/2010/main" val="451460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C69A8-E277-AB45-B979-E5867761D1BB}"/>
              </a:ext>
            </a:extLst>
          </p:cNvPr>
          <p:cNvSpPr>
            <a:spLocks noGrp="1"/>
          </p:cNvSpPr>
          <p:nvPr>
            <p:ph type="title"/>
          </p:nvPr>
        </p:nvSpPr>
        <p:spPr/>
        <p:txBody>
          <a:bodyPr/>
          <a:lstStyle/>
          <a:p>
            <a:r>
              <a:rPr lang="en-US" dirty="0"/>
              <a:t>Results: Distribution of Venue Likes in each cluster</a:t>
            </a:r>
          </a:p>
        </p:txBody>
      </p:sp>
      <p:pic>
        <p:nvPicPr>
          <p:cNvPr id="5" name="Content Placeholder 4" descr="A screenshot of a video game&#10;&#10;Description automatically generated">
            <a:extLst>
              <a:ext uri="{FF2B5EF4-FFF2-40B4-BE49-F238E27FC236}">
                <a16:creationId xmlns:a16="http://schemas.microsoft.com/office/drawing/2014/main" id="{715AA267-5877-BD47-BE4E-7D1838933AFF}"/>
              </a:ext>
            </a:extLst>
          </p:cNvPr>
          <p:cNvPicPr>
            <a:picLocks noGrp="1" noChangeAspect="1"/>
          </p:cNvPicPr>
          <p:nvPr>
            <p:ph idx="1"/>
          </p:nvPr>
        </p:nvPicPr>
        <p:blipFill>
          <a:blip r:embed="rId2"/>
          <a:stretch>
            <a:fillRect/>
          </a:stretch>
        </p:blipFill>
        <p:spPr>
          <a:xfrm>
            <a:off x="3107858" y="2603500"/>
            <a:ext cx="4920596" cy="3416300"/>
          </a:xfrm>
        </p:spPr>
      </p:pic>
    </p:spTree>
    <p:extLst>
      <p:ext uri="{BB962C8B-B14F-4D97-AF65-F5344CB8AC3E}">
        <p14:creationId xmlns:p14="http://schemas.microsoft.com/office/powerpoint/2010/main" val="2033658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D08AD-CAFA-124A-90AB-D826D10653EA}"/>
              </a:ext>
            </a:extLst>
          </p:cNvPr>
          <p:cNvSpPr>
            <a:spLocks noGrp="1"/>
          </p:cNvSpPr>
          <p:nvPr>
            <p:ph type="title"/>
          </p:nvPr>
        </p:nvSpPr>
        <p:spPr/>
        <p:txBody>
          <a:bodyPr/>
          <a:lstStyle/>
          <a:p>
            <a:r>
              <a:rPr lang="en-US" dirty="0"/>
              <a:t>Results: Ranking Scores by cluster</a:t>
            </a:r>
          </a:p>
        </p:txBody>
      </p:sp>
      <p:pic>
        <p:nvPicPr>
          <p:cNvPr id="5" name="Content Placeholder 4" descr="A picture containing drawing&#10;&#10;Description automatically generated">
            <a:extLst>
              <a:ext uri="{FF2B5EF4-FFF2-40B4-BE49-F238E27FC236}">
                <a16:creationId xmlns:a16="http://schemas.microsoft.com/office/drawing/2014/main" id="{F1F0350D-58D7-8246-A837-3C8BC6FD91E1}"/>
              </a:ext>
            </a:extLst>
          </p:cNvPr>
          <p:cNvPicPr>
            <a:picLocks noGrp="1" noChangeAspect="1"/>
          </p:cNvPicPr>
          <p:nvPr>
            <p:ph idx="1"/>
          </p:nvPr>
        </p:nvPicPr>
        <p:blipFill>
          <a:blip r:embed="rId2"/>
          <a:stretch>
            <a:fillRect/>
          </a:stretch>
        </p:blipFill>
        <p:spPr>
          <a:xfrm>
            <a:off x="2102897" y="2603500"/>
            <a:ext cx="6930519" cy="3416300"/>
          </a:xfrm>
        </p:spPr>
      </p:pic>
    </p:spTree>
    <p:extLst>
      <p:ext uri="{BB962C8B-B14F-4D97-AF65-F5344CB8AC3E}">
        <p14:creationId xmlns:p14="http://schemas.microsoft.com/office/powerpoint/2010/main" val="2686752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93AA9-C219-314E-A0BF-B5E0479D1AD0}"/>
              </a:ext>
            </a:extLst>
          </p:cNvPr>
          <p:cNvSpPr>
            <a:spLocks noGrp="1"/>
          </p:cNvSpPr>
          <p:nvPr>
            <p:ph type="title"/>
          </p:nvPr>
        </p:nvSpPr>
        <p:spPr/>
        <p:txBody>
          <a:bodyPr/>
          <a:lstStyle/>
          <a:p>
            <a:r>
              <a:rPr lang="en-US" dirty="0"/>
              <a:t>Results: Automatic Route</a:t>
            </a:r>
          </a:p>
        </p:txBody>
      </p:sp>
      <p:pic>
        <p:nvPicPr>
          <p:cNvPr id="5" name="Content Placeholder 4" descr="A picture containing text, map, indoor, computer&#10;&#10;Description automatically generated">
            <a:extLst>
              <a:ext uri="{FF2B5EF4-FFF2-40B4-BE49-F238E27FC236}">
                <a16:creationId xmlns:a16="http://schemas.microsoft.com/office/drawing/2014/main" id="{855EDD97-1F1F-B244-BA12-E9327F6BA6EF}"/>
              </a:ext>
            </a:extLst>
          </p:cNvPr>
          <p:cNvPicPr>
            <a:picLocks noGrp="1" noChangeAspect="1"/>
          </p:cNvPicPr>
          <p:nvPr>
            <p:ph idx="1"/>
          </p:nvPr>
        </p:nvPicPr>
        <p:blipFill>
          <a:blip r:embed="rId2"/>
          <a:stretch>
            <a:fillRect/>
          </a:stretch>
        </p:blipFill>
        <p:spPr>
          <a:xfrm>
            <a:off x="3050726" y="2603500"/>
            <a:ext cx="5034861" cy="3416300"/>
          </a:xfrm>
        </p:spPr>
      </p:pic>
    </p:spTree>
    <p:extLst>
      <p:ext uri="{BB962C8B-B14F-4D97-AF65-F5344CB8AC3E}">
        <p14:creationId xmlns:p14="http://schemas.microsoft.com/office/powerpoint/2010/main" val="2264289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32577-34BF-6645-8B22-5E566D1C67A2}"/>
              </a:ext>
            </a:extLst>
          </p:cNvPr>
          <p:cNvSpPr>
            <a:spLocks noGrp="1"/>
          </p:cNvSpPr>
          <p:nvPr>
            <p:ph type="title"/>
          </p:nvPr>
        </p:nvSpPr>
        <p:spPr/>
        <p:txBody>
          <a:bodyPr/>
          <a:lstStyle/>
          <a:p>
            <a:r>
              <a:rPr lang="en-US" dirty="0"/>
              <a:t>Results: Manually corrected route</a:t>
            </a:r>
          </a:p>
        </p:txBody>
      </p:sp>
      <p:pic>
        <p:nvPicPr>
          <p:cNvPr id="5" name="Content Placeholder 4" descr="A close up of a map&#10;&#10;Description automatically generated">
            <a:extLst>
              <a:ext uri="{FF2B5EF4-FFF2-40B4-BE49-F238E27FC236}">
                <a16:creationId xmlns:a16="http://schemas.microsoft.com/office/drawing/2014/main" id="{8AFB3C5C-914B-CA44-BCAF-78F7A80FEBCA}"/>
              </a:ext>
            </a:extLst>
          </p:cNvPr>
          <p:cNvPicPr>
            <a:picLocks noGrp="1" noChangeAspect="1"/>
          </p:cNvPicPr>
          <p:nvPr>
            <p:ph idx="1"/>
          </p:nvPr>
        </p:nvPicPr>
        <p:blipFill>
          <a:blip r:embed="rId2"/>
          <a:stretch>
            <a:fillRect/>
          </a:stretch>
        </p:blipFill>
        <p:spPr>
          <a:xfrm>
            <a:off x="3370169" y="2603500"/>
            <a:ext cx="4395974" cy="3416300"/>
          </a:xfrm>
        </p:spPr>
      </p:pic>
    </p:spTree>
    <p:extLst>
      <p:ext uri="{BB962C8B-B14F-4D97-AF65-F5344CB8AC3E}">
        <p14:creationId xmlns:p14="http://schemas.microsoft.com/office/powerpoint/2010/main" val="2662020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C6652-2A2D-864E-A18A-1BC3D5568BA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09B6997-F83A-DC48-9F20-8F8B3AE436A8}"/>
              </a:ext>
            </a:extLst>
          </p:cNvPr>
          <p:cNvSpPr>
            <a:spLocks noGrp="1"/>
          </p:cNvSpPr>
          <p:nvPr>
            <p:ph idx="1"/>
          </p:nvPr>
        </p:nvSpPr>
        <p:spPr/>
        <p:txBody>
          <a:bodyPr/>
          <a:lstStyle/>
          <a:p>
            <a:r>
              <a:rPr lang="en-US" dirty="0"/>
              <a:t>This data shows the foundation of a systematic method for determining routes for groups to explore new cities and warrants further investigation to determine the possibility of application </a:t>
            </a:r>
            <a:r>
              <a:rPr lang="en-US" dirty="0" err="1"/>
              <a:t>developement</a:t>
            </a:r>
            <a:r>
              <a:rPr lang="en-US"/>
              <a:t>.</a:t>
            </a:r>
          </a:p>
        </p:txBody>
      </p:sp>
    </p:spTree>
    <p:extLst>
      <p:ext uri="{BB962C8B-B14F-4D97-AF65-F5344CB8AC3E}">
        <p14:creationId xmlns:p14="http://schemas.microsoft.com/office/powerpoint/2010/main" val="3537549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CE651-A823-F84C-A651-CDEAFB5E04F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8AD4798-9CAA-994C-B288-4C83F5CB401F}"/>
              </a:ext>
            </a:extLst>
          </p:cNvPr>
          <p:cNvSpPr>
            <a:spLocks noGrp="1"/>
          </p:cNvSpPr>
          <p:nvPr>
            <p:ph idx="1"/>
          </p:nvPr>
        </p:nvSpPr>
        <p:spPr/>
        <p:txBody>
          <a:bodyPr>
            <a:normAutofit fontScale="92500" lnSpcReduction="10000"/>
          </a:bodyPr>
          <a:lstStyle/>
          <a:p>
            <a:r>
              <a:rPr lang="en-US" dirty="0"/>
              <a:t>Pub crawls are a commonly performed ritual where a group of people tours an area by visiting multiple pubs, or bars, in one night while having at least one drink in each establishment. </a:t>
            </a:r>
          </a:p>
          <a:p>
            <a:r>
              <a:rPr lang="en-US" dirty="0"/>
              <a:t>A well designed crawl will result in a good time had by all and the discovery of new favorite spots in your chosen city.</a:t>
            </a:r>
          </a:p>
          <a:p>
            <a:endParaRPr lang="en-US" dirty="0"/>
          </a:p>
          <a:p>
            <a:r>
              <a:rPr lang="en-US" dirty="0"/>
              <a:t>To build the optimum crawl, you will need to consider the type of bars you would like to visit, the distance between each location, the price range, and whether each location is worth the time being spent there. </a:t>
            </a:r>
          </a:p>
          <a:p>
            <a:r>
              <a:rPr lang="en-US" dirty="0"/>
              <a:t>This ability to design an optimum route for a given city based on adjustable parameters would be of value to anyone trying to organize a fun group outing.</a:t>
            </a:r>
          </a:p>
        </p:txBody>
      </p:sp>
    </p:spTree>
    <p:extLst>
      <p:ext uri="{BB962C8B-B14F-4D97-AF65-F5344CB8AC3E}">
        <p14:creationId xmlns:p14="http://schemas.microsoft.com/office/powerpoint/2010/main" val="3899869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53605-EEC4-6E49-B14D-9B66927274F6}"/>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21649A5B-30D6-6944-9365-818AE742ECB6}"/>
              </a:ext>
            </a:extLst>
          </p:cNvPr>
          <p:cNvSpPr>
            <a:spLocks noGrp="1"/>
          </p:cNvSpPr>
          <p:nvPr>
            <p:ph idx="1"/>
          </p:nvPr>
        </p:nvSpPr>
        <p:spPr/>
        <p:txBody>
          <a:bodyPr>
            <a:normAutofit fontScale="85000" lnSpcReduction="20000"/>
          </a:bodyPr>
          <a:lstStyle/>
          <a:p>
            <a:r>
              <a:rPr lang="en-US" dirty="0"/>
              <a:t>All of the city information can be found in an ArcGIS system maintained by the city of Houston and available for public use. This is used to define the neighborhoods in the same way that the city does. The venue listings and information (location, price, rating, name, venue type) are all drawn from </a:t>
            </a:r>
            <a:r>
              <a:rPr lang="en-US" dirty="0" err="1"/>
              <a:t>FourSquare</a:t>
            </a:r>
            <a:r>
              <a:rPr lang="en-US" dirty="0"/>
              <a:t>. The number of </a:t>
            </a:r>
            <a:r>
              <a:rPr lang="en-US" dirty="0" err="1"/>
              <a:t>neighboorhoods</a:t>
            </a:r>
            <a:r>
              <a:rPr lang="en-US" dirty="0"/>
              <a:t> included were limited based on their distance from Downtown Houston, to narrow the number of venues included. Based on this, basic Foursquare data was pulled for venues within 1 km of the center of each </a:t>
            </a:r>
            <a:r>
              <a:rPr lang="en-US" dirty="0" err="1"/>
              <a:t>neighborgood</a:t>
            </a:r>
            <a:r>
              <a:rPr lang="en-US" dirty="0"/>
              <a:t>. Once this information was obtained, it was combined into a </a:t>
            </a:r>
            <a:r>
              <a:rPr lang="en-US" dirty="0" err="1"/>
              <a:t>DataFrame</a:t>
            </a:r>
            <a:r>
              <a:rPr lang="en-US" dirty="0"/>
              <a:t> consisting of location and category information. The locations </a:t>
            </a:r>
            <a:r>
              <a:rPr lang="en-US" dirty="0" err="1"/>
              <a:t>neghborhoods</a:t>
            </a:r>
            <a:r>
              <a:rPr lang="en-US" dirty="0"/>
              <a:t> without any venues or enough venues to properly cluster were eliminated.</a:t>
            </a:r>
          </a:p>
          <a:p>
            <a:endParaRPr lang="en-US" dirty="0"/>
          </a:p>
          <a:p>
            <a:r>
              <a:rPr lang="en-US" dirty="0"/>
              <a:t>The venues that appeared to fit the requirements for proximity within a neighborhood were then sent to Foursquare to request more detailed information. This information was then purged of all redundancies and prepared for analysis. These preparations included filling in missing data with appropriate category-median data and eliminating any venues that did not fit the chosen parameters.</a:t>
            </a:r>
          </a:p>
        </p:txBody>
      </p:sp>
    </p:spTree>
    <p:extLst>
      <p:ext uri="{BB962C8B-B14F-4D97-AF65-F5344CB8AC3E}">
        <p14:creationId xmlns:p14="http://schemas.microsoft.com/office/powerpoint/2010/main" val="2439871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D0611-E13D-0741-9F87-F63F5E8E138C}"/>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C64EEB9F-3D61-C142-B8EE-296B5E97CAF4}"/>
              </a:ext>
            </a:extLst>
          </p:cNvPr>
          <p:cNvSpPr>
            <a:spLocks noGrp="1"/>
          </p:cNvSpPr>
          <p:nvPr>
            <p:ph idx="1"/>
          </p:nvPr>
        </p:nvSpPr>
        <p:spPr/>
        <p:txBody>
          <a:bodyPr>
            <a:normAutofit fontScale="77500" lnSpcReduction="20000"/>
          </a:bodyPr>
          <a:lstStyle/>
          <a:p>
            <a:r>
              <a:rPr lang="en-US" dirty="0"/>
              <a:t>Location venues were clustered using Density-based spatial clustering of applications with noise (DBSCAN) to determine location groupings. Outliers were removed and detailed </a:t>
            </a:r>
            <a:r>
              <a:rPr lang="en-US" dirty="0" err="1"/>
              <a:t>ingfomation</a:t>
            </a:r>
            <a:r>
              <a:rPr lang="en-US" dirty="0"/>
              <a:t> was pulled from Foursquare to find the price, ratings, and likes. These were then cross-referenced between cluster and venue type to </a:t>
            </a:r>
            <a:r>
              <a:rPr lang="en-US" dirty="0" err="1"/>
              <a:t>anaylize</a:t>
            </a:r>
            <a:r>
              <a:rPr lang="en-US" dirty="0"/>
              <a:t> the </a:t>
            </a:r>
            <a:r>
              <a:rPr lang="en-US" dirty="0" err="1"/>
              <a:t>corrolation</a:t>
            </a:r>
            <a:r>
              <a:rPr lang="en-US" dirty="0"/>
              <a:t> between Cluster, category, rating, likes and price.</a:t>
            </a:r>
          </a:p>
          <a:p>
            <a:r>
              <a:rPr lang="en-US" dirty="0"/>
              <a:t>This data was then used to create a predictive value model using KNN to predict missing information at each venue. These cluster scores allowed most of the neighborhoods to be eliminated at this point. The neighborhood groups that remained coincided with local information pertaining to the value of each respective areas' nightlife.</a:t>
            </a:r>
          </a:p>
          <a:p>
            <a:r>
              <a:rPr lang="en-US" dirty="0"/>
              <a:t>The remaining neighborhoods were ranked based on the number of venues available that fit the initial criteria in order to remove any outliers. These were then grouped by quality, as determined by likes and ratings3. The clusters were ranked and an optimum chosen based on the weighting chosen at the outset.</a:t>
            </a:r>
          </a:p>
          <a:p>
            <a:r>
              <a:rPr lang="en-US" dirty="0"/>
              <a:t>The chosen "top cluster" was then investigated to determine which venues most worth the time of viewing, and these rankings were used to plot the best group for the actual crawl. Unfortunately, I did have to resort to manual choosing the order of the chosen venues to create the best walkable route.</a:t>
            </a:r>
          </a:p>
          <a:p>
            <a:endParaRPr lang="en-US" dirty="0"/>
          </a:p>
        </p:txBody>
      </p:sp>
    </p:spTree>
    <p:extLst>
      <p:ext uri="{BB962C8B-B14F-4D97-AF65-F5344CB8AC3E}">
        <p14:creationId xmlns:p14="http://schemas.microsoft.com/office/powerpoint/2010/main" val="2637430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A88E0-F742-7544-B530-DE64DB187A50}"/>
              </a:ext>
            </a:extLst>
          </p:cNvPr>
          <p:cNvSpPr>
            <a:spLocks noGrp="1"/>
          </p:cNvSpPr>
          <p:nvPr>
            <p:ph type="title"/>
          </p:nvPr>
        </p:nvSpPr>
        <p:spPr/>
        <p:txBody>
          <a:bodyPr/>
          <a:lstStyle/>
          <a:p>
            <a:r>
              <a:rPr lang="en-US" dirty="0"/>
              <a:t>Results - Neighborhoods chosen</a:t>
            </a:r>
          </a:p>
        </p:txBody>
      </p:sp>
      <p:pic>
        <p:nvPicPr>
          <p:cNvPr id="5" name="Content Placeholder 4" descr="A picture containing text, map&#10;&#10;Description automatically generated">
            <a:extLst>
              <a:ext uri="{FF2B5EF4-FFF2-40B4-BE49-F238E27FC236}">
                <a16:creationId xmlns:a16="http://schemas.microsoft.com/office/drawing/2014/main" id="{3AA13913-A18D-1544-A0DB-585DD26321B4}"/>
              </a:ext>
            </a:extLst>
          </p:cNvPr>
          <p:cNvPicPr>
            <a:picLocks noGrp="1" noChangeAspect="1"/>
          </p:cNvPicPr>
          <p:nvPr>
            <p:ph idx="1"/>
          </p:nvPr>
        </p:nvPicPr>
        <p:blipFill>
          <a:blip r:embed="rId2"/>
          <a:stretch>
            <a:fillRect/>
          </a:stretch>
        </p:blipFill>
        <p:spPr>
          <a:xfrm>
            <a:off x="1155700" y="2863459"/>
            <a:ext cx="8824913" cy="2896381"/>
          </a:xfrm>
        </p:spPr>
      </p:pic>
    </p:spTree>
    <p:extLst>
      <p:ext uri="{BB962C8B-B14F-4D97-AF65-F5344CB8AC3E}">
        <p14:creationId xmlns:p14="http://schemas.microsoft.com/office/powerpoint/2010/main" val="1094761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849E5-9439-CC46-A92D-F050886B88E9}"/>
              </a:ext>
            </a:extLst>
          </p:cNvPr>
          <p:cNvSpPr>
            <a:spLocks noGrp="1"/>
          </p:cNvSpPr>
          <p:nvPr>
            <p:ph type="title"/>
          </p:nvPr>
        </p:nvSpPr>
        <p:spPr>
          <a:xfrm>
            <a:off x="1154954" y="973668"/>
            <a:ext cx="9344880" cy="706964"/>
          </a:xfrm>
        </p:spPr>
        <p:txBody>
          <a:bodyPr/>
          <a:lstStyle/>
          <a:p>
            <a:r>
              <a:rPr lang="en-US" dirty="0"/>
              <a:t>Results: Correlation of venue information</a:t>
            </a:r>
          </a:p>
        </p:txBody>
      </p:sp>
      <p:pic>
        <p:nvPicPr>
          <p:cNvPr id="5" name="Content Placeholder 4" descr="A screenshot of a cell phone&#10;&#10;Description automatically generated">
            <a:extLst>
              <a:ext uri="{FF2B5EF4-FFF2-40B4-BE49-F238E27FC236}">
                <a16:creationId xmlns:a16="http://schemas.microsoft.com/office/drawing/2014/main" id="{A5237097-291C-804B-8FE3-8ABECA6931E1}"/>
              </a:ext>
            </a:extLst>
          </p:cNvPr>
          <p:cNvPicPr>
            <a:picLocks noGrp="1" noChangeAspect="1"/>
          </p:cNvPicPr>
          <p:nvPr>
            <p:ph idx="1"/>
          </p:nvPr>
        </p:nvPicPr>
        <p:blipFill>
          <a:blip r:embed="rId2"/>
          <a:stretch>
            <a:fillRect/>
          </a:stretch>
        </p:blipFill>
        <p:spPr>
          <a:xfrm>
            <a:off x="2704306" y="3479800"/>
            <a:ext cx="5727700" cy="1663700"/>
          </a:xfrm>
        </p:spPr>
      </p:pic>
    </p:spTree>
    <p:extLst>
      <p:ext uri="{BB962C8B-B14F-4D97-AF65-F5344CB8AC3E}">
        <p14:creationId xmlns:p14="http://schemas.microsoft.com/office/powerpoint/2010/main" val="695276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AAADA-8751-544A-AF53-89E5A10AB5B6}"/>
              </a:ext>
            </a:extLst>
          </p:cNvPr>
          <p:cNvSpPr>
            <a:spLocks noGrp="1"/>
          </p:cNvSpPr>
          <p:nvPr>
            <p:ph type="title"/>
          </p:nvPr>
        </p:nvSpPr>
        <p:spPr/>
        <p:txBody>
          <a:bodyPr/>
          <a:lstStyle/>
          <a:p>
            <a:r>
              <a:rPr lang="en-US" dirty="0"/>
              <a:t>Results: Frequency of category in each pricing bracket</a:t>
            </a:r>
          </a:p>
        </p:txBody>
      </p:sp>
      <p:pic>
        <p:nvPicPr>
          <p:cNvPr id="5" name="Content Placeholder 4" descr="A picture containing drawing&#10;&#10;Description automatically generated">
            <a:extLst>
              <a:ext uri="{FF2B5EF4-FFF2-40B4-BE49-F238E27FC236}">
                <a16:creationId xmlns:a16="http://schemas.microsoft.com/office/drawing/2014/main" id="{87BAB4FE-673F-F342-8D7A-8444A4DB0756}"/>
              </a:ext>
            </a:extLst>
          </p:cNvPr>
          <p:cNvPicPr>
            <a:picLocks noGrp="1" noChangeAspect="1"/>
          </p:cNvPicPr>
          <p:nvPr>
            <p:ph idx="1"/>
          </p:nvPr>
        </p:nvPicPr>
        <p:blipFill>
          <a:blip r:embed="rId2"/>
          <a:stretch>
            <a:fillRect/>
          </a:stretch>
        </p:blipFill>
        <p:spPr>
          <a:xfrm>
            <a:off x="1609847" y="2603500"/>
            <a:ext cx="7916618" cy="3416300"/>
          </a:xfrm>
        </p:spPr>
      </p:pic>
    </p:spTree>
    <p:extLst>
      <p:ext uri="{BB962C8B-B14F-4D97-AF65-F5344CB8AC3E}">
        <p14:creationId xmlns:p14="http://schemas.microsoft.com/office/powerpoint/2010/main" val="4108964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FA6B-206B-8443-962B-04D9D4C13B10}"/>
              </a:ext>
            </a:extLst>
          </p:cNvPr>
          <p:cNvSpPr>
            <a:spLocks noGrp="1"/>
          </p:cNvSpPr>
          <p:nvPr>
            <p:ph type="title"/>
          </p:nvPr>
        </p:nvSpPr>
        <p:spPr/>
        <p:txBody>
          <a:bodyPr/>
          <a:lstStyle/>
          <a:p>
            <a:r>
              <a:rPr lang="en-US" dirty="0"/>
              <a:t>Results: Frequency of category in each pricing bracket</a:t>
            </a:r>
          </a:p>
        </p:txBody>
      </p:sp>
      <p:pic>
        <p:nvPicPr>
          <p:cNvPr id="6" name="Content Placeholder 5" descr="A screenshot of a video game&#10;&#10;Description automatically generated">
            <a:extLst>
              <a:ext uri="{FF2B5EF4-FFF2-40B4-BE49-F238E27FC236}">
                <a16:creationId xmlns:a16="http://schemas.microsoft.com/office/drawing/2014/main" id="{18E58449-60AE-0443-9F25-65E3D2ED4E16}"/>
              </a:ext>
            </a:extLst>
          </p:cNvPr>
          <p:cNvPicPr>
            <a:picLocks noGrp="1" noChangeAspect="1"/>
          </p:cNvPicPr>
          <p:nvPr>
            <p:ph idx="1"/>
          </p:nvPr>
        </p:nvPicPr>
        <p:blipFill>
          <a:blip r:embed="rId2"/>
          <a:stretch>
            <a:fillRect/>
          </a:stretch>
        </p:blipFill>
        <p:spPr>
          <a:xfrm>
            <a:off x="1155700" y="3254674"/>
            <a:ext cx="8824913" cy="2113952"/>
          </a:xfrm>
        </p:spPr>
      </p:pic>
    </p:spTree>
    <p:extLst>
      <p:ext uri="{BB962C8B-B14F-4D97-AF65-F5344CB8AC3E}">
        <p14:creationId xmlns:p14="http://schemas.microsoft.com/office/powerpoint/2010/main" val="2825339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AE5B3-4543-E74A-B87A-5C0C4A7A8AA1}"/>
              </a:ext>
            </a:extLst>
          </p:cNvPr>
          <p:cNvSpPr>
            <a:spLocks noGrp="1"/>
          </p:cNvSpPr>
          <p:nvPr>
            <p:ph type="title"/>
          </p:nvPr>
        </p:nvSpPr>
        <p:spPr/>
        <p:txBody>
          <a:bodyPr/>
          <a:lstStyle/>
          <a:p>
            <a:r>
              <a:rPr lang="en-US" dirty="0"/>
              <a:t>Results: Clustered venues chosen</a:t>
            </a:r>
          </a:p>
        </p:txBody>
      </p:sp>
      <p:pic>
        <p:nvPicPr>
          <p:cNvPr id="5" name="Content Placeholder 4" descr="A picture containing text, map&#10;&#10;Description automatically generated">
            <a:extLst>
              <a:ext uri="{FF2B5EF4-FFF2-40B4-BE49-F238E27FC236}">
                <a16:creationId xmlns:a16="http://schemas.microsoft.com/office/drawing/2014/main" id="{575BFB81-EBD9-5046-8267-6EBACAB2221A}"/>
              </a:ext>
            </a:extLst>
          </p:cNvPr>
          <p:cNvPicPr>
            <a:picLocks noGrp="1" noChangeAspect="1"/>
          </p:cNvPicPr>
          <p:nvPr>
            <p:ph idx="1"/>
          </p:nvPr>
        </p:nvPicPr>
        <p:blipFill>
          <a:blip r:embed="rId2"/>
          <a:stretch>
            <a:fillRect/>
          </a:stretch>
        </p:blipFill>
        <p:spPr>
          <a:xfrm>
            <a:off x="1256506" y="2616200"/>
            <a:ext cx="8623300" cy="3390900"/>
          </a:xfrm>
        </p:spPr>
      </p:pic>
    </p:spTree>
    <p:extLst>
      <p:ext uri="{BB962C8B-B14F-4D97-AF65-F5344CB8AC3E}">
        <p14:creationId xmlns:p14="http://schemas.microsoft.com/office/powerpoint/2010/main" val="14883709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10</TotalTime>
  <Words>684</Words>
  <Application>Microsoft Macintosh PowerPoint</Application>
  <PresentationFormat>Widescreen</PresentationFormat>
  <Paragraphs>31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 Boardroom</vt:lpstr>
      <vt:lpstr>The Quantitatively Optimum Houston Pub Crawl</vt:lpstr>
      <vt:lpstr>Introduction</vt:lpstr>
      <vt:lpstr>Data</vt:lpstr>
      <vt:lpstr>Methodology</vt:lpstr>
      <vt:lpstr>Results - Neighborhoods chosen</vt:lpstr>
      <vt:lpstr>Results: Correlation of venue information</vt:lpstr>
      <vt:lpstr>Results: Frequency of category in each pricing bracket</vt:lpstr>
      <vt:lpstr>Results: Frequency of category in each pricing bracket</vt:lpstr>
      <vt:lpstr>Results: Clustered venues chosen</vt:lpstr>
      <vt:lpstr>Results: # of venues in each cluster</vt:lpstr>
      <vt:lpstr>Results: Distribution of Venue Ratings in each cluster</vt:lpstr>
      <vt:lpstr>Results: Distribution of Venue Likes in each cluster</vt:lpstr>
      <vt:lpstr>Results: Ranking Scores by cluster</vt:lpstr>
      <vt:lpstr>Results: Automatic Route</vt:lpstr>
      <vt:lpstr>Results: Manually corrected route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Quantitatively Optimum Houston Pub Crawl</dc:title>
  <dc:creator>Jerrin wiley</dc:creator>
  <cp:lastModifiedBy>Jerrin wiley</cp:lastModifiedBy>
  <cp:revision>2</cp:revision>
  <dcterms:created xsi:type="dcterms:W3CDTF">2020-01-14T01:28:29Z</dcterms:created>
  <dcterms:modified xsi:type="dcterms:W3CDTF">2020-01-14T01:39:11Z</dcterms:modified>
</cp:coreProperties>
</file>