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4"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70" r:id="rId14"/>
    <p:sldId id="271" r:id="rId15"/>
    <p:sldId id="272" r:id="rId16"/>
    <p:sldId id="273" r:id="rId17"/>
    <p:sldId id="274" r:id="rId18"/>
    <p:sldId id="275"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283CB6-0C9C-4FA1-A707-D2C7C9A205AB}" type="datetimeFigureOut">
              <a:rPr lang="en-GB" smtClean="0"/>
              <a:t>06/02/2024</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463010F0-9618-4A96-BE74-ED9F2A652BA2}" type="slidenum">
              <a:rPr lang="en-GB" smtClean="0"/>
              <a:t>‹#›</a:t>
            </a:fld>
            <a:endParaRPr lang="en-GB"/>
          </a:p>
        </p:txBody>
      </p:sp>
    </p:spTree>
    <p:extLst>
      <p:ext uri="{BB962C8B-B14F-4D97-AF65-F5344CB8AC3E}">
        <p14:creationId xmlns:p14="http://schemas.microsoft.com/office/powerpoint/2010/main" val="1086679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283CB6-0C9C-4FA1-A707-D2C7C9A205AB}" type="datetimeFigureOut">
              <a:rPr lang="en-GB" smtClean="0"/>
              <a:t>06/02/2024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3010F0-9618-4A96-BE74-ED9F2A652BA2}" type="slidenum">
              <a:rPr lang="en-GB" smtClean="0"/>
              <a:t>‹#›</a:t>
            </a:fld>
            <a:endParaRPr lang="en-GB"/>
          </a:p>
        </p:txBody>
      </p:sp>
    </p:spTree>
    <p:extLst>
      <p:ext uri="{BB962C8B-B14F-4D97-AF65-F5344CB8AC3E}">
        <p14:creationId xmlns:p14="http://schemas.microsoft.com/office/powerpoint/2010/main" val="389747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283CB6-0C9C-4FA1-A707-D2C7C9A205AB}" type="datetimeFigureOut">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3010F0-9618-4A96-BE74-ED9F2A652BA2}" type="slidenum">
              <a:rPr lang="en-GB" smtClean="0"/>
              <a:t>‹#›</a:t>
            </a:fld>
            <a:endParaRPr lang="en-GB"/>
          </a:p>
        </p:txBody>
      </p:sp>
    </p:spTree>
    <p:extLst>
      <p:ext uri="{BB962C8B-B14F-4D97-AF65-F5344CB8AC3E}">
        <p14:creationId xmlns:p14="http://schemas.microsoft.com/office/powerpoint/2010/main" val="2152485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283CB6-0C9C-4FA1-A707-D2C7C9A205AB}" type="datetimeFigureOut">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3010F0-9618-4A96-BE74-ED9F2A652BA2}" type="slidenum">
              <a:rPr lang="en-GB" smtClean="0"/>
              <a:t>‹#›</a:t>
            </a:fld>
            <a:endParaRPr lang="en-GB"/>
          </a:p>
        </p:txBody>
      </p:sp>
    </p:spTree>
    <p:extLst>
      <p:ext uri="{BB962C8B-B14F-4D97-AF65-F5344CB8AC3E}">
        <p14:creationId xmlns:p14="http://schemas.microsoft.com/office/powerpoint/2010/main" val="699850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283CB6-0C9C-4FA1-A707-D2C7C9A205AB}" type="datetimeFigureOut">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3010F0-9618-4A96-BE74-ED9F2A652BA2}" type="slidenum">
              <a:rPr lang="en-GB" smtClean="0"/>
              <a:t>‹#›</a:t>
            </a:fld>
            <a:endParaRPr lang="en-GB"/>
          </a:p>
        </p:txBody>
      </p:sp>
    </p:spTree>
    <p:extLst>
      <p:ext uri="{BB962C8B-B14F-4D97-AF65-F5344CB8AC3E}">
        <p14:creationId xmlns:p14="http://schemas.microsoft.com/office/powerpoint/2010/main" val="2448302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283CB6-0C9C-4FA1-A707-D2C7C9A205AB}" type="datetimeFigureOut">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3010F0-9618-4A96-BE74-ED9F2A652BA2}" type="slidenum">
              <a:rPr lang="en-GB" smtClean="0"/>
              <a:t>‹#›</a:t>
            </a:fld>
            <a:endParaRPr lang="en-GB"/>
          </a:p>
        </p:txBody>
      </p:sp>
    </p:spTree>
    <p:extLst>
      <p:ext uri="{BB962C8B-B14F-4D97-AF65-F5344CB8AC3E}">
        <p14:creationId xmlns:p14="http://schemas.microsoft.com/office/powerpoint/2010/main" val="28469587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283CB6-0C9C-4FA1-A707-D2C7C9A205AB}" type="datetimeFigureOut">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3010F0-9618-4A96-BE74-ED9F2A652BA2}" type="slidenum">
              <a:rPr lang="en-GB" smtClean="0"/>
              <a:t>‹#›</a:t>
            </a:fld>
            <a:endParaRPr lang="en-GB"/>
          </a:p>
        </p:txBody>
      </p:sp>
    </p:spTree>
    <p:extLst>
      <p:ext uri="{BB962C8B-B14F-4D97-AF65-F5344CB8AC3E}">
        <p14:creationId xmlns:p14="http://schemas.microsoft.com/office/powerpoint/2010/main" val="611980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283CB6-0C9C-4FA1-A707-D2C7C9A205AB}" type="datetimeFigureOut">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3010F0-9618-4A96-BE74-ED9F2A652BA2}" type="slidenum">
              <a:rPr lang="en-GB" smtClean="0"/>
              <a:t>‹#›</a:t>
            </a:fld>
            <a:endParaRPr lang="en-GB"/>
          </a:p>
        </p:txBody>
      </p:sp>
    </p:spTree>
    <p:extLst>
      <p:ext uri="{BB962C8B-B14F-4D97-AF65-F5344CB8AC3E}">
        <p14:creationId xmlns:p14="http://schemas.microsoft.com/office/powerpoint/2010/main" val="37753028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283CB6-0C9C-4FA1-A707-D2C7C9A205AB}" type="datetimeFigureOut">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3010F0-9618-4A96-BE74-ED9F2A652BA2}" type="slidenum">
              <a:rPr lang="en-GB" smtClean="0"/>
              <a:t>‹#›</a:t>
            </a:fld>
            <a:endParaRPr lang="en-GB"/>
          </a:p>
        </p:txBody>
      </p:sp>
    </p:spTree>
    <p:extLst>
      <p:ext uri="{BB962C8B-B14F-4D97-AF65-F5344CB8AC3E}">
        <p14:creationId xmlns:p14="http://schemas.microsoft.com/office/powerpoint/2010/main" val="1549778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283CB6-0C9C-4FA1-A707-D2C7C9A205AB}" type="datetimeFigureOut">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463010F0-9618-4A96-BE74-ED9F2A652BA2}" type="slidenum">
              <a:rPr lang="en-GB" smtClean="0"/>
              <a:t>‹#›</a:t>
            </a:fld>
            <a:endParaRPr lang="en-GB"/>
          </a:p>
        </p:txBody>
      </p:sp>
    </p:spTree>
    <p:extLst>
      <p:ext uri="{BB962C8B-B14F-4D97-AF65-F5344CB8AC3E}">
        <p14:creationId xmlns:p14="http://schemas.microsoft.com/office/powerpoint/2010/main" val="116621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283CB6-0C9C-4FA1-A707-D2C7C9A205AB}" type="datetimeFigureOut">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3010F0-9618-4A96-BE74-ED9F2A652BA2}" type="slidenum">
              <a:rPr lang="en-GB" smtClean="0"/>
              <a:t>‹#›</a:t>
            </a:fld>
            <a:endParaRPr lang="en-GB"/>
          </a:p>
        </p:txBody>
      </p:sp>
    </p:spTree>
    <p:extLst>
      <p:ext uri="{BB962C8B-B14F-4D97-AF65-F5344CB8AC3E}">
        <p14:creationId xmlns:p14="http://schemas.microsoft.com/office/powerpoint/2010/main" val="1710061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283CB6-0C9C-4FA1-A707-D2C7C9A205AB}" type="datetimeFigureOut">
              <a:rPr lang="en-GB" smtClean="0"/>
              <a:t>06/02/2024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3010F0-9618-4A96-BE74-ED9F2A652BA2}" type="slidenum">
              <a:rPr lang="en-GB" smtClean="0"/>
              <a:t>‹#›</a:t>
            </a:fld>
            <a:endParaRPr lang="en-GB"/>
          </a:p>
        </p:txBody>
      </p:sp>
    </p:spTree>
    <p:extLst>
      <p:ext uri="{BB962C8B-B14F-4D97-AF65-F5344CB8AC3E}">
        <p14:creationId xmlns:p14="http://schemas.microsoft.com/office/powerpoint/2010/main" val="314172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283CB6-0C9C-4FA1-A707-D2C7C9A205AB}" type="datetimeFigureOut">
              <a:rPr lang="en-GB" smtClean="0"/>
              <a:t>06/02/2024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63010F0-9618-4A96-BE74-ED9F2A652BA2}" type="slidenum">
              <a:rPr lang="en-GB" smtClean="0"/>
              <a:t>‹#›</a:t>
            </a:fld>
            <a:endParaRPr lang="en-GB"/>
          </a:p>
        </p:txBody>
      </p:sp>
    </p:spTree>
    <p:extLst>
      <p:ext uri="{BB962C8B-B14F-4D97-AF65-F5344CB8AC3E}">
        <p14:creationId xmlns:p14="http://schemas.microsoft.com/office/powerpoint/2010/main" val="2331235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283CB6-0C9C-4FA1-A707-D2C7C9A205AB}" type="datetimeFigureOut">
              <a:rPr lang="en-GB" smtClean="0"/>
              <a:t>06/02/2024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63010F0-9618-4A96-BE74-ED9F2A652BA2}" type="slidenum">
              <a:rPr lang="en-GB" smtClean="0"/>
              <a:t>‹#›</a:t>
            </a:fld>
            <a:endParaRPr lang="en-GB"/>
          </a:p>
        </p:txBody>
      </p:sp>
    </p:spTree>
    <p:extLst>
      <p:ext uri="{BB962C8B-B14F-4D97-AF65-F5344CB8AC3E}">
        <p14:creationId xmlns:p14="http://schemas.microsoft.com/office/powerpoint/2010/main" val="604947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283CB6-0C9C-4FA1-A707-D2C7C9A205AB}" type="datetimeFigureOut">
              <a:rPr lang="en-GB" smtClean="0"/>
              <a:t>06/02/2024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63010F0-9618-4A96-BE74-ED9F2A652BA2}" type="slidenum">
              <a:rPr lang="en-GB" smtClean="0"/>
              <a:t>‹#›</a:t>
            </a:fld>
            <a:endParaRPr lang="en-GB"/>
          </a:p>
        </p:txBody>
      </p:sp>
    </p:spTree>
    <p:extLst>
      <p:ext uri="{BB962C8B-B14F-4D97-AF65-F5344CB8AC3E}">
        <p14:creationId xmlns:p14="http://schemas.microsoft.com/office/powerpoint/2010/main" val="742175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283CB6-0C9C-4FA1-A707-D2C7C9A205AB}" type="datetimeFigureOut">
              <a:rPr lang="en-GB" smtClean="0"/>
              <a:t>06/02/2024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3010F0-9618-4A96-BE74-ED9F2A652BA2}" type="slidenum">
              <a:rPr lang="en-GB" smtClean="0"/>
              <a:t>‹#›</a:t>
            </a:fld>
            <a:endParaRPr lang="en-GB"/>
          </a:p>
        </p:txBody>
      </p:sp>
    </p:spTree>
    <p:extLst>
      <p:ext uri="{BB962C8B-B14F-4D97-AF65-F5344CB8AC3E}">
        <p14:creationId xmlns:p14="http://schemas.microsoft.com/office/powerpoint/2010/main" val="699533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283CB6-0C9C-4FA1-A707-D2C7C9A205AB}" type="datetimeFigureOut">
              <a:rPr lang="en-GB" smtClean="0"/>
              <a:t>06/02/2024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3010F0-9618-4A96-BE74-ED9F2A652BA2}" type="slidenum">
              <a:rPr lang="en-GB" smtClean="0"/>
              <a:t>‹#›</a:t>
            </a:fld>
            <a:endParaRPr lang="en-GB"/>
          </a:p>
        </p:txBody>
      </p:sp>
    </p:spTree>
    <p:extLst>
      <p:ext uri="{BB962C8B-B14F-4D97-AF65-F5344CB8AC3E}">
        <p14:creationId xmlns:p14="http://schemas.microsoft.com/office/powerpoint/2010/main" val="1210430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4283CB6-0C9C-4FA1-A707-D2C7C9A205AB}" type="datetimeFigureOut">
              <a:rPr lang="en-GB" smtClean="0"/>
              <a:t>06/02/2024</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3010F0-9618-4A96-BE74-ED9F2A652BA2}" type="slidenum">
              <a:rPr lang="en-GB" smtClean="0"/>
              <a:t>‹#›</a:t>
            </a:fld>
            <a:endParaRPr lang="en-GB"/>
          </a:p>
        </p:txBody>
      </p:sp>
    </p:spTree>
    <p:extLst>
      <p:ext uri="{BB962C8B-B14F-4D97-AF65-F5344CB8AC3E}">
        <p14:creationId xmlns:p14="http://schemas.microsoft.com/office/powerpoint/2010/main" val="3171087582"/>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 id="2147483946" r:id="rId12"/>
    <p:sldLayoutId id="2147483947" r:id="rId13"/>
    <p:sldLayoutId id="2147483948" r:id="rId14"/>
    <p:sldLayoutId id="2147483949" r:id="rId15"/>
    <p:sldLayoutId id="2147483950" r:id="rId16"/>
    <p:sldLayoutId id="214748395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63BB2-C03B-2111-2531-8613B4085DD2}"/>
              </a:ext>
            </a:extLst>
          </p:cNvPr>
          <p:cNvSpPr>
            <a:spLocks noGrp="1"/>
          </p:cNvSpPr>
          <p:nvPr>
            <p:ph type="ctrTitle"/>
          </p:nvPr>
        </p:nvSpPr>
        <p:spPr/>
        <p:txBody>
          <a:bodyPr>
            <a:normAutofit/>
          </a:bodyPr>
          <a:lstStyle/>
          <a:p>
            <a:r>
              <a:rPr lang="en-US" sz="4000" dirty="0"/>
              <a:t>Medical Insurance Cost Prediction Using Machine Learning</a:t>
            </a:r>
            <a:endParaRPr lang="en-GB" sz="4000" dirty="0"/>
          </a:p>
        </p:txBody>
      </p:sp>
      <p:sp>
        <p:nvSpPr>
          <p:cNvPr id="3" name="Subtitle 2">
            <a:extLst>
              <a:ext uri="{FF2B5EF4-FFF2-40B4-BE49-F238E27FC236}">
                <a16:creationId xmlns:a16="http://schemas.microsoft.com/office/drawing/2014/main" id="{ECC11424-163D-1321-3181-A90F58517AF1}"/>
              </a:ext>
            </a:extLst>
          </p:cNvPr>
          <p:cNvSpPr>
            <a:spLocks noGrp="1"/>
          </p:cNvSpPr>
          <p:nvPr>
            <p:ph type="subTitle" idx="1"/>
          </p:nvPr>
        </p:nvSpPr>
        <p:spPr/>
        <p:txBody>
          <a:bodyPr>
            <a:normAutofit fontScale="85000" lnSpcReduction="20000"/>
          </a:bodyPr>
          <a:lstStyle/>
          <a:p>
            <a:r>
              <a:rPr lang="en-US" dirty="0"/>
              <a:t>Presented By: Jerrina Ann Simon </a:t>
            </a:r>
          </a:p>
          <a:p>
            <a:r>
              <a:rPr lang="en-US" sz="1800" dirty="0">
                <a:solidFill>
                  <a:srgbClr val="000000"/>
                </a:solidFill>
                <a:effectLst/>
                <a:latin typeface="Times New Roman" panose="02020603050405020304" pitchFamily="18" charset="0"/>
                <a:ea typeface="Calibri" panose="020F0502020204030204" pitchFamily="34" charset="0"/>
              </a:rPr>
              <a:t>Data Science </a:t>
            </a:r>
            <a:r>
              <a:rPr lang="en-US" sz="1800" dirty="0">
                <a:solidFill>
                  <a:srgbClr val="000000"/>
                </a:solidFill>
                <a:latin typeface="Times New Roman" panose="02020603050405020304" pitchFamily="18" charset="0"/>
                <a:ea typeface="Calibri" panose="020F0502020204030204" pitchFamily="34" charset="0"/>
              </a:rPr>
              <a:t>Intern</a:t>
            </a:r>
          </a:p>
          <a:p>
            <a:r>
              <a:rPr lang="en-US" sz="1800" dirty="0" err="1">
                <a:solidFill>
                  <a:srgbClr val="000000"/>
                </a:solidFill>
                <a:latin typeface="Times New Roman" panose="02020603050405020304" pitchFamily="18" charset="0"/>
                <a:ea typeface="Calibri" panose="020F0502020204030204" pitchFamily="34" charset="0"/>
              </a:rPr>
              <a:t>Scifor</a:t>
            </a:r>
            <a:r>
              <a:rPr lang="en-US" sz="1800" dirty="0">
                <a:solidFill>
                  <a:srgbClr val="000000"/>
                </a:solidFill>
                <a:latin typeface="Times New Roman" panose="02020603050405020304" pitchFamily="18" charset="0"/>
                <a:ea typeface="Calibri" panose="020F0502020204030204" pitchFamily="34" charset="0"/>
              </a:rPr>
              <a:t> Technologies</a:t>
            </a:r>
          </a:p>
          <a:p>
            <a:r>
              <a:rPr lang="en-US" sz="1800" dirty="0">
                <a:solidFill>
                  <a:srgbClr val="000000"/>
                </a:solidFill>
                <a:effectLst/>
                <a:latin typeface="Times New Roman" panose="02020603050405020304" pitchFamily="18" charset="0"/>
                <a:ea typeface="Calibri" panose="020F0502020204030204" pitchFamily="34" charset="0"/>
              </a:rPr>
              <a:t>Student ID:</a:t>
            </a:r>
            <a:r>
              <a:rPr lang="en-GB" sz="1800" dirty="0">
                <a:solidFill>
                  <a:srgbClr val="000000"/>
                </a:solidFill>
                <a:effectLst/>
                <a:latin typeface="Times New Roman" panose="02020603050405020304" pitchFamily="18" charset="0"/>
                <a:ea typeface="Calibri" panose="020F0502020204030204" pitchFamily="34" charset="0"/>
              </a:rPr>
              <a:t>STB03-T0015</a:t>
            </a:r>
            <a:endParaRPr lang="en-US" dirty="0"/>
          </a:p>
          <a:p>
            <a:endParaRPr lang="en-GB" dirty="0"/>
          </a:p>
        </p:txBody>
      </p:sp>
      <p:pic>
        <p:nvPicPr>
          <p:cNvPr id="4" name="Picture 3" descr="Scifor Technologies | LinkedIn">
            <a:extLst>
              <a:ext uri="{FF2B5EF4-FFF2-40B4-BE49-F238E27FC236}">
                <a16:creationId xmlns:a16="http://schemas.microsoft.com/office/drawing/2014/main" id="{DF11DB69-3B92-EDDB-A985-AFDC25EC976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66230" y="427568"/>
            <a:ext cx="1905000" cy="1905000"/>
          </a:xfrm>
          <a:prstGeom prst="rect">
            <a:avLst/>
          </a:prstGeom>
          <a:noFill/>
          <a:ln>
            <a:noFill/>
          </a:ln>
        </p:spPr>
      </p:pic>
    </p:spTree>
    <p:extLst>
      <p:ext uri="{BB962C8B-B14F-4D97-AF65-F5344CB8AC3E}">
        <p14:creationId xmlns:p14="http://schemas.microsoft.com/office/powerpoint/2010/main" val="1934013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822E5-CDEC-0E52-FD7E-0ECA77E31E47}"/>
              </a:ext>
            </a:extLst>
          </p:cNvPr>
          <p:cNvSpPr>
            <a:spLocks noGrp="1"/>
          </p:cNvSpPr>
          <p:nvPr>
            <p:ph type="title"/>
          </p:nvPr>
        </p:nvSpPr>
        <p:spPr>
          <a:xfrm>
            <a:off x="1171170" y="496957"/>
            <a:ext cx="10018713" cy="1103243"/>
          </a:xfrm>
        </p:spPr>
        <p:txBody>
          <a:bodyPr/>
          <a:lstStyle/>
          <a:p>
            <a:r>
              <a:rPr lang="en-US" dirty="0">
                <a:latin typeface="Times New Roman" panose="02020603050405020304" pitchFamily="18" charset="0"/>
                <a:cs typeface="Times New Roman" panose="02020603050405020304" pitchFamily="18" charset="0"/>
              </a:rPr>
              <a:t>Data Preprocessing</a:t>
            </a:r>
            <a:endParaRPr lang="en-GB"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87B6E325-1FE7-E8F8-868D-E4946A3FBEC8}"/>
              </a:ext>
            </a:extLst>
          </p:cNvPr>
          <p:cNvSpPr>
            <a:spLocks noGrp="1"/>
          </p:cNvSpPr>
          <p:nvPr>
            <p:ph idx="1"/>
          </p:nvPr>
        </p:nvSpPr>
        <p:spPr>
          <a:xfrm>
            <a:off x="1492261" y="1267570"/>
            <a:ext cx="10018713" cy="5093473"/>
          </a:xfrm>
        </p:spPr>
        <p:txBody>
          <a:bodyPr/>
          <a:lstStyle/>
          <a:p>
            <a:pPr algn="just"/>
            <a:r>
              <a:rPr lang="en-US" sz="2000" b="1" dirty="0">
                <a:latin typeface="Times New Roman" panose="02020603050405020304" pitchFamily="18" charset="0"/>
                <a:cs typeface="Times New Roman" panose="02020603050405020304" pitchFamily="18" charset="0"/>
              </a:rPr>
              <a:t>Encoding of the categorical column</a:t>
            </a:r>
            <a:r>
              <a:rPr lang="en-US" sz="2000" b="1" dirty="0"/>
              <a:t>: </a:t>
            </a:r>
            <a:r>
              <a:rPr lang="en-US" sz="1800" dirty="0">
                <a:latin typeface="Times New Roman" panose="02020603050405020304" pitchFamily="18" charset="0"/>
                <a:cs typeface="Times New Roman" panose="02020603050405020304" pitchFamily="18" charset="0"/>
              </a:rPr>
              <a:t>Encoding is performed on the categorical column to convert the textual data to numerical format thus helping in learning patterns and relationships of data.</a:t>
            </a:r>
          </a:p>
          <a:p>
            <a:pPr algn="just"/>
            <a:r>
              <a:rPr lang="en-US" sz="2000" b="1" dirty="0">
                <a:latin typeface="Times New Roman" panose="02020603050405020304" pitchFamily="18" charset="0"/>
                <a:cs typeface="Times New Roman" panose="02020603050405020304" pitchFamily="18" charset="0"/>
              </a:rPr>
              <a:t>Train Test Split: </a:t>
            </a:r>
            <a:r>
              <a:rPr lang="en-GB" sz="1800" dirty="0">
                <a:latin typeface="Times New Roman" panose="02020603050405020304" pitchFamily="18" charset="0"/>
                <a:ea typeface="Calibri" panose="020F0502020204030204" pitchFamily="34" charset="0"/>
              </a:rPr>
              <a:t>S</a:t>
            </a:r>
            <a:r>
              <a:rPr lang="en-GB" sz="1800" dirty="0">
                <a:effectLst/>
                <a:latin typeface="Times New Roman" panose="02020603050405020304" pitchFamily="18" charset="0"/>
                <a:ea typeface="Calibri" panose="020F0502020204030204" pitchFamily="34" charset="0"/>
              </a:rPr>
              <a:t>eparates the dataset into the target variable (y) and independent variables (x). The following splits the data for training and testing sets.</a:t>
            </a:r>
            <a:endParaRPr lang="en-GB" sz="1800" dirty="0">
              <a:latin typeface="Times New Roman" panose="02020603050405020304" pitchFamily="18" charset="0"/>
              <a:ea typeface="Calibri" panose="020F0502020204030204" pitchFamily="34" charset="0"/>
            </a:endParaRPr>
          </a:p>
          <a:p>
            <a:pPr algn="just"/>
            <a:r>
              <a:rPr lang="en-GB" sz="2000" b="1" dirty="0">
                <a:effectLst/>
                <a:latin typeface="Times New Roman" panose="02020603050405020304" pitchFamily="18" charset="0"/>
                <a:ea typeface="Calibri" panose="020F0502020204030204" pitchFamily="34" charset="0"/>
              </a:rPr>
              <a:t>Feature Scaling:</a:t>
            </a:r>
            <a:r>
              <a:rPr lang="en-GB" sz="2000" dirty="0">
                <a:effectLst/>
                <a:latin typeface="Times New Roman" panose="02020603050405020304" pitchFamily="18" charset="0"/>
                <a:ea typeface="Calibri" panose="020F0502020204030204" pitchFamily="34" charset="0"/>
              </a:rPr>
              <a:t> </a:t>
            </a:r>
            <a:r>
              <a:rPr lang="en-GB" sz="1800" dirty="0">
                <a:effectLst/>
                <a:latin typeface="Times New Roman" panose="02020603050405020304" pitchFamily="18" charset="0"/>
                <a:ea typeface="Calibri" panose="020F0502020204030204" pitchFamily="34" charset="0"/>
              </a:rPr>
              <a:t>feature scaling standardizes the range of independent variables in a dataset.</a:t>
            </a:r>
          </a:p>
          <a:p>
            <a:pPr marL="0" indent="0">
              <a:buNone/>
            </a:pPr>
            <a:endParaRPr lang="en-GB" sz="1800" dirty="0">
              <a:effectLst/>
              <a:latin typeface="Times New Roman" panose="02020603050405020304" pitchFamily="18" charset="0"/>
              <a:ea typeface="Calibri" panose="020F0502020204030204" pitchFamily="34" charset="0"/>
            </a:endParaRPr>
          </a:p>
          <a:p>
            <a:endParaRPr lang="en-GB" sz="1800" dirty="0">
              <a:effectLst/>
              <a:latin typeface="Times New Roman" panose="02020603050405020304" pitchFamily="18" charset="0"/>
              <a:ea typeface="Calibri" panose="020F0502020204030204" pitchFamily="34" charset="0"/>
            </a:endParaRPr>
          </a:p>
          <a:p>
            <a:endParaRPr lang="en-GB" b="1" dirty="0"/>
          </a:p>
        </p:txBody>
      </p:sp>
    </p:spTree>
    <p:extLst>
      <p:ext uri="{BB962C8B-B14F-4D97-AF65-F5344CB8AC3E}">
        <p14:creationId xmlns:p14="http://schemas.microsoft.com/office/powerpoint/2010/main" val="4114381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583DB-EA94-4FD3-96DF-2CFC36427519}"/>
              </a:ext>
            </a:extLst>
          </p:cNvPr>
          <p:cNvSpPr>
            <a:spLocks noGrp="1"/>
          </p:cNvSpPr>
          <p:nvPr>
            <p:ph type="title"/>
          </p:nvPr>
        </p:nvSpPr>
        <p:spPr>
          <a:xfrm>
            <a:off x="1206405" y="76201"/>
            <a:ext cx="10018713" cy="1169894"/>
          </a:xfrm>
        </p:spPr>
        <p:txBody>
          <a:bodyPr/>
          <a:lstStyle/>
          <a:p>
            <a:r>
              <a:rPr lang="en-US" dirty="0">
                <a:latin typeface="Times New Roman" panose="02020603050405020304" pitchFamily="18" charset="0"/>
                <a:cs typeface="Times New Roman" panose="02020603050405020304" pitchFamily="18" charset="0"/>
              </a:rPr>
              <a:t>Hypothesis Testing</a:t>
            </a:r>
            <a:endParaRPr lang="en-GB"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F56D624B-F31B-5825-A42D-C59758358D29}"/>
              </a:ext>
            </a:extLst>
          </p:cNvPr>
          <p:cNvSpPr>
            <a:spLocks noGrp="1"/>
          </p:cNvSpPr>
          <p:nvPr>
            <p:ph idx="1"/>
          </p:nvPr>
        </p:nvSpPr>
        <p:spPr>
          <a:xfrm>
            <a:off x="1365041" y="1927527"/>
            <a:ext cx="10018713" cy="3124201"/>
          </a:xfrm>
        </p:spPr>
        <p:txBody>
          <a:bodyPr/>
          <a:lstStyle/>
          <a:p>
            <a:pPr marL="457200" lvl="1" indent="0">
              <a:buNone/>
            </a:pPr>
            <a:r>
              <a:rPr lang="en-US" b="0" i="0" dirty="0">
                <a:solidFill>
                  <a:srgbClr val="374151"/>
                </a:solidFill>
                <a:effectLst/>
                <a:latin typeface="Söhne"/>
              </a:rPr>
              <a:t> </a:t>
            </a:r>
            <a:endParaRPr lang="en-GB" dirty="0"/>
          </a:p>
        </p:txBody>
      </p:sp>
      <p:graphicFrame>
        <p:nvGraphicFramePr>
          <p:cNvPr id="7" name="Table 6">
            <a:extLst>
              <a:ext uri="{FF2B5EF4-FFF2-40B4-BE49-F238E27FC236}">
                <a16:creationId xmlns:a16="http://schemas.microsoft.com/office/drawing/2014/main" id="{6DF73363-FF3F-9E92-02AB-1ECC2AFAF845}"/>
              </a:ext>
            </a:extLst>
          </p:cNvPr>
          <p:cNvGraphicFramePr>
            <a:graphicFrameLocks noGrp="1"/>
          </p:cNvGraphicFramePr>
          <p:nvPr>
            <p:extLst>
              <p:ext uri="{D42A27DB-BD31-4B8C-83A1-F6EECF244321}">
                <p14:modId xmlns:p14="http://schemas.microsoft.com/office/powerpoint/2010/main" val="1552302369"/>
              </p:ext>
            </p:extLst>
          </p:nvPr>
        </p:nvGraphicFramePr>
        <p:xfrm>
          <a:off x="1945340" y="1649507"/>
          <a:ext cx="3146613" cy="4267200"/>
        </p:xfrm>
        <a:graphic>
          <a:graphicData uri="http://schemas.openxmlformats.org/drawingml/2006/table">
            <a:tbl>
              <a:tblPr/>
              <a:tblGrid>
                <a:gridCol w="3146613">
                  <a:extLst>
                    <a:ext uri="{9D8B030D-6E8A-4147-A177-3AD203B41FA5}">
                      <a16:colId xmlns:a16="http://schemas.microsoft.com/office/drawing/2014/main" val="2705746207"/>
                    </a:ext>
                  </a:extLst>
                </a:gridCol>
              </a:tblGrid>
              <a:tr h="4123764">
                <a:tc>
                  <a:txBody>
                    <a:bodyPr/>
                    <a:lstStyle/>
                    <a:p>
                      <a:pPr marL="0" indent="0" algn="just">
                        <a:buFont typeface="Arial" panose="020B0604020202020204" pitchFamily="34" charset="0"/>
                        <a:buNone/>
                      </a:pPr>
                      <a:r>
                        <a:rPr lang="en-US" b="1" i="0" dirty="0">
                          <a:solidFill>
                            <a:schemeClr val="tx1"/>
                          </a:solidFill>
                          <a:effectLst/>
                          <a:latin typeface="Times New Roman" panose="02020603050405020304" pitchFamily="18" charset="0"/>
                          <a:cs typeface="Times New Roman" panose="02020603050405020304" pitchFamily="18" charset="0"/>
                        </a:rPr>
                        <a:t>                       T-test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T-tests were conducted to examine the relationship between 'sex' and 'smoker' status with respect to 'expense' variable.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Null Hypothesis, assuming equal mean expenses for different genders and smoking statuses, was rejected based on p-values of 0.033 and 1.4067e-282, respectively since the p-value is less than 0.05.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These results underscore the significant impact of 'sex' and 'smoker' status on healthcare expenses.</a:t>
                      </a:r>
                      <a:endParaRPr lang="en-GB" sz="1600" dirty="0">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74339163"/>
                  </a:ext>
                </a:extLst>
              </a:tr>
            </a:tbl>
          </a:graphicData>
        </a:graphic>
      </p:graphicFrame>
      <p:graphicFrame>
        <p:nvGraphicFramePr>
          <p:cNvPr id="8" name="Table 7">
            <a:extLst>
              <a:ext uri="{FF2B5EF4-FFF2-40B4-BE49-F238E27FC236}">
                <a16:creationId xmlns:a16="http://schemas.microsoft.com/office/drawing/2014/main" id="{D208A117-F923-86FA-E07C-5A7785A4D4A1}"/>
              </a:ext>
            </a:extLst>
          </p:cNvPr>
          <p:cNvGraphicFramePr>
            <a:graphicFrameLocks noGrp="1"/>
          </p:cNvGraphicFramePr>
          <p:nvPr>
            <p:extLst>
              <p:ext uri="{D42A27DB-BD31-4B8C-83A1-F6EECF244321}">
                <p14:modId xmlns:p14="http://schemas.microsoft.com/office/powerpoint/2010/main" val="3478060026"/>
              </p:ext>
            </p:extLst>
          </p:nvPr>
        </p:nvGraphicFramePr>
        <p:xfrm>
          <a:off x="5316072" y="1640544"/>
          <a:ext cx="3021104" cy="4846320"/>
        </p:xfrm>
        <a:graphic>
          <a:graphicData uri="http://schemas.openxmlformats.org/drawingml/2006/table">
            <a:tbl>
              <a:tblPr/>
              <a:tblGrid>
                <a:gridCol w="3021104">
                  <a:extLst>
                    <a:ext uri="{9D8B030D-6E8A-4147-A177-3AD203B41FA5}">
                      <a16:colId xmlns:a16="http://schemas.microsoft.com/office/drawing/2014/main" val="681944665"/>
                    </a:ext>
                  </a:extLst>
                </a:gridCol>
              </a:tblGrid>
              <a:tr h="4276164">
                <a:tc>
                  <a:txBody>
                    <a:bodyPr/>
                    <a:lstStyle/>
                    <a:p>
                      <a:r>
                        <a:rPr lang="en-US" dirty="0"/>
                        <a:t>             </a:t>
                      </a:r>
                      <a:r>
                        <a:rPr lang="en-US" b="1" dirty="0">
                          <a:latin typeface="Times New Roman" panose="02020603050405020304" pitchFamily="18" charset="0"/>
                          <a:cs typeface="Times New Roman" panose="02020603050405020304" pitchFamily="18" charset="0"/>
                        </a:rPr>
                        <a:t>  ANOVA test</a:t>
                      </a:r>
                    </a:p>
                    <a:p>
                      <a:pPr marL="285750" indent="-285750" algn="just">
                        <a:buFont typeface="Arial" panose="020B0604020202020204" pitchFamily="34" charset="0"/>
                        <a:buChar char="•"/>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The ANOVA test is chosen for its ability to analyze the differences in means among three or more groups</a:t>
                      </a:r>
                      <a:r>
                        <a:rPr lang="en-US" sz="1800" b="0" i="0" kern="1200" dirty="0">
                          <a:solidFill>
                            <a:schemeClr val="tx1"/>
                          </a:solidFill>
                          <a:effectLst/>
                          <a:latin typeface="+mn-lt"/>
                          <a:ea typeface="+mn-ea"/>
                          <a:cs typeface="+mn-cs"/>
                        </a:rPr>
                        <a:t>.</a:t>
                      </a: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tx1"/>
                          </a:solidFill>
                          <a:effectLst/>
                          <a:latin typeface="+mn-lt"/>
                          <a:ea typeface="+mn-ea"/>
                          <a:cs typeface="+mn-cs"/>
                        </a:rPr>
                        <a:t> </a:t>
                      </a: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In this project, ANOVA was used to determine if the mean expenses varied significantly across different categories in the 'children' and 'region' columns.</a:t>
                      </a: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The rejection of the Null Hypothesis for both variables ('children': p = 0.00378, 'region': p = 0.0327) suggests significant differences in mean expenses across varying levels of children and regions</a:t>
                      </a:r>
                      <a:r>
                        <a:rPr lang="en-US" sz="1800" b="0" i="0" kern="1200" dirty="0">
                          <a:solidFill>
                            <a:schemeClr val="tx1"/>
                          </a:solidFill>
                          <a:effectLst/>
                          <a:latin typeface="+mn-lt"/>
                          <a:ea typeface="+mn-ea"/>
                          <a:cs typeface="+mn-cs"/>
                        </a:rPr>
                        <a:t>.</a:t>
                      </a:r>
                      <a:endParaRPr lang="en-US" sz="1600" b="0" i="0" kern="1200" dirty="0">
                        <a:solidFill>
                          <a:schemeClr val="tx1"/>
                        </a:solidFill>
                        <a:effectLst/>
                        <a:latin typeface="Times New Roman" panose="02020603050405020304" pitchFamily="18" charset="0"/>
                        <a:ea typeface="+mn-ea"/>
                        <a:cs typeface="Times New Roman" panose="02020603050405020304" pitchFamily="18" charset="0"/>
                      </a:endParaRP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722596677"/>
                  </a:ext>
                </a:extLst>
              </a:tr>
            </a:tbl>
          </a:graphicData>
        </a:graphic>
      </p:graphicFrame>
      <p:graphicFrame>
        <p:nvGraphicFramePr>
          <p:cNvPr id="9" name="Table 8">
            <a:extLst>
              <a:ext uri="{FF2B5EF4-FFF2-40B4-BE49-F238E27FC236}">
                <a16:creationId xmlns:a16="http://schemas.microsoft.com/office/drawing/2014/main" id="{EBB53C61-3390-CD6B-EBEB-07F674237A3C}"/>
              </a:ext>
            </a:extLst>
          </p:cNvPr>
          <p:cNvGraphicFramePr>
            <a:graphicFrameLocks noGrp="1"/>
          </p:cNvGraphicFramePr>
          <p:nvPr>
            <p:extLst>
              <p:ext uri="{D42A27DB-BD31-4B8C-83A1-F6EECF244321}">
                <p14:modId xmlns:p14="http://schemas.microsoft.com/office/powerpoint/2010/main" val="3469404465"/>
              </p:ext>
            </p:extLst>
          </p:nvPr>
        </p:nvGraphicFramePr>
        <p:xfrm>
          <a:off x="8754036" y="1649507"/>
          <a:ext cx="2985248" cy="4679577"/>
        </p:xfrm>
        <a:graphic>
          <a:graphicData uri="http://schemas.openxmlformats.org/drawingml/2006/table">
            <a:tbl>
              <a:tblPr/>
              <a:tblGrid>
                <a:gridCol w="2985248">
                  <a:extLst>
                    <a:ext uri="{9D8B030D-6E8A-4147-A177-3AD203B41FA5}">
                      <a16:colId xmlns:a16="http://schemas.microsoft.com/office/drawing/2014/main" val="285444126"/>
                    </a:ext>
                  </a:extLst>
                </a:gridCol>
              </a:tblGrid>
              <a:tr h="4679577">
                <a:tc>
                  <a:txBody>
                    <a:bodyPr/>
                    <a:lstStyle/>
                    <a:p>
                      <a:r>
                        <a:rPr lang="en-US" b="1" dirty="0"/>
                        <a:t>            Chi-Square test</a:t>
                      </a:r>
                    </a:p>
                    <a:p>
                      <a:pPr marL="285750" indent="-285750" algn="just">
                        <a:buFont typeface="Arial" panose="020B0604020202020204" pitchFamily="34" charset="0"/>
                        <a:buChar char="•"/>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To determine if there is any correlation between categorical variables, the chi-square test is performed.</a:t>
                      </a:r>
                      <a:endParaRPr lang="en-US" sz="1800" b="1" i="0" kern="1200" dirty="0">
                        <a:solidFill>
                          <a:schemeClr val="tx1"/>
                        </a:solidFill>
                        <a:effectLst/>
                        <a:latin typeface="+mn-lt"/>
                        <a:ea typeface="+mn-ea"/>
                        <a:cs typeface="+mn-cs"/>
                      </a:endParaRPr>
                    </a:p>
                    <a:p>
                      <a:pPr marL="285750" indent="-285750" algn="just">
                        <a:buFont typeface="Arial" panose="020B0604020202020204" pitchFamily="34" charset="0"/>
                        <a:buChar char="•"/>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The chi-square test was employed to assess correlations between categorical variables, specifically the 'Sex' and 'Smoker' columns.</a:t>
                      </a:r>
                    </a:p>
                    <a:p>
                      <a:pPr marL="285750" indent="-285750" algn="just">
                        <a:buFont typeface="Arial" panose="020B0604020202020204" pitchFamily="34" charset="0"/>
                        <a:buChar char="•"/>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The significant p-value (0.006) and chi-square statistic (7.46) reject the assumption of no association, indicating a statistically significant relationship between the 'Sex' and 'Smoker' variables.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851757911"/>
                  </a:ext>
                </a:extLst>
              </a:tr>
            </a:tbl>
          </a:graphicData>
        </a:graphic>
      </p:graphicFrame>
    </p:spTree>
    <p:extLst>
      <p:ext uri="{BB962C8B-B14F-4D97-AF65-F5344CB8AC3E}">
        <p14:creationId xmlns:p14="http://schemas.microsoft.com/office/powerpoint/2010/main" val="4005453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F24E-3425-3D20-45AA-31A9C29BB095}"/>
              </a:ext>
            </a:extLst>
          </p:cNvPr>
          <p:cNvSpPr>
            <a:spLocks noGrp="1"/>
          </p:cNvSpPr>
          <p:nvPr>
            <p:ph type="title"/>
          </p:nvPr>
        </p:nvSpPr>
        <p:spPr>
          <a:xfrm>
            <a:off x="1484310" y="291354"/>
            <a:ext cx="10018713" cy="1035424"/>
          </a:xfrm>
        </p:spPr>
        <p:txBody>
          <a:bodyPr/>
          <a:lstStyle/>
          <a:p>
            <a:r>
              <a:rPr lang="en-US" dirty="0">
                <a:latin typeface="Times New Roman" panose="02020603050405020304" pitchFamily="18" charset="0"/>
                <a:cs typeface="Times New Roman" panose="02020603050405020304" pitchFamily="18" charset="0"/>
              </a:rPr>
              <a:t>Model Building</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2A3AE8-1D95-207E-1D25-5B1D56F10BB0}"/>
              </a:ext>
            </a:extLst>
          </p:cNvPr>
          <p:cNvSpPr>
            <a:spLocks noGrp="1"/>
          </p:cNvSpPr>
          <p:nvPr>
            <p:ph idx="1"/>
          </p:nvPr>
        </p:nvSpPr>
        <p:spPr>
          <a:xfrm>
            <a:off x="1484310" y="1326778"/>
            <a:ext cx="10018713" cy="2994213"/>
          </a:xfrm>
        </p:spPr>
        <p:txBody>
          <a:bodyPr>
            <a:normAutofit/>
          </a:bodyPr>
          <a:lstStyle/>
          <a:p>
            <a:pPr algn="just"/>
            <a:r>
              <a:rPr lang="en-US" dirty="0">
                <a:latin typeface="Times New Roman" panose="02020603050405020304" pitchFamily="18" charset="0"/>
                <a:cs typeface="Times New Roman" panose="02020603050405020304" pitchFamily="18" charset="0"/>
              </a:rPr>
              <a:t>Since the target variable is continuous in nature.</a:t>
            </a:r>
          </a:p>
          <a:p>
            <a:pPr algn="just"/>
            <a:r>
              <a:rPr lang="en-US" dirty="0">
                <a:latin typeface="Times New Roman" panose="02020603050405020304" pitchFamily="18" charset="0"/>
                <a:cs typeface="Times New Roman" panose="02020603050405020304" pitchFamily="18" charset="0"/>
              </a:rPr>
              <a:t>Regression algorithms such as Linear Regression, Random Forest Regressor, and Gradient Boost Regressor are used to get the best model</a:t>
            </a:r>
          </a:p>
          <a:p>
            <a:pPr algn="just"/>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a:t>
            </a:r>
            <a:endParaRPr lang="en-GB" dirty="0"/>
          </a:p>
        </p:txBody>
      </p:sp>
      <p:sp>
        <p:nvSpPr>
          <p:cNvPr id="4" name="Rectangle 1">
            <a:extLst>
              <a:ext uri="{FF2B5EF4-FFF2-40B4-BE49-F238E27FC236}">
                <a16:creationId xmlns:a16="http://schemas.microsoft.com/office/drawing/2014/main" id="{D277B7E1-2C80-CD26-0E21-51ED727356AA}"/>
              </a:ext>
            </a:extLst>
          </p:cNvPr>
          <p:cNvSpPr>
            <a:spLocks noChangeArrowheads="1"/>
          </p:cNvSpPr>
          <p:nvPr/>
        </p:nvSpPr>
        <p:spPr bwMode="auto">
          <a:xfrm>
            <a:off x="129309" y="-9053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78A536A-8E6D-79DD-4E57-E50E52181335}"/>
              </a:ext>
            </a:extLst>
          </p:cNvPr>
          <p:cNvSpPr>
            <a:spLocks noChangeArrowheads="1"/>
          </p:cNvSpPr>
          <p:nvPr/>
        </p:nvSpPr>
        <p:spPr bwMode="auto">
          <a:xfrm>
            <a:off x="129309" y="-134471"/>
            <a:ext cx="3810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1040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5EAEF-24FC-8B82-A711-AB7F8618C824}"/>
              </a:ext>
            </a:extLst>
          </p:cNvPr>
          <p:cNvSpPr>
            <a:spLocks noGrp="1"/>
          </p:cNvSpPr>
          <p:nvPr>
            <p:ph type="title"/>
          </p:nvPr>
        </p:nvSpPr>
        <p:spPr>
          <a:xfrm>
            <a:off x="1484310" y="190501"/>
            <a:ext cx="10018713" cy="1102658"/>
          </a:xfrm>
        </p:spPr>
        <p:txBody>
          <a:bodyPr/>
          <a:lstStyle/>
          <a:p>
            <a:r>
              <a:rPr lang="en-US" dirty="0">
                <a:latin typeface="Times New Roman" panose="02020603050405020304" pitchFamily="18" charset="0"/>
                <a:cs typeface="Times New Roman" panose="02020603050405020304" pitchFamily="18" charset="0"/>
              </a:rPr>
              <a:t>Linear Regression</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5E0083-93D2-15DB-2951-2E105A64938A}"/>
              </a:ext>
            </a:extLst>
          </p:cNvPr>
          <p:cNvSpPr>
            <a:spLocks noGrp="1"/>
          </p:cNvSpPr>
          <p:nvPr>
            <p:ph idx="1"/>
          </p:nvPr>
        </p:nvSpPr>
        <p:spPr>
          <a:xfrm>
            <a:off x="1644375" y="939064"/>
            <a:ext cx="10018713" cy="2099125"/>
          </a:xfrm>
        </p:spPr>
        <p:txBody>
          <a:bodyPr>
            <a:normAutofit/>
          </a:bodyPr>
          <a:lstStyle/>
          <a:p>
            <a:pPr algn="just" defTabSz="914400">
              <a:buClrTx/>
              <a:buSzTx/>
            </a:pPr>
            <a:r>
              <a:rPr lang="en-US" sz="1600" b="0" i="0" dirty="0">
                <a:effectLst/>
                <a:latin typeface="Times New Roman" panose="02020603050405020304" pitchFamily="18" charset="0"/>
                <a:cs typeface="Times New Roman" panose="02020603050405020304" pitchFamily="18" charset="0"/>
              </a:rPr>
              <a:t>Linear regression is employed to model the relationship between independent and dependent variables</a:t>
            </a:r>
          </a:p>
          <a:p>
            <a:pPr algn="just" defTabSz="914400">
              <a:buClrTx/>
              <a:buSzTx/>
            </a:pPr>
            <a:r>
              <a:rPr lang="en-US" sz="1600" b="0" i="0" dirty="0">
                <a:effectLst/>
                <a:latin typeface="Times New Roman" panose="02020603050405020304" pitchFamily="18" charset="0"/>
                <a:cs typeface="Times New Roman" panose="02020603050405020304" pitchFamily="18" charset="0"/>
              </a:rPr>
              <a:t>The performance of the model is evaluated using evaluation metrics like mean absolute error, mean squared error, root mean square error, and R-squared score to access the accuracy of the model</a:t>
            </a:r>
            <a:r>
              <a:rPr lang="en-US" sz="1600" dirty="0">
                <a:latin typeface="Times New Roman" panose="02020603050405020304" pitchFamily="18" charset="0"/>
                <a:cs typeface="Times New Roman" panose="02020603050405020304" pitchFamily="18" charset="0"/>
              </a:rPr>
              <a:t>.</a:t>
            </a:r>
          </a:p>
          <a:p>
            <a:pPr marL="0" indent="0" algn="just" defTabSz="914400">
              <a:buClrTx/>
              <a:buSzTx/>
              <a:buNone/>
            </a:pPr>
            <a:endParaRPr lang="en-US" sz="1600" dirty="0">
              <a:latin typeface="Times New Roman" panose="02020603050405020304" pitchFamily="18" charset="0"/>
              <a:cs typeface="Times New Roman" panose="02020603050405020304" pitchFamily="18" charset="0"/>
            </a:endParaRPr>
          </a:p>
        </p:txBody>
      </p:sp>
      <p:graphicFrame>
        <p:nvGraphicFramePr>
          <p:cNvPr id="12" name="Table 11">
            <a:extLst>
              <a:ext uri="{FF2B5EF4-FFF2-40B4-BE49-F238E27FC236}">
                <a16:creationId xmlns:a16="http://schemas.microsoft.com/office/drawing/2014/main" id="{772E2862-6FB1-B036-6F39-16B64C59B4A4}"/>
              </a:ext>
            </a:extLst>
          </p:cNvPr>
          <p:cNvGraphicFramePr>
            <a:graphicFrameLocks noGrp="1"/>
          </p:cNvGraphicFramePr>
          <p:nvPr>
            <p:extLst>
              <p:ext uri="{D42A27DB-BD31-4B8C-83A1-F6EECF244321}">
                <p14:modId xmlns:p14="http://schemas.microsoft.com/office/powerpoint/2010/main" val="611866576"/>
              </p:ext>
            </p:extLst>
          </p:nvPr>
        </p:nvGraphicFramePr>
        <p:xfrm>
          <a:off x="4075724" y="3307963"/>
          <a:ext cx="3594847" cy="3359535"/>
        </p:xfrm>
        <a:graphic>
          <a:graphicData uri="http://schemas.openxmlformats.org/drawingml/2006/table">
            <a:tbl>
              <a:tblPr/>
              <a:tblGrid>
                <a:gridCol w="3594847">
                  <a:extLst>
                    <a:ext uri="{9D8B030D-6E8A-4147-A177-3AD203B41FA5}">
                      <a16:colId xmlns:a16="http://schemas.microsoft.com/office/drawing/2014/main" val="4208948405"/>
                    </a:ext>
                  </a:extLst>
                </a:gridCol>
              </a:tblGrid>
              <a:tr h="335953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A graph plotting the first 250 actual and predicted values provides visual insight into the model's performance and data distribution.</a:t>
                      </a:r>
                    </a:p>
                    <a:p>
                      <a:endParaRPr lang="en-GB"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235683496"/>
                  </a:ext>
                </a:extLst>
              </a:tr>
            </a:tbl>
          </a:graphicData>
        </a:graphic>
      </p:graphicFrame>
      <p:graphicFrame>
        <p:nvGraphicFramePr>
          <p:cNvPr id="13" name="Table 12">
            <a:extLst>
              <a:ext uri="{FF2B5EF4-FFF2-40B4-BE49-F238E27FC236}">
                <a16:creationId xmlns:a16="http://schemas.microsoft.com/office/drawing/2014/main" id="{33EB256B-4D51-8F21-DC69-8FFD7EA3BD57}"/>
              </a:ext>
            </a:extLst>
          </p:cNvPr>
          <p:cNvGraphicFramePr>
            <a:graphicFrameLocks noGrp="1"/>
          </p:cNvGraphicFramePr>
          <p:nvPr>
            <p:extLst>
              <p:ext uri="{D42A27DB-BD31-4B8C-83A1-F6EECF244321}">
                <p14:modId xmlns:p14="http://schemas.microsoft.com/office/powerpoint/2010/main" val="1184508017"/>
              </p:ext>
            </p:extLst>
          </p:nvPr>
        </p:nvGraphicFramePr>
        <p:xfrm>
          <a:off x="7781362" y="3307962"/>
          <a:ext cx="4303059" cy="3451425"/>
        </p:xfrm>
        <a:graphic>
          <a:graphicData uri="http://schemas.openxmlformats.org/drawingml/2006/table">
            <a:tbl>
              <a:tblPr/>
              <a:tblGrid>
                <a:gridCol w="4303059">
                  <a:extLst>
                    <a:ext uri="{9D8B030D-6E8A-4147-A177-3AD203B41FA5}">
                      <a16:colId xmlns:a16="http://schemas.microsoft.com/office/drawing/2014/main" val="2326854411"/>
                    </a:ext>
                  </a:extLst>
                </a:gridCol>
              </a:tblGrid>
              <a:tr h="345142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err="1">
                          <a:ln>
                            <a:noFill/>
                          </a:ln>
                          <a:effectLst/>
                          <a:latin typeface="Times New Roman" panose="02020603050405020304" pitchFamily="18" charset="0"/>
                          <a:cs typeface="Times New Roman" panose="02020603050405020304" pitchFamily="18" charset="0"/>
                        </a:rPr>
                        <a:t>Statsmodels</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is utilized to generate a comprehensive statistical summary</a:t>
                      </a:r>
                    </a:p>
                    <a:p>
                      <a:endParaRPr lang="en-GB"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35415976"/>
                  </a:ext>
                </a:extLst>
              </a:tr>
            </a:tbl>
          </a:graphicData>
        </a:graphic>
      </p:graphicFrame>
      <p:pic>
        <p:nvPicPr>
          <p:cNvPr id="14" name="Picture 13">
            <a:extLst>
              <a:ext uri="{FF2B5EF4-FFF2-40B4-BE49-F238E27FC236}">
                <a16:creationId xmlns:a16="http://schemas.microsoft.com/office/drawing/2014/main" id="{A3DD4D6C-2815-D887-FAA6-C814FD3C1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4997" y="3896283"/>
            <a:ext cx="3998259" cy="2771215"/>
          </a:xfrm>
          <a:prstGeom prst="rect">
            <a:avLst/>
          </a:prstGeom>
        </p:spPr>
      </p:pic>
      <p:pic>
        <p:nvPicPr>
          <p:cNvPr id="16" name="Picture 15">
            <a:extLst>
              <a:ext uri="{FF2B5EF4-FFF2-40B4-BE49-F238E27FC236}">
                <a16:creationId xmlns:a16="http://schemas.microsoft.com/office/drawing/2014/main" id="{CD23D130-F478-1FAA-C41F-CE2668E706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5322" y="4146718"/>
            <a:ext cx="2070847" cy="1798558"/>
          </a:xfrm>
          <a:prstGeom prst="rect">
            <a:avLst/>
          </a:prstGeom>
        </p:spPr>
      </p:pic>
      <p:graphicFrame>
        <p:nvGraphicFramePr>
          <p:cNvPr id="17" name="Table 16">
            <a:extLst>
              <a:ext uri="{FF2B5EF4-FFF2-40B4-BE49-F238E27FC236}">
                <a16:creationId xmlns:a16="http://schemas.microsoft.com/office/drawing/2014/main" id="{5A27FF5B-AE27-9D49-5F5D-BD2F87B4A761}"/>
              </a:ext>
            </a:extLst>
          </p:cNvPr>
          <p:cNvGraphicFramePr>
            <a:graphicFrameLocks noGrp="1"/>
          </p:cNvGraphicFramePr>
          <p:nvPr>
            <p:extLst>
              <p:ext uri="{D42A27DB-BD31-4B8C-83A1-F6EECF244321}">
                <p14:modId xmlns:p14="http://schemas.microsoft.com/office/powerpoint/2010/main" val="3121345752"/>
              </p:ext>
            </p:extLst>
          </p:nvPr>
        </p:nvGraphicFramePr>
        <p:xfrm>
          <a:off x="1644375" y="3307964"/>
          <a:ext cx="2330823" cy="2752178"/>
        </p:xfrm>
        <a:graphic>
          <a:graphicData uri="http://schemas.openxmlformats.org/drawingml/2006/table">
            <a:tbl>
              <a:tblPr/>
              <a:tblGrid>
                <a:gridCol w="2330823">
                  <a:extLst>
                    <a:ext uri="{9D8B030D-6E8A-4147-A177-3AD203B41FA5}">
                      <a16:colId xmlns:a16="http://schemas.microsoft.com/office/drawing/2014/main" val="3518449826"/>
                    </a:ext>
                  </a:extLst>
                </a:gridCol>
              </a:tblGrid>
              <a:tr h="2752178">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residuals' normality is evaluated using a histogram.  </a:t>
                      </a:r>
                    </a:p>
                    <a:p>
                      <a:endParaRPr lang="en-GB"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196040756"/>
                  </a:ext>
                </a:extLst>
              </a:tr>
            </a:tbl>
          </a:graphicData>
        </a:graphic>
      </p:graphicFrame>
      <p:pic>
        <p:nvPicPr>
          <p:cNvPr id="19" name="Picture 18">
            <a:extLst>
              <a:ext uri="{FF2B5EF4-FFF2-40B4-BE49-F238E27FC236}">
                <a16:creationId xmlns:a16="http://schemas.microsoft.com/office/drawing/2014/main" id="{6B6FDBF1-90BB-262F-D9B6-30690F6AF3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4986" y="4318182"/>
            <a:ext cx="3415553" cy="2232212"/>
          </a:xfrm>
          <a:prstGeom prst="rect">
            <a:avLst/>
          </a:prstGeom>
        </p:spPr>
      </p:pic>
      <p:sp>
        <p:nvSpPr>
          <p:cNvPr id="20" name="TextBox 19">
            <a:extLst>
              <a:ext uri="{FF2B5EF4-FFF2-40B4-BE49-F238E27FC236}">
                <a16:creationId xmlns:a16="http://schemas.microsoft.com/office/drawing/2014/main" id="{1C7FC2FD-9F3E-2AC1-7938-0DEE631C89B5}"/>
              </a:ext>
            </a:extLst>
          </p:cNvPr>
          <p:cNvSpPr txBox="1"/>
          <p:nvPr/>
        </p:nvSpPr>
        <p:spPr>
          <a:xfrm>
            <a:off x="1999130" y="2157979"/>
            <a:ext cx="3200400" cy="1354217"/>
          </a:xfrm>
          <a:prstGeom prst="rect">
            <a:avLst/>
          </a:prstGeom>
          <a:noFill/>
        </p:spPr>
        <p:txBody>
          <a:bodyPr wrap="square" rtlCol="0">
            <a:spAutoFit/>
          </a:bodyPr>
          <a:lstStyle/>
          <a:p>
            <a:r>
              <a:rPr lang="en-US" sz="1600" b="0" i="0" dirty="0">
                <a:effectLst/>
                <a:latin typeface="Times New Roman" panose="02020603050405020304" pitchFamily="18" charset="0"/>
                <a:cs typeface="Times New Roman" panose="02020603050405020304" pitchFamily="18" charset="0"/>
              </a:rPr>
              <a:t>mean absolute error: 4182.597 </a:t>
            </a:r>
          </a:p>
          <a:p>
            <a:r>
              <a:rPr lang="en-US" sz="1600" b="0" i="0" dirty="0">
                <a:effectLst/>
                <a:latin typeface="Times New Roman" panose="02020603050405020304" pitchFamily="18" charset="0"/>
                <a:cs typeface="Times New Roman" panose="02020603050405020304" pitchFamily="18" charset="0"/>
              </a:rPr>
              <a:t>mean squared error : 35496521.901 </a:t>
            </a:r>
          </a:p>
          <a:p>
            <a:r>
              <a:rPr lang="en-US" sz="1600" b="0" i="0" dirty="0">
                <a:effectLst/>
                <a:latin typeface="Times New Roman" panose="02020603050405020304" pitchFamily="18" charset="0"/>
                <a:cs typeface="Times New Roman" panose="02020603050405020304" pitchFamily="18" charset="0"/>
              </a:rPr>
              <a:t>root mean squared error: 5957.896 r2_score: 0.807</a:t>
            </a:r>
            <a:endParaRPr lang="en-US" sz="1600"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393988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A1E38-FEA9-AE61-526B-543AEF606E1C}"/>
              </a:ext>
            </a:extLst>
          </p:cNvPr>
          <p:cNvSpPr>
            <a:spLocks noGrp="1"/>
          </p:cNvSpPr>
          <p:nvPr>
            <p:ph type="title"/>
          </p:nvPr>
        </p:nvSpPr>
        <p:spPr>
          <a:xfrm>
            <a:off x="1484311" y="685801"/>
            <a:ext cx="10018713" cy="1098176"/>
          </a:xfrm>
        </p:spPr>
        <p:txBody>
          <a:bodyPr/>
          <a:lstStyle/>
          <a:p>
            <a:r>
              <a:rPr lang="en-US" dirty="0"/>
              <a:t>Random Forest Regressor</a:t>
            </a:r>
            <a:endParaRPr lang="en-GB" dirty="0"/>
          </a:p>
        </p:txBody>
      </p:sp>
      <p:sp>
        <p:nvSpPr>
          <p:cNvPr id="3" name="Content Placeholder 2">
            <a:extLst>
              <a:ext uri="{FF2B5EF4-FFF2-40B4-BE49-F238E27FC236}">
                <a16:creationId xmlns:a16="http://schemas.microsoft.com/office/drawing/2014/main" id="{5546B61A-A40E-B23F-905E-707CA0A2CE82}"/>
              </a:ext>
            </a:extLst>
          </p:cNvPr>
          <p:cNvSpPr>
            <a:spLocks noGrp="1"/>
          </p:cNvSpPr>
          <p:nvPr>
            <p:ph idx="1"/>
          </p:nvPr>
        </p:nvSpPr>
        <p:spPr>
          <a:xfrm>
            <a:off x="1412593" y="609601"/>
            <a:ext cx="10018713" cy="4840941"/>
          </a:xfrm>
        </p:spPr>
        <p:txBody>
          <a:bodyPr>
            <a:normAutofit/>
          </a:bodyPr>
          <a:lstStyle/>
          <a:p>
            <a:pPr algn="just"/>
            <a:r>
              <a:rPr lang="en-US" sz="1600" b="0" i="0" dirty="0">
                <a:effectLst/>
                <a:latin typeface="Times New Roman" panose="02020603050405020304" pitchFamily="18" charset="0"/>
                <a:cs typeface="Times New Roman" panose="02020603050405020304" pitchFamily="18" charset="0"/>
              </a:rPr>
              <a:t>The Random Forest Regressor is an ensemble learning approach, that combines multiple decision trees to enhance predictive accuracy.</a:t>
            </a:r>
          </a:p>
          <a:p>
            <a:pPr algn="just"/>
            <a:r>
              <a:rPr lang="en-US" sz="1600" b="0" i="0" dirty="0">
                <a:effectLst/>
                <a:latin typeface="Times New Roman" panose="02020603050405020304" pitchFamily="18" charset="0"/>
                <a:cs typeface="Times New Roman" panose="02020603050405020304" pitchFamily="18" charset="0"/>
              </a:rPr>
              <a:t>It's evaluated using metrics like mean absolute error, mean squared error, root mean square error, and R-squared score. </a:t>
            </a:r>
          </a:p>
          <a:p>
            <a:pPr algn="just"/>
            <a:r>
              <a:rPr lang="en-US" sz="1600" b="0" i="0" dirty="0">
                <a:effectLst/>
                <a:latin typeface="Times New Roman" panose="02020603050405020304" pitchFamily="18" charset="0"/>
                <a:cs typeface="Times New Roman" panose="02020603050405020304" pitchFamily="18" charset="0"/>
              </a:rPr>
              <a:t>Feature importances are also computed to understand which features are most important for the predictions, making it a reliable method for various regression tasks.</a:t>
            </a:r>
          </a:p>
          <a:p>
            <a:pPr marL="0" indent="0" algn="just">
              <a:buNone/>
            </a:pPr>
            <a:endParaRPr lang="en-GB"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D00A241-58CB-5D09-AA9D-6F661FE326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0117" y="3774140"/>
            <a:ext cx="4096871" cy="2949390"/>
          </a:xfrm>
          <a:prstGeom prst="rect">
            <a:avLst/>
          </a:prstGeom>
        </p:spPr>
      </p:pic>
      <p:pic>
        <p:nvPicPr>
          <p:cNvPr id="7" name="Picture 6">
            <a:extLst>
              <a:ext uri="{FF2B5EF4-FFF2-40B4-BE49-F238E27FC236}">
                <a16:creationId xmlns:a16="http://schemas.microsoft.com/office/drawing/2014/main" id="{646C153D-0FA9-5FA3-4963-4498E1EF99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6652" y="3774140"/>
            <a:ext cx="4304654" cy="2949390"/>
          </a:xfrm>
          <a:prstGeom prst="rect">
            <a:avLst/>
          </a:prstGeom>
        </p:spPr>
      </p:pic>
    </p:spTree>
    <p:extLst>
      <p:ext uri="{BB962C8B-B14F-4D97-AF65-F5344CB8AC3E}">
        <p14:creationId xmlns:p14="http://schemas.microsoft.com/office/powerpoint/2010/main" val="1953834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29586-FBB2-033A-70F3-4371E62E8F75}"/>
              </a:ext>
            </a:extLst>
          </p:cNvPr>
          <p:cNvSpPr>
            <a:spLocks noGrp="1"/>
          </p:cNvSpPr>
          <p:nvPr>
            <p:ph type="title"/>
          </p:nvPr>
        </p:nvSpPr>
        <p:spPr>
          <a:xfrm>
            <a:off x="1484310" y="372036"/>
            <a:ext cx="10018713" cy="1214718"/>
          </a:xfrm>
        </p:spPr>
        <p:txBody>
          <a:bodyPr/>
          <a:lstStyle/>
          <a:p>
            <a:r>
              <a:rPr lang="en-US" dirty="0">
                <a:latin typeface="Times New Roman" panose="02020603050405020304" pitchFamily="18" charset="0"/>
                <a:cs typeface="Times New Roman" panose="02020603050405020304" pitchFamily="18" charset="0"/>
              </a:rPr>
              <a:t>Gradient Boosting Regressor</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011F6B-C2D9-4E0A-39F8-37B9F2CFFA37}"/>
              </a:ext>
            </a:extLst>
          </p:cNvPr>
          <p:cNvSpPr>
            <a:spLocks noGrp="1"/>
          </p:cNvSpPr>
          <p:nvPr>
            <p:ph idx="1"/>
          </p:nvPr>
        </p:nvSpPr>
        <p:spPr>
          <a:xfrm>
            <a:off x="1484310" y="1340222"/>
            <a:ext cx="10018713" cy="3124201"/>
          </a:xfrm>
        </p:spPr>
        <p:txBody>
          <a:bodyPr>
            <a:normAutofit/>
          </a:bodyPr>
          <a:lstStyle/>
          <a:p>
            <a:pPr algn="just"/>
            <a:r>
              <a:rPr lang="en-US" sz="1600" b="0" i="0" dirty="0">
                <a:effectLst/>
                <a:latin typeface="Times New Roman" panose="02020603050405020304" pitchFamily="18" charset="0"/>
                <a:cs typeface="Times New Roman" panose="02020603050405020304" pitchFamily="18" charset="0"/>
              </a:rPr>
              <a:t>Gradient Boosting Regressor, a sequential ensemble learning algorithm, builds decision trees in a way that each tree corrects the errors of the previous ones, resulting in accurate predictions. </a:t>
            </a:r>
          </a:p>
          <a:p>
            <a:pPr algn="just"/>
            <a:r>
              <a:rPr lang="en-US" sz="1600" b="0" i="0" dirty="0">
                <a:effectLst/>
                <a:latin typeface="Times New Roman" panose="02020603050405020304" pitchFamily="18" charset="0"/>
                <a:cs typeface="Times New Roman" panose="02020603050405020304" pitchFamily="18" charset="0"/>
              </a:rPr>
              <a:t>It's evaluated using metrics like mean absolute error, mean squared error, root mean squared error, and R-squared score, known for capturing complex data relationships effectively.</a:t>
            </a:r>
          </a:p>
          <a:p>
            <a:pPr algn="just"/>
            <a:r>
              <a:rPr lang="en-US" sz="1600" b="0" i="0" dirty="0">
                <a:effectLst/>
                <a:latin typeface="Times New Roman" panose="02020603050405020304" pitchFamily="18" charset="0"/>
                <a:cs typeface="Times New Roman" panose="02020603050405020304" pitchFamily="18" charset="0"/>
              </a:rPr>
              <a:t> Feature importances are computed to understand each feature's contribution to the predictions, making </a:t>
            </a:r>
          </a:p>
          <a:p>
            <a:pPr algn="just"/>
            <a:r>
              <a:rPr lang="en-US" sz="1600" b="0" i="0" dirty="0">
                <a:effectLst/>
                <a:latin typeface="Times New Roman" panose="02020603050405020304" pitchFamily="18" charset="0"/>
                <a:cs typeface="Times New Roman" panose="02020603050405020304" pitchFamily="18" charset="0"/>
              </a:rPr>
              <a:t>Gradient Boosting Regressor a versatile and reliable algorithm for various regression tasks.</a:t>
            </a:r>
            <a:endParaRPr lang="en-GB"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5A02EDF-1601-A479-B16C-B51C1BA69C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1118" y="4216757"/>
            <a:ext cx="4025153" cy="2431703"/>
          </a:xfrm>
          <a:prstGeom prst="rect">
            <a:avLst/>
          </a:prstGeom>
        </p:spPr>
      </p:pic>
      <p:pic>
        <p:nvPicPr>
          <p:cNvPr id="7" name="Picture 6">
            <a:extLst>
              <a:ext uri="{FF2B5EF4-FFF2-40B4-BE49-F238E27FC236}">
                <a16:creationId xmlns:a16="http://schemas.microsoft.com/office/drawing/2014/main" id="{9FFFBBBA-B9A3-9AC3-778F-B6C417ED89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4141" y="4139612"/>
            <a:ext cx="3850337" cy="2585994"/>
          </a:xfrm>
          <a:prstGeom prst="rect">
            <a:avLst/>
          </a:prstGeom>
        </p:spPr>
      </p:pic>
    </p:spTree>
    <p:extLst>
      <p:ext uri="{BB962C8B-B14F-4D97-AF65-F5344CB8AC3E}">
        <p14:creationId xmlns:p14="http://schemas.microsoft.com/office/powerpoint/2010/main" val="230666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F3FF5-B47A-FDA4-2642-C741B21513F9}"/>
              </a:ext>
            </a:extLst>
          </p:cNvPr>
          <p:cNvSpPr>
            <a:spLocks noGrp="1"/>
          </p:cNvSpPr>
          <p:nvPr>
            <p:ph type="title"/>
          </p:nvPr>
        </p:nvSpPr>
        <p:spPr>
          <a:xfrm>
            <a:off x="1439486" y="309281"/>
            <a:ext cx="10018713" cy="1111622"/>
          </a:xfrm>
        </p:spPr>
        <p:txBody>
          <a:bodyPr/>
          <a:lstStyle/>
          <a:p>
            <a:r>
              <a:rPr lang="en-US" dirty="0"/>
              <a:t>Cross-Validation</a:t>
            </a:r>
            <a:endParaRPr lang="en-GB" dirty="0"/>
          </a:p>
        </p:txBody>
      </p:sp>
      <p:sp>
        <p:nvSpPr>
          <p:cNvPr id="3" name="Content Placeholder 2">
            <a:extLst>
              <a:ext uri="{FF2B5EF4-FFF2-40B4-BE49-F238E27FC236}">
                <a16:creationId xmlns:a16="http://schemas.microsoft.com/office/drawing/2014/main" id="{4472010F-A6EF-E9F6-0EF7-CF5EE5C15A20}"/>
              </a:ext>
            </a:extLst>
          </p:cNvPr>
          <p:cNvSpPr>
            <a:spLocks noGrp="1"/>
          </p:cNvSpPr>
          <p:nvPr>
            <p:ph idx="1"/>
          </p:nvPr>
        </p:nvSpPr>
        <p:spPr>
          <a:xfrm>
            <a:off x="1484310" y="1367116"/>
            <a:ext cx="10018713" cy="3124201"/>
          </a:xfrm>
        </p:spPr>
        <p:txBody>
          <a:bodyPr>
            <a:normAutofit/>
          </a:bodyPr>
          <a:lstStyle/>
          <a:p>
            <a:r>
              <a:rPr lang="en-US" sz="1600" b="0" i="0" dirty="0">
                <a:effectLst/>
                <a:latin typeface="Times New Roman" panose="02020603050405020304" pitchFamily="18" charset="0"/>
                <a:cs typeface="Times New Roman" panose="02020603050405020304" pitchFamily="18" charset="0"/>
              </a:rPr>
              <a:t>Cross-validation, a vital resampling method for assessing machine learning models on small datasets, involves iteratively training and testing models with 'k' set to 5 in this project.</a:t>
            </a:r>
          </a:p>
          <a:p>
            <a:r>
              <a:rPr lang="en-US" sz="1600" b="0" i="0" dirty="0">
                <a:effectLst/>
                <a:latin typeface="Times New Roman" panose="02020603050405020304" pitchFamily="18" charset="0"/>
                <a:cs typeface="Times New Roman" panose="02020603050405020304" pitchFamily="18" charset="0"/>
              </a:rPr>
              <a:t> Among the three evaluated models, the Gradient Boosting Regressor achieved the highest mean score of 0.833, suggesting superior performance in predicting medical expenses. </a:t>
            </a:r>
          </a:p>
          <a:p>
            <a:r>
              <a:rPr lang="en-US" sz="1600" b="0" i="0" dirty="0">
                <a:effectLst/>
                <a:latin typeface="Times New Roman" panose="02020603050405020304" pitchFamily="18" charset="0"/>
                <a:cs typeface="Times New Roman" panose="02020603050405020304" pitchFamily="18" charset="0"/>
              </a:rPr>
              <a:t>Cross-validation ensures accurate model evaluation and selection, crucial for obtaining reliable predictions and optimizing model performance.</a:t>
            </a:r>
          </a:p>
          <a:p>
            <a:pPr marL="0" indent="0">
              <a:buNone/>
            </a:pPr>
            <a:endParaRPr lang="en-GB" sz="16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EF6F26BD-F069-3D01-07D0-3E96759BB987}"/>
              </a:ext>
            </a:extLst>
          </p:cNvPr>
          <p:cNvGraphicFramePr>
            <a:graphicFrameLocks noGrp="1"/>
          </p:cNvGraphicFramePr>
          <p:nvPr>
            <p:extLst>
              <p:ext uri="{D42A27DB-BD31-4B8C-83A1-F6EECF244321}">
                <p14:modId xmlns:p14="http://schemas.microsoft.com/office/powerpoint/2010/main" val="1690389978"/>
              </p:ext>
            </p:extLst>
          </p:nvPr>
        </p:nvGraphicFramePr>
        <p:xfrm>
          <a:off x="2519082" y="3926541"/>
          <a:ext cx="6544236" cy="1066800"/>
        </p:xfrm>
        <a:graphic>
          <a:graphicData uri="http://schemas.openxmlformats.org/drawingml/2006/table">
            <a:tbl>
              <a:tblPr>
                <a:tableStyleId>{2D5ABB26-0587-4C30-8999-92F81FD0307C}</a:tableStyleId>
              </a:tblPr>
              <a:tblGrid>
                <a:gridCol w="6544236">
                  <a:extLst>
                    <a:ext uri="{9D8B030D-6E8A-4147-A177-3AD203B41FA5}">
                      <a16:colId xmlns:a16="http://schemas.microsoft.com/office/drawing/2014/main" val="3369580908"/>
                    </a:ext>
                  </a:extLst>
                </a:gridCol>
              </a:tblGrid>
              <a:tr h="932329">
                <a:tc>
                  <a:txBody>
                    <a:bodyPr/>
                    <a:lstStyle/>
                    <a:p>
                      <a:pPr algn="just"/>
                      <a:r>
                        <a:rPr lang="en-US" sz="1600" b="0" kern="1200" dirty="0">
                          <a:solidFill>
                            <a:schemeClr val="tx1"/>
                          </a:solidFill>
                          <a:effectLst/>
                          <a:latin typeface="Times New Roman" panose="02020603050405020304" pitchFamily="18" charset="0"/>
                          <a:cs typeface="Times New Roman" panose="02020603050405020304" pitchFamily="18" charset="0"/>
                        </a:rPr>
                        <a:t>Mean Cross-Validation Score (Linear Regression): 0.725</a:t>
                      </a:r>
                    </a:p>
                    <a:p>
                      <a:pPr algn="just"/>
                      <a:r>
                        <a:rPr lang="en-US" sz="1600" b="0" kern="1200" dirty="0">
                          <a:solidFill>
                            <a:schemeClr val="tx1"/>
                          </a:solidFill>
                          <a:effectLst/>
                          <a:latin typeface="Times New Roman" panose="02020603050405020304" pitchFamily="18" charset="0"/>
                          <a:cs typeface="Times New Roman" panose="02020603050405020304" pitchFamily="18" charset="0"/>
                        </a:rPr>
                        <a:t>Mean Cross-Validation Score (Random Forest): 0.816</a:t>
                      </a:r>
                    </a:p>
                    <a:p>
                      <a:pPr algn="just"/>
                      <a:r>
                        <a:rPr lang="en-US" sz="1600" b="0" kern="1200" dirty="0">
                          <a:solidFill>
                            <a:schemeClr val="tx1"/>
                          </a:solidFill>
                          <a:effectLst/>
                          <a:latin typeface="Times New Roman" panose="02020603050405020304" pitchFamily="18" charset="0"/>
                          <a:cs typeface="Times New Roman" panose="02020603050405020304" pitchFamily="18" charset="0"/>
                        </a:rPr>
                        <a:t>Mean Cross-Validation Score (Gradient Boosting): 0.833</a:t>
                      </a:r>
                    </a:p>
                    <a:p>
                      <a:pPr algn="just"/>
                      <a:r>
                        <a:rPr lang="en-US" sz="1600" b="0" kern="1200" dirty="0">
                          <a:solidFill>
                            <a:schemeClr val="tx1"/>
                          </a:solidFill>
                          <a:effectLst/>
                          <a:latin typeface="Times New Roman" panose="02020603050405020304" pitchFamily="18" charset="0"/>
                          <a:cs typeface="Times New Roman" panose="02020603050405020304" pitchFamily="18" charset="0"/>
                        </a:rPr>
                        <a:t>Best Model: Gradient Boosting Regressor Test Set Score (R2): 0.89</a:t>
                      </a:r>
                      <a:endParaRPr lang="en-GB"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7619441"/>
                  </a:ext>
                </a:extLst>
              </a:tr>
            </a:tbl>
          </a:graphicData>
        </a:graphic>
      </p:graphicFrame>
      <p:graphicFrame>
        <p:nvGraphicFramePr>
          <p:cNvPr id="5" name="Table 4">
            <a:extLst>
              <a:ext uri="{FF2B5EF4-FFF2-40B4-BE49-F238E27FC236}">
                <a16:creationId xmlns:a16="http://schemas.microsoft.com/office/drawing/2014/main" id="{CF6D9C96-F526-4EAE-9877-5F4D7D210274}"/>
              </a:ext>
            </a:extLst>
          </p:cNvPr>
          <p:cNvGraphicFramePr>
            <a:graphicFrameLocks noGrp="1"/>
          </p:cNvGraphicFramePr>
          <p:nvPr/>
        </p:nvGraphicFramePr>
        <p:xfrm>
          <a:off x="2196353" y="3810000"/>
          <a:ext cx="6965576" cy="1335741"/>
        </p:xfrm>
        <a:graphic>
          <a:graphicData uri="http://schemas.openxmlformats.org/drawingml/2006/table">
            <a:tbl>
              <a:tblPr/>
              <a:tblGrid>
                <a:gridCol w="6965576">
                  <a:extLst>
                    <a:ext uri="{9D8B030D-6E8A-4147-A177-3AD203B41FA5}">
                      <a16:colId xmlns:a16="http://schemas.microsoft.com/office/drawing/2014/main" val="1378408394"/>
                    </a:ext>
                  </a:extLst>
                </a:gridCol>
              </a:tblGrid>
              <a:tr h="1335741">
                <a:tc>
                  <a:txBody>
                    <a:bodyPr/>
                    <a:lstStyle/>
                    <a:p>
                      <a:endParaRPr lang="en-GB"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297729768"/>
                  </a:ext>
                </a:extLst>
              </a:tr>
            </a:tbl>
          </a:graphicData>
        </a:graphic>
      </p:graphicFrame>
    </p:spTree>
    <p:extLst>
      <p:ext uri="{BB962C8B-B14F-4D97-AF65-F5344CB8AC3E}">
        <p14:creationId xmlns:p14="http://schemas.microsoft.com/office/powerpoint/2010/main" val="3944068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40C11-1001-C2F3-9C0B-53E9B21F5E2B}"/>
              </a:ext>
            </a:extLst>
          </p:cNvPr>
          <p:cNvSpPr>
            <a:spLocks noGrp="1"/>
          </p:cNvSpPr>
          <p:nvPr>
            <p:ph type="title"/>
          </p:nvPr>
        </p:nvSpPr>
        <p:spPr>
          <a:xfrm>
            <a:off x="910569" y="313764"/>
            <a:ext cx="10018713" cy="1080247"/>
          </a:xfrm>
        </p:spPr>
        <p:txBody>
          <a:bodyPr/>
          <a:lstStyle/>
          <a:p>
            <a:r>
              <a:rPr lang="en-US" dirty="0">
                <a:latin typeface="Times New Roman" panose="02020603050405020304" pitchFamily="18" charset="0"/>
                <a:cs typeface="Times New Roman" panose="02020603050405020304" pitchFamily="18" charset="0"/>
              </a:rPr>
              <a:t>Comparison</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1439E7-7B6C-4C91-BAA9-2A885337928B}"/>
              </a:ext>
            </a:extLst>
          </p:cNvPr>
          <p:cNvSpPr>
            <a:spLocks noGrp="1"/>
          </p:cNvSpPr>
          <p:nvPr>
            <p:ph idx="1"/>
          </p:nvPr>
        </p:nvSpPr>
        <p:spPr>
          <a:xfrm>
            <a:off x="1484310" y="1394011"/>
            <a:ext cx="10018713" cy="3124201"/>
          </a:xfrm>
        </p:spPr>
        <p:txBody>
          <a:bodyPr/>
          <a:lstStyle/>
          <a:p>
            <a:pPr algn="just"/>
            <a:r>
              <a:rPr lang="en-US" sz="1600" b="0" i="0" dirty="0">
                <a:effectLst/>
                <a:latin typeface="Times New Roman" panose="02020603050405020304" pitchFamily="18" charset="0"/>
                <a:cs typeface="Times New Roman" panose="02020603050405020304" pitchFamily="18" charset="0"/>
              </a:rPr>
              <a:t>Arrays for R2 scores and labels were created for Linear Regression, Random Forest, and Gradient Boosting models, with the bar plot indicating that Gradient Boosting outperformed the others, making it the preferred choice for predicting medical expenses. </a:t>
            </a:r>
          </a:p>
          <a:p>
            <a:pPr algn="just"/>
            <a:r>
              <a:rPr lang="en-US" sz="1600" dirty="0">
                <a:latin typeface="Times New Roman" panose="02020603050405020304" pitchFamily="18" charset="0"/>
                <a:cs typeface="Times New Roman" panose="02020603050405020304" pitchFamily="18" charset="0"/>
              </a:rPr>
              <a:t>Similarly</a:t>
            </a:r>
            <a:r>
              <a:rPr lang="en-US" sz="1600" b="0" i="0" dirty="0">
                <a:effectLst/>
                <a:latin typeface="Times New Roman" panose="02020603050405020304" pitchFamily="18" charset="0"/>
                <a:cs typeface="Times New Roman" panose="02020603050405020304" pitchFamily="18" charset="0"/>
              </a:rPr>
              <a:t>, Linear Regression exhibited the lowest effectiveness. </a:t>
            </a:r>
          </a:p>
          <a:p>
            <a:pPr algn="just"/>
            <a:r>
              <a:rPr lang="en-US" sz="1600" b="0" i="0" dirty="0">
                <a:effectLst/>
                <a:latin typeface="Times New Roman" panose="02020603050405020304" pitchFamily="18" charset="0"/>
                <a:cs typeface="Times New Roman" panose="02020603050405020304" pitchFamily="18" charset="0"/>
              </a:rPr>
              <a:t>This comparison highlights the importance of selecting the most accurate algorithm for medical expense prediction, emphasizing the successful development and evaluation of predictive models.</a:t>
            </a:r>
            <a:endParaRPr lang="en-GB"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F8A748E-2D97-337A-EF6B-F20E0F82D6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6569" y="3908611"/>
            <a:ext cx="4615925" cy="2492189"/>
          </a:xfrm>
          <a:prstGeom prst="rect">
            <a:avLst/>
          </a:prstGeom>
        </p:spPr>
      </p:pic>
      <p:pic>
        <p:nvPicPr>
          <p:cNvPr id="7" name="Picture 6">
            <a:extLst>
              <a:ext uri="{FF2B5EF4-FFF2-40B4-BE49-F238E27FC236}">
                <a16:creationId xmlns:a16="http://schemas.microsoft.com/office/drawing/2014/main" id="{B0ED9649-B58D-8895-222F-FE26E36542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2424" y="4069976"/>
            <a:ext cx="3195266" cy="1783977"/>
          </a:xfrm>
          <a:prstGeom prst="rect">
            <a:avLst/>
          </a:prstGeom>
        </p:spPr>
      </p:pic>
    </p:spTree>
    <p:extLst>
      <p:ext uri="{BB962C8B-B14F-4D97-AF65-F5344CB8AC3E}">
        <p14:creationId xmlns:p14="http://schemas.microsoft.com/office/powerpoint/2010/main" val="2041364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15B6-A8EF-9EF6-F6EE-2969C6928698}"/>
              </a:ext>
            </a:extLst>
          </p:cNvPr>
          <p:cNvSpPr>
            <a:spLocks noGrp="1"/>
          </p:cNvSpPr>
          <p:nvPr>
            <p:ph type="title"/>
          </p:nvPr>
        </p:nvSpPr>
        <p:spPr>
          <a:xfrm>
            <a:off x="1547064" y="85166"/>
            <a:ext cx="10018713" cy="1143000"/>
          </a:xfrm>
        </p:spPr>
        <p:txBody>
          <a:bodyPr/>
          <a:lstStyle/>
          <a:p>
            <a:r>
              <a:rPr lang="en-US" dirty="0">
                <a:latin typeface="Times New Roman" panose="02020603050405020304" pitchFamily="18" charset="0"/>
                <a:cs typeface="Times New Roman" panose="02020603050405020304" pitchFamily="18" charset="0"/>
              </a:rPr>
              <a:t>Deployment</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C9C88F-5695-A7E5-E23B-A541BF30A16D}"/>
              </a:ext>
            </a:extLst>
          </p:cNvPr>
          <p:cNvSpPr>
            <a:spLocks noGrp="1"/>
          </p:cNvSpPr>
          <p:nvPr>
            <p:ph idx="1"/>
          </p:nvPr>
        </p:nvSpPr>
        <p:spPr>
          <a:xfrm>
            <a:off x="1394663" y="1098175"/>
            <a:ext cx="10018713" cy="3124201"/>
          </a:xfrm>
        </p:spPr>
        <p:txBody>
          <a:bodyPr>
            <a:normAutofit/>
          </a:bodyPr>
          <a:lstStyle/>
          <a:p>
            <a:pPr algn="just"/>
            <a:r>
              <a:rPr lang="en-US" sz="1600" b="0" i="0" dirty="0">
                <a:effectLst/>
                <a:latin typeface="Times New Roman" panose="02020603050405020304" pitchFamily="18" charset="0"/>
                <a:cs typeface="Times New Roman" panose="02020603050405020304" pitchFamily="18" charset="0"/>
              </a:rPr>
              <a:t>A medical insurance cost prediction model is deployed using the </a:t>
            </a:r>
            <a:r>
              <a:rPr lang="en-US" sz="1600" b="0" i="0" dirty="0" err="1">
                <a:effectLst/>
                <a:latin typeface="Times New Roman" panose="02020603050405020304" pitchFamily="18" charset="0"/>
                <a:cs typeface="Times New Roman" panose="02020603050405020304" pitchFamily="18" charset="0"/>
              </a:rPr>
              <a:t>Streamlit</a:t>
            </a:r>
            <a:r>
              <a:rPr lang="en-US" sz="1600" b="0" i="0" dirty="0">
                <a:effectLst/>
                <a:latin typeface="Times New Roman" panose="02020603050405020304" pitchFamily="18" charset="0"/>
                <a:cs typeface="Times New Roman" panose="02020603050405020304" pitchFamily="18" charset="0"/>
              </a:rPr>
              <a:t> framework, allowing users to access it through a user-friendly interface. </a:t>
            </a:r>
          </a:p>
          <a:p>
            <a:pPr algn="just"/>
            <a:r>
              <a:rPr lang="en-US" sz="1600" b="0" i="0" dirty="0">
                <a:effectLst/>
                <a:latin typeface="Times New Roman" panose="02020603050405020304" pitchFamily="18" charset="0"/>
                <a:cs typeface="Times New Roman" panose="02020603050405020304" pitchFamily="18" charset="0"/>
              </a:rPr>
              <a:t>Users input information such as age, sex, BMI, number of children, smoking status, and region, and upon clicking 'Predict', the model, loaded from 'trained_model.joblib_1’, </a:t>
            </a:r>
          </a:p>
          <a:p>
            <a:pPr algn="just"/>
            <a:r>
              <a:rPr lang="en-US" sz="1600" dirty="0">
                <a:latin typeface="Times New Roman" panose="02020603050405020304" pitchFamily="18" charset="0"/>
                <a:cs typeface="Times New Roman" panose="02020603050405020304" pitchFamily="18" charset="0"/>
              </a:rPr>
              <a:t>P</a:t>
            </a:r>
            <a:r>
              <a:rPr lang="en-US" sz="1600" b="0" i="0" dirty="0">
                <a:effectLst/>
                <a:latin typeface="Times New Roman" panose="02020603050405020304" pitchFamily="18" charset="0"/>
                <a:cs typeface="Times New Roman" panose="02020603050405020304" pitchFamily="18" charset="0"/>
              </a:rPr>
              <a:t>rocesses the data to provide a real-time prediction of the insurance cost. </a:t>
            </a:r>
          </a:p>
          <a:p>
            <a:pPr algn="just"/>
            <a:r>
              <a:rPr lang="en-US" sz="1600" b="0" i="0" dirty="0">
                <a:effectLst/>
                <a:latin typeface="Times New Roman" panose="02020603050405020304" pitchFamily="18" charset="0"/>
                <a:cs typeface="Times New Roman" panose="02020603050405020304" pitchFamily="18" charset="0"/>
              </a:rPr>
              <a:t>This </a:t>
            </a:r>
            <a:r>
              <a:rPr lang="en-US" sz="1600" b="0" i="0" dirty="0" err="1">
                <a:effectLst/>
                <a:latin typeface="Times New Roman" panose="02020603050405020304" pitchFamily="18" charset="0"/>
                <a:cs typeface="Times New Roman" panose="02020603050405020304" pitchFamily="18" charset="0"/>
              </a:rPr>
              <a:t>Streamlit</a:t>
            </a:r>
            <a:r>
              <a:rPr lang="en-US" sz="1600" b="0" i="0" dirty="0">
                <a:effectLst/>
                <a:latin typeface="Times New Roman" panose="02020603050405020304" pitchFamily="18" charset="0"/>
                <a:cs typeface="Times New Roman" panose="02020603050405020304" pitchFamily="18" charset="0"/>
              </a:rPr>
              <a:t> app enables convenient access to medical expense predictions through a web link, enhancing user interaction and accessibility.</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2452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41A9EE-CBA8-6773-DD7F-E6C985B54B05}"/>
              </a:ext>
            </a:extLst>
          </p:cNvPr>
          <p:cNvSpPr>
            <a:spLocks noGrp="1"/>
          </p:cNvSpPr>
          <p:nvPr>
            <p:ph idx="1"/>
          </p:nvPr>
        </p:nvSpPr>
        <p:spPr>
          <a:xfrm>
            <a:off x="1556028" y="1779493"/>
            <a:ext cx="10018713" cy="3124201"/>
          </a:xfrm>
        </p:spPr>
        <p:txBody>
          <a:bodyPr>
            <a:normAutofit/>
          </a:bodyPr>
          <a:lstStyle/>
          <a:p>
            <a:pPr marL="0" indent="0" algn="ctr">
              <a:buNone/>
            </a:pPr>
            <a:r>
              <a:rPr lang="en-US" sz="4800" dirty="0">
                <a:latin typeface="Times New Roman" panose="02020603050405020304" pitchFamily="18" charset="0"/>
                <a:cs typeface="Times New Roman" panose="02020603050405020304" pitchFamily="18" charset="0"/>
              </a:rPr>
              <a:t>Thank you</a:t>
            </a:r>
            <a:endParaRPr lang="en-GB"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8928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85DE5-E0A1-5ED9-28DC-6CC01C90C7A9}"/>
              </a:ext>
            </a:extLst>
          </p:cNvPr>
          <p:cNvSpPr>
            <a:spLocks noGrp="1"/>
          </p:cNvSpPr>
          <p:nvPr>
            <p:ph type="title"/>
          </p:nvPr>
        </p:nvSpPr>
        <p:spPr>
          <a:xfrm>
            <a:off x="1484311" y="222638"/>
            <a:ext cx="10018713" cy="1319915"/>
          </a:xfrm>
        </p:spPr>
        <p:txBody>
          <a:bodyPr/>
          <a:lstStyle/>
          <a:p>
            <a:r>
              <a:rPr lang="en-US" dirty="0">
                <a:latin typeface="Times New Roman" panose="02020603050405020304" pitchFamily="18" charset="0"/>
                <a:cs typeface="Times New Roman" panose="02020603050405020304" pitchFamily="18" charset="0"/>
              </a:rPr>
              <a:t>Problem Statement</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555FB4B-C06A-DCF8-9FC3-1F983600AA7D}"/>
              </a:ext>
            </a:extLst>
          </p:cNvPr>
          <p:cNvSpPr>
            <a:spLocks noGrp="1"/>
          </p:cNvSpPr>
          <p:nvPr>
            <p:ph idx="1"/>
          </p:nvPr>
        </p:nvSpPr>
        <p:spPr>
          <a:xfrm>
            <a:off x="1573957" y="1542553"/>
            <a:ext cx="10018713" cy="2949389"/>
          </a:xfrm>
        </p:spPr>
        <p:txBody>
          <a:bodyPr>
            <a:normAutofit/>
          </a:bodyPr>
          <a:lstStyle/>
          <a:p>
            <a:pPr marL="0" indent="0" algn="just">
              <a:buNone/>
            </a:pPr>
            <a:r>
              <a:rPr lang="en-US" sz="2000" b="0" i="0" dirty="0">
                <a:effectLst/>
                <a:latin typeface="Times New Roman" panose="02020603050405020304" pitchFamily="18" charset="0"/>
                <a:cs typeface="Times New Roman" panose="02020603050405020304" pitchFamily="18" charset="0"/>
              </a:rPr>
              <a:t>Health is essential for our complete well-being, which includes physical, emotional, mental, and social aspects. </a:t>
            </a:r>
          </a:p>
          <a:p>
            <a:pPr marL="0" indent="0" algn="just">
              <a:buNone/>
            </a:pPr>
            <a:r>
              <a:rPr lang="en-US" sz="2000" dirty="0">
                <a:latin typeface="Times New Roman" panose="02020603050405020304" pitchFamily="18" charset="0"/>
                <a:cs typeface="Times New Roman" panose="02020603050405020304" pitchFamily="18" charset="0"/>
              </a:rPr>
              <a:t>Modern</a:t>
            </a:r>
            <a:r>
              <a:rPr lang="en-US" sz="2000" b="0" i="0" dirty="0">
                <a:effectLst/>
                <a:latin typeface="Times New Roman" panose="02020603050405020304" pitchFamily="18" charset="0"/>
                <a:cs typeface="Times New Roman" panose="02020603050405020304" pitchFamily="18" charset="0"/>
              </a:rPr>
              <a:t> lifestyle often results in unhealthy habits that raise the price of activities and medical treatments. </a:t>
            </a:r>
          </a:p>
          <a:p>
            <a:pPr marL="0" indent="0" algn="just">
              <a:buNone/>
            </a:pPr>
            <a:r>
              <a:rPr lang="en-US" sz="2000" b="0" i="0" dirty="0">
                <a:effectLst/>
                <a:latin typeface="Times New Roman" panose="02020603050405020304" pitchFamily="18" charset="0"/>
                <a:cs typeface="Times New Roman" panose="02020603050405020304" pitchFamily="18" charset="0"/>
              </a:rPr>
              <a:t>This application enables users to handle the issues of rising healthcare expenditures in the modern world while encouraging financial responsibility and increasing health awareness.</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9955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F8E4-5077-A7DE-C7E5-94A508A83C65}"/>
              </a:ext>
            </a:extLst>
          </p:cNvPr>
          <p:cNvSpPr>
            <a:spLocks noGrp="1"/>
          </p:cNvSpPr>
          <p:nvPr>
            <p:ph type="title"/>
          </p:nvPr>
        </p:nvSpPr>
        <p:spPr>
          <a:xfrm>
            <a:off x="1484309" y="248479"/>
            <a:ext cx="10018713" cy="1024510"/>
          </a:xfrm>
        </p:spPr>
        <p:txBody>
          <a:bodyPr/>
          <a:lstStyle/>
          <a:p>
            <a:r>
              <a:rPr lang="en-US" dirty="0">
                <a:latin typeface="Times New Roman" panose="02020603050405020304" pitchFamily="18" charset="0"/>
                <a:cs typeface="Times New Roman" panose="02020603050405020304" pitchFamily="18" charset="0"/>
              </a:rPr>
              <a:t>Objective</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A23CC24-C0BF-7F02-D433-D5D31398EB30}"/>
              </a:ext>
            </a:extLst>
          </p:cNvPr>
          <p:cNvSpPr>
            <a:spLocks noGrp="1"/>
          </p:cNvSpPr>
          <p:nvPr>
            <p:ph idx="1"/>
          </p:nvPr>
        </p:nvSpPr>
        <p:spPr>
          <a:xfrm>
            <a:off x="1484309" y="1156448"/>
            <a:ext cx="10018713" cy="2644296"/>
          </a:xfrm>
        </p:spPr>
        <p:txBody>
          <a:bodyPr>
            <a:normAutofit/>
          </a:bodyPr>
          <a:lstStyle/>
          <a:p>
            <a:pPr algn="just"/>
            <a:r>
              <a:rPr lang="en-GB" sz="2000" kern="100" dirty="0">
                <a:effectLst/>
                <a:latin typeface="Times New Roman" panose="02020603050405020304" pitchFamily="18" charset="0"/>
                <a:ea typeface="Calibri" panose="020F0502020204030204" pitchFamily="34" charset="0"/>
                <a:cs typeface="Times New Roman" panose="02020603050405020304" pitchFamily="18" charset="0"/>
              </a:rPr>
              <a:t>The main goal of this project is to create a strong machine-learning model that can predict persons’ future medical expenses. </a:t>
            </a:r>
          </a:p>
          <a:p>
            <a:pPr algn="just"/>
            <a:r>
              <a:rPr lang="en-GB" sz="2000" dirty="0">
                <a:effectLst/>
                <a:latin typeface="Times New Roman" panose="02020603050405020304" pitchFamily="18" charset="0"/>
                <a:ea typeface="Calibri" panose="020F0502020204030204" pitchFamily="34" charset="0"/>
              </a:rPr>
              <a:t>The secondary goal is to determine the key factors that influence the predicted medical expenditures to provide an understanding of the elements that determine healthcare prices.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3288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16CDD-1F03-F3D9-E53E-74653A880FF0}"/>
              </a:ext>
            </a:extLst>
          </p:cNvPr>
          <p:cNvSpPr>
            <a:spLocks noGrp="1"/>
          </p:cNvSpPr>
          <p:nvPr>
            <p:ph type="title"/>
          </p:nvPr>
        </p:nvSpPr>
        <p:spPr>
          <a:xfrm>
            <a:off x="1420701" y="0"/>
            <a:ext cx="10018713" cy="1566407"/>
          </a:xfrm>
        </p:spPr>
        <p:txBody>
          <a:bodyPr/>
          <a:lstStyle/>
          <a:p>
            <a:r>
              <a:rPr lang="en-US" dirty="0"/>
              <a:t>Tech Stack used</a:t>
            </a:r>
            <a:endParaRPr lang="en-GB" dirty="0"/>
          </a:p>
        </p:txBody>
      </p:sp>
      <p:sp>
        <p:nvSpPr>
          <p:cNvPr id="3" name="Content Placeholder 2">
            <a:extLst>
              <a:ext uri="{FF2B5EF4-FFF2-40B4-BE49-F238E27FC236}">
                <a16:creationId xmlns:a16="http://schemas.microsoft.com/office/drawing/2014/main" id="{67A5CFA9-361F-86A5-EF33-902B09AD15E4}"/>
              </a:ext>
            </a:extLst>
          </p:cNvPr>
          <p:cNvSpPr>
            <a:spLocks noGrp="1"/>
          </p:cNvSpPr>
          <p:nvPr>
            <p:ph idx="1"/>
          </p:nvPr>
        </p:nvSpPr>
        <p:spPr>
          <a:xfrm>
            <a:off x="1563825" y="2589474"/>
            <a:ext cx="10018713" cy="3124201"/>
          </a:xfrm>
        </p:spPr>
        <p:txBody>
          <a:bodyPr>
            <a:normAutofit fontScale="92500" lnSpcReduction="20000"/>
          </a:bodyPr>
          <a:lstStyle/>
          <a:p>
            <a:r>
              <a:rPr lang="en-US" dirty="0"/>
              <a:t>Python programming</a:t>
            </a:r>
          </a:p>
          <a:p>
            <a:r>
              <a:rPr lang="en-US" dirty="0"/>
              <a:t>Pandas</a:t>
            </a:r>
          </a:p>
          <a:p>
            <a:r>
              <a:rPr lang="en-US" dirty="0" err="1"/>
              <a:t>Numpy</a:t>
            </a:r>
            <a:endParaRPr lang="en-US" dirty="0"/>
          </a:p>
          <a:p>
            <a:r>
              <a:rPr lang="en-US" dirty="0"/>
              <a:t>Matplotlib</a:t>
            </a:r>
          </a:p>
          <a:p>
            <a:r>
              <a:rPr lang="en-US" dirty="0"/>
              <a:t>Seaborn</a:t>
            </a:r>
          </a:p>
          <a:p>
            <a:r>
              <a:rPr lang="en-US" dirty="0"/>
              <a:t>Scikit learn</a:t>
            </a:r>
          </a:p>
          <a:p>
            <a:r>
              <a:rPr lang="en-US" dirty="0" err="1"/>
              <a:t>Streamlit</a:t>
            </a:r>
            <a:endParaRPr lang="en-US" dirty="0"/>
          </a:p>
          <a:p>
            <a:pPr marL="0" indent="0">
              <a:buNone/>
            </a:pPr>
            <a:endParaRPr lang="en-US" dirty="0"/>
          </a:p>
          <a:p>
            <a:endParaRPr lang="en-US" dirty="0"/>
          </a:p>
          <a:p>
            <a:endParaRPr lang="en-GB" dirty="0"/>
          </a:p>
        </p:txBody>
      </p:sp>
    </p:spTree>
    <p:extLst>
      <p:ext uri="{BB962C8B-B14F-4D97-AF65-F5344CB8AC3E}">
        <p14:creationId xmlns:p14="http://schemas.microsoft.com/office/powerpoint/2010/main" val="642329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A86E3-24C7-90AB-4030-BE3E364084D8}"/>
              </a:ext>
            </a:extLst>
          </p:cNvPr>
          <p:cNvSpPr>
            <a:spLocks noGrp="1"/>
          </p:cNvSpPr>
          <p:nvPr>
            <p:ph type="title"/>
          </p:nvPr>
        </p:nvSpPr>
        <p:spPr>
          <a:xfrm>
            <a:off x="1418407" y="114300"/>
            <a:ext cx="10018713" cy="1266265"/>
          </a:xfrm>
        </p:spPr>
        <p:txBody>
          <a:bodyPr/>
          <a:lstStyle/>
          <a:p>
            <a:r>
              <a:rPr lang="en-US" dirty="0">
                <a:latin typeface="Times New Roman" panose="02020603050405020304" pitchFamily="18" charset="0"/>
                <a:cs typeface="Times New Roman" panose="02020603050405020304" pitchFamily="18" charset="0"/>
              </a:rPr>
              <a:t>Dataset</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CA3700-3A8F-58A6-43D0-120284852555}"/>
              </a:ext>
            </a:extLst>
          </p:cNvPr>
          <p:cNvSpPr>
            <a:spLocks noGrp="1"/>
          </p:cNvSpPr>
          <p:nvPr>
            <p:ph idx="1"/>
          </p:nvPr>
        </p:nvSpPr>
        <p:spPr>
          <a:xfrm>
            <a:off x="1418407" y="1866899"/>
            <a:ext cx="10018713" cy="3124201"/>
          </a:xfrm>
        </p:spPr>
        <p:txBody>
          <a:bodyPr/>
          <a:lstStyle/>
          <a:p>
            <a:pPr algn="just"/>
            <a:r>
              <a:rPr lang="en-GB" sz="1800" kern="100" dirty="0">
                <a:latin typeface="Times New Roman" panose="02020603050405020304" pitchFamily="18" charset="0"/>
                <a:ea typeface="Calibri" panose="020F0502020204030204" pitchFamily="34" charset="0"/>
                <a:cs typeface="Times New Roman" panose="02020603050405020304" pitchFamily="18" charset="0"/>
              </a:rPr>
              <a:t>The dataset is taken </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from Kaggle.</a:t>
            </a:r>
          </a:p>
          <a:p>
            <a:pPr algn="just"/>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medical insurance dataset consisting of 1338 rows and 7 columns.</a:t>
            </a:r>
          </a:p>
          <a:p>
            <a:pPr algn="just"/>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Includes essential data on medical expenses, with columns representing age, sex, BMI, children, smoker, region, and expenses. </a:t>
            </a:r>
          </a:p>
          <a:p>
            <a:pPr algn="just"/>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'Expenses' is the target column as the primary objective is to predict medical costs;</a:t>
            </a:r>
          </a:p>
          <a:p>
            <a:pPr algn="just"/>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kern="100" dirty="0">
                <a:latin typeface="Times New Roman" panose="02020603050405020304" pitchFamily="18" charset="0"/>
                <a:ea typeface="Calibri" panose="020F0502020204030204" pitchFamily="34" charset="0"/>
                <a:cs typeface="Times New Roman" panose="02020603050405020304" pitchFamily="18" charset="0"/>
              </a:rPr>
              <a:t>T</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he other columns are independent variables that feed into the prediction model.</a:t>
            </a:r>
          </a:p>
          <a:p>
            <a:pPr marL="0" indent="0">
              <a:buNone/>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pic>
        <p:nvPicPr>
          <p:cNvPr id="5" name="Picture 4">
            <a:extLst>
              <a:ext uri="{FF2B5EF4-FFF2-40B4-BE49-F238E27FC236}">
                <a16:creationId xmlns:a16="http://schemas.microsoft.com/office/drawing/2014/main" id="{D0728B2D-384F-2881-B5AE-363AB8562D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5626" y="4192356"/>
            <a:ext cx="6850974" cy="1966130"/>
          </a:xfrm>
          <a:prstGeom prst="rect">
            <a:avLst/>
          </a:prstGeom>
        </p:spPr>
      </p:pic>
    </p:spTree>
    <p:extLst>
      <p:ext uri="{BB962C8B-B14F-4D97-AF65-F5344CB8AC3E}">
        <p14:creationId xmlns:p14="http://schemas.microsoft.com/office/powerpoint/2010/main" val="2837958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1DC5-7844-16CB-9144-623E23FF7A98}"/>
              </a:ext>
            </a:extLst>
          </p:cNvPr>
          <p:cNvSpPr>
            <a:spLocks noGrp="1"/>
          </p:cNvSpPr>
          <p:nvPr>
            <p:ph type="title"/>
          </p:nvPr>
        </p:nvSpPr>
        <p:spPr>
          <a:xfrm>
            <a:off x="1484310" y="100914"/>
            <a:ext cx="10018713" cy="1365422"/>
          </a:xfrm>
        </p:spPr>
        <p:txBody>
          <a:bodyPr/>
          <a:lstStyle/>
          <a:p>
            <a:r>
              <a:rPr lang="en-US" dirty="0">
                <a:latin typeface="Times New Roman" panose="02020603050405020304" pitchFamily="18" charset="0"/>
                <a:cs typeface="Times New Roman" panose="02020603050405020304" pitchFamily="18" charset="0"/>
              </a:rPr>
              <a:t>Data Description</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77DCFC-F4C9-179C-A381-08221A3D46B2}"/>
              </a:ext>
            </a:extLst>
          </p:cNvPr>
          <p:cNvSpPr>
            <a:spLocks noGrp="1"/>
          </p:cNvSpPr>
          <p:nvPr>
            <p:ph idx="1"/>
          </p:nvPr>
        </p:nvSpPr>
        <p:spPr>
          <a:xfrm>
            <a:off x="1270127" y="1466336"/>
            <a:ext cx="10790068" cy="3880022"/>
          </a:xfrm>
        </p:spPr>
        <p:txBody>
          <a:bodyPr>
            <a:normAutofit/>
          </a:bodyPr>
          <a:lstStyle/>
          <a:p>
            <a:pPr algn="just"/>
            <a:r>
              <a:rPr lang="en-US" sz="2000" b="1" dirty="0">
                <a:latin typeface="Times New Roman" panose="02020603050405020304" pitchFamily="18" charset="0"/>
                <a:cs typeface="Times New Roman" panose="02020603050405020304" pitchFamily="18" charset="0"/>
              </a:rPr>
              <a:t>Age</a:t>
            </a:r>
            <a:r>
              <a:rPr lang="en-US" sz="2000" dirty="0">
                <a:latin typeface="Times New Roman" panose="02020603050405020304" pitchFamily="18" charset="0"/>
                <a:cs typeface="Times New Roman" panose="02020603050405020304" pitchFamily="18" charset="0"/>
              </a:rPr>
              <a:t>: The age of a person</a:t>
            </a:r>
          </a:p>
          <a:p>
            <a:pPr algn="just"/>
            <a:r>
              <a:rPr lang="en-US" sz="2000" b="1" dirty="0">
                <a:latin typeface="Times New Roman" panose="02020603050405020304" pitchFamily="18" charset="0"/>
                <a:cs typeface="Times New Roman" panose="02020603050405020304" pitchFamily="18" charset="0"/>
              </a:rPr>
              <a:t>Sex: </a:t>
            </a:r>
            <a:r>
              <a:rPr lang="en-US" sz="2000" dirty="0">
                <a:latin typeface="Times New Roman" panose="02020603050405020304" pitchFamily="18" charset="0"/>
                <a:cs typeface="Times New Roman" panose="02020603050405020304" pitchFamily="18" charset="0"/>
              </a:rPr>
              <a:t>The sex of the person(male, female)</a:t>
            </a:r>
          </a:p>
          <a:p>
            <a:pPr algn="just"/>
            <a:r>
              <a:rPr lang="en-US" sz="2000" b="1" dirty="0">
                <a:latin typeface="Times New Roman" panose="02020603050405020304" pitchFamily="18" charset="0"/>
                <a:cs typeface="Times New Roman" panose="02020603050405020304" pitchFamily="18" charset="0"/>
              </a:rPr>
              <a:t>BMI: </a:t>
            </a:r>
            <a:r>
              <a:rPr lang="en-US" sz="2000" dirty="0">
                <a:latin typeface="Times New Roman" panose="02020603050405020304" pitchFamily="18" charset="0"/>
                <a:cs typeface="Times New Roman" panose="02020603050405020304" pitchFamily="18" charset="0"/>
              </a:rPr>
              <a:t>It represents the body mass index.</a:t>
            </a:r>
          </a:p>
          <a:p>
            <a:pPr algn="just"/>
            <a:r>
              <a:rPr lang="en-US" sz="2000" b="1" dirty="0">
                <a:latin typeface="Times New Roman" panose="02020603050405020304" pitchFamily="18" charset="0"/>
                <a:cs typeface="Times New Roman" panose="02020603050405020304" pitchFamily="18" charset="0"/>
              </a:rPr>
              <a:t>Children: </a:t>
            </a:r>
            <a:r>
              <a:rPr lang="en-US" sz="2000" dirty="0">
                <a:latin typeface="Times New Roman" panose="02020603050405020304" pitchFamily="18" charset="0"/>
                <a:cs typeface="Times New Roman" panose="02020603050405020304" pitchFamily="18" charset="0"/>
              </a:rPr>
              <a:t>Total number of children a person has.</a:t>
            </a:r>
          </a:p>
          <a:p>
            <a:pPr algn="just"/>
            <a:r>
              <a:rPr lang="en-US" sz="2000" b="1" dirty="0">
                <a:latin typeface="Times New Roman" panose="02020603050405020304" pitchFamily="18" charset="0"/>
                <a:cs typeface="Times New Roman" panose="02020603050405020304" pitchFamily="18" charset="0"/>
              </a:rPr>
              <a:t>Smoker: </a:t>
            </a:r>
            <a:r>
              <a:rPr lang="en-GB" sz="2000" dirty="0">
                <a:latin typeface="Times New Roman" panose="02020603050405020304" pitchFamily="18" charset="0"/>
                <a:cs typeface="Times New Roman" panose="02020603050405020304" pitchFamily="18" charset="0"/>
              </a:rPr>
              <a:t>Whether the person is a smoker or not</a:t>
            </a:r>
          </a:p>
          <a:p>
            <a:pPr algn="just"/>
            <a:r>
              <a:rPr lang="en-GB" sz="2000" b="1" dirty="0">
                <a:latin typeface="Times New Roman" panose="02020603050405020304" pitchFamily="18" charset="0"/>
                <a:cs typeface="Times New Roman" panose="02020603050405020304" pitchFamily="18" charset="0"/>
              </a:rPr>
              <a:t>Region: </a:t>
            </a:r>
            <a:r>
              <a:rPr lang="en-GB" sz="2000" dirty="0">
                <a:latin typeface="Times New Roman" panose="02020603050405020304" pitchFamily="18" charset="0"/>
                <a:cs typeface="Times New Roman" panose="02020603050405020304" pitchFamily="18" charset="0"/>
              </a:rPr>
              <a:t>Where the person lives considering four  regions(Southwest, Southeast, Northeast, Northwest).</a:t>
            </a:r>
          </a:p>
          <a:p>
            <a:pPr algn="just"/>
            <a:r>
              <a:rPr lang="en-GB" sz="2000" b="1" dirty="0">
                <a:latin typeface="Times New Roman" panose="02020603050405020304" pitchFamily="18" charset="0"/>
                <a:cs typeface="Times New Roman" panose="02020603050405020304" pitchFamily="18" charset="0"/>
              </a:rPr>
              <a:t>Expenses</a:t>
            </a:r>
            <a:r>
              <a:rPr lang="en-GB" sz="2000" dirty="0">
                <a:latin typeface="Times New Roman" panose="02020603050405020304" pitchFamily="18" charset="0"/>
                <a:cs typeface="Times New Roman" panose="02020603050405020304" pitchFamily="18" charset="0"/>
              </a:rPr>
              <a:t>: It is a target column, representing the medical expense of a person.</a:t>
            </a:r>
          </a:p>
        </p:txBody>
      </p:sp>
    </p:spTree>
    <p:extLst>
      <p:ext uri="{BB962C8B-B14F-4D97-AF65-F5344CB8AC3E}">
        <p14:creationId xmlns:p14="http://schemas.microsoft.com/office/powerpoint/2010/main" val="435956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5C66D-C0F2-67C4-1150-FA94ACBC764E}"/>
              </a:ext>
            </a:extLst>
          </p:cNvPr>
          <p:cNvSpPr>
            <a:spLocks noGrp="1"/>
          </p:cNvSpPr>
          <p:nvPr>
            <p:ph type="title"/>
          </p:nvPr>
        </p:nvSpPr>
        <p:spPr>
          <a:xfrm>
            <a:off x="1443122" y="206674"/>
            <a:ext cx="10018713" cy="1173892"/>
          </a:xfrm>
        </p:spPr>
        <p:txBody>
          <a:bodyPr/>
          <a:lstStyle/>
          <a:p>
            <a:r>
              <a:rPr lang="en-GB" dirty="0">
                <a:latin typeface="Times New Roman" panose="02020603050405020304" pitchFamily="18" charset="0"/>
                <a:cs typeface="Times New Roman" panose="02020603050405020304" pitchFamily="18" charset="0"/>
              </a:rPr>
              <a:t>Data Preparation</a:t>
            </a:r>
          </a:p>
        </p:txBody>
      </p:sp>
      <p:sp>
        <p:nvSpPr>
          <p:cNvPr id="3" name="Content Placeholder 2">
            <a:extLst>
              <a:ext uri="{FF2B5EF4-FFF2-40B4-BE49-F238E27FC236}">
                <a16:creationId xmlns:a16="http://schemas.microsoft.com/office/drawing/2014/main" id="{CE7A23E3-742B-697A-AD40-4CE20DBA346B}"/>
              </a:ext>
            </a:extLst>
          </p:cNvPr>
          <p:cNvSpPr>
            <a:spLocks noGrp="1"/>
          </p:cNvSpPr>
          <p:nvPr>
            <p:ph idx="1"/>
          </p:nvPr>
        </p:nvSpPr>
        <p:spPr>
          <a:xfrm>
            <a:off x="1443122" y="2057399"/>
            <a:ext cx="10018713" cy="3124201"/>
          </a:xfrm>
        </p:spPr>
        <p:txBody>
          <a:bodyPr>
            <a:normAutofit/>
          </a:bodyPr>
          <a:lstStyle/>
          <a:p>
            <a:pPr algn="just"/>
            <a:r>
              <a:rPr kumimoji="0" lang="en-GB"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df.info():</a:t>
            </a:r>
            <a:r>
              <a:rPr kumimoji="0" lang="en-GB"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provided concise information about data types and non-null counts for each column</a:t>
            </a:r>
            <a:endParaRPr lang="en-GB" sz="2000" dirty="0">
              <a:latin typeface="Times New Roman" panose="02020603050405020304" pitchFamily="18" charset="0"/>
              <a:cs typeface="Times New Roman" panose="02020603050405020304" pitchFamily="18" charset="0"/>
            </a:endParaRPr>
          </a:p>
          <a:p>
            <a:pPr algn="just"/>
            <a:r>
              <a:rPr kumimoji="0" lang="en-GB" altLang="en-US" sz="2000"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df.dtypes</a:t>
            </a:r>
            <a:r>
              <a:rPr kumimoji="0" lang="en-GB"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en-GB" altLang="en-US" sz="2000" b="0" i="0" u="none" strike="noStrike" cap="none" normalizeH="0" baseline="0" dirty="0">
                <a:ln>
                  <a:noFill/>
                </a:ln>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 gives the details of the specific data types allocated to each</a:t>
            </a:r>
            <a:r>
              <a:rPr kumimoji="0" lang="en-GB"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algn="just"/>
            <a:r>
              <a:rPr kumimoji="0" lang="en-GB" altLang="en-US" sz="2000"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Df</a:t>
            </a:r>
            <a:r>
              <a:rPr lang="en-GB" altLang="en-US" sz="2000" b="1" dirty="0" err="1">
                <a:latin typeface="Times New Roman" panose="02020603050405020304" pitchFamily="18" charset="0"/>
                <a:ea typeface="Calibri" panose="020F0502020204030204" pitchFamily="34" charset="0"/>
                <a:cs typeface="Times New Roman" panose="02020603050405020304" pitchFamily="18" charset="0"/>
              </a:rPr>
              <a:t>.</a:t>
            </a:r>
            <a:r>
              <a:rPr kumimoji="0" lang="en-GB" altLang="en-US" sz="2000"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describe</a:t>
            </a:r>
            <a:r>
              <a:rPr kumimoji="0" lang="en-GB"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(include="all")</a:t>
            </a:r>
            <a:r>
              <a:rPr lang="en-GB" altLang="en-US" sz="2000" dirty="0">
                <a:solidFill>
                  <a:srgbClr val="374151"/>
                </a:solidFill>
                <a:latin typeface="Times New Roman" panose="02020603050405020304" pitchFamily="18" charset="0"/>
                <a:ea typeface="Calibri" panose="020F0502020204030204" pitchFamily="34" charset="0"/>
                <a:cs typeface="Times New Roman" panose="02020603050405020304" pitchFamily="18" charset="0"/>
              </a:rPr>
              <a:t>: provides a </a:t>
            </a:r>
            <a:r>
              <a:rPr kumimoji="0" lang="en-GB" altLang="en-US" sz="2000" b="0" i="0" u="none" strike="noStrike" cap="none" normalizeH="0" baseline="0" dirty="0">
                <a:ln>
                  <a:noFill/>
                </a:ln>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statistical overview, comprising both numerical and categorical columns.</a:t>
            </a:r>
          </a:p>
          <a:p>
            <a:pPr algn="just"/>
            <a:r>
              <a:rPr lang="en-GB" altLang="en-US" sz="2000" dirty="0">
                <a:solidFill>
                  <a:srgbClr val="374151"/>
                </a:solidFill>
                <a:latin typeface="Times New Roman" panose="02020603050405020304" pitchFamily="18" charset="0"/>
                <a:ea typeface="Calibri" panose="020F0502020204030204" pitchFamily="34" charset="0"/>
                <a:cs typeface="Times New Roman" panose="02020603050405020304" pitchFamily="18" charset="0"/>
              </a:rPr>
              <a:t>There is no missing values in the dataset.</a:t>
            </a:r>
          </a:p>
          <a:p>
            <a:pPr algn="just"/>
            <a:r>
              <a:rPr kumimoji="0" lang="en-GB" altLang="en-US" sz="2000" b="0" i="0" u="none" strike="noStrike" cap="none" normalizeH="0" baseline="0" dirty="0">
                <a:ln>
                  <a:noFill/>
                </a:ln>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The dataset contain one missing values which is removed by using </a:t>
            </a:r>
            <a:r>
              <a:rPr lang="en-GB" sz="1800" b="1" dirty="0" err="1">
                <a:effectLst/>
                <a:latin typeface="Times New Roman" panose="02020603050405020304" pitchFamily="18" charset="0"/>
                <a:ea typeface="Calibri" panose="020F0502020204030204" pitchFamily="34" charset="0"/>
                <a:cs typeface="Times New Roman" panose="02020603050405020304" pitchFamily="18" charset="0"/>
              </a:rPr>
              <a:t>df.drop_duplicates</a:t>
            </a: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command</a:t>
            </a: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GB" altLang="en-US" sz="2000" b="0" i="0" u="none" strike="noStrike" cap="none" normalizeH="0" baseline="0" dirty="0">
              <a:ln>
                <a:noFill/>
              </a:ln>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1773991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C802-D537-BCD6-FECC-30E3EBBA01B2}"/>
              </a:ext>
            </a:extLst>
          </p:cNvPr>
          <p:cNvSpPr>
            <a:spLocks noGrp="1"/>
          </p:cNvSpPr>
          <p:nvPr>
            <p:ph type="title"/>
          </p:nvPr>
        </p:nvSpPr>
        <p:spPr>
          <a:xfrm>
            <a:off x="1484309" y="59725"/>
            <a:ext cx="10018713" cy="1007075"/>
          </a:xfrm>
        </p:spPr>
        <p:txBody>
          <a:bodyPr/>
          <a:lstStyle/>
          <a:p>
            <a:r>
              <a:rPr lang="en-GB" dirty="0">
                <a:latin typeface="Times New Roman" panose="02020603050405020304" pitchFamily="18" charset="0"/>
                <a:cs typeface="Times New Roman" panose="02020603050405020304" pitchFamily="18" charset="0"/>
              </a:rPr>
              <a:t>Data Visualization</a:t>
            </a:r>
          </a:p>
        </p:txBody>
      </p:sp>
      <p:sp>
        <p:nvSpPr>
          <p:cNvPr id="3" name="Content Placeholder 2">
            <a:extLst>
              <a:ext uri="{FF2B5EF4-FFF2-40B4-BE49-F238E27FC236}">
                <a16:creationId xmlns:a16="http://schemas.microsoft.com/office/drawing/2014/main" id="{7134C40C-05DD-B130-87CC-047B7B332F5A}"/>
              </a:ext>
            </a:extLst>
          </p:cNvPr>
          <p:cNvSpPr>
            <a:spLocks noGrp="1"/>
          </p:cNvSpPr>
          <p:nvPr>
            <p:ph idx="1"/>
          </p:nvPr>
        </p:nvSpPr>
        <p:spPr>
          <a:xfrm>
            <a:off x="1459595" y="1066800"/>
            <a:ext cx="10018713" cy="5226908"/>
          </a:xfrm>
        </p:spPr>
        <p:txBody>
          <a:bodyPr>
            <a:normAutofit/>
          </a:bodyPr>
          <a:lstStyle/>
          <a:p>
            <a:pPr marL="0" indent="0" algn="just">
              <a:buNone/>
            </a:pPr>
            <a:r>
              <a:rPr lang="en-US" sz="1800" b="1" i="0" dirty="0">
                <a:effectLst/>
                <a:latin typeface="Times New Roman" panose="02020603050405020304" pitchFamily="18" charset="0"/>
                <a:cs typeface="Times New Roman" panose="02020603050405020304" pitchFamily="18" charset="0"/>
              </a:rPr>
              <a:t>                                                                UNIVARIATE ANALYSIS</a:t>
            </a:r>
          </a:p>
          <a:p>
            <a:pPr marL="0" indent="0" algn="just">
              <a:buNone/>
            </a:pPr>
            <a:endParaRPr lang="en-US" sz="1800" b="0" i="0" dirty="0">
              <a:effectLst/>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graphicFrame>
        <p:nvGraphicFramePr>
          <p:cNvPr id="18" name="Table 17">
            <a:extLst>
              <a:ext uri="{FF2B5EF4-FFF2-40B4-BE49-F238E27FC236}">
                <a16:creationId xmlns:a16="http://schemas.microsoft.com/office/drawing/2014/main" id="{6DBD5120-DF1B-AB7B-9F56-B862A3FDBC4E}"/>
              </a:ext>
            </a:extLst>
          </p:cNvPr>
          <p:cNvGraphicFramePr>
            <a:graphicFrameLocks noGrp="1"/>
          </p:cNvGraphicFramePr>
          <p:nvPr>
            <p:extLst>
              <p:ext uri="{D42A27DB-BD31-4B8C-83A1-F6EECF244321}">
                <p14:modId xmlns:p14="http://schemas.microsoft.com/office/powerpoint/2010/main" val="847694359"/>
              </p:ext>
            </p:extLst>
          </p:nvPr>
        </p:nvGraphicFramePr>
        <p:xfrm>
          <a:off x="1645918" y="1852654"/>
          <a:ext cx="4381169" cy="4198289"/>
        </p:xfrm>
        <a:graphic>
          <a:graphicData uri="http://schemas.openxmlformats.org/drawingml/2006/table">
            <a:tbl>
              <a:tblPr/>
              <a:tblGrid>
                <a:gridCol w="4381169">
                  <a:extLst>
                    <a:ext uri="{9D8B030D-6E8A-4147-A177-3AD203B41FA5}">
                      <a16:colId xmlns:a16="http://schemas.microsoft.com/office/drawing/2014/main" val="312875047"/>
                    </a:ext>
                  </a:extLst>
                </a:gridCol>
              </a:tblGrid>
              <a:tr h="4198289">
                <a:tc>
                  <a:txBody>
                    <a:bodyPr/>
                    <a:lstStyle/>
                    <a:p>
                      <a:pPr marL="285750" indent="-285750" algn="just">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 The graph shows the Pie chart for the 'Smoker' column.</a:t>
                      </a:r>
                    </a:p>
                    <a:p>
                      <a:pPr marL="285750" indent="-285750" algn="just">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a:t>
                      </a:r>
                      <a:r>
                        <a:rPr lang="en-US" sz="1800" b="0" i="0" dirty="0">
                          <a:effectLst/>
                          <a:latin typeface="Times New Roman" panose="02020603050405020304" pitchFamily="18" charset="0"/>
                          <a:cs typeface="Times New Roman" panose="02020603050405020304" pitchFamily="18" charset="0"/>
                        </a:rPr>
                        <a:t> count plot illustrating the distribution of </a:t>
                      </a:r>
                      <a:r>
                        <a:rPr lang="en-US" dirty="0">
                          <a:latin typeface="Times New Roman" panose="02020603050405020304" pitchFamily="18" charset="0"/>
                          <a:cs typeface="Times New Roman" panose="02020603050405020304" pitchFamily="18" charset="0"/>
                        </a:rPr>
                        <a:t>the 'Children' column.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pie chart for showing the distribution of region.</a:t>
                      </a:r>
                    </a:p>
                    <a:p>
                      <a:pPr marL="0" indent="0" algn="just">
                        <a:buFont typeface="Arial" panose="020B0604020202020204" pitchFamily="34" charset="0"/>
                        <a:buNone/>
                      </a:pPr>
                      <a:endParaRPr lang="en-GB"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835671489"/>
                  </a:ext>
                </a:extLst>
              </a:tr>
            </a:tbl>
          </a:graphicData>
        </a:graphic>
      </p:graphicFrame>
      <p:pic>
        <p:nvPicPr>
          <p:cNvPr id="19" name="Picture 18">
            <a:extLst>
              <a:ext uri="{FF2B5EF4-FFF2-40B4-BE49-F238E27FC236}">
                <a16:creationId xmlns:a16="http://schemas.microsoft.com/office/drawing/2014/main" id="{C62171E8-784C-350C-F954-885FEE4E4D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7595" y="3784820"/>
            <a:ext cx="4017813" cy="2168395"/>
          </a:xfrm>
          <a:prstGeom prst="rect">
            <a:avLst/>
          </a:prstGeom>
        </p:spPr>
      </p:pic>
      <p:graphicFrame>
        <p:nvGraphicFramePr>
          <p:cNvPr id="20" name="Table 19">
            <a:extLst>
              <a:ext uri="{FF2B5EF4-FFF2-40B4-BE49-F238E27FC236}">
                <a16:creationId xmlns:a16="http://schemas.microsoft.com/office/drawing/2014/main" id="{1011D5D4-A5E9-DAB9-8D6E-5B110BD66DEF}"/>
              </a:ext>
            </a:extLst>
          </p:cNvPr>
          <p:cNvGraphicFramePr>
            <a:graphicFrameLocks noGrp="1"/>
          </p:cNvGraphicFramePr>
          <p:nvPr>
            <p:extLst>
              <p:ext uri="{D42A27DB-BD31-4B8C-83A1-F6EECF244321}">
                <p14:modId xmlns:p14="http://schemas.microsoft.com/office/powerpoint/2010/main" val="12461770"/>
              </p:ext>
            </p:extLst>
          </p:nvPr>
        </p:nvGraphicFramePr>
        <p:xfrm>
          <a:off x="6504167" y="1852655"/>
          <a:ext cx="4986498" cy="4198288"/>
        </p:xfrm>
        <a:graphic>
          <a:graphicData uri="http://schemas.openxmlformats.org/drawingml/2006/table">
            <a:tbl>
              <a:tblPr/>
              <a:tblGrid>
                <a:gridCol w="4986498">
                  <a:extLst>
                    <a:ext uri="{9D8B030D-6E8A-4147-A177-3AD203B41FA5}">
                      <a16:colId xmlns:a16="http://schemas.microsoft.com/office/drawing/2014/main" val="1185192105"/>
                    </a:ext>
                  </a:extLst>
                </a:gridCol>
              </a:tblGrid>
              <a:tr h="4198288">
                <a:tc>
                  <a:txBody>
                    <a:bodyPr/>
                    <a:lstStyle/>
                    <a:p>
                      <a:pPr marL="285750" indent="-285750" algn="just">
                        <a:buFont typeface="Arial" panose="020B0604020202020204" pitchFamily="34" charset="0"/>
                        <a:buChar char="•"/>
                      </a:pPr>
                      <a:r>
                        <a:rPr lang="en-GB" sz="1800" kern="1200" dirty="0">
                          <a:solidFill>
                            <a:schemeClr val="tx1"/>
                          </a:solidFill>
                          <a:effectLst/>
                          <a:latin typeface="+mn-lt"/>
                          <a:ea typeface="+mn-ea"/>
                          <a:cs typeface="+mn-cs"/>
                        </a:rPr>
                        <a:t>Using distribution plots, the analysis of distribution focused on "Age," "BMI," and "Expenses," shows meaningful patterns. </a:t>
                      </a:r>
                    </a:p>
                    <a:p>
                      <a:pPr marL="285750" indent="-285750" algn="just">
                        <a:buFont typeface="Arial" panose="020B0604020202020204" pitchFamily="34" charset="0"/>
                        <a:buChar char="•"/>
                      </a:pPr>
                      <a:r>
                        <a:rPr lang="en-GB" sz="1800" kern="1200" dirty="0">
                          <a:solidFill>
                            <a:schemeClr val="tx1"/>
                          </a:solidFill>
                          <a:effectLst/>
                          <a:latin typeface="+mn-lt"/>
                          <a:ea typeface="+mn-ea"/>
                          <a:cs typeface="+mn-cs"/>
                        </a:rPr>
                        <a:t>the 'Expenses' column showed a pattern that was skewed to the right, which led to the use of a log transformation for normalization by </a:t>
                      </a:r>
                      <a:r>
                        <a:rPr lang="en-GB" sz="1800" kern="1200" dirty="0" err="1">
                          <a:solidFill>
                            <a:schemeClr val="tx1"/>
                          </a:solidFill>
                          <a:effectLst/>
                          <a:latin typeface="+mn-lt"/>
                          <a:ea typeface="+mn-ea"/>
                          <a:cs typeface="+mn-cs"/>
                        </a:rPr>
                        <a:t>modeling</a:t>
                      </a:r>
                      <a:r>
                        <a:rPr lang="en-GB" sz="1800" kern="1200" dirty="0">
                          <a:solidFill>
                            <a:schemeClr val="tx1"/>
                          </a:solidFill>
                          <a:effectLst/>
                          <a:latin typeface="+mn-lt"/>
                          <a:ea typeface="+mn-ea"/>
                          <a:cs typeface="+mn-cs"/>
                        </a:rPr>
                        <a:t> assumptions.</a:t>
                      </a:r>
                    </a:p>
                    <a:p>
                      <a:pPr marL="0" indent="0" algn="just">
                        <a:buFont typeface="Arial" panose="020B0604020202020204" pitchFamily="34" charset="0"/>
                        <a:buNone/>
                      </a:pPr>
                      <a:endParaRPr lang="en-GB" sz="1800" kern="1200" dirty="0">
                        <a:solidFill>
                          <a:schemeClr val="tx1"/>
                        </a:solidFill>
                        <a:effectLst/>
                        <a:latin typeface="+mn-lt"/>
                        <a:ea typeface="+mn-ea"/>
                        <a:cs typeface="+mn-cs"/>
                      </a:endParaRPr>
                    </a:p>
                    <a:p>
                      <a:endParaRPr lang="en-GB"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527643724"/>
                  </a:ext>
                </a:extLst>
              </a:tr>
            </a:tbl>
          </a:graphicData>
        </a:graphic>
      </p:graphicFrame>
      <p:pic>
        <p:nvPicPr>
          <p:cNvPr id="22" name="Picture 21">
            <a:extLst>
              <a:ext uri="{FF2B5EF4-FFF2-40B4-BE49-F238E27FC236}">
                <a16:creationId xmlns:a16="http://schemas.microsoft.com/office/drawing/2014/main" id="{63C218FF-4EC4-C9D4-C562-39868E3133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9927" y="3951798"/>
            <a:ext cx="4094921" cy="1890423"/>
          </a:xfrm>
          <a:prstGeom prst="rect">
            <a:avLst/>
          </a:prstGeom>
        </p:spPr>
      </p:pic>
    </p:spTree>
    <p:extLst>
      <p:ext uri="{BB962C8B-B14F-4D97-AF65-F5344CB8AC3E}">
        <p14:creationId xmlns:p14="http://schemas.microsoft.com/office/powerpoint/2010/main" val="3967879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C5C835C-151F-DAC2-46AD-47C2990ADF90}"/>
              </a:ext>
            </a:extLst>
          </p:cNvPr>
          <p:cNvGraphicFramePr>
            <a:graphicFrameLocks noGrp="1"/>
          </p:cNvGraphicFramePr>
          <p:nvPr>
            <p:ph idx="1"/>
            <p:extLst>
              <p:ext uri="{D42A27DB-BD31-4B8C-83A1-F6EECF244321}">
                <p14:modId xmlns:p14="http://schemas.microsoft.com/office/powerpoint/2010/main" val="1154573402"/>
              </p:ext>
            </p:extLst>
          </p:nvPr>
        </p:nvGraphicFramePr>
        <p:xfrm>
          <a:off x="2035534" y="914399"/>
          <a:ext cx="4521641" cy="5470498"/>
        </p:xfrm>
        <a:graphic>
          <a:graphicData uri="http://schemas.openxmlformats.org/drawingml/2006/table">
            <a:tbl>
              <a:tblPr/>
              <a:tblGrid>
                <a:gridCol w="4521641">
                  <a:extLst>
                    <a:ext uri="{9D8B030D-6E8A-4147-A177-3AD203B41FA5}">
                      <a16:colId xmlns:a16="http://schemas.microsoft.com/office/drawing/2014/main" val="592174548"/>
                    </a:ext>
                  </a:extLst>
                </a:gridCol>
              </a:tblGrid>
              <a:tr h="5470498">
                <a:tc>
                  <a:txBody>
                    <a:bodyPr/>
                    <a:lstStyle/>
                    <a:p>
                      <a:pPr marL="0" indent="0" algn="just">
                        <a:buFont typeface="Arial" panose="020B0604020202020204" pitchFamily="34" charset="0"/>
                        <a:buNone/>
                      </a:pPr>
                      <a:r>
                        <a:rPr lang="en-GB" sz="1600" b="1" kern="1200" dirty="0">
                          <a:solidFill>
                            <a:schemeClr val="tx1"/>
                          </a:solidFill>
                          <a:effectLst/>
                          <a:latin typeface="Times New Roman" panose="02020603050405020304" pitchFamily="18" charset="0"/>
                          <a:ea typeface="+mn-ea"/>
                          <a:cs typeface="Times New Roman" panose="02020603050405020304" pitchFamily="18" charset="0"/>
                        </a:rPr>
                        <a:t>                       Bivariate Analysis </a:t>
                      </a:r>
                    </a:p>
                    <a:p>
                      <a:pPr marL="285750" indent="-285750" algn="just">
                        <a:buFont typeface="Arial" panose="020B0604020202020204" pitchFamily="34" charset="0"/>
                        <a:buChar char="•"/>
                      </a:pPr>
                      <a:r>
                        <a:rPr lang="en-GB" sz="1600" kern="1200" dirty="0">
                          <a:solidFill>
                            <a:schemeClr val="tx1"/>
                          </a:solidFill>
                          <a:effectLst/>
                          <a:latin typeface="Times New Roman" panose="02020603050405020304" pitchFamily="18" charset="0"/>
                          <a:ea typeface="+mn-ea"/>
                          <a:cs typeface="Times New Roman" panose="02020603050405020304" pitchFamily="18" charset="0"/>
                        </a:rPr>
                        <a:t>Scatter plots were used to find correlations between key variables.  'Age' versus 'Expenses’ and "BMI" to "Expenses,“.</a:t>
                      </a:r>
                    </a:p>
                    <a:p>
                      <a:pPr marL="285750" indent="-285750" algn="just">
                        <a:buFont typeface="Arial" panose="020B0604020202020204" pitchFamily="34" charset="0"/>
                        <a:buChar char="•"/>
                      </a:pPr>
                      <a:r>
                        <a:rPr lang="en-GB" sz="1600" kern="1200" dirty="0">
                          <a:solidFill>
                            <a:schemeClr val="tx1"/>
                          </a:solidFill>
                          <a:effectLst/>
                          <a:latin typeface="Times New Roman" panose="02020603050405020304" pitchFamily="18" charset="0"/>
                          <a:ea typeface="+mn-ea"/>
                          <a:cs typeface="Times New Roman" panose="02020603050405020304" pitchFamily="18" charset="0"/>
                        </a:rPr>
                        <a:t>Bar chart plot used to compare with number of "Children" and "Expenses" were positively correlated.</a:t>
                      </a: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kern="1200" dirty="0">
                          <a:solidFill>
                            <a:schemeClr val="tx1"/>
                          </a:solidFill>
                          <a:effectLst/>
                          <a:latin typeface="Times New Roman" panose="02020603050405020304" pitchFamily="18" charset="0"/>
                          <a:ea typeface="+mn-ea"/>
                          <a:cs typeface="Times New Roman" panose="02020603050405020304" pitchFamily="18" charset="0"/>
                        </a:rPr>
                        <a:t> Box plots showed that compared to non-smokers, smokers often had far greater medical costs. </a:t>
                      </a:r>
                    </a:p>
                    <a:p>
                      <a:pPr marL="0" marR="0" lvl="0" indent="0" algn="just"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600" dirty="0">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620557111"/>
                  </a:ext>
                </a:extLst>
              </a:tr>
            </a:tbl>
          </a:graphicData>
        </a:graphic>
      </p:graphicFrame>
      <p:pic>
        <p:nvPicPr>
          <p:cNvPr id="6" name="Picture 5">
            <a:extLst>
              <a:ext uri="{FF2B5EF4-FFF2-40B4-BE49-F238E27FC236}">
                <a16:creationId xmlns:a16="http://schemas.microsoft.com/office/drawing/2014/main" id="{EFCD9B4C-BC24-D8B5-5349-7D556D3B94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8644" y="3429000"/>
            <a:ext cx="3697356" cy="2805729"/>
          </a:xfrm>
          <a:prstGeom prst="rect">
            <a:avLst/>
          </a:prstGeom>
        </p:spPr>
      </p:pic>
      <p:graphicFrame>
        <p:nvGraphicFramePr>
          <p:cNvPr id="7" name="Table 6">
            <a:extLst>
              <a:ext uri="{FF2B5EF4-FFF2-40B4-BE49-F238E27FC236}">
                <a16:creationId xmlns:a16="http://schemas.microsoft.com/office/drawing/2014/main" id="{1573635F-9FC7-F37C-373B-AB6FE7CF22D7}"/>
              </a:ext>
            </a:extLst>
          </p:cNvPr>
          <p:cNvGraphicFramePr>
            <a:graphicFrameLocks noGrp="1"/>
          </p:cNvGraphicFramePr>
          <p:nvPr>
            <p:extLst>
              <p:ext uri="{D42A27DB-BD31-4B8C-83A1-F6EECF244321}">
                <p14:modId xmlns:p14="http://schemas.microsoft.com/office/powerpoint/2010/main" val="703939111"/>
              </p:ext>
            </p:extLst>
          </p:nvPr>
        </p:nvGraphicFramePr>
        <p:xfrm>
          <a:off x="7267491" y="918373"/>
          <a:ext cx="4238045" cy="5470498"/>
        </p:xfrm>
        <a:graphic>
          <a:graphicData uri="http://schemas.openxmlformats.org/drawingml/2006/table">
            <a:tbl>
              <a:tblPr/>
              <a:tblGrid>
                <a:gridCol w="4238045">
                  <a:extLst>
                    <a:ext uri="{9D8B030D-6E8A-4147-A177-3AD203B41FA5}">
                      <a16:colId xmlns:a16="http://schemas.microsoft.com/office/drawing/2014/main" val="3567195961"/>
                    </a:ext>
                  </a:extLst>
                </a:gridCol>
              </a:tblGrid>
              <a:tr h="547049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800" kern="1200" dirty="0">
                          <a:solidFill>
                            <a:schemeClr val="tx1"/>
                          </a:solidFill>
                          <a:effectLst/>
                          <a:latin typeface="+mn-lt"/>
                          <a:ea typeface="+mn-ea"/>
                          <a:cs typeface="+mn-cs"/>
                        </a:rPr>
                        <a:t>                          </a:t>
                      </a:r>
                      <a:r>
                        <a:rPr lang="en-GB" sz="1800" b="1" kern="1200" dirty="0">
                          <a:solidFill>
                            <a:schemeClr val="tx1"/>
                          </a:solidFill>
                          <a:effectLst/>
                          <a:latin typeface="+mn-lt"/>
                          <a:ea typeface="+mn-ea"/>
                          <a:cs typeface="+mn-cs"/>
                        </a:rPr>
                        <a:t>     Heatmap</a:t>
                      </a: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tx1"/>
                          </a:solidFill>
                          <a:effectLst/>
                          <a:latin typeface="+mn-lt"/>
                          <a:ea typeface="+mn-ea"/>
                          <a:cs typeface="+mn-cs"/>
                        </a:rPr>
                        <a:t>A heatmap visually illustrates the relationships among numerical variables in a dataset.</a:t>
                      </a: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tx1"/>
                          </a:solidFill>
                          <a:effectLst/>
                          <a:latin typeface="+mn-lt"/>
                          <a:ea typeface="+mn-ea"/>
                          <a:cs typeface="+mn-cs"/>
                        </a:rPr>
                        <a:t>with each cell representing the correlation coefficient between two variables.</a:t>
                      </a:r>
                      <a:endParaRPr lang="en-GB"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912544717"/>
                  </a:ext>
                </a:extLst>
              </a:tr>
            </a:tbl>
          </a:graphicData>
        </a:graphic>
      </p:graphicFrame>
      <p:pic>
        <p:nvPicPr>
          <p:cNvPr id="9" name="Picture 8">
            <a:extLst>
              <a:ext uri="{FF2B5EF4-FFF2-40B4-BE49-F238E27FC236}">
                <a16:creationId xmlns:a16="http://schemas.microsoft.com/office/drawing/2014/main" id="{9AB90AAE-BED1-35FD-17B7-2C404AD901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4249" y="3371355"/>
            <a:ext cx="3604528" cy="2736564"/>
          </a:xfrm>
          <a:prstGeom prst="rect">
            <a:avLst/>
          </a:prstGeom>
        </p:spPr>
      </p:pic>
    </p:spTree>
    <p:extLst>
      <p:ext uri="{BB962C8B-B14F-4D97-AF65-F5344CB8AC3E}">
        <p14:creationId xmlns:p14="http://schemas.microsoft.com/office/powerpoint/2010/main" val="20765877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419</TotalTime>
  <Words>1489</Words>
  <Application>Microsoft Office PowerPoint</Application>
  <PresentationFormat>Widescreen</PresentationFormat>
  <Paragraphs>124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Corbel</vt:lpstr>
      <vt:lpstr>Söhne</vt:lpstr>
      <vt:lpstr>Times New Roman</vt:lpstr>
      <vt:lpstr>Parallax</vt:lpstr>
      <vt:lpstr>Medical Insurance Cost Prediction Using Machine Learning</vt:lpstr>
      <vt:lpstr>Problem Statement</vt:lpstr>
      <vt:lpstr>Objective</vt:lpstr>
      <vt:lpstr>Tech Stack used</vt:lpstr>
      <vt:lpstr>Dataset</vt:lpstr>
      <vt:lpstr>Data Description</vt:lpstr>
      <vt:lpstr>Data Preparation</vt:lpstr>
      <vt:lpstr>Data Visualization</vt:lpstr>
      <vt:lpstr>PowerPoint Presentation</vt:lpstr>
      <vt:lpstr>Data Preprocessing</vt:lpstr>
      <vt:lpstr>Hypothesis Testing</vt:lpstr>
      <vt:lpstr>Model Building</vt:lpstr>
      <vt:lpstr>Linear Regression</vt:lpstr>
      <vt:lpstr>Random Forest Regressor</vt:lpstr>
      <vt:lpstr>Gradient Boosting Regressor</vt:lpstr>
      <vt:lpstr>Cross-Validation</vt:lpstr>
      <vt:lpstr>Comparison</vt:lpstr>
      <vt:lpstr>Deployment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Insurance Cost Prediction Using Machine Learning</dc:title>
  <dc:creator>jerrina simon</dc:creator>
  <cp:lastModifiedBy>jerrina simon</cp:lastModifiedBy>
  <cp:revision>7</cp:revision>
  <dcterms:created xsi:type="dcterms:W3CDTF">2024-02-05T18:01:43Z</dcterms:created>
  <dcterms:modified xsi:type="dcterms:W3CDTF">2024-02-06T12:57:15Z</dcterms:modified>
</cp:coreProperties>
</file>