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500" r:id="rId4"/>
    <p:sldId id="280" r:id="rId5"/>
    <p:sldId id="503" r:id="rId6"/>
    <p:sldId id="504" r:id="rId7"/>
    <p:sldId id="501" r:id="rId8"/>
    <p:sldId id="260" r:id="rId9"/>
    <p:sldId id="259" r:id="rId10"/>
    <p:sldId id="261" r:id="rId11"/>
    <p:sldId id="502" r:id="rId12"/>
    <p:sldId id="262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3897" autoAdjust="0"/>
  </p:normalViewPr>
  <p:slideViewPr>
    <p:cSldViewPr snapToGrid="0" showGuides="1">
      <p:cViewPr varScale="1">
        <p:scale>
          <a:sx n="54" d="100"/>
          <a:sy n="54" d="100"/>
        </p:scale>
        <p:origin x="5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111154110" userId="434631d7-3985-4f38-8449-036ca38a03e5" providerId="ADAL" clId="{D2375AB2-F7B9-4B59-9AC3-0165683D3EA2}"/>
    <pc:docChg chg="modSld">
      <pc:chgData name="C111154110" userId="434631d7-3985-4f38-8449-036ca38a03e5" providerId="ADAL" clId="{D2375AB2-F7B9-4B59-9AC3-0165683D3EA2}" dt="2024-03-01T03:52:19.673" v="13" actId="20577"/>
      <pc:docMkLst>
        <pc:docMk/>
      </pc:docMkLst>
      <pc:sldChg chg="modSp mod">
        <pc:chgData name="C111154110" userId="434631d7-3985-4f38-8449-036ca38a03e5" providerId="ADAL" clId="{D2375AB2-F7B9-4B59-9AC3-0165683D3EA2}" dt="2024-03-01T03:52:19.673" v="13" actId="20577"/>
        <pc:sldMkLst>
          <pc:docMk/>
          <pc:sldMk cId="270500104" sldId="280"/>
        </pc:sldMkLst>
        <pc:graphicFrameChg chg="modGraphic">
          <ac:chgData name="C111154110" userId="434631d7-3985-4f38-8449-036ca38a03e5" providerId="ADAL" clId="{D2375AB2-F7B9-4B59-9AC3-0165683D3EA2}" dt="2024-03-01T03:52:19.673" v="13" actId="20577"/>
          <ac:graphicFrameMkLst>
            <pc:docMk/>
            <pc:sldMk cId="270500104" sldId="280"/>
            <ac:graphicFrameMk id="7" creationId="{E9A14EDA-8EF5-4D1F-BDC8-FEB921D2206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0F9E-2332-4ACA-A0AF-CD243A85FED0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3EF33-E96B-4645-9BA0-43DA5C4E18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63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https://playground.arduino.cc/Main/TimerPWMCheatsheet/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3EF33-E96B-4645-9BA0-43DA5C4E181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00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685800" y="1268763"/>
            <a:ext cx="7772400" cy="1470025"/>
          </a:xfrm>
        </p:spPr>
        <p:txBody>
          <a:bodyPr>
            <a:normAutofit/>
          </a:bodyPr>
          <a:lstStyle>
            <a:lvl1pPr algn="ctr">
              <a:defRPr sz="4000" u="sng" baseline="0">
                <a:uFill>
                  <a:solidFill>
                    <a:schemeClr val="bg1">
                      <a:lumMod val="75000"/>
                    </a:schemeClr>
                  </a:solidFill>
                </a:uFill>
                <a:latin typeface="Times New Roman" pitchFamily="18" charset="0"/>
                <a:ea typeface="標楷體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副標題 2"/>
          <p:cNvSpPr>
            <a:spLocks noGrp="1"/>
          </p:cNvSpPr>
          <p:nvPr>
            <p:ph type="subTitle" idx="1"/>
          </p:nvPr>
        </p:nvSpPr>
        <p:spPr>
          <a:xfrm>
            <a:off x="685800" y="3024390"/>
            <a:ext cx="7772400" cy="2345281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3635896" y="86629"/>
            <a:ext cx="5508104" cy="5309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TW" altLang="en-US" sz="1500" b="1" cap="none" spc="0" baseline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Times New Roman" pitchFamily="18" charset="0"/>
                <a:ea typeface="標楷體" pitchFamily="65" charset="-120"/>
              </a:rPr>
              <a:t>國立高雄科技大學 電機工程系</a:t>
            </a:r>
            <a:endParaRPr lang="en-US" altLang="zh-TW" sz="1500" b="1" cap="none" spc="0" baseline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Times New Roman" pitchFamily="18" charset="0"/>
              <a:ea typeface="標楷體" pitchFamily="65" charset="-120"/>
            </a:endParaRPr>
          </a:p>
          <a:p>
            <a:pPr algn="r"/>
            <a:r>
              <a:rPr lang="en-US" altLang="zh-TW" sz="1500" b="1" cap="none" spc="0" baseline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Times New Roman" pitchFamily="18" charset="0"/>
                <a:ea typeface="標楷體" pitchFamily="65" charset="-120"/>
              </a:rPr>
              <a:t>NKUST EE</a:t>
            </a:r>
          </a:p>
        </p:txBody>
      </p:sp>
      <p:cxnSp>
        <p:nvCxnSpPr>
          <p:cNvPr id="10" name="直線接點 9"/>
          <p:cNvCxnSpPr/>
          <p:nvPr userDrawn="1"/>
        </p:nvCxnSpPr>
        <p:spPr>
          <a:xfrm>
            <a:off x="1403649" y="692696"/>
            <a:ext cx="7740352" cy="0"/>
          </a:xfrm>
          <a:prstGeom prst="line">
            <a:avLst/>
          </a:prstGeom>
          <a:ln w="63500">
            <a:gradFill>
              <a:gsLst>
                <a:gs pos="0">
                  <a:schemeClr val="accent5"/>
                </a:gs>
                <a:gs pos="45000">
                  <a:schemeClr val="accent1"/>
                </a:gs>
                <a:gs pos="70000">
                  <a:schemeClr val="tx2"/>
                </a:gs>
                <a:gs pos="100000">
                  <a:srgbClr val="002060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1" y="6441705"/>
            <a:ext cx="5130497" cy="37702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l"/>
            <a:r>
              <a:rPr lang="en-US" altLang="zh-TW" sz="2000" b="1" cap="none" spc="0" baseline="0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標楷體" pitchFamily="65" charset="-120"/>
              </a:rPr>
              <a:t>Intelligent Control and Computer Vision Lab.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229600" y="6342784"/>
            <a:ext cx="775607" cy="365125"/>
          </a:xfrm>
        </p:spPr>
        <p:txBody>
          <a:bodyPr/>
          <a:lstStyle>
            <a:lvl1pPr>
              <a:defRPr sz="1800" b="0" i="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FD04F4A-6C97-4470-89C8-0A31BFB83FE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cxnSp>
        <p:nvCxnSpPr>
          <p:cNvPr id="13" name="直線接點 12"/>
          <p:cNvCxnSpPr/>
          <p:nvPr userDrawn="1"/>
        </p:nvCxnSpPr>
        <p:spPr>
          <a:xfrm>
            <a:off x="0" y="6375512"/>
            <a:ext cx="7740352" cy="0"/>
          </a:xfrm>
          <a:prstGeom prst="line">
            <a:avLst/>
          </a:prstGeom>
          <a:ln w="63500">
            <a:gradFill>
              <a:gsLst>
                <a:gs pos="0">
                  <a:schemeClr val="accent5"/>
                </a:gs>
                <a:gs pos="45000">
                  <a:schemeClr val="accent1"/>
                </a:gs>
                <a:gs pos="70000">
                  <a:schemeClr val="tx2"/>
                </a:gs>
                <a:gs pos="100000">
                  <a:srgbClr val="002060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1493"/>
            <a:ext cx="1032858" cy="93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3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1F5C-609F-4187-9993-FD52F07A2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79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1F5C-609F-4187-9993-FD52F07A2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93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39944" cy="980728"/>
          </a:xfrm>
        </p:spPr>
        <p:txBody>
          <a:bodyPr>
            <a:normAutofit/>
          </a:bodyPr>
          <a:lstStyle>
            <a:lvl1pPr algn="ctr">
              <a:defRPr sz="32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457200" y="1204576"/>
            <a:ext cx="8229600" cy="4968552"/>
          </a:xfrm>
        </p:spPr>
        <p:txBody>
          <a:bodyPr>
            <a:normAutofit/>
          </a:bodyPr>
          <a:lstStyle>
            <a:lvl1pPr marL="360363" indent="-360363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ª"/>
              <a:defRPr sz="2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622300" indent="-27940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"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895350" indent="-20955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"/>
              <a:defRPr sz="195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200150" indent="-171450" algn="just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ª"/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1543050" indent="-171450" algn="just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ª"/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cxnSp>
        <p:nvCxnSpPr>
          <p:cNvPr id="17" name="直線接點 16"/>
          <p:cNvCxnSpPr/>
          <p:nvPr userDrawn="1"/>
        </p:nvCxnSpPr>
        <p:spPr>
          <a:xfrm>
            <a:off x="1403649" y="980728"/>
            <a:ext cx="7740352" cy="0"/>
          </a:xfrm>
          <a:prstGeom prst="line">
            <a:avLst/>
          </a:prstGeom>
          <a:ln w="63500">
            <a:gradFill>
              <a:gsLst>
                <a:gs pos="0">
                  <a:schemeClr val="accent5"/>
                </a:gs>
                <a:gs pos="45000">
                  <a:schemeClr val="accent1"/>
                </a:gs>
                <a:gs pos="70000">
                  <a:schemeClr val="tx2"/>
                </a:gs>
                <a:gs pos="100000">
                  <a:srgbClr val="002060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 userDrawn="1"/>
        </p:nvCxnSpPr>
        <p:spPr>
          <a:xfrm>
            <a:off x="0" y="6375512"/>
            <a:ext cx="7740352" cy="0"/>
          </a:xfrm>
          <a:prstGeom prst="line">
            <a:avLst/>
          </a:prstGeom>
          <a:ln w="63500">
            <a:gradFill>
              <a:gsLst>
                <a:gs pos="0">
                  <a:schemeClr val="accent5"/>
                </a:gs>
                <a:gs pos="45000">
                  <a:schemeClr val="accent1"/>
                </a:gs>
                <a:gs pos="70000">
                  <a:schemeClr val="tx2"/>
                </a:gs>
                <a:gs pos="100000">
                  <a:srgbClr val="002060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 userDrawn="1"/>
        </p:nvSpPr>
        <p:spPr>
          <a:xfrm>
            <a:off x="-1" y="6441705"/>
            <a:ext cx="5130497" cy="37702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l"/>
            <a:r>
              <a:rPr lang="en-US" altLang="zh-TW" sz="2000" b="1" cap="none" spc="0" baseline="0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標楷體" pitchFamily="65" charset="-120"/>
              </a:rPr>
              <a:t>Intelligent Control and Computer Vision Lab.</a:t>
            </a:r>
          </a:p>
        </p:txBody>
      </p:sp>
      <p:pic>
        <p:nvPicPr>
          <p:cNvPr id="20" name="圖片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1493"/>
            <a:ext cx="1032858" cy="939107"/>
          </a:xfrm>
          <a:prstGeom prst="rect">
            <a:avLst/>
          </a:prstGeom>
        </p:spPr>
      </p:pic>
      <p:sp>
        <p:nvSpPr>
          <p:cNvPr id="2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229600" y="6342784"/>
            <a:ext cx="775607" cy="365125"/>
          </a:xfrm>
        </p:spPr>
        <p:txBody>
          <a:bodyPr/>
          <a:lstStyle>
            <a:lvl1pPr>
              <a:defRPr sz="1800" b="0" i="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FD04F4A-6C97-4470-89C8-0A31BFB83FE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108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39944" cy="980728"/>
          </a:xfrm>
        </p:spPr>
        <p:txBody>
          <a:bodyPr>
            <a:normAutofit/>
          </a:bodyPr>
          <a:lstStyle>
            <a:lvl1pPr algn="ctr">
              <a:defRPr sz="32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1403649" y="980728"/>
            <a:ext cx="7740352" cy="0"/>
          </a:xfrm>
          <a:prstGeom prst="line">
            <a:avLst/>
          </a:prstGeom>
          <a:ln w="63500">
            <a:gradFill>
              <a:gsLst>
                <a:gs pos="0">
                  <a:schemeClr val="accent5"/>
                </a:gs>
                <a:gs pos="45000">
                  <a:schemeClr val="accent1"/>
                </a:gs>
                <a:gs pos="70000">
                  <a:schemeClr val="tx2"/>
                </a:gs>
                <a:gs pos="100000">
                  <a:srgbClr val="002060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0" y="6375512"/>
            <a:ext cx="7740352" cy="0"/>
          </a:xfrm>
          <a:prstGeom prst="line">
            <a:avLst/>
          </a:prstGeom>
          <a:ln w="63500">
            <a:gradFill>
              <a:gsLst>
                <a:gs pos="0">
                  <a:schemeClr val="accent5"/>
                </a:gs>
                <a:gs pos="45000">
                  <a:schemeClr val="accent1"/>
                </a:gs>
                <a:gs pos="70000">
                  <a:schemeClr val="tx2"/>
                </a:gs>
                <a:gs pos="100000">
                  <a:srgbClr val="002060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-1" y="6441705"/>
            <a:ext cx="5130497" cy="37702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l"/>
            <a:r>
              <a:rPr lang="en-US" altLang="zh-TW" sz="2000" b="1" cap="none" spc="0" baseline="0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標楷體" pitchFamily="65" charset="-120"/>
              </a:rPr>
              <a:t>Intelligent Control and Computer Vision Lab.</a:t>
            </a:r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1493"/>
            <a:ext cx="1032858" cy="939107"/>
          </a:xfrm>
          <a:prstGeom prst="rect">
            <a:avLst/>
          </a:prstGeom>
        </p:spPr>
      </p:pic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229600" y="6342784"/>
            <a:ext cx="775607" cy="365125"/>
          </a:xfrm>
        </p:spPr>
        <p:txBody>
          <a:bodyPr/>
          <a:lstStyle>
            <a:lvl1pPr>
              <a:defRPr sz="1800" b="0" i="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FD04F4A-6C97-4470-89C8-0A31BFB83FE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979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1F5C-609F-4187-9993-FD52F07A2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44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1F5C-609F-4187-9993-FD52F07A2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30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1F5C-609F-4187-9993-FD52F07A2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30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1F5C-609F-4187-9993-FD52F07A2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80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1F5C-609F-4187-9993-FD52F07A2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32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1F5C-609F-4187-9993-FD52F07A2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86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1F5C-609F-4187-9993-FD52F07A2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01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afruit.com/datasheets/WS2812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ea typeface="DFKai-SB"/>
                <a:cs typeface="Times New Roman" panose="02020603050405020304" pitchFamily="18" charset="0"/>
                <a:sym typeface="DFKai-SB"/>
              </a:rPr>
              <a:t>mbot</a:t>
            </a: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學習流程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25D0E7-BEA4-48BE-AFDB-8DB377A4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F4A-6C97-4470-89C8-0A31BFB83FE6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29888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7CD30-CC6B-43DB-A66E-E5491585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39944" cy="980728"/>
          </a:xfrm>
        </p:spPr>
        <p:txBody>
          <a:bodyPr/>
          <a:lstStyle/>
          <a:p>
            <a:r>
              <a:rPr lang="zh-TW" altLang="en-US" dirty="0"/>
              <a:t>實驗一流程圖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8D59098-93D3-41E8-B609-78A0C4E1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F4A-6C97-4470-89C8-0A31BFB83FE6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1FA281B-88BC-4C74-B54E-B06BA18C2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379" y="1185255"/>
            <a:ext cx="2407249" cy="515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3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130AD2AF-72A0-4E0E-AAA9-29961155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實驗一實驗結果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0F2D17-6E4B-45B7-9DA5-5DBCB544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F4A-6C97-4470-89C8-0A31BFB83FE6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D3E2ADE-3E2B-4276-AC04-32254DFB6C97}"/>
              </a:ext>
            </a:extLst>
          </p:cNvPr>
          <p:cNvSpPr txBox="1"/>
          <p:nvPr/>
        </p:nvSpPr>
        <p:spPr>
          <a:xfrm>
            <a:off x="1646808" y="5254307"/>
            <a:ext cx="5850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1.1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實驗一 記錄表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14FC044-9129-E54D-75B4-D6B647FBA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22687"/>
              </p:ext>
            </p:extLst>
          </p:nvPr>
        </p:nvGraphicFramePr>
        <p:xfrm>
          <a:off x="1504950" y="1449804"/>
          <a:ext cx="6134100" cy="35793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27150">
                  <a:extLst>
                    <a:ext uri="{9D8B030D-6E8A-4147-A177-3AD203B41FA5}">
                      <a16:colId xmlns:a16="http://schemas.microsoft.com/office/drawing/2014/main" val="1851444414"/>
                    </a:ext>
                  </a:extLst>
                </a:gridCol>
                <a:gridCol w="1330826">
                  <a:extLst>
                    <a:ext uri="{9D8B030D-6E8A-4147-A177-3AD203B41FA5}">
                      <a16:colId xmlns:a16="http://schemas.microsoft.com/office/drawing/2014/main" val="3184631507"/>
                    </a:ext>
                  </a:extLst>
                </a:gridCol>
                <a:gridCol w="1816769">
                  <a:extLst>
                    <a:ext uri="{9D8B030D-6E8A-4147-A177-3AD203B41FA5}">
                      <a16:colId xmlns:a16="http://schemas.microsoft.com/office/drawing/2014/main" val="951993506"/>
                    </a:ext>
                  </a:extLst>
                </a:gridCol>
                <a:gridCol w="1659355">
                  <a:extLst>
                    <a:ext uri="{9D8B030D-6E8A-4147-A177-3AD203B41FA5}">
                      <a16:colId xmlns:a16="http://schemas.microsoft.com/office/drawing/2014/main" val="983790304"/>
                    </a:ext>
                  </a:extLst>
                </a:gridCol>
              </a:tblGrid>
              <a:tr h="930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u="none" strike="noStrike" dirty="0">
                          <a:effectLst/>
                        </a:rPr>
                        <a:t>左輪</a:t>
                      </a:r>
                      <a:r>
                        <a:rPr lang="en-US" sz="1600" u="none" strike="noStrike" dirty="0">
                          <a:effectLst/>
                        </a:rPr>
                        <a:t>PWM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u="none" strike="noStrike" dirty="0">
                          <a:effectLst/>
                        </a:rPr>
                        <a:t>右輪</a:t>
                      </a:r>
                      <a:r>
                        <a:rPr lang="en-US" sz="1600" u="none" strike="noStrike" dirty="0">
                          <a:effectLst/>
                        </a:rPr>
                        <a:t>PWM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PWM</a:t>
                      </a:r>
                      <a:r>
                        <a:rPr lang="zh-TW" altLang="en-US" sz="1600" u="none" strike="noStrike" dirty="0">
                          <a:effectLst/>
                        </a:rPr>
                        <a:t>誤差</a:t>
                      </a:r>
                      <a:endParaRPr lang="en-US" altLang="zh-TW" sz="1600" u="none" strike="noStrike" dirty="0">
                        <a:effectLst/>
                      </a:endParaRPr>
                    </a:p>
                    <a:p>
                      <a:pPr algn="ctr" rtl="0" fontAlgn="ctr"/>
                      <a:r>
                        <a:rPr lang="zh-TW" altLang="en-US" sz="12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右輪</a:t>
                      </a:r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-</a:t>
                      </a:r>
                      <a:r>
                        <a:rPr lang="zh-TW" altLang="en-US" sz="12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左輪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誤差百分比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zh-TW" altLang="en-US" sz="12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zh-TW" altLang="en-US" sz="12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右輪</a:t>
                      </a:r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zh-TW" altLang="en-US" sz="12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左輪</a:t>
                      </a:r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r>
                        <a:rPr lang="zh-TW" altLang="en-US" sz="12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*</a:t>
                      </a:r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83283"/>
                  </a:ext>
                </a:extLst>
              </a:tr>
              <a:tr h="5259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</a:rPr>
                        <a:t>100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</a:rPr>
                        <a:t>125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u="none" strike="noStrike" dirty="0">
                          <a:effectLst/>
                        </a:rPr>
                        <a:t> </a:t>
                      </a:r>
                      <a:r>
                        <a:rPr lang="en-US" altLang="zh-TW" sz="1600" u="none" strike="noStrike" dirty="0">
                          <a:effectLst/>
                        </a:rPr>
                        <a:t>25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1.25%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83746"/>
                  </a:ext>
                </a:extLst>
              </a:tr>
              <a:tr h="5259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</a:rPr>
                        <a:t>150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>
                          <a:effectLst/>
                        </a:rPr>
                        <a:t>180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u="none" strike="noStrike" dirty="0">
                          <a:effectLst/>
                        </a:rPr>
                        <a:t> </a:t>
                      </a:r>
                      <a:r>
                        <a:rPr lang="en-US" altLang="zh-TW" sz="1600" u="none" strike="noStrike" dirty="0">
                          <a:effectLst/>
                        </a:rPr>
                        <a:t>30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1.2%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10062"/>
                  </a:ext>
                </a:extLst>
              </a:tr>
              <a:tr h="5259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</a:rPr>
                        <a:t>180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>
                          <a:effectLst/>
                        </a:rPr>
                        <a:t>215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</a:rPr>
                        <a:t>35 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1.194%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00747"/>
                  </a:ext>
                </a:extLst>
              </a:tr>
              <a:tr h="5259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>
                          <a:effectLst/>
                        </a:rPr>
                        <a:t>200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>
                          <a:effectLst/>
                        </a:rPr>
                        <a:t>235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</a:rPr>
                        <a:t>35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1.175%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98424"/>
                  </a:ext>
                </a:extLst>
              </a:tr>
              <a:tr h="5454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>
                          <a:effectLst/>
                        </a:rPr>
                        <a:t>210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>
                          <a:effectLst/>
                        </a:rPr>
                        <a:t>255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u="none" strike="noStrike" dirty="0">
                          <a:effectLst/>
                        </a:rPr>
                        <a:t> </a:t>
                      </a:r>
                      <a:r>
                        <a:rPr lang="en-US" altLang="zh-TW" sz="1600" u="none" strike="noStrike" dirty="0">
                          <a:effectLst/>
                        </a:rPr>
                        <a:t>45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1.21%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75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4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7CD30-CC6B-43DB-A66E-E5491585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問與答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58A536-60E2-4EE4-80C8-A6161489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問題</a:t>
            </a:r>
            <a:r>
              <a:rPr lang="en-US" altLang="zh-TW" sz="2000" dirty="0"/>
              <a:t>1-1</a:t>
            </a:r>
            <a:r>
              <a:rPr lang="zh-TW" altLang="en-US" sz="2000" dirty="0"/>
              <a:t>：馬達的</a:t>
            </a:r>
            <a:r>
              <a:rPr lang="en-US" altLang="zh-TW" sz="2000" dirty="0"/>
              <a:t>PWM</a:t>
            </a:r>
            <a:r>
              <a:rPr lang="zh-TW" altLang="en-US" sz="2000" dirty="0"/>
              <a:t>寫入範圍多少</a:t>
            </a:r>
            <a:r>
              <a:rPr lang="en-US" altLang="zh-TW" sz="2000" dirty="0"/>
              <a:t>?</a:t>
            </a:r>
            <a:r>
              <a:rPr lang="zh-TW" altLang="en-US" sz="2000" dirty="0"/>
              <a:t>為什麼</a:t>
            </a:r>
            <a:r>
              <a:rPr lang="en-US" altLang="zh-TW" sz="2000" dirty="0"/>
              <a:t>?</a:t>
            </a:r>
          </a:p>
          <a:p>
            <a:pPr lvl="1"/>
            <a:r>
              <a:rPr lang="zh-TW" altLang="en-US" sz="1600" dirty="0"/>
              <a:t>答：</a:t>
            </a:r>
            <a:r>
              <a:rPr lang="en-US" altLang="zh-TW" sz="1600" dirty="0"/>
              <a:t>0-255(</a:t>
            </a:r>
            <a:r>
              <a:rPr lang="zh-TW" altLang="en-US" sz="1600" dirty="0"/>
              <a:t>數值也可以是負數，但是轉速不變，故無意義</a:t>
            </a:r>
            <a:r>
              <a:rPr lang="en-US" altLang="zh-TW" sz="1600" dirty="0"/>
              <a:t>)</a:t>
            </a:r>
            <a:r>
              <a:rPr lang="zh-TW" altLang="en-US" sz="1600" dirty="0"/>
              <a:t>，馬達的正反轉是透過</a:t>
            </a:r>
            <a:r>
              <a:rPr lang="en-US" altLang="zh-TW" sz="1600" dirty="0"/>
              <a:t>digitalWrite4,7</a:t>
            </a:r>
            <a:r>
              <a:rPr lang="zh-TW" altLang="en-US" sz="1600" dirty="0"/>
              <a:t> </a:t>
            </a:r>
            <a:r>
              <a:rPr lang="en-US" altLang="zh-TW" sz="1600" dirty="0"/>
              <a:t>HIGH or LOW</a:t>
            </a:r>
            <a:r>
              <a:rPr lang="zh-TW" altLang="en-US" sz="1600" dirty="0"/>
              <a:t>來實現，轉速則是由</a:t>
            </a:r>
            <a:r>
              <a:rPr lang="en-US" altLang="zh-TW" sz="1600" dirty="0"/>
              <a:t>analogWrite5,6</a:t>
            </a:r>
            <a:r>
              <a:rPr lang="zh-TW" altLang="en-US" sz="1600" dirty="0"/>
              <a:t>來實現，其中</a:t>
            </a:r>
            <a:r>
              <a:rPr lang="en-US" altLang="zh-TW" sz="1600" dirty="0" err="1"/>
              <a:t>digitalWrite</a:t>
            </a:r>
            <a:r>
              <a:rPr lang="en-US" altLang="zh-TW" sz="1600" dirty="0"/>
              <a:t>(4,HIGH)</a:t>
            </a:r>
            <a:r>
              <a:rPr lang="zh-TW" altLang="en-US" sz="1600" dirty="0"/>
              <a:t>和</a:t>
            </a:r>
            <a:r>
              <a:rPr lang="en-US" altLang="zh-TW" sz="1600" dirty="0" err="1"/>
              <a:t>digitalWrite</a:t>
            </a:r>
            <a:r>
              <a:rPr lang="en-US" altLang="zh-TW" sz="1600" dirty="0"/>
              <a:t>(7,LOW)</a:t>
            </a:r>
            <a:r>
              <a:rPr lang="zh-TW" altLang="en-US" sz="1600" dirty="0"/>
              <a:t>都是正轉。</a:t>
            </a:r>
            <a:endParaRPr lang="en-US" altLang="zh-TW" sz="1600" dirty="0"/>
          </a:p>
          <a:p>
            <a:r>
              <a:rPr lang="zh-TW" altLang="en-US" sz="2000" dirty="0"/>
              <a:t>問題</a:t>
            </a:r>
            <a:r>
              <a:rPr lang="en-US" altLang="zh-TW" sz="2000" dirty="0"/>
              <a:t>1-2</a:t>
            </a:r>
            <a:r>
              <a:rPr lang="zh-TW" altLang="en-US" sz="2000" dirty="0"/>
              <a:t>：為什麼</a:t>
            </a:r>
            <a:r>
              <a:rPr lang="en-US" altLang="zh-TW" sz="2000" dirty="0"/>
              <a:t>PWM</a:t>
            </a:r>
            <a:r>
              <a:rPr lang="zh-TW" altLang="en-US" sz="2000" dirty="0"/>
              <a:t>小於某個數值時，</a:t>
            </a:r>
            <a:r>
              <a:rPr lang="en-US" altLang="zh-TW" sz="2000" dirty="0" err="1"/>
              <a:t>mbot</a:t>
            </a:r>
            <a:r>
              <a:rPr lang="zh-TW" altLang="en-US" sz="2000" dirty="0"/>
              <a:t>就不會移動了？當時的值是多少？</a:t>
            </a:r>
            <a:endParaRPr lang="en-US" altLang="zh-TW" sz="2000" dirty="0"/>
          </a:p>
          <a:p>
            <a:pPr lvl="1"/>
            <a:r>
              <a:rPr lang="zh-TW" altLang="en-US" sz="1600" dirty="0"/>
              <a:t>答：當</a:t>
            </a:r>
            <a:r>
              <a:rPr lang="en-US" altLang="zh-TW" sz="1600" dirty="0"/>
              <a:t>analogWrite5,6</a:t>
            </a:r>
            <a:r>
              <a:rPr lang="zh-TW" altLang="en-US" sz="1600" dirty="0"/>
              <a:t>的值小於</a:t>
            </a:r>
            <a:r>
              <a:rPr lang="en-US" altLang="zh-TW" sz="1600" dirty="0"/>
              <a:t>40</a:t>
            </a:r>
            <a:r>
              <a:rPr lang="zh-TW" altLang="en-US" sz="1600" dirty="0"/>
              <a:t>時，放置於桌面上的</a:t>
            </a:r>
            <a:r>
              <a:rPr lang="en-US" altLang="zh-TW" sz="1600" dirty="0" err="1"/>
              <a:t>mbot</a:t>
            </a:r>
            <a:r>
              <a:rPr lang="zh-TW" altLang="en-US" sz="1600" dirty="0"/>
              <a:t>就不會移動，需要人為撥動才會轉動，因為數值太小時，</a:t>
            </a:r>
            <a:r>
              <a:rPr lang="en-US" altLang="zh-TW" sz="1600" dirty="0" err="1"/>
              <a:t>pwm</a:t>
            </a:r>
            <a:r>
              <a:rPr lang="zh-TW" altLang="en-US" sz="1600" dirty="0"/>
              <a:t>出來的電壓不足以讓馬達啟動，因為馬達啟動瞬間需要的電壓會大於持續運轉所需要的電壓。</a:t>
            </a:r>
            <a:endParaRPr lang="zh-TW" altLang="en-US" sz="16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00B3B5-307E-4E77-A379-3E15E9DC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F4A-6C97-4470-89C8-0A31BFB83FE6}" type="slidenum">
              <a:rPr lang="en-US" altLang="zh-TW" smtClean="0"/>
              <a:pPr/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550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2021/12/24</a:t>
            </a:r>
            <a:r>
              <a:rPr lang="zh-TW" altLang="en-US" dirty="0"/>
              <a:t> 第一版 莊英竪 編修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B2AB5-FC09-4A77-90EC-89C048B0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F4A-6C97-4470-89C8-0A31BFB83FE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6092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9E167E1-620E-4DEE-B172-F3C70BEE0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實驗零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B1937B97-7EC0-451F-A058-3D3C3FD19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查找微控制器腳位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25A9EA-B812-452C-8436-9F344CFA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F4A-6C97-4470-89C8-0A31BFB83FE6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0276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7CD30-CC6B-43DB-A66E-E5491585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58A536-60E2-4EE4-80C8-A6161489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實驗目的：查找微控制器腳位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實驗說明：查找</a:t>
            </a:r>
            <a:r>
              <a:rPr lang="en-US" altLang="zh-TW" dirty="0"/>
              <a:t>mega328PU-TH</a:t>
            </a:r>
            <a:r>
              <a:rPr lang="zh-TW" altLang="en-US" dirty="0"/>
              <a:t>腳位，將預用腳位記錄於表</a:t>
            </a:r>
            <a:r>
              <a:rPr lang="en-US" altLang="zh-TW" dirty="0"/>
              <a:t>0</a:t>
            </a:r>
            <a:r>
              <a:rPr lang="zh-TW" altLang="en-US" dirty="0"/>
              <a:t>。其包含馬達、</a:t>
            </a:r>
            <a:r>
              <a:rPr lang="en-US" altLang="zh-TW" dirty="0"/>
              <a:t>PWM</a:t>
            </a:r>
            <a:r>
              <a:rPr lang="zh-TW" altLang="en-US" dirty="0"/>
              <a:t>、感測器、超聲波、</a:t>
            </a:r>
            <a:r>
              <a:rPr lang="en-US" altLang="zh-TW" dirty="0"/>
              <a:t>reset…</a:t>
            </a:r>
            <a:r>
              <a:rPr lang="zh-TW" altLang="en-US" dirty="0"/>
              <a:t>等。</a:t>
            </a:r>
            <a:r>
              <a:rPr lang="en-US" altLang="zh-TW" dirty="0"/>
              <a:t> </a:t>
            </a:r>
            <a:r>
              <a:rPr lang="en-US" altLang="zh-TW" sz="1400" dirty="0"/>
              <a:t>http://4rdp.blogspot.com/2015/07/mbot-arduino.html</a:t>
            </a:r>
          </a:p>
          <a:p>
            <a:pPr marL="0" indent="0">
              <a:buNone/>
            </a:pPr>
            <a:endParaRPr lang="zh-TW" altLang="en-US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C2CEE3-8CF9-438E-AB43-1DC3B736998A}"/>
              </a:ext>
            </a:extLst>
          </p:cNvPr>
          <p:cNvSpPr txBox="1"/>
          <p:nvPr/>
        </p:nvSpPr>
        <p:spPr>
          <a:xfrm>
            <a:off x="3590925" y="5623362"/>
            <a:ext cx="196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實驗零 腳位記錄表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56ED85-57CE-42FE-A59F-F9241F3F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F4A-6C97-4470-89C8-0A31BFB83FE6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graphicFrame>
        <p:nvGraphicFramePr>
          <p:cNvPr id="7" name="內容版面配置區 4">
            <a:extLst>
              <a:ext uri="{FF2B5EF4-FFF2-40B4-BE49-F238E27FC236}">
                <a16:creationId xmlns:a16="http://schemas.microsoft.com/office/drawing/2014/main" id="{E9A14EDA-8EF5-4D1F-BDC8-FEB921D220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566460"/>
              </p:ext>
            </p:extLst>
          </p:nvPr>
        </p:nvGraphicFramePr>
        <p:xfrm>
          <a:off x="1746173" y="3688852"/>
          <a:ext cx="5400000" cy="176646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38098353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1396969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0360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2231575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37172045"/>
                    </a:ext>
                  </a:extLst>
                </a:gridCol>
              </a:tblGrid>
              <a:tr h="38916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項目</a:t>
                      </a:r>
                    </a:p>
                  </a:txBody>
                  <a:tcPr marL="96176" marR="96176" marT="48088" marB="480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右邊馬達</a:t>
                      </a:r>
                      <a:r>
                        <a:rPr lang="en-US" altLang="zh-TW" sz="200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m2</a:t>
                      </a:r>
                      <a:endParaRPr lang="zh-TW" altLang="en-US" sz="200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6176" marR="96176" marT="48088" marB="480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左邊馬達</a:t>
                      </a:r>
                      <a:r>
                        <a:rPr lang="en-US" altLang="zh-TW" sz="2000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m1</a:t>
                      </a:r>
                      <a:endParaRPr lang="zh-TW" altLang="en-US" sz="2000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6176" marR="96176" marT="48088" marB="480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PWM(M1,M2)</a:t>
                      </a:r>
                      <a:endParaRPr lang="zh-TW" altLang="en-US" sz="2000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6176" marR="96176" marT="48088" marB="480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reset</a:t>
                      </a:r>
                      <a:endParaRPr lang="zh-TW" altLang="en-US" sz="2000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6176" marR="96176" marT="48088" marB="480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5835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Pin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腳</a:t>
                      </a:r>
                    </a:p>
                  </a:txBody>
                  <a:tcPr marL="96176" marR="96176" marT="48088" marB="480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D7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6176" marR="96176" marT="48088" marB="480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D4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6176" marR="96176" marT="48088" marB="480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D5,D6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6176" marR="96176" marT="48088" marB="480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6176" marR="96176" marT="48088" marB="480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621382"/>
                  </a:ext>
                </a:extLst>
              </a:tr>
              <a:tr h="24107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項目</a:t>
                      </a:r>
                    </a:p>
                  </a:txBody>
                  <a:tcPr marL="96176" marR="96176" marT="48088" marB="480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超聲波</a:t>
                      </a:r>
                      <a:endParaRPr lang="zh-TW" altLang="en-US" sz="12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6176" marR="96176" marT="48088" marB="480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感測器</a:t>
                      </a:r>
                      <a:endParaRPr lang="zh-TW" altLang="en-US" sz="1200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sz="12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6176" marR="96176" marT="48088" marB="480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蜂鳴器</a:t>
                      </a:r>
                    </a:p>
                  </a:txBody>
                  <a:tcPr marL="96176" marR="96176" marT="48088" marB="480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按鈕</a:t>
                      </a:r>
                    </a:p>
                  </a:txBody>
                  <a:tcPr marL="96176" marR="96176" marT="48088" marB="480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2057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Pin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腳</a:t>
                      </a:r>
                    </a:p>
                  </a:txBody>
                  <a:tcPr marL="96176" marR="96176" marT="48088" marB="480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6176" marR="96176" marT="48088" marB="480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A6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6176" marR="96176" marT="48088" marB="480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D8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6176" marR="96176" marT="48088" marB="480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A7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6176" marR="96176" marT="48088" marB="480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069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0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807C2-FD45-493C-9C6E-EEABBF4D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Mbot</a:t>
            </a:r>
            <a:r>
              <a:rPr lang="en-US" altLang="zh-TW" dirty="0"/>
              <a:t>  </a:t>
            </a:r>
            <a:r>
              <a:rPr lang="zh-TW" altLang="en-US" dirty="0"/>
              <a:t>腳位編號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03E4309-CEA4-4212-8A71-F70B924BEC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34516" y="1204912"/>
          <a:ext cx="4274967" cy="4968877"/>
        </p:xfrm>
        <a:graphic>
          <a:graphicData uri="http://schemas.openxmlformats.org/drawingml/2006/table">
            <a:tbl>
              <a:tblPr/>
              <a:tblGrid>
                <a:gridCol w="1179627">
                  <a:extLst>
                    <a:ext uri="{9D8B030D-6E8A-4147-A177-3AD203B41FA5}">
                      <a16:colId xmlns:a16="http://schemas.microsoft.com/office/drawing/2014/main" val="481882076"/>
                    </a:ext>
                  </a:extLst>
                </a:gridCol>
                <a:gridCol w="1547670">
                  <a:extLst>
                    <a:ext uri="{9D8B030D-6E8A-4147-A177-3AD203B41FA5}">
                      <a16:colId xmlns:a16="http://schemas.microsoft.com/office/drawing/2014/main" val="3986973463"/>
                    </a:ext>
                  </a:extLst>
                </a:gridCol>
                <a:gridCol w="1547670">
                  <a:extLst>
                    <a:ext uri="{9D8B030D-6E8A-4147-A177-3AD203B41FA5}">
                      <a16:colId xmlns:a16="http://schemas.microsoft.com/office/drawing/2014/main" val="3694428538"/>
                    </a:ext>
                  </a:extLst>
                </a:gridCol>
              </a:tblGrid>
              <a:tr h="183803">
                <a:tc>
                  <a:txBody>
                    <a:bodyPr/>
                    <a:lstStyle/>
                    <a:p>
                      <a:pPr fontAlgn="t"/>
                      <a:endParaRPr lang="zh-TW" alt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700"/>
                    </a:p>
                  </a:txBody>
                  <a:tcPr marL="49565" marR="49565" marT="24782" marB="247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700"/>
                    </a:p>
                  </a:txBody>
                  <a:tcPr marL="49565" marR="49565" marT="24782" marB="24782"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033922"/>
                  </a:ext>
                </a:extLst>
              </a:tr>
              <a:tr h="1838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Arduino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mBot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S4A (motoduino)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949403"/>
                  </a:ext>
                </a:extLst>
              </a:tr>
              <a:tr h="1838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D0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BT RX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IN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016104"/>
                  </a:ext>
                </a:extLst>
              </a:tr>
              <a:tr h="1838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D1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BT TX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IN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579580"/>
                  </a:ext>
                </a:extLst>
              </a:tr>
              <a:tr h="1838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D2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 RX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IN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139524"/>
                  </a:ext>
                </a:extLst>
              </a:tr>
              <a:tr h="1838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D3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 TX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IN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942781"/>
                  </a:ext>
                </a:extLst>
              </a:tr>
              <a:tr h="1838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D4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M1  </a:t>
                      </a:r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H: F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orward  </a:t>
                      </a:r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L: B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ackward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SERVO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29967"/>
                  </a:ext>
                </a:extLst>
              </a:tr>
              <a:tr h="1838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D5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M2(RIGHT)  PWM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PWM (M1)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665169"/>
                  </a:ext>
                </a:extLst>
              </a:tr>
              <a:tr h="1838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D6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M1(LEFT)  PWM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PWM (M2)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452246"/>
                  </a:ext>
                </a:extLst>
              </a:tr>
              <a:tr h="1838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D7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M2  </a:t>
                      </a:r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H: B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ackward  </a:t>
                      </a:r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L: F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orward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SERVO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30193"/>
                  </a:ext>
                </a:extLst>
              </a:tr>
              <a:tr h="1838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D8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BUZZER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SERVO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916085"/>
                  </a:ext>
                </a:extLst>
              </a:tr>
              <a:tr h="2953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D9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PORT2-1  LIGHT-SENSOR(LEFT)  H: White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PWM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165851"/>
                  </a:ext>
                </a:extLst>
              </a:tr>
              <a:tr h="2953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D10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PORT2-2  LIGHT-SENSOR(RIGHT)  H: White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OUT </a:t>
                      </a:r>
                      <a:endParaRPr lang="en-US" sz="7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(M1, </a:t>
                      </a:r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H: F, L: B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700" dirty="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572964"/>
                  </a:ext>
                </a:extLst>
              </a:tr>
              <a:tr h="2953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D11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PORT1-1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OUT</a:t>
                      </a:r>
                      <a:endParaRPr lang="en-US" sz="7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(M2, </a:t>
                      </a:r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H: F, L: B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873032"/>
                  </a:ext>
                </a:extLst>
              </a:tr>
              <a:tr h="1838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D12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PORT1-2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OUT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460914"/>
                  </a:ext>
                </a:extLst>
              </a:tr>
              <a:tr h="1838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D13 / SCK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LED / LED1-2 (</a:t>
                      </a:r>
                      <a:r>
                        <a:rPr lang="en-US" sz="700" b="0" i="0" u="sng" strike="noStrike">
                          <a:solidFill>
                            <a:srgbClr val="DE7008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WS2812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OUT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76321"/>
                  </a:ext>
                </a:extLst>
              </a:tr>
              <a:tr h="1838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PORT4-1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Analog IN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656015"/>
                  </a:ext>
                </a:extLst>
              </a:tr>
              <a:tr h="1838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PORT4-2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Analog IN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58387"/>
                  </a:ext>
                </a:extLst>
              </a:tr>
              <a:tr h="1838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A2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PORT3-1  ULTRASOUND  ECHO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Analog IN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668774"/>
                  </a:ext>
                </a:extLst>
              </a:tr>
              <a:tr h="1838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A3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PORT3-2  ULTRASOUND  TRIG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Analog IN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841365"/>
                  </a:ext>
                </a:extLst>
              </a:tr>
              <a:tr h="1838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A4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SDA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Analog IN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644019"/>
                  </a:ext>
                </a:extLst>
              </a:tr>
              <a:tr h="1838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A5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SCL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Analog IN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049333"/>
                  </a:ext>
                </a:extLst>
              </a:tr>
              <a:tr h="2953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A6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LIGHT SENSOR  H: Light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zh-TW" altLang="en-US" sz="700">
                          <a:effectLst/>
                        </a:rPr>
                      </a:br>
                      <a:endParaRPr lang="zh-TW" alt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199947"/>
                  </a:ext>
                </a:extLst>
              </a:tr>
              <a:tr h="2953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A7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BUTTON  H: Press</a:t>
                      </a:r>
                      <a:endParaRPr lang="en-US" sz="70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zh-TW" altLang="en-US" sz="700" dirty="0">
                          <a:effectLst/>
                        </a:rPr>
                      </a:br>
                      <a:endParaRPr lang="zh-TW" altLang="en-US" sz="700" dirty="0">
                        <a:effectLst/>
                      </a:endParaRPr>
                    </a:p>
                  </a:txBody>
                  <a:tcPr marL="36141" marR="36141" marT="36141" marB="361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605930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985AFA-C2D5-4953-901F-9F8029DB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F4A-6C97-4470-89C8-0A31BFB83FE6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2128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0CE98-02D0-4D27-9103-ECF73015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Mbot</a:t>
            </a:r>
            <a:r>
              <a:rPr lang="en-US" altLang="zh-TW" dirty="0"/>
              <a:t>  MCU</a:t>
            </a:r>
            <a:r>
              <a:rPr lang="zh-TW" altLang="en-US" dirty="0"/>
              <a:t>腳位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F45593C-2D10-4FD1-93E4-442E7144A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320" y="1177420"/>
            <a:ext cx="5311600" cy="496867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551257-D80A-40AD-887E-033EF353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F4A-6C97-4470-89C8-0A31BFB83FE6}" type="slidenum">
              <a:rPr lang="en-US" altLang="zh-TW" smtClean="0"/>
              <a:pPr/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326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9E167E1-620E-4DEE-B172-F3C70BEE0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實驗一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B1937B97-7EC0-451F-A058-3D3C3FD19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不同</a:t>
            </a:r>
            <a:r>
              <a:rPr lang="en-US" altLang="zh-TW" dirty="0"/>
              <a:t>PWM</a:t>
            </a:r>
            <a:r>
              <a:rPr lang="zh-TW" altLang="en-US" dirty="0"/>
              <a:t>下的左右輪差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25A9EA-B812-452C-8436-9F344CFA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F4A-6C97-4470-89C8-0A31BFB83FE6}" type="slidenum">
              <a:rPr lang="en-US" altLang="zh-TW" smtClean="0"/>
              <a:pPr/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008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7CD30-CC6B-43DB-A66E-E5491585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58A536-60E2-4EE4-80C8-A6161489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實驗目的：利用調整</a:t>
            </a:r>
            <a:r>
              <a:rPr lang="en-US" altLang="zh-TW" dirty="0"/>
              <a:t>PWM</a:t>
            </a:r>
            <a:r>
              <a:rPr lang="zh-TW" altLang="en-US" dirty="0"/>
              <a:t>控制</a:t>
            </a:r>
            <a:r>
              <a:rPr lang="en-US" altLang="zh-TW" dirty="0" err="1"/>
              <a:t>mbot</a:t>
            </a:r>
            <a:r>
              <a:rPr lang="zh-TW" altLang="en-US" dirty="0"/>
              <a:t>走直線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實驗說明：參考圖</a:t>
            </a:r>
            <a:r>
              <a:rPr lang="en-US" altLang="zh-TW" dirty="0"/>
              <a:t>1.2</a:t>
            </a:r>
            <a:r>
              <a:rPr lang="zh-TW" altLang="en-US" dirty="0"/>
              <a:t>之流程圖設計實驗。設定左右輪</a:t>
            </a:r>
            <a:r>
              <a:rPr lang="en-US" altLang="zh-TW" dirty="0"/>
              <a:t>PWM</a:t>
            </a:r>
            <a:r>
              <a:rPr lang="zh-TW" altLang="en-US" dirty="0"/>
              <a:t>數值讓車子可以直線行走，並將</a:t>
            </a:r>
            <a:r>
              <a:rPr lang="en-US" altLang="zh-TW" dirty="0"/>
              <a:t>5</a:t>
            </a:r>
            <a:r>
              <a:rPr lang="zh-TW" altLang="en-US" dirty="0"/>
              <a:t>組</a:t>
            </a:r>
            <a:r>
              <a:rPr lang="en-US" altLang="zh-TW" dirty="0"/>
              <a:t>PWM</a:t>
            </a:r>
            <a:r>
              <a:rPr lang="zh-TW" altLang="en-US" dirty="0"/>
              <a:t>數值記錄於表</a:t>
            </a:r>
            <a:r>
              <a:rPr lang="en-US" altLang="zh-TW" dirty="0"/>
              <a:t>1.1</a:t>
            </a:r>
            <a:r>
              <a:rPr lang="zh-TW" altLang="en-US" dirty="0"/>
              <a:t>，計算兩輪速差。</a:t>
            </a:r>
            <a:endParaRPr lang="en-US" altLang="zh-TW" dirty="0"/>
          </a:p>
          <a:p>
            <a:endParaRPr lang="zh-TW" altLang="en-US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214D5A-0B03-46D8-BF62-2F5B6219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F4A-6C97-4470-89C8-0A31BFB83FE6}" type="slidenum">
              <a:rPr lang="en-US" altLang="zh-TW" smtClean="0"/>
              <a:pPr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1026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00E88A-D869-4752-A123-63D44AEF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PWM</a:t>
            </a:r>
            <a:r>
              <a:rPr lang="zh-TW" altLang="en-US" dirty="0"/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06A9177-1E6D-45EF-9102-CA8AE73021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4576"/>
                <a:ext cx="8229600" cy="4968552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400" dirty="0"/>
                  <a:t>脈衝寬度調變</a:t>
                </a:r>
                <a:r>
                  <a:rPr lang="en-US" altLang="zh-TW" sz="2400" dirty="0"/>
                  <a:t> (Pulse Width Modulation,</a:t>
                </a:r>
                <a:r>
                  <a:rPr lang="zh-TW" altLang="en-US" sz="2400" dirty="0"/>
                  <a:t>簡稱</a:t>
                </a:r>
                <a:r>
                  <a:rPr lang="en-US" altLang="zh-TW" sz="2400" dirty="0"/>
                  <a:t>PWM)</a:t>
                </a:r>
              </a:p>
              <a:p>
                <a:pPr lvl="1"/>
                <a:r>
                  <a:rPr lang="zh-TW" altLang="en-US" dirty="0"/>
                  <a:t>藉由調整脈衝寬度來控制電路的輸入訊號值。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pPr marL="0" indent="0">
                  <a:buNone/>
                </a:pPr>
                <a:r>
                  <a:rPr lang="zh-TW" altLang="en-US" sz="2400" dirty="0"/>
                  <a:t>其中，</a:t>
                </a:r>
                <a:r>
                  <a:rPr lang="en-US" altLang="zh-TW" sz="2400" dirty="0"/>
                  <a:t>w</a:t>
                </a:r>
                <a:r>
                  <a:rPr lang="zh-TW" altLang="en-US" sz="2400" dirty="0"/>
                  <a:t>為脈衝寬度是高電位的持續時間、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400" i="1" baseline="-250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TW" altLang="en-US" sz="2400" dirty="0"/>
                  <a:t> 為週期、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i="1" baseline="-250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TW" altLang="en-US" sz="2400" dirty="0"/>
                  <a:t>為頻率、 </a:t>
                </a:r>
                <a:r>
                  <a:rPr lang="en-US" altLang="zh-TW" sz="2400" dirty="0"/>
                  <a:t>D</a:t>
                </a:r>
                <a:r>
                  <a:rPr lang="zh-TW" altLang="en-US" sz="2400" dirty="0"/>
                  <a:t>為工作週期。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06A9177-1E6D-45EF-9102-CA8AE7302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4576"/>
                <a:ext cx="8229600" cy="4968552"/>
              </a:xfrm>
              <a:blipFill>
                <a:blip r:embed="rId3"/>
                <a:stretch>
                  <a:fillRect l="-1111" t="-245" r="-1111" b="-63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16453E-29ED-491B-B5D8-6BA07DE8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F4A-6C97-4470-89C8-0A31BFB83FE6}" type="slidenum">
              <a:rPr lang="en-US" altLang="zh-TW" smtClean="0"/>
              <a:pPr/>
              <a:t>9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9481310-41A0-4DCF-9492-ABD1330CCC7F}"/>
                  </a:ext>
                </a:extLst>
              </p:cNvPr>
              <p:cNvSpPr txBox="1"/>
              <p:nvPr/>
            </p:nvSpPr>
            <p:spPr>
              <a:xfrm>
                <a:off x="4124272" y="2719706"/>
                <a:ext cx="4133335" cy="22067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altLang="zh-TW" sz="2400" b="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baseline="-250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𝑡𝑜𝑛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𝑡𝑜𝑓𝑓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2400" b="0" i="1" baseline="-2500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TW" sz="2400" b="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baseline="-25000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baseline="-25000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𝑡𝑜𝑓𝑓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baseline="-25000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b="0" i="1" baseline="-2500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TW" sz="2400" b="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endPara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9481310-41A0-4DCF-9492-ABD1330CC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272" y="2719706"/>
                <a:ext cx="4133335" cy="2206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D3346F-BB93-4B2E-AF78-DAA8148425C4}"/>
              </a:ext>
            </a:extLst>
          </p:cNvPr>
          <p:cNvSpPr txBox="1"/>
          <p:nvPr/>
        </p:nvSpPr>
        <p:spPr>
          <a:xfrm>
            <a:off x="8007179" y="3221233"/>
            <a:ext cx="679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(1.1)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45B7F6-0D70-4830-8D26-1DE95AC9373D}"/>
              </a:ext>
            </a:extLst>
          </p:cNvPr>
          <p:cNvSpPr txBox="1"/>
          <p:nvPr/>
        </p:nvSpPr>
        <p:spPr>
          <a:xfrm>
            <a:off x="8007179" y="3953592"/>
            <a:ext cx="679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(1.2)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6D8E8D0-367F-4A2A-91D0-A12AC5BA52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64" r="3099" b="3591"/>
          <a:stretch/>
        </p:blipFill>
        <p:spPr>
          <a:xfrm>
            <a:off x="200229" y="2293197"/>
            <a:ext cx="4467021" cy="326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9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20737</TotalTime>
  <Words>667</Words>
  <Application>Microsoft Office PowerPoint</Application>
  <PresentationFormat>如螢幕大小 (4:3)</PresentationFormat>
  <Paragraphs>173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DFKai-SB</vt:lpstr>
      <vt:lpstr>DFKai-SB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mbot學習流程</vt:lpstr>
      <vt:lpstr>版本說明</vt:lpstr>
      <vt:lpstr>實驗零</vt:lpstr>
      <vt:lpstr>實驗零</vt:lpstr>
      <vt:lpstr>Mbot  腳位編號</vt:lpstr>
      <vt:lpstr>Mbot  MCU腳位</vt:lpstr>
      <vt:lpstr>實驗一</vt:lpstr>
      <vt:lpstr>實驗一</vt:lpstr>
      <vt:lpstr>PWM原理</vt:lpstr>
      <vt:lpstr>實驗一流程圖</vt:lpstr>
      <vt:lpstr>實驗一實驗結果</vt:lpstr>
      <vt:lpstr>問與答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XXX教學</dc:title>
  <dc:creator>user</dc:creator>
  <cp:lastModifiedBy>C111154110</cp:lastModifiedBy>
  <cp:revision>271</cp:revision>
  <dcterms:created xsi:type="dcterms:W3CDTF">2021-08-30T11:04:17Z</dcterms:created>
  <dcterms:modified xsi:type="dcterms:W3CDTF">2024-03-01T03:52:22Z</dcterms:modified>
</cp:coreProperties>
</file>