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03" r:id="rId2"/>
    <p:sldId id="266" r:id="rId3"/>
    <p:sldId id="263" r:id="rId4"/>
    <p:sldId id="264" r:id="rId5"/>
    <p:sldId id="265" r:id="rId6"/>
    <p:sldId id="267" r:id="rId7"/>
    <p:sldId id="504" r:id="rId8"/>
    <p:sldId id="269" r:id="rId9"/>
    <p:sldId id="505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3897" autoAdjust="0"/>
  </p:normalViewPr>
  <p:slideViewPr>
    <p:cSldViewPr snapToGrid="0" showGuides="1">
      <p:cViewPr varScale="1">
        <p:scale>
          <a:sx n="79" d="100"/>
          <a:sy n="79" d="100"/>
        </p:scale>
        <p:origin x="12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F0F9E-2332-4ACA-A0AF-CD243A85FED0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3EF33-E96B-4645-9BA0-43DA5C4E18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63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3EF33-E96B-4645-9BA0-43DA5C4E181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547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685800" y="1268763"/>
            <a:ext cx="7772400" cy="1470025"/>
          </a:xfrm>
        </p:spPr>
        <p:txBody>
          <a:bodyPr>
            <a:normAutofit/>
          </a:bodyPr>
          <a:lstStyle>
            <a:lvl1pPr algn="ctr">
              <a:defRPr sz="4000" u="sng" baseline="0">
                <a:uFill>
                  <a:solidFill>
                    <a:schemeClr val="bg1">
                      <a:lumMod val="75000"/>
                    </a:schemeClr>
                  </a:solidFill>
                </a:uFill>
                <a:latin typeface="Times New Roman" pitchFamily="18" charset="0"/>
                <a:ea typeface="標楷體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副標題 2"/>
          <p:cNvSpPr>
            <a:spLocks noGrp="1"/>
          </p:cNvSpPr>
          <p:nvPr>
            <p:ph type="subTitle" idx="1"/>
          </p:nvPr>
        </p:nvSpPr>
        <p:spPr>
          <a:xfrm>
            <a:off x="685800" y="3024390"/>
            <a:ext cx="7772400" cy="2345281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3635896" y="86629"/>
            <a:ext cx="5508104" cy="5309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TW" altLang="en-US" sz="1500" b="1" cap="none" spc="0" baseline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Times New Roman" pitchFamily="18" charset="0"/>
                <a:ea typeface="標楷體" pitchFamily="65" charset="-120"/>
              </a:rPr>
              <a:t>國立高雄科技大學 電機工程系</a:t>
            </a:r>
            <a:endParaRPr lang="en-US" altLang="zh-TW" sz="1500" b="1" cap="none" spc="0" baseline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Times New Roman" pitchFamily="18" charset="0"/>
              <a:ea typeface="標楷體" pitchFamily="65" charset="-120"/>
            </a:endParaRPr>
          </a:p>
          <a:p>
            <a:pPr algn="r"/>
            <a:r>
              <a:rPr lang="en-US" altLang="zh-TW" sz="1500" b="1" cap="none" spc="0" baseline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Times New Roman" pitchFamily="18" charset="0"/>
                <a:ea typeface="標楷體" pitchFamily="65" charset="-120"/>
              </a:rPr>
              <a:t>NKUST EE</a:t>
            </a:r>
          </a:p>
        </p:txBody>
      </p:sp>
      <p:cxnSp>
        <p:nvCxnSpPr>
          <p:cNvPr id="10" name="直線接點 9"/>
          <p:cNvCxnSpPr/>
          <p:nvPr userDrawn="1"/>
        </p:nvCxnSpPr>
        <p:spPr>
          <a:xfrm>
            <a:off x="1403649" y="692696"/>
            <a:ext cx="7740352" cy="0"/>
          </a:xfrm>
          <a:prstGeom prst="line">
            <a:avLst/>
          </a:prstGeom>
          <a:ln w="63500">
            <a:gradFill>
              <a:gsLst>
                <a:gs pos="0">
                  <a:schemeClr val="accent5"/>
                </a:gs>
                <a:gs pos="45000">
                  <a:schemeClr val="accent1"/>
                </a:gs>
                <a:gs pos="70000">
                  <a:schemeClr val="tx2"/>
                </a:gs>
                <a:gs pos="100000">
                  <a:srgbClr val="002060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-1" y="6441705"/>
            <a:ext cx="5130497" cy="37702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l"/>
            <a:r>
              <a:rPr lang="en-US" altLang="zh-TW" sz="2000" b="1" cap="none" spc="0" baseline="0" dirty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標楷體" pitchFamily="65" charset="-120"/>
              </a:rPr>
              <a:t>Intelligent Control and Computer Vision Lab.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229600" y="6342784"/>
            <a:ext cx="775607" cy="365125"/>
          </a:xfrm>
        </p:spPr>
        <p:txBody>
          <a:bodyPr/>
          <a:lstStyle>
            <a:lvl1pPr>
              <a:defRPr sz="1800" b="0" i="0" baseline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FD04F4A-6C97-4470-89C8-0A31BFB83FE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cxnSp>
        <p:nvCxnSpPr>
          <p:cNvPr id="13" name="直線接點 12"/>
          <p:cNvCxnSpPr/>
          <p:nvPr userDrawn="1"/>
        </p:nvCxnSpPr>
        <p:spPr>
          <a:xfrm>
            <a:off x="0" y="6375512"/>
            <a:ext cx="7740352" cy="0"/>
          </a:xfrm>
          <a:prstGeom prst="line">
            <a:avLst/>
          </a:prstGeom>
          <a:ln w="63500">
            <a:gradFill>
              <a:gsLst>
                <a:gs pos="0">
                  <a:schemeClr val="accent5"/>
                </a:gs>
                <a:gs pos="45000">
                  <a:schemeClr val="accent1"/>
                </a:gs>
                <a:gs pos="70000">
                  <a:schemeClr val="tx2"/>
                </a:gs>
                <a:gs pos="100000">
                  <a:srgbClr val="002060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1493"/>
            <a:ext cx="1032858" cy="93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3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1F5C-609F-4187-9993-FD52F07A2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79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1F5C-609F-4187-9993-FD52F07A2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93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39944" cy="980728"/>
          </a:xfrm>
        </p:spPr>
        <p:txBody>
          <a:bodyPr>
            <a:normAutofit/>
          </a:bodyPr>
          <a:lstStyle>
            <a:lvl1pPr algn="ctr">
              <a:defRPr sz="32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5" name="內容版面配置區 2"/>
          <p:cNvSpPr>
            <a:spLocks noGrp="1"/>
          </p:cNvSpPr>
          <p:nvPr>
            <p:ph idx="1"/>
          </p:nvPr>
        </p:nvSpPr>
        <p:spPr>
          <a:xfrm>
            <a:off x="457200" y="1204576"/>
            <a:ext cx="8229600" cy="4968552"/>
          </a:xfrm>
        </p:spPr>
        <p:txBody>
          <a:bodyPr>
            <a:normAutofit/>
          </a:bodyPr>
          <a:lstStyle>
            <a:lvl1pPr marL="360363" indent="-360363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ª"/>
              <a:defRPr sz="2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622300" indent="-27940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"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895350" indent="-20955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"/>
              <a:defRPr sz="195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200150" indent="-171450" algn="just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ª"/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1543050" indent="-171450" algn="just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ª"/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cxnSp>
        <p:nvCxnSpPr>
          <p:cNvPr id="17" name="直線接點 16"/>
          <p:cNvCxnSpPr/>
          <p:nvPr userDrawn="1"/>
        </p:nvCxnSpPr>
        <p:spPr>
          <a:xfrm>
            <a:off x="1403649" y="980728"/>
            <a:ext cx="7740352" cy="0"/>
          </a:xfrm>
          <a:prstGeom prst="line">
            <a:avLst/>
          </a:prstGeom>
          <a:ln w="63500">
            <a:gradFill>
              <a:gsLst>
                <a:gs pos="0">
                  <a:schemeClr val="accent5"/>
                </a:gs>
                <a:gs pos="45000">
                  <a:schemeClr val="accent1"/>
                </a:gs>
                <a:gs pos="70000">
                  <a:schemeClr val="tx2"/>
                </a:gs>
                <a:gs pos="100000">
                  <a:srgbClr val="002060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 userDrawn="1"/>
        </p:nvCxnSpPr>
        <p:spPr>
          <a:xfrm>
            <a:off x="0" y="6375512"/>
            <a:ext cx="7740352" cy="0"/>
          </a:xfrm>
          <a:prstGeom prst="line">
            <a:avLst/>
          </a:prstGeom>
          <a:ln w="63500">
            <a:gradFill>
              <a:gsLst>
                <a:gs pos="0">
                  <a:schemeClr val="accent5"/>
                </a:gs>
                <a:gs pos="45000">
                  <a:schemeClr val="accent1"/>
                </a:gs>
                <a:gs pos="70000">
                  <a:schemeClr val="tx2"/>
                </a:gs>
                <a:gs pos="100000">
                  <a:srgbClr val="002060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 userDrawn="1"/>
        </p:nvSpPr>
        <p:spPr>
          <a:xfrm>
            <a:off x="-1" y="6441705"/>
            <a:ext cx="5130497" cy="37702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l"/>
            <a:r>
              <a:rPr lang="en-US" altLang="zh-TW" sz="2000" b="1" cap="none" spc="0" baseline="0" dirty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標楷體" pitchFamily="65" charset="-120"/>
              </a:rPr>
              <a:t>Intelligent Control and Computer Vision Lab.</a:t>
            </a:r>
          </a:p>
        </p:txBody>
      </p:sp>
      <p:pic>
        <p:nvPicPr>
          <p:cNvPr id="20" name="圖片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1493"/>
            <a:ext cx="1032858" cy="939107"/>
          </a:xfrm>
          <a:prstGeom prst="rect">
            <a:avLst/>
          </a:prstGeom>
        </p:spPr>
      </p:pic>
      <p:sp>
        <p:nvSpPr>
          <p:cNvPr id="2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229600" y="6342784"/>
            <a:ext cx="775607" cy="365125"/>
          </a:xfrm>
        </p:spPr>
        <p:txBody>
          <a:bodyPr/>
          <a:lstStyle>
            <a:lvl1pPr>
              <a:defRPr sz="1800" b="0" i="0" baseline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FD04F4A-6C97-4470-89C8-0A31BFB83FE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2108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39944" cy="980728"/>
          </a:xfrm>
        </p:spPr>
        <p:txBody>
          <a:bodyPr>
            <a:normAutofit/>
          </a:bodyPr>
          <a:lstStyle>
            <a:lvl1pPr algn="ctr">
              <a:defRPr sz="32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1403649" y="980728"/>
            <a:ext cx="7740352" cy="0"/>
          </a:xfrm>
          <a:prstGeom prst="line">
            <a:avLst/>
          </a:prstGeom>
          <a:ln w="63500">
            <a:gradFill>
              <a:gsLst>
                <a:gs pos="0">
                  <a:schemeClr val="accent5"/>
                </a:gs>
                <a:gs pos="45000">
                  <a:schemeClr val="accent1"/>
                </a:gs>
                <a:gs pos="70000">
                  <a:schemeClr val="tx2"/>
                </a:gs>
                <a:gs pos="100000">
                  <a:srgbClr val="002060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0" y="6375512"/>
            <a:ext cx="7740352" cy="0"/>
          </a:xfrm>
          <a:prstGeom prst="line">
            <a:avLst/>
          </a:prstGeom>
          <a:ln w="63500">
            <a:gradFill>
              <a:gsLst>
                <a:gs pos="0">
                  <a:schemeClr val="accent5"/>
                </a:gs>
                <a:gs pos="45000">
                  <a:schemeClr val="accent1"/>
                </a:gs>
                <a:gs pos="70000">
                  <a:schemeClr val="tx2"/>
                </a:gs>
                <a:gs pos="100000">
                  <a:srgbClr val="002060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-1" y="6441705"/>
            <a:ext cx="5130497" cy="37702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l"/>
            <a:r>
              <a:rPr lang="en-US" altLang="zh-TW" sz="2000" b="1" cap="none" spc="0" baseline="0" dirty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標楷體" pitchFamily="65" charset="-120"/>
              </a:rPr>
              <a:t>Intelligent Control and Computer Vision Lab.</a:t>
            </a:r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1493"/>
            <a:ext cx="1032858" cy="939107"/>
          </a:xfrm>
          <a:prstGeom prst="rect">
            <a:avLst/>
          </a:prstGeom>
        </p:spPr>
      </p:pic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229600" y="6342784"/>
            <a:ext cx="775607" cy="365125"/>
          </a:xfrm>
        </p:spPr>
        <p:txBody>
          <a:bodyPr/>
          <a:lstStyle>
            <a:lvl1pPr>
              <a:defRPr sz="1800" b="0" i="0" baseline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FD04F4A-6C97-4470-89C8-0A31BFB83FE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2979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1F5C-609F-4187-9993-FD52F07A2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44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1F5C-609F-4187-9993-FD52F07A2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30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1F5C-609F-4187-9993-FD52F07A2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30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1F5C-609F-4187-9993-FD52F07A2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80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1F5C-609F-4187-9993-FD52F07A2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32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1F5C-609F-4187-9993-FD52F07A2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86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31F5C-609F-4187-9993-FD52F07A2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01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59DCCB5-068C-4BA9-B64D-D4DE110E3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實驗二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9F62CDE0-E31B-43CB-B29E-188D95A9E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紅外線感測器練習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92CD82-8184-42F8-B92F-7306314F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4F4A-6C97-4470-89C8-0A31BFB83FE6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4034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15F300-AD97-4FA7-AD5B-C1C03243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300FA-EBBF-4920-A61F-D0DCC5373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實驗目的：學習紅外線感測器並加入正規化觀念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實驗說明：參考圖</a:t>
            </a:r>
            <a:r>
              <a:rPr lang="en-US" altLang="zh-TW" dirty="0"/>
              <a:t>2.1</a:t>
            </a:r>
            <a:r>
              <a:rPr lang="zh-TW" altLang="en-US" dirty="0"/>
              <a:t>之</a:t>
            </a:r>
            <a:r>
              <a:rPr lang="zh-TW" altLang="en-US" dirty="0">
                <a:latin typeface="標楷體" panose="03000509000000000000" pitchFamily="65" charset="-120"/>
              </a:rPr>
              <a:t>實驗二流程圖</a:t>
            </a:r>
            <a:r>
              <a:rPr lang="zh-TW" altLang="en-US" dirty="0"/>
              <a:t>設計實驗。</a:t>
            </a:r>
            <a:r>
              <a:rPr lang="zh-TW" altLang="zh-TW" dirty="0"/>
              <a:t>利用序列埠監控視窗和序列繪圖家觀察</a:t>
            </a:r>
            <a:r>
              <a:rPr lang="zh-TW" altLang="en-US" dirty="0"/>
              <a:t>感測器</a:t>
            </a:r>
            <a:r>
              <a:rPr lang="zh-TW" altLang="zh-TW" dirty="0"/>
              <a:t>在</a:t>
            </a:r>
            <a:r>
              <a:rPr lang="zh-TW" altLang="en-US" dirty="0"/>
              <a:t>地圖</a:t>
            </a:r>
            <a:r>
              <a:rPr lang="zh-TW" altLang="zh-TW" dirty="0"/>
              <a:t>上數值的變化</a:t>
            </a:r>
            <a:r>
              <a:rPr lang="zh-TW" altLang="en-US" dirty="0"/>
              <a:t>且自動更新極值然後利用正規化將感測器數值範圍 </a:t>
            </a:r>
            <a:r>
              <a:rPr lang="en-US" altLang="zh-TW" dirty="0"/>
              <a:t>[ 0 , 1 ]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50C582-E1AB-45E5-9743-6E4F6EC6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4F4A-6C97-4470-89C8-0A31BFB83FE6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5525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2FB47-ACDD-4709-98B2-297AD178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紅外線</a:t>
            </a:r>
            <a:r>
              <a:rPr lang="zh-TW" altLang="zh-TW" dirty="0"/>
              <a:t>感測模組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CDD8CC5-2D0A-4972-AE2B-30B978FDB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40" y="2983230"/>
            <a:ext cx="1537322" cy="2800350"/>
          </a:xfrm>
          <a:prstGeom prst="rect">
            <a:avLst/>
          </a:prstGeom>
        </p:spPr>
      </p:pic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5197E837-DAF8-434B-A738-F40703D2D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4576"/>
            <a:ext cx="8239944" cy="4579004"/>
          </a:xfrm>
        </p:spPr>
        <p:txBody>
          <a:bodyPr>
            <a:normAutofit/>
          </a:bodyPr>
          <a:lstStyle/>
          <a:p>
            <a:r>
              <a:rPr lang="en-US" altLang="zh-TW" dirty="0"/>
              <a:t>LED</a:t>
            </a:r>
            <a:r>
              <a:rPr lang="zh-TW" altLang="en-US" dirty="0"/>
              <a:t>不斷發射紅外線，並使光敏三極體持續接收反射回來的強度值，判別是否於線上藉此達成尋線效果。</a:t>
            </a:r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50E6659E-2543-408F-9905-E6B1C16E9195}"/>
              </a:ext>
            </a:extLst>
          </p:cNvPr>
          <p:cNvCxnSpPr>
            <a:cxnSpLocks/>
          </p:cNvCxnSpPr>
          <p:nvPr/>
        </p:nvCxnSpPr>
        <p:spPr>
          <a:xfrm>
            <a:off x="2107846" y="4357482"/>
            <a:ext cx="614213" cy="29068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011E5F54-BC91-42A0-8F2C-0B9AC63FB8A9}"/>
              </a:ext>
            </a:extLst>
          </p:cNvPr>
          <p:cNvSpPr txBox="1"/>
          <p:nvPr/>
        </p:nvSpPr>
        <p:spPr>
          <a:xfrm>
            <a:off x="1725570" y="5879409"/>
            <a:ext cx="1992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2.1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CNY70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內部電路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E92ABD0-6FCF-4A2C-BA54-7DDEC3A43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504" y="2378187"/>
            <a:ext cx="2181225" cy="20859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F030600-3479-43A4-90A2-67DAF5A92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548" y="4636626"/>
            <a:ext cx="3733800" cy="1438275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DA3F456-39EA-4961-8B59-EF513D72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4F4A-6C97-4470-89C8-0A31BFB83FE6}" type="slidenum">
              <a:rPr lang="en-US" altLang="zh-TW" smtClean="0"/>
              <a:pPr/>
              <a:t>3</a:t>
            </a:fld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7CC2B94-82FA-4B5B-9B43-69A5349BB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782" y="3011824"/>
            <a:ext cx="1136172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2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B9A32A-03DC-4A78-B643-F0AC9AF2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問與答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A7AB454-81A8-4FA0-84AA-C009D4BBB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en-US" altLang="zh-TW" dirty="0"/>
              <a:t>2-1</a:t>
            </a:r>
            <a:r>
              <a:rPr lang="zh-TW" altLang="en-US" dirty="0"/>
              <a:t>：感測器在讀值時最大、最小值分別為多少？哪個情況是最大值？哪個是最小值？</a:t>
            </a:r>
            <a:r>
              <a:rPr lang="en-US" altLang="zh-TW" dirty="0"/>
              <a:t>(</a:t>
            </a:r>
            <a:r>
              <a:rPr lang="zh-TW" altLang="en-US" dirty="0"/>
              <a:t>黑 </a:t>
            </a:r>
            <a:r>
              <a:rPr lang="en-US" altLang="zh-TW" dirty="0"/>
              <a:t>or</a:t>
            </a:r>
            <a:r>
              <a:rPr lang="zh-TW" altLang="en-US" dirty="0"/>
              <a:t> 白</a:t>
            </a:r>
            <a:r>
              <a:rPr lang="en-US" altLang="zh-TW" dirty="0"/>
              <a:t>)</a:t>
            </a:r>
            <a:r>
              <a:rPr lang="zh-TW" altLang="en-US" dirty="0"/>
              <a:t>為什麼？</a:t>
            </a:r>
            <a:endParaRPr lang="en-US" altLang="zh-TW" dirty="0"/>
          </a:p>
          <a:p>
            <a:r>
              <a:rPr lang="zh-TW" altLang="en-US"/>
              <a:t>答：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4873611-8EDB-445F-9D1B-CA34139C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4F4A-6C97-4470-89C8-0A31BFB83FE6}" type="slidenum">
              <a:rPr lang="en-US" altLang="zh-TW" smtClean="0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2454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B9A32A-03DC-4A78-B643-F0AC9AF2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正規化</a:t>
            </a:r>
            <a:r>
              <a:rPr lang="en-US" altLang="zh-TW" dirty="0"/>
              <a:t>(normalization)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1A7AB454-81A8-4FA0-84AA-C009D4BBB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>
                    <a:latin typeface="Cambria Math" panose="02040503050406030204" pitchFamily="18" charset="0"/>
                  </a:rPr>
                  <a:t>讀取各感測器的值時，應該會發現其極值都不一定相同，因此這裡使用正規化，使讀取值介於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[0,1]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，如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(2.1)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式。</a:t>
                </a:r>
                <a:endParaRPr lang="en-US" altLang="zh-TW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0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𝑛𝑜𝑟</m:t>
                        </m:r>
                      </m:sub>
                    </m:sSub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		</a:t>
                </a:r>
                <a:r>
                  <a:rPr lang="en-US" altLang="zh-TW" sz="2000" dirty="0">
                    <a:latin typeface="Cambria Math" panose="02040503050406030204" pitchFamily="18" charset="0"/>
                  </a:rPr>
                  <a:t>(2.1)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000" i="1" dirty="0">
                          <a:latin typeface="Cambria Math" panose="02040503050406030204" pitchFamily="18" charset="0"/>
                        </a:rPr>
                        <m:t>其中，</m:t>
                      </m:r>
                      <m:r>
                        <a:rPr lang="zh-TW" alt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TW" alt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dirty="0">
                          <a:latin typeface="Cambria Math" panose="02040503050406030204" pitchFamily="18" charset="0"/>
                        </a:rPr>
                        <m:t>為輸入值，</m:t>
                      </m:r>
                      <m:r>
                        <a:rPr lang="zh-TW" alt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為最小值，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為最大值且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𝑛𝑜𝑟</m:t>
                          </m:r>
                        </m:sub>
                      </m:sSub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為輸出值。</m:t>
                      </m:r>
                    </m:oMath>
                  </m:oMathPara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1A7AB454-81A8-4FA0-84AA-C009D4BBB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491" r="-1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09F721C-A8BD-4334-B91C-4D43DA1B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4F4A-6C97-4470-89C8-0A31BFB83FE6}" type="slidenum">
              <a:rPr lang="en-US" altLang="zh-TW" smtClean="0"/>
              <a:pPr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9801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3DEAB-C708-49F2-9B47-9B5C6959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實驗二流程圖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34F327B-985F-4CEE-B1C0-0FA4A91A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4F4A-6C97-4470-89C8-0A31BFB83FE6}" type="slidenum">
              <a:rPr lang="en-US" altLang="zh-TW" smtClean="0"/>
              <a:pPr/>
              <a:t>6</a:t>
            </a:fld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479008-490A-4B09-AEE1-F5EEAF89D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940" y="1261961"/>
            <a:ext cx="172212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1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364A498-4A76-452A-AC02-80674935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感測器數值</a:t>
            </a:r>
            <a:r>
              <a:rPr lang="en-US" altLang="zh-TW" dirty="0"/>
              <a:t>(</a:t>
            </a:r>
            <a:r>
              <a:rPr lang="zh-TW" altLang="en-US" dirty="0"/>
              <a:t>實際值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E50368-4345-4B13-B5CB-85A0F161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4F4A-6C97-4470-89C8-0A31BFB83FE6}" type="slidenum">
              <a:rPr lang="en-US" altLang="zh-TW" smtClean="0"/>
              <a:pPr/>
              <a:t>7</a:t>
            </a:fld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E8A0D0C-13C8-4A84-9095-80B81207EAE2}"/>
              </a:ext>
            </a:extLst>
          </p:cNvPr>
          <p:cNvSpPr txBox="1"/>
          <p:nvPr/>
        </p:nvSpPr>
        <p:spPr>
          <a:xfrm>
            <a:off x="3245083" y="5723383"/>
            <a:ext cx="2653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2.2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各感測器正規化前數值</a:t>
            </a:r>
          </a:p>
        </p:txBody>
      </p:sp>
      <p:pic>
        <p:nvPicPr>
          <p:cNvPr id="7" name="內容版面配置區 14">
            <a:extLst>
              <a:ext uri="{FF2B5EF4-FFF2-40B4-BE49-F238E27FC236}">
                <a16:creationId xmlns:a16="http://schemas.microsoft.com/office/drawing/2014/main" id="{D0BE9E9C-ED29-466C-9275-C8694BCF9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00" y="1269000"/>
            <a:ext cx="6825600" cy="4320000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C653D721-712C-475A-8614-8AAB6239D3A9}"/>
              </a:ext>
            </a:extLst>
          </p:cNvPr>
          <p:cNvSpPr/>
          <p:nvPr/>
        </p:nvSpPr>
        <p:spPr>
          <a:xfrm>
            <a:off x="1159200" y="1494438"/>
            <a:ext cx="507675" cy="36966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44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87239-7708-4B45-974D-2A36D36C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感測器數值</a:t>
            </a:r>
            <a:r>
              <a:rPr lang="en-US" altLang="zh-TW" dirty="0"/>
              <a:t>(</a:t>
            </a:r>
            <a:r>
              <a:rPr lang="zh-TW" altLang="en-US" dirty="0"/>
              <a:t>正規化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F720B7D-A9AA-42D9-8992-2391E562C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16" y="1269000"/>
            <a:ext cx="7016168" cy="432000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3811EAD-761F-4126-89B2-EF9EE2B7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4F4A-6C97-4470-89C8-0A31BFB83FE6}" type="slidenum">
              <a:rPr lang="en-US" altLang="zh-TW" smtClean="0"/>
              <a:pPr/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3089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BE6C922-C9EC-4270-A080-01280752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實驗二實驗結果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4B4F1D-033F-458A-AE24-59CFDC26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4F4A-6C97-4470-89C8-0A31BFB83FE6}" type="slidenum">
              <a:rPr lang="en-US" altLang="zh-TW" smtClean="0"/>
              <a:pPr/>
              <a:t>9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2C7FEFF-F96A-4644-A14B-5D44C95E6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14" y="1269000"/>
            <a:ext cx="687957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21041</TotalTime>
  <Words>273</Words>
  <Application>Microsoft Office PowerPoint</Application>
  <PresentationFormat>如螢幕大小 (4:3)</PresentationFormat>
  <Paragraphs>31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標楷體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實驗二</vt:lpstr>
      <vt:lpstr>實驗二</vt:lpstr>
      <vt:lpstr>紅外線感測模組</vt:lpstr>
      <vt:lpstr>問與答</vt:lpstr>
      <vt:lpstr>正規化(normalization)</vt:lpstr>
      <vt:lpstr>實驗二流程圖</vt:lpstr>
      <vt:lpstr>感測器數值(實際值)</vt:lpstr>
      <vt:lpstr>感測器數值(正規化)</vt:lpstr>
      <vt:lpstr>實驗二實驗結果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XXX教學</dc:title>
  <dc:creator>user</dc:creator>
  <cp:lastModifiedBy>C109154308</cp:lastModifiedBy>
  <cp:revision>267</cp:revision>
  <dcterms:created xsi:type="dcterms:W3CDTF">2021-08-30T11:04:17Z</dcterms:created>
  <dcterms:modified xsi:type="dcterms:W3CDTF">2022-03-09T17:19:21Z</dcterms:modified>
</cp:coreProperties>
</file>