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500" r:id="rId4"/>
    <p:sldId id="280" r:id="rId5"/>
    <p:sldId id="501" r:id="rId6"/>
    <p:sldId id="260" r:id="rId7"/>
    <p:sldId id="259" r:id="rId8"/>
    <p:sldId id="261" r:id="rId9"/>
    <p:sldId id="502" r:id="rId10"/>
    <p:sldId id="510" r:id="rId11"/>
    <p:sldId id="262" r:id="rId12"/>
    <p:sldId id="503" r:id="rId13"/>
    <p:sldId id="266" r:id="rId14"/>
    <p:sldId id="263" r:id="rId15"/>
    <p:sldId id="264" r:id="rId16"/>
    <p:sldId id="265" r:id="rId17"/>
    <p:sldId id="267" r:id="rId18"/>
    <p:sldId id="504" r:id="rId19"/>
    <p:sldId id="269" r:id="rId20"/>
    <p:sldId id="505" r:id="rId21"/>
    <p:sldId id="506" r:id="rId22"/>
    <p:sldId id="272" r:id="rId23"/>
    <p:sldId id="268" r:id="rId24"/>
    <p:sldId id="270" r:id="rId25"/>
    <p:sldId id="271" r:id="rId26"/>
    <p:sldId id="273" r:id="rId27"/>
    <p:sldId id="507" r:id="rId28"/>
    <p:sldId id="508" r:id="rId29"/>
    <p:sldId id="277" r:id="rId30"/>
    <p:sldId id="307" r:id="rId31"/>
    <p:sldId id="282" r:id="rId32"/>
    <p:sldId id="494" r:id="rId33"/>
    <p:sldId id="495" r:id="rId34"/>
    <p:sldId id="283" r:id="rId35"/>
    <p:sldId id="281" r:id="rId36"/>
    <p:sldId id="284" r:id="rId37"/>
    <p:sldId id="285" r:id="rId38"/>
    <p:sldId id="286" r:id="rId39"/>
    <p:sldId id="287" r:id="rId40"/>
    <p:sldId id="288" r:id="rId41"/>
    <p:sldId id="289" r:id="rId42"/>
    <p:sldId id="291" r:id="rId43"/>
    <p:sldId id="290" r:id="rId44"/>
    <p:sldId id="292" r:id="rId45"/>
    <p:sldId id="293" r:id="rId46"/>
    <p:sldId id="275" r:id="rId47"/>
    <p:sldId id="294" r:id="rId48"/>
    <p:sldId id="295" r:id="rId49"/>
    <p:sldId id="278" r:id="rId50"/>
    <p:sldId id="509" r:id="rId51"/>
    <p:sldId id="296" r:id="rId52"/>
    <p:sldId id="306" r:id="rId53"/>
    <p:sldId id="279" r:id="rId54"/>
    <p:sldId id="498" r:id="rId55"/>
    <p:sldId id="303" r:id="rId56"/>
    <p:sldId id="302" r:id="rId57"/>
    <p:sldId id="497" r:id="rId58"/>
    <p:sldId id="308" r:id="rId59"/>
    <p:sldId id="496" r:id="rId60"/>
    <p:sldId id="499" r:id="rId6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EB2EA7-307C-4F7B-B180-034EF46F53CA}" v="12" dt="2024-03-21T05:19:52.212"/>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93447" autoAdjust="0"/>
  </p:normalViewPr>
  <p:slideViewPr>
    <p:cSldViewPr snapToGrid="0" showGuides="1">
      <p:cViewPr varScale="1">
        <p:scale>
          <a:sx n="59" d="100"/>
          <a:sy n="59" d="100"/>
        </p:scale>
        <p:origin x="15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111154110" userId="434631d7-3985-4f38-8449-036ca38a03e5" providerId="ADAL" clId="{76EB2EA7-307C-4F7B-B180-034EF46F53CA}"/>
    <pc:docChg chg="modSld">
      <pc:chgData name="C111154110" userId="434631d7-3985-4f38-8449-036ca38a03e5" providerId="ADAL" clId="{76EB2EA7-307C-4F7B-B180-034EF46F53CA}" dt="2024-04-02T14:40:43.140" v="13" actId="1076"/>
      <pc:docMkLst>
        <pc:docMk/>
      </pc:docMkLst>
      <pc:sldChg chg="mod">
        <pc:chgData name="C111154110" userId="434631d7-3985-4f38-8449-036ca38a03e5" providerId="ADAL" clId="{76EB2EA7-307C-4F7B-B180-034EF46F53CA}" dt="2024-03-21T05:19:52.211" v="11" actId="27918"/>
        <pc:sldMkLst>
          <pc:docMk/>
          <pc:sldMk cId="387263342" sldId="270"/>
        </pc:sldMkLst>
      </pc:sldChg>
      <pc:sldChg chg="modSp mod">
        <pc:chgData name="C111154110" userId="434631d7-3985-4f38-8449-036ca38a03e5" providerId="ADAL" clId="{76EB2EA7-307C-4F7B-B180-034EF46F53CA}" dt="2024-04-02T14:40:43.140" v="13" actId="1076"/>
        <pc:sldMkLst>
          <pc:docMk/>
          <pc:sldMk cId="252772044" sldId="290"/>
        </pc:sldMkLst>
        <pc:picChg chg="mod">
          <ac:chgData name="C111154110" userId="434631d7-3985-4f38-8449-036ca38a03e5" providerId="ADAL" clId="{76EB2EA7-307C-4F7B-B180-034EF46F53CA}" dt="2024-04-02T14:40:43.140" v="13" actId="1076"/>
          <ac:picMkLst>
            <pc:docMk/>
            <pc:sldMk cId="252772044" sldId="290"/>
            <ac:picMk id="6" creationId="{5B1AEA72-1C66-41FE-9D3B-68A8BD25311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AppData\Roaming\Microsoft\Excel\&#36208;&#21218;&#22294;%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AppData\Roaming\Microsoft\Excel\&#36208;&#21218;&#22294;%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AppData\Roaming\Microsoft\Excel\&#36208;&#21218;&#22294;%20(version%201).xlsb"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工作表3!$AB$21:$AB$78</c:f>
              <c:numCache>
                <c:formatCode>General</c:formatCode>
                <c:ptCount val="58"/>
                <c:pt idx="0">
                  <c:v>-1.8599999999999999</c:v>
                </c:pt>
                <c:pt idx="1">
                  <c:v>-1.84</c:v>
                </c:pt>
                <c:pt idx="2">
                  <c:v>-1.79</c:v>
                </c:pt>
                <c:pt idx="3">
                  <c:v>-1.73</c:v>
                </c:pt>
                <c:pt idx="4">
                  <c:v>-1.62</c:v>
                </c:pt>
                <c:pt idx="5">
                  <c:v>-1.5199999999999998</c:v>
                </c:pt>
                <c:pt idx="6">
                  <c:v>-1.46</c:v>
                </c:pt>
                <c:pt idx="7">
                  <c:v>-1.3699999999999999</c:v>
                </c:pt>
                <c:pt idx="8">
                  <c:v>-1.28</c:v>
                </c:pt>
                <c:pt idx="9">
                  <c:v>-1.1500000000000001</c:v>
                </c:pt>
                <c:pt idx="10">
                  <c:v>-0.94</c:v>
                </c:pt>
                <c:pt idx="11">
                  <c:v>-0.85</c:v>
                </c:pt>
                <c:pt idx="12">
                  <c:v>-0.84</c:v>
                </c:pt>
                <c:pt idx="13">
                  <c:v>-0.84</c:v>
                </c:pt>
                <c:pt idx="14">
                  <c:v>-0.85</c:v>
                </c:pt>
                <c:pt idx="15">
                  <c:v>-0.85</c:v>
                </c:pt>
                <c:pt idx="16">
                  <c:v>-0.85</c:v>
                </c:pt>
                <c:pt idx="17">
                  <c:v>-0.83</c:v>
                </c:pt>
                <c:pt idx="18">
                  <c:v>-0.73</c:v>
                </c:pt>
                <c:pt idx="19">
                  <c:v>-0.69</c:v>
                </c:pt>
                <c:pt idx="20">
                  <c:v>-0.56999999999999995</c:v>
                </c:pt>
                <c:pt idx="21">
                  <c:v>-0.51</c:v>
                </c:pt>
                <c:pt idx="22">
                  <c:v>-0.38</c:v>
                </c:pt>
                <c:pt idx="23">
                  <c:v>-0.18</c:v>
                </c:pt>
                <c:pt idx="24">
                  <c:v>-0.02</c:v>
                </c:pt>
                <c:pt idx="25">
                  <c:v>-9.9999999999999985E-3</c:v>
                </c:pt>
                <c:pt idx="26">
                  <c:v>-9.9999999999999985E-3</c:v>
                </c:pt>
                <c:pt idx="27">
                  <c:v>-9.9999999999999985E-3</c:v>
                </c:pt>
                <c:pt idx="28">
                  <c:v>0</c:v>
                </c:pt>
                <c:pt idx="29">
                  <c:v>0</c:v>
                </c:pt>
                <c:pt idx="30">
                  <c:v>0</c:v>
                </c:pt>
                <c:pt idx="31">
                  <c:v>0</c:v>
                </c:pt>
                <c:pt idx="32">
                  <c:v>0</c:v>
                </c:pt>
                <c:pt idx="33">
                  <c:v>1.0000000000000002E-2</c:v>
                </c:pt>
                <c:pt idx="34">
                  <c:v>1.0000000000000002E-2</c:v>
                </c:pt>
                <c:pt idx="35">
                  <c:v>0.16999999999999998</c:v>
                </c:pt>
                <c:pt idx="36">
                  <c:v>0.19999999999999998</c:v>
                </c:pt>
                <c:pt idx="37">
                  <c:v>0.30000000000000004</c:v>
                </c:pt>
                <c:pt idx="38">
                  <c:v>0.59</c:v>
                </c:pt>
                <c:pt idx="39">
                  <c:v>0.67999999999999994</c:v>
                </c:pt>
                <c:pt idx="40">
                  <c:v>0.79</c:v>
                </c:pt>
                <c:pt idx="41">
                  <c:v>0.8</c:v>
                </c:pt>
                <c:pt idx="42">
                  <c:v>0.85</c:v>
                </c:pt>
                <c:pt idx="43">
                  <c:v>0.85</c:v>
                </c:pt>
                <c:pt idx="44">
                  <c:v>0.86</c:v>
                </c:pt>
                <c:pt idx="45">
                  <c:v>0.85</c:v>
                </c:pt>
                <c:pt idx="46">
                  <c:v>0.83</c:v>
                </c:pt>
                <c:pt idx="47">
                  <c:v>0.78</c:v>
                </c:pt>
                <c:pt idx="48">
                  <c:v>0.87</c:v>
                </c:pt>
                <c:pt idx="49">
                  <c:v>1</c:v>
                </c:pt>
                <c:pt idx="50">
                  <c:v>1.08</c:v>
                </c:pt>
                <c:pt idx="51">
                  <c:v>1.17</c:v>
                </c:pt>
                <c:pt idx="52">
                  <c:v>1.22</c:v>
                </c:pt>
                <c:pt idx="53">
                  <c:v>1.35</c:v>
                </c:pt>
                <c:pt idx="54">
                  <c:v>1.59</c:v>
                </c:pt>
                <c:pt idx="55">
                  <c:v>1.76</c:v>
                </c:pt>
                <c:pt idx="56">
                  <c:v>1.82</c:v>
                </c:pt>
                <c:pt idx="57">
                  <c:v>1.88</c:v>
                </c:pt>
              </c:numCache>
            </c:numRef>
          </c:xVal>
          <c:yVal>
            <c:numRef>
              <c:f>工作表3!$AC$21:$AC$78</c:f>
              <c:numCache>
                <c:formatCode>General</c:formatCode>
                <c:ptCount val="58"/>
                <c:pt idx="0">
                  <c:v>-3</c:v>
                </c:pt>
                <c:pt idx="1">
                  <c:v>-2.9</c:v>
                </c:pt>
                <c:pt idx="2">
                  <c:v>-2.8</c:v>
                </c:pt>
                <c:pt idx="3">
                  <c:v>-2.7</c:v>
                </c:pt>
                <c:pt idx="4">
                  <c:v>-2.6</c:v>
                </c:pt>
                <c:pt idx="5">
                  <c:v>-2.5</c:v>
                </c:pt>
                <c:pt idx="6">
                  <c:v>-2.4</c:v>
                </c:pt>
                <c:pt idx="7">
                  <c:v>-2.2999999999999998</c:v>
                </c:pt>
                <c:pt idx="8">
                  <c:v>-2.2000000000000002</c:v>
                </c:pt>
                <c:pt idx="9">
                  <c:v>-2.1</c:v>
                </c:pt>
                <c:pt idx="10">
                  <c:v>-2</c:v>
                </c:pt>
                <c:pt idx="11">
                  <c:v>-1.9</c:v>
                </c:pt>
                <c:pt idx="12">
                  <c:v>-1.8</c:v>
                </c:pt>
                <c:pt idx="13">
                  <c:v>-1.7</c:v>
                </c:pt>
                <c:pt idx="14">
                  <c:v>-1.6</c:v>
                </c:pt>
                <c:pt idx="15">
                  <c:v>-1.5</c:v>
                </c:pt>
                <c:pt idx="16">
                  <c:v>-1.4</c:v>
                </c:pt>
                <c:pt idx="17">
                  <c:v>-1.3</c:v>
                </c:pt>
                <c:pt idx="18">
                  <c:v>-1.2</c:v>
                </c:pt>
                <c:pt idx="19">
                  <c:v>-1.1000000000000001</c:v>
                </c:pt>
                <c:pt idx="20">
                  <c:v>-1</c:v>
                </c:pt>
                <c:pt idx="21">
                  <c:v>-0.9</c:v>
                </c:pt>
                <c:pt idx="22">
                  <c:v>-0.8</c:v>
                </c:pt>
                <c:pt idx="23">
                  <c:v>-0.7</c:v>
                </c:pt>
                <c:pt idx="24">
                  <c:v>-0.6</c:v>
                </c:pt>
                <c:pt idx="25">
                  <c:v>-0.5</c:v>
                </c:pt>
                <c:pt idx="26">
                  <c:v>-0.4</c:v>
                </c:pt>
                <c:pt idx="27">
                  <c:v>-0.3</c:v>
                </c:pt>
                <c:pt idx="28">
                  <c:v>-0.2</c:v>
                </c:pt>
                <c:pt idx="29">
                  <c:v>-0.1</c:v>
                </c:pt>
                <c:pt idx="30">
                  <c:v>0</c:v>
                </c:pt>
                <c:pt idx="31">
                  <c:v>0.1</c:v>
                </c:pt>
                <c:pt idx="32">
                  <c:v>0.2</c:v>
                </c:pt>
                <c:pt idx="33">
                  <c:v>0.3</c:v>
                </c:pt>
                <c:pt idx="34">
                  <c:v>0.4</c:v>
                </c:pt>
                <c:pt idx="35">
                  <c:v>0.5</c:v>
                </c:pt>
                <c:pt idx="36">
                  <c:v>0.6</c:v>
                </c:pt>
                <c:pt idx="37">
                  <c:v>0.7</c:v>
                </c:pt>
                <c:pt idx="38">
                  <c:v>0.8</c:v>
                </c:pt>
                <c:pt idx="39">
                  <c:v>0.9</c:v>
                </c:pt>
                <c:pt idx="40">
                  <c:v>1</c:v>
                </c:pt>
                <c:pt idx="41">
                  <c:v>1.1000000000000001</c:v>
                </c:pt>
                <c:pt idx="42">
                  <c:v>1.2</c:v>
                </c:pt>
                <c:pt idx="43">
                  <c:v>1.3</c:v>
                </c:pt>
                <c:pt idx="44">
                  <c:v>1.4</c:v>
                </c:pt>
                <c:pt idx="45">
                  <c:v>1.5</c:v>
                </c:pt>
                <c:pt idx="46">
                  <c:v>1.6</c:v>
                </c:pt>
                <c:pt idx="47">
                  <c:v>1.7</c:v>
                </c:pt>
                <c:pt idx="48">
                  <c:v>1.8</c:v>
                </c:pt>
                <c:pt idx="49">
                  <c:v>1.9</c:v>
                </c:pt>
                <c:pt idx="50">
                  <c:v>2</c:v>
                </c:pt>
                <c:pt idx="51">
                  <c:v>2.1</c:v>
                </c:pt>
                <c:pt idx="52">
                  <c:v>2.2000000000000002</c:v>
                </c:pt>
                <c:pt idx="53">
                  <c:v>2.2999999999999998</c:v>
                </c:pt>
                <c:pt idx="54">
                  <c:v>2.4</c:v>
                </c:pt>
                <c:pt idx="55">
                  <c:v>2.5</c:v>
                </c:pt>
                <c:pt idx="56">
                  <c:v>2.6</c:v>
                </c:pt>
                <c:pt idx="57">
                  <c:v>2.7</c:v>
                </c:pt>
              </c:numCache>
            </c:numRef>
          </c:yVal>
          <c:smooth val="0"/>
          <c:extLst>
            <c:ext xmlns:c16="http://schemas.microsoft.com/office/drawing/2014/chart" uri="{C3380CC4-5D6E-409C-BE32-E72D297353CC}">
              <c16:uniqueId val="{00000001-F257-4B87-8C47-51E6E0E3E532}"/>
            </c:ext>
          </c:extLst>
        </c:ser>
        <c:dLbls>
          <c:showLegendKey val="0"/>
          <c:showVal val="0"/>
          <c:showCatName val="0"/>
          <c:showSerName val="0"/>
          <c:showPercent val="0"/>
          <c:showBubbleSize val="0"/>
        </c:dLbls>
        <c:axId val="348234696"/>
        <c:axId val="11355376"/>
      </c:scatterChart>
      <c:valAx>
        <c:axId val="3482346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TW" altLang="en-US">
                    <a:latin typeface="標楷體" panose="03000509000000000000" pitchFamily="65" charset="-120"/>
                    <a:ea typeface="標楷體" panose="03000509000000000000" pitchFamily="65" charset="-120"/>
                  </a:rPr>
                  <a:t>權重數值</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1355376"/>
        <c:crosses val="autoZero"/>
        <c:crossBetween val="midCat"/>
      </c:valAx>
      <c:valAx>
        <c:axId val="11355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TW" altLang="en-US">
                    <a:latin typeface="標楷體" panose="03000509000000000000" pitchFamily="65" charset="-120"/>
                    <a:ea typeface="標楷體" panose="03000509000000000000" pitchFamily="65" charset="-120"/>
                  </a:rPr>
                  <a:t>實際距離</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4823469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accent1"/>
      </a:solidFill>
      <a:round/>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38100" cap="rnd">
                <a:solidFill>
                  <a:srgbClr val="FF0000"/>
                </a:solidFill>
                <a:prstDash val="sysDot"/>
              </a:ln>
              <a:effectLst/>
            </c:spPr>
            <c:trendlineType val="linear"/>
            <c:dispRSqr val="0"/>
            <c:dispEq val="1"/>
            <c:trendlineLbl>
              <c:layout>
                <c:manualLayout>
                  <c:x val="-4.4742935494959189E-2"/>
                  <c:y val="0.6237184016862064"/>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trendlineLbl>
          </c:trendline>
          <c:xVal>
            <c:numRef>
              <c:f>工作表3!$AE$85:$AE$142</c:f>
              <c:numCache>
                <c:formatCode>General</c:formatCode>
                <c:ptCount val="58"/>
                <c:pt idx="0">
                  <c:v>-2.3199999999999998</c:v>
                </c:pt>
                <c:pt idx="1">
                  <c:v>-2.2950000000000004</c:v>
                </c:pt>
                <c:pt idx="2">
                  <c:v>-2.2349999999999999</c:v>
                </c:pt>
                <c:pt idx="3">
                  <c:v>-2.1599999999999997</c:v>
                </c:pt>
                <c:pt idx="4">
                  <c:v>-2.0250000000000004</c:v>
                </c:pt>
                <c:pt idx="5">
                  <c:v>-1.9300000000000004</c:v>
                </c:pt>
                <c:pt idx="6">
                  <c:v>-1.8900000000000003</c:v>
                </c:pt>
                <c:pt idx="7">
                  <c:v>-1.8050000000000004</c:v>
                </c:pt>
                <c:pt idx="8">
                  <c:v>-1.7300000000000002</c:v>
                </c:pt>
                <c:pt idx="9">
                  <c:v>-1.5900000000000003</c:v>
                </c:pt>
                <c:pt idx="10">
                  <c:v>-1.3500000000000003</c:v>
                </c:pt>
                <c:pt idx="11">
                  <c:v>-1.2500000000000002</c:v>
                </c:pt>
                <c:pt idx="12">
                  <c:v>-1.2500000000000002</c:v>
                </c:pt>
                <c:pt idx="13">
                  <c:v>-1.2550000000000001</c:v>
                </c:pt>
                <c:pt idx="14">
                  <c:v>-1.2700000000000002</c:v>
                </c:pt>
                <c:pt idx="15">
                  <c:v>-1.2700000000000002</c:v>
                </c:pt>
                <c:pt idx="16">
                  <c:v>-1.2700000000000002</c:v>
                </c:pt>
                <c:pt idx="17">
                  <c:v>-1.2400000000000002</c:v>
                </c:pt>
                <c:pt idx="18">
                  <c:v>-1.085</c:v>
                </c:pt>
                <c:pt idx="19">
                  <c:v>-1.0249999999999999</c:v>
                </c:pt>
                <c:pt idx="20">
                  <c:v>-0.82999999999999985</c:v>
                </c:pt>
                <c:pt idx="21">
                  <c:v>-0.7</c:v>
                </c:pt>
                <c:pt idx="22">
                  <c:v>-0.44499999999999995</c:v>
                </c:pt>
                <c:pt idx="23">
                  <c:v>-2.0000000000000052E-2</c:v>
                </c:pt>
                <c:pt idx="24">
                  <c:v>0.30500000000000005</c:v>
                </c:pt>
                <c:pt idx="25">
                  <c:v>0.37000000000000005</c:v>
                </c:pt>
                <c:pt idx="26">
                  <c:v>0.39000000000000007</c:v>
                </c:pt>
                <c:pt idx="27">
                  <c:v>0.41000000000000003</c:v>
                </c:pt>
                <c:pt idx="28">
                  <c:v>0.43500000000000005</c:v>
                </c:pt>
                <c:pt idx="29">
                  <c:v>0.43500000000000005</c:v>
                </c:pt>
                <c:pt idx="30">
                  <c:v>0.44500000000000006</c:v>
                </c:pt>
                <c:pt idx="31">
                  <c:v>0.43500000000000005</c:v>
                </c:pt>
                <c:pt idx="32">
                  <c:v>0.42500000000000004</c:v>
                </c:pt>
                <c:pt idx="33">
                  <c:v>0.42000000000000004</c:v>
                </c:pt>
                <c:pt idx="34">
                  <c:v>0.375</c:v>
                </c:pt>
                <c:pt idx="35">
                  <c:v>0.495</c:v>
                </c:pt>
                <c:pt idx="36">
                  <c:v>0.53</c:v>
                </c:pt>
                <c:pt idx="37">
                  <c:v>0.63</c:v>
                </c:pt>
                <c:pt idx="38">
                  <c:v>0.90499999999999992</c:v>
                </c:pt>
                <c:pt idx="39">
                  <c:v>1.0299999999999998</c:v>
                </c:pt>
                <c:pt idx="40">
                  <c:v>1.1950000000000001</c:v>
                </c:pt>
                <c:pt idx="41">
                  <c:v>1.21</c:v>
                </c:pt>
                <c:pt idx="42">
                  <c:v>1.28</c:v>
                </c:pt>
                <c:pt idx="43">
                  <c:v>1.28</c:v>
                </c:pt>
                <c:pt idx="44">
                  <c:v>1.2949999999999999</c:v>
                </c:pt>
                <c:pt idx="45">
                  <c:v>1.2750000000000001</c:v>
                </c:pt>
                <c:pt idx="46">
                  <c:v>1.2450000000000001</c:v>
                </c:pt>
                <c:pt idx="47">
                  <c:v>1.1700000000000002</c:v>
                </c:pt>
                <c:pt idx="48">
                  <c:v>1.26</c:v>
                </c:pt>
                <c:pt idx="49">
                  <c:v>1.3900000000000001</c:v>
                </c:pt>
                <c:pt idx="50">
                  <c:v>1.47</c:v>
                </c:pt>
                <c:pt idx="51">
                  <c:v>1.5649999999999999</c:v>
                </c:pt>
                <c:pt idx="52">
                  <c:v>1.5899999999999999</c:v>
                </c:pt>
                <c:pt idx="53">
                  <c:v>1.7</c:v>
                </c:pt>
                <c:pt idx="54">
                  <c:v>1.9950000000000001</c:v>
                </c:pt>
                <c:pt idx="55">
                  <c:v>2.2050000000000001</c:v>
                </c:pt>
                <c:pt idx="56">
                  <c:v>2.2800000000000002</c:v>
                </c:pt>
                <c:pt idx="57">
                  <c:v>2.355</c:v>
                </c:pt>
              </c:numCache>
            </c:numRef>
          </c:xVal>
          <c:yVal>
            <c:numRef>
              <c:f>工作表3!$AF$85:$AF$142</c:f>
              <c:numCache>
                <c:formatCode>General</c:formatCode>
                <c:ptCount val="58"/>
                <c:pt idx="0">
                  <c:v>-3</c:v>
                </c:pt>
                <c:pt idx="1">
                  <c:v>-2.9</c:v>
                </c:pt>
                <c:pt idx="2">
                  <c:v>-2.8</c:v>
                </c:pt>
                <c:pt idx="3">
                  <c:v>-2.7</c:v>
                </c:pt>
                <c:pt idx="4">
                  <c:v>-2.6</c:v>
                </c:pt>
                <c:pt idx="5">
                  <c:v>-2.5</c:v>
                </c:pt>
                <c:pt idx="6">
                  <c:v>-2.4</c:v>
                </c:pt>
                <c:pt idx="7">
                  <c:v>-2.2999999999999998</c:v>
                </c:pt>
                <c:pt idx="8">
                  <c:v>-2.2000000000000002</c:v>
                </c:pt>
                <c:pt idx="9">
                  <c:v>-2.1</c:v>
                </c:pt>
                <c:pt idx="10">
                  <c:v>-2</c:v>
                </c:pt>
                <c:pt idx="11">
                  <c:v>-1.9</c:v>
                </c:pt>
                <c:pt idx="12">
                  <c:v>-1.8</c:v>
                </c:pt>
                <c:pt idx="13">
                  <c:v>-1.7</c:v>
                </c:pt>
                <c:pt idx="14">
                  <c:v>-1.6</c:v>
                </c:pt>
                <c:pt idx="15">
                  <c:v>-1.5</c:v>
                </c:pt>
                <c:pt idx="16">
                  <c:v>-1.4</c:v>
                </c:pt>
                <c:pt idx="17">
                  <c:v>-1.3</c:v>
                </c:pt>
                <c:pt idx="18">
                  <c:v>-1.2</c:v>
                </c:pt>
                <c:pt idx="19">
                  <c:v>-1.1000000000000001</c:v>
                </c:pt>
                <c:pt idx="20">
                  <c:v>-1</c:v>
                </c:pt>
                <c:pt idx="21">
                  <c:v>-0.9</c:v>
                </c:pt>
                <c:pt idx="22">
                  <c:v>-0.8</c:v>
                </c:pt>
                <c:pt idx="23">
                  <c:v>-0.7</c:v>
                </c:pt>
                <c:pt idx="24">
                  <c:v>-0.6</c:v>
                </c:pt>
                <c:pt idx="25">
                  <c:v>-0.5</c:v>
                </c:pt>
                <c:pt idx="26">
                  <c:v>-0.4</c:v>
                </c:pt>
                <c:pt idx="27">
                  <c:v>-0.3</c:v>
                </c:pt>
                <c:pt idx="28">
                  <c:v>-0.2</c:v>
                </c:pt>
                <c:pt idx="29">
                  <c:v>-0.1</c:v>
                </c:pt>
                <c:pt idx="30">
                  <c:v>0</c:v>
                </c:pt>
                <c:pt idx="31">
                  <c:v>0.1</c:v>
                </c:pt>
                <c:pt idx="32">
                  <c:v>0.2</c:v>
                </c:pt>
                <c:pt idx="33">
                  <c:v>0.3</c:v>
                </c:pt>
                <c:pt idx="34">
                  <c:v>0.4</c:v>
                </c:pt>
                <c:pt idx="35">
                  <c:v>0.5</c:v>
                </c:pt>
                <c:pt idx="36">
                  <c:v>0.6</c:v>
                </c:pt>
                <c:pt idx="37">
                  <c:v>0.7</c:v>
                </c:pt>
                <c:pt idx="38">
                  <c:v>0.8</c:v>
                </c:pt>
                <c:pt idx="39">
                  <c:v>0.9</c:v>
                </c:pt>
                <c:pt idx="40">
                  <c:v>1</c:v>
                </c:pt>
                <c:pt idx="41">
                  <c:v>1.1000000000000001</c:v>
                </c:pt>
                <c:pt idx="42">
                  <c:v>1.2</c:v>
                </c:pt>
                <c:pt idx="43">
                  <c:v>1.3</c:v>
                </c:pt>
                <c:pt idx="44">
                  <c:v>1.4</c:v>
                </c:pt>
                <c:pt idx="45">
                  <c:v>1.5</c:v>
                </c:pt>
                <c:pt idx="46">
                  <c:v>1.6</c:v>
                </c:pt>
                <c:pt idx="47">
                  <c:v>1.7</c:v>
                </c:pt>
                <c:pt idx="48">
                  <c:v>1.8</c:v>
                </c:pt>
                <c:pt idx="49">
                  <c:v>1.9</c:v>
                </c:pt>
                <c:pt idx="50">
                  <c:v>2</c:v>
                </c:pt>
                <c:pt idx="51">
                  <c:v>2.1</c:v>
                </c:pt>
                <c:pt idx="52">
                  <c:v>2.2000000000000002</c:v>
                </c:pt>
                <c:pt idx="53">
                  <c:v>2.2999999999999998</c:v>
                </c:pt>
                <c:pt idx="54">
                  <c:v>2.4</c:v>
                </c:pt>
                <c:pt idx="55">
                  <c:v>2.5</c:v>
                </c:pt>
                <c:pt idx="56">
                  <c:v>2.6</c:v>
                </c:pt>
                <c:pt idx="57">
                  <c:v>2.7</c:v>
                </c:pt>
              </c:numCache>
            </c:numRef>
          </c:yVal>
          <c:smooth val="0"/>
          <c:extLst>
            <c:ext xmlns:c16="http://schemas.microsoft.com/office/drawing/2014/chart" uri="{C3380CC4-5D6E-409C-BE32-E72D297353CC}">
              <c16:uniqueId val="{00000001-5A51-4362-9833-9A68033387F5}"/>
            </c:ext>
          </c:extLst>
        </c:ser>
        <c:dLbls>
          <c:showLegendKey val="0"/>
          <c:showVal val="0"/>
          <c:showCatName val="0"/>
          <c:showSerName val="0"/>
          <c:showPercent val="0"/>
          <c:showBubbleSize val="0"/>
        </c:dLbls>
        <c:axId val="348409272"/>
        <c:axId val="348410840"/>
      </c:scatterChart>
      <c:valAx>
        <c:axId val="348409272"/>
        <c:scaling>
          <c:orientation val="minMax"/>
        </c:scaling>
        <c:delete val="0"/>
        <c:axPos val="b"/>
        <c:title>
          <c:tx>
            <c:rich>
              <a:bodyPr rot="0" spcFirstLastPara="1" vertOverflow="ellipsis" vert="horz" wrap="square" anchor="ctr" anchorCtr="1"/>
              <a:lstStyle/>
              <a:p>
                <a:pPr algn="ctr" rtl="0">
                  <a:defRPr lang="zh-TW" altLang="en-US" sz="1000" b="0" i="0" u="none" strike="noStrike" kern="1200" baseline="0">
                    <a:solidFill>
                      <a:sysClr val="windowText" lastClr="000000">
                        <a:lumMod val="65000"/>
                        <a:lumOff val="35000"/>
                      </a:sysClr>
                    </a:solidFill>
                    <a:latin typeface="標楷體" panose="03000509000000000000" pitchFamily="65" charset="-120"/>
                    <a:ea typeface="標楷體" panose="03000509000000000000" pitchFamily="65" charset="-120"/>
                    <a:cs typeface="+mn-cs"/>
                  </a:defRPr>
                </a:pPr>
                <a:r>
                  <a:rPr lang="zh-TW" altLang="en-US" sz="1000" b="0" i="0" u="none" strike="noStrike" kern="1200" baseline="0">
                    <a:solidFill>
                      <a:sysClr val="windowText" lastClr="000000">
                        <a:lumMod val="65000"/>
                        <a:lumOff val="35000"/>
                      </a:sysClr>
                    </a:solidFill>
                    <a:latin typeface="標楷體" panose="03000509000000000000" pitchFamily="65" charset="-120"/>
                    <a:ea typeface="標楷體" panose="03000509000000000000" pitchFamily="65" charset="-120"/>
                    <a:cs typeface="+mn-cs"/>
                  </a:rPr>
                  <a:t>權重數值</a:t>
                </a:r>
              </a:p>
            </c:rich>
          </c:tx>
          <c:overlay val="0"/>
          <c:spPr>
            <a:noFill/>
            <a:ln>
              <a:noFill/>
            </a:ln>
            <a:effectLst/>
          </c:spPr>
          <c:txPr>
            <a:bodyPr rot="0" spcFirstLastPara="1" vertOverflow="ellipsis" vert="horz" wrap="square" anchor="ctr" anchorCtr="1"/>
            <a:lstStyle/>
            <a:p>
              <a:pPr algn="ctr" rtl="0">
                <a:defRPr lang="zh-TW" altLang="en-US" sz="1000" b="0" i="0" u="none" strike="noStrike" kern="1200" baseline="0">
                  <a:solidFill>
                    <a:sysClr val="windowText" lastClr="000000">
                      <a:lumMod val="65000"/>
                      <a:lumOff val="35000"/>
                    </a:sysClr>
                  </a:solidFill>
                  <a:latin typeface="標楷體" panose="03000509000000000000" pitchFamily="65" charset="-120"/>
                  <a:ea typeface="標楷體" panose="03000509000000000000" pitchFamily="65" charset="-120"/>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48410840"/>
        <c:crosses val="autoZero"/>
        <c:crossBetween val="midCat"/>
      </c:valAx>
      <c:valAx>
        <c:axId val="348410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TW" altLang="en-US">
                    <a:latin typeface="標楷體" panose="03000509000000000000" pitchFamily="65" charset="-120"/>
                    <a:ea typeface="標楷體" panose="03000509000000000000" pitchFamily="65" charset="-120"/>
                  </a:rPr>
                  <a:t>實際距離</a:t>
                </a:r>
                <a:endParaRPr lang="en-US" altLang="zh-TW">
                  <a:latin typeface="標楷體" panose="03000509000000000000" pitchFamily="65" charset="-120"/>
                  <a:ea typeface="標楷體" panose="03000509000000000000" pitchFamily="65" charset="-12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4840927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bg1">
                  <a:alpha val="0"/>
                </a:schemeClr>
              </a:solidFill>
              <a:round/>
            </a:ln>
            <a:effectLst/>
          </c:spPr>
          <c:marker>
            <c:symbol val="circle"/>
            <c:size val="5"/>
            <c:spPr>
              <a:noFill/>
              <a:ln w="9525">
                <a:noFill/>
              </a:ln>
              <a:effectLst/>
            </c:spPr>
          </c:marker>
          <c:trendline>
            <c:spPr>
              <a:ln w="38100" cap="rnd">
                <a:solidFill>
                  <a:srgbClr val="FF0000">
                    <a:alpha val="0"/>
                  </a:srgbClr>
                </a:solidFill>
                <a:prstDash val="sysDot"/>
              </a:ln>
              <a:effectLst/>
            </c:spPr>
            <c:trendlineType val="linear"/>
            <c:dispRSqr val="0"/>
            <c:dispEq val="1"/>
            <c:trendlineLbl>
              <c:layout>
                <c:manualLayout>
                  <c:x val="-4.4742935494959189E-2"/>
                  <c:y val="0.6237184016862064"/>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ltLang="zh-TW" baseline="0" dirty="0"/>
                      <a:t> </a:t>
                    </a:r>
                    <a:endParaRPr lang="en-US" altLang="zh-TW" dirty="0"/>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trendlineLbl>
          </c:trendline>
          <c:xVal>
            <c:numRef>
              <c:f>工作表3!$AE$85:$AE$142</c:f>
              <c:numCache>
                <c:formatCode>General</c:formatCode>
                <c:ptCount val="58"/>
                <c:pt idx="0">
                  <c:v>-2.3199999999999998</c:v>
                </c:pt>
                <c:pt idx="1">
                  <c:v>-2.2950000000000004</c:v>
                </c:pt>
                <c:pt idx="2">
                  <c:v>-2.2349999999999999</c:v>
                </c:pt>
                <c:pt idx="3">
                  <c:v>-2.1599999999999997</c:v>
                </c:pt>
                <c:pt idx="4">
                  <c:v>-2.0250000000000004</c:v>
                </c:pt>
                <c:pt idx="5">
                  <c:v>-1.9300000000000004</c:v>
                </c:pt>
                <c:pt idx="6">
                  <c:v>-1.8900000000000003</c:v>
                </c:pt>
                <c:pt idx="7">
                  <c:v>-1.8050000000000004</c:v>
                </c:pt>
                <c:pt idx="8">
                  <c:v>-1.7300000000000002</c:v>
                </c:pt>
                <c:pt idx="9">
                  <c:v>-1.5900000000000003</c:v>
                </c:pt>
                <c:pt idx="10">
                  <c:v>-1.3500000000000003</c:v>
                </c:pt>
                <c:pt idx="11">
                  <c:v>-1.2500000000000002</c:v>
                </c:pt>
                <c:pt idx="12">
                  <c:v>-1.2500000000000002</c:v>
                </c:pt>
                <c:pt idx="13">
                  <c:v>-1.2550000000000001</c:v>
                </c:pt>
                <c:pt idx="14">
                  <c:v>-1.2700000000000002</c:v>
                </c:pt>
                <c:pt idx="15">
                  <c:v>-1.2700000000000002</c:v>
                </c:pt>
                <c:pt idx="16">
                  <c:v>-1.2700000000000002</c:v>
                </c:pt>
                <c:pt idx="17">
                  <c:v>-1.2400000000000002</c:v>
                </c:pt>
                <c:pt idx="18">
                  <c:v>-1.085</c:v>
                </c:pt>
                <c:pt idx="19">
                  <c:v>-1.0249999999999999</c:v>
                </c:pt>
                <c:pt idx="20">
                  <c:v>-0.82999999999999985</c:v>
                </c:pt>
                <c:pt idx="21">
                  <c:v>-0.7</c:v>
                </c:pt>
                <c:pt idx="22">
                  <c:v>-0.44499999999999995</c:v>
                </c:pt>
                <c:pt idx="23">
                  <c:v>-2.0000000000000052E-2</c:v>
                </c:pt>
                <c:pt idx="24">
                  <c:v>0.30500000000000005</c:v>
                </c:pt>
                <c:pt idx="25">
                  <c:v>0.37000000000000005</c:v>
                </c:pt>
                <c:pt idx="26">
                  <c:v>0.39000000000000007</c:v>
                </c:pt>
                <c:pt idx="27">
                  <c:v>0.41000000000000003</c:v>
                </c:pt>
                <c:pt idx="28">
                  <c:v>0.43500000000000005</c:v>
                </c:pt>
                <c:pt idx="29">
                  <c:v>0.43500000000000005</c:v>
                </c:pt>
                <c:pt idx="30">
                  <c:v>0.44500000000000006</c:v>
                </c:pt>
                <c:pt idx="31">
                  <c:v>0.43500000000000005</c:v>
                </c:pt>
                <c:pt idx="32">
                  <c:v>0.42500000000000004</c:v>
                </c:pt>
                <c:pt idx="33">
                  <c:v>0.42000000000000004</c:v>
                </c:pt>
                <c:pt idx="34">
                  <c:v>0.375</c:v>
                </c:pt>
                <c:pt idx="35">
                  <c:v>0.495</c:v>
                </c:pt>
                <c:pt idx="36">
                  <c:v>0.53</c:v>
                </c:pt>
                <c:pt idx="37">
                  <c:v>0.63</c:v>
                </c:pt>
                <c:pt idx="38">
                  <c:v>0.90499999999999992</c:v>
                </c:pt>
                <c:pt idx="39">
                  <c:v>1.0299999999999998</c:v>
                </c:pt>
                <c:pt idx="40">
                  <c:v>1.1950000000000001</c:v>
                </c:pt>
                <c:pt idx="41">
                  <c:v>1.21</c:v>
                </c:pt>
                <c:pt idx="42">
                  <c:v>1.28</c:v>
                </c:pt>
                <c:pt idx="43">
                  <c:v>1.28</c:v>
                </c:pt>
                <c:pt idx="44">
                  <c:v>1.2949999999999999</c:v>
                </c:pt>
                <c:pt idx="45">
                  <c:v>1.2750000000000001</c:v>
                </c:pt>
                <c:pt idx="46">
                  <c:v>1.2450000000000001</c:v>
                </c:pt>
                <c:pt idx="47">
                  <c:v>1.1700000000000002</c:v>
                </c:pt>
                <c:pt idx="48">
                  <c:v>1.26</c:v>
                </c:pt>
                <c:pt idx="49">
                  <c:v>1.3900000000000001</c:v>
                </c:pt>
                <c:pt idx="50">
                  <c:v>1.47</c:v>
                </c:pt>
                <c:pt idx="51">
                  <c:v>1.5649999999999999</c:v>
                </c:pt>
                <c:pt idx="52">
                  <c:v>1.5899999999999999</c:v>
                </c:pt>
                <c:pt idx="53">
                  <c:v>1.7</c:v>
                </c:pt>
                <c:pt idx="54">
                  <c:v>1.9950000000000001</c:v>
                </c:pt>
                <c:pt idx="55">
                  <c:v>2.2050000000000001</c:v>
                </c:pt>
                <c:pt idx="56">
                  <c:v>2.2800000000000002</c:v>
                </c:pt>
                <c:pt idx="57">
                  <c:v>2.355</c:v>
                </c:pt>
              </c:numCache>
            </c:numRef>
          </c:xVal>
          <c:yVal>
            <c:numRef>
              <c:f>工作表3!$AF$85:$AF$142</c:f>
              <c:numCache>
                <c:formatCode>General</c:formatCode>
                <c:ptCount val="58"/>
                <c:pt idx="0">
                  <c:v>-3</c:v>
                </c:pt>
                <c:pt idx="1">
                  <c:v>-2.9</c:v>
                </c:pt>
                <c:pt idx="2">
                  <c:v>-2.8</c:v>
                </c:pt>
                <c:pt idx="3">
                  <c:v>-2.7</c:v>
                </c:pt>
                <c:pt idx="4">
                  <c:v>-2.6</c:v>
                </c:pt>
                <c:pt idx="5">
                  <c:v>-2.5</c:v>
                </c:pt>
                <c:pt idx="6">
                  <c:v>-2.4</c:v>
                </c:pt>
                <c:pt idx="7">
                  <c:v>-2.2999999999999998</c:v>
                </c:pt>
                <c:pt idx="8">
                  <c:v>-2.2000000000000002</c:v>
                </c:pt>
                <c:pt idx="9">
                  <c:v>-2.1</c:v>
                </c:pt>
                <c:pt idx="10">
                  <c:v>-2</c:v>
                </c:pt>
                <c:pt idx="11">
                  <c:v>-1.9</c:v>
                </c:pt>
                <c:pt idx="12">
                  <c:v>-1.8</c:v>
                </c:pt>
                <c:pt idx="13">
                  <c:v>-1.7</c:v>
                </c:pt>
                <c:pt idx="14">
                  <c:v>-1.6</c:v>
                </c:pt>
                <c:pt idx="15">
                  <c:v>-1.5</c:v>
                </c:pt>
                <c:pt idx="16">
                  <c:v>-1.4</c:v>
                </c:pt>
                <c:pt idx="17">
                  <c:v>-1.3</c:v>
                </c:pt>
                <c:pt idx="18">
                  <c:v>-1.2</c:v>
                </c:pt>
                <c:pt idx="19">
                  <c:v>-1.1000000000000001</c:v>
                </c:pt>
                <c:pt idx="20">
                  <c:v>-1</c:v>
                </c:pt>
                <c:pt idx="21">
                  <c:v>-0.9</c:v>
                </c:pt>
                <c:pt idx="22">
                  <c:v>-0.8</c:v>
                </c:pt>
                <c:pt idx="23">
                  <c:v>-0.7</c:v>
                </c:pt>
                <c:pt idx="24">
                  <c:v>-0.6</c:v>
                </c:pt>
                <c:pt idx="25">
                  <c:v>-0.5</c:v>
                </c:pt>
                <c:pt idx="26">
                  <c:v>-0.4</c:v>
                </c:pt>
                <c:pt idx="27">
                  <c:v>-0.3</c:v>
                </c:pt>
                <c:pt idx="28">
                  <c:v>-0.2</c:v>
                </c:pt>
                <c:pt idx="29">
                  <c:v>-0.1</c:v>
                </c:pt>
                <c:pt idx="30">
                  <c:v>0</c:v>
                </c:pt>
                <c:pt idx="31">
                  <c:v>0.1</c:v>
                </c:pt>
                <c:pt idx="32">
                  <c:v>0.2</c:v>
                </c:pt>
                <c:pt idx="33">
                  <c:v>0.3</c:v>
                </c:pt>
                <c:pt idx="34">
                  <c:v>0.4</c:v>
                </c:pt>
                <c:pt idx="35">
                  <c:v>0.5</c:v>
                </c:pt>
                <c:pt idx="36">
                  <c:v>0.6</c:v>
                </c:pt>
                <c:pt idx="37">
                  <c:v>0.7</c:v>
                </c:pt>
                <c:pt idx="38">
                  <c:v>0.8</c:v>
                </c:pt>
                <c:pt idx="39">
                  <c:v>0.9</c:v>
                </c:pt>
                <c:pt idx="40">
                  <c:v>1</c:v>
                </c:pt>
                <c:pt idx="41">
                  <c:v>1.1000000000000001</c:v>
                </c:pt>
                <c:pt idx="42">
                  <c:v>1.2</c:v>
                </c:pt>
                <c:pt idx="43">
                  <c:v>1.3</c:v>
                </c:pt>
                <c:pt idx="44">
                  <c:v>1.4</c:v>
                </c:pt>
                <c:pt idx="45">
                  <c:v>1.5</c:v>
                </c:pt>
                <c:pt idx="46">
                  <c:v>1.6</c:v>
                </c:pt>
                <c:pt idx="47">
                  <c:v>1.7</c:v>
                </c:pt>
                <c:pt idx="48">
                  <c:v>1.8</c:v>
                </c:pt>
                <c:pt idx="49">
                  <c:v>1.9</c:v>
                </c:pt>
                <c:pt idx="50">
                  <c:v>2</c:v>
                </c:pt>
                <c:pt idx="51">
                  <c:v>2.1</c:v>
                </c:pt>
                <c:pt idx="52">
                  <c:v>2.2000000000000002</c:v>
                </c:pt>
                <c:pt idx="53">
                  <c:v>2.2999999999999998</c:v>
                </c:pt>
                <c:pt idx="54">
                  <c:v>2.4</c:v>
                </c:pt>
                <c:pt idx="55">
                  <c:v>2.5</c:v>
                </c:pt>
                <c:pt idx="56">
                  <c:v>2.6</c:v>
                </c:pt>
                <c:pt idx="57">
                  <c:v>2.7</c:v>
                </c:pt>
              </c:numCache>
            </c:numRef>
          </c:yVal>
          <c:smooth val="0"/>
          <c:extLst>
            <c:ext xmlns:c16="http://schemas.microsoft.com/office/drawing/2014/chart" uri="{C3380CC4-5D6E-409C-BE32-E72D297353CC}">
              <c16:uniqueId val="{00000001-B0C0-4B2D-AA4B-7FF0D44E96BF}"/>
            </c:ext>
          </c:extLst>
        </c:ser>
        <c:dLbls>
          <c:showLegendKey val="0"/>
          <c:showVal val="0"/>
          <c:showCatName val="0"/>
          <c:showSerName val="0"/>
          <c:showPercent val="0"/>
          <c:showBubbleSize val="0"/>
        </c:dLbls>
        <c:axId val="348405352"/>
        <c:axId val="348411232"/>
      </c:scatterChart>
      <c:valAx>
        <c:axId val="348405352"/>
        <c:scaling>
          <c:orientation val="minMax"/>
        </c:scaling>
        <c:delete val="0"/>
        <c:axPos val="b"/>
        <c:title>
          <c:tx>
            <c:rich>
              <a:bodyPr rot="0" spcFirstLastPara="1" vertOverflow="ellipsis" vert="horz" wrap="square" anchor="ctr" anchorCtr="1"/>
              <a:lstStyle/>
              <a:p>
                <a:pPr algn="ctr" rtl="0">
                  <a:defRPr lang="zh-TW" altLang="en-US" sz="1000" b="0" i="0" u="none" strike="noStrike" kern="1200" baseline="0">
                    <a:solidFill>
                      <a:sysClr val="windowText" lastClr="000000">
                        <a:lumMod val="65000"/>
                        <a:lumOff val="35000"/>
                      </a:sysClr>
                    </a:solidFill>
                    <a:latin typeface="標楷體" panose="03000509000000000000" pitchFamily="65" charset="-120"/>
                    <a:ea typeface="標楷體" panose="03000509000000000000" pitchFamily="65" charset="-120"/>
                    <a:cs typeface="+mn-cs"/>
                  </a:defRPr>
                </a:pPr>
                <a:r>
                  <a:rPr lang="zh-TW" altLang="en-US" sz="1000" b="0" i="0" u="none" strike="noStrike" kern="1200" baseline="0">
                    <a:solidFill>
                      <a:sysClr val="windowText" lastClr="000000">
                        <a:lumMod val="65000"/>
                        <a:lumOff val="35000"/>
                      </a:sysClr>
                    </a:solidFill>
                    <a:latin typeface="標楷體" panose="03000509000000000000" pitchFamily="65" charset="-120"/>
                    <a:ea typeface="標楷體" panose="03000509000000000000" pitchFamily="65" charset="-120"/>
                    <a:cs typeface="+mn-cs"/>
                  </a:rPr>
                  <a:t>權重數值</a:t>
                </a:r>
              </a:p>
            </c:rich>
          </c:tx>
          <c:overlay val="0"/>
          <c:spPr>
            <a:noFill/>
            <a:ln>
              <a:noFill/>
            </a:ln>
            <a:effectLst/>
          </c:spPr>
          <c:txPr>
            <a:bodyPr rot="0" spcFirstLastPara="1" vertOverflow="ellipsis" vert="horz" wrap="square" anchor="ctr" anchorCtr="1"/>
            <a:lstStyle/>
            <a:p>
              <a:pPr algn="ctr" rtl="0">
                <a:defRPr lang="zh-TW" altLang="en-US" sz="1000" b="0" i="0" u="none" strike="noStrike" kern="1200" baseline="0">
                  <a:solidFill>
                    <a:sysClr val="windowText" lastClr="000000">
                      <a:lumMod val="65000"/>
                      <a:lumOff val="35000"/>
                    </a:sysClr>
                  </a:solidFill>
                  <a:latin typeface="標楷體" panose="03000509000000000000" pitchFamily="65" charset="-120"/>
                  <a:ea typeface="標楷體" panose="03000509000000000000" pitchFamily="65" charset="-120"/>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48411232"/>
        <c:crosses val="autoZero"/>
        <c:crossBetween val="midCat"/>
      </c:valAx>
      <c:valAx>
        <c:axId val="348411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r>
                  <a:rPr lang="zh-TW" altLang="en-US">
                    <a:latin typeface="標楷體" panose="03000509000000000000" pitchFamily="65" charset="-120"/>
                    <a:ea typeface="標楷體" panose="03000509000000000000" pitchFamily="65" charset="-120"/>
                  </a:rPr>
                  <a:t>實際距離</a:t>
                </a:r>
                <a:endParaRPr lang="en-US" altLang="zh-TW">
                  <a:latin typeface="標楷體" panose="03000509000000000000" pitchFamily="65" charset="-120"/>
                  <a:ea typeface="標楷體" panose="03000509000000000000" pitchFamily="65" charset="-12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標楷體" panose="03000509000000000000" pitchFamily="65" charset="-120"/>
                  <a:ea typeface="標楷體" panose="03000509000000000000" pitchFamily="65" charset="-120"/>
                  <a:cs typeface="+mn-cs"/>
                </a:defRPr>
              </a:pPr>
              <a:endParaRPr lang="zh-TW"/>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348405352"/>
        <c:crosses val="autoZero"/>
        <c:crossBetween val="midCat"/>
      </c:valAx>
      <c:spPr>
        <a:solidFill>
          <a:schemeClr val="bg1"/>
        </a:solidFill>
        <a:ln>
          <a:solidFill>
            <a:schemeClr val="bg1"/>
          </a:solidFill>
        </a:ln>
        <a:effectLst/>
      </c:spPr>
    </c:plotArea>
    <c:plotVisOnly val="1"/>
    <c:dispBlanksAs val="gap"/>
    <c:showDLblsOverMax val="0"/>
  </c:chart>
  <c:spPr>
    <a:noFill/>
    <a:ln>
      <a:solidFill>
        <a:schemeClr val="bg1"/>
      </a:solid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0F0F9E-2332-4ACA-A0AF-CD243A85FED0}" type="datetimeFigureOut">
              <a:rPr lang="zh-TW" altLang="en-US" smtClean="0"/>
              <a:t>2024/4/2</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53EF33-E96B-4645-9BA0-43DA5C4E181D}" type="slidenum">
              <a:rPr lang="zh-TW" altLang="en-US" smtClean="0"/>
              <a:t>‹#›</a:t>
            </a:fld>
            <a:endParaRPr lang="zh-TW" altLang="en-US"/>
          </a:p>
        </p:txBody>
      </p:sp>
    </p:spTree>
    <p:extLst>
      <p:ext uri="{BB962C8B-B14F-4D97-AF65-F5344CB8AC3E}">
        <p14:creationId xmlns:p14="http://schemas.microsoft.com/office/powerpoint/2010/main" val="2601635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https://playground.arduino.cc/Main/TimerPWMCheatsheet/</a:t>
            </a:r>
            <a:endParaRPr lang="zh-TW" altLang="en-US" dirty="0"/>
          </a:p>
        </p:txBody>
      </p:sp>
      <p:sp>
        <p:nvSpPr>
          <p:cNvPr id="4" name="投影片編號版面配置區 3"/>
          <p:cNvSpPr>
            <a:spLocks noGrp="1"/>
          </p:cNvSpPr>
          <p:nvPr>
            <p:ph type="sldNum" sz="quarter" idx="5"/>
          </p:nvPr>
        </p:nvSpPr>
        <p:spPr/>
        <p:txBody>
          <a:bodyPr/>
          <a:lstStyle/>
          <a:p>
            <a:fld id="{D053EF33-E96B-4645-9BA0-43DA5C4E181D}" type="slidenum">
              <a:rPr lang="zh-TW" altLang="en-US" smtClean="0"/>
              <a:t>7</a:t>
            </a:fld>
            <a:endParaRPr lang="zh-TW" altLang="en-US"/>
          </a:p>
        </p:txBody>
      </p:sp>
    </p:spTree>
    <p:extLst>
      <p:ext uri="{BB962C8B-B14F-4D97-AF65-F5344CB8AC3E}">
        <p14:creationId xmlns:p14="http://schemas.microsoft.com/office/powerpoint/2010/main" val="2341009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053EF33-E96B-4645-9BA0-43DA5C4E181D}" type="slidenum">
              <a:rPr lang="zh-TW" altLang="en-US" smtClean="0"/>
              <a:t>19</a:t>
            </a:fld>
            <a:endParaRPr lang="zh-TW" altLang="en-US"/>
          </a:p>
        </p:txBody>
      </p:sp>
    </p:spTree>
    <p:extLst>
      <p:ext uri="{BB962C8B-B14F-4D97-AF65-F5344CB8AC3E}">
        <p14:creationId xmlns:p14="http://schemas.microsoft.com/office/powerpoint/2010/main" val="2922547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標題 1"/>
          <p:cNvSpPr>
            <a:spLocks noGrp="1"/>
          </p:cNvSpPr>
          <p:nvPr>
            <p:ph type="ctrTitle"/>
          </p:nvPr>
        </p:nvSpPr>
        <p:spPr>
          <a:xfrm>
            <a:off x="685800" y="1268763"/>
            <a:ext cx="7772400" cy="1470025"/>
          </a:xfrm>
        </p:spPr>
        <p:txBody>
          <a:bodyPr>
            <a:normAutofit/>
          </a:bodyPr>
          <a:lstStyle>
            <a:lvl1pPr algn="ctr">
              <a:defRPr sz="4000" u="sng" baseline="0">
                <a:uFill>
                  <a:solidFill>
                    <a:schemeClr val="bg1">
                      <a:lumMod val="75000"/>
                    </a:schemeClr>
                  </a:solidFill>
                </a:uFill>
                <a:latin typeface="Times New Roman" pitchFamily="18" charset="0"/>
                <a:ea typeface="標楷體" pitchFamily="65" charset="-120"/>
              </a:defRPr>
            </a:lvl1pPr>
          </a:lstStyle>
          <a:p>
            <a:r>
              <a:rPr lang="zh-TW" altLang="en-US" dirty="0"/>
              <a:t>按一下以編輯母片標題樣式</a:t>
            </a:r>
          </a:p>
        </p:txBody>
      </p:sp>
      <p:sp>
        <p:nvSpPr>
          <p:cNvPr id="8" name="副標題 2"/>
          <p:cNvSpPr>
            <a:spLocks noGrp="1"/>
          </p:cNvSpPr>
          <p:nvPr>
            <p:ph type="subTitle" idx="1"/>
          </p:nvPr>
        </p:nvSpPr>
        <p:spPr>
          <a:xfrm>
            <a:off x="685800" y="3024390"/>
            <a:ext cx="7772400" cy="2345281"/>
          </a:xfrm>
        </p:spPr>
        <p:txBody>
          <a:bodyPr>
            <a:normAutofit/>
          </a:bodyPr>
          <a:lstStyle>
            <a:lvl1pPr marL="0" indent="0" algn="ctr">
              <a:buNone/>
              <a:defRPr sz="3600" baseline="0">
                <a:solidFill>
                  <a:schemeClr val="tx1"/>
                </a:solidFill>
                <a:latin typeface="Times New Roman" pitchFamily="18" charset="0"/>
                <a:ea typeface="標楷體" pitchFamily="65" charset="-12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TW" altLang="en-US" dirty="0"/>
              <a:t>按一下以編輯母片副標題樣式</a:t>
            </a:r>
          </a:p>
        </p:txBody>
      </p:sp>
      <p:sp>
        <p:nvSpPr>
          <p:cNvPr id="9" name="矩形 8"/>
          <p:cNvSpPr/>
          <p:nvPr userDrawn="1"/>
        </p:nvSpPr>
        <p:spPr>
          <a:xfrm>
            <a:off x="3635896" y="86629"/>
            <a:ext cx="5508104" cy="530915"/>
          </a:xfrm>
          <a:prstGeom prst="rect">
            <a:avLst/>
          </a:prstGeom>
          <a:noFill/>
        </p:spPr>
        <p:txBody>
          <a:bodyPr wrap="square" lIns="68580" tIns="34290" rIns="68580" bIns="34290">
            <a:spAutoFit/>
          </a:bodyPr>
          <a:lstStyle/>
          <a:p>
            <a:pPr algn="r"/>
            <a:r>
              <a:rPr lang="zh-TW" altLang="en-US" sz="1500" b="1" cap="none" spc="0" baseline="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Times New Roman" pitchFamily="18" charset="0"/>
                <a:ea typeface="標楷體" pitchFamily="65" charset="-120"/>
              </a:rPr>
              <a:t>國立高雄科技大學 電機工程系</a:t>
            </a:r>
            <a:endParaRPr lang="en-US" altLang="zh-TW" sz="1500" b="1" cap="none" spc="0" baseline="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Times New Roman" pitchFamily="18" charset="0"/>
              <a:ea typeface="標楷體" pitchFamily="65" charset="-120"/>
            </a:endParaRPr>
          </a:p>
          <a:p>
            <a:pPr algn="r"/>
            <a:r>
              <a:rPr lang="en-US" altLang="zh-TW" sz="1500" b="1" cap="none" spc="0" baseline="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Times New Roman" pitchFamily="18" charset="0"/>
                <a:ea typeface="標楷體" pitchFamily="65" charset="-120"/>
              </a:rPr>
              <a:t>NKUST EE</a:t>
            </a:r>
          </a:p>
        </p:txBody>
      </p:sp>
      <p:cxnSp>
        <p:nvCxnSpPr>
          <p:cNvPr id="10" name="直線接點 9"/>
          <p:cNvCxnSpPr/>
          <p:nvPr userDrawn="1"/>
        </p:nvCxnSpPr>
        <p:spPr>
          <a:xfrm>
            <a:off x="1403649" y="692696"/>
            <a:ext cx="7740352" cy="0"/>
          </a:xfrm>
          <a:prstGeom prst="line">
            <a:avLst/>
          </a:prstGeom>
          <a:ln w="63500">
            <a:gradFill>
              <a:gsLst>
                <a:gs pos="0">
                  <a:schemeClr val="accent5"/>
                </a:gs>
                <a:gs pos="45000">
                  <a:schemeClr val="accent1"/>
                </a:gs>
                <a:gs pos="70000">
                  <a:schemeClr val="tx2"/>
                </a:gs>
                <a:gs pos="100000">
                  <a:srgbClr val="002060"/>
                </a:gs>
              </a:gsLst>
              <a:lin ang="5400000" scaled="0"/>
            </a:gradFill>
          </a:ln>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1" y="6441705"/>
            <a:ext cx="5130497" cy="377026"/>
          </a:xfrm>
          <a:prstGeom prst="rect">
            <a:avLst/>
          </a:prstGeom>
          <a:noFill/>
        </p:spPr>
        <p:txBody>
          <a:bodyPr wrap="square" lIns="68580" tIns="34290" rIns="68580" bIns="34290">
            <a:spAutoFit/>
          </a:bodyPr>
          <a:lstStyle/>
          <a:p>
            <a:pPr algn="l"/>
            <a:r>
              <a:rPr lang="en-US" altLang="zh-TW" sz="2000" b="1" cap="none" spc="0" baseline="0" dirty="0">
                <a:ln w="1905"/>
                <a:solidFill>
                  <a:schemeClr val="accent1"/>
                </a:solidFill>
                <a:effectLst>
                  <a:innerShdw blurRad="69850" dist="43180" dir="5400000">
                    <a:srgbClr val="000000">
                      <a:alpha val="65000"/>
                    </a:srgbClr>
                  </a:innerShdw>
                </a:effectLst>
                <a:latin typeface="Times New Roman" pitchFamily="18" charset="0"/>
                <a:ea typeface="標楷體" pitchFamily="65" charset="-120"/>
              </a:rPr>
              <a:t>Intelligent Control and Computer Vision Lab.</a:t>
            </a:r>
          </a:p>
        </p:txBody>
      </p:sp>
      <p:sp>
        <p:nvSpPr>
          <p:cNvPr id="12" name="投影片編號版面配置區 5"/>
          <p:cNvSpPr>
            <a:spLocks noGrp="1"/>
          </p:cNvSpPr>
          <p:nvPr>
            <p:ph type="sldNum" sz="quarter" idx="12"/>
          </p:nvPr>
        </p:nvSpPr>
        <p:spPr>
          <a:xfrm>
            <a:off x="8229600" y="6342784"/>
            <a:ext cx="775607" cy="365125"/>
          </a:xfrm>
        </p:spPr>
        <p:txBody>
          <a:bodyPr/>
          <a:lstStyle>
            <a:lvl1pPr>
              <a:defRPr sz="1800" b="0" i="0" baseline="0">
                <a:solidFill>
                  <a:schemeClr val="tx1"/>
                </a:solidFill>
                <a:latin typeface="Times New Roman" pitchFamily="18" charset="0"/>
                <a:cs typeface="Times New Roman" pitchFamily="18" charset="0"/>
              </a:defRPr>
            </a:lvl1pPr>
          </a:lstStyle>
          <a:p>
            <a:fld id="{4FD04F4A-6C97-4470-89C8-0A31BFB83FE6}" type="slidenum">
              <a:rPr lang="en-US" altLang="zh-TW" smtClean="0"/>
              <a:pPr/>
              <a:t>‹#›</a:t>
            </a:fld>
            <a:endParaRPr lang="en-US" altLang="zh-TW" dirty="0"/>
          </a:p>
        </p:txBody>
      </p:sp>
      <p:cxnSp>
        <p:nvCxnSpPr>
          <p:cNvPr id="13" name="直線接點 12"/>
          <p:cNvCxnSpPr/>
          <p:nvPr userDrawn="1"/>
        </p:nvCxnSpPr>
        <p:spPr>
          <a:xfrm>
            <a:off x="0" y="6375512"/>
            <a:ext cx="7740352" cy="0"/>
          </a:xfrm>
          <a:prstGeom prst="line">
            <a:avLst/>
          </a:prstGeom>
          <a:ln w="63500">
            <a:gradFill>
              <a:gsLst>
                <a:gs pos="0">
                  <a:schemeClr val="accent5"/>
                </a:gs>
                <a:gs pos="45000">
                  <a:schemeClr val="accent1"/>
                </a:gs>
                <a:gs pos="70000">
                  <a:schemeClr val="tx2"/>
                </a:gs>
                <a:gs pos="100000">
                  <a:srgbClr val="002060"/>
                </a:gs>
              </a:gsLst>
              <a:lin ang="5400000" scaled="0"/>
            </a:gradFill>
          </a:ln>
        </p:spPr>
        <p:style>
          <a:lnRef idx="1">
            <a:schemeClr val="accent1"/>
          </a:lnRef>
          <a:fillRef idx="0">
            <a:schemeClr val="accent1"/>
          </a:fillRef>
          <a:effectRef idx="0">
            <a:schemeClr val="accent1"/>
          </a:effectRef>
          <a:fontRef idx="minor">
            <a:schemeClr val="tx1"/>
          </a:fontRef>
        </p:style>
      </p:cxnSp>
      <p:pic>
        <p:nvPicPr>
          <p:cNvPr id="14" name="圖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51493"/>
            <a:ext cx="1032858" cy="939107"/>
          </a:xfrm>
          <a:prstGeom prst="rect">
            <a:avLst/>
          </a:prstGeom>
        </p:spPr>
      </p:pic>
    </p:spTree>
    <p:extLst>
      <p:ext uri="{BB962C8B-B14F-4D97-AF65-F5344CB8AC3E}">
        <p14:creationId xmlns:p14="http://schemas.microsoft.com/office/powerpoint/2010/main" val="3641931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31F5C-609F-4187-9993-FD52F07A21D1}" type="slidenum">
              <a:rPr lang="zh-TW" altLang="en-US" smtClean="0"/>
              <a:t>‹#›</a:t>
            </a:fld>
            <a:endParaRPr lang="zh-TW" altLang="en-US"/>
          </a:p>
        </p:txBody>
      </p:sp>
    </p:spTree>
    <p:extLst>
      <p:ext uri="{BB962C8B-B14F-4D97-AF65-F5344CB8AC3E}">
        <p14:creationId xmlns:p14="http://schemas.microsoft.com/office/powerpoint/2010/main" val="310979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43675" y="365125"/>
            <a:ext cx="1971675"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E31F5C-609F-4187-9993-FD52F07A21D1}" type="slidenum">
              <a:rPr lang="zh-TW" altLang="en-US" smtClean="0"/>
              <a:t>‹#›</a:t>
            </a:fld>
            <a:endParaRPr lang="zh-TW" altLang="en-US"/>
          </a:p>
        </p:txBody>
      </p:sp>
    </p:spTree>
    <p:extLst>
      <p:ext uri="{BB962C8B-B14F-4D97-AF65-F5344CB8AC3E}">
        <p14:creationId xmlns:p14="http://schemas.microsoft.com/office/powerpoint/2010/main" val="1126931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標題及物件1">
    <p:spTree>
      <p:nvGrpSpPr>
        <p:cNvPr id="1" name=""/>
        <p:cNvGrpSpPr/>
        <p:nvPr/>
      </p:nvGrpSpPr>
      <p:grpSpPr>
        <a:xfrm>
          <a:off x="0" y="0"/>
          <a:ext cx="0" cy="0"/>
          <a:chOff x="0" y="0"/>
          <a:chExt cx="0" cy="0"/>
        </a:xfrm>
      </p:grpSpPr>
      <p:sp>
        <p:nvSpPr>
          <p:cNvPr id="2" name="標題 1"/>
          <p:cNvSpPr>
            <a:spLocks noGrp="1"/>
          </p:cNvSpPr>
          <p:nvPr>
            <p:ph type="title"/>
          </p:nvPr>
        </p:nvSpPr>
        <p:spPr>
          <a:xfrm>
            <a:off x="1128732" y="0"/>
            <a:ext cx="7568412" cy="980728"/>
          </a:xfrm>
        </p:spPr>
        <p:txBody>
          <a:bodyPr>
            <a:normAutofit/>
          </a:bodyPr>
          <a:lstStyle>
            <a:lvl1pPr>
              <a:defRPr sz="3200"/>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457200" y="1204576"/>
            <a:ext cx="8229600" cy="4968552"/>
          </a:xfrm>
        </p:spPr>
        <p:txBody>
          <a:bodyPr>
            <a:normAutofit/>
          </a:bodyPr>
          <a:lstStyle>
            <a:lvl1pPr marL="360363" indent="-360363" algn="just">
              <a:lnSpc>
                <a:spcPct val="120000"/>
              </a:lnSpc>
              <a:spcBef>
                <a:spcPts val="0"/>
              </a:spcBef>
              <a:spcAft>
                <a:spcPts val="1200"/>
              </a:spcAft>
              <a:buClr>
                <a:schemeClr val="tx2"/>
              </a:buClr>
              <a:buFont typeface="Wingdings" panose="05000000000000000000" pitchFamily="2" charset="2"/>
              <a:buChar char="ª"/>
              <a:defRPr sz="2800" baseline="0"/>
            </a:lvl1pPr>
            <a:lvl2pPr marL="622300" indent="-279400" algn="just">
              <a:lnSpc>
                <a:spcPct val="120000"/>
              </a:lnSpc>
              <a:spcBef>
                <a:spcPts val="0"/>
              </a:spcBef>
              <a:spcAft>
                <a:spcPts val="1200"/>
              </a:spcAft>
              <a:buClr>
                <a:schemeClr val="tx2"/>
              </a:buClr>
              <a:buFont typeface="Wingdings" panose="05000000000000000000" pitchFamily="2" charset="2"/>
              <a:buChar char=""/>
              <a:defRPr sz="2400" baseline="0"/>
            </a:lvl2pPr>
            <a:lvl3pPr marL="895350" indent="-209550" algn="just">
              <a:lnSpc>
                <a:spcPct val="120000"/>
              </a:lnSpc>
              <a:spcBef>
                <a:spcPts val="0"/>
              </a:spcBef>
              <a:spcAft>
                <a:spcPts val="600"/>
              </a:spcAft>
              <a:buClr>
                <a:schemeClr val="tx2"/>
              </a:buClr>
              <a:buFont typeface="Wingdings" panose="05000000000000000000" pitchFamily="2" charset="2"/>
              <a:buChar char=""/>
              <a:defRPr sz="1950" baseline="0"/>
            </a:lvl3pPr>
            <a:lvl4pPr marL="1200150" indent="-171450" algn="just">
              <a:lnSpc>
                <a:spcPct val="120000"/>
              </a:lnSpc>
              <a:buClr>
                <a:schemeClr val="tx2"/>
              </a:buClr>
              <a:buFont typeface="Wingdings" panose="05000000000000000000" pitchFamily="2" charset="2"/>
              <a:buChar char="ª"/>
              <a:defRPr sz="1950" baseline="0"/>
            </a:lvl4pPr>
            <a:lvl5pPr marL="1543050" indent="-171450" algn="just">
              <a:lnSpc>
                <a:spcPct val="120000"/>
              </a:lnSpc>
              <a:buClr>
                <a:schemeClr val="tx2"/>
              </a:buClr>
              <a:buFont typeface="Wingdings" panose="05000000000000000000" pitchFamily="2" charset="2"/>
              <a:buChar char="ª"/>
              <a:defRPr sz="1950" baseline="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6" name="投影片編號版面配置區 5"/>
          <p:cNvSpPr>
            <a:spLocks noGrp="1"/>
          </p:cNvSpPr>
          <p:nvPr>
            <p:ph type="sldNum" sz="quarter" idx="12"/>
          </p:nvPr>
        </p:nvSpPr>
        <p:spPr>
          <a:xfrm>
            <a:off x="8300759" y="6342784"/>
            <a:ext cx="504056" cy="365125"/>
          </a:xfrm>
        </p:spPr>
        <p:txBody>
          <a:bodyPr/>
          <a:lstStyle>
            <a:lvl1pPr>
              <a:defRPr sz="1800" b="0" i="0" baseline="0">
                <a:solidFill>
                  <a:schemeClr val="tx1"/>
                </a:solidFill>
                <a:latin typeface="Times New Roman" pitchFamily="18" charset="0"/>
                <a:cs typeface="Times New Roman" pitchFamily="18" charset="0"/>
              </a:defRPr>
            </a:lvl1pPr>
          </a:lstStyle>
          <a:p>
            <a:fld id="{AD735799-73DC-4B24-B39C-3CA5E8D7C774}" type="slidenum">
              <a:rPr lang="en-US" altLang="zh-TW" smtClean="0"/>
              <a:pPr/>
              <a:t>‹#›</a:t>
            </a:fld>
            <a:endParaRPr lang="en-US" altLang="zh-TW"/>
          </a:p>
        </p:txBody>
      </p:sp>
      <p:cxnSp>
        <p:nvCxnSpPr>
          <p:cNvPr id="11" name="直線接點 10"/>
          <p:cNvCxnSpPr/>
          <p:nvPr/>
        </p:nvCxnSpPr>
        <p:spPr>
          <a:xfrm>
            <a:off x="1403649" y="980728"/>
            <a:ext cx="7740352" cy="0"/>
          </a:xfrm>
          <a:prstGeom prst="line">
            <a:avLst/>
          </a:prstGeom>
          <a:ln w="63500">
            <a:gradFill>
              <a:gsLst>
                <a:gs pos="0">
                  <a:schemeClr val="accent5"/>
                </a:gs>
                <a:gs pos="45000">
                  <a:schemeClr val="accent1"/>
                </a:gs>
                <a:gs pos="70000">
                  <a:schemeClr val="tx2"/>
                </a:gs>
                <a:gs pos="100000">
                  <a:srgbClr val="00206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0" y="6375512"/>
            <a:ext cx="7740352" cy="0"/>
          </a:xfrm>
          <a:prstGeom prst="line">
            <a:avLst/>
          </a:prstGeom>
          <a:ln w="63500">
            <a:gradFill>
              <a:gsLst>
                <a:gs pos="0">
                  <a:schemeClr val="accent5"/>
                </a:gs>
                <a:gs pos="45000">
                  <a:schemeClr val="accent1"/>
                </a:gs>
                <a:gs pos="70000">
                  <a:schemeClr val="tx2"/>
                </a:gs>
                <a:gs pos="100000">
                  <a:srgbClr val="002060"/>
                </a:gs>
              </a:gsLst>
              <a:lin ang="5400000" scaled="0"/>
            </a:gra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 y="6441705"/>
            <a:ext cx="5130497" cy="377026"/>
          </a:xfrm>
          <a:prstGeom prst="rect">
            <a:avLst/>
          </a:prstGeom>
          <a:noFill/>
        </p:spPr>
        <p:txBody>
          <a:bodyPr wrap="square" lIns="68580" tIns="34290" rIns="68580" bIns="34290">
            <a:spAutoFit/>
          </a:bodyPr>
          <a:lstStyle/>
          <a:p>
            <a:pPr algn="l"/>
            <a:r>
              <a:rPr lang="en-US" altLang="zh-TW" sz="2000" b="1" cap="none" spc="0" baseline="0" dirty="0">
                <a:ln w="1905"/>
                <a:solidFill>
                  <a:schemeClr val="accent1"/>
                </a:solidFill>
                <a:effectLst>
                  <a:innerShdw blurRad="69850" dist="43180" dir="5400000">
                    <a:srgbClr val="000000">
                      <a:alpha val="65000"/>
                    </a:srgbClr>
                  </a:innerShdw>
                </a:effectLst>
                <a:latin typeface="Times New Roman" pitchFamily="18" charset="0"/>
                <a:ea typeface="標楷體" pitchFamily="65" charset="-120"/>
              </a:rPr>
              <a:t>Intelligent Control and Computer Vision Lab.</a:t>
            </a:r>
          </a:p>
        </p:txBody>
      </p:sp>
      <p:pic>
        <p:nvPicPr>
          <p:cNvPr id="9" name="圖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51493"/>
            <a:ext cx="1032858" cy="939107"/>
          </a:xfrm>
          <a:prstGeom prst="rect">
            <a:avLst/>
          </a:prstGeom>
        </p:spPr>
      </p:pic>
    </p:spTree>
    <p:extLst>
      <p:ext uri="{BB962C8B-B14F-4D97-AF65-F5344CB8AC3E}">
        <p14:creationId xmlns:p14="http://schemas.microsoft.com/office/powerpoint/2010/main" val="95183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14" name="標題 1"/>
          <p:cNvSpPr>
            <a:spLocks noGrp="1"/>
          </p:cNvSpPr>
          <p:nvPr>
            <p:ph type="title"/>
          </p:nvPr>
        </p:nvSpPr>
        <p:spPr>
          <a:xfrm>
            <a:off x="457200" y="0"/>
            <a:ext cx="8239944" cy="980728"/>
          </a:xfrm>
        </p:spPr>
        <p:txBody>
          <a:bodyPr>
            <a:normAutofit/>
          </a:bodyPr>
          <a:lstStyle>
            <a:lvl1pPr algn="ctr">
              <a:defRPr sz="3200"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sp>
        <p:nvSpPr>
          <p:cNvPr id="15" name="內容版面配置區 2"/>
          <p:cNvSpPr>
            <a:spLocks noGrp="1"/>
          </p:cNvSpPr>
          <p:nvPr>
            <p:ph idx="1"/>
          </p:nvPr>
        </p:nvSpPr>
        <p:spPr>
          <a:xfrm>
            <a:off x="457200" y="1204576"/>
            <a:ext cx="8229600" cy="4968552"/>
          </a:xfrm>
        </p:spPr>
        <p:txBody>
          <a:bodyPr>
            <a:normAutofit/>
          </a:bodyPr>
          <a:lstStyle>
            <a:lvl1pPr marL="360363" indent="-360363" algn="just">
              <a:lnSpc>
                <a:spcPct val="120000"/>
              </a:lnSpc>
              <a:spcBef>
                <a:spcPts val="0"/>
              </a:spcBef>
              <a:spcAft>
                <a:spcPts val="1200"/>
              </a:spcAft>
              <a:buClr>
                <a:schemeClr val="tx2"/>
              </a:buClr>
              <a:buFont typeface="Wingdings" panose="05000000000000000000" pitchFamily="2" charset="2"/>
              <a:buChar char="ª"/>
              <a:defRPr sz="2800" baseline="0">
                <a:latin typeface="Times New Roman" panose="02020603050405020304" pitchFamily="18" charset="0"/>
                <a:ea typeface="標楷體" panose="03000509000000000000" pitchFamily="65" charset="-120"/>
              </a:defRPr>
            </a:lvl1pPr>
            <a:lvl2pPr marL="622300" indent="-279400" algn="just">
              <a:lnSpc>
                <a:spcPct val="120000"/>
              </a:lnSpc>
              <a:spcBef>
                <a:spcPts val="0"/>
              </a:spcBef>
              <a:spcAft>
                <a:spcPts val="1200"/>
              </a:spcAft>
              <a:buClr>
                <a:schemeClr val="tx2"/>
              </a:buClr>
              <a:buFont typeface="Wingdings" panose="05000000000000000000" pitchFamily="2" charset="2"/>
              <a:buChar char=""/>
              <a:defRPr sz="2400" baseline="0">
                <a:latin typeface="Times New Roman" panose="02020603050405020304" pitchFamily="18" charset="0"/>
                <a:ea typeface="標楷體" panose="03000509000000000000" pitchFamily="65" charset="-120"/>
              </a:defRPr>
            </a:lvl2pPr>
            <a:lvl3pPr marL="895350" indent="-209550" algn="just">
              <a:lnSpc>
                <a:spcPct val="120000"/>
              </a:lnSpc>
              <a:spcBef>
                <a:spcPts val="0"/>
              </a:spcBef>
              <a:spcAft>
                <a:spcPts val="600"/>
              </a:spcAft>
              <a:buClr>
                <a:schemeClr val="tx2"/>
              </a:buClr>
              <a:buFont typeface="Wingdings" panose="05000000000000000000" pitchFamily="2" charset="2"/>
              <a:buChar char=""/>
              <a:defRPr sz="1950" baseline="0">
                <a:latin typeface="Times New Roman" panose="02020603050405020304" pitchFamily="18" charset="0"/>
                <a:ea typeface="標楷體" panose="03000509000000000000" pitchFamily="65" charset="-120"/>
              </a:defRPr>
            </a:lvl3pPr>
            <a:lvl4pPr marL="1200150" indent="-171450" algn="just">
              <a:lnSpc>
                <a:spcPct val="120000"/>
              </a:lnSpc>
              <a:buClr>
                <a:schemeClr val="tx2"/>
              </a:buClr>
              <a:buFont typeface="Wingdings" panose="05000000000000000000" pitchFamily="2" charset="2"/>
              <a:buChar char="ª"/>
              <a:defRPr sz="1800" baseline="0">
                <a:latin typeface="Times New Roman" panose="02020603050405020304" pitchFamily="18" charset="0"/>
                <a:ea typeface="標楷體" panose="03000509000000000000" pitchFamily="65" charset="-120"/>
              </a:defRPr>
            </a:lvl4pPr>
            <a:lvl5pPr marL="1543050" indent="-171450" algn="just">
              <a:lnSpc>
                <a:spcPct val="120000"/>
              </a:lnSpc>
              <a:buClr>
                <a:schemeClr val="tx2"/>
              </a:buClr>
              <a:buFont typeface="Wingdings" panose="05000000000000000000" pitchFamily="2" charset="2"/>
              <a:buChar char="ª"/>
              <a:defRPr sz="1800" baseline="0">
                <a:latin typeface="Times New Roman" panose="02020603050405020304" pitchFamily="18" charset="0"/>
                <a:ea typeface="標楷體" panose="03000509000000000000" pitchFamily="65"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cxnSp>
        <p:nvCxnSpPr>
          <p:cNvPr id="17" name="直線接點 16"/>
          <p:cNvCxnSpPr/>
          <p:nvPr userDrawn="1"/>
        </p:nvCxnSpPr>
        <p:spPr>
          <a:xfrm>
            <a:off x="1403649" y="980728"/>
            <a:ext cx="7740352" cy="0"/>
          </a:xfrm>
          <a:prstGeom prst="line">
            <a:avLst/>
          </a:prstGeom>
          <a:ln w="63500">
            <a:gradFill>
              <a:gsLst>
                <a:gs pos="0">
                  <a:schemeClr val="accent5"/>
                </a:gs>
                <a:gs pos="45000">
                  <a:schemeClr val="accent1"/>
                </a:gs>
                <a:gs pos="70000">
                  <a:schemeClr val="tx2"/>
                </a:gs>
                <a:gs pos="100000">
                  <a:srgbClr val="00206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userDrawn="1"/>
        </p:nvCxnSpPr>
        <p:spPr>
          <a:xfrm>
            <a:off x="0" y="6375512"/>
            <a:ext cx="7740352" cy="0"/>
          </a:xfrm>
          <a:prstGeom prst="line">
            <a:avLst/>
          </a:prstGeom>
          <a:ln w="63500">
            <a:gradFill>
              <a:gsLst>
                <a:gs pos="0">
                  <a:schemeClr val="accent5"/>
                </a:gs>
                <a:gs pos="45000">
                  <a:schemeClr val="accent1"/>
                </a:gs>
                <a:gs pos="70000">
                  <a:schemeClr val="tx2"/>
                </a:gs>
                <a:gs pos="100000">
                  <a:srgbClr val="002060"/>
                </a:gs>
              </a:gsLst>
              <a:lin ang="5400000" scaled="0"/>
            </a:gradFill>
          </a:ln>
        </p:spPr>
        <p:style>
          <a:lnRef idx="1">
            <a:schemeClr val="accent1"/>
          </a:lnRef>
          <a:fillRef idx="0">
            <a:schemeClr val="accent1"/>
          </a:fillRef>
          <a:effectRef idx="0">
            <a:schemeClr val="accent1"/>
          </a:effectRef>
          <a:fontRef idx="minor">
            <a:schemeClr val="tx1"/>
          </a:fontRef>
        </p:style>
      </p:cxnSp>
      <p:sp>
        <p:nvSpPr>
          <p:cNvPr id="19" name="矩形 18"/>
          <p:cNvSpPr/>
          <p:nvPr userDrawn="1"/>
        </p:nvSpPr>
        <p:spPr>
          <a:xfrm>
            <a:off x="-1" y="6441705"/>
            <a:ext cx="5130497" cy="377026"/>
          </a:xfrm>
          <a:prstGeom prst="rect">
            <a:avLst/>
          </a:prstGeom>
          <a:noFill/>
        </p:spPr>
        <p:txBody>
          <a:bodyPr wrap="square" lIns="68580" tIns="34290" rIns="68580" bIns="34290">
            <a:spAutoFit/>
          </a:bodyPr>
          <a:lstStyle/>
          <a:p>
            <a:pPr algn="l"/>
            <a:r>
              <a:rPr lang="en-US" altLang="zh-TW" sz="2000" b="1" cap="none" spc="0" baseline="0" dirty="0">
                <a:ln w="1905"/>
                <a:solidFill>
                  <a:schemeClr val="accent1"/>
                </a:solidFill>
                <a:effectLst>
                  <a:innerShdw blurRad="69850" dist="43180" dir="5400000">
                    <a:srgbClr val="000000">
                      <a:alpha val="65000"/>
                    </a:srgbClr>
                  </a:innerShdw>
                </a:effectLst>
                <a:latin typeface="Times New Roman" pitchFamily="18" charset="0"/>
                <a:ea typeface="標楷體" pitchFamily="65" charset="-120"/>
              </a:rPr>
              <a:t>Intelligent Control and Computer Vision Lab.</a:t>
            </a:r>
          </a:p>
        </p:txBody>
      </p:sp>
      <p:pic>
        <p:nvPicPr>
          <p:cNvPr id="20" name="圖片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51493"/>
            <a:ext cx="1032858" cy="939107"/>
          </a:xfrm>
          <a:prstGeom prst="rect">
            <a:avLst/>
          </a:prstGeom>
        </p:spPr>
      </p:pic>
      <p:sp>
        <p:nvSpPr>
          <p:cNvPr id="21" name="投影片編號版面配置區 5"/>
          <p:cNvSpPr>
            <a:spLocks noGrp="1"/>
          </p:cNvSpPr>
          <p:nvPr>
            <p:ph type="sldNum" sz="quarter" idx="12"/>
          </p:nvPr>
        </p:nvSpPr>
        <p:spPr>
          <a:xfrm>
            <a:off x="8229600" y="6342784"/>
            <a:ext cx="775607" cy="365125"/>
          </a:xfrm>
        </p:spPr>
        <p:txBody>
          <a:bodyPr/>
          <a:lstStyle>
            <a:lvl1pPr>
              <a:defRPr sz="1800" b="0" i="0" baseline="0">
                <a:solidFill>
                  <a:schemeClr val="tx1"/>
                </a:solidFill>
                <a:latin typeface="Times New Roman" pitchFamily="18" charset="0"/>
                <a:cs typeface="Times New Roman" pitchFamily="18" charset="0"/>
              </a:defRPr>
            </a:lvl1pPr>
          </a:lstStyle>
          <a:p>
            <a:fld id="{4FD04F4A-6C97-4470-89C8-0A31BFB83FE6}" type="slidenum">
              <a:rPr lang="en-US" altLang="zh-TW" smtClean="0"/>
              <a:pPr/>
              <a:t>‹#›</a:t>
            </a:fld>
            <a:endParaRPr lang="en-US" altLang="zh-TW" dirty="0"/>
          </a:p>
        </p:txBody>
      </p:sp>
    </p:spTree>
    <p:extLst>
      <p:ext uri="{BB962C8B-B14F-4D97-AF65-F5344CB8AC3E}">
        <p14:creationId xmlns:p14="http://schemas.microsoft.com/office/powerpoint/2010/main" val="3121087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sp>
        <p:nvSpPr>
          <p:cNvPr id="7" name="標題 1"/>
          <p:cNvSpPr>
            <a:spLocks noGrp="1"/>
          </p:cNvSpPr>
          <p:nvPr>
            <p:ph type="title"/>
          </p:nvPr>
        </p:nvSpPr>
        <p:spPr>
          <a:xfrm>
            <a:off x="457200" y="0"/>
            <a:ext cx="8239944" cy="980728"/>
          </a:xfrm>
        </p:spPr>
        <p:txBody>
          <a:bodyPr>
            <a:normAutofit/>
          </a:bodyPr>
          <a:lstStyle>
            <a:lvl1pPr algn="ctr">
              <a:defRPr sz="3200" baseline="0">
                <a:latin typeface="Times New Roman" panose="02020603050405020304" pitchFamily="18" charset="0"/>
                <a:ea typeface="標楷體" panose="03000509000000000000" pitchFamily="65" charset="-120"/>
              </a:defRPr>
            </a:lvl1pPr>
          </a:lstStyle>
          <a:p>
            <a:r>
              <a:rPr lang="zh-TW" altLang="en-US" dirty="0"/>
              <a:t>按一下以編輯母片標題樣式</a:t>
            </a:r>
          </a:p>
        </p:txBody>
      </p:sp>
      <p:cxnSp>
        <p:nvCxnSpPr>
          <p:cNvPr id="8" name="直線接點 7"/>
          <p:cNvCxnSpPr/>
          <p:nvPr userDrawn="1"/>
        </p:nvCxnSpPr>
        <p:spPr>
          <a:xfrm>
            <a:off x="1403649" y="980728"/>
            <a:ext cx="7740352" cy="0"/>
          </a:xfrm>
          <a:prstGeom prst="line">
            <a:avLst/>
          </a:prstGeom>
          <a:ln w="63500">
            <a:gradFill>
              <a:gsLst>
                <a:gs pos="0">
                  <a:schemeClr val="accent5"/>
                </a:gs>
                <a:gs pos="45000">
                  <a:schemeClr val="accent1"/>
                </a:gs>
                <a:gs pos="70000">
                  <a:schemeClr val="tx2"/>
                </a:gs>
                <a:gs pos="100000">
                  <a:srgbClr val="00206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userDrawn="1"/>
        </p:nvCxnSpPr>
        <p:spPr>
          <a:xfrm>
            <a:off x="0" y="6375512"/>
            <a:ext cx="7740352" cy="0"/>
          </a:xfrm>
          <a:prstGeom prst="line">
            <a:avLst/>
          </a:prstGeom>
          <a:ln w="63500">
            <a:gradFill>
              <a:gsLst>
                <a:gs pos="0">
                  <a:schemeClr val="accent5"/>
                </a:gs>
                <a:gs pos="45000">
                  <a:schemeClr val="accent1"/>
                </a:gs>
                <a:gs pos="70000">
                  <a:schemeClr val="tx2"/>
                </a:gs>
                <a:gs pos="100000">
                  <a:srgbClr val="002060"/>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1" y="6441705"/>
            <a:ext cx="5130497" cy="377026"/>
          </a:xfrm>
          <a:prstGeom prst="rect">
            <a:avLst/>
          </a:prstGeom>
          <a:noFill/>
        </p:spPr>
        <p:txBody>
          <a:bodyPr wrap="square" lIns="68580" tIns="34290" rIns="68580" bIns="34290">
            <a:spAutoFit/>
          </a:bodyPr>
          <a:lstStyle/>
          <a:p>
            <a:pPr algn="l"/>
            <a:r>
              <a:rPr lang="en-US" altLang="zh-TW" sz="2000" b="1" cap="none" spc="0" baseline="0" dirty="0">
                <a:ln w="1905"/>
                <a:solidFill>
                  <a:schemeClr val="accent1"/>
                </a:solidFill>
                <a:effectLst>
                  <a:innerShdw blurRad="69850" dist="43180" dir="5400000">
                    <a:srgbClr val="000000">
                      <a:alpha val="65000"/>
                    </a:srgbClr>
                  </a:innerShdw>
                </a:effectLst>
                <a:latin typeface="Times New Roman" pitchFamily="18" charset="0"/>
                <a:ea typeface="標楷體" pitchFamily="65" charset="-120"/>
              </a:rPr>
              <a:t>Intelligent Control and Computer Vision Lab.</a:t>
            </a:r>
          </a:p>
        </p:txBody>
      </p:sp>
      <p:pic>
        <p:nvPicPr>
          <p:cNvPr id="11" name="圖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51493"/>
            <a:ext cx="1032858" cy="939107"/>
          </a:xfrm>
          <a:prstGeom prst="rect">
            <a:avLst/>
          </a:prstGeom>
        </p:spPr>
      </p:pic>
      <p:sp>
        <p:nvSpPr>
          <p:cNvPr id="12" name="投影片編號版面配置區 5"/>
          <p:cNvSpPr>
            <a:spLocks noGrp="1"/>
          </p:cNvSpPr>
          <p:nvPr>
            <p:ph type="sldNum" sz="quarter" idx="12"/>
          </p:nvPr>
        </p:nvSpPr>
        <p:spPr>
          <a:xfrm>
            <a:off x="8229600" y="6342784"/>
            <a:ext cx="775607" cy="365125"/>
          </a:xfrm>
        </p:spPr>
        <p:txBody>
          <a:bodyPr/>
          <a:lstStyle>
            <a:lvl1pPr>
              <a:defRPr sz="1800" b="0" i="0" baseline="0">
                <a:solidFill>
                  <a:schemeClr val="tx1"/>
                </a:solidFill>
                <a:latin typeface="Times New Roman" pitchFamily="18" charset="0"/>
                <a:cs typeface="Times New Roman" pitchFamily="18" charset="0"/>
              </a:defRPr>
            </a:lvl1pPr>
          </a:lstStyle>
          <a:p>
            <a:fld id="{4FD04F4A-6C97-4470-89C8-0A31BFB83FE6}" type="slidenum">
              <a:rPr lang="en-US" altLang="zh-TW" smtClean="0"/>
              <a:pPr/>
              <a:t>‹#›</a:t>
            </a:fld>
            <a:endParaRPr lang="en-US" altLang="zh-TW" dirty="0"/>
          </a:p>
        </p:txBody>
      </p:sp>
    </p:spTree>
    <p:extLst>
      <p:ext uri="{BB962C8B-B14F-4D97-AF65-F5344CB8AC3E}">
        <p14:creationId xmlns:p14="http://schemas.microsoft.com/office/powerpoint/2010/main" val="232979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E31F5C-609F-4187-9993-FD52F07A21D1}" type="slidenum">
              <a:rPr lang="zh-TW" altLang="en-US" smtClean="0"/>
              <a:t>‹#›</a:t>
            </a:fld>
            <a:endParaRPr lang="zh-TW" altLang="en-US"/>
          </a:p>
        </p:txBody>
      </p:sp>
    </p:spTree>
    <p:extLst>
      <p:ext uri="{BB962C8B-B14F-4D97-AF65-F5344CB8AC3E}">
        <p14:creationId xmlns:p14="http://schemas.microsoft.com/office/powerpoint/2010/main" val="1010449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29841" y="365126"/>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內容版面配置區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內容版面配置區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E31F5C-609F-4187-9993-FD52F07A21D1}" type="slidenum">
              <a:rPr lang="zh-TW" altLang="en-US" smtClean="0"/>
              <a:t>‹#›</a:t>
            </a:fld>
            <a:endParaRPr lang="zh-TW" altLang="en-US"/>
          </a:p>
        </p:txBody>
      </p:sp>
    </p:spTree>
    <p:extLst>
      <p:ext uri="{BB962C8B-B14F-4D97-AF65-F5344CB8AC3E}">
        <p14:creationId xmlns:p14="http://schemas.microsoft.com/office/powerpoint/2010/main" val="2580307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E31F5C-609F-4187-9993-FD52F07A21D1}" type="slidenum">
              <a:rPr lang="zh-TW" altLang="en-US" smtClean="0"/>
              <a:t>‹#›</a:t>
            </a:fld>
            <a:endParaRPr lang="zh-TW" altLang="en-US"/>
          </a:p>
        </p:txBody>
      </p:sp>
    </p:spTree>
    <p:extLst>
      <p:ext uri="{BB962C8B-B14F-4D97-AF65-F5344CB8AC3E}">
        <p14:creationId xmlns:p14="http://schemas.microsoft.com/office/powerpoint/2010/main" val="233030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E31F5C-609F-4187-9993-FD52F07A21D1}" type="slidenum">
              <a:rPr lang="zh-TW" altLang="en-US" smtClean="0"/>
              <a:t>‹#›</a:t>
            </a:fld>
            <a:endParaRPr lang="zh-TW" altLang="en-US"/>
          </a:p>
        </p:txBody>
      </p:sp>
    </p:spTree>
    <p:extLst>
      <p:ext uri="{BB962C8B-B14F-4D97-AF65-F5344CB8AC3E}">
        <p14:creationId xmlns:p14="http://schemas.microsoft.com/office/powerpoint/2010/main" val="156280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p>
        </p:txBody>
      </p:sp>
      <p:sp>
        <p:nvSpPr>
          <p:cNvPr id="3" name="內容版面配置區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E31F5C-609F-4187-9993-FD52F07A21D1}" type="slidenum">
              <a:rPr lang="zh-TW" altLang="en-US" smtClean="0"/>
              <a:t>‹#›</a:t>
            </a:fld>
            <a:endParaRPr lang="zh-TW" altLang="en-US"/>
          </a:p>
        </p:txBody>
      </p:sp>
    </p:spTree>
    <p:extLst>
      <p:ext uri="{BB962C8B-B14F-4D97-AF65-F5344CB8AC3E}">
        <p14:creationId xmlns:p14="http://schemas.microsoft.com/office/powerpoint/2010/main" val="3133322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p>
        </p:txBody>
      </p:sp>
      <p:sp>
        <p:nvSpPr>
          <p:cNvPr id="3" name="圖片版面配置區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E31F5C-609F-4187-9993-FD52F07A21D1}" type="slidenum">
              <a:rPr lang="zh-TW" altLang="en-US" smtClean="0"/>
              <a:t>‹#›</a:t>
            </a:fld>
            <a:endParaRPr lang="zh-TW" altLang="en-US"/>
          </a:p>
        </p:txBody>
      </p:sp>
    </p:spTree>
    <p:extLst>
      <p:ext uri="{BB962C8B-B14F-4D97-AF65-F5344CB8AC3E}">
        <p14:creationId xmlns:p14="http://schemas.microsoft.com/office/powerpoint/2010/main" val="3074867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5" name="頁尾版面配置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1E31F5C-609F-4187-9993-FD52F07A21D1}" type="slidenum">
              <a:rPr lang="zh-TW" altLang="en-US" smtClean="0"/>
              <a:t>‹#›</a:t>
            </a:fld>
            <a:endParaRPr lang="zh-TW" altLang="en-US"/>
          </a:p>
        </p:txBody>
      </p:sp>
    </p:spTree>
    <p:extLst>
      <p:ext uri="{BB962C8B-B14F-4D97-AF65-F5344CB8AC3E}">
        <p14:creationId xmlns:p14="http://schemas.microsoft.com/office/powerpoint/2010/main" val="4006010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4Y7zG48uHR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3.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32.wmf"/><Relationship Id="rId4" Type="http://schemas.openxmlformats.org/officeDocument/2006/relationships/oleObject" Target="../embeddings/oleObject2.bin"/></Relationships>
</file>

<file path=ppt/slides/_rels/slide4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s>
</file>

<file path=ppt/slides/_rels/slide4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err="1">
                <a:ea typeface="DFKai-SB"/>
                <a:cs typeface="Times New Roman" panose="02020603050405020304" pitchFamily="18" charset="0"/>
                <a:sym typeface="DFKai-SB"/>
              </a:rPr>
              <a:t>mbot</a:t>
            </a:r>
            <a:r>
              <a:rPr lang="zh-TW" altLang="en-US" dirty="0">
                <a:latin typeface="DFKai-SB"/>
                <a:ea typeface="DFKai-SB"/>
                <a:cs typeface="DFKai-SB"/>
                <a:sym typeface="DFKai-SB"/>
              </a:rPr>
              <a:t>學習流程</a:t>
            </a:r>
            <a:endParaRPr lang="zh-TW" altLang="en-US" dirty="0"/>
          </a:p>
        </p:txBody>
      </p:sp>
      <p:sp>
        <p:nvSpPr>
          <p:cNvPr id="3" name="副標題 2"/>
          <p:cNvSpPr>
            <a:spLocks noGrp="1"/>
          </p:cNvSpPr>
          <p:nvPr>
            <p:ph type="subTitle"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6E25D0E7-BEA4-48BE-AFDB-8DB377A4BC78}"/>
              </a:ext>
            </a:extLst>
          </p:cNvPr>
          <p:cNvSpPr>
            <a:spLocks noGrp="1"/>
          </p:cNvSpPr>
          <p:nvPr>
            <p:ph type="sldNum" sz="quarter" idx="12"/>
          </p:nvPr>
        </p:nvSpPr>
        <p:spPr/>
        <p:txBody>
          <a:bodyPr/>
          <a:lstStyle/>
          <a:p>
            <a:fld id="{4FD04F4A-6C97-4470-89C8-0A31BFB83FE6}" type="slidenum">
              <a:rPr lang="en-US" altLang="zh-TW" smtClean="0"/>
              <a:pPr/>
              <a:t>1</a:t>
            </a:fld>
            <a:endParaRPr lang="en-US" altLang="zh-TW" dirty="0"/>
          </a:p>
        </p:txBody>
      </p:sp>
    </p:spTree>
    <p:extLst>
      <p:ext uri="{BB962C8B-B14F-4D97-AF65-F5344CB8AC3E}">
        <p14:creationId xmlns:p14="http://schemas.microsoft.com/office/powerpoint/2010/main" val="2229888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21E31F5C-609F-4187-9993-FD52F07A21D1}" type="slidenum">
              <a:rPr lang="zh-TW" altLang="en-US" smtClean="0"/>
              <a:t>10</a:t>
            </a:fld>
            <a:endParaRPr lang="zh-TW" altLang="en-US"/>
          </a:p>
        </p:txBody>
      </p:sp>
      <p:pic>
        <p:nvPicPr>
          <p:cNvPr id="4" name="圖片 3"/>
          <p:cNvPicPr>
            <a:picLocks noChangeAspect="1"/>
          </p:cNvPicPr>
          <p:nvPr/>
        </p:nvPicPr>
        <p:blipFill>
          <a:blip r:embed="rId2"/>
          <a:stretch>
            <a:fillRect/>
          </a:stretch>
        </p:blipFill>
        <p:spPr>
          <a:xfrm>
            <a:off x="2293422" y="2064902"/>
            <a:ext cx="4557155" cy="2728196"/>
          </a:xfrm>
          <a:prstGeom prst="rect">
            <a:avLst/>
          </a:prstGeom>
        </p:spPr>
      </p:pic>
    </p:spTree>
    <p:extLst>
      <p:ext uri="{BB962C8B-B14F-4D97-AF65-F5344CB8AC3E}">
        <p14:creationId xmlns:p14="http://schemas.microsoft.com/office/powerpoint/2010/main" val="277862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77CD30-CC6B-43DB-A66E-E54915856601}"/>
              </a:ext>
            </a:extLst>
          </p:cNvPr>
          <p:cNvSpPr>
            <a:spLocks noGrp="1"/>
          </p:cNvSpPr>
          <p:nvPr>
            <p:ph type="title"/>
          </p:nvPr>
        </p:nvSpPr>
        <p:spPr/>
        <p:txBody>
          <a:bodyPr/>
          <a:lstStyle/>
          <a:p>
            <a:r>
              <a:rPr lang="zh-TW" altLang="en-US" dirty="0"/>
              <a:t>問與答</a:t>
            </a:r>
          </a:p>
        </p:txBody>
      </p:sp>
      <p:sp>
        <p:nvSpPr>
          <p:cNvPr id="3" name="內容版面配置區 2">
            <a:extLst>
              <a:ext uri="{FF2B5EF4-FFF2-40B4-BE49-F238E27FC236}">
                <a16:creationId xmlns:a16="http://schemas.microsoft.com/office/drawing/2014/main" id="{3D58A536-60E2-4EE4-80C8-A6161489F36A}"/>
              </a:ext>
            </a:extLst>
          </p:cNvPr>
          <p:cNvSpPr>
            <a:spLocks noGrp="1"/>
          </p:cNvSpPr>
          <p:nvPr>
            <p:ph idx="1"/>
          </p:nvPr>
        </p:nvSpPr>
        <p:spPr/>
        <p:txBody>
          <a:bodyPr/>
          <a:lstStyle/>
          <a:p>
            <a:r>
              <a:rPr lang="zh-TW" altLang="en-US" dirty="0"/>
              <a:t>問題</a:t>
            </a:r>
            <a:r>
              <a:rPr lang="en-US" altLang="zh-TW" dirty="0"/>
              <a:t>1-1</a:t>
            </a:r>
            <a:r>
              <a:rPr lang="zh-TW" altLang="en-US" dirty="0"/>
              <a:t>：馬達的</a:t>
            </a:r>
            <a:r>
              <a:rPr lang="en-US" altLang="zh-TW" dirty="0"/>
              <a:t>PWM</a:t>
            </a:r>
            <a:r>
              <a:rPr lang="zh-TW" altLang="en-US" dirty="0"/>
              <a:t>寫入範圍多少</a:t>
            </a:r>
            <a:r>
              <a:rPr lang="en-US" altLang="zh-TW" dirty="0"/>
              <a:t>?</a:t>
            </a:r>
            <a:r>
              <a:rPr lang="zh-TW" altLang="en-US" dirty="0"/>
              <a:t>為什麼</a:t>
            </a:r>
            <a:r>
              <a:rPr lang="en-US" altLang="zh-TW" dirty="0"/>
              <a:t>?</a:t>
            </a:r>
          </a:p>
          <a:p>
            <a:r>
              <a:rPr lang="zh-TW" altLang="en-US" dirty="0"/>
              <a:t>答：</a:t>
            </a:r>
            <a:endParaRPr lang="en-US" altLang="zh-TW" dirty="0"/>
          </a:p>
          <a:p>
            <a:r>
              <a:rPr lang="zh-TW" altLang="en-US" dirty="0"/>
              <a:t>問題</a:t>
            </a:r>
            <a:r>
              <a:rPr lang="en-US" altLang="zh-TW" dirty="0"/>
              <a:t>1-2</a:t>
            </a:r>
            <a:r>
              <a:rPr lang="zh-TW" altLang="en-US" dirty="0"/>
              <a:t>：為什麼</a:t>
            </a:r>
            <a:r>
              <a:rPr lang="en-US" altLang="zh-TW" dirty="0"/>
              <a:t>PWM</a:t>
            </a:r>
            <a:r>
              <a:rPr lang="zh-TW" altLang="en-US" dirty="0"/>
              <a:t>小於某個數值時，</a:t>
            </a:r>
            <a:r>
              <a:rPr lang="en-US" altLang="zh-TW" dirty="0" err="1"/>
              <a:t>mbot</a:t>
            </a:r>
            <a:r>
              <a:rPr lang="zh-TW" altLang="en-US" dirty="0"/>
              <a:t>就不會移動了？當時的值是多少？</a:t>
            </a:r>
            <a:endParaRPr lang="en-US" altLang="zh-TW" dirty="0"/>
          </a:p>
          <a:p>
            <a:r>
              <a:rPr lang="zh-TW" altLang="en-US" dirty="0"/>
              <a:t>答：</a:t>
            </a:r>
            <a:endParaRPr lang="zh-TW" altLang="en-US" b="1" dirty="0"/>
          </a:p>
        </p:txBody>
      </p:sp>
      <p:sp>
        <p:nvSpPr>
          <p:cNvPr id="4" name="投影片編號版面配置區 3">
            <a:extLst>
              <a:ext uri="{FF2B5EF4-FFF2-40B4-BE49-F238E27FC236}">
                <a16:creationId xmlns:a16="http://schemas.microsoft.com/office/drawing/2014/main" id="{F400B3B5-307E-4E77-A379-3E15E9DC9DBF}"/>
              </a:ext>
            </a:extLst>
          </p:cNvPr>
          <p:cNvSpPr>
            <a:spLocks noGrp="1"/>
          </p:cNvSpPr>
          <p:nvPr>
            <p:ph type="sldNum" sz="quarter" idx="12"/>
          </p:nvPr>
        </p:nvSpPr>
        <p:spPr/>
        <p:txBody>
          <a:bodyPr/>
          <a:lstStyle/>
          <a:p>
            <a:fld id="{4FD04F4A-6C97-4470-89C8-0A31BFB83FE6}" type="slidenum">
              <a:rPr lang="en-US" altLang="zh-TW" smtClean="0"/>
              <a:pPr/>
              <a:t>11</a:t>
            </a:fld>
            <a:endParaRPr lang="en-US" altLang="zh-TW" dirty="0"/>
          </a:p>
        </p:txBody>
      </p:sp>
    </p:spTree>
    <p:extLst>
      <p:ext uri="{BB962C8B-B14F-4D97-AF65-F5344CB8AC3E}">
        <p14:creationId xmlns:p14="http://schemas.microsoft.com/office/powerpoint/2010/main" val="825505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59DCCB5-068C-4BA9-B64D-D4DE110E3C1B}"/>
              </a:ext>
            </a:extLst>
          </p:cNvPr>
          <p:cNvSpPr>
            <a:spLocks noGrp="1"/>
          </p:cNvSpPr>
          <p:nvPr>
            <p:ph type="ctrTitle"/>
          </p:nvPr>
        </p:nvSpPr>
        <p:spPr/>
        <p:txBody>
          <a:bodyPr/>
          <a:lstStyle/>
          <a:p>
            <a:r>
              <a:rPr lang="zh-TW" altLang="en-US" dirty="0"/>
              <a:t>實驗二</a:t>
            </a:r>
          </a:p>
        </p:txBody>
      </p:sp>
      <p:sp>
        <p:nvSpPr>
          <p:cNvPr id="6" name="副標題 5">
            <a:extLst>
              <a:ext uri="{FF2B5EF4-FFF2-40B4-BE49-F238E27FC236}">
                <a16:creationId xmlns:a16="http://schemas.microsoft.com/office/drawing/2014/main" id="{9F62CDE0-E31B-43CB-B29E-188D95A9E118}"/>
              </a:ext>
            </a:extLst>
          </p:cNvPr>
          <p:cNvSpPr>
            <a:spLocks noGrp="1"/>
          </p:cNvSpPr>
          <p:nvPr>
            <p:ph type="subTitle" idx="1"/>
          </p:nvPr>
        </p:nvSpPr>
        <p:spPr/>
        <p:txBody>
          <a:bodyPr/>
          <a:lstStyle/>
          <a:p>
            <a:r>
              <a:rPr lang="zh-TW" altLang="en-US" dirty="0"/>
              <a:t>紅外線感測器練習</a:t>
            </a:r>
          </a:p>
        </p:txBody>
      </p:sp>
      <p:sp>
        <p:nvSpPr>
          <p:cNvPr id="4" name="投影片編號版面配置區 3">
            <a:extLst>
              <a:ext uri="{FF2B5EF4-FFF2-40B4-BE49-F238E27FC236}">
                <a16:creationId xmlns:a16="http://schemas.microsoft.com/office/drawing/2014/main" id="{9D92CD82-8184-42F8-B92F-7306314FF894}"/>
              </a:ext>
            </a:extLst>
          </p:cNvPr>
          <p:cNvSpPr>
            <a:spLocks noGrp="1"/>
          </p:cNvSpPr>
          <p:nvPr>
            <p:ph type="sldNum" sz="quarter" idx="12"/>
          </p:nvPr>
        </p:nvSpPr>
        <p:spPr/>
        <p:txBody>
          <a:bodyPr/>
          <a:lstStyle/>
          <a:p>
            <a:fld id="{4FD04F4A-6C97-4470-89C8-0A31BFB83FE6}" type="slidenum">
              <a:rPr lang="en-US" altLang="zh-TW" smtClean="0"/>
              <a:pPr/>
              <a:t>12</a:t>
            </a:fld>
            <a:endParaRPr lang="en-US" altLang="zh-TW" dirty="0"/>
          </a:p>
        </p:txBody>
      </p:sp>
    </p:spTree>
    <p:extLst>
      <p:ext uri="{BB962C8B-B14F-4D97-AF65-F5344CB8AC3E}">
        <p14:creationId xmlns:p14="http://schemas.microsoft.com/office/powerpoint/2010/main" val="224034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15F300-AD97-4FA7-AD5B-C1C03243D8D6}"/>
              </a:ext>
            </a:extLst>
          </p:cNvPr>
          <p:cNvSpPr>
            <a:spLocks noGrp="1"/>
          </p:cNvSpPr>
          <p:nvPr>
            <p:ph type="title"/>
          </p:nvPr>
        </p:nvSpPr>
        <p:spPr/>
        <p:txBody>
          <a:bodyPr/>
          <a:lstStyle/>
          <a:p>
            <a:r>
              <a:rPr lang="zh-TW" altLang="en-US" dirty="0"/>
              <a:t>實驗二</a:t>
            </a:r>
          </a:p>
        </p:txBody>
      </p:sp>
      <p:sp>
        <p:nvSpPr>
          <p:cNvPr id="3" name="內容版面配置區 2">
            <a:extLst>
              <a:ext uri="{FF2B5EF4-FFF2-40B4-BE49-F238E27FC236}">
                <a16:creationId xmlns:a16="http://schemas.microsoft.com/office/drawing/2014/main" id="{EB7300FA-EBBF-4920-A61F-D0DCC5373CBF}"/>
              </a:ext>
            </a:extLst>
          </p:cNvPr>
          <p:cNvSpPr>
            <a:spLocks noGrp="1"/>
          </p:cNvSpPr>
          <p:nvPr>
            <p:ph idx="1"/>
          </p:nvPr>
        </p:nvSpPr>
        <p:spPr/>
        <p:txBody>
          <a:bodyPr/>
          <a:lstStyle/>
          <a:p>
            <a:pPr marL="0" indent="0">
              <a:buNone/>
            </a:pPr>
            <a:r>
              <a:rPr lang="zh-TW" altLang="en-US" dirty="0"/>
              <a:t>實驗目的：學習紅外線感測器並加入正規化觀念</a:t>
            </a:r>
            <a:endParaRPr lang="en-US" altLang="zh-TW" dirty="0"/>
          </a:p>
          <a:p>
            <a:pPr marL="0" indent="0">
              <a:buNone/>
            </a:pPr>
            <a:r>
              <a:rPr lang="zh-TW" altLang="en-US" dirty="0"/>
              <a:t>實驗說明：參考圖</a:t>
            </a:r>
            <a:r>
              <a:rPr lang="en-US" altLang="zh-TW" dirty="0"/>
              <a:t>2.1</a:t>
            </a:r>
            <a:r>
              <a:rPr lang="zh-TW" altLang="en-US" dirty="0"/>
              <a:t>之</a:t>
            </a:r>
            <a:r>
              <a:rPr lang="zh-TW" altLang="en-US" dirty="0">
                <a:latin typeface="標楷體" panose="03000509000000000000" pitchFamily="65" charset="-120"/>
              </a:rPr>
              <a:t>實驗二流程圖</a:t>
            </a:r>
            <a:r>
              <a:rPr lang="zh-TW" altLang="en-US" dirty="0"/>
              <a:t>設計實驗。</a:t>
            </a:r>
            <a:r>
              <a:rPr lang="zh-TW" altLang="zh-TW" dirty="0"/>
              <a:t>利用序列埠監控視窗和序列繪圖家觀察</a:t>
            </a:r>
            <a:r>
              <a:rPr lang="zh-TW" altLang="en-US" dirty="0"/>
              <a:t>感測器</a:t>
            </a:r>
            <a:r>
              <a:rPr lang="zh-TW" altLang="zh-TW" dirty="0"/>
              <a:t>在</a:t>
            </a:r>
            <a:r>
              <a:rPr lang="zh-TW" altLang="en-US" dirty="0"/>
              <a:t>地圖</a:t>
            </a:r>
            <a:r>
              <a:rPr lang="zh-TW" altLang="zh-TW" dirty="0"/>
              <a:t>上數值的變化</a:t>
            </a:r>
            <a:r>
              <a:rPr lang="zh-TW" altLang="en-US" dirty="0"/>
              <a:t>且自動更新極值然後利用正規化將感測器數值範圍 </a:t>
            </a:r>
            <a:r>
              <a:rPr lang="en-US" altLang="zh-TW" dirty="0"/>
              <a:t>[ 0 , 1 ]</a:t>
            </a:r>
            <a:r>
              <a:rPr lang="zh-TW" altLang="en-US" dirty="0"/>
              <a:t>。</a:t>
            </a:r>
          </a:p>
        </p:txBody>
      </p:sp>
      <p:sp>
        <p:nvSpPr>
          <p:cNvPr id="4" name="投影片編號版面配置區 3">
            <a:extLst>
              <a:ext uri="{FF2B5EF4-FFF2-40B4-BE49-F238E27FC236}">
                <a16:creationId xmlns:a16="http://schemas.microsoft.com/office/drawing/2014/main" id="{9D50C582-E1AB-45E5-9743-6E4F6EC6B399}"/>
              </a:ext>
            </a:extLst>
          </p:cNvPr>
          <p:cNvSpPr>
            <a:spLocks noGrp="1"/>
          </p:cNvSpPr>
          <p:nvPr>
            <p:ph type="sldNum" sz="quarter" idx="12"/>
          </p:nvPr>
        </p:nvSpPr>
        <p:spPr/>
        <p:txBody>
          <a:bodyPr/>
          <a:lstStyle/>
          <a:p>
            <a:fld id="{4FD04F4A-6C97-4470-89C8-0A31BFB83FE6}" type="slidenum">
              <a:rPr lang="en-US" altLang="zh-TW" smtClean="0"/>
              <a:pPr/>
              <a:t>13</a:t>
            </a:fld>
            <a:endParaRPr lang="en-US" altLang="zh-TW" dirty="0"/>
          </a:p>
        </p:txBody>
      </p:sp>
    </p:spTree>
    <p:extLst>
      <p:ext uri="{BB962C8B-B14F-4D97-AF65-F5344CB8AC3E}">
        <p14:creationId xmlns:p14="http://schemas.microsoft.com/office/powerpoint/2010/main" val="555250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72FB47-ACDD-4709-98B2-297AD17844B4}"/>
              </a:ext>
            </a:extLst>
          </p:cNvPr>
          <p:cNvSpPr>
            <a:spLocks noGrp="1"/>
          </p:cNvSpPr>
          <p:nvPr>
            <p:ph type="title"/>
          </p:nvPr>
        </p:nvSpPr>
        <p:spPr/>
        <p:txBody>
          <a:bodyPr/>
          <a:lstStyle/>
          <a:p>
            <a:r>
              <a:rPr lang="zh-TW" altLang="en-US" dirty="0"/>
              <a:t>紅外線</a:t>
            </a:r>
            <a:r>
              <a:rPr lang="zh-TW" altLang="zh-TW" dirty="0"/>
              <a:t>感測模組</a:t>
            </a:r>
            <a:endParaRPr lang="zh-TW" altLang="en-US" dirty="0"/>
          </a:p>
        </p:txBody>
      </p:sp>
      <p:pic>
        <p:nvPicPr>
          <p:cNvPr id="15" name="圖片 14">
            <a:extLst>
              <a:ext uri="{FF2B5EF4-FFF2-40B4-BE49-F238E27FC236}">
                <a16:creationId xmlns:a16="http://schemas.microsoft.com/office/drawing/2014/main" id="{ECDD8CC5-2D0A-4972-AE2B-30B978FDB72D}"/>
              </a:ext>
            </a:extLst>
          </p:cNvPr>
          <p:cNvPicPr>
            <a:picLocks noChangeAspect="1"/>
          </p:cNvPicPr>
          <p:nvPr/>
        </p:nvPicPr>
        <p:blipFill>
          <a:blip r:embed="rId2"/>
          <a:stretch>
            <a:fillRect/>
          </a:stretch>
        </p:blipFill>
        <p:spPr>
          <a:xfrm>
            <a:off x="790240" y="2983230"/>
            <a:ext cx="1537322" cy="2800350"/>
          </a:xfrm>
          <a:prstGeom prst="rect">
            <a:avLst/>
          </a:prstGeom>
        </p:spPr>
      </p:pic>
      <p:sp>
        <p:nvSpPr>
          <p:cNvPr id="17" name="內容版面配置區 16">
            <a:extLst>
              <a:ext uri="{FF2B5EF4-FFF2-40B4-BE49-F238E27FC236}">
                <a16:creationId xmlns:a16="http://schemas.microsoft.com/office/drawing/2014/main" id="{5197E837-DAF8-434B-A738-F40703D2D399}"/>
              </a:ext>
            </a:extLst>
          </p:cNvPr>
          <p:cNvSpPr>
            <a:spLocks noGrp="1"/>
          </p:cNvSpPr>
          <p:nvPr>
            <p:ph idx="1"/>
          </p:nvPr>
        </p:nvSpPr>
        <p:spPr>
          <a:xfrm>
            <a:off x="457200" y="1204576"/>
            <a:ext cx="8239944" cy="4579004"/>
          </a:xfrm>
        </p:spPr>
        <p:txBody>
          <a:bodyPr>
            <a:normAutofit/>
          </a:bodyPr>
          <a:lstStyle/>
          <a:p>
            <a:r>
              <a:rPr lang="en-US" altLang="zh-TW" dirty="0"/>
              <a:t>LED</a:t>
            </a:r>
            <a:r>
              <a:rPr lang="zh-TW" altLang="en-US" dirty="0"/>
              <a:t>不斷發射紅外線，並使光敏三極體持續接收反射回來的強度值，判別是否於線上藉此達成尋線效果。</a:t>
            </a:r>
          </a:p>
        </p:txBody>
      </p:sp>
      <p:cxnSp>
        <p:nvCxnSpPr>
          <p:cNvPr id="48" name="接點: 肘形 47">
            <a:extLst>
              <a:ext uri="{FF2B5EF4-FFF2-40B4-BE49-F238E27FC236}">
                <a16:creationId xmlns:a16="http://schemas.microsoft.com/office/drawing/2014/main" id="{50E6659E-2543-408F-9905-E6B1C16E9195}"/>
              </a:ext>
            </a:extLst>
          </p:cNvPr>
          <p:cNvCxnSpPr>
            <a:cxnSpLocks/>
          </p:cNvCxnSpPr>
          <p:nvPr/>
        </p:nvCxnSpPr>
        <p:spPr>
          <a:xfrm>
            <a:off x="2107846" y="4357482"/>
            <a:ext cx="614213" cy="290682"/>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011E5F54-BC91-42A0-8F2C-0B9AC63FB8A9}"/>
              </a:ext>
            </a:extLst>
          </p:cNvPr>
          <p:cNvSpPr txBox="1"/>
          <p:nvPr/>
        </p:nvSpPr>
        <p:spPr>
          <a:xfrm>
            <a:off x="1725570" y="5879409"/>
            <a:ext cx="1992978" cy="307777"/>
          </a:xfrm>
          <a:prstGeom prst="rect">
            <a:avLst/>
          </a:prstGeom>
          <a:noFill/>
        </p:spPr>
        <p:txBody>
          <a:bodyPr wrap="square" rtlCol="0">
            <a:spAutoFit/>
          </a:bodyPr>
          <a:lstStyle/>
          <a:p>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圖</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2.1</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CNY70</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內部電路</a:t>
            </a:r>
          </a:p>
        </p:txBody>
      </p:sp>
      <p:pic>
        <p:nvPicPr>
          <p:cNvPr id="8" name="圖片 7">
            <a:extLst>
              <a:ext uri="{FF2B5EF4-FFF2-40B4-BE49-F238E27FC236}">
                <a16:creationId xmlns:a16="http://schemas.microsoft.com/office/drawing/2014/main" id="{CE92ABD0-6FCF-4A2C-BA54-7DDEC3A4396F}"/>
              </a:ext>
            </a:extLst>
          </p:cNvPr>
          <p:cNvPicPr>
            <a:picLocks noChangeAspect="1"/>
          </p:cNvPicPr>
          <p:nvPr/>
        </p:nvPicPr>
        <p:blipFill>
          <a:blip r:embed="rId3"/>
          <a:stretch>
            <a:fillRect/>
          </a:stretch>
        </p:blipFill>
        <p:spPr>
          <a:xfrm>
            <a:off x="5229504" y="2378187"/>
            <a:ext cx="2181225" cy="2085975"/>
          </a:xfrm>
          <a:prstGeom prst="rect">
            <a:avLst/>
          </a:prstGeom>
        </p:spPr>
      </p:pic>
      <p:pic>
        <p:nvPicPr>
          <p:cNvPr id="9" name="圖片 8">
            <a:extLst>
              <a:ext uri="{FF2B5EF4-FFF2-40B4-BE49-F238E27FC236}">
                <a16:creationId xmlns:a16="http://schemas.microsoft.com/office/drawing/2014/main" id="{5F030600-3479-43A4-90A2-67DAF5A923C2}"/>
              </a:ext>
            </a:extLst>
          </p:cNvPr>
          <p:cNvPicPr>
            <a:picLocks noChangeAspect="1"/>
          </p:cNvPicPr>
          <p:nvPr/>
        </p:nvPicPr>
        <p:blipFill>
          <a:blip r:embed="rId4"/>
          <a:stretch>
            <a:fillRect/>
          </a:stretch>
        </p:blipFill>
        <p:spPr>
          <a:xfrm>
            <a:off x="4636548" y="4636626"/>
            <a:ext cx="3733800" cy="1438275"/>
          </a:xfrm>
          <a:prstGeom prst="rect">
            <a:avLst/>
          </a:prstGeom>
        </p:spPr>
      </p:pic>
      <p:sp>
        <p:nvSpPr>
          <p:cNvPr id="3" name="投影片編號版面配置區 2">
            <a:extLst>
              <a:ext uri="{FF2B5EF4-FFF2-40B4-BE49-F238E27FC236}">
                <a16:creationId xmlns:a16="http://schemas.microsoft.com/office/drawing/2014/main" id="{EDA3F456-39EA-4961-8B59-EF513D727B3A}"/>
              </a:ext>
            </a:extLst>
          </p:cNvPr>
          <p:cNvSpPr>
            <a:spLocks noGrp="1"/>
          </p:cNvSpPr>
          <p:nvPr>
            <p:ph type="sldNum" sz="quarter" idx="12"/>
          </p:nvPr>
        </p:nvSpPr>
        <p:spPr/>
        <p:txBody>
          <a:bodyPr/>
          <a:lstStyle/>
          <a:p>
            <a:fld id="{4FD04F4A-6C97-4470-89C8-0A31BFB83FE6}" type="slidenum">
              <a:rPr lang="en-US" altLang="zh-TW" smtClean="0"/>
              <a:pPr/>
              <a:t>14</a:t>
            </a:fld>
            <a:endParaRPr lang="en-US" altLang="zh-TW" dirty="0"/>
          </a:p>
        </p:txBody>
      </p:sp>
      <p:pic>
        <p:nvPicPr>
          <p:cNvPr id="7" name="圖片 6">
            <a:extLst>
              <a:ext uri="{FF2B5EF4-FFF2-40B4-BE49-F238E27FC236}">
                <a16:creationId xmlns:a16="http://schemas.microsoft.com/office/drawing/2014/main" id="{17CC2B94-82FA-4B5B-9B43-69A5349BB5B7}"/>
              </a:ext>
            </a:extLst>
          </p:cNvPr>
          <p:cNvPicPr>
            <a:picLocks noChangeAspect="1"/>
          </p:cNvPicPr>
          <p:nvPr/>
        </p:nvPicPr>
        <p:blipFill>
          <a:blip r:embed="rId5"/>
          <a:stretch>
            <a:fillRect/>
          </a:stretch>
        </p:blipFill>
        <p:spPr>
          <a:xfrm>
            <a:off x="2723782" y="3011824"/>
            <a:ext cx="1136172" cy="2641600"/>
          </a:xfrm>
          <a:prstGeom prst="rect">
            <a:avLst/>
          </a:prstGeom>
        </p:spPr>
      </p:pic>
    </p:spTree>
    <p:extLst>
      <p:ext uri="{BB962C8B-B14F-4D97-AF65-F5344CB8AC3E}">
        <p14:creationId xmlns:p14="http://schemas.microsoft.com/office/powerpoint/2010/main" val="102672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B9A32A-03DC-4A78-B643-F0AC9AF2D0D6}"/>
              </a:ext>
            </a:extLst>
          </p:cNvPr>
          <p:cNvSpPr>
            <a:spLocks noGrp="1"/>
          </p:cNvSpPr>
          <p:nvPr>
            <p:ph type="title"/>
          </p:nvPr>
        </p:nvSpPr>
        <p:spPr/>
        <p:txBody>
          <a:bodyPr/>
          <a:lstStyle/>
          <a:p>
            <a:r>
              <a:rPr lang="zh-TW" altLang="en-US" dirty="0"/>
              <a:t>問與答</a:t>
            </a:r>
          </a:p>
        </p:txBody>
      </p:sp>
      <p:sp>
        <p:nvSpPr>
          <p:cNvPr id="6" name="內容版面配置區 5">
            <a:extLst>
              <a:ext uri="{FF2B5EF4-FFF2-40B4-BE49-F238E27FC236}">
                <a16:creationId xmlns:a16="http://schemas.microsoft.com/office/drawing/2014/main" id="{1A7AB454-81A8-4FA0-84AA-C009D4BBBF5D}"/>
              </a:ext>
            </a:extLst>
          </p:cNvPr>
          <p:cNvSpPr>
            <a:spLocks noGrp="1"/>
          </p:cNvSpPr>
          <p:nvPr>
            <p:ph idx="1"/>
          </p:nvPr>
        </p:nvSpPr>
        <p:spPr/>
        <p:txBody>
          <a:bodyPr/>
          <a:lstStyle/>
          <a:p>
            <a:r>
              <a:rPr lang="zh-TW" altLang="en-US" dirty="0"/>
              <a:t>問題</a:t>
            </a:r>
            <a:r>
              <a:rPr lang="en-US" altLang="zh-TW" dirty="0"/>
              <a:t>2-1</a:t>
            </a:r>
            <a:r>
              <a:rPr lang="zh-TW" altLang="en-US" dirty="0"/>
              <a:t>：感測器在讀值時最大、最小值分別為多少？哪個情況是最大值？哪個是最小值？</a:t>
            </a:r>
            <a:r>
              <a:rPr lang="en-US" altLang="zh-TW" dirty="0"/>
              <a:t>(</a:t>
            </a:r>
            <a:r>
              <a:rPr lang="zh-TW" altLang="en-US" dirty="0"/>
              <a:t>黑 </a:t>
            </a:r>
            <a:r>
              <a:rPr lang="en-US" altLang="zh-TW" dirty="0"/>
              <a:t>or</a:t>
            </a:r>
            <a:r>
              <a:rPr lang="zh-TW" altLang="en-US" dirty="0"/>
              <a:t> 白</a:t>
            </a:r>
            <a:r>
              <a:rPr lang="en-US" altLang="zh-TW" dirty="0"/>
              <a:t>)</a:t>
            </a:r>
            <a:r>
              <a:rPr lang="zh-TW" altLang="en-US" dirty="0"/>
              <a:t>為什麼？</a:t>
            </a:r>
            <a:endParaRPr lang="en-US" altLang="zh-TW" dirty="0"/>
          </a:p>
          <a:p>
            <a:r>
              <a:rPr lang="zh-TW" altLang="en-US" dirty="0"/>
              <a:t>答：</a:t>
            </a:r>
          </a:p>
          <a:p>
            <a:endParaRPr lang="zh-TW" altLang="en-US" dirty="0"/>
          </a:p>
        </p:txBody>
      </p:sp>
      <p:sp>
        <p:nvSpPr>
          <p:cNvPr id="3" name="投影片編號版面配置區 2">
            <a:extLst>
              <a:ext uri="{FF2B5EF4-FFF2-40B4-BE49-F238E27FC236}">
                <a16:creationId xmlns:a16="http://schemas.microsoft.com/office/drawing/2014/main" id="{C4873611-8EDB-445F-9D1B-CA34139CC21B}"/>
              </a:ext>
            </a:extLst>
          </p:cNvPr>
          <p:cNvSpPr>
            <a:spLocks noGrp="1"/>
          </p:cNvSpPr>
          <p:nvPr>
            <p:ph type="sldNum" sz="quarter" idx="12"/>
          </p:nvPr>
        </p:nvSpPr>
        <p:spPr/>
        <p:txBody>
          <a:bodyPr/>
          <a:lstStyle/>
          <a:p>
            <a:fld id="{4FD04F4A-6C97-4470-89C8-0A31BFB83FE6}" type="slidenum">
              <a:rPr lang="en-US" altLang="zh-TW" smtClean="0"/>
              <a:pPr/>
              <a:t>15</a:t>
            </a:fld>
            <a:endParaRPr lang="en-US" altLang="zh-TW" dirty="0"/>
          </a:p>
        </p:txBody>
      </p:sp>
    </p:spTree>
    <p:extLst>
      <p:ext uri="{BB962C8B-B14F-4D97-AF65-F5344CB8AC3E}">
        <p14:creationId xmlns:p14="http://schemas.microsoft.com/office/powerpoint/2010/main" val="302454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B9A32A-03DC-4A78-B643-F0AC9AF2D0D6}"/>
              </a:ext>
            </a:extLst>
          </p:cNvPr>
          <p:cNvSpPr>
            <a:spLocks noGrp="1"/>
          </p:cNvSpPr>
          <p:nvPr>
            <p:ph type="title"/>
          </p:nvPr>
        </p:nvSpPr>
        <p:spPr/>
        <p:txBody>
          <a:bodyPr/>
          <a:lstStyle/>
          <a:p>
            <a:r>
              <a:rPr lang="zh-TW" altLang="en-US" dirty="0"/>
              <a:t>正規化</a:t>
            </a:r>
            <a:r>
              <a:rPr lang="en-US" altLang="zh-TW" dirty="0"/>
              <a:t>(normalization)</a:t>
            </a:r>
            <a:endParaRPr lang="zh-TW" altLang="en-US" dirty="0"/>
          </a:p>
        </p:txBody>
      </p:sp>
      <mc:AlternateContent xmlns:mc="http://schemas.openxmlformats.org/markup-compatibility/2006" xmlns:a14="http://schemas.microsoft.com/office/drawing/2010/main">
        <mc:Choice Requires="a14">
          <p:sp>
            <p:nvSpPr>
              <p:cNvPr id="6" name="內容版面配置區 5">
                <a:extLst>
                  <a:ext uri="{FF2B5EF4-FFF2-40B4-BE49-F238E27FC236}">
                    <a16:creationId xmlns:a16="http://schemas.microsoft.com/office/drawing/2014/main" id="{1A7AB454-81A8-4FA0-84AA-C009D4BBBF5D}"/>
                  </a:ext>
                </a:extLst>
              </p:cNvPr>
              <p:cNvSpPr>
                <a:spLocks noGrp="1"/>
              </p:cNvSpPr>
              <p:nvPr>
                <p:ph idx="1"/>
              </p:nvPr>
            </p:nvSpPr>
            <p:spPr/>
            <p:txBody>
              <a:bodyPr>
                <a:normAutofit/>
              </a:bodyPr>
              <a:lstStyle/>
              <a:p>
                <a:r>
                  <a:rPr lang="zh-TW" altLang="en-US" dirty="0">
                    <a:latin typeface="Cambria Math" panose="02040503050406030204" pitchFamily="18" charset="0"/>
                  </a:rPr>
                  <a:t>讀取各感測器的值時，應該會發現其極值都不一定相同，因此這裡使用正規化，使讀取值介於</a:t>
                </a:r>
                <a:r>
                  <a:rPr lang="en-US" altLang="zh-TW" dirty="0">
                    <a:latin typeface="Cambria Math" panose="02040503050406030204" pitchFamily="18" charset="0"/>
                  </a:rPr>
                  <a:t>[0,1]</a:t>
                </a:r>
                <a:r>
                  <a:rPr lang="zh-TW" altLang="en-US" dirty="0">
                    <a:latin typeface="Cambria Math" panose="02040503050406030204" pitchFamily="18" charset="0"/>
                  </a:rPr>
                  <a:t>，如</a:t>
                </a:r>
                <a:r>
                  <a:rPr lang="en-US" altLang="zh-TW" dirty="0">
                    <a:latin typeface="Cambria Math" panose="02040503050406030204" pitchFamily="18" charset="0"/>
                  </a:rPr>
                  <a:t>(2.1)</a:t>
                </a:r>
                <a:r>
                  <a:rPr lang="zh-TW" altLang="en-US" dirty="0">
                    <a:latin typeface="Cambria Math" panose="02040503050406030204" pitchFamily="18" charset="0"/>
                  </a:rPr>
                  <a:t>式。</a:t>
                </a:r>
                <a:endParaRPr lang="en-US" altLang="zh-TW" dirty="0">
                  <a:latin typeface="Cambria Math" panose="02040503050406030204" pitchFamily="18" charset="0"/>
                </a:endParaRPr>
              </a:p>
              <a:p>
                <a:pPr marL="0" indent="0">
                  <a:buNone/>
                </a:pPr>
                <a:endParaRPr lang="en-US" altLang="zh-TW" sz="2000" i="1" dirty="0">
                  <a:latin typeface="Cambria Math" panose="02040503050406030204" pitchFamily="18" charset="0"/>
                </a:endParaRPr>
              </a:p>
              <a:p>
                <a:pPr marL="0" indent="0">
                  <a:buNone/>
                </a:pPr>
                <a:r>
                  <a:rPr lang="en-US" altLang="zh-TW" sz="2000" dirty="0"/>
                  <a:t>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𝑋</m:t>
                        </m:r>
                      </m:e>
                      <m:sub>
                        <m:r>
                          <a:rPr lang="en-US" altLang="zh-TW" sz="2000" i="1">
                            <a:latin typeface="Cambria Math" panose="02040503050406030204" pitchFamily="18" charset="0"/>
                          </a:rPr>
                          <m:t>𝑛𝑜𝑟</m:t>
                        </m:r>
                      </m:sub>
                    </m:sSub>
                    <m:r>
                      <a:rPr lang="en-US" altLang="zh-TW" sz="2000" i="1" smtClean="0">
                        <a:latin typeface="Cambria Math" panose="02040503050406030204" pitchFamily="18" charset="0"/>
                      </a:rPr>
                      <m:t>=</m:t>
                    </m:r>
                    <m:f>
                      <m:fPr>
                        <m:ctrlPr>
                          <a:rPr lang="en-US" altLang="zh-TW" sz="2000" i="1" smtClean="0">
                            <a:latin typeface="Cambria Math" panose="02040503050406030204" pitchFamily="18" charset="0"/>
                          </a:rPr>
                        </m:ctrlPr>
                      </m:fPr>
                      <m:num>
                        <m:r>
                          <a:rPr lang="en-US" altLang="zh-TW" sz="2000" b="0" i="1" smtClean="0">
                            <a:latin typeface="Cambria Math" panose="02040503050406030204" pitchFamily="18" charset="0"/>
                          </a:rPr>
                          <m:t>𝑋</m:t>
                        </m:r>
                        <m:r>
                          <a:rPr lang="en-US" altLang="zh-TW" sz="2000" b="0" i="1" smtClean="0">
                            <a:latin typeface="Cambria Math" panose="02040503050406030204" pitchFamily="18" charset="0"/>
                          </a:rPr>
                          <m:t> − </m:t>
                        </m:r>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𝑋</m:t>
                            </m:r>
                          </m:e>
                          <m:sub>
                            <m:r>
                              <a:rPr lang="en-US" altLang="zh-TW" sz="2000" b="0" i="1" smtClean="0">
                                <a:latin typeface="Cambria Math" panose="02040503050406030204" pitchFamily="18" charset="0"/>
                              </a:rPr>
                              <m:t>𝑚𝑖𝑛</m:t>
                            </m:r>
                          </m:sub>
                        </m:sSub>
                      </m:num>
                      <m:den>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𝑋</m:t>
                            </m:r>
                          </m:e>
                          <m:sub>
                            <m:r>
                              <a:rPr lang="en-US" altLang="zh-TW" sz="2000" i="1">
                                <a:latin typeface="Cambria Math" panose="02040503050406030204" pitchFamily="18" charset="0"/>
                              </a:rPr>
                              <m:t>𝑚</m:t>
                            </m:r>
                            <m:r>
                              <a:rPr lang="en-US" altLang="zh-TW" sz="2000" b="0" i="1" smtClean="0">
                                <a:latin typeface="Cambria Math" panose="02040503050406030204" pitchFamily="18" charset="0"/>
                              </a:rPr>
                              <m:t>𝑎𝑥</m:t>
                            </m:r>
                          </m:sub>
                        </m:sSub>
                        <m:r>
                          <a:rPr lang="en-US" altLang="zh-TW" sz="2000" b="0" i="1" smtClean="0">
                            <a:latin typeface="Cambria Math" panose="02040503050406030204" pitchFamily="18" charset="0"/>
                          </a:rPr>
                          <m:t> − </m:t>
                        </m:r>
                        <m:sSub>
                          <m:sSubPr>
                            <m:ctrlPr>
                              <a:rPr lang="en-US" altLang="zh-TW" sz="2000" i="1">
                                <a:latin typeface="Cambria Math" panose="02040503050406030204" pitchFamily="18" charset="0"/>
                              </a:rPr>
                            </m:ctrlPr>
                          </m:sSubPr>
                          <m:e>
                            <m:r>
                              <a:rPr lang="en-US" altLang="zh-TW" sz="2000" b="0" i="1" smtClean="0">
                                <a:latin typeface="Cambria Math" panose="02040503050406030204" pitchFamily="18" charset="0"/>
                              </a:rPr>
                              <m:t>𝑋</m:t>
                            </m:r>
                          </m:e>
                          <m:sub>
                            <m:r>
                              <a:rPr lang="en-US" altLang="zh-TW" sz="2000" i="1">
                                <a:latin typeface="Cambria Math" panose="02040503050406030204" pitchFamily="18" charset="0"/>
                              </a:rPr>
                              <m:t>𝑚𝑖𝑛</m:t>
                            </m:r>
                          </m:sub>
                        </m:sSub>
                      </m:den>
                    </m:f>
                  </m:oMath>
                </a14:m>
                <a:r>
                  <a:rPr lang="en-US" altLang="zh-TW" sz="2000" i="1" dirty="0">
                    <a:latin typeface="Cambria Math" panose="02040503050406030204" pitchFamily="18" charset="0"/>
                  </a:rPr>
                  <a:t>		</a:t>
                </a:r>
                <a:r>
                  <a:rPr lang="en-US" altLang="zh-TW" sz="2000" dirty="0">
                    <a:latin typeface="Cambria Math" panose="02040503050406030204" pitchFamily="18" charset="0"/>
                  </a:rPr>
                  <a:t>(2.1)</a:t>
                </a:r>
              </a:p>
              <a:p>
                <a:pPr marL="0" indent="0">
                  <a:buNone/>
                </a:pPr>
                <a14:m>
                  <m:oMathPara xmlns:m="http://schemas.openxmlformats.org/officeDocument/2006/math">
                    <m:oMathParaPr>
                      <m:jc m:val="left"/>
                    </m:oMathParaPr>
                    <m:oMath xmlns:m="http://schemas.openxmlformats.org/officeDocument/2006/math">
                      <m:r>
                        <a:rPr lang="zh-TW" altLang="en-US" sz="2000" i="1" dirty="0">
                          <a:latin typeface="Cambria Math" panose="02040503050406030204" pitchFamily="18" charset="0"/>
                        </a:rPr>
                        <m:t>其中，</m:t>
                      </m:r>
                      <m:r>
                        <a:rPr lang="zh-TW" altLang="en-US" sz="2000" i="1" dirty="0" smtClean="0">
                          <a:latin typeface="Cambria Math" panose="02040503050406030204" pitchFamily="18" charset="0"/>
                        </a:rPr>
                        <m:t> </m:t>
                      </m:r>
                      <m:r>
                        <a:rPr lang="en-US" altLang="zh-TW" sz="2000" i="1" dirty="0">
                          <a:latin typeface="Cambria Math" panose="02040503050406030204" pitchFamily="18" charset="0"/>
                        </a:rPr>
                        <m:t>𝑋</m:t>
                      </m:r>
                      <m:r>
                        <a:rPr lang="zh-TW" altLang="en-US" sz="2000" i="1" dirty="0" smtClean="0">
                          <a:latin typeface="Cambria Math" panose="02040503050406030204" pitchFamily="18" charset="0"/>
                        </a:rPr>
                        <m:t> </m:t>
                      </m:r>
                      <m:r>
                        <a:rPr lang="zh-TW" altLang="en-US" sz="2000" i="1" dirty="0">
                          <a:latin typeface="Cambria Math" panose="02040503050406030204" pitchFamily="18" charset="0"/>
                        </a:rPr>
                        <m:t>為輸入值，</m:t>
                      </m:r>
                      <m:r>
                        <a:rPr lang="zh-TW" altLang="en-US" sz="2000" i="1" dirty="0">
                          <a:latin typeface="Cambria Math" panose="02040503050406030204" pitchFamily="18" charset="0"/>
                        </a:rPr>
                        <m:t> </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𝑋</m:t>
                          </m:r>
                        </m:e>
                        <m:sub>
                          <m:r>
                            <a:rPr lang="en-US" altLang="zh-TW" sz="2000" i="1">
                              <a:latin typeface="Cambria Math" panose="02040503050406030204" pitchFamily="18" charset="0"/>
                            </a:rPr>
                            <m:t>𝑚𝑖𝑛</m:t>
                          </m:r>
                        </m:sub>
                      </m:sSub>
                      <m:r>
                        <a:rPr lang="zh-TW" altLang="en-US" sz="2000" i="1">
                          <a:latin typeface="Cambria Math" panose="02040503050406030204" pitchFamily="18" charset="0"/>
                        </a:rPr>
                        <m:t> </m:t>
                      </m:r>
                      <m:r>
                        <a:rPr lang="zh-TW" altLang="en-US" sz="2000" i="1">
                          <a:latin typeface="Cambria Math" panose="02040503050406030204" pitchFamily="18" charset="0"/>
                        </a:rPr>
                        <m:t>為最小值，</m:t>
                      </m:r>
                      <m:sSub>
                        <m:sSubPr>
                          <m:ctrlPr>
                            <a:rPr lang="en-US" altLang="zh-TW" sz="2000" i="1">
                              <a:latin typeface="Cambria Math" panose="02040503050406030204" pitchFamily="18" charset="0"/>
                            </a:rPr>
                          </m:ctrlPr>
                        </m:sSubPr>
                        <m:e>
                          <m:r>
                            <a:rPr lang="zh-TW" altLang="en-US" sz="2000" i="1">
                              <a:latin typeface="Cambria Math" panose="02040503050406030204" pitchFamily="18" charset="0"/>
                            </a:rPr>
                            <m:t> </m:t>
                          </m:r>
                          <m:r>
                            <a:rPr lang="en-US" altLang="zh-TW" sz="2000" i="1">
                              <a:latin typeface="Cambria Math" panose="02040503050406030204" pitchFamily="18" charset="0"/>
                            </a:rPr>
                            <m:t>𝑋</m:t>
                          </m:r>
                        </m:e>
                        <m:sub>
                          <m:r>
                            <a:rPr lang="en-US" altLang="zh-TW" sz="2000" i="1">
                              <a:latin typeface="Cambria Math" panose="02040503050406030204" pitchFamily="18" charset="0"/>
                            </a:rPr>
                            <m:t>𝑚𝑎𝑥</m:t>
                          </m:r>
                        </m:sub>
                      </m:sSub>
                      <m:r>
                        <a:rPr lang="zh-TW" altLang="en-US" sz="2000" i="1">
                          <a:latin typeface="Cambria Math" panose="02040503050406030204" pitchFamily="18" charset="0"/>
                        </a:rPr>
                        <m:t> </m:t>
                      </m:r>
                      <m:r>
                        <a:rPr lang="zh-TW" altLang="en-US" sz="2000" i="1">
                          <a:latin typeface="Cambria Math" panose="02040503050406030204" pitchFamily="18" charset="0"/>
                        </a:rPr>
                        <m:t>為最大值且</m:t>
                      </m:r>
                      <m:sSub>
                        <m:sSubPr>
                          <m:ctrlPr>
                            <a:rPr lang="en-US" altLang="zh-TW" sz="2000" i="1">
                              <a:latin typeface="Cambria Math" panose="02040503050406030204" pitchFamily="18" charset="0"/>
                            </a:rPr>
                          </m:ctrlPr>
                        </m:sSubPr>
                        <m:e>
                          <m:r>
                            <a:rPr lang="zh-TW" altLang="en-US" sz="2000" i="1" smtClean="0">
                              <a:latin typeface="Cambria Math" panose="02040503050406030204" pitchFamily="18" charset="0"/>
                            </a:rPr>
                            <m:t> </m:t>
                          </m:r>
                          <m:r>
                            <a:rPr lang="en-US" altLang="zh-TW" sz="2000" i="1">
                              <a:latin typeface="Cambria Math" panose="02040503050406030204" pitchFamily="18" charset="0"/>
                            </a:rPr>
                            <m:t>𝑋</m:t>
                          </m:r>
                        </m:e>
                        <m:sub>
                          <m:r>
                            <a:rPr lang="en-US" altLang="zh-TW" sz="2000" i="1">
                              <a:latin typeface="Cambria Math" panose="02040503050406030204" pitchFamily="18" charset="0"/>
                            </a:rPr>
                            <m:t>𝑛𝑜𝑟</m:t>
                          </m:r>
                        </m:sub>
                      </m:sSub>
                      <m:r>
                        <a:rPr lang="zh-TW" altLang="en-US" sz="2000" i="1">
                          <a:latin typeface="Cambria Math" panose="02040503050406030204" pitchFamily="18" charset="0"/>
                        </a:rPr>
                        <m:t> </m:t>
                      </m:r>
                      <m:r>
                        <a:rPr lang="zh-TW" altLang="en-US" sz="2000" i="1">
                          <a:latin typeface="Cambria Math" panose="02040503050406030204" pitchFamily="18" charset="0"/>
                        </a:rPr>
                        <m:t>為輸出值。</m:t>
                      </m:r>
                    </m:oMath>
                  </m:oMathPara>
                </a14:m>
                <a:endParaRPr lang="en-US" altLang="zh-TW" sz="2000" i="1" dirty="0">
                  <a:latin typeface="Cambria Math" panose="02040503050406030204" pitchFamily="18" charset="0"/>
                </a:endParaRPr>
              </a:p>
              <a:p>
                <a:pPr marL="0" indent="0">
                  <a:buNone/>
                </a:pPr>
                <a:endParaRPr lang="en-US" altLang="zh-TW" sz="2000" dirty="0"/>
              </a:p>
              <a:p>
                <a:pPr marL="0" indent="0">
                  <a:buNone/>
                </a:pPr>
                <a:endParaRPr lang="en-US" altLang="zh-TW" dirty="0"/>
              </a:p>
            </p:txBody>
          </p:sp>
        </mc:Choice>
        <mc:Fallback xmlns="">
          <p:sp>
            <p:nvSpPr>
              <p:cNvPr id="6" name="內容版面配置區 5">
                <a:extLst>
                  <a:ext uri="{FF2B5EF4-FFF2-40B4-BE49-F238E27FC236}">
                    <a16:creationId xmlns="" xmlns:a16="http://schemas.microsoft.com/office/drawing/2014/main" xmlns:a14="http://schemas.microsoft.com/office/drawing/2010/main" id="{1A7AB454-81A8-4FA0-84AA-C009D4BBBF5D}"/>
                  </a:ext>
                </a:extLst>
              </p:cNvPr>
              <p:cNvSpPr>
                <a:spLocks noGrp="1" noRot="1" noChangeAspect="1" noMove="1" noResize="1" noEditPoints="1" noAdjustHandles="1" noChangeArrowheads="1" noChangeShapeType="1" noTextEdit="1"/>
              </p:cNvSpPr>
              <p:nvPr>
                <p:ph idx="1"/>
              </p:nvPr>
            </p:nvSpPr>
            <p:spPr>
              <a:blipFill rotWithShape="0">
                <a:blip r:embed="rId2"/>
                <a:stretch>
                  <a:fillRect l="-1259" t="-491" r="-1481"/>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609F721C-A8BD-4334-B91C-4D43DA1B46D7}"/>
              </a:ext>
            </a:extLst>
          </p:cNvPr>
          <p:cNvSpPr>
            <a:spLocks noGrp="1"/>
          </p:cNvSpPr>
          <p:nvPr>
            <p:ph type="sldNum" sz="quarter" idx="12"/>
          </p:nvPr>
        </p:nvSpPr>
        <p:spPr/>
        <p:txBody>
          <a:bodyPr/>
          <a:lstStyle/>
          <a:p>
            <a:fld id="{4FD04F4A-6C97-4470-89C8-0A31BFB83FE6}" type="slidenum">
              <a:rPr lang="en-US" altLang="zh-TW" smtClean="0"/>
              <a:pPr/>
              <a:t>16</a:t>
            </a:fld>
            <a:endParaRPr lang="en-US" altLang="zh-TW" dirty="0"/>
          </a:p>
        </p:txBody>
      </p:sp>
    </p:spTree>
    <p:extLst>
      <p:ext uri="{BB962C8B-B14F-4D97-AF65-F5344CB8AC3E}">
        <p14:creationId xmlns:p14="http://schemas.microsoft.com/office/powerpoint/2010/main" val="1198018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73DEAB-C708-49F2-9B47-9B5C69595336}"/>
              </a:ext>
            </a:extLst>
          </p:cNvPr>
          <p:cNvSpPr>
            <a:spLocks noGrp="1"/>
          </p:cNvSpPr>
          <p:nvPr>
            <p:ph type="title"/>
          </p:nvPr>
        </p:nvSpPr>
        <p:spPr/>
        <p:txBody>
          <a:bodyPr/>
          <a:lstStyle/>
          <a:p>
            <a:r>
              <a:rPr lang="zh-TW" altLang="en-US" dirty="0"/>
              <a:t>實驗二流程圖</a:t>
            </a:r>
          </a:p>
        </p:txBody>
      </p:sp>
      <p:sp>
        <p:nvSpPr>
          <p:cNvPr id="3" name="投影片編號版面配置區 2">
            <a:extLst>
              <a:ext uri="{FF2B5EF4-FFF2-40B4-BE49-F238E27FC236}">
                <a16:creationId xmlns:a16="http://schemas.microsoft.com/office/drawing/2014/main" id="{034F327B-985F-4CEE-B1C0-0FA4A91ACE56}"/>
              </a:ext>
            </a:extLst>
          </p:cNvPr>
          <p:cNvSpPr>
            <a:spLocks noGrp="1"/>
          </p:cNvSpPr>
          <p:nvPr>
            <p:ph type="sldNum" sz="quarter" idx="12"/>
          </p:nvPr>
        </p:nvSpPr>
        <p:spPr/>
        <p:txBody>
          <a:bodyPr/>
          <a:lstStyle/>
          <a:p>
            <a:fld id="{4FD04F4A-6C97-4470-89C8-0A31BFB83FE6}" type="slidenum">
              <a:rPr lang="en-US" altLang="zh-TW" smtClean="0"/>
              <a:pPr/>
              <a:t>17</a:t>
            </a:fld>
            <a:endParaRPr lang="en-US" altLang="zh-TW" dirty="0"/>
          </a:p>
        </p:txBody>
      </p:sp>
      <p:pic>
        <p:nvPicPr>
          <p:cNvPr id="5" name="圖片 4">
            <a:extLst>
              <a:ext uri="{FF2B5EF4-FFF2-40B4-BE49-F238E27FC236}">
                <a16:creationId xmlns:a16="http://schemas.microsoft.com/office/drawing/2014/main" id="{9C479008-490A-4B09-AEE1-F5EEAF89D403}"/>
              </a:ext>
            </a:extLst>
          </p:cNvPr>
          <p:cNvPicPr>
            <a:picLocks noChangeAspect="1"/>
          </p:cNvPicPr>
          <p:nvPr/>
        </p:nvPicPr>
        <p:blipFill>
          <a:blip r:embed="rId2"/>
          <a:stretch>
            <a:fillRect/>
          </a:stretch>
        </p:blipFill>
        <p:spPr>
          <a:xfrm>
            <a:off x="3710940" y="1261961"/>
            <a:ext cx="1722120" cy="4937760"/>
          </a:xfrm>
          <a:prstGeom prst="rect">
            <a:avLst/>
          </a:prstGeom>
        </p:spPr>
      </p:pic>
    </p:spTree>
    <p:extLst>
      <p:ext uri="{BB962C8B-B14F-4D97-AF65-F5344CB8AC3E}">
        <p14:creationId xmlns:p14="http://schemas.microsoft.com/office/powerpoint/2010/main" val="3237312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2364A498-4A76-452A-AC02-80674935C5B0}"/>
              </a:ext>
            </a:extLst>
          </p:cNvPr>
          <p:cNvSpPr>
            <a:spLocks noGrp="1"/>
          </p:cNvSpPr>
          <p:nvPr>
            <p:ph type="title"/>
          </p:nvPr>
        </p:nvSpPr>
        <p:spPr/>
        <p:txBody>
          <a:bodyPr/>
          <a:lstStyle/>
          <a:p>
            <a:r>
              <a:rPr lang="zh-TW" altLang="en-US" dirty="0"/>
              <a:t>感測器數值</a:t>
            </a:r>
            <a:r>
              <a:rPr lang="en-US" altLang="zh-TW" dirty="0"/>
              <a:t>(</a:t>
            </a:r>
            <a:r>
              <a:rPr lang="zh-TW" altLang="en-US" dirty="0"/>
              <a:t>實際值</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48E50368-4345-4B13-B5CB-85A0F16113E2}"/>
              </a:ext>
            </a:extLst>
          </p:cNvPr>
          <p:cNvSpPr>
            <a:spLocks noGrp="1"/>
          </p:cNvSpPr>
          <p:nvPr>
            <p:ph type="sldNum" sz="quarter" idx="12"/>
          </p:nvPr>
        </p:nvSpPr>
        <p:spPr/>
        <p:txBody>
          <a:bodyPr/>
          <a:lstStyle/>
          <a:p>
            <a:fld id="{4FD04F4A-6C97-4470-89C8-0A31BFB83FE6}" type="slidenum">
              <a:rPr lang="en-US" altLang="zh-TW" smtClean="0"/>
              <a:pPr/>
              <a:t>18</a:t>
            </a:fld>
            <a:endParaRPr lang="en-US" altLang="zh-TW" dirty="0"/>
          </a:p>
        </p:txBody>
      </p:sp>
      <p:sp>
        <p:nvSpPr>
          <p:cNvPr id="6" name="文字方塊 5">
            <a:extLst>
              <a:ext uri="{FF2B5EF4-FFF2-40B4-BE49-F238E27FC236}">
                <a16:creationId xmlns:a16="http://schemas.microsoft.com/office/drawing/2014/main" id="{DE8A0D0C-13C8-4A84-9095-80B81207EAE2}"/>
              </a:ext>
            </a:extLst>
          </p:cNvPr>
          <p:cNvSpPr txBox="1"/>
          <p:nvPr/>
        </p:nvSpPr>
        <p:spPr>
          <a:xfrm>
            <a:off x="3245083" y="5723383"/>
            <a:ext cx="2653834" cy="307777"/>
          </a:xfrm>
          <a:prstGeom prst="rect">
            <a:avLst/>
          </a:prstGeom>
          <a:noFill/>
        </p:spPr>
        <p:txBody>
          <a:bodyPr wrap="square" rtlCol="0">
            <a:spAutoFit/>
          </a:bodyPr>
          <a:lstStyle/>
          <a:p>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圖</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2.2</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各感測器正規化前數值</a:t>
            </a:r>
          </a:p>
        </p:txBody>
      </p:sp>
      <p:pic>
        <p:nvPicPr>
          <p:cNvPr id="7" name="內容版面配置區 14">
            <a:extLst>
              <a:ext uri="{FF2B5EF4-FFF2-40B4-BE49-F238E27FC236}">
                <a16:creationId xmlns:a16="http://schemas.microsoft.com/office/drawing/2014/main" id="{D0BE9E9C-ED29-466C-9275-C8694BCF9D61}"/>
              </a:ext>
            </a:extLst>
          </p:cNvPr>
          <p:cNvPicPr>
            <a:picLocks noChangeAspect="1"/>
          </p:cNvPicPr>
          <p:nvPr/>
        </p:nvPicPr>
        <p:blipFill>
          <a:blip r:embed="rId2"/>
          <a:stretch>
            <a:fillRect/>
          </a:stretch>
        </p:blipFill>
        <p:spPr>
          <a:xfrm>
            <a:off x="1159200" y="1269000"/>
            <a:ext cx="6825600" cy="4320000"/>
          </a:xfrm>
          <a:prstGeom prst="rect">
            <a:avLst/>
          </a:prstGeom>
        </p:spPr>
      </p:pic>
      <p:sp>
        <p:nvSpPr>
          <p:cNvPr id="8" name="矩形: 圓角 7">
            <a:extLst>
              <a:ext uri="{FF2B5EF4-FFF2-40B4-BE49-F238E27FC236}">
                <a16:creationId xmlns:a16="http://schemas.microsoft.com/office/drawing/2014/main" id="{C653D721-712C-475A-8614-8AAB6239D3A9}"/>
              </a:ext>
            </a:extLst>
          </p:cNvPr>
          <p:cNvSpPr/>
          <p:nvPr/>
        </p:nvSpPr>
        <p:spPr>
          <a:xfrm>
            <a:off x="1159200" y="1494438"/>
            <a:ext cx="507675" cy="36966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71444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287239-7708-4B45-974D-2A36D36C6A66}"/>
              </a:ext>
            </a:extLst>
          </p:cNvPr>
          <p:cNvSpPr>
            <a:spLocks noGrp="1"/>
          </p:cNvSpPr>
          <p:nvPr>
            <p:ph type="title"/>
          </p:nvPr>
        </p:nvSpPr>
        <p:spPr/>
        <p:txBody>
          <a:bodyPr/>
          <a:lstStyle/>
          <a:p>
            <a:r>
              <a:rPr lang="zh-TW" altLang="en-US" dirty="0"/>
              <a:t>感測器數值</a:t>
            </a:r>
            <a:r>
              <a:rPr lang="en-US" altLang="zh-TW" dirty="0"/>
              <a:t>(</a:t>
            </a:r>
            <a:r>
              <a:rPr lang="zh-TW" altLang="en-US" dirty="0"/>
              <a:t>正規化</a:t>
            </a:r>
            <a:r>
              <a:rPr lang="en-US" altLang="zh-TW" dirty="0"/>
              <a:t>)</a:t>
            </a:r>
            <a:endParaRPr lang="zh-TW" altLang="en-US" dirty="0"/>
          </a:p>
        </p:txBody>
      </p:sp>
      <p:pic>
        <p:nvPicPr>
          <p:cNvPr id="14" name="圖片 13">
            <a:extLst>
              <a:ext uri="{FF2B5EF4-FFF2-40B4-BE49-F238E27FC236}">
                <a16:creationId xmlns:a16="http://schemas.microsoft.com/office/drawing/2014/main" id="{8F720B7D-A9AA-42D9-8992-2391E562C96D}"/>
              </a:ext>
            </a:extLst>
          </p:cNvPr>
          <p:cNvPicPr>
            <a:picLocks noChangeAspect="1"/>
          </p:cNvPicPr>
          <p:nvPr/>
        </p:nvPicPr>
        <p:blipFill>
          <a:blip r:embed="rId3"/>
          <a:stretch>
            <a:fillRect/>
          </a:stretch>
        </p:blipFill>
        <p:spPr>
          <a:xfrm>
            <a:off x="917612" y="1625616"/>
            <a:ext cx="7016168" cy="4320000"/>
          </a:xfrm>
          <a:prstGeom prst="rect">
            <a:avLst/>
          </a:prstGeom>
        </p:spPr>
      </p:pic>
      <p:sp>
        <p:nvSpPr>
          <p:cNvPr id="3" name="投影片編號版面配置區 2">
            <a:extLst>
              <a:ext uri="{FF2B5EF4-FFF2-40B4-BE49-F238E27FC236}">
                <a16:creationId xmlns:a16="http://schemas.microsoft.com/office/drawing/2014/main" id="{C3811EAD-761F-4126-89B2-EF9EE2B7D7CF}"/>
              </a:ext>
            </a:extLst>
          </p:cNvPr>
          <p:cNvSpPr>
            <a:spLocks noGrp="1"/>
          </p:cNvSpPr>
          <p:nvPr>
            <p:ph type="sldNum" sz="quarter" idx="12"/>
          </p:nvPr>
        </p:nvSpPr>
        <p:spPr/>
        <p:txBody>
          <a:bodyPr/>
          <a:lstStyle/>
          <a:p>
            <a:fld id="{4FD04F4A-6C97-4470-89C8-0A31BFB83FE6}" type="slidenum">
              <a:rPr lang="en-US" altLang="zh-TW" smtClean="0"/>
              <a:pPr/>
              <a:t>19</a:t>
            </a:fld>
            <a:endParaRPr lang="en-US" altLang="zh-TW" dirty="0"/>
          </a:p>
        </p:txBody>
      </p:sp>
    </p:spTree>
    <p:extLst>
      <p:ext uri="{BB962C8B-B14F-4D97-AF65-F5344CB8AC3E}">
        <p14:creationId xmlns:p14="http://schemas.microsoft.com/office/powerpoint/2010/main" val="3530896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版本說明</a:t>
            </a:r>
          </a:p>
        </p:txBody>
      </p:sp>
      <p:sp>
        <p:nvSpPr>
          <p:cNvPr id="3" name="內容版面配置區 2"/>
          <p:cNvSpPr>
            <a:spLocks noGrp="1"/>
          </p:cNvSpPr>
          <p:nvPr>
            <p:ph idx="1"/>
          </p:nvPr>
        </p:nvSpPr>
        <p:spPr/>
        <p:txBody>
          <a:bodyPr/>
          <a:lstStyle/>
          <a:p>
            <a:r>
              <a:rPr lang="en-US" altLang="zh-TW" dirty="0"/>
              <a:t>2021/12/24</a:t>
            </a:r>
            <a:r>
              <a:rPr lang="zh-TW" altLang="en-US" dirty="0"/>
              <a:t> 第一版 莊英竪 編修</a:t>
            </a:r>
          </a:p>
        </p:txBody>
      </p:sp>
      <p:sp>
        <p:nvSpPr>
          <p:cNvPr id="4" name="投影片編號版面配置區 3">
            <a:extLst>
              <a:ext uri="{FF2B5EF4-FFF2-40B4-BE49-F238E27FC236}">
                <a16:creationId xmlns:a16="http://schemas.microsoft.com/office/drawing/2014/main" id="{469B2AB5-FC09-4A77-90EC-89C048B0F8D3}"/>
              </a:ext>
            </a:extLst>
          </p:cNvPr>
          <p:cNvSpPr>
            <a:spLocks noGrp="1"/>
          </p:cNvSpPr>
          <p:nvPr>
            <p:ph type="sldNum" sz="quarter" idx="12"/>
          </p:nvPr>
        </p:nvSpPr>
        <p:spPr/>
        <p:txBody>
          <a:bodyPr/>
          <a:lstStyle/>
          <a:p>
            <a:fld id="{4FD04F4A-6C97-4470-89C8-0A31BFB83FE6}" type="slidenum">
              <a:rPr lang="en-US" altLang="zh-TW" smtClean="0"/>
              <a:pPr/>
              <a:t>2</a:t>
            </a:fld>
            <a:endParaRPr lang="en-US" altLang="zh-TW" dirty="0"/>
          </a:p>
        </p:txBody>
      </p:sp>
    </p:spTree>
    <p:extLst>
      <p:ext uri="{BB962C8B-B14F-4D97-AF65-F5344CB8AC3E}">
        <p14:creationId xmlns:p14="http://schemas.microsoft.com/office/powerpoint/2010/main" val="66092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DBE6C922-C9EC-4270-A080-01280752585C}"/>
              </a:ext>
            </a:extLst>
          </p:cNvPr>
          <p:cNvSpPr>
            <a:spLocks noGrp="1"/>
          </p:cNvSpPr>
          <p:nvPr>
            <p:ph type="title"/>
          </p:nvPr>
        </p:nvSpPr>
        <p:spPr/>
        <p:txBody>
          <a:bodyPr/>
          <a:lstStyle/>
          <a:p>
            <a:r>
              <a:rPr lang="zh-TW" altLang="en-US" dirty="0"/>
              <a:t>實驗二實驗結果</a:t>
            </a:r>
          </a:p>
        </p:txBody>
      </p:sp>
      <p:sp>
        <p:nvSpPr>
          <p:cNvPr id="4" name="投影片編號版面配置區 3">
            <a:extLst>
              <a:ext uri="{FF2B5EF4-FFF2-40B4-BE49-F238E27FC236}">
                <a16:creationId xmlns:a16="http://schemas.microsoft.com/office/drawing/2014/main" id="{D24B4F1D-033F-458A-AE24-59CFDC26D35B}"/>
              </a:ext>
            </a:extLst>
          </p:cNvPr>
          <p:cNvSpPr>
            <a:spLocks noGrp="1"/>
          </p:cNvSpPr>
          <p:nvPr>
            <p:ph type="sldNum" sz="quarter" idx="12"/>
          </p:nvPr>
        </p:nvSpPr>
        <p:spPr/>
        <p:txBody>
          <a:bodyPr/>
          <a:lstStyle/>
          <a:p>
            <a:fld id="{4FD04F4A-6C97-4470-89C8-0A31BFB83FE6}" type="slidenum">
              <a:rPr lang="en-US" altLang="zh-TW" smtClean="0"/>
              <a:pPr/>
              <a:t>20</a:t>
            </a:fld>
            <a:endParaRPr lang="en-US" altLang="zh-TW" dirty="0"/>
          </a:p>
        </p:txBody>
      </p:sp>
      <p:pic>
        <p:nvPicPr>
          <p:cNvPr id="6" name="圖片 5">
            <a:extLst>
              <a:ext uri="{FF2B5EF4-FFF2-40B4-BE49-F238E27FC236}">
                <a16:creationId xmlns:a16="http://schemas.microsoft.com/office/drawing/2014/main" id="{82C7FEFF-F96A-4644-A14B-5D44C95E6442}"/>
              </a:ext>
            </a:extLst>
          </p:cNvPr>
          <p:cNvPicPr>
            <a:picLocks noChangeAspect="1"/>
          </p:cNvPicPr>
          <p:nvPr/>
        </p:nvPicPr>
        <p:blipFill>
          <a:blip r:embed="rId2"/>
          <a:stretch>
            <a:fillRect/>
          </a:stretch>
        </p:blipFill>
        <p:spPr>
          <a:xfrm>
            <a:off x="1132214" y="1269000"/>
            <a:ext cx="6879571" cy="4320000"/>
          </a:xfrm>
          <a:prstGeom prst="rect">
            <a:avLst/>
          </a:prstGeom>
        </p:spPr>
      </p:pic>
    </p:spTree>
    <p:extLst>
      <p:ext uri="{BB962C8B-B14F-4D97-AF65-F5344CB8AC3E}">
        <p14:creationId xmlns:p14="http://schemas.microsoft.com/office/powerpoint/2010/main" val="162883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9316BDC-9697-44B3-A11D-099DB2173662}"/>
              </a:ext>
            </a:extLst>
          </p:cNvPr>
          <p:cNvSpPr>
            <a:spLocks noGrp="1"/>
          </p:cNvSpPr>
          <p:nvPr>
            <p:ph type="ctrTitle"/>
          </p:nvPr>
        </p:nvSpPr>
        <p:spPr/>
        <p:txBody>
          <a:bodyPr/>
          <a:lstStyle/>
          <a:p>
            <a:r>
              <a:rPr lang="zh-TW" altLang="en-US" dirty="0"/>
              <a:t>實驗三</a:t>
            </a:r>
          </a:p>
        </p:txBody>
      </p:sp>
      <p:sp>
        <p:nvSpPr>
          <p:cNvPr id="5" name="副標題 4">
            <a:extLst>
              <a:ext uri="{FF2B5EF4-FFF2-40B4-BE49-F238E27FC236}">
                <a16:creationId xmlns:a16="http://schemas.microsoft.com/office/drawing/2014/main" id="{569E58C7-9FAE-4411-B21C-AFB64E5AA198}"/>
              </a:ext>
            </a:extLst>
          </p:cNvPr>
          <p:cNvSpPr>
            <a:spLocks noGrp="1"/>
          </p:cNvSpPr>
          <p:nvPr>
            <p:ph type="subTitle" idx="1"/>
          </p:nvPr>
        </p:nvSpPr>
        <p:spPr/>
        <p:txBody>
          <a:bodyPr/>
          <a:lstStyle/>
          <a:p>
            <a:r>
              <a:rPr lang="zh-TW" altLang="en-US" dirty="0"/>
              <a:t>偏移量權重設計</a:t>
            </a:r>
          </a:p>
        </p:txBody>
      </p:sp>
      <p:sp>
        <p:nvSpPr>
          <p:cNvPr id="3" name="投影片編號版面配置區 2">
            <a:extLst>
              <a:ext uri="{FF2B5EF4-FFF2-40B4-BE49-F238E27FC236}">
                <a16:creationId xmlns:a16="http://schemas.microsoft.com/office/drawing/2014/main" id="{A3E3F9E0-9116-4DF0-9196-80F6494788CC}"/>
              </a:ext>
            </a:extLst>
          </p:cNvPr>
          <p:cNvSpPr>
            <a:spLocks noGrp="1"/>
          </p:cNvSpPr>
          <p:nvPr>
            <p:ph type="sldNum" sz="quarter" idx="12"/>
          </p:nvPr>
        </p:nvSpPr>
        <p:spPr/>
        <p:txBody>
          <a:bodyPr/>
          <a:lstStyle/>
          <a:p>
            <a:fld id="{4FD04F4A-6C97-4470-89C8-0A31BFB83FE6}" type="slidenum">
              <a:rPr lang="en-US" altLang="zh-TW" smtClean="0"/>
              <a:pPr/>
              <a:t>21</a:t>
            </a:fld>
            <a:endParaRPr lang="en-US" altLang="zh-TW" dirty="0"/>
          </a:p>
        </p:txBody>
      </p:sp>
    </p:spTree>
    <p:extLst>
      <p:ext uri="{BB962C8B-B14F-4D97-AF65-F5344CB8AC3E}">
        <p14:creationId xmlns:p14="http://schemas.microsoft.com/office/powerpoint/2010/main" val="2032205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BE458C-C62A-4A6E-875E-00182B152B62}"/>
              </a:ext>
            </a:extLst>
          </p:cNvPr>
          <p:cNvSpPr>
            <a:spLocks noGrp="1"/>
          </p:cNvSpPr>
          <p:nvPr>
            <p:ph type="title"/>
          </p:nvPr>
        </p:nvSpPr>
        <p:spPr/>
        <p:txBody>
          <a:bodyPr/>
          <a:lstStyle/>
          <a:p>
            <a:r>
              <a:rPr lang="zh-TW" altLang="en-US" dirty="0"/>
              <a:t>實驗三</a:t>
            </a:r>
          </a:p>
        </p:txBody>
      </p:sp>
      <p:sp>
        <p:nvSpPr>
          <p:cNvPr id="3" name="內容版面配置區 2">
            <a:extLst>
              <a:ext uri="{FF2B5EF4-FFF2-40B4-BE49-F238E27FC236}">
                <a16:creationId xmlns:a16="http://schemas.microsoft.com/office/drawing/2014/main" id="{3AE3E1B3-BA3E-48B1-B46C-5B19BFF53370}"/>
              </a:ext>
            </a:extLst>
          </p:cNvPr>
          <p:cNvSpPr>
            <a:spLocks noGrp="1"/>
          </p:cNvSpPr>
          <p:nvPr>
            <p:ph idx="1"/>
          </p:nvPr>
        </p:nvSpPr>
        <p:spPr/>
        <p:txBody>
          <a:bodyPr/>
          <a:lstStyle/>
          <a:p>
            <a:pPr marL="0" indent="0">
              <a:buNone/>
            </a:pPr>
            <a:r>
              <a:rPr lang="zh-TW" altLang="en-US" dirty="0"/>
              <a:t>實驗目的：紀錄感測器與線段之關係並計算方程式</a:t>
            </a:r>
            <a:endParaRPr lang="en-US" altLang="zh-TW" dirty="0"/>
          </a:p>
          <a:p>
            <a:pPr marL="0" indent="0">
              <a:buNone/>
            </a:pPr>
            <a:r>
              <a:rPr lang="zh-TW" altLang="en-US" dirty="0"/>
              <a:t>實驗說明：參考圖</a:t>
            </a:r>
            <a:r>
              <a:rPr lang="en-US" altLang="zh-TW" dirty="0"/>
              <a:t>3.4</a:t>
            </a:r>
            <a:r>
              <a:rPr lang="zh-TW" altLang="en-US" dirty="0"/>
              <a:t>之</a:t>
            </a:r>
            <a:r>
              <a:rPr lang="zh-TW" altLang="en-US" dirty="0">
                <a:latin typeface="標楷體" panose="03000509000000000000" pitchFamily="65" charset="-120"/>
              </a:rPr>
              <a:t>實驗三流程圖</a:t>
            </a:r>
            <a:r>
              <a:rPr lang="zh-TW" altLang="en-US" dirty="0"/>
              <a:t>設計實驗。記錄各感測器與黑線距離的數值，並且設計一組權重算出加權後的值，將距離差與加權值用圖表表示，最後求出直線方程式</a:t>
            </a:r>
            <a:r>
              <a:rPr lang="en-US" altLang="zh-TW" dirty="0"/>
              <a:t>(</a:t>
            </a:r>
            <a:r>
              <a:rPr lang="zh-TW" altLang="en-US" dirty="0"/>
              <a:t>紅色線段</a:t>
            </a:r>
            <a:r>
              <a:rPr lang="en-US" altLang="zh-TW" dirty="0"/>
              <a:t>)</a:t>
            </a:r>
            <a:r>
              <a:rPr lang="zh-TW" altLang="en-US" dirty="0"/>
              <a:t>且記錄於表</a:t>
            </a:r>
            <a:r>
              <a:rPr lang="en-US" altLang="zh-TW" dirty="0"/>
              <a:t>3.4</a:t>
            </a:r>
            <a:r>
              <a:rPr lang="zh-TW" altLang="en-US" dirty="0"/>
              <a:t>並繪製出圖</a:t>
            </a:r>
            <a:r>
              <a:rPr lang="en-US" altLang="zh-TW" dirty="0"/>
              <a:t>3.5</a:t>
            </a:r>
            <a:r>
              <a:rPr lang="zh-TW" altLang="en-US" dirty="0"/>
              <a:t>。</a:t>
            </a:r>
          </a:p>
        </p:txBody>
      </p:sp>
      <p:sp>
        <p:nvSpPr>
          <p:cNvPr id="4" name="投影片編號版面配置區 3">
            <a:extLst>
              <a:ext uri="{FF2B5EF4-FFF2-40B4-BE49-F238E27FC236}">
                <a16:creationId xmlns:a16="http://schemas.microsoft.com/office/drawing/2014/main" id="{5CE0F83E-5A03-4AF1-8AEA-23A80EC82331}"/>
              </a:ext>
            </a:extLst>
          </p:cNvPr>
          <p:cNvSpPr>
            <a:spLocks noGrp="1"/>
          </p:cNvSpPr>
          <p:nvPr>
            <p:ph type="sldNum" sz="quarter" idx="12"/>
          </p:nvPr>
        </p:nvSpPr>
        <p:spPr/>
        <p:txBody>
          <a:bodyPr/>
          <a:lstStyle/>
          <a:p>
            <a:fld id="{4FD04F4A-6C97-4470-89C8-0A31BFB83FE6}" type="slidenum">
              <a:rPr lang="en-US" altLang="zh-TW" smtClean="0"/>
              <a:pPr/>
              <a:t>22</a:t>
            </a:fld>
            <a:endParaRPr lang="en-US" altLang="zh-TW" dirty="0"/>
          </a:p>
        </p:txBody>
      </p:sp>
    </p:spTree>
    <p:extLst>
      <p:ext uri="{BB962C8B-B14F-4D97-AF65-F5344CB8AC3E}">
        <p14:creationId xmlns:p14="http://schemas.microsoft.com/office/powerpoint/2010/main" val="2009104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295E7B-202E-47E1-B315-F95B55387ED4}"/>
              </a:ext>
            </a:extLst>
          </p:cNvPr>
          <p:cNvSpPr>
            <a:spLocks noGrp="1"/>
          </p:cNvSpPr>
          <p:nvPr>
            <p:ph type="title"/>
          </p:nvPr>
        </p:nvSpPr>
        <p:spPr/>
        <p:txBody>
          <a:bodyPr/>
          <a:lstStyle/>
          <a:p>
            <a:r>
              <a:rPr lang="zh-TW" altLang="en-US" dirty="0"/>
              <a:t>偏移量計算</a:t>
            </a:r>
          </a:p>
        </p:txBody>
      </p:sp>
      <p:sp>
        <p:nvSpPr>
          <p:cNvPr id="3" name="內容版面配置區 2">
            <a:extLst>
              <a:ext uri="{FF2B5EF4-FFF2-40B4-BE49-F238E27FC236}">
                <a16:creationId xmlns:a16="http://schemas.microsoft.com/office/drawing/2014/main" id="{5BCB6462-731E-4029-9432-7A5E0D522DEE}"/>
              </a:ext>
            </a:extLst>
          </p:cNvPr>
          <p:cNvSpPr>
            <a:spLocks noGrp="1"/>
          </p:cNvSpPr>
          <p:nvPr>
            <p:ph idx="1"/>
          </p:nvPr>
        </p:nvSpPr>
        <p:spPr>
          <a:xfrm>
            <a:off x="447675" y="1223626"/>
            <a:ext cx="8229600" cy="4968552"/>
          </a:xfrm>
        </p:spPr>
        <p:txBody>
          <a:bodyPr/>
          <a:lstStyle/>
          <a:p>
            <a:r>
              <a:rPr lang="zh-TW" altLang="en-US" dirty="0"/>
              <a:t>感測器擺放方式與軌跡呈垂直關係且第三顆感測器置中時偏移量為零。各感測器給予不同權重，藉此來推測此時機器人與線段的關係。</a:t>
            </a:r>
          </a:p>
        </p:txBody>
      </p:sp>
      <p:sp>
        <p:nvSpPr>
          <p:cNvPr id="4" name="投影片編號版面配置區 3">
            <a:extLst>
              <a:ext uri="{FF2B5EF4-FFF2-40B4-BE49-F238E27FC236}">
                <a16:creationId xmlns:a16="http://schemas.microsoft.com/office/drawing/2014/main" id="{5EC6FCB2-C039-4D73-BD9D-9BCCD5B687B8}"/>
              </a:ext>
            </a:extLst>
          </p:cNvPr>
          <p:cNvSpPr>
            <a:spLocks noGrp="1"/>
          </p:cNvSpPr>
          <p:nvPr>
            <p:ph type="sldNum" sz="quarter" idx="12"/>
          </p:nvPr>
        </p:nvSpPr>
        <p:spPr/>
        <p:txBody>
          <a:bodyPr/>
          <a:lstStyle/>
          <a:p>
            <a:fld id="{4FD04F4A-6C97-4470-89C8-0A31BFB83FE6}" type="slidenum">
              <a:rPr lang="en-US" altLang="zh-TW" smtClean="0"/>
              <a:pPr/>
              <a:t>23</a:t>
            </a:fld>
            <a:endParaRPr lang="en-US" altLang="zh-TW" dirty="0"/>
          </a:p>
        </p:txBody>
      </p:sp>
      <p:pic>
        <p:nvPicPr>
          <p:cNvPr id="6" name="圖片 5">
            <a:extLst>
              <a:ext uri="{FF2B5EF4-FFF2-40B4-BE49-F238E27FC236}">
                <a16:creationId xmlns:a16="http://schemas.microsoft.com/office/drawing/2014/main" id="{121706C2-DE9C-4A27-A31C-A8ABD4B60903}"/>
              </a:ext>
            </a:extLst>
          </p:cNvPr>
          <p:cNvPicPr>
            <a:picLocks noChangeAspect="1"/>
          </p:cNvPicPr>
          <p:nvPr/>
        </p:nvPicPr>
        <p:blipFill>
          <a:blip r:embed="rId2"/>
          <a:stretch>
            <a:fillRect/>
          </a:stretch>
        </p:blipFill>
        <p:spPr>
          <a:xfrm>
            <a:off x="1393225" y="2914681"/>
            <a:ext cx="2971800" cy="3352800"/>
          </a:xfrm>
          <a:prstGeom prst="rect">
            <a:avLst/>
          </a:prstGeom>
        </p:spPr>
      </p:pic>
      <p:sp>
        <p:nvSpPr>
          <p:cNvPr id="7" name="矩形: 圓角 6">
            <a:extLst>
              <a:ext uri="{FF2B5EF4-FFF2-40B4-BE49-F238E27FC236}">
                <a16:creationId xmlns:a16="http://schemas.microsoft.com/office/drawing/2014/main" id="{A3C3C10D-CF26-4BFD-9C91-FEE289EB9040}"/>
              </a:ext>
            </a:extLst>
          </p:cNvPr>
          <p:cNvSpPr/>
          <p:nvPr/>
        </p:nvSpPr>
        <p:spPr>
          <a:xfrm>
            <a:off x="2055303" y="3699545"/>
            <a:ext cx="1879134" cy="3020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35912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3B4771-8998-4F1C-86B3-B7DD3728E7A3}"/>
              </a:ext>
            </a:extLst>
          </p:cNvPr>
          <p:cNvSpPr>
            <a:spLocks noGrp="1"/>
          </p:cNvSpPr>
          <p:nvPr>
            <p:ph type="title"/>
          </p:nvPr>
        </p:nvSpPr>
        <p:spPr/>
        <p:txBody>
          <a:bodyPr/>
          <a:lstStyle/>
          <a:p>
            <a:r>
              <a:rPr lang="zh-TW" altLang="en-US" dirty="0"/>
              <a:t>偏移量計算</a:t>
            </a:r>
          </a:p>
        </p:txBody>
      </p:sp>
      <p:sp>
        <p:nvSpPr>
          <p:cNvPr id="3" name="內容版面配置區 2">
            <a:extLst>
              <a:ext uri="{FF2B5EF4-FFF2-40B4-BE49-F238E27FC236}">
                <a16:creationId xmlns:a16="http://schemas.microsoft.com/office/drawing/2014/main" id="{96B764C6-E9A0-44AA-B059-561179936397}"/>
              </a:ext>
            </a:extLst>
          </p:cNvPr>
          <p:cNvSpPr>
            <a:spLocks noGrp="1"/>
          </p:cNvSpPr>
          <p:nvPr>
            <p:ph idx="1"/>
          </p:nvPr>
        </p:nvSpPr>
        <p:spPr/>
        <p:txBody>
          <a:bodyPr/>
          <a:lstStyle/>
          <a:p>
            <a:r>
              <a:rPr lang="zh-TW" altLang="en-US" dirty="0"/>
              <a:t>權重計算值如設計成如下會有何問題？</a:t>
            </a:r>
            <a:endParaRPr lang="en-US" altLang="zh-TW" dirty="0"/>
          </a:p>
          <a:p>
            <a:r>
              <a:rPr lang="en-US" altLang="zh-TW" dirty="0"/>
              <a:t>M(</a:t>
            </a:r>
            <a:r>
              <a:rPr lang="zh-TW" altLang="en-US" dirty="0"/>
              <a:t>第三顆</a:t>
            </a:r>
            <a:r>
              <a:rPr lang="en-US" altLang="zh-TW" dirty="0"/>
              <a:t>)</a:t>
            </a:r>
            <a:r>
              <a:rPr lang="zh-TW" altLang="en-US" dirty="0"/>
              <a:t>感測器權重為 </a:t>
            </a:r>
            <a:r>
              <a:rPr lang="en-US" altLang="zh-TW" dirty="0"/>
              <a:t>0</a:t>
            </a:r>
            <a:r>
              <a:rPr lang="zh-TW" altLang="en-US" dirty="0"/>
              <a:t> 會使循跡時有一段模糊區間，使車子不知此時狀態為何。</a:t>
            </a:r>
          </a:p>
        </p:txBody>
      </p:sp>
      <p:sp>
        <p:nvSpPr>
          <p:cNvPr id="10" name="矩形 9">
            <a:extLst>
              <a:ext uri="{FF2B5EF4-FFF2-40B4-BE49-F238E27FC236}">
                <a16:creationId xmlns:a16="http://schemas.microsoft.com/office/drawing/2014/main" id="{AC9AE1D2-8771-478D-A489-E61A7631F36B}"/>
              </a:ext>
            </a:extLst>
          </p:cNvPr>
          <p:cNvSpPr/>
          <p:nvPr/>
        </p:nvSpPr>
        <p:spPr>
          <a:xfrm>
            <a:off x="1265729" y="5049370"/>
            <a:ext cx="2114681" cy="307777"/>
          </a:xfrm>
          <a:prstGeom prst="rect">
            <a:avLst/>
          </a:prstGeom>
        </p:spPr>
        <p:txBody>
          <a:bodyPr wrap="none">
            <a:spAutoFit/>
          </a:bodyPr>
          <a:lstStyle/>
          <a:p>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表</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3.1</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權重計算值 紀錄表</a:t>
            </a:r>
          </a:p>
        </p:txBody>
      </p:sp>
      <p:sp>
        <p:nvSpPr>
          <p:cNvPr id="11" name="文字方塊 10">
            <a:extLst>
              <a:ext uri="{FF2B5EF4-FFF2-40B4-BE49-F238E27FC236}">
                <a16:creationId xmlns:a16="http://schemas.microsoft.com/office/drawing/2014/main" id="{8FE35A9E-B7A4-43CC-95EE-3109D64FEEE3}"/>
              </a:ext>
            </a:extLst>
          </p:cNvPr>
          <p:cNvSpPr txBox="1"/>
          <p:nvPr/>
        </p:nvSpPr>
        <p:spPr>
          <a:xfrm>
            <a:off x="5823433" y="5684815"/>
            <a:ext cx="2010511" cy="307777"/>
          </a:xfrm>
          <a:prstGeom prst="rect">
            <a:avLst/>
          </a:prstGeom>
          <a:noFill/>
        </p:spPr>
        <p:txBody>
          <a:bodyPr wrap="square" rtlCol="0">
            <a:spAutoFit/>
          </a:bodyPr>
          <a:lstStyle/>
          <a:p>
            <a:r>
              <a:rPr lang="zh-TW" altLang="en-US" sz="1400" dirty="0">
                <a:latin typeface="標楷體" panose="03000509000000000000" pitchFamily="65" charset="-120"/>
                <a:ea typeface="標楷體" panose="03000509000000000000" pitchFamily="65" charset="-120"/>
              </a:rPr>
              <a:t>圖</a:t>
            </a:r>
            <a:r>
              <a:rPr lang="en-US" altLang="zh-TW" sz="1400" dirty="0">
                <a:latin typeface="標楷體" panose="03000509000000000000" pitchFamily="65" charset="-120"/>
                <a:ea typeface="標楷體" panose="03000509000000000000" pitchFamily="65" charset="-120"/>
              </a:rPr>
              <a:t>3.2</a:t>
            </a:r>
            <a:r>
              <a:rPr lang="zh-TW" altLang="en-US" sz="1400" dirty="0">
                <a:latin typeface="標楷體" panose="03000509000000000000" pitchFamily="65" charset="-120"/>
                <a:ea typeface="標楷體" panose="03000509000000000000" pitchFamily="65" charset="-120"/>
              </a:rPr>
              <a:t> 左表權重關係圖</a:t>
            </a:r>
          </a:p>
        </p:txBody>
      </p:sp>
      <p:grpSp>
        <p:nvGrpSpPr>
          <p:cNvPr id="4" name="群組 3">
            <a:extLst>
              <a:ext uri="{FF2B5EF4-FFF2-40B4-BE49-F238E27FC236}">
                <a16:creationId xmlns:a16="http://schemas.microsoft.com/office/drawing/2014/main" id="{839BE4BD-0521-4B2A-B6CC-E01ABA5A5D2B}"/>
              </a:ext>
            </a:extLst>
          </p:cNvPr>
          <p:cNvGrpSpPr/>
          <p:nvPr/>
        </p:nvGrpSpPr>
        <p:grpSpPr>
          <a:xfrm>
            <a:off x="4640113" y="2895600"/>
            <a:ext cx="4046687" cy="2608680"/>
            <a:chOff x="2413605" y="3698290"/>
            <a:chExt cx="3704950" cy="2400436"/>
          </a:xfrm>
        </p:grpSpPr>
        <p:graphicFrame>
          <p:nvGraphicFramePr>
            <p:cNvPr id="14" name="圖表 13">
              <a:extLst>
                <a:ext uri="{FF2B5EF4-FFF2-40B4-BE49-F238E27FC236}">
                  <a16:creationId xmlns:a16="http://schemas.microsoft.com/office/drawing/2014/main" id="{04F7C663-0D93-453F-AAB7-7E9E0D2857FC}"/>
                </a:ext>
              </a:extLst>
            </p:cNvPr>
            <p:cNvGraphicFramePr>
              <a:graphicFrameLocks/>
            </p:cNvGraphicFramePr>
            <p:nvPr>
              <p:extLst>
                <p:ext uri="{D42A27DB-BD31-4B8C-83A1-F6EECF244321}">
                  <p14:modId xmlns:p14="http://schemas.microsoft.com/office/powerpoint/2010/main" val="2699915961"/>
                </p:ext>
              </p:extLst>
            </p:nvPr>
          </p:nvGraphicFramePr>
          <p:xfrm>
            <a:off x="2413605" y="3698290"/>
            <a:ext cx="3704950" cy="2400436"/>
          </p:xfrm>
          <a:graphic>
            <a:graphicData uri="http://schemas.openxmlformats.org/drawingml/2006/chart">
              <c:chart xmlns:c="http://schemas.openxmlformats.org/drawingml/2006/chart" xmlns:r="http://schemas.openxmlformats.org/officeDocument/2006/relationships" r:id="rId2"/>
            </a:graphicData>
          </a:graphic>
        </p:graphicFrame>
        <p:sp>
          <p:nvSpPr>
            <p:cNvPr id="16" name="矩形: 圓角 15">
              <a:extLst>
                <a:ext uri="{FF2B5EF4-FFF2-40B4-BE49-F238E27FC236}">
                  <a16:creationId xmlns:a16="http://schemas.microsoft.com/office/drawing/2014/main" id="{22880464-9CF4-4A6A-B093-083E5C76A572}"/>
                </a:ext>
              </a:extLst>
            </p:cNvPr>
            <p:cNvSpPr/>
            <p:nvPr/>
          </p:nvSpPr>
          <p:spPr>
            <a:xfrm>
              <a:off x="4266080" y="4642599"/>
              <a:ext cx="151279" cy="38660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cxnSp>
          <p:nvCxnSpPr>
            <p:cNvPr id="18" name="直線單箭頭接點 17">
              <a:extLst>
                <a:ext uri="{FF2B5EF4-FFF2-40B4-BE49-F238E27FC236}">
                  <a16:creationId xmlns:a16="http://schemas.microsoft.com/office/drawing/2014/main" id="{F9FAEE10-DACD-420B-BAE1-6FF9F668915C}"/>
                </a:ext>
              </a:extLst>
            </p:cNvPr>
            <p:cNvCxnSpPr/>
            <p:nvPr/>
          </p:nvCxnSpPr>
          <p:spPr>
            <a:xfrm>
              <a:off x="3845858" y="4326132"/>
              <a:ext cx="336177" cy="3294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B032F50A-C4B8-42F1-AEF6-07A5EE88E045}"/>
                </a:ext>
              </a:extLst>
            </p:cNvPr>
            <p:cNvSpPr txBox="1"/>
            <p:nvPr/>
          </p:nvSpPr>
          <p:spPr>
            <a:xfrm>
              <a:off x="2942452" y="3887888"/>
              <a:ext cx="1185795" cy="507831"/>
            </a:xfrm>
            <a:prstGeom prst="rect">
              <a:avLst/>
            </a:prstGeom>
            <a:noFill/>
          </p:spPr>
          <p:txBody>
            <a:bodyPr wrap="square" rtlCol="0">
              <a:spAutoFit/>
            </a:bodyPr>
            <a:lstStyle/>
            <a:p>
              <a:r>
                <a:rPr lang="zh-TW" altLang="en-US" sz="900" dirty="0">
                  <a:latin typeface="Times New Roman" panose="02020603050405020304" pitchFamily="18" charset="0"/>
                  <a:ea typeface="標楷體" panose="03000509000000000000" pitchFamily="65" charset="-120"/>
                  <a:cs typeface="Times New Roman" panose="02020603050405020304" pitchFamily="18" charset="0"/>
                </a:rPr>
                <a:t>此段為第三顆顯示器在黑線上時的</a:t>
              </a:r>
              <a:r>
                <a:rPr lang="en-US" altLang="zh-TW" sz="900" dirty="0">
                  <a:latin typeface="Times New Roman" panose="02020603050405020304" pitchFamily="18" charset="0"/>
                  <a:ea typeface="標楷體" panose="03000509000000000000" pitchFamily="65" charset="-120"/>
                  <a:cs typeface="Times New Roman" panose="02020603050405020304" pitchFamily="18" charset="0"/>
                </a:rPr>
                <a:t>values</a:t>
              </a:r>
              <a:endParaRPr lang="zh-TW" altLang="en-US" sz="900" dirty="0">
                <a:latin typeface="Times New Roman" panose="02020603050405020304" pitchFamily="18" charset="0"/>
                <a:ea typeface="標楷體" panose="03000509000000000000" pitchFamily="65" charset="-120"/>
                <a:cs typeface="Times New Roman" panose="02020603050405020304" pitchFamily="18" charset="0"/>
              </a:endParaRPr>
            </a:p>
          </p:txBody>
        </p:sp>
      </p:grpSp>
      <p:graphicFrame>
        <p:nvGraphicFramePr>
          <p:cNvPr id="13" name="表格 12">
            <a:extLst>
              <a:ext uri="{FF2B5EF4-FFF2-40B4-BE49-F238E27FC236}">
                <a16:creationId xmlns:a16="http://schemas.microsoft.com/office/drawing/2014/main" id="{2C663D21-CEBA-4DE3-825E-35174FB9215E}"/>
              </a:ext>
            </a:extLst>
          </p:cNvPr>
          <p:cNvGraphicFramePr>
            <a:graphicFrameLocks noGrp="1"/>
          </p:cNvGraphicFramePr>
          <p:nvPr>
            <p:extLst>
              <p:ext uri="{D42A27DB-BD31-4B8C-83A1-F6EECF244321}">
                <p14:modId xmlns:p14="http://schemas.microsoft.com/office/powerpoint/2010/main" val="3269681031"/>
              </p:ext>
            </p:extLst>
          </p:nvPr>
        </p:nvGraphicFramePr>
        <p:xfrm>
          <a:off x="230087" y="3678936"/>
          <a:ext cx="4141083" cy="1066800"/>
        </p:xfrm>
        <a:graphic>
          <a:graphicData uri="http://schemas.openxmlformats.org/drawingml/2006/table">
            <a:tbl>
              <a:tblPr firstRow="1" firstCol="1" bandRow="1"/>
              <a:tblGrid>
                <a:gridCol w="1148705">
                  <a:extLst>
                    <a:ext uri="{9D8B030D-6E8A-4147-A177-3AD203B41FA5}">
                      <a16:colId xmlns:a16="http://schemas.microsoft.com/office/drawing/2014/main" val="1789097999"/>
                    </a:ext>
                  </a:extLst>
                </a:gridCol>
                <a:gridCol w="612169">
                  <a:extLst>
                    <a:ext uri="{9D8B030D-6E8A-4147-A177-3AD203B41FA5}">
                      <a16:colId xmlns:a16="http://schemas.microsoft.com/office/drawing/2014/main" val="4118428693"/>
                    </a:ext>
                  </a:extLst>
                </a:gridCol>
                <a:gridCol w="612677">
                  <a:extLst>
                    <a:ext uri="{9D8B030D-6E8A-4147-A177-3AD203B41FA5}">
                      <a16:colId xmlns:a16="http://schemas.microsoft.com/office/drawing/2014/main" val="2284188946"/>
                    </a:ext>
                  </a:extLst>
                </a:gridCol>
                <a:gridCol w="612169">
                  <a:extLst>
                    <a:ext uri="{9D8B030D-6E8A-4147-A177-3AD203B41FA5}">
                      <a16:colId xmlns:a16="http://schemas.microsoft.com/office/drawing/2014/main" val="2910567887"/>
                    </a:ext>
                  </a:extLst>
                </a:gridCol>
                <a:gridCol w="612677">
                  <a:extLst>
                    <a:ext uri="{9D8B030D-6E8A-4147-A177-3AD203B41FA5}">
                      <a16:colId xmlns:a16="http://schemas.microsoft.com/office/drawing/2014/main" val="3830981477"/>
                    </a:ext>
                  </a:extLst>
                </a:gridCol>
                <a:gridCol w="542686">
                  <a:extLst>
                    <a:ext uri="{9D8B030D-6E8A-4147-A177-3AD203B41FA5}">
                      <a16:colId xmlns:a16="http://schemas.microsoft.com/office/drawing/2014/main" val="2990452640"/>
                    </a:ext>
                  </a:extLst>
                </a:gridCol>
              </a:tblGrid>
              <a:tr h="0">
                <a:tc>
                  <a:txBody>
                    <a:bodyPr/>
                    <a:lstStyle/>
                    <a:p>
                      <a:pPr algn="ctr">
                        <a:spcAft>
                          <a:spcPts val="0"/>
                        </a:spcAft>
                      </a:pPr>
                      <a:endPar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LL</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L</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M</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R</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RR</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3984045"/>
                  </a:ext>
                </a:extLst>
              </a:tr>
              <a:tr h="165141">
                <a:tc>
                  <a:txBody>
                    <a:bodyPr/>
                    <a:lstStyle/>
                    <a:p>
                      <a:pPr algn="ctr">
                        <a:spcAft>
                          <a:spcPts val="0"/>
                        </a:spcAft>
                      </a:pPr>
                      <a:r>
                        <a:rPr lang="zh-TW" alt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各感測器間距</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-3cm</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-1.5cm</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0cm</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1.5cm</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3cm</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699103"/>
                  </a:ext>
                </a:extLst>
              </a:tr>
              <a:tr h="346934">
                <a:tc>
                  <a:txBody>
                    <a:bodyPr/>
                    <a:lstStyle/>
                    <a:p>
                      <a:pPr algn="ctr" fontAlgn="ctr">
                        <a:spcAft>
                          <a:spcPts val="0"/>
                        </a:spcAft>
                      </a:pP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權重計算值</a:t>
                      </a: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(weights)</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 -2</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-1 </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0 </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1 </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2 </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6628711"/>
                  </a:ext>
                </a:extLst>
              </a:tr>
            </a:tbl>
          </a:graphicData>
        </a:graphic>
      </p:graphicFrame>
      <p:cxnSp>
        <p:nvCxnSpPr>
          <p:cNvPr id="20" name="直線單箭頭接點 19">
            <a:extLst>
              <a:ext uri="{FF2B5EF4-FFF2-40B4-BE49-F238E27FC236}">
                <a16:creationId xmlns:a16="http://schemas.microsoft.com/office/drawing/2014/main" id="{F92A806A-80AB-4418-A71F-7B351D97BA16}"/>
              </a:ext>
            </a:extLst>
          </p:cNvPr>
          <p:cNvCxnSpPr>
            <a:cxnSpLocks/>
          </p:cNvCxnSpPr>
          <p:nvPr/>
        </p:nvCxnSpPr>
        <p:spPr>
          <a:xfrm flipH="1">
            <a:off x="3178652" y="3534874"/>
            <a:ext cx="1936520" cy="5262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投影片編號版面配置區 4">
            <a:extLst>
              <a:ext uri="{FF2B5EF4-FFF2-40B4-BE49-F238E27FC236}">
                <a16:creationId xmlns:a16="http://schemas.microsoft.com/office/drawing/2014/main" id="{DF12C0C9-E4D1-443A-93B1-780E5C9A8273}"/>
              </a:ext>
            </a:extLst>
          </p:cNvPr>
          <p:cNvSpPr>
            <a:spLocks noGrp="1"/>
          </p:cNvSpPr>
          <p:nvPr>
            <p:ph type="sldNum" sz="quarter" idx="12"/>
          </p:nvPr>
        </p:nvSpPr>
        <p:spPr/>
        <p:txBody>
          <a:bodyPr/>
          <a:lstStyle/>
          <a:p>
            <a:fld id="{4FD04F4A-6C97-4470-89C8-0A31BFB83FE6}" type="slidenum">
              <a:rPr lang="en-US" altLang="zh-TW" smtClean="0"/>
              <a:pPr/>
              <a:t>24</a:t>
            </a:fld>
            <a:endParaRPr lang="en-US" altLang="zh-TW" dirty="0"/>
          </a:p>
        </p:txBody>
      </p:sp>
    </p:spTree>
    <p:extLst>
      <p:ext uri="{BB962C8B-B14F-4D97-AF65-F5344CB8AC3E}">
        <p14:creationId xmlns:p14="http://schemas.microsoft.com/office/powerpoint/2010/main" val="387263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9B6041-32E8-4EB7-9DDD-ECC99470E82A}"/>
              </a:ext>
            </a:extLst>
          </p:cNvPr>
          <p:cNvSpPr>
            <a:spLocks noGrp="1"/>
          </p:cNvSpPr>
          <p:nvPr>
            <p:ph type="title"/>
          </p:nvPr>
        </p:nvSpPr>
        <p:spPr/>
        <p:txBody>
          <a:bodyPr/>
          <a:lstStyle/>
          <a:p>
            <a:r>
              <a:rPr lang="zh-TW" altLang="en-US" dirty="0"/>
              <a:t>偏移量計算</a:t>
            </a:r>
          </a:p>
        </p:txBody>
      </p:sp>
      <p:sp>
        <p:nvSpPr>
          <p:cNvPr id="6" name="內容版面配置區 5">
            <a:extLst>
              <a:ext uri="{FF2B5EF4-FFF2-40B4-BE49-F238E27FC236}">
                <a16:creationId xmlns:a16="http://schemas.microsoft.com/office/drawing/2014/main" id="{792D036B-CB4C-4688-8755-C6B969954C4A}"/>
              </a:ext>
            </a:extLst>
          </p:cNvPr>
          <p:cNvSpPr>
            <a:spLocks noGrp="1"/>
          </p:cNvSpPr>
          <p:nvPr>
            <p:ph idx="1"/>
          </p:nvPr>
        </p:nvSpPr>
        <p:spPr/>
        <p:txBody>
          <a:bodyPr/>
          <a:lstStyle/>
          <a:p>
            <a:r>
              <a:rPr lang="zh-TW" altLang="en-US" dirty="0"/>
              <a:t>為了能抓取各感測器值來使用須將權重重新設計並將</a:t>
            </a:r>
            <a:r>
              <a:rPr lang="zh-TW" altLang="zh-TW" dirty="0"/>
              <a:t>線性回歸</a:t>
            </a:r>
            <a:r>
              <a:rPr lang="zh-TW" altLang="en-US" dirty="0"/>
              <a:t>方程式計算出來。</a:t>
            </a:r>
            <a:r>
              <a:rPr lang="zh-TW" altLang="en-US" dirty="0">
                <a:solidFill>
                  <a:srgbClr val="FF0000"/>
                </a:solidFill>
              </a:rPr>
              <a:t>                                                             </a:t>
            </a:r>
          </a:p>
        </p:txBody>
      </p:sp>
      <p:graphicFrame>
        <p:nvGraphicFramePr>
          <p:cNvPr id="11" name="圖表 10">
            <a:extLst>
              <a:ext uri="{FF2B5EF4-FFF2-40B4-BE49-F238E27FC236}">
                <a16:creationId xmlns:a16="http://schemas.microsoft.com/office/drawing/2014/main" id="{3F080B5D-9624-4A01-A921-BF866B2D77FF}"/>
              </a:ext>
            </a:extLst>
          </p:cNvPr>
          <p:cNvGraphicFramePr>
            <a:graphicFrameLocks/>
          </p:cNvGraphicFramePr>
          <p:nvPr>
            <p:extLst>
              <p:ext uri="{D42A27DB-BD31-4B8C-83A1-F6EECF244321}">
                <p14:modId xmlns:p14="http://schemas.microsoft.com/office/powerpoint/2010/main" val="1946462827"/>
              </p:ext>
            </p:extLst>
          </p:nvPr>
        </p:nvGraphicFramePr>
        <p:xfrm>
          <a:off x="4289566" y="2684425"/>
          <a:ext cx="4658583" cy="2666194"/>
        </p:xfrm>
        <a:graphic>
          <a:graphicData uri="http://schemas.openxmlformats.org/drawingml/2006/chart">
            <c:chart xmlns:c="http://schemas.openxmlformats.org/drawingml/2006/chart" xmlns:r="http://schemas.openxmlformats.org/officeDocument/2006/relationships" r:id="rId2"/>
          </a:graphicData>
        </a:graphic>
      </p:graphicFrame>
      <p:sp>
        <p:nvSpPr>
          <p:cNvPr id="3" name="矩形 2">
            <a:extLst>
              <a:ext uri="{FF2B5EF4-FFF2-40B4-BE49-F238E27FC236}">
                <a16:creationId xmlns:a16="http://schemas.microsoft.com/office/drawing/2014/main" id="{04361963-9B93-4FED-A353-C8343A4361DA}"/>
              </a:ext>
            </a:extLst>
          </p:cNvPr>
          <p:cNvSpPr/>
          <p:nvPr/>
        </p:nvSpPr>
        <p:spPr>
          <a:xfrm>
            <a:off x="5628842" y="5345647"/>
            <a:ext cx="1980029" cy="307777"/>
          </a:xfrm>
          <a:prstGeom prst="rect">
            <a:avLst/>
          </a:prstGeom>
        </p:spPr>
        <p:txBody>
          <a:bodyPr wrap="none">
            <a:spAutoFit/>
          </a:bodyPr>
          <a:lstStyle/>
          <a:p>
            <a:r>
              <a:rPr lang="zh-TW" altLang="en-US" sz="1400" dirty="0">
                <a:latin typeface="標楷體" panose="03000509000000000000" pitchFamily="65" charset="-120"/>
                <a:ea typeface="標楷體" panose="03000509000000000000" pitchFamily="65" charset="-120"/>
              </a:rPr>
              <a:t>圖</a:t>
            </a:r>
            <a:r>
              <a:rPr lang="en-US" altLang="zh-TW" sz="1400" dirty="0">
                <a:latin typeface="標楷體" panose="03000509000000000000" pitchFamily="65" charset="-120"/>
                <a:ea typeface="標楷體" panose="03000509000000000000" pitchFamily="65" charset="-120"/>
              </a:rPr>
              <a:t>3.3 </a:t>
            </a:r>
            <a:r>
              <a:rPr lang="zh-TW" altLang="en-US" sz="1400" dirty="0">
                <a:latin typeface="標楷體" panose="03000509000000000000" pitchFamily="65" charset="-120"/>
                <a:ea typeface="標楷體" panose="03000509000000000000" pitchFamily="65" charset="-120"/>
              </a:rPr>
              <a:t>左表權重關係圖</a:t>
            </a:r>
          </a:p>
        </p:txBody>
      </p:sp>
      <p:sp>
        <p:nvSpPr>
          <p:cNvPr id="12" name="矩形 11">
            <a:extLst>
              <a:ext uri="{FF2B5EF4-FFF2-40B4-BE49-F238E27FC236}">
                <a16:creationId xmlns:a16="http://schemas.microsoft.com/office/drawing/2014/main" id="{29B4E502-0D42-45D6-AF23-4CD37774B4B8}"/>
              </a:ext>
            </a:extLst>
          </p:cNvPr>
          <p:cNvSpPr/>
          <p:nvPr/>
        </p:nvSpPr>
        <p:spPr>
          <a:xfrm>
            <a:off x="1091692" y="4519743"/>
            <a:ext cx="2114681" cy="307777"/>
          </a:xfrm>
          <a:prstGeom prst="rect">
            <a:avLst/>
          </a:prstGeom>
        </p:spPr>
        <p:txBody>
          <a:bodyPr wrap="none">
            <a:spAutoFit/>
          </a:bodyPr>
          <a:lstStyle/>
          <a:p>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表</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3.2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權重計算值 紀錄表</a:t>
            </a:r>
          </a:p>
        </p:txBody>
      </p:sp>
      <p:graphicFrame>
        <p:nvGraphicFramePr>
          <p:cNvPr id="13" name="表格 12">
            <a:extLst>
              <a:ext uri="{FF2B5EF4-FFF2-40B4-BE49-F238E27FC236}">
                <a16:creationId xmlns:a16="http://schemas.microsoft.com/office/drawing/2014/main" id="{260C9654-6AAE-4057-8EF4-CEF6802DBA8A}"/>
              </a:ext>
            </a:extLst>
          </p:cNvPr>
          <p:cNvGraphicFramePr>
            <a:graphicFrameLocks noGrp="1"/>
          </p:cNvGraphicFramePr>
          <p:nvPr>
            <p:extLst>
              <p:ext uri="{D42A27DB-BD31-4B8C-83A1-F6EECF244321}">
                <p14:modId xmlns:p14="http://schemas.microsoft.com/office/powerpoint/2010/main" val="2907988872"/>
              </p:ext>
            </p:extLst>
          </p:nvPr>
        </p:nvGraphicFramePr>
        <p:xfrm>
          <a:off x="78492" y="3229095"/>
          <a:ext cx="4141083" cy="1066800"/>
        </p:xfrm>
        <a:graphic>
          <a:graphicData uri="http://schemas.openxmlformats.org/drawingml/2006/table">
            <a:tbl>
              <a:tblPr firstRow="1" firstCol="1" bandRow="1"/>
              <a:tblGrid>
                <a:gridCol w="1148705">
                  <a:extLst>
                    <a:ext uri="{9D8B030D-6E8A-4147-A177-3AD203B41FA5}">
                      <a16:colId xmlns:a16="http://schemas.microsoft.com/office/drawing/2014/main" val="1789097999"/>
                    </a:ext>
                  </a:extLst>
                </a:gridCol>
                <a:gridCol w="612169">
                  <a:extLst>
                    <a:ext uri="{9D8B030D-6E8A-4147-A177-3AD203B41FA5}">
                      <a16:colId xmlns:a16="http://schemas.microsoft.com/office/drawing/2014/main" val="4118428693"/>
                    </a:ext>
                  </a:extLst>
                </a:gridCol>
                <a:gridCol w="612677">
                  <a:extLst>
                    <a:ext uri="{9D8B030D-6E8A-4147-A177-3AD203B41FA5}">
                      <a16:colId xmlns:a16="http://schemas.microsoft.com/office/drawing/2014/main" val="2284188946"/>
                    </a:ext>
                  </a:extLst>
                </a:gridCol>
                <a:gridCol w="612169">
                  <a:extLst>
                    <a:ext uri="{9D8B030D-6E8A-4147-A177-3AD203B41FA5}">
                      <a16:colId xmlns:a16="http://schemas.microsoft.com/office/drawing/2014/main" val="2910567887"/>
                    </a:ext>
                  </a:extLst>
                </a:gridCol>
                <a:gridCol w="612677">
                  <a:extLst>
                    <a:ext uri="{9D8B030D-6E8A-4147-A177-3AD203B41FA5}">
                      <a16:colId xmlns:a16="http://schemas.microsoft.com/office/drawing/2014/main" val="3830981477"/>
                    </a:ext>
                  </a:extLst>
                </a:gridCol>
                <a:gridCol w="542686">
                  <a:extLst>
                    <a:ext uri="{9D8B030D-6E8A-4147-A177-3AD203B41FA5}">
                      <a16:colId xmlns:a16="http://schemas.microsoft.com/office/drawing/2014/main" val="2990452640"/>
                    </a:ext>
                  </a:extLst>
                </a:gridCol>
              </a:tblGrid>
              <a:tr h="165141">
                <a:tc>
                  <a:txBody>
                    <a:bodyPr/>
                    <a:lstStyle/>
                    <a:p>
                      <a:pPr algn="ctr">
                        <a:spcAft>
                          <a:spcPts val="0"/>
                        </a:spcAft>
                      </a:pPr>
                      <a:endPar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LL</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L</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M</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R</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RR</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3984045"/>
                  </a:ext>
                </a:extLst>
              </a:tr>
              <a:tr h="165141">
                <a:tc>
                  <a:txBody>
                    <a:bodyPr/>
                    <a:lstStyle/>
                    <a:p>
                      <a:pPr algn="ctr">
                        <a:spcAft>
                          <a:spcPts val="0"/>
                        </a:spcAft>
                      </a:pPr>
                      <a:r>
                        <a:rPr lang="zh-TW" alt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各感測器間距</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-3cm</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-1.5cm</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0cm</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1.5cm</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3cm</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699103"/>
                  </a:ext>
                </a:extLst>
              </a:tr>
              <a:tr h="330282">
                <a:tc>
                  <a:txBody>
                    <a:bodyPr/>
                    <a:lstStyle/>
                    <a:p>
                      <a:pPr algn="ctr" fontAlgn="ctr">
                        <a:spcAft>
                          <a:spcPts val="0"/>
                        </a:spcAft>
                      </a:pP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權重計算值</a:t>
                      </a: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(weights)</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-2.4</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-1.2</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0</a:t>
                      </a:r>
                      <a:r>
                        <a:rPr lang="en-US" alt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.5</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a:t>
                      </a:r>
                      <a:r>
                        <a:rPr lang="en-US" alt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.2</a:t>
                      </a: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2</a:t>
                      </a:r>
                      <a:r>
                        <a:rPr lang="en-US" alt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.4</a:t>
                      </a: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6628711"/>
                  </a:ext>
                </a:extLst>
              </a:tr>
            </a:tbl>
          </a:graphicData>
        </a:graphic>
      </p:graphicFrame>
      <p:sp>
        <p:nvSpPr>
          <p:cNvPr id="4" name="投影片編號版面配置區 3">
            <a:extLst>
              <a:ext uri="{FF2B5EF4-FFF2-40B4-BE49-F238E27FC236}">
                <a16:creationId xmlns:a16="http://schemas.microsoft.com/office/drawing/2014/main" id="{F540EFBA-1D38-443D-ADF0-E92D9C468B27}"/>
              </a:ext>
            </a:extLst>
          </p:cNvPr>
          <p:cNvSpPr>
            <a:spLocks noGrp="1"/>
          </p:cNvSpPr>
          <p:nvPr>
            <p:ph type="sldNum" sz="quarter" idx="12"/>
          </p:nvPr>
        </p:nvSpPr>
        <p:spPr/>
        <p:txBody>
          <a:bodyPr/>
          <a:lstStyle/>
          <a:p>
            <a:fld id="{4FD04F4A-6C97-4470-89C8-0A31BFB83FE6}" type="slidenum">
              <a:rPr lang="en-US" altLang="zh-TW" smtClean="0"/>
              <a:pPr/>
              <a:t>25</a:t>
            </a:fld>
            <a:endParaRPr lang="en-US" altLang="zh-TW" dirty="0"/>
          </a:p>
        </p:txBody>
      </p:sp>
    </p:spTree>
    <p:extLst>
      <p:ext uri="{BB962C8B-B14F-4D97-AF65-F5344CB8AC3E}">
        <p14:creationId xmlns:p14="http://schemas.microsoft.com/office/powerpoint/2010/main" val="1791652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72CD-F6C9-4CFC-B37E-CD4AD668D98C}"/>
              </a:ext>
            </a:extLst>
          </p:cNvPr>
          <p:cNvSpPr>
            <a:spLocks noGrp="1"/>
          </p:cNvSpPr>
          <p:nvPr>
            <p:ph type="title"/>
          </p:nvPr>
        </p:nvSpPr>
        <p:spPr/>
        <p:txBody>
          <a:bodyPr/>
          <a:lstStyle/>
          <a:p>
            <a:r>
              <a:rPr lang="zh-TW" altLang="en-US" dirty="0"/>
              <a:t>實驗三流程圖</a:t>
            </a:r>
          </a:p>
        </p:txBody>
      </p:sp>
      <p:sp>
        <p:nvSpPr>
          <p:cNvPr id="3" name="投影片編號版面配置區 2">
            <a:extLst>
              <a:ext uri="{FF2B5EF4-FFF2-40B4-BE49-F238E27FC236}">
                <a16:creationId xmlns:a16="http://schemas.microsoft.com/office/drawing/2014/main" id="{F34EAA4A-6270-41D4-A5C9-359B6B658969}"/>
              </a:ext>
            </a:extLst>
          </p:cNvPr>
          <p:cNvSpPr>
            <a:spLocks noGrp="1"/>
          </p:cNvSpPr>
          <p:nvPr>
            <p:ph type="sldNum" sz="quarter" idx="12"/>
          </p:nvPr>
        </p:nvSpPr>
        <p:spPr/>
        <p:txBody>
          <a:bodyPr/>
          <a:lstStyle/>
          <a:p>
            <a:fld id="{4FD04F4A-6C97-4470-89C8-0A31BFB83FE6}" type="slidenum">
              <a:rPr lang="en-US" altLang="zh-TW" smtClean="0"/>
              <a:pPr/>
              <a:t>26</a:t>
            </a:fld>
            <a:endParaRPr lang="en-US" altLang="zh-TW" dirty="0"/>
          </a:p>
        </p:txBody>
      </p:sp>
      <p:pic>
        <p:nvPicPr>
          <p:cNvPr id="5" name="圖片 4">
            <a:extLst>
              <a:ext uri="{FF2B5EF4-FFF2-40B4-BE49-F238E27FC236}">
                <a16:creationId xmlns:a16="http://schemas.microsoft.com/office/drawing/2014/main" id="{D9BA325B-03B2-4256-A399-44D40A4010C5}"/>
              </a:ext>
            </a:extLst>
          </p:cNvPr>
          <p:cNvPicPr>
            <a:picLocks noChangeAspect="1"/>
          </p:cNvPicPr>
          <p:nvPr/>
        </p:nvPicPr>
        <p:blipFill>
          <a:blip r:embed="rId2"/>
          <a:stretch>
            <a:fillRect/>
          </a:stretch>
        </p:blipFill>
        <p:spPr>
          <a:xfrm>
            <a:off x="2205990" y="1341466"/>
            <a:ext cx="4732020" cy="4640580"/>
          </a:xfrm>
          <a:prstGeom prst="rect">
            <a:avLst/>
          </a:prstGeom>
        </p:spPr>
      </p:pic>
    </p:spTree>
    <p:extLst>
      <p:ext uri="{BB962C8B-B14F-4D97-AF65-F5344CB8AC3E}">
        <p14:creationId xmlns:p14="http://schemas.microsoft.com/office/powerpoint/2010/main" val="3937305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69753FEA-0C09-4636-9315-7E0EDC339028}"/>
              </a:ext>
            </a:extLst>
          </p:cNvPr>
          <p:cNvSpPr>
            <a:spLocks noGrp="1"/>
          </p:cNvSpPr>
          <p:nvPr>
            <p:ph type="title"/>
          </p:nvPr>
        </p:nvSpPr>
        <p:spPr/>
        <p:txBody>
          <a:bodyPr/>
          <a:lstStyle/>
          <a:p>
            <a:r>
              <a:rPr lang="zh-TW" altLang="en-US" dirty="0"/>
              <a:t>實驗三實驗結果</a:t>
            </a:r>
          </a:p>
        </p:txBody>
      </p:sp>
      <p:sp>
        <p:nvSpPr>
          <p:cNvPr id="4" name="投影片編號版面配置區 3">
            <a:extLst>
              <a:ext uri="{FF2B5EF4-FFF2-40B4-BE49-F238E27FC236}">
                <a16:creationId xmlns:a16="http://schemas.microsoft.com/office/drawing/2014/main" id="{D9B9D135-B069-4AC4-B4E9-715F095CCA54}"/>
              </a:ext>
            </a:extLst>
          </p:cNvPr>
          <p:cNvSpPr>
            <a:spLocks noGrp="1"/>
          </p:cNvSpPr>
          <p:nvPr>
            <p:ph type="sldNum" sz="quarter" idx="12"/>
          </p:nvPr>
        </p:nvSpPr>
        <p:spPr/>
        <p:txBody>
          <a:bodyPr/>
          <a:lstStyle/>
          <a:p>
            <a:fld id="{4FD04F4A-6C97-4470-89C8-0A31BFB83FE6}" type="slidenum">
              <a:rPr lang="en-US" altLang="zh-TW" smtClean="0"/>
              <a:pPr/>
              <a:t>27</a:t>
            </a:fld>
            <a:endParaRPr lang="en-US" altLang="zh-TW" dirty="0"/>
          </a:p>
        </p:txBody>
      </p:sp>
      <p:graphicFrame>
        <p:nvGraphicFramePr>
          <p:cNvPr id="7" name="圖表 6">
            <a:extLst>
              <a:ext uri="{FF2B5EF4-FFF2-40B4-BE49-F238E27FC236}">
                <a16:creationId xmlns:a16="http://schemas.microsoft.com/office/drawing/2014/main" id="{195A6DF3-6198-4BDD-ACD4-B8D46B19367B}"/>
              </a:ext>
            </a:extLst>
          </p:cNvPr>
          <p:cNvGraphicFramePr>
            <a:graphicFrameLocks/>
          </p:cNvGraphicFramePr>
          <p:nvPr>
            <p:extLst>
              <p:ext uri="{D42A27DB-BD31-4B8C-83A1-F6EECF244321}">
                <p14:modId xmlns:p14="http://schemas.microsoft.com/office/powerpoint/2010/main" val="20706713"/>
              </p:ext>
            </p:extLst>
          </p:nvPr>
        </p:nvGraphicFramePr>
        <p:xfrm>
          <a:off x="2253808" y="3354711"/>
          <a:ext cx="4658583" cy="2666194"/>
        </p:xfrm>
        <a:graphic>
          <a:graphicData uri="http://schemas.openxmlformats.org/drawingml/2006/chart">
            <c:chart xmlns:c="http://schemas.openxmlformats.org/drawingml/2006/chart" xmlns:r="http://schemas.openxmlformats.org/officeDocument/2006/relationships" r:id="rId2"/>
          </a:graphicData>
        </a:graphic>
      </p:graphicFrame>
      <p:sp>
        <p:nvSpPr>
          <p:cNvPr id="8" name="矩形 7">
            <a:extLst>
              <a:ext uri="{FF2B5EF4-FFF2-40B4-BE49-F238E27FC236}">
                <a16:creationId xmlns:a16="http://schemas.microsoft.com/office/drawing/2014/main" id="{2754EF80-652C-45CA-A05F-6D9AB2CC1367}"/>
              </a:ext>
            </a:extLst>
          </p:cNvPr>
          <p:cNvSpPr/>
          <p:nvPr/>
        </p:nvSpPr>
        <p:spPr>
          <a:xfrm>
            <a:off x="2501458" y="5867016"/>
            <a:ext cx="4388734" cy="307777"/>
          </a:xfrm>
          <a:prstGeom prst="rect">
            <a:avLst/>
          </a:prstGeom>
        </p:spPr>
        <p:txBody>
          <a:bodyPr wrap="square">
            <a:spAutoFit/>
          </a:bodyPr>
          <a:lstStyle/>
          <a:p>
            <a:pPr algn="ctr"/>
            <a:r>
              <a:rPr lang="zh-TW" altLang="en-US" sz="1400" dirty="0">
                <a:latin typeface="標楷體" panose="03000509000000000000" pitchFamily="65" charset="-120"/>
                <a:ea typeface="標楷體" panose="03000509000000000000" pitchFamily="65" charset="-120"/>
              </a:rPr>
              <a:t>圖</a:t>
            </a:r>
            <a:r>
              <a:rPr lang="en-US" altLang="zh-TW" sz="1400" dirty="0">
                <a:latin typeface="標楷體" panose="03000509000000000000" pitchFamily="65" charset="-120"/>
                <a:ea typeface="標楷體" panose="03000509000000000000" pitchFamily="65" charset="-120"/>
              </a:rPr>
              <a:t>3.5 </a:t>
            </a:r>
            <a:r>
              <a:rPr lang="zh-TW" altLang="en-US" sz="1400" dirty="0">
                <a:latin typeface="標楷體" panose="03000509000000000000" pitchFamily="65" charset="-120"/>
                <a:ea typeface="標楷體" panose="03000509000000000000" pitchFamily="65" charset="-120"/>
              </a:rPr>
              <a:t>上表權重關係圖</a:t>
            </a:r>
          </a:p>
        </p:txBody>
      </p:sp>
      <p:sp>
        <p:nvSpPr>
          <p:cNvPr id="9" name="矩形 8">
            <a:extLst>
              <a:ext uri="{FF2B5EF4-FFF2-40B4-BE49-F238E27FC236}">
                <a16:creationId xmlns:a16="http://schemas.microsoft.com/office/drawing/2014/main" id="{267E2E5E-F6F1-4EEC-9E9B-F3A99062574D}"/>
              </a:ext>
            </a:extLst>
          </p:cNvPr>
          <p:cNvSpPr/>
          <p:nvPr/>
        </p:nvSpPr>
        <p:spPr>
          <a:xfrm>
            <a:off x="2501458" y="2897908"/>
            <a:ext cx="4582923" cy="307777"/>
          </a:xfrm>
          <a:prstGeom prst="rect">
            <a:avLst/>
          </a:prstGeom>
        </p:spPr>
        <p:txBody>
          <a:bodyPr wrap="square">
            <a:spAutoFit/>
          </a:bodyPr>
          <a:lstStyle/>
          <a:p>
            <a:pPr algn="ct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表</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3.3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權重計算值 紀錄表</a:t>
            </a:r>
          </a:p>
        </p:txBody>
      </p:sp>
      <p:graphicFrame>
        <p:nvGraphicFramePr>
          <p:cNvPr id="10" name="表格 9">
            <a:extLst>
              <a:ext uri="{FF2B5EF4-FFF2-40B4-BE49-F238E27FC236}">
                <a16:creationId xmlns:a16="http://schemas.microsoft.com/office/drawing/2014/main" id="{DA71036B-AFF5-4961-8E01-2B8E0DDE4D1E}"/>
              </a:ext>
            </a:extLst>
          </p:cNvPr>
          <p:cNvGraphicFramePr>
            <a:graphicFrameLocks noGrp="1"/>
          </p:cNvGraphicFramePr>
          <p:nvPr>
            <p:extLst>
              <p:ext uri="{D42A27DB-BD31-4B8C-83A1-F6EECF244321}">
                <p14:modId xmlns:p14="http://schemas.microsoft.com/office/powerpoint/2010/main" val="3268101383"/>
              </p:ext>
            </p:extLst>
          </p:nvPr>
        </p:nvGraphicFramePr>
        <p:xfrm>
          <a:off x="2501458" y="1422427"/>
          <a:ext cx="4582923" cy="1409550"/>
        </p:xfrm>
        <a:graphic>
          <a:graphicData uri="http://schemas.openxmlformats.org/drawingml/2006/table">
            <a:tbl>
              <a:tblPr firstRow="1" firstCol="1" bandRow="1"/>
              <a:tblGrid>
                <a:gridCol w="1271268">
                  <a:extLst>
                    <a:ext uri="{9D8B030D-6E8A-4147-A177-3AD203B41FA5}">
                      <a16:colId xmlns:a16="http://schemas.microsoft.com/office/drawing/2014/main" val="1789097999"/>
                    </a:ext>
                  </a:extLst>
                </a:gridCol>
                <a:gridCol w="677485">
                  <a:extLst>
                    <a:ext uri="{9D8B030D-6E8A-4147-A177-3AD203B41FA5}">
                      <a16:colId xmlns:a16="http://schemas.microsoft.com/office/drawing/2014/main" val="4118428693"/>
                    </a:ext>
                  </a:extLst>
                </a:gridCol>
                <a:gridCol w="678048">
                  <a:extLst>
                    <a:ext uri="{9D8B030D-6E8A-4147-A177-3AD203B41FA5}">
                      <a16:colId xmlns:a16="http://schemas.microsoft.com/office/drawing/2014/main" val="2284188946"/>
                    </a:ext>
                  </a:extLst>
                </a:gridCol>
                <a:gridCol w="677485">
                  <a:extLst>
                    <a:ext uri="{9D8B030D-6E8A-4147-A177-3AD203B41FA5}">
                      <a16:colId xmlns:a16="http://schemas.microsoft.com/office/drawing/2014/main" val="2910567887"/>
                    </a:ext>
                  </a:extLst>
                </a:gridCol>
                <a:gridCol w="678048">
                  <a:extLst>
                    <a:ext uri="{9D8B030D-6E8A-4147-A177-3AD203B41FA5}">
                      <a16:colId xmlns:a16="http://schemas.microsoft.com/office/drawing/2014/main" val="3830981477"/>
                    </a:ext>
                  </a:extLst>
                </a:gridCol>
                <a:gridCol w="600589">
                  <a:extLst>
                    <a:ext uri="{9D8B030D-6E8A-4147-A177-3AD203B41FA5}">
                      <a16:colId xmlns:a16="http://schemas.microsoft.com/office/drawing/2014/main" val="2990452640"/>
                    </a:ext>
                  </a:extLst>
                </a:gridCol>
              </a:tblGrid>
              <a:tr h="281910">
                <a:tc>
                  <a:txBody>
                    <a:bodyPr/>
                    <a:lstStyle/>
                    <a:p>
                      <a:pPr algn="ctr">
                        <a:spcAft>
                          <a:spcPts val="0"/>
                        </a:spcAft>
                      </a:pPr>
                      <a:endPar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LL</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L</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M</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R</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標楷體" panose="03000509000000000000" pitchFamily="65" charset="-120"/>
                          <a:cs typeface="Times New Roman" panose="02020603050405020304" pitchFamily="18" charset="0"/>
                        </a:rPr>
                        <a:t>RR</a:t>
                      </a:r>
                      <a:endParaRPr lang="zh-TW" sz="14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3984045"/>
                  </a:ext>
                </a:extLst>
              </a:tr>
              <a:tr h="563820">
                <a:tc>
                  <a:txBody>
                    <a:bodyPr/>
                    <a:lstStyle/>
                    <a:p>
                      <a:pPr algn="ctr">
                        <a:spcAft>
                          <a:spcPts val="0"/>
                        </a:spcAft>
                      </a:pPr>
                      <a:r>
                        <a:rPr lang="zh-TW" alt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各感測器間距</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-3cm</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-1.5cm</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0cm</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1.5cm</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3cm</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699103"/>
                  </a:ext>
                </a:extLst>
              </a:tr>
              <a:tr h="563820">
                <a:tc>
                  <a:txBody>
                    <a:bodyPr/>
                    <a:lstStyle/>
                    <a:p>
                      <a:pPr algn="ctr" fontAlgn="ctr">
                        <a:spcAft>
                          <a:spcPts val="0"/>
                        </a:spcAft>
                      </a:pPr>
                      <a:r>
                        <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rPr>
                        <a:t>權重計算值</a:t>
                      </a: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(weights)</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TW" sz="14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51435" marR="514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6628711"/>
                  </a:ext>
                </a:extLst>
              </a:tr>
            </a:tbl>
          </a:graphicData>
        </a:graphic>
      </p:graphicFrame>
    </p:spTree>
    <p:extLst>
      <p:ext uri="{BB962C8B-B14F-4D97-AF65-F5344CB8AC3E}">
        <p14:creationId xmlns:p14="http://schemas.microsoft.com/office/powerpoint/2010/main" val="122708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9316BDC-9697-44B3-A11D-099DB2173662}"/>
              </a:ext>
            </a:extLst>
          </p:cNvPr>
          <p:cNvSpPr>
            <a:spLocks noGrp="1"/>
          </p:cNvSpPr>
          <p:nvPr>
            <p:ph type="ctrTitle"/>
          </p:nvPr>
        </p:nvSpPr>
        <p:spPr/>
        <p:txBody>
          <a:bodyPr/>
          <a:lstStyle/>
          <a:p>
            <a:r>
              <a:rPr lang="zh-TW" altLang="en-US" dirty="0"/>
              <a:t>實驗四</a:t>
            </a:r>
          </a:p>
        </p:txBody>
      </p:sp>
      <p:sp>
        <p:nvSpPr>
          <p:cNvPr id="5" name="副標題 4">
            <a:extLst>
              <a:ext uri="{FF2B5EF4-FFF2-40B4-BE49-F238E27FC236}">
                <a16:creationId xmlns:a16="http://schemas.microsoft.com/office/drawing/2014/main" id="{569E58C7-9FAE-4411-B21C-AFB64E5AA198}"/>
              </a:ext>
            </a:extLst>
          </p:cNvPr>
          <p:cNvSpPr>
            <a:spLocks noGrp="1"/>
          </p:cNvSpPr>
          <p:nvPr>
            <p:ph type="subTitle" idx="1"/>
          </p:nvPr>
        </p:nvSpPr>
        <p:spPr/>
        <p:txBody>
          <a:bodyPr/>
          <a:lstStyle/>
          <a:p>
            <a:r>
              <a:rPr lang="en-US" altLang="zh-TW" dirty="0"/>
              <a:t>PID</a:t>
            </a:r>
            <a:r>
              <a:rPr lang="zh-TW" altLang="en-US" dirty="0"/>
              <a:t>控制器調控練習</a:t>
            </a:r>
            <a:endParaRPr lang="en-US" altLang="zh-TW" dirty="0"/>
          </a:p>
        </p:txBody>
      </p:sp>
      <p:sp>
        <p:nvSpPr>
          <p:cNvPr id="3" name="投影片編號版面配置區 2">
            <a:extLst>
              <a:ext uri="{FF2B5EF4-FFF2-40B4-BE49-F238E27FC236}">
                <a16:creationId xmlns:a16="http://schemas.microsoft.com/office/drawing/2014/main" id="{A3E3F9E0-9116-4DF0-9196-80F6494788CC}"/>
              </a:ext>
            </a:extLst>
          </p:cNvPr>
          <p:cNvSpPr>
            <a:spLocks noGrp="1"/>
          </p:cNvSpPr>
          <p:nvPr>
            <p:ph type="sldNum" sz="quarter" idx="12"/>
          </p:nvPr>
        </p:nvSpPr>
        <p:spPr/>
        <p:txBody>
          <a:bodyPr/>
          <a:lstStyle/>
          <a:p>
            <a:fld id="{4FD04F4A-6C97-4470-89C8-0A31BFB83FE6}" type="slidenum">
              <a:rPr lang="en-US" altLang="zh-TW" smtClean="0"/>
              <a:pPr/>
              <a:t>28</a:t>
            </a:fld>
            <a:endParaRPr lang="en-US" altLang="zh-TW" dirty="0"/>
          </a:p>
        </p:txBody>
      </p:sp>
    </p:spTree>
    <p:extLst>
      <p:ext uri="{BB962C8B-B14F-4D97-AF65-F5344CB8AC3E}">
        <p14:creationId xmlns:p14="http://schemas.microsoft.com/office/powerpoint/2010/main" val="4210584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5129A6-4904-44A6-9A7D-31F28551D417}"/>
              </a:ext>
            </a:extLst>
          </p:cNvPr>
          <p:cNvSpPr>
            <a:spLocks noGrp="1"/>
          </p:cNvSpPr>
          <p:nvPr>
            <p:ph type="title"/>
          </p:nvPr>
        </p:nvSpPr>
        <p:spPr/>
        <p:txBody>
          <a:bodyPr/>
          <a:lstStyle/>
          <a:p>
            <a:r>
              <a:rPr lang="zh-TW" altLang="en-US" dirty="0"/>
              <a:t>實驗四之一</a:t>
            </a:r>
          </a:p>
        </p:txBody>
      </p:sp>
      <p:sp>
        <p:nvSpPr>
          <p:cNvPr id="3" name="內容版面配置區 2">
            <a:extLst>
              <a:ext uri="{FF2B5EF4-FFF2-40B4-BE49-F238E27FC236}">
                <a16:creationId xmlns:a16="http://schemas.microsoft.com/office/drawing/2014/main" id="{BF9F4124-29D0-41AF-B633-376BE07F5E6E}"/>
              </a:ext>
            </a:extLst>
          </p:cNvPr>
          <p:cNvSpPr>
            <a:spLocks noGrp="1"/>
          </p:cNvSpPr>
          <p:nvPr>
            <p:ph idx="1"/>
          </p:nvPr>
        </p:nvSpPr>
        <p:spPr/>
        <p:txBody>
          <a:bodyPr/>
          <a:lstStyle/>
          <a:p>
            <a:r>
              <a:rPr lang="zh-TW" altLang="en-US" dirty="0"/>
              <a:t>實驗說明：</a:t>
            </a:r>
            <a:r>
              <a:rPr lang="en-US" altLang="zh-TW" dirty="0"/>
              <a:t>PID</a:t>
            </a:r>
            <a:r>
              <a:rPr lang="zh-TW" altLang="en-US" dirty="0"/>
              <a:t>控制器調控練習</a:t>
            </a:r>
            <a:endParaRPr lang="en-US" altLang="zh-TW" dirty="0"/>
          </a:p>
          <a:p>
            <a:pPr marL="0" indent="0">
              <a:buNone/>
            </a:pPr>
            <a:r>
              <a:rPr lang="zh-TW" altLang="en-US" dirty="0"/>
              <a:t>實驗說明：參考圖</a:t>
            </a:r>
            <a:r>
              <a:rPr lang="en-US" altLang="zh-TW" dirty="0"/>
              <a:t>4.1</a:t>
            </a:r>
            <a:r>
              <a:rPr lang="zh-TW" altLang="en-US" dirty="0"/>
              <a:t>之</a:t>
            </a:r>
            <a:r>
              <a:rPr lang="zh-TW" altLang="en-US" dirty="0">
                <a:latin typeface="標楷體" panose="03000509000000000000" pitchFamily="65" charset="-120"/>
              </a:rPr>
              <a:t>實驗四流程圖</a:t>
            </a:r>
            <a:r>
              <a:rPr lang="zh-TW" altLang="en-US" dirty="0"/>
              <a:t>設計實驗。利用實驗三計算的誤差方程式將實際誤差值帶入</a:t>
            </a:r>
            <a:r>
              <a:rPr lang="en-US" altLang="zh-TW" dirty="0"/>
              <a:t>PID</a:t>
            </a:r>
            <a:r>
              <a:rPr lang="zh-TW" altLang="en-US" dirty="0"/>
              <a:t>控制器，藉由調控各控制器使</a:t>
            </a:r>
            <a:r>
              <a:rPr lang="en-US" altLang="zh-TW" dirty="0" err="1"/>
              <a:t>mbot</a:t>
            </a:r>
            <a:r>
              <a:rPr lang="zh-TW" altLang="en-US" dirty="0"/>
              <a:t>跑完圖</a:t>
            </a:r>
            <a:r>
              <a:rPr lang="en-US" altLang="zh-TW" dirty="0"/>
              <a:t>4.2</a:t>
            </a:r>
            <a:r>
              <a:rPr lang="zh-TW" altLang="en-US" dirty="0"/>
              <a:t>之小地圖。</a:t>
            </a:r>
          </a:p>
        </p:txBody>
      </p:sp>
      <p:sp>
        <p:nvSpPr>
          <p:cNvPr id="4" name="投影片編號版面配置區 3">
            <a:extLst>
              <a:ext uri="{FF2B5EF4-FFF2-40B4-BE49-F238E27FC236}">
                <a16:creationId xmlns:a16="http://schemas.microsoft.com/office/drawing/2014/main" id="{F9BB94E8-ABFE-40DC-A5DD-1C02960C8830}"/>
              </a:ext>
            </a:extLst>
          </p:cNvPr>
          <p:cNvSpPr>
            <a:spLocks noGrp="1"/>
          </p:cNvSpPr>
          <p:nvPr>
            <p:ph type="sldNum" sz="quarter" idx="12"/>
          </p:nvPr>
        </p:nvSpPr>
        <p:spPr/>
        <p:txBody>
          <a:bodyPr/>
          <a:lstStyle/>
          <a:p>
            <a:fld id="{4FD04F4A-6C97-4470-89C8-0A31BFB83FE6}" type="slidenum">
              <a:rPr lang="en-US" altLang="zh-TW" smtClean="0"/>
              <a:pPr/>
              <a:t>29</a:t>
            </a:fld>
            <a:endParaRPr lang="en-US" altLang="zh-TW" dirty="0"/>
          </a:p>
        </p:txBody>
      </p:sp>
    </p:spTree>
    <p:extLst>
      <p:ext uri="{BB962C8B-B14F-4D97-AF65-F5344CB8AC3E}">
        <p14:creationId xmlns:p14="http://schemas.microsoft.com/office/powerpoint/2010/main" val="305481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09E167E1-620E-4DEE-B172-F3C70BEE06CD}"/>
              </a:ext>
            </a:extLst>
          </p:cNvPr>
          <p:cNvSpPr>
            <a:spLocks noGrp="1"/>
          </p:cNvSpPr>
          <p:nvPr>
            <p:ph type="ctrTitle"/>
          </p:nvPr>
        </p:nvSpPr>
        <p:spPr/>
        <p:txBody>
          <a:bodyPr/>
          <a:lstStyle/>
          <a:p>
            <a:r>
              <a:rPr lang="zh-TW" altLang="en-US" dirty="0"/>
              <a:t>實驗零</a:t>
            </a:r>
          </a:p>
        </p:txBody>
      </p:sp>
      <p:sp>
        <p:nvSpPr>
          <p:cNvPr id="6" name="副標題 5">
            <a:extLst>
              <a:ext uri="{FF2B5EF4-FFF2-40B4-BE49-F238E27FC236}">
                <a16:creationId xmlns:a16="http://schemas.microsoft.com/office/drawing/2014/main" id="{B1937B97-7EC0-451F-A058-3D3C3FD19149}"/>
              </a:ext>
            </a:extLst>
          </p:cNvPr>
          <p:cNvSpPr>
            <a:spLocks noGrp="1"/>
          </p:cNvSpPr>
          <p:nvPr>
            <p:ph type="subTitle" idx="1"/>
          </p:nvPr>
        </p:nvSpPr>
        <p:spPr/>
        <p:txBody>
          <a:bodyPr/>
          <a:lstStyle/>
          <a:p>
            <a:r>
              <a:rPr lang="zh-TW" altLang="en-US" dirty="0"/>
              <a:t>查找微控制器腳位</a:t>
            </a:r>
          </a:p>
        </p:txBody>
      </p:sp>
      <p:sp>
        <p:nvSpPr>
          <p:cNvPr id="4" name="投影片編號版面配置區 3">
            <a:extLst>
              <a:ext uri="{FF2B5EF4-FFF2-40B4-BE49-F238E27FC236}">
                <a16:creationId xmlns:a16="http://schemas.microsoft.com/office/drawing/2014/main" id="{7E25A9EA-B812-452C-8436-9F344CFAF677}"/>
              </a:ext>
            </a:extLst>
          </p:cNvPr>
          <p:cNvSpPr>
            <a:spLocks noGrp="1"/>
          </p:cNvSpPr>
          <p:nvPr>
            <p:ph type="sldNum" sz="quarter" idx="12"/>
          </p:nvPr>
        </p:nvSpPr>
        <p:spPr/>
        <p:txBody>
          <a:bodyPr/>
          <a:lstStyle/>
          <a:p>
            <a:fld id="{4FD04F4A-6C97-4470-89C8-0A31BFB83FE6}" type="slidenum">
              <a:rPr lang="en-US" altLang="zh-TW" smtClean="0"/>
              <a:pPr/>
              <a:t>3</a:t>
            </a:fld>
            <a:endParaRPr lang="en-US" altLang="zh-TW" dirty="0"/>
          </a:p>
        </p:txBody>
      </p:sp>
    </p:spTree>
    <p:extLst>
      <p:ext uri="{BB962C8B-B14F-4D97-AF65-F5344CB8AC3E}">
        <p14:creationId xmlns:p14="http://schemas.microsoft.com/office/powerpoint/2010/main" val="2202765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5129A6-4904-44A6-9A7D-31F28551D417}"/>
              </a:ext>
            </a:extLst>
          </p:cNvPr>
          <p:cNvSpPr>
            <a:spLocks noGrp="1"/>
          </p:cNvSpPr>
          <p:nvPr>
            <p:ph type="title"/>
          </p:nvPr>
        </p:nvSpPr>
        <p:spPr/>
        <p:txBody>
          <a:bodyPr/>
          <a:lstStyle/>
          <a:p>
            <a:r>
              <a:rPr lang="zh-TW" altLang="en-US" dirty="0"/>
              <a:t>實驗四之二</a:t>
            </a:r>
          </a:p>
        </p:txBody>
      </p:sp>
      <p:sp>
        <p:nvSpPr>
          <p:cNvPr id="3" name="內容版面配置區 2">
            <a:extLst>
              <a:ext uri="{FF2B5EF4-FFF2-40B4-BE49-F238E27FC236}">
                <a16:creationId xmlns:a16="http://schemas.microsoft.com/office/drawing/2014/main" id="{BF9F4124-29D0-41AF-B633-376BE07F5E6E}"/>
              </a:ext>
            </a:extLst>
          </p:cNvPr>
          <p:cNvSpPr>
            <a:spLocks noGrp="1"/>
          </p:cNvSpPr>
          <p:nvPr>
            <p:ph idx="1"/>
          </p:nvPr>
        </p:nvSpPr>
        <p:spPr/>
        <p:txBody>
          <a:bodyPr/>
          <a:lstStyle/>
          <a:p>
            <a:r>
              <a:rPr lang="zh-TW" altLang="en-US" dirty="0"/>
              <a:t>實驗說明：特殊彎道</a:t>
            </a:r>
            <a:r>
              <a:rPr lang="en-US" altLang="zh-TW" dirty="0"/>
              <a:t>PID</a:t>
            </a:r>
            <a:r>
              <a:rPr lang="zh-TW" altLang="en-US" dirty="0"/>
              <a:t>控制器調控</a:t>
            </a:r>
            <a:endParaRPr lang="en-US" altLang="zh-TW" dirty="0"/>
          </a:p>
          <a:p>
            <a:pPr marL="0" indent="0">
              <a:buNone/>
            </a:pPr>
            <a:r>
              <a:rPr lang="zh-TW" altLang="en-US" dirty="0"/>
              <a:t>實驗說明：參考圖</a:t>
            </a:r>
            <a:r>
              <a:rPr lang="en-US" altLang="zh-TW" dirty="0"/>
              <a:t>4.1</a:t>
            </a:r>
            <a:r>
              <a:rPr lang="zh-TW" altLang="en-US" dirty="0"/>
              <a:t>之</a:t>
            </a:r>
            <a:r>
              <a:rPr lang="zh-TW" altLang="en-US" dirty="0">
                <a:latin typeface="標楷體" panose="03000509000000000000" pitchFamily="65" charset="-120"/>
              </a:rPr>
              <a:t>實驗四流程圖</a:t>
            </a:r>
            <a:r>
              <a:rPr lang="zh-TW" altLang="en-US" dirty="0"/>
              <a:t>設計實驗。利用實驗三計算的誤差方程式將實際誤差值帶入</a:t>
            </a:r>
            <a:r>
              <a:rPr lang="en-US" altLang="zh-TW" dirty="0"/>
              <a:t>PID</a:t>
            </a:r>
            <a:r>
              <a:rPr lang="zh-TW" altLang="en-US" dirty="0"/>
              <a:t>控制器，藉由多種</a:t>
            </a:r>
            <a:r>
              <a:rPr lang="en-US" altLang="zh-TW" dirty="0"/>
              <a:t>PID</a:t>
            </a:r>
            <a:r>
              <a:rPr lang="zh-TW" altLang="en-US" dirty="0"/>
              <a:t>控制器使</a:t>
            </a:r>
            <a:r>
              <a:rPr lang="en-US" altLang="zh-TW" dirty="0" err="1"/>
              <a:t>mbot</a:t>
            </a:r>
            <a:r>
              <a:rPr lang="zh-TW" altLang="en-US" dirty="0"/>
              <a:t>能夠滑順的跑完圖</a:t>
            </a:r>
            <a:r>
              <a:rPr lang="en-US" altLang="zh-TW" dirty="0"/>
              <a:t>4.2</a:t>
            </a:r>
            <a:r>
              <a:rPr lang="zh-TW" altLang="en-US" dirty="0"/>
              <a:t>、圖</a:t>
            </a:r>
            <a:r>
              <a:rPr lang="en-US" altLang="zh-TW" dirty="0"/>
              <a:t>4.3</a:t>
            </a:r>
            <a:r>
              <a:rPr lang="zh-TW" altLang="en-US" dirty="0"/>
              <a:t>之地圖。</a:t>
            </a:r>
          </a:p>
        </p:txBody>
      </p:sp>
      <p:sp>
        <p:nvSpPr>
          <p:cNvPr id="4" name="投影片編號版面配置區 3">
            <a:extLst>
              <a:ext uri="{FF2B5EF4-FFF2-40B4-BE49-F238E27FC236}">
                <a16:creationId xmlns:a16="http://schemas.microsoft.com/office/drawing/2014/main" id="{F9BB94E8-ABFE-40DC-A5DD-1C02960C8830}"/>
              </a:ext>
            </a:extLst>
          </p:cNvPr>
          <p:cNvSpPr>
            <a:spLocks noGrp="1"/>
          </p:cNvSpPr>
          <p:nvPr>
            <p:ph type="sldNum" sz="quarter" idx="12"/>
          </p:nvPr>
        </p:nvSpPr>
        <p:spPr/>
        <p:txBody>
          <a:bodyPr/>
          <a:lstStyle/>
          <a:p>
            <a:fld id="{4FD04F4A-6C97-4470-89C8-0A31BFB83FE6}" type="slidenum">
              <a:rPr lang="en-US" altLang="zh-TW" smtClean="0"/>
              <a:pPr/>
              <a:t>30</a:t>
            </a:fld>
            <a:endParaRPr lang="en-US" altLang="zh-TW" dirty="0"/>
          </a:p>
        </p:txBody>
      </p:sp>
    </p:spTree>
    <p:extLst>
      <p:ext uri="{BB962C8B-B14F-4D97-AF65-F5344CB8AC3E}">
        <p14:creationId xmlns:p14="http://schemas.microsoft.com/office/powerpoint/2010/main" val="4159166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72CD-F6C9-4CFC-B37E-CD4AD668D98C}"/>
              </a:ext>
            </a:extLst>
          </p:cNvPr>
          <p:cNvSpPr>
            <a:spLocks noGrp="1"/>
          </p:cNvSpPr>
          <p:nvPr>
            <p:ph type="title"/>
          </p:nvPr>
        </p:nvSpPr>
        <p:spPr/>
        <p:txBody>
          <a:bodyPr/>
          <a:lstStyle/>
          <a:p>
            <a:r>
              <a:rPr lang="en-US" altLang="zh-TW" dirty="0"/>
              <a:t>PID</a:t>
            </a:r>
            <a:r>
              <a:rPr lang="zh-TW" altLang="en-US" dirty="0"/>
              <a:t> 控制器</a:t>
            </a:r>
          </a:p>
        </p:txBody>
      </p:sp>
      <p:sp>
        <p:nvSpPr>
          <p:cNvPr id="4" name="內容版面配置區 3">
            <a:extLst>
              <a:ext uri="{FF2B5EF4-FFF2-40B4-BE49-F238E27FC236}">
                <a16:creationId xmlns:a16="http://schemas.microsoft.com/office/drawing/2014/main" id="{4D5922B3-CE7B-4592-9C2B-53E1CD98C40B}"/>
              </a:ext>
            </a:extLst>
          </p:cNvPr>
          <p:cNvSpPr>
            <a:spLocks noGrp="1"/>
          </p:cNvSpPr>
          <p:nvPr>
            <p:ph idx="1"/>
          </p:nvPr>
        </p:nvSpPr>
        <p:spPr/>
        <p:txBody>
          <a:bodyPr/>
          <a:lstStyle/>
          <a:p>
            <a:pPr algn="l"/>
            <a:r>
              <a:rPr lang="zh-TW" altLang="en-US" dirty="0"/>
              <a:t>比例</a:t>
            </a:r>
            <a:r>
              <a:rPr lang="en-US" altLang="zh-TW" dirty="0"/>
              <a:t>(</a:t>
            </a:r>
            <a:r>
              <a:rPr lang="en-US" altLang="zh-TW" dirty="0" err="1"/>
              <a:t>Proportional,P</a:t>
            </a:r>
            <a:r>
              <a:rPr lang="en-US" altLang="zh-TW" dirty="0"/>
              <a:t>)</a:t>
            </a:r>
          </a:p>
          <a:p>
            <a:pPr algn="l"/>
            <a:r>
              <a:rPr lang="zh-TW" altLang="en-US" dirty="0"/>
              <a:t>積分</a:t>
            </a:r>
            <a:r>
              <a:rPr lang="en-US" altLang="zh-TW" dirty="0"/>
              <a:t>(</a:t>
            </a:r>
            <a:r>
              <a:rPr lang="en-US" altLang="zh-TW" dirty="0" err="1"/>
              <a:t>Integral,I</a:t>
            </a:r>
            <a:r>
              <a:rPr lang="en-US" altLang="zh-TW" dirty="0"/>
              <a:t>)</a:t>
            </a:r>
          </a:p>
          <a:p>
            <a:pPr algn="l"/>
            <a:r>
              <a:rPr lang="zh-TW" altLang="en-US" dirty="0"/>
              <a:t>微分</a:t>
            </a:r>
            <a:r>
              <a:rPr lang="en-US" altLang="zh-TW" dirty="0"/>
              <a:t>(</a:t>
            </a:r>
            <a:r>
              <a:rPr lang="en-US" altLang="zh-TW" dirty="0" err="1"/>
              <a:t>Derivative,D</a:t>
            </a:r>
            <a:r>
              <a:rPr lang="en-US" altLang="zh-TW" dirty="0"/>
              <a:t>) </a:t>
            </a:r>
          </a:p>
          <a:p>
            <a:pPr algn="l"/>
            <a:r>
              <a:rPr lang="en-US" altLang="zh-TW" dirty="0"/>
              <a:t>Example </a:t>
            </a:r>
            <a:r>
              <a:rPr lang="en-US" altLang="zh-TW" sz="2000" dirty="0">
                <a:hlinkClick r:id="rId2"/>
              </a:rPr>
              <a:t>https://www.youtube.com/watch?v=4Y7zG48uHRo</a:t>
            </a:r>
            <a:endParaRPr lang="en-US" altLang="zh-TW" sz="2000" dirty="0"/>
          </a:p>
        </p:txBody>
      </p:sp>
      <p:sp>
        <p:nvSpPr>
          <p:cNvPr id="3" name="投影片編號版面配置區 2">
            <a:extLst>
              <a:ext uri="{FF2B5EF4-FFF2-40B4-BE49-F238E27FC236}">
                <a16:creationId xmlns:a16="http://schemas.microsoft.com/office/drawing/2014/main" id="{D3ED6A1B-E418-4E07-9414-A767387F0575}"/>
              </a:ext>
            </a:extLst>
          </p:cNvPr>
          <p:cNvSpPr>
            <a:spLocks noGrp="1"/>
          </p:cNvSpPr>
          <p:nvPr>
            <p:ph type="sldNum" sz="quarter" idx="12"/>
          </p:nvPr>
        </p:nvSpPr>
        <p:spPr/>
        <p:txBody>
          <a:bodyPr/>
          <a:lstStyle/>
          <a:p>
            <a:fld id="{4FD04F4A-6C97-4470-89C8-0A31BFB83FE6}" type="slidenum">
              <a:rPr lang="en-US" altLang="zh-TW" smtClean="0"/>
              <a:pPr/>
              <a:t>31</a:t>
            </a:fld>
            <a:endParaRPr lang="en-US" altLang="zh-TW" dirty="0"/>
          </a:p>
        </p:txBody>
      </p:sp>
      <p:pic>
        <p:nvPicPr>
          <p:cNvPr id="5" name="Picture 6">
            <a:extLst>
              <a:ext uri="{FF2B5EF4-FFF2-40B4-BE49-F238E27FC236}">
                <a16:creationId xmlns:a16="http://schemas.microsoft.com/office/drawing/2014/main" id="{4E2D6813-7404-4AF9-9F6D-B49352650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879" y="4345709"/>
            <a:ext cx="5219331" cy="1973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9884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標題 1"/>
          <p:cNvSpPr>
            <a:spLocks noGrp="1"/>
          </p:cNvSpPr>
          <p:nvPr>
            <p:ph type="title"/>
          </p:nvPr>
        </p:nvSpPr>
        <p:spPr/>
        <p:txBody>
          <a:bodyPr/>
          <a:lstStyle/>
          <a:p>
            <a:pPr algn="ctr"/>
            <a:r>
              <a:rPr lang="en-US" altLang="zh-TW" dirty="0" err="1">
                <a:latin typeface="Times New Roman" panose="02020603050405020304" pitchFamily="18" charset="0"/>
                <a:cs typeface="Times New Roman" panose="02020603050405020304" pitchFamily="18" charset="0"/>
              </a:rPr>
              <a:t>Matlab</a:t>
            </a:r>
            <a:r>
              <a:rPr lang="en-US" altLang="zh-TW" dirty="0">
                <a:latin typeface="Times New Roman" panose="02020603050405020304" pitchFamily="18" charset="0"/>
                <a:cs typeface="Times New Roman" panose="02020603050405020304" pitchFamily="18" charset="0"/>
              </a:rPr>
              <a:t> / Simulink</a:t>
            </a:r>
            <a:endParaRPr lang="zh-TW" altLang="en-US" dirty="0">
              <a:latin typeface="Times New Roman" panose="02020603050405020304" pitchFamily="18" charset="0"/>
              <a:cs typeface="Times New Roman" panose="02020603050405020304" pitchFamily="18" charset="0"/>
            </a:endParaRPr>
          </a:p>
        </p:txBody>
      </p:sp>
      <p:sp>
        <p:nvSpPr>
          <p:cNvPr id="7" name="內容版面配置區 6"/>
          <p:cNvSpPr>
            <a:spLocks noGrp="1"/>
          </p:cNvSpPr>
          <p:nvPr>
            <p:ph idx="1"/>
          </p:nvPr>
        </p:nvSpPr>
        <p:spPr/>
        <p:txBody>
          <a:bodyPr/>
          <a:lstStyle/>
          <a:p>
            <a:r>
              <a:rPr lang="en-US" altLang="zh-TW" kern="0" dirty="0">
                <a:latin typeface="Times New Roman" panose="02020603050405020304" pitchFamily="18" charset="0"/>
                <a:cs typeface="Times New Roman" panose="02020603050405020304" pitchFamily="18" charset="0"/>
              </a:rPr>
              <a:t>sys = </a:t>
            </a:r>
            <a:r>
              <a:rPr lang="en-US" altLang="zh-TW" kern="0" dirty="0" err="1">
                <a:latin typeface="Times New Roman" panose="02020603050405020304" pitchFamily="18" charset="0"/>
                <a:cs typeface="Times New Roman" panose="02020603050405020304" pitchFamily="18" charset="0"/>
              </a:rPr>
              <a:t>tf</a:t>
            </a:r>
            <a:r>
              <a:rPr lang="en-US" altLang="zh-TW" kern="0" dirty="0">
                <a:latin typeface="Times New Roman" panose="02020603050405020304" pitchFamily="18" charset="0"/>
                <a:cs typeface="Times New Roman" panose="02020603050405020304" pitchFamily="18" charset="0"/>
              </a:rPr>
              <a:t>( [1], [1 2 2]); </a:t>
            </a:r>
            <a:r>
              <a:rPr lang="fr-FR" altLang="zh-TW" kern="0" dirty="0">
                <a:latin typeface="Times New Roman" panose="02020603050405020304" pitchFamily="18" charset="0"/>
                <a:cs typeface="Times New Roman" panose="02020603050405020304" pitchFamily="18" charset="0"/>
              </a:rPr>
              <a:t>[y t] = step(sys); plot(t, y);</a:t>
            </a:r>
            <a:endParaRPr lang="en-US" altLang="zh-TW" kern="0" dirty="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
        <p:nvSpPr>
          <p:cNvPr id="46084" name="投影片編號版面配置區 3"/>
          <p:cNvSpPr>
            <a:spLocks noGrp="1"/>
          </p:cNvSpPr>
          <p:nvPr>
            <p:ph type="sldNum" sz="quarter" idx="12"/>
          </p:nvPr>
        </p:nvSpPr>
        <p:spPr/>
        <p:txBody>
          <a:bodyPr/>
          <a:lstStyle>
            <a:lvl1pPr eaLnBrk="0" hangingPunct="0">
              <a:spcBef>
                <a:spcPct val="20000"/>
              </a:spcBef>
              <a:buClr>
                <a:schemeClr val="folHlink"/>
              </a:buClr>
              <a:buSzPct val="90000"/>
              <a:buFont typeface="Wingdings" panose="05000000000000000000" pitchFamily="2" charset="2"/>
              <a:buChar char="n"/>
              <a:defRPr kumimoji="1" sz="28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buClr>
                <a:schemeClr val="accent1"/>
              </a:buClr>
              <a:buSzPct val="75000"/>
              <a:buFont typeface="Wingdings" panose="05000000000000000000" pitchFamily="2" charset="2"/>
              <a:buChar char="n"/>
              <a:defRPr kumimoji="1" sz="2600">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buClr>
                <a:schemeClr val="folHlink"/>
              </a:buClr>
              <a:buSzPct val="55000"/>
              <a:buFont typeface="Wingdings" panose="05000000000000000000" pitchFamily="2" charset="2"/>
              <a:buChar char="n"/>
              <a:defRPr kumimoji="1" sz="23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a:buNone/>
            </a:pPr>
            <a:fld id="{715700AD-D0E7-4BB0-B1AA-02D2A154F618}" type="slidenum">
              <a:rPr lang="en-US" altLang="zh-TW" sz="1800">
                <a:latin typeface="Times New Roman" pitchFamily="18" charset="0"/>
              </a:rPr>
              <a:pPr>
                <a:buNone/>
              </a:pPr>
              <a:t>32</a:t>
            </a:fld>
            <a:endParaRPr lang="en-US" altLang="zh-TW" sz="1800" dirty="0">
              <a:latin typeface="Times New Roman" pitchFamily="18" charset="0"/>
            </a:endParaRPr>
          </a:p>
        </p:txBody>
      </p:sp>
      <p:pic>
        <p:nvPicPr>
          <p:cNvPr id="2" name="圖片 1"/>
          <p:cNvPicPr>
            <a:picLocks noChangeAspect="1"/>
          </p:cNvPicPr>
          <p:nvPr/>
        </p:nvPicPr>
        <p:blipFill>
          <a:blip r:embed="rId2"/>
          <a:stretch>
            <a:fillRect/>
          </a:stretch>
        </p:blipFill>
        <p:spPr>
          <a:xfrm>
            <a:off x="990600" y="1775460"/>
            <a:ext cx="7108889" cy="4320540"/>
          </a:xfrm>
          <a:prstGeom prst="rect">
            <a:avLst/>
          </a:prstGeom>
        </p:spPr>
      </p:pic>
      <p:sp>
        <p:nvSpPr>
          <p:cNvPr id="3" name="橢圓 2"/>
          <p:cNvSpPr/>
          <p:nvPr/>
        </p:nvSpPr>
        <p:spPr>
          <a:xfrm>
            <a:off x="5181600" y="1981200"/>
            <a:ext cx="5334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54677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err="1">
                <a:latin typeface="Times New Roman" panose="02020603050405020304" pitchFamily="18" charset="0"/>
                <a:cs typeface="Times New Roman" panose="02020603050405020304" pitchFamily="18" charset="0"/>
              </a:rPr>
              <a:t>Matlab</a:t>
            </a:r>
            <a:r>
              <a:rPr lang="en-US" altLang="zh-TW" dirty="0"/>
              <a:t> </a:t>
            </a:r>
            <a:r>
              <a:rPr lang="en-US" altLang="zh-TW" dirty="0">
                <a:latin typeface="Times New Roman" panose="02020603050405020304" pitchFamily="18" charset="0"/>
                <a:cs typeface="Times New Roman" panose="02020603050405020304" pitchFamily="18" charset="0"/>
              </a:rPr>
              <a:t>/</a:t>
            </a:r>
            <a:r>
              <a:rPr lang="en-US" altLang="zh-TW" dirty="0"/>
              <a:t> </a:t>
            </a:r>
            <a:r>
              <a:rPr lang="en-US" altLang="zh-TW" dirty="0">
                <a:latin typeface="Times New Roman" panose="02020603050405020304" pitchFamily="18" charset="0"/>
                <a:cs typeface="Times New Roman" panose="02020603050405020304" pitchFamily="18" charset="0"/>
              </a:rPr>
              <a:t>Simulink</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AD735799-73DC-4B24-B39C-3CA5E8D7C774}" type="slidenum">
              <a:rPr lang="en-US" altLang="zh-TW" smtClean="0"/>
              <a:pPr/>
              <a:t>33</a:t>
            </a:fld>
            <a:endParaRPr lang="en-US" altLang="zh-TW"/>
          </a:p>
        </p:txBody>
      </p:sp>
      <p:pic>
        <p:nvPicPr>
          <p:cNvPr id="5" name="圖片 4"/>
          <p:cNvPicPr>
            <a:picLocks noChangeAspect="1"/>
          </p:cNvPicPr>
          <p:nvPr/>
        </p:nvPicPr>
        <p:blipFill>
          <a:blip r:embed="rId2"/>
          <a:stretch>
            <a:fillRect/>
          </a:stretch>
        </p:blipFill>
        <p:spPr>
          <a:xfrm>
            <a:off x="337090" y="1090006"/>
            <a:ext cx="8467725" cy="5143500"/>
          </a:xfrm>
          <a:prstGeom prst="rect">
            <a:avLst/>
          </a:prstGeom>
        </p:spPr>
      </p:pic>
    </p:spTree>
    <p:extLst>
      <p:ext uri="{BB962C8B-B14F-4D97-AF65-F5344CB8AC3E}">
        <p14:creationId xmlns:p14="http://schemas.microsoft.com/office/powerpoint/2010/main" val="1758714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72CD-F6C9-4CFC-B37E-CD4AD668D98C}"/>
              </a:ext>
            </a:extLst>
          </p:cNvPr>
          <p:cNvSpPr>
            <a:spLocks noGrp="1"/>
          </p:cNvSpPr>
          <p:nvPr>
            <p:ph type="title"/>
          </p:nvPr>
        </p:nvSpPr>
        <p:spPr/>
        <p:txBody>
          <a:bodyPr/>
          <a:lstStyle/>
          <a:p>
            <a:r>
              <a:rPr lang="en-US" altLang="zh-TW" dirty="0"/>
              <a:t>PID</a:t>
            </a:r>
            <a:r>
              <a:rPr lang="zh-TW" altLang="en-US" dirty="0"/>
              <a:t> 控制器</a:t>
            </a:r>
          </a:p>
        </p:txBody>
      </p:sp>
      <p:sp>
        <p:nvSpPr>
          <p:cNvPr id="4" name="內容版面配置區 3">
            <a:extLst>
              <a:ext uri="{FF2B5EF4-FFF2-40B4-BE49-F238E27FC236}">
                <a16:creationId xmlns:a16="http://schemas.microsoft.com/office/drawing/2014/main" id="{4D5922B3-CE7B-4592-9C2B-53E1CD98C40B}"/>
              </a:ext>
            </a:extLst>
          </p:cNvPr>
          <p:cNvSpPr>
            <a:spLocks noGrp="1"/>
          </p:cNvSpPr>
          <p:nvPr>
            <p:ph idx="1"/>
          </p:nvPr>
        </p:nvSpPr>
        <p:spPr/>
        <p:txBody>
          <a:bodyPr>
            <a:normAutofit/>
          </a:bodyPr>
          <a:lstStyle/>
          <a:p>
            <a:pPr algn="l"/>
            <a:r>
              <a:rPr lang="en-US" altLang="zh-TW" dirty="0"/>
              <a:t>Unit-step response(open loop)</a:t>
            </a:r>
          </a:p>
        </p:txBody>
      </p:sp>
      <p:sp>
        <p:nvSpPr>
          <p:cNvPr id="3" name="投影片編號版面配置區 2">
            <a:extLst>
              <a:ext uri="{FF2B5EF4-FFF2-40B4-BE49-F238E27FC236}">
                <a16:creationId xmlns:a16="http://schemas.microsoft.com/office/drawing/2014/main" id="{D3ED6A1B-E418-4E07-9414-A767387F0575}"/>
              </a:ext>
            </a:extLst>
          </p:cNvPr>
          <p:cNvSpPr>
            <a:spLocks noGrp="1"/>
          </p:cNvSpPr>
          <p:nvPr>
            <p:ph type="sldNum" sz="quarter" idx="12"/>
          </p:nvPr>
        </p:nvSpPr>
        <p:spPr/>
        <p:txBody>
          <a:bodyPr/>
          <a:lstStyle/>
          <a:p>
            <a:fld id="{4FD04F4A-6C97-4470-89C8-0A31BFB83FE6}" type="slidenum">
              <a:rPr lang="en-US" altLang="zh-TW" smtClean="0"/>
              <a:pPr/>
              <a:t>34</a:t>
            </a:fld>
            <a:endParaRPr lang="en-US" altLang="zh-TW" dirty="0"/>
          </a:p>
        </p:txBody>
      </p:sp>
      <p:pic>
        <p:nvPicPr>
          <p:cNvPr id="6" name="圖片 5">
            <a:extLst>
              <a:ext uri="{FF2B5EF4-FFF2-40B4-BE49-F238E27FC236}">
                <a16:creationId xmlns:a16="http://schemas.microsoft.com/office/drawing/2014/main" id="{4F856125-4EDD-4A07-B3FC-470DBFD83A74}"/>
              </a:ext>
            </a:extLst>
          </p:cNvPr>
          <p:cNvPicPr>
            <a:picLocks noChangeAspect="1"/>
          </p:cNvPicPr>
          <p:nvPr/>
        </p:nvPicPr>
        <p:blipFill>
          <a:blip r:embed="rId2"/>
          <a:stretch>
            <a:fillRect/>
          </a:stretch>
        </p:blipFill>
        <p:spPr>
          <a:xfrm>
            <a:off x="587077" y="1818568"/>
            <a:ext cx="7969846" cy="4354560"/>
          </a:xfrm>
          <a:prstGeom prst="rect">
            <a:avLst/>
          </a:prstGeom>
        </p:spPr>
      </p:pic>
    </p:spTree>
    <p:extLst>
      <p:ext uri="{BB962C8B-B14F-4D97-AF65-F5344CB8AC3E}">
        <p14:creationId xmlns:p14="http://schemas.microsoft.com/office/powerpoint/2010/main" val="1203592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72CD-F6C9-4CFC-B37E-CD4AD668D98C}"/>
              </a:ext>
            </a:extLst>
          </p:cNvPr>
          <p:cNvSpPr>
            <a:spLocks noGrp="1"/>
          </p:cNvSpPr>
          <p:nvPr>
            <p:ph type="title"/>
          </p:nvPr>
        </p:nvSpPr>
        <p:spPr/>
        <p:txBody>
          <a:bodyPr/>
          <a:lstStyle/>
          <a:p>
            <a:r>
              <a:rPr lang="en-US" altLang="zh-TW" dirty="0"/>
              <a:t>PID</a:t>
            </a:r>
            <a:r>
              <a:rPr lang="zh-TW" altLang="en-US" dirty="0"/>
              <a:t>控制器</a:t>
            </a:r>
          </a:p>
        </p:txBody>
      </p:sp>
      <p:sp>
        <p:nvSpPr>
          <p:cNvPr id="3" name="投影片編號版面配置區 2">
            <a:extLst>
              <a:ext uri="{FF2B5EF4-FFF2-40B4-BE49-F238E27FC236}">
                <a16:creationId xmlns:a16="http://schemas.microsoft.com/office/drawing/2014/main" id="{D3ED6A1B-E418-4E07-9414-A767387F0575}"/>
              </a:ext>
            </a:extLst>
          </p:cNvPr>
          <p:cNvSpPr>
            <a:spLocks noGrp="1"/>
          </p:cNvSpPr>
          <p:nvPr>
            <p:ph type="sldNum" sz="quarter" idx="12"/>
          </p:nvPr>
        </p:nvSpPr>
        <p:spPr/>
        <p:txBody>
          <a:bodyPr/>
          <a:lstStyle/>
          <a:p>
            <a:fld id="{4FD04F4A-6C97-4470-89C8-0A31BFB83FE6}" type="slidenum">
              <a:rPr lang="en-US" altLang="zh-TW" smtClean="0"/>
              <a:pPr/>
              <a:t>35</a:t>
            </a:fld>
            <a:endParaRPr lang="en-US" altLang="zh-TW" dirty="0"/>
          </a:p>
        </p:txBody>
      </p:sp>
      <mc:AlternateContent xmlns:mc="http://schemas.openxmlformats.org/markup-compatibility/2006" xmlns:a14="http://schemas.microsoft.com/office/drawing/2010/main">
        <mc:Choice Requires="a14">
          <p:sp>
            <p:nvSpPr>
              <p:cNvPr id="7" name="Object 5">
                <a:extLst>
                  <a:ext uri="{FF2B5EF4-FFF2-40B4-BE49-F238E27FC236}">
                    <a16:creationId xmlns:a16="http://schemas.microsoft.com/office/drawing/2014/main" id="{22955FA8-E803-464E-BFA1-8D01222182B5}"/>
                  </a:ext>
                </a:extLst>
              </p:cNvPr>
              <p:cNvSpPr txBox="1"/>
              <p:nvPr/>
            </p:nvSpPr>
            <p:spPr bwMode="auto">
              <a:xfrm>
                <a:off x="471488" y="1383952"/>
                <a:ext cx="4530725" cy="1006475"/>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TW" altLang="en-US" sz="2000" i="1" smtClean="0">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𝐺</m:t>
                          </m:r>
                        </m:e>
                        <m:sub>
                          <m:r>
                            <a:rPr lang="zh-TW" altLang="en-US" sz="2000" i="1">
                              <a:solidFill>
                                <a:srgbClr val="000000"/>
                              </a:solidFill>
                              <a:latin typeface="Cambria Math" panose="02040503050406030204" pitchFamily="18" charset="0"/>
                            </a:rPr>
                            <m:t>𝑐</m:t>
                          </m:r>
                        </m:sub>
                      </m:sSub>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𝑠</m:t>
                          </m:r>
                        </m:e>
                      </m:d>
                      <m:r>
                        <a:rPr lang="zh-TW" altLang="en-US" sz="2000" i="1">
                          <a:solidFill>
                            <a:srgbClr val="000000"/>
                          </a:solidFill>
                          <a:latin typeface="Cambria Math" panose="02040503050406030204" pitchFamily="18" charset="0"/>
                        </a:rPr>
                        <m:t>=</m:t>
                      </m:r>
                      <m:d>
                        <m:dPr>
                          <m:ctrlPr>
                            <a:rPr lang="zh-TW" altLang="en-US" sz="2000" i="1">
                              <a:solidFill>
                                <a:srgbClr val="000000"/>
                              </a:solidFill>
                              <a:latin typeface="Cambria Math" panose="02040503050406030204" pitchFamily="18" charset="0"/>
                            </a:rPr>
                          </m:ctrlPr>
                        </m:dPr>
                        <m:e>
                          <m:sSub>
                            <m:sSubPr>
                              <m:ctrlPr>
                                <a:rPr lang="zh-TW" altLang="en-US" sz="2000" i="1">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𝐾</m:t>
                              </m:r>
                            </m:e>
                            <m:sub>
                              <m:r>
                                <a:rPr lang="zh-TW" altLang="en-US" sz="2000" i="1">
                                  <a:solidFill>
                                    <a:srgbClr val="000000"/>
                                  </a:solidFill>
                                  <a:latin typeface="Cambria Math" panose="02040503050406030204" pitchFamily="18" charset="0"/>
                                </a:rPr>
                                <m:t>𝑃</m:t>
                              </m:r>
                            </m:sub>
                          </m:sSub>
                          <m:r>
                            <a:rPr lang="zh-TW" altLang="en-US" sz="2000" i="1">
                              <a:solidFill>
                                <a:srgbClr val="000000"/>
                              </a:solidFill>
                              <a:latin typeface="Cambria Math" panose="02040503050406030204" pitchFamily="18" charset="0"/>
                            </a:rPr>
                            <m:t>+</m:t>
                          </m:r>
                          <m:f>
                            <m:fPr>
                              <m:ctrlPr>
                                <a:rPr lang="zh-TW" altLang="en-US" sz="2000" i="1">
                                  <a:solidFill>
                                    <a:srgbClr val="000000"/>
                                  </a:solidFill>
                                  <a:latin typeface="Cambria Math" panose="02040503050406030204" pitchFamily="18" charset="0"/>
                                </a:rPr>
                              </m:ctrlPr>
                            </m:fPr>
                            <m:num>
                              <m:sSub>
                                <m:sSubPr>
                                  <m:ctrlPr>
                                    <a:rPr lang="zh-TW" altLang="en-US" sz="2000" i="1">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𝐾</m:t>
                                  </m:r>
                                </m:e>
                                <m:sub>
                                  <m:r>
                                    <a:rPr lang="zh-TW" altLang="en-US" sz="2000" i="1">
                                      <a:solidFill>
                                        <a:srgbClr val="000000"/>
                                      </a:solidFill>
                                      <a:latin typeface="Cambria Math" panose="02040503050406030204" pitchFamily="18" charset="0"/>
                                    </a:rPr>
                                    <m:t>𝐼</m:t>
                                  </m:r>
                                </m:sub>
                              </m:sSub>
                            </m:num>
                            <m:den>
                              <m:r>
                                <a:rPr lang="zh-TW" altLang="en-US" sz="2000" i="1">
                                  <a:solidFill>
                                    <a:srgbClr val="000000"/>
                                  </a:solidFill>
                                  <a:latin typeface="Cambria Math" panose="02040503050406030204" pitchFamily="18" charset="0"/>
                                </a:rPr>
                                <m:t>𝑠</m:t>
                              </m:r>
                            </m:den>
                          </m:f>
                          <m:r>
                            <a:rPr lang="zh-TW" altLang="en-US" sz="2000" i="1">
                              <a:solidFill>
                                <a:srgbClr val="000000"/>
                              </a:solidFill>
                              <a:latin typeface="Cambria Math" panose="02040503050406030204" pitchFamily="18" charset="0"/>
                            </a:rPr>
                            <m:t>+</m:t>
                          </m:r>
                          <m:sSub>
                            <m:sSubPr>
                              <m:ctrlPr>
                                <a:rPr lang="zh-TW" altLang="en-US" sz="2000" i="1">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𝐾</m:t>
                              </m:r>
                            </m:e>
                            <m:sub>
                              <m:r>
                                <a:rPr lang="zh-TW" altLang="en-US" sz="2000" i="1">
                                  <a:solidFill>
                                    <a:srgbClr val="000000"/>
                                  </a:solidFill>
                                  <a:latin typeface="Cambria Math" panose="02040503050406030204" pitchFamily="18" charset="0"/>
                                </a:rPr>
                                <m:t>𝐷</m:t>
                              </m:r>
                            </m:sub>
                          </m:sSub>
                          <m:r>
                            <a:rPr lang="zh-TW" altLang="en-US" sz="2000" i="1">
                              <a:solidFill>
                                <a:srgbClr val="000000"/>
                              </a:solidFill>
                              <a:latin typeface="Cambria Math" panose="02040503050406030204" pitchFamily="18" charset="0"/>
                            </a:rPr>
                            <m:t>𝑠</m:t>
                          </m:r>
                        </m:e>
                      </m:d>
                      <m:r>
                        <a:rPr lang="zh-TW" altLang="en-US" sz="2000" i="1">
                          <a:solidFill>
                            <a:srgbClr val="000000"/>
                          </a:solidFill>
                          <a:latin typeface="Cambria Math" panose="02040503050406030204" pitchFamily="18" charset="0"/>
                        </a:rPr>
                        <m:t>𝐸</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𝑠</m:t>
                          </m:r>
                        </m:e>
                      </m:d>
                      <m:r>
                        <a:rPr lang="en-US" altLang="zh-TW" sz="2000" b="0" i="1" smtClean="0">
                          <a:solidFill>
                            <a:srgbClr val="000000"/>
                          </a:solidFill>
                          <a:latin typeface="Cambria Math" panose="02040503050406030204" pitchFamily="18" charset="0"/>
                        </a:rPr>
                        <m:t>;</m:t>
                      </m:r>
                    </m:oMath>
                  </m:oMathPara>
                </a14:m>
                <a:endParaRPr lang="zh-TW" altLang="en-US" sz="2000" dirty="0"/>
              </a:p>
            </p:txBody>
          </p:sp>
        </mc:Choice>
        <mc:Fallback xmlns="">
          <p:sp>
            <p:nvSpPr>
              <p:cNvPr id="7" name="Object 5">
                <a:extLst>
                  <a:ext uri="{FF2B5EF4-FFF2-40B4-BE49-F238E27FC236}">
                    <a16:creationId xmlns:a16="http://schemas.microsoft.com/office/drawing/2014/main" id="{22955FA8-E803-464E-BFA1-8D01222182B5}"/>
                  </a:ext>
                </a:extLst>
              </p:cNvPr>
              <p:cNvSpPr txBox="1">
                <a:spLocks noRot="1" noChangeAspect="1" noMove="1" noResize="1" noEditPoints="1" noAdjustHandles="1" noChangeArrowheads="1" noChangeShapeType="1" noTextEdit="1"/>
              </p:cNvSpPr>
              <p:nvPr/>
            </p:nvSpPr>
            <p:spPr bwMode="auto">
              <a:xfrm>
                <a:off x="471488" y="1383952"/>
                <a:ext cx="4530725" cy="1006475"/>
              </a:xfrm>
              <a:prstGeom prst="rect">
                <a:avLst/>
              </a:prstGeom>
              <a:blipFill>
                <a:blip r:embed="rId2"/>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物件 1">
                <a:extLst>
                  <a:ext uri="{FF2B5EF4-FFF2-40B4-BE49-F238E27FC236}">
                    <a16:creationId xmlns:a16="http://schemas.microsoft.com/office/drawing/2014/main" id="{F77D3993-EA5F-42D1-84E0-9110ED56C0BC}"/>
                  </a:ext>
                </a:extLst>
              </p:cNvPr>
              <p:cNvSpPr txBox="1"/>
              <p:nvPr/>
            </p:nvSpPr>
            <p:spPr bwMode="auto">
              <a:xfrm>
                <a:off x="457200" y="2282825"/>
                <a:ext cx="6040438" cy="917575"/>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TW" altLang="en-US" sz="2000" i="1">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𝑔</m:t>
                          </m:r>
                        </m:e>
                        <m:sub>
                          <m:r>
                            <a:rPr lang="zh-TW" altLang="en-US" sz="2000" i="1">
                              <a:solidFill>
                                <a:srgbClr val="000000"/>
                              </a:solidFill>
                              <a:latin typeface="Cambria Math" panose="02040503050406030204" pitchFamily="18" charset="0"/>
                            </a:rPr>
                            <m:t>𝑐</m:t>
                          </m:r>
                        </m:sub>
                      </m:sSub>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𝑡</m:t>
                      </m:r>
                      <m:r>
                        <a:rPr lang="zh-TW" altLang="en-US" sz="2000" i="1">
                          <a:solidFill>
                            <a:srgbClr val="000000"/>
                          </a:solidFill>
                          <a:latin typeface="Cambria Math" panose="02040503050406030204" pitchFamily="18" charset="0"/>
                        </a:rPr>
                        <m:t>)=</m:t>
                      </m:r>
                      <m:sSub>
                        <m:sSubPr>
                          <m:ctrlPr>
                            <a:rPr lang="zh-TW" altLang="en-US" sz="2000" i="1">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𝐾</m:t>
                          </m:r>
                        </m:e>
                        <m:sub>
                          <m:r>
                            <a:rPr lang="zh-TW" altLang="en-US" sz="2000" i="1">
                              <a:solidFill>
                                <a:srgbClr val="000000"/>
                              </a:solidFill>
                              <a:latin typeface="Cambria Math" panose="02040503050406030204" pitchFamily="18" charset="0"/>
                            </a:rPr>
                            <m:t>𝑃</m:t>
                          </m:r>
                        </m:sub>
                      </m:sSub>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𝑒</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𝑡</m:t>
                      </m:r>
                      <m:r>
                        <a:rPr lang="zh-TW" altLang="en-US" sz="2000" i="1">
                          <a:solidFill>
                            <a:srgbClr val="000000"/>
                          </a:solidFill>
                          <a:latin typeface="Cambria Math" panose="02040503050406030204" pitchFamily="18" charset="0"/>
                        </a:rPr>
                        <m:t>)+</m:t>
                      </m:r>
                      <m:sSub>
                        <m:sSubPr>
                          <m:ctrlPr>
                            <a:rPr lang="zh-TW" altLang="en-US" sz="2000" i="1">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𝐾</m:t>
                          </m:r>
                        </m:e>
                        <m:sub>
                          <m:r>
                            <a:rPr lang="zh-TW" altLang="en-US" sz="2000" i="1">
                              <a:solidFill>
                                <a:srgbClr val="000000"/>
                              </a:solidFill>
                              <a:latin typeface="Cambria Math" panose="02040503050406030204" pitchFamily="18" charset="0"/>
                            </a:rPr>
                            <m:t>𝐼</m:t>
                          </m:r>
                        </m:sub>
                      </m:sSub>
                      <m:nary>
                        <m:naryPr>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𝑡</m:t>
                          </m:r>
                        </m:sup>
                        <m:e>
                          <m:r>
                            <a:rPr lang="zh-TW" altLang="en-US" sz="2000" i="1">
                              <a:solidFill>
                                <a:srgbClr val="000000"/>
                              </a:solidFill>
                              <a:latin typeface="Cambria Math" panose="02040503050406030204" pitchFamily="18" charset="0"/>
                            </a:rPr>
                            <m:t>𝑒</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𝜏</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𝑑</m:t>
                          </m:r>
                          <m:r>
                            <a:rPr lang="zh-TW" altLang="en-US" sz="2000" i="1">
                              <a:solidFill>
                                <a:srgbClr val="000000"/>
                              </a:solidFill>
                              <a:latin typeface="Cambria Math" panose="02040503050406030204" pitchFamily="18" charset="0"/>
                            </a:rPr>
                            <m:t>𝜏</m:t>
                          </m:r>
                        </m:e>
                      </m:nary>
                      <m:r>
                        <a:rPr lang="zh-TW" altLang="en-US" sz="2000" i="1">
                          <a:solidFill>
                            <a:srgbClr val="000000"/>
                          </a:solidFill>
                          <a:latin typeface="Cambria Math" panose="02040503050406030204" pitchFamily="18" charset="0"/>
                        </a:rPr>
                        <m:t>+</m:t>
                      </m:r>
                      <m:sSub>
                        <m:sSubPr>
                          <m:ctrlPr>
                            <a:rPr lang="zh-TW" altLang="en-US" sz="2000" i="1">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𝐾</m:t>
                          </m:r>
                        </m:e>
                        <m:sub>
                          <m:r>
                            <a:rPr lang="zh-TW" altLang="en-US" sz="2000" i="1">
                              <a:solidFill>
                                <a:srgbClr val="000000"/>
                              </a:solidFill>
                              <a:latin typeface="Cambria Math" panose="02040503050406030204" pitchFamily="18" charset="0"/>
                            </a:rPr>
                            <m:t>𝐷</m:t>
                          </m:r>
                        </m:sub>
                      </m:sSub>
                      <m:f>
                        <m:fPr>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𝑑</m:t>
                          </m:r>
                        </m:num>
                        <m:den>
                          <m:r>
                            <a:rPr lang="zh-TW" altLang="en-US" sz="2000" i="1">
                              <a:solidFill>
                                <a:srgbClr val="000000"/>
                              </a:solidFill>
                              <a:latin typeface="Cambria Math" panose="02040503050406030204" pitchFamily="18" charset="0"/>
                            </a:rPr>
                            <m:t>𝑑𝑡</m:t>
                          </m:r>
                        </m:den>
                      </m:f>
                      <m:r>
                        <a:rPr lang="zh-TW" altLang="en-US" sz="2000" i="1">
                          <a:solidFill>
                            <a:srgbClr val="000000"/>
                          </a:solidFill>
                          <a:latin typeface="Cambria Math" panose="02040503050406030204" pitchFamily="18" charset="0"/>
                        </a:rPr>
                        <m:t>𝑒</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𝑡</m:t>
                      </m:r>
                      <m:r>
                        <a:rPr lang="zh-TW" altLang="en-US" sz="2000" i="1">
                          <a:solidFill>
                            <a:srgbClr val="000000"/>
                          </a:solidFill>
                          <a:latin typeface="Cambria Math" panose="02040503050406030204" pitchFamily="18" charset="0"/>
                        </a:rPr>
                        <m:t>)</m:t>
                      </m:r>
                    </m:oMath>
                  </m:oMathPara>
                </a14:m>
                <a:endParaRPr lang="zh-TW" altLang="en-US" sz="2000" dirty="0"/>
              </a:p>
            </p:txBody>
          </p:sp>
        </mc:Choice>
        <mc:Fallback xmlns="">
          <p:sp>
            <p:nvSpPr>
              <p:cNvPr id="9" name="物件 1">
                <a:extLst>
                  <a:ext uri="{FF2B5EF4-FFF2-40B4-BE49-F238E27FC236}">
                    <a16:creationId xmlns:a16="http://schemas.microsoft.com/office/drawing/2014/main" id="{F77D3993-EA5F-42D1-84E0-9110ED56C0BC}"/>
                  </a:ext>
                </a:extLst>
              </p:cNvPr>
              <p:cNvSpPr txBox="1">
                <a:spLocks noRot="1" noChangeAspect="1" noMove="1" noResize="1" noEditPoints="1" noAdjustHandles="1" noChangeArrowheads="1" noChangeShapeType="1" noTextEdit="1"/>
              </p:cNvSpPr>
              <p:nvPr/>
            </p:nvSpPr>
            <p:spPr bwMode="auto">
              <a:xfrm>
                <a:off x="457200" y="2282825"/>
                <a:ext cx="6040438" cy="917575"/>
              </a:xfrm>
              <a:prstGeom prst="rect">
                <a:avLst/>
              </a:prstGeom>
              <a:blipFill>
                <a:blip r:embed="rId3"/>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物件 9">
                <a:extLst>
                  <a:ext uri="{FF2B5EF4-FFF2-40B4-BE49-F238E27FC236}">
                    <a16:creationId xmlns:a16="http://schemas.microsoft.com/office/drawing/2014/main" id="{F55527F0-DF08-497F-B6AA-CDAC92DECD43}"/>
                  </a:ext>
                </a:extLst>
              </p:cNvPr>
              <p:cNvSpPr txBox="1"/>
              <p:nvPr/>
            </p:nvSpPr>
            <p:spPr>
              <a:xfrm>
                <a:off x="5264150" y="1544667"/>
                <a:ext cx="2692400" cy="473075"/>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r>
                        <a:rPr lang="zh-TW" altLang="en-US" sz="2000" i="1">
                          <a:solidFill>
                            <a:srgbClr val="000000"/>
                          </a:solidFill>
                          <a:latin typeface="Cambria Math" panose="02040503050406030204" pitchFamily="18" charset="0"/>
                        </a:rPr>
                        <m:t>𝐸</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𝑠</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𝑅</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𝑠</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𝑌</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𝑠</m:t>
                      </m:r>
                      <m:r>
                        <a:rPr lang="zh-TW" altLang="en-US" sz="2000" i="1">
                          <a:solidFill>
                            <a:srgbClr val="000000"/>
                          </a:solidFill>
                          <a:latin typeface="Cambria Math" panose="02040503050406030204" pitchFamily="18" charset="0"/>
                        </a:rPr>
                        <m:t>)</m:t>
                      </m:r>
                    </m:oMath>
                  </m:oMathPara>
                </a14:m>
                <a:endParaRPr lang="zh-TW" altLang="en-US" sz="2000" dirty="0"/>
              </a:p>
            </p:txBody>
          </p:sp>
        </mc:Choice>
        <mc:Fallback xmlns="">
          <p:sp>
            <p:nvSpPr>
              <p:cNvPr id="10" name="物件 9">
                <a:extLst>
                  <a:ext uri="{FF2B5EF4-FFF2-40B4-BE49-F238E27FC236}">
                    <a16:creationId xmlns="" xmlns:a16="http://schemas.microsoft.com/office/drawing/2014/main" xmlns:a14="http://schemas.microsoft.com/office/drawing/2010/main" id="{F55527F0-DF08-497F-B6AA-CDAC92DECD43}"/>
                  </a:ext>
                </a:extLst>
              </p:cNvPr>
              <p:cNvSpPr txBox="1">
                <a:spLocks noRot="1" noChangeAspect="1" noMove="1" noResize="1" noEditPoints="1" noAdjustHandles="1" noChangeArrowheads="1" noChangeShapeType="1" noTextEdit="1"/>
              </p:cNvSpPr>
              <p:nvPr/>
            </p:nvSpPr>
            <p:spPr>
              <a:xfrm>
                <a:off x="5264150" y="1544667"/>
                <a:ext cx="2692400" cy="473075"/>
              </a:xfrm>
              <a:prstGeom prst="rect">
                <a:avLst/>
              </a:prstGeom>
              <a:blipFill rotWithShape="0">
                <a:blip r:embed="rId4"/>
                <a:stretch>
                  <a:fillRect/>
                </a:stretch>
              </a:blipFill>
            </p:spPr>
            <p:txBody>
              <a:bodyPr/>
              <a:lstStyle/>
              <a:p>
                <a:r>
                  <a:rPr lang="zh-TW" altLang="en-US">
                    <a:noFill/>
                  </a:rPr>
                  <a:t> </a:t>
                </a:r>
              </a:p>
            </p:txBody>
          </p:sp>
        </mc:Fallback>
      </mc:AlternateContent>
      <p:pic>
        <p:nvPicPr>
          <p:cNvPr id="13" name="Picture 7">
            <a:extLst>
              <a:ext uri="{FF2B5EF4-FFF2-40B4-BE49-F238E27FC236}">
                <a16:creationId xmlns:a16="http://schemas.microsoft.com/office/drawing/2014/main" id="{DF762C44-DB8C-45E6-8795-F74D21E17E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156" y="3200400"/>
            <a:ext cx="7735888" cy="2455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a:extLst>
              <a:ext uri="{FF2B5EF4-FFF2-40B4-BE49-F238E27FC236}">
                <a16:creationId xmlns:a16="http://schemas.microsoft.com/office/drawing/2014/main" id="{722F71A2-512F-4F56-8205-9435DEA63989}"/>
              </a:ext>
            </a:extLst>
          </p:cNvPr>
          <p:cNvSpPr txBox="1"/>
          <p:nvPr/>
        </p:nvSpPr>
        <p:spPr>
          <a:xfrm>
            <a:off x="4610100" y="1581150"/>
            <a:ext cx="654050"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(4.1)</a:t>
            </a:r>
            <a:endParaRPr lang="zh-TW" altLang="en-US" sz="2000" dirty="0">
              <a:latin typeface="Times New Roman" panose="02020603050405020304" pitchFamily="18" charset="0"/>
              <a:cs typeface="Times New Roman" panose="02020603050405020304" pitchFamily="18" charset="0"/>
            </a:endParaRPr>
          </a:p>
        </p:txBody>
      </p:sp>
      <p:sp>
        <p:nvSpPr>
          <p:cNvPr id="15" name="文字方塊 14">
            <a:extLst>
              <a:ext uri="{FF2B5EF4-FFF2-40B4-BE49-F238E27FC236}">
                <a16:creationId xmlns:a16="http://schemas.microsoft.com/office/drawing/2014/main" id="{6EB81012-5940-41DB-BC73-D03A549BB50A}"/>
              </a:ext>
            </a:extLst>
          </p:cNvPr>
          <p:cNvSpPr txBox="1"/>
          <p:nvPr/>
        </p:nvSpPr>
        <p:spPr>
          <a:xfrm>
            <a:off x="7825740" y="1581150"/>
            <a:ext cx="746760"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(4.2)</a:t>
            </a:r>
            <a:endParaRPr lang="zh-TW" altLang="en-US" sz="2000"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88CFCE7B-82FB-4F7A-87D7-E0EF7C5A1B3E}"/>
              </a:ext>
            </a:extLst>
          </p:cNvPr>
          <p:cNvSpPr/>
          <p:nvPr/>
        </p:nvSpPr>
        <p:spPr>
          <a:xfrm>
            <a:off x="6184090" y="2508527"/>
            <a:ext cx="675185" cy="400110"/>
          </a:xfrm>
          <a:prstGeom prst="rect">
            <a:avLst/>
          </a:prstGeom>
        </p:spPr>
        <p:txBody>
          <a:bodyPr wrap="none">
            <a:spAutoFit/>
          </a:bodyPr>
          <a:lstStyle/>
          <a:p>
            <a:r>
              <a:rPr lang="en-US" altLang="zh-TW" sz="2000" dirty="0">
                <a:latin typeface="Times New Roman" panose="02020603050405020304" pitchFamily="18" charset="0"/>
                <a:cs typeface="Times New Roman" panose="02020603050405020304" pitchFamily="18" charset="0"/>
              </a:rPr>
              <a:t>(4.3)</a:t>
            </a:r>
            <a:endParaRPr lang="zh-TW"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722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72CD-F6C9-4CFC-B37E-CD4AD668D98C}"/>
              </a:ext>
            </a:extLst>
          </p:cNvPr>
          <p:cNvSpPr>
            <a:spLocks noGrp="1"/>
          </p:cNvSpPr>
          <p:nvPr>
            <p:ph type="title"/>
          </p:nvPr>
        </p:nvSpPr>
        <p:spPr/>
        <p:txBody>
          <a:bodyPr/>
          <a:lstStyle/>
          <a:p>
            <a:r>
              <a:rPr lang="en-US" altLang="zh-TW" dirty="0"/>
              <a:t>P</a:t>
            </a:r>
            <a:r>
              <a:rPr lang="zh-TW" altLang="en-US" dirty="0"/>
              <a:t>控制器</a:t>
            </a:r>
          </a:p>
        </p:txBody>
      </p:sp>
      <p:sp>
        <p:nvSpPr>
          <p:cNvPr id="4" name="內容版面配置區 3">
            <a:extLst>
              <a:ext uri="{FF2B5EF4-FFF2-40B4-BE49-F238E27FC236}">
                <a16:creationId xmlns:a16="http://schemas.microsoft.com/office/drawing/2014/main" id="{4D5922B3-CE7B-4592-9C2B-53E1CD98C40B}"/>
              </a:ext>
            </a:extLst>
          </p:cNvPr>
          <p:cNvSpPr>
            <a:spLocks noGrp="1"/>
          </p:cNvSpPr>
          <p:nvPr>
            <p:ph idx="1"/>
          </p:nvPr>
        </p:nvSpPr>
        <p:spPr/>
        <p:txBody>
          <a:bodyPr>
            <a:normAutofit/>
          </a:bodyPr>
          <a:lstStyle/>
          <a:p>
            <a:pPr algn="l"/>
            <a:r>
              <a:rPr lang="zh-TW" altLang="en-US" dirty="0"/>
              <a:t>比例控制器</a:t>
            </a:r>
            <a:endParaRPr lang="en-US" altLang="zh-TW" dirty="0"/>
          </a:p>
        </p:txBody>
      </p:sp>
      <p:sp>
        <p:nvSpPr>
          <p:cNvPr id="3" name="投影片編號版面配置區 2">
            <a:extLst>
              <a:ext uri="{FF2B5EF4-FFF2-40B4-BE49-F238E27FC236}">
                <a16:creationId xmlns:a16="http://schemas.microsoft.com/office/drawing/2014/main" id="{D3ED6A1B-E418-4E07-9414-A767387F0575}"/>
              </a:ext>
            </a:extLst>
          </p:cNvPr>
          <p:cNvSpPr>
            <a:spLocks noGrp="1"/>
          </p:cNvSpPr>
          <p:nvPr>
            <p:ph type="sldNum" sz="quarter" idx="12"/>
          </p:nvPr>
        </p:nvSpPr>
        <p:spPr/>
        <p:txBody>
          <a:bodyPr/>
          <a:lstStyle/>
          <a:p>
            <a:fld id="{4FD04F4A-6C97-4470-89C8-0A31BFB83FE6}" type="slidenum">
              <a:rPr lang="en-US" altLang="zh-TW" smtClean="0"/>
              <a:pPr/>
              <a:t>36</a:t>
            </a:fld>
            <a:endParaRPr lang="en-US" altLang="zh-TW" dirty="0"/>
          </a:p>
        </p:txBody>
      </p:sp>
      <p:pic>
        <p:nvPicPr>
          <p:cNvPr id="9" name="Picture 5">
            <a:extLst>
              <a:ext uri="{FF2B5EF4-FFF2-40B4-BE49-F238E27FC236}">
                <a16:creationId xmlns:a16="http://schemas.microsoft.com/office/drawing/2014/main" id="{115A88A2-2412-4530-A426-3B4B27E4D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706" y="2133600"/>
            <a:ext cx="7818438"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a:extLst>
              <a:ext uri="{FF2B5EF4-FFF2-40B4-BE49-F238E27FC236}">
                <a16:creationId xmlns:a16="http://schemas.microsoft.com/office/drawing/2014/main" id="{D9293F05-3381-436C-AA4A-3781CC6FD633}"/>
              </a:ext>
            </a:extLst>
          </p:cNvPr>
          <p:cNvSpPr/>
          <p:nvPr/>
        </p:nvSpPr>
        <p:spPr>
          <a:xfrm>
            <a:off x="2326506" y="2101850"/>
            <a:ext cx="3124200" cy="2406650"/>
          </a:xfrm>
          <a:prstGeom prst="rect">
            <a:avLst/>
          </a:prstGeom>
          <a:solidFill>
            <a:srgbClr val="FFC000">
              <a:alpha val="13000"/>
            </a:srgbClr>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文字方塊 10">
            <a:extLst>
              <a:ext uri="{FF2B5EF4-FFF2-40B4-BE49-F238E27FC236}">
                <a16:creationId xmlns:a16="http://schemas.microsoft.com/office/drawing/2014/main" id="{90624090-040F-4AD7-B69F-390D19344A91}"/>
              </a:ext>
            </a:extLst>
          </p:cNvPr>
          <p:cNvSpPr txBox="1"/>
          <p:nvPr/>
        </p:nvSpPr>
        <p:spPr>
          <a:xfrm>
            <a:off x="4572139" y="2286000"/>
            <a:ext cx="681597" cy="461665"/>
          </a:xfrm>
          <a:prstGeom prst="rect">
            <a:avLst/>
          </a:prstGeom>
          <a:noFill/>
        </p:spPr>
        <p:txBody>
          <a:bodyPr wrap="none" rtlCol="0">
            <a:spAutoFit/>
          </a:bodyPr>
          <a:lstStyle/>
          <a:p>
            <a:r>
              <a:rPr lang="en-US" altLang="zh-TW" sz="2400" dirty="0">
                <a:latin typeface="Times New Roman" panose="02020603050405020304" pitchFamily="18" charset="0"/>
                <a:cs typeface="Times New Roman" panose="02020603050405020304" pitchFamily="18" charset="0"/>
              </a:rPr>
              <a:t>PID</a:t>
            </a:r>
            <a:endParaRPr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830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72CD-F6C9-4CFC-B37E-CD4AD668D98C}"/>
              </a:ext>
            </a:extLst>
          </p:cNvPr>
          <p:cNvSpPr>
            <a:spLocks noGrp="1"/>
          </p:cNvSpPr>
          <p:nvPr>
            <p:ph type="title"/>
          </p:nvPr>
        </p:nvSpPr>
        <p:spPr/>
        <p:txBody>
          <a:bodyPr/>
          <a:lstStyle/>
          <a:p>
            <a:r>
              <a:rPr lang="en-US" altLang="zh-TW" dirty="0"/>
              <a:t>P</a:t>
            </a:r>
            <a:r>
              <a:rPr lang="zh-TW" altLang="en-US" dirty="0"/>
              <a:t> 控制器</a:t>
            </a:r>
          </a:p>
        </p:txBody>
      </p:sp>
      <p:sp>
        <p:nvSpPr>
          <p:cNvPr id="4" name="內容版面配置區 3">
            <a:extLst>
              <a:ext uri="{FF2B5EF4-FFF2-40B4-BE49-F238E27FC236}">
                <a16:creationId xmlns:a16="http://schemas.microsoft.com/office/drawing/2014/main" id="{4D5922B3-CE7B-4592-9C2B-53E1CD98C40B}"/>
              </a:ext>
            </a:extLst>
          </p:cNvPr>
          <p:cNvSpPr>
            <a:spLocks noGrp="1"/>
          </p:cNvSpPr>
          <p:nvPr>
            <p:ph idx="1"/>
          </p:nvPr>
        </p:nvSpPr>
        <p:spPr/>
        <p:txBody>
          <a:bodyPr>
            <a:normAutofit/>
          </a:bodyPr>
          <a:lstStyle/>
          <a:p>
            <a:pPr algn="l"/>
            <a:r>
              <a:rPr lang="en-US" altLang="zh-TW" dirty="0"/>
              <a:t>Unit-step response (</a:t>
            </a:r>
            <a:r>
              <a:rPr lang="en-US" altLang="zh-TW" dirty="0" err="1"/>
              <a:t>Kp</a:t>
            </a:r>
            <a:r>
              <a:rPr lang="en-US" altLang="zh-TW" dirty="0"/>
              <a:t> = 3, 10, 100 )</a:t>
            </a:r>
          </a:p>
        </p:txBody>
      </p:sp>
      <p:sp>
        <p:nvSpPr>
          <p:cNvPr id="3" name="投影片編號版面配置區 2">
            <a:extLst>
              <a:ext uri="{FF2B5EF4-FFF2-40B4-BE49-F238E27FC236}">
                <a16:creationId xmlns:a16="http://schemas.microsoft.com/office/drawing/2014/main" id="{D3ED6A1B-E418-4E07-9414-A767387F0575}"/>
              </a:ext>
            </a:extLst>
          </p:cNvPr>
          <p:cNvSpPr>
            <a:spLocks noGrp="1"/>
          </p:cNvSpPr>
          <p:nvPr>
            <p:ph type="sldNum" sz="quarter" idx="12"/>
          </p:nvPr>
        </p:nvSpPr>
        <p:spPr/>
        <p:txBody>
          <a:bodyPr/>
          <a:lstStyle/>
          <a:p>
            <a:fld id="{4FD04F4A-6C97-4470-89C8-0A31BFB83FE6}" type="slidenum">
              <a:rPr lang="en-US" altLang="zh-TW" smtClean="0"/>
              <a:pPr/>
              <a:t>37</a:t>
            </a:fld>
            <a:endParaRPr lang="en-US" altLang="zh-TW" dirty="0"/>
          </a:p>
        </p:txBody>
      </p:sp>
      <p:pic>
        <p:nvPicPr>
          <p:cNvPr id="5" name="圖片 4">
            <a:extLst>
              <a:ext uri="{FF2B5EF4-FFF2-40B4-BE49-F238E27FC236}">
                <a16:creationId xmlns:a16="http://schemas.microsoft.com/office/drawing/2014/main" id="{675CA838-59FB-4C5A-8FB2-4518B12217DA}"/>
              </a:ext>
            </a:extLst>
          </p:cNvPr>
          <p:cNvPicPr>
            <a:picLocks noChangeAspect="1"/>
          </p:cNvPicPr>
          <p:nvPr/>
        </p:nvPicPr>
        <p:blipFill>
          <a:blip r:embed="rId2"/>
          <a:stretch>
            <a:fillRect/>
          </a:stretch>
        </p:blipFill>
        <p:spPr>
          <a:xfrm>
            <a:off x="965200" y="1824419"/>
            <a:ext cx="7264400" cy="4348709"/>
          </a:xfrm>
          <a:prstGeom prst="rect">
            <a:avLst/>
          </a:prstGeom>
        </p:spPr>
      </p:pic>
    </p:spTree>
    <p:extLst>
      <p:ext uri="{BB962C8B-B14F-4D97-AF65-F5344CB8AC3E}">
        <p14:creationId xmlns:p14="http://schemas.microsoft.com/office/powerpoint/2010/main" val="1040248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72CD-F6C9-4CFC-B37E-CD4AD668D98C}"/>
              </a:ext>
            </a:extLst>
          </p:cNvPr>
          <p:cNvSpPr>
            <a:spLocks noGrp="1"/>
          </p:cNvSpPr>
          <p:nvPr>
            <p:ph type="title"/>
          </p:nvPr>
        </p:nvSpPr>
        <p:spPr/>
        <p:txBody>
          <a:bodyPr/>
          <a:lstStyle/>
          <a:p>
            <a:r>
              <a:rPr lang="en-US" altLang="zh-TW" dirty="0"/>
              <a:t>PI</a:t>
            </a:r>
            <a:r>
              <a:rPr lang="zh-TW" altLang="en-US" dirty="0"/>
              <a:t>控制器</a:t>
            </a:r>
          </a:p>
        </p:txBody>
      </p:sp>
      <p:sp>
        <p:nvSpPr>
          <p:cNvPr id="4" name="內容版面配置區 3">
            <a:extLst>
              <a:ext uri="{FF2B5EF4-FFF2-40B4-BE49-F238E27FC236}">
                <a16:creationId xmlns:a16="http://schemas.microsoft.com/office/drawing/2014/main" id="{4D5922B3-CE7B-4592-9C2B-53E1CD98C40B}"/>
              </a:ext>
            </a:extLst>
          </p:cNvPr>
          <p:cNvSpPr>
            <a:spLocks noGrp="1"/>
          </p:cNvSpPr>
          <p:nvPr>
            <p:ph idx="1"/>
          </p:nvPr>
        </p:nvSpPr>
        <p:spPr/>
        <p:txBody>
          <a:bodyPr>
            <a:normAutofit/>
          </a:bodyPr>
          <a:lstStyle/>
          <a:p>
            <a:pPr algn="l"/>
            <a:r>
              <a:rPr lang="zh-TW" altLang="en-US" dirty="0"/>
              <a:t>比例</a:t>
            </a:r>
            <a:r>
              <a:rPr lang="en-US" altLang="zh-TW" dirty="0"/>
              <a:t> + </a:t>
            </a:r>
            <a:r>
              <a:rPr lang="zh-TW" altLang="en-US" dirty="0"/>
              <a:t>積分</a:t>
            </a:r>
            <a:r>
              <a:rPr lang="en-US" altLang="zh-TW" dirty="0"/>
              <a:t> </a:t>
            </a:r>
            <a:r>
              <a:rPr lang="zh-TW" altLang="en-US" dirty="0"/>
              <a:t>控制器</a:t>
            </a:r>
            <a:r>
              <a:rPr lang="en-US" altLang="zh-TW" dirty="0"/>
              <a:t> </a:t>
            </a:r>
          </a:p>
        </p:txBody>
      </p:sp>
      <p:sp>
        <p:nvSpPr>
          <p:cNvPr id="3" name="投影片編號版面配置區 2">
            <a:extLst>
              <a:ext uri="{FF2B5EF4-FFF2-40B4-BE49-F238E27FC236}">
                <a16:creationId xmlns:a16="http://schemas.microsoft.com/office/drawing/2014/main" id="{D3ED6A1B-E418-4E07-9414-A767387F0575}"/>
              </a:ext>
            </a:extLst>
          </p:cNvPr>
          <p:cNvSpPr>
            <a:spLocks noGrp="1"/>
          </p:cNvSpPr>
          <p:nvPr>
            <p:ph type="sldNum" sz="quarter" idx="12"/>
          </p:nvPr>
        </p:nvSpPr>
        <p:spPr/>
        <p:txBody>
          <a:bodyPr/>
          <a:lstStyle/>
          <a:p>
            <a:fld id="{4FD04F4A-6C97-4470-89C8-0A31BFB83FE6}" type="slidenum">
              <a:rPr lang="en-US" altLang="zh-TW" smtClean="0"/>
              <a:pPr/>
              <a:t>38</a:t>
            </a:fld>
            <a:endParaRPr lang="en-US" altLang="zh-TW" dirty="0"/>
          </a:p>
        </p:txBody>
      </p:sp>
      <p:pic>
        <p:nvPicPr>
          <p:cNvPr id="6" name="圖片 5">
            <a:extLst>
              <a:ext uri="{FF2B5EF4-FFF2-40B4-BE49-F238E27FC236}">
                <a16:creationId xmlns:a16="http://schemas.microsoft.com/office/drawing/2014/main" id="{ACB813B6-B4C1-4508-AA09-410C7020E261}"/>
              </a:ext>
            </a:extLst>
          </p:cNvPr>
          <p:cNvPicPr>
            <a:picLocks noChangeAspect="1"/>
          </p:cNvPicPr>
          <p:nvPr/>
        </p:nvPicPr>
        <p:blipFill>
          <a:blip r:embed="rId2"/>
          <a:stretch>
            <a:fillRect/>
          </a:stretch>
        </p:blipFill>
        <p:spPr>
          <a:xfrm>
            <a:off x="457200" y="2020942"/>
            <a:ext cx="8126422" cy="3632482"/>
          </a:xfrm>
          <a:prstGeom prst="rect">
            <a:avLst/>
          </a:prstGeom>
        </p:spPr>
      </p:pic>
    </p:spTree>
    <p:extLst>
      <p:ext uri="{BB962C8B-B14F-4D97-AF65-F5344CB8AC3E}">
        <p14:creationId xmlns:p14="http://schemas.microsoft.com/office/powerpoint/2010/main" val="349115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72CD-F6C9-4CFC-B37E-CD4AD668D98C}"/>
              </a:ext>
            </a:extLst>
          </p:cNvPr>
          <p:cNvSpPr>
            <a:spLocks noGrp="1"/>
          </p:cNvSpPr>
          <p:nvPr>
            <p:ph type="title"/>
          </p:nvPr>
        </p:nvSpPr>
        <p:spPr/>
        <p:txBody>
          <a:bodyPr/>
          <a:lstStyle/>
          <a:p>
            <a:r>
              <a:rPr lang="en-US" altLang="zh-TW" dirty="0"/>
              <a:t>PI</a:t>
            </a:r>
            <a:r>
              <a:rPr lang="zh-TW" altLang="en-US" dirty="0"/>
              <a:t>控制器</a:t>
            </a:r>
          </a:p>
        </p:txBody>
      </p:sp>
      <p:sp>
        <p:nvSpPr>
          <p:cNvPr id="4" name="內容版面配置區 3">
            <a:extLst>
              <a:ext uri="{FF2B5EF4-FFF2-40B4-BE49-F238E27FC236}">
                <a16:creationId xmlns:a16="http://schemas.microsoft.com/office/drawing/2014/main" id="{4D5922B3-CE7B-4592-9C2B-53E1CD98C40B}"/>
              </a:ext>
            </a:extLst>
          </p:cNvPr>
          <p:cNvSpPr>
            <a:spLocks noGrp="1"/>
          </p:cNvSpPr>
          <p:nvPr>
            <p:ph idx="1"/>
          </p:nvPr>
        </p:nvSpPr>
        <p:spPr>
          <a:xfrm>
            <a:off x="467544" y="1204576"/>
            <a:ext cx="8229600" cy="4968552"/>
          </a:xfrm>
        </p:spPr>
        <p:txBody>
          <a:bodyPr>
            <a:normAutofit/>
          </a:bodyPr>
          <a:lstStyle/>
          <a:p>
            <a:pPr algn="l"/>
            <a:r>
              <a:rPr lang="en-US" altLang="zh-TW" dirty="0"/>
              <a:t>Unit-step response (K</a:t>
            </a:r>
            <a:r>
              <a:rPr lang="en-US" altLang="zh-TW" baseline="-25000" dirty="0"/>
              <a:t>P</a:t>
            </a:r>
            <a:r>
              <a:rPr lang="en-US" altLang="zh-TW" dirty="0"/>
              <a:t> = 3, K</a:t>
            </a:r>
            <a:r>
              <a:rPr lang="en-US" altLang="zh-TW" baseline="-25000" dirty="0"/>
              <a:t>I</a:t>
            </a:r>
            <a:r>
              <a:rPr lang="en-US" altLang="zh-TW" dirty="0"/>
              <a:t> =</a:t>
            </a:r>
            <a:r>
              <a:rPr lang="zh-TW" altLang="en-US" dirty="0"/>
              <a:t> </a:t>
            </a:r>
            <a:r>
              <a:rPr lang="en-US" altLang="zh-TW" dirty="0"/>
              <a:t>1, 3, 5 )</a:t>
            </a:r>
          </a:p>
          <a:p>
            <a:pPr marL="0" indent="0" algn="l">
              <a:buNone/>
            </a:pPr>
            <a:endParaRPr lang="en-US" altLang="zh-TW" dirty="0"/>
          </a:p>
        </p:txBody>
      </p:sp>
      <p:sp>
        <p:nvSpPr>
          <p:cNvPr id="3" name="投影片編號版面配置區 2">
            <a:extLst>
              <a:ext uri="{FF2B5EF4-FFF2-40B4-BE49-F238E27FC236}">
                <a16:creationId xmlns:a16="http://schemas.microsoft.com/office/drawing/2014/main" id="{D3ED6A1B-E418-4E07-9414-A767387F0575}"/>
              </a:ext>
            </a:extLst>
          </p:cNvPr>
          <p:cNvSpPr>
            <a:spLocks noGrp="1"/>
          </p:cNvSpPr>
          <p:nvPr>
            <p:ph type="sldNum" sz="quarter" idx="12"/>
          </p:nvPr>
        </p:nvSpPr>
        <p:spPr/>
        <p:txBody>
          <a:bodyPr/>
          <a:lstStyle/>
          <a:p>
            <a:fld id="{4FD04F4A-6C97-4470-89C8-0A31BFB83FE6}" type="slidenum">
              <a:rPr lang="en-US" altLang="zh-TW" smtClean="0"/>
              <a:pPr/>
              <a:t>39</a:t>
            </a:fld>
            <a:endParaRPr lang="en-US" altLang="zh-TW" dirty="0"/>
          </a:p>
        </p:txBody>
      </p:sp>
      <p:pic>
        <p:nvPicPr>
          <p:cNvPr id="5" name="圖片 4">
            <a:extLst>
              <a:ext uri="{FF2B5EF4-FFF2-40B4-BE49-F238E27FC236}">
                <a16:creationId xmlns:a16="http://schemas.microsoft.com/office/drawing/2014/main" id="{CDFD6124-3C50-4E68-B77F-09377564558A}"/>
              </a:ext>
            </a:extLst>
          </p:cNvPr>
          <p:cNvPicPr>
            <a:picLocks noChangeAspect="1"/>
          </p:cNvPicPr>
          <p:nvPr/>
        </p:nvPicPr>
        <p:blipFill>
          <a:blip r:embed="rId2"/>
          <a:stretch>
            <a:fillRect/>
          </a:stretch>
        </p:blipFill>
        <p:spPr>
          <a:xfrm>
            <a:off x="863600" y="1858412"/>
            <a:ext cx="7416800" cy="4314716"/>
          </a:xfrm>
          <a:prstGeom prst="rect">
            <a:avLst/>
          </a:prstGeom>
        </p:spPr>
      </p:pic>
    </p:spTree>
    <p:extLst>
      <p:ext uri="{BB962C8B-B14F-4D97-AF65-F5344CB8AC3E}">
        <p14:creationId xmlns:p14="http://schemas.microsoft.com/office/powerpoint/2010/main" val="171030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77CD30-CC6B-43DB-A66E-E54915856601}"/>
              </a:ext>
            </a:extLst>
          </p:cNvPr>
          <p:cNvSpPr>
            <a:spLocks noGrp="1"/>
          </p:cNvSpPr>
          <p:nvPr>
            <p:ph type="title"/>
          </p:nvPr>
        </p:nvSpPr>
        <p:spPr/>
        <p:txBody>
          <a:bodyPr/>
          <a:lstStyle/>
          <a:p>
            <a:r>
              <a:rPr lang="zh-TW" altLang="en-US" dirty="0"/>
              <a:t>實驗零</a:t>
            </a:r>
          </a:p>
        </p:txBody>
      </p:sp>
      <p:sp>
        <p:nvSpPr>
          <p:cNvPr id="3" name="內容版面配置區 2">
            <a:extLst>
              <a:ext uri="{FF2B5EF4-FFF2-40B4-BE49-F238E27FC236}">
                <a16:creationId xmlns:a16="http://schemas.microsoft.com/office/drawing/2014/main" id="{3D58A536-60E2-4EE4-80C8-A6161489F36A}"/>
              </a:ext>
            </a:extLst>
          </p:cNvPr>
          <p:cNvSpPr>
            <a:spLocks noGrp="1"/>
          </p:cNvSpPr>
          <p:nvPr>
            <p:ph idx="1"/>
          </p:nvPr>
        </p:nvSpPr>
        <p:spPr/>
        <p:txBody>
          <a:bodyPr>
            <a:normAutofit/>
          </a:bodyPr>
          <a:lstStyle/>
          <a:p>
            <a:pPr marL="0" indent="0">
              <a:buNone/>
            </a:pPr>
            <a:r>
              <a:rPr lang="zh-TW" altLang="en-US" dirty="0"/>
              <a:t>實驗目的：查找微控制器腳位</a:t>
            </a:r>
            <a:endParaRPr lang="en-US" altLang="zh-TW" dirty="0"/>
          </a:p>
          <a:p>
            <a:pPr marL="0" indent="0">
              <a:buNone/>
            </a:pPr>
            <a:r>
              <a:rPr lang="zh-TW" altLang="en-US" dirty="0"/>
              <a:t>實驗說明：查找</a:t>
            </a:r>
            <a:r>
              <a:rPr lang="en-US" altLang="zh-TW" dirty="0"/>
              <a:t>mega328PU-TH</a:t>
            </a:r>
            <a:r>
              <a:rPr lang="zh-TW" altLang="en-US" dirty="0"/>
              <a:t>腳位，將預用腳位記錄於表</a:t>
            </a:r>
            <a:r>
              <a:rPr lang="en-US" altLang="zh-TW" dirty="0"/>
              <a:t>0</a:t>
            </a:r>
            <a:r>
              <a:rPr lang="zh-TW" altLang="en-US" dirty="0"/>
              <a:t>。其包含馬達、</a:t>
            </a:r>
            <a:r>
              <a:rPr lang="en-US" altLang="zh-TW" dirty="0"/>
              <a:t>PWM</a:t>
            </a:r>
            <a:r>
              <a:rPr lang="zh-TW" altLang="en-US" dirty="0"/>
              <a:t>、感測器、超聲波、</a:t>
            </a:r>
            <a:r>
              <a:rPr lang="en-US" altLang="zh-TW" dirty="0"/>
              <a:t>reset…</a:t>
            </a:r>
            <a:r>
              <a:rPr lang="zh-TW" altLang="en-US" dirty="0"/>
              <a:t>等。</a:t>
            </a:r>
            <a:endParaRPr lang="en-US" altLang="zh-TW" dirty="0"/>
          </a:p>
          <a:p>
            <a:pPr marL="0" indent="0">
              <a:buNone/>
            </a:pPr>
            <a:endParaRPr lang="zh-TW" altLang="en-US" dirty="0"/>
          </a:p>
          <a:p>
            <a:endParaRPr lang="en-US" altLang="zh-TW" dirty="0"/>
          </a:p>
          <a:p>
            <a:pPr marL="0" indent="0">
              <a:buNone/>
            </a:pPr>
            <a:endParaRPr lang="en-US" altLang="zh-TW" dirty="0"/>
          </a:p>
          <a:p>
            <a:pPr marL="0" indent="0">
              <a:buNone/>
            </a:pPr>
            <a:endParaRPr lang="zh-TW" altLang="en-US" dirty="0"/>
          </a:p>
        </p:txBody>
      </p:sp>
      <p:sp>
        <p:nvSpPr>
          <p:cNvPr id="5" name="文字方塊 4">
            <a:extLst>
              <a:ext uri="{FF2B5EF4-FFF2-40B4-BE49-F238E27FC236}">
                <a16:creationId xmlns:a16="http://schemas.microsoft.com/office/drawing/2014/main" id="{12C2CEE3-8CF9-438E-AB43-1DC3B736998A}"/>
              </a:ext>
            </a:extLst>
          </p:cNvPr>
          <p:cNvSpPr txBox="1"/>
          <p:nvPr/>
        </p:nvSpPr>
        <p:spPr>
          <a:xfrm>
            <a:off x="3590925" y="5623362"/>
            <a:ext cx="1962150" cy="307777"/>
          </a:xfrm>
          <a:prstGeom prst="rect">
            <a:avLst/>
          </a:prstGeom>
          <a:noFill/>
        </p:spPr>
        <p:txBody>
          <a:bodyPr wrap="square" rtlCol="0">
            <a:spAutoFit/>
          </a:bodyPr>
          <a:lstStyle/>
          <a:p>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表</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0</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實驗零 腳位記錄表</a:t>
            </a:r>
          </a:p>
        </p:txBody>
      </p:sp>
      <p:sp>
        <p:nvSpPr>
          <p:cNvPr id="6" name="投影片編號版面配置區 5">
            <a:extLst>
              <a:ext uri="{FF2B5EF4-FFF2-40B4-BE49-F238E27FC236}">
                <a16:creationId xmlns:a16="http://schemas.microsoft.com/office/drawing/2014/main" id="{0556ED85-57CE-42FE-A59F-F9241F3FD5C5}"/>
              </a:ext>
            </a:extLst>
          </p:cNvPr>
          <p:cNvSpPr>
            <a:spLocks noGrp="1"/>
          </p:cNvSpPr>
          <p:nvPr>
            <p:ph type="sldNum" sz="quarter" idx="12"/>
          </p:nvPr>
        </p:nvSpPr>
        <p:spPr/>
        <p:txBody>
          <a:bodyPr/>
          <a:lstStyle/>
          <a:p>
            <a:fld id="{4FD04F4A-6C97-4470-89C8-0A31BFB83FE6}" type="slidenum">
              <a:rPr lang="en-US" altLang="zh-TW" smtClean="0"/>
              <a:pPr/>
              <a:t>4</a:t>
            </a:fld>
            <a:endParaRPr lang="en-US" altLang="zh-TW" dirty="0"/>
          </a:p>
        </p:txBody>
      </p:sp>
      <p:graphicFrame>
        <p:nvGraphicFramePr>
          <p:cNvPr id="7" name="內容版面配置區 4">
            <a:extLst>
              <a:ext uri="{FF2B5EF4-FFF2-40B4-BE49-F238E27FC236}">
                <a16:creationId xmlns:a16="http://schemas.microsoft.com/office/drawing/2014/main" id="{E9A14EDA-8EF5-4D1F-BDC8-FEB921D22062}"/>
              </a:ext>
            </a:extLst>
          </p:cNvPr>
          <p:cNvGraphicFramePr>
            <a:graphicFrameLocks/>
          </p:cNvGraphicFramePr>
          <p:nvPr>
            <p:extLst>
              <p:ext uri="{D42A27DB-BD31-4B8C-83A1-F6EECF244321}">
                <p14:modId xmlns:p14="http://schemas.microsoft.com/office/powerpoint/2010/main" val="1027266617"/>
              </p:ext>
            </p:extLst>
          </p:nvPr>
        </p:nvGraphicFramePr>
        <p:xfrm>
          <a:off x="1727885" y="3491138"/>
          <a:ext cx="5400000" cy="2132224"/>
        </p:xfrm>
        <a:graphic>
          <a:graphicData uri="http://schemas.openxmlformats.org/drawingml/2006/table">
            <a:tbl>
              <a:tblPr>
                <a:tableStyleId>{8799B23B-EC83-4686-B30A-512413B5E67A}</a:tableStyleId>
              </a:tblPr>
              <a:tblGrid>
                <a:gridCol w="1080000">
                  <a:extLst>
                    <a:ext uri="{9D8B030D-6E8A-4147-A177-3AD203B41FA5}">
                      <a16:colId xmlns:a16="http://schemas.microsoft.com/office/drawing/2014/main" val="1380983531"/>
                    </a:ext>
                  </a:extLst>
                </a:gridCol>
                <a:gridCol w="1080000">
                  <a:extLst>
                    <a:ext uri="{9D8B030D-6E8A-4147-A177-3AD203B41FA5}">
                      <a16:colId xmlns:a16="http://schemas.microsoft.com/office/drawing/2014/main" val="1113969694"/>
                    </a:ext>
                  </a:extLst>
                </a:gridCol>
                <a:gridCol w="1080000">
                  <a:extLst>
                    <a:ext uri="{9D8B030D-6E8A-4147-A177-3AD203B41FA5}">
                      <a16:colId xmlns:a16="http://schemas.microsoft.com/office/drawing/2014/main" val="52036040"/>
                    </a:ext>
                  </a:extLst>
                </a:gridCol>
                <a:gridCol w="1080000">
                  <a:extLst>
                    <a:ext uri="{9D8B030D-6E8A-4147-A177-3AD203B41FA5}">
                      <a16:colId xmlns:a16="http://schemas.microsoft.com/office/drawing/2014/main" val="2622315757"/>
                    </a:ext>
                  </a:extLst>
                </a:gridCol>
                <a:gridCol w="1080000">
                  <a:extLst>
                    <a:ext uri="{9D8B030D-6E8A-4147-A177-3AD203B41FA5}">
                      <a16:colId xmlns:a16="http://schemas.microsoft.com/office/drawing/2014/main" val="1637172045"/>
                    </a:ext>
                  </a:extLst>
                </a:gridCol>
              </a:tblGrid>
              <a:tr h="451532">
                <a:tc>
                  <a:txBody>
                    <a:bodyPr/>
                    <a:lstStyle/>
                    <a:p>
                      <a:pPr algn="ct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項目</a:t>
                      </a:r>
                    </a:p>
                  </a:txBody>
                  <a:tcPr marL="96176" marR="96176" marT="48088" marB="480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2000" kern="1200" baseline="-25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右邊馬達</a:t>
                      </a:r>
                      <a:r>
                        <a:rPr lang="en-US" altLang="zh-TW" sz="2000" kern="1200" baseline="-25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/PWM</a:t>
                      </a:r>
                      <a:endParaRPr lang="zh-TW" altLang="en-US" sz="2000" kern="1200" baseline="-25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marL="96176" marR="96176" marT="48088" marB="480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2000" baseline="-25000" dirty="0">
                          <a:latin typeface="Times New Roman" panose="02020603050405020304" pitchFamily="18" charset="0"/>
                          <a:ea typeface="標楷體" panose="03000509000000000000" pitchFamily="65" charset="-120"/>
                          <a:cs typeface="Times New Roman" panose="02020603050405020304" pitchFamily="18" charset="0"/>
                        </a:rPr>
                        <a:t>左邊馬達</a:t>
                      </a:r>
                      <a:r>
                        <a:rPr lang="en-US" altLang="zh-TW" sz="2000" baseline="-25000" dirty="0">
                          <a:latin typeface="Times New Roman" panose="02020603050405020304" pitchFamily="18" charset="0"/>
                          <a:ea typeface="標楷體" panose="03000509000000000000" pitchFamily="65" charset="-120"/>
                          <a:cs typeface="Times New Roman" panose="02020603050405020304" pitchFamily="18" charset="0"/>
                        </a:rPr>
                        <a:t>/PWM</a:t>
                      </a:r>
                      <a:endParaRPr lang="zh-TW" altLang="en-US" sz="2000" baseline="-25000" dirty="0">
                        <a:latin typeface="Times New Roman" panose="02020603050405020304" pitchFamily="18" charset="0"/>
                        <a:ea typeface="標楷體" panose="03000509000000000000" pitchFamily="65" charset="-120"/>
                        <a:cs typeface="Times New Roman" panose="02020603050405020304" pitchFamily="18" charset="0"/>
                      </a:endParaRPr>
                    </a:p>
                  </a:txBody>
                  <a:tcPr marL="96176" marR="96176" marT="48088" marB="480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2000" kern="1200" baseline="-25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感測器</a:t>
                      </a:r>
                    </a:p>
                  </a:txBody>
                  <a:tcPr marL="96176" marR="96176" marT="48088" marB="480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2000" baseline="-25000" dirty="0">
                          <a:latin typeface="Times New Roman" panose="02020603050405020304" pitchFamily="18" charset="0"/>
                          <a:ea typeface="標楷體" panose="03000509000000000000" pitchFamily="65" charset="-120"/>
                          <a:cs typeface="Times New Roman" panose="02020603050405020304" pitchFamily="18" charset="0"/>
                        </a:rPr>
                        <a:t>超聲波</a:t>
                      </a:r>
                    </a:p>
                  </a:txBody>
                  <a:tcPr marL="96176" marR="96176" marT="48088" marB="480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583596"/>
                  </a:ext>
                </a:extLst>
              </a:tr>
              <a:tr h="360000">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Pin</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腳</a:t>
                      </a:r>
                    </a:p>
                  </a:txBody>
                  <a:tcPr marL="96176" marR="96176" marT="48088" marB="480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D7/D6</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marL="96176" marR="96176" marT="48088" marB="480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D4/D5</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marL="96176" marR="96176" marT="48088" marB="480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A0</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A1</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A2</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A3</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A4</a:t>
                      </a:r>
                      <a:endParaRPr lang="zh-TW" altLang="en-US" sz="1600" dirty="0">
                        <a:latin typeface="Times New Roman" panose="02020603050405020304" pitchFamily="18" charset="0"/>
                        <a:ea typeface="標楷體" panose="03000509000000000000" pitchFamily="65" charset="-120"/>
                        <a:cs typeface="Times New Roman" panose="02020603050405020304" pitchFamily="18" charset="0"/>
                      </a:endParaRPr>
                    </a:p>
                  </a:txBody>
                  <a:tcPr marL="96176" marR="96176" marT="48088" marB="480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D11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D12</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marL="96176" marR="96176" marT="48088" marB="480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621382"/>
                  </a:ext>
                </a:extLst>
              </a:tr>
              <a:tr h="360000">
                <a:tc>
                  <a:txBody>
                    <a:bodyPr/>
                    <a:lstStyle/>
                    <a:p>
                      <a:pPr algn="ct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項目</a:t>
                      </a:r>
                    </a:p>
                  </a:txBody>
                  <a:tcPr marL="96176" marR="96176" marT="48088" marB="480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Button</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marL="96176" marR="96176" marT="48088" marB="480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buzzer</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marL="96176" marR="96176" marT="48088" marB="480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marL="96176" marR="96176" marT="48088" marB="480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000">
                        <a:latin typeface="Times New Roman" panose="02020603050405020304" pitchFamily="18" charset="0"/>
                        <a:ea typeface="標楷體" panose="03000509000000000000" pitchFamily="65" charset="-120"/>
                        <a:cs typeface="Times New Roman" panose="02020603050405020304" pitchFamily="18" charset="0"/>
                      </a:endParaRPr>
                    </a:p>
                  </a:txBody>
                  <a:tcPr marL="96176" marR="96176" marT="48088" marB="480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205703"/>
                  </a:ext>
                </a:extLst>
              </a:tr>
              <a:tr h="360000">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Pin</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腳</a:t>
                      </a:r>
                    </a:p>
                  </a:txBody>
                  <a:tcPr marL="96176" marR="96176" marT="48088" marB="480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A7</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marL="96176" marR="96176" marT="48088" marB="480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D8</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marL="96176" marR="96176" marT="48088" marB="480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000">
                        <a:latin typeface="Times New Roman" panose="02020603050405020304" pitchFamily="18" charset="0"/>
                        <a:ea typeface="標楷體" panose="03000509000000000000" pitchFamily="65" charset="-120"/>
                        <a:cs typeface="Times New Roman" panose="02020603050405020304" pitchFamily="18" charset="0"/>
                      </a:endParaRPr>
                    </a:p>
                  </a:txBody>
                  <a:tcPr marL="96176" marR="96176" marT="48088" marB="480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marL="96176" marR="96176" marT="48088" marB="480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0069517"/>
                  </a:ext>
                </a:extLst>
              </a:tr>
            </a:tbl>
          </a:graphicData>
        </a:graphic>
      </p:graphicFrame>
    </p:spTree>
    <p:extLst>
      <p:ext uri="{BB962C8B-B14F-4D97-AF65-F5344CB8AC3E}">
        <p14:creationId xmlns:p14="http://schemas.microsoft.com/office/powerpoint/2010/main" val="270500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72CD-F6C9-4CFC-B37E-CD4AD668D98C}"/>
              </a:ext>
            </a:extLst>
          </p:cNvPr>
          <p:cNvSpPr>
            <a:spLocks noGrp="1"/>
          </p:cNvSpPr>
          <p:nvPr>
            <p:ph type="title"/>
          </p:nvPr>
        </p:nvSpPr>
        <p:spPr/>
        <p:txBody>
          <a:bodyPr/>
          <a:lstStyle/>
          <a:p>
            <a:r>
              <a:rPr lang="zh-TW" altLang="en-US" dirty="0"/>
              <a:t>只有</a:t>
            </a:r>
            <a:r>
              <a:rPr lang="en-US" altLang="zh-TW" dirty="0"/>
              <a:t> I</a:t>
            </a:r>
            <a:r>
              <a:rPr lang="zh-TW" altLang="en-US" dirty="0"/>
              <a:t> 控制器</a:t>
            </a:r>
          </a:p>
        </p:txBody>
      </p:sp>
      <p:sp>
        <p:nvSpPr>
          <p:cNvPr id="4" name="內容版面配置區 3">
            <a:extLst>
              <a:ext uri="{FF2B5EF4-FFF2-40B4-BE49-F238E27FC236}">
                <a16:creationId xmlns:a16="http://schemas.microsoft.com/office/drawing/2014/main" id="{4D5922B3-CE7B-4592-9C2B-53E1CD98C40B}"/>
              </a:ext>
            </a:extLst>
          </p:cNvPr>
          <p:cNvSpPr>
            <a:spLocks noGrp="1"/>
          </p:cNvSpPr>
          <p:nvPr>
            <p:ph idx="1"/>
          </p:nvPr>
        </p:nvSpPr>
        <p:spPr/>
        <p:txBody>
          <a:bodyPr>
            <a:normAutofit/>
          </a:bodyPr>
          <a:lstStyle/>
          <a:p>
            <a:pPr algn="l"/>
            <a:r>
              <a:rPr lang="en-US" altLang="zh-TW" dirty="0"/>
              <a:t>Unit-step response (K</a:t>
            </a:r>
            <a:r>
              <a:rPr lang="en-US" altLang="zh-TW" baseline="-25000" dirty="0"/>
              <a:t>P</a:t>
            </a:r>
            <a:r>
              <a:rPr lang="en-US" altLang="zh-TW" dirty="0"/>
              <a:t> = 0, K</a:t>
            </a:r>
            <a:r>
              <a:rPr lang="en-US" altLang="zh-TW" baseline="-25000" dirty="0"/>
              <a:t>I</a:t>
            </a:r>
            <a:r>
              <a:rPr lang="en-US" altLang="zh-TW" dirty="0"/>
              <a:t> =</a:t>
            </a:r>
            <a:r>
              <a:rPr lang="zh-TW" altLang="en-US" dirty="0"/>
              <a:t> </a:t>
            </a:r>
            <a:r>
              <a:rPr lang="en-US" altLang="zh-TW" dirty="0"/>
              <a:t>1, 3, 5 )</a:t>
            </a:r>
          </a:p>
          <a:p>
            <a:pPr marL="0" indent="0" algn="l">
              <a:buNone/>
            </a:pPr>
            <a:endParaRPr lang="en-US" altLang="zh-TW" dirty="0"/>
          </a:p>
        </p:txBody>
      </p:sp>
      <p:sp>
        <p:nvSpPr>
          <p:cNvPr id="3" name="投影片編號版面配置區 2">
            <a:extLst>
              <a:ext uri="{FF2B5EF4-FFF2-40B4-BE49-F238E27FC236}">
                <a16:creationId xmlns:a16="http://schemas.microsoft.com/office/drawing/2014/main" id="{D3ED6A1B-E418-4E07-9414-A767387F0575}"/>
              </a:ext>
            </a:extLst>
          </p:cNvPr>
          <p:cNvSpPr>
            <a:spLocks noGrp="1"/>
          </p:cNvSpPr>
          <p:nvPr>
            <p:ph type="sldNum" sz="quarter" idx="12"/>
          </p:nvPr>
        </p:nvSpPr>
        <p:spPr/>
        <p:txBody>
          <a:bodyPr/>
          <a:lstStyle/>
          <a:p>
            <a:fld id="{4FD04F4A-6C97-4470-89C8-0A31BFB83FE6}" type="slidenum">
              <a:rPr lang="en-US" altLang="zh-TW" smtClean="0"/>
              <a:pPr/>
              <a:t>40</a:t>
            </a:fld>
            <a:endParaRPr lang="en-US" altLang="zh-TW" dirty="0"/>
          </a:p>
        </p:txBody>
      </p:sp>
      <p:pic>
        <p:nvPicPr>
          <p:cNvPr id="6" name="圖片 5">
            <a:extLst>
              <a:ext uri="{FF2B5EF4-FFF2-40B4-BE49-F238E27FC236}">
                <a16:creationId xmlns:a16="http://schemas.microsoft.com/office/drawing/2014/main" id="{7680B8A0-EFC1-4EFA-87E9-7BA64008FABA}"/>
              </a:ext>
            </a:extLst>
          </p:cNvPr>
          <p:cNvPicPr>
            <a:picLocks noChangeAspect="1"/>
          </p:cNvPicPr>
          <p:nvPr/>
        </p:nvPicPr>
        <p:blipFill>
          <a:blip r:embed="rId2"/>
          <a:stretch>
            <a:fillRect/>
          </a:stretch>
        </p:blipFill>
        <p:spPr>
          <a:xfrm>
            <a:off x="774700" y="1836998"/>
            <a:ext cx="7594600" cy="4420958"/>
          </a:xfrm>
          <a:prstGeom prst="rect">
            <a:avLst/>
          </a:prstGeom>
        </p:spPr>
      </p:pic>
    </p:spTree>
    <p:extLst>
      <p:ext uri="{BB962C8B-B14F-4D97-AF65-F5344CB8AC3E}">
        <p14:creationId xmlns:p14="http://schemas.microsoft.com/office/powerpoint/2010/main" val="2154202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72CD-F6C9-4CFC-B37E-CD4AD668D98C}"/>
              </a:ext>
            </a:extLst>
          </p:cNvPr>
          <p:cNvSpPr>
            <a:spLocks noGrp="1"/>
          </p:cNvSpPr>
          <p:nvPr>
            <p:ph type="title"/>
          </p:nvPr>
        </p:nvSpPr>
        <p:spPr/>
        <p:txBody>
          <a:bodyPr/>
          <a:lstStyle/>
          <a:p>
            <a:r>
              <a:rPr lang="en-US" altLang="zh-TW" dirty="0"/>
              <a:t>PI</a:t>
            </a:r>
            <a:r>
              <a:rPr lang="zh-TW" altLang="en-US" dirty="0"/>
              <a:t>控制器結果</a:t>
            </a:r>
          </a:p>
        </p:txBody>
      </p:sp>
      <mc:AlternateContent xmlns:mc="http://schemas.openxmlformats.org/markup-compatibility/2006" xmlns:a14="http://schemas.microsoft.com/office/drawing/2010/main">
        <mc:Choice Requires="a14">
          <p:sp>
            <p:nvSpPr>
              <p:cNvPr id="4" name="內容版面配置區 3">
                <a:extLst>
                  <a:ext uri="{FF2B5EF4-FFF2-40B4-BE49-F238E27FC236}">
                    <a16:creationId xmlns:a16="http://schemas.microsoft.com/office/drawing/2014/main" id="{4D5922B3-CE7B-4592-9C2B-53E1CD98C40B}"/>
                  </a:ext>
                </a:extLst>
              </p:cNvPr>
              <p:cNvSpPr>
                <a:spLocks noGrp="1"/>
              </p:cNvSpPr>
              <p:nvPr>
                <p:ph idx="1"/>
              </p:nvPr>
            </p:nvSpPr>
            <p:spPr/>
            <p:txBody>
              <a:bodyPr>
                <a:normAutofit/>
              </a:bodyPr>
              <a:lstStyle/>
              <a:p>
                <a:pPr algn="l"/>
                <a:r>
                  <a:rPr lang="en-US" altLang="zh-TW" dirty="0"/>
                  <a:t>Unit-step response, </a:t>
                </a:r>
                <a14:m>
                  <m:oMath xmlns:m="http://schemas.openxmlformats.org/officeDocument/2006/math">
                    <m:r>
                      <a:rPr lang="en-US" altLang="zh-TW" b="0" i="1" smtClean="0">
                        <a:latin typeface="Cambria Math" panose="02040503050406030204" pitchFamily="18" charset="0"/>
                      </a:rPr>
                      <m:t>𝑒</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oMath>
                </a14:m>
                <a:r>
                  <a:rPr lang="en-US" altLang="zh-TW" b="0" dirty="0"/>
                  <a:t> and </a:t>
                </a:r>
                <a14:m>
                  <m:oMath xmlns:m="http://schemas.openxmlformats.org/officeDocument/2006/math">
                    <m:r>
                      <a:rPr lang="en-US" altLang="zh-TW" b="0" i="1" smtClean="0">
                        <a:latin typeface="Cambria Math" panose="02040503050406030204" pitchFamily="18" charset="0"/>
                      </a:rPr>
                      <m:t>𝑒</m:t>
                    </m:r>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oMath>
                </a14:m>
                <a:endParaRPr lang="en-US" altLang="zh-TW" b="0" dirty="0"/>
              </a:p>
              <a:p>
                <a:pPr algn="l"/>
                <a:endParaRPr lang="en-US" altLang="zh-TW" dirty="0"/>
              </a:p>
              <a:p>
                <a:pPr marL="0" indent="0" algn="l">
                  <a:buNone/>
                </a:pPr>
                <a:endParaRPr lang="en-US" altLang="zh-TW" dirty="0"/>
              </a:p>
            </p:txBody>
          </p:sp>
        </mc:Choice>
        <mc:Fallback xmlns="">
          <p:sp>
            <p:nvSpPr>
              <p:cNvPr id="4" name="內容版面配置區 3">
                <a:extLst>
                  <a:ext uri="{FF2B5EF4-FFF2-40B4-BE49-F238E27FC236}">
                    <a16:creationId xmlns:a16="http://schemas.microsoft.com/office/drawing/2014/main" id="{4D5922B3-CE7B-4592-9C2B-53E1CD98C40B}"/>
                  </a:ext>
                </a:extLst>
              </p:cNvPr>
              <p:cNvSpPr>
                <a:spLocks noGrp="1" noRot="1" noChangeAspect="1" noMove="1" noResize="1" noEditPoints="1" noAdjustHandles="1" noChangeArrowheads="1" noChangeShapeType="1" noTextEdit="1"/>
              </p:cNvSpPr>
              <p:nvPr>
                <p:ph idx="1"/>
              </p:nvPr>
            </p:nvSpPr>
            <p:spPr>
              <a:blipFill>
                <a:blip r:embed="rId2"/>
                <a:stretch>
                  <a:fillRect l="-1259" t="-491"/>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D3ED6A1B-E418-4E07-9414-A767387F0575}"/>
              </a:ext>
            </a:extLst>
          </p:cNvPr>
          <p:cNvSpPr>
            <a:spLocks noGrp="1"/>
          </p:cNvSpPr>
          <p:nvPr>
            <p:ph type="sldNum" sz="quarter" idx="12"/>
          </p:nvPr>
        </p:nvSpPr>
        <p:spPr/>
        <p:txBody>
          <a:bodyPr/>
          <a:lstStyle/>
          <a:p>
            <a:fld id="{4FD04F4A-6C97-4470-89C8-0A31BFB83FE6}" type="slidenum">
              <a:rPr lang="en-US" altLang="zh-TW" smtClean="0"/>
              <a:pPr/>
              <a:t>41</a:t>
            </a:fld>
            <a:endParaRPr lang="en-US" altLang="zh-TW" dirty="0"/>
          </a:p>
        </p:txBody>
      </p:sp>
      <p:pic>
        <p:nvPicPr>
          <p:cNvPr id="7" name="圖片 6">
            <a:extLst>
              <a:ext uri="{FF2B5EF4-FFF2-40B4-BE49-F238E27FC236}">
                <a16:creationId xmlns:a16="http://schemas.microsoft.com/office/drawing/2014/main" id="{ECD8ADCF-B0B8-4C40-A2F9-5B59B448839C}"/>
              </a:ext>
            </a:extLst>
          </p:cNvPr>
          <p:cNvPicPr>
            <a:picLocks noChangeAspect="1"/>
          </p:cNvPicPr>
          <p:nvPr/>
        </p:nvPicPr>
        <p:blipFill>
          <a:blip r:embed="rId3"/>
          <a:stretch>
            <a:fillRect/>
          </a:stretch>
        </p:blipFill>
        <p:spPr>
          <a:xfrm>
            <a:off x="901360" y="1795888"/>
            <a:ext cx="8023156" cy="4377240"/>
          </a:xfrm>
          <a:prstGeom prst="rect">
            <a:avLst/>
          </a:prstGeom>
        </p:spPr>
      </p:pic>
    </p:spTree>
    <p:extLst>
      <p:ext uri="{BB962C8B-B14F-4D97-AF65-F5344CB8AC3E}">
        <p14:creationId xmlns:p14="http://schemas.microsoft.com/office/powerpoint/2010/main" val="4247543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72CD-F6C9-4CFC-B37E-CD4AD668D98C}"/>
              </a:ext>
            </a:extLst>
          </p:cNvPr>
          <p:cNvSpPr>
            <a:spLocks noGrp="1"/>
          </p:cNvSpPr>
          <p:nvPr>
            <p:ph type="title"/>
          </p:nvPr>
        </p:nvSpPr>
        <p:spPr/>
        <p:txBody>
          <a:bodyPr/>
          <a:lstStyle/>
          <a:p>
            <a:r>
              <a:rPr lang="en-US" altLang="zh-TW" dirty="0"/>
              <a:t>PID</a:t>
            </a:r>
            <a:r>
              <a:rPr lang="zh-TW" altLang="en-US" dirty="0"/>
              <a:t>控制器</a:t>
            </a:r>
          </a:p>
        </p:txBody>
      </p:sp>
      <p:sp>
        <p:nvSpPr>
          <p:cNvPr id="4" name="內容版面配置區 3">
            <a:extLst>
              <a:ext uri="{FF2B5EF4-FFF2-40B4-BE49-F238E27FC236}">
                <a16:creationId xmlns:a16="http://schemas.microsoft.com/office/drawing/2014/main" id="{4D5922B3-CE7B-4592-9C2B-53E1CD98C40B}"/>
              </a:ext>
            </a:extLst>
          </p:cNvPr>
          <p:cNvSpPr>
            <a:spLocks noGrp="1"/>
          </p:cNvSpPr>
          <p:nvPr>
            <p:ph idx="1"/>
          </p:nvPr>
        </p:nvSpPr>
        <p:spPr/>
        <p:txBody>
          <a:bodyPr>
            <a:normAutofit/>
          </a:bodyPr>
          <a:lstStyle/>
          <a:p>
            <a:pPr algn="l"/>
            <a:r>
              <a:rPr lang="zh-TW" altLang="en-US" dirty="0"/>
              <a:t>比例</a:t>
            </a:r>
            <a:r>
              <a:rPr lang="en-US" altLang="zh-TW" dirty="0"/>
              <a:t> + </a:t>
            </a:r>
            <a:r>
              <a:rPr lang="zh-TW" altLang="en-US" dirty="0"/>
              <a:t>積分</a:t>
            </a:r>
            <a:r>
              <a:rPr lang="en-US" altLang="zh-TW" dirty="0"/>
              <a:t> +</a:t>
            </a:r>
            <a:r>
              <a:rPr lang="zh-TW" altLang="en-US" dirty="0"/>
              <a:t> 微分</a:t>
            </a:r>
            <a:r>
              <a:rPr lang="en-US" altLang="zh-TW" dirty="0"/>
              <a:t> </a:t>
            </a:r>
            <a:r>
              <a:rPr lang="zh-TW" altLang="en-US" dirty="0"/>
              <a:t>控制器</a:t>
            </a:r>
            <a:endParaRPr lang="en-US" altLang="zh-TW" dirty="0"/>
          </a:p>
        </p:txBody>
      </p:sp>
      <p:sp>
        <p:nvSpPr>
          <p:cNvPr id="3" name="投影片編號版面配置區 2">
            <a:extLst>
              <a:ext uri="{FF2B5EF4-FFF2-40B4-BE49-F238E27FC236}">
                <a16:creationId xmlns:a16="http://schemas.microsoft.com/office/drawing/2014/main" id="{D3ED6A1B-E418-4E07-9414-A767387F0575}"/>
              </a:ext>
            </a:extLst>
          </p:cNvPr>
          <p:cNvSpPr>
            <a:spLocks noGrp="1"/>
          </p:cNvSpPr>
          <p:nvPr>
            <p:ph type="sldNum" sz="quarter" idx="12"/>
          </p:nvPr>
        </p:nvSpPr>
        <p:spPr/>
        <p:txBody>
          <a:bodyPr/>
          <a:lstStyle/>
          <a:p>
            <a:fld id="{4FD04F4A-6C97-4470-89C8-0A31BFB83FE6}" type="slidenum">
              <a:rPr lang="en-US" altLang="zh-TW" smtClean="0"/>
              <a:pPr/>
              <a:t>42</a:t>
            </a:fld>
            <a:endParaRPr lang="en-US" altLang="zh-TW" dirty="0"/>
          </a:p>
        </p:txBody>
      </p:sp>
      <p:pic>
        <p:nvPicPr>
          <p:cNvPr id="6" name="圖片 5">
            <a:extLst>
              <a:ext uri="{FF2B5EF4-FFF2-40B4-BE49-F238E27FC236}">
                <a16:creationId xmlns:a16="http://schemas.microsoft.com/office/drawing/2014/main" id="{D353EF28-84CC-4BCE-8DF8-A60326DF0A11}"/>
              </a:ext>
            </a:extLst>
          </p:cNvPr>
          <p:cNvPicPr>
            <a:picLocks noChangeAspect="1"/>
          </p:cNvPicPr>
          <p:nvPr/>
        </p:nvPicPr>
        <p:blipFill>
          <a:blip r:embed="rId2"/>
          <a:stretch>
            <a:fillRect/>
          </a:stretch>
        </p:blipFill>
        <p:spPr>
          <a:xfrm>
            <a:off x="457200" y="2133600"/>
            <a:ext cx="8286147" cy="3753051"/>
          </a:xfrm>
          <a:prstGeom prst="rect">
            <a:avLst/>
          </a:prstGeom>
        </p:spPr>
      </p:pic>
    </p:spTree>
    <p:extLst>
      <p:ext uri="{BB962C8B-B14F-4D97-AF65-F5344CB8AC3E}">
        <p14:creationId xmlns:p14="http://schemas.microsoft.com/office/powerpoint/2010/main" val="3373206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72CD-F6C9-4CFC-B37E-CD4AD668D98C}"/>
              </a:ext>
            </a:extLst>
          </p:cNvPr>
          <p:cNvSpPr>
            <a:spLocks noGrp="1"/>
          </p:cNvSpPr>
          <p:nvPr>
            <p:ph type="title"/>
          </p:nvPr>
        </p:nvSpPr>
        <p:spPr/>
        <p:txBody>
          <a:bodyPr/>
          <a:lstStyle/>
          <a:p>
            <a:r>
              <a:rPr lang="en-US" altLang="zh-TW" dirty="0"/>
              <a:t>PID</a:t>
            </a:r>
            <a:r>
              <a:rPr lang="zh-TW" altLang="en-US" dirty="0"/>
              <a:t>控制器</a:t>
            </a:r>
          </a:p>
        </p:txBody>
      </p:sp>
      <p:sp>
        <p:nvSpPr>
          <p:cNvPr id="4" name="內容版面配置區 3">
            <a:extLst>
              <a:ext uri="{FF2B5EF4-FFF2-40B4-BE49-F238E27FC236}">
                <a16:creationId xmlns:a16="http://schemas.microsoft.com/office/drawing/2014/main" id="{4D5922B3-CE7B-4592-9C2B-53E1CD98C40B}"/>
              </a:ext>
            </a:extLst>
          </p:cNvPr>
          <p:cNvSpPr>
            <a:spLocks noGrp="1"/>
          </p:cNvSpPr>
          <p:nvPr>
            <p:ph idx="1"/>
          </p:nvPr>
        </p:nvSpPr>
        <p:spPr/>
        <p:txBody>
          <a:bodyPr>
            <a:normAutofit/>
          </a:bodyPr>
          <a:lstStyle/>
          <a:p>
            <a:pPr algn="l"/>
            <a:r>
              <a:rPr lang="en-US" altLang="zh-TW" dirty="0"/>
              <a:t>Unit-step response ( K</a:t>
            </a:r>
            <a:r>
              <a:rPr lang="en-US" altLang="zh-TW" baseline="-25000" dirty="0"/>
              <a:t>P</a:t>
            </a:r>
            <a:r>
              <a:rPr lang="en-US" altLang="zh-TW" dirty="0"/>
              <a:t> = 3, K</a:t>
            </a:r>
            <a:r>
              <a:rPr lang="en-US" altLang="zh-TW" baseline="-25000" dirty="0"/>
              <a:t>I</a:t>
            </a:r>
            <a:r>
              <a:rPr lang="en-US" altLang="zh-TW" dirty="0"/>
              <a:t> = 5,K</a:t>
            </a:r>
            <a:r>
              <a:rPr lang="en-US" altLang="zh-TW" baseline="-25000" dirty="0"/>
              <a:t>D</a:t>
            </a:r>
            <a:r>
              <a:rPr lang="en-US" altLang="zh-TW" dirty="0"/>
              <a:t> = 0.1, 0.5, 1)</a:t>
            </a:r>
            <a:r>
              <a:rPr lang="zh-TW" altLang="en-US" baseline="-25000" dirty="0"/>
              <a:t> </a:t>
            </a:r>
            <a:endParaRPr lang="en-US" altLang="zh-TW" b="0" baseline="-25000" dirty="0"/>
          </a:p>
          <a:p>
            <a:pPr algn="l"/>
            <a:endParaRPr lang="en-US" altLang="zh-TW" dirty="0"/>
          </a:p>
          <a:p>
            <a:pPr marL="0" indent="0" algn="l">
              <a:buNone/>
            </a:pPr>
            <a:endParaRPr lang="en-US" altLang="zh-TW" dirty="0"/>
          </a:p>
        </p:txBody>
      </p:sp>
      <p:sp>
        <p:nvSpPr>
          <p:cNvPr id="3" name="投影片編號版面配置區 2">
            <a:extLst>
              <a:ext uri="{FF2B5EF4-FFF2-40B4-BE49-F238E27FC236}">
                <a16:creationId xmlns:a16="http://schemas.microsoft.com/office/drawing/2014/main" id="{D3ED6A1B-E418-4E07-9414-A767387F0575}"/>
              </a:ext>
            </a:extLst>
          </p:cNvPr>
          <p:cNvSpPr>
            <a:spLocks noGrp="1"/>
          </p:cNvSpPr>
          <p:nvPr>
            <p:ph type="sldNum" sz="quarter" idx="12"/>
          </p:nvPr>
        </p:nvSpPr>
        <p:spPr/>
        <p:txBody>
          <a:bodyPr/>
          <a:lstStyle/>
          <a:p>
            <a:fld id="{4FD04F4A-6C97-4470-89C8-0A31BFB83FE6}" type="slidenum">
              <a:rPr lang="en-US" altLang="zh-TW" smtClean="0"/>
              <a:pPr/>
              <a:t>43</a:t>
            </a:fld>
            <a:endParaRPr lang="en-US" altLang="zh-TW" dirty="0"/>
          </a:p>
        </p:txBody>
      </p:sp>
      <p:pic>
        <p:nvPicPr>
          <p:cNvPr id="6" name="圖片 5">
            <a:extLst>
              <a:ext uri="{FF2B5EF4-FFF2-40B4-BE49-F238E27FC236}">
                <a16:creationId xmlns:a16="http://schemas.microsoft.com/office/drawing/2014/main" id="{5B1AEA72-1C66-41FE-9D3B-68A8BD253117}"/>
              </a:ext>
            </a:extLst>
          </p:cNvPr>
          <p:cNvPicPr>
            <a:picLocks noChangeAspect="1"/>
          </p:cNvPicPr>
          <p:nvPr/>
        </p:nvPicPr>
        <p:blipFill>
          <a:blip r:embed="rId2"/>
          <a:stretch>
            <a:fillRect/>
          </a:stretch>
        </p:blipFill>
        <p:spPr>
          <a:xfrm>
            <a:off x="560422" y="1665260"/>
            <a:ext cx="8023156" cy="4377240"/>
          </a:xfrm>
          <a:prstGeom prst="rect">
            <a:avLst/>
          </a:prstGeom>
        </p:spPr>
      </p:pic>
    </p:spTree>
    <p:extLst>
      <p:ext uri="{BB962C8B-B14F-4D97-AF65-F5344CB8AC3E}">
        <p14:creationId xmlns:p14="http://schemas.microsoft.com/office/powerpoint/2010/main" val="2527720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72CD-F6C9-4CFC-B37E-CD4AD668D98C}"/>
              </a:ext>
            </a:extLst>
          </p:cNvPr>
          <p:cNvSpPr>
            <a:spLocks noGrp="1"/>
          </p:cNvSpPr>
          <p:nvPr>
            <p:ph type="title"/>
          </p:nvPr>
        </p:nvSpPr>
        <p:spPr/>
        <p:txBody>
          <a:bodyPr/>
          <a:lstStyle/>
          <a:p>
            <a:r>
              <a:rPr lang="en-US" altLang="zh-TW" dirty="0"/>
              <a:t>PID</a:t>
            </a:r>
            <a:r>
              <a:rPr lang="zh-TW" altLang="en-US" dirty="0"/>
              <a:t>控制器</a:t>
            </a:r>
          </a:p>
        </p:txBody>
      </p:sp>
      <p:sp>
        <p:nvSpPr>
          <p:cNvPr id="4" name="內容版面配置區 3">
            <a:extLst>
              <a:ext uri="{FF2B5EF4-FFF2-40B4-BE49-F238E27FC236}">
                <a16:creationId xmlns:a16="http://schemas.microsoft.com/office/drawing/2014/main" id="{4D5922B3-CE7B-4592-9C2B-53E1CD98C40B}"/>
              </a:ext>
            </a:extLst>
          </p:cNvPr>
          <p:cNvSpPr>
            <a:spLocks noGrp="1"/>
          </p:cNvSpPr>
          <p:nvPr>
            <p:ph idx="1"/>
          </p:nvPr>
        </p:nvSpPr>
        <p:spPr/>
        <p:txBody>
          <a:bodyPr>
            <a:normAutofit/>
          </a:bodyPr>
          <a:lstStyle/>
          <a:p>
            <a:pPr algn="l"/>
            <a:r>
              <a:rPr lang="en-US" altLang="zh-TW" dirty="0"/>
              <a:t>Unit-step response (D,PD,PID)</a:t>
            </a:r>
            <a:endParaRPr lang="en-US" altLang="zh-TW" b="0" dirty="0"/>
          </a:p>
          <a:p>
            <a:pPr algn="l"/>
            <a:endParaRPr lang="en-US" altLang="zh-TW" dirty="0"/>
          </a:p>
          <a:p>
            <a:pPr marL="0" indent="0" algn="l">
              <a:buNone/>
            </a:pPr>
            <a:endParaRPr lang="en-US" altLang="zh-TW" dirty="0"/>
          </a:p>
        </p:txBody>
      </p:sp>
      <p:sp>
        <p:nvSpPr>
          <p:cNvPr id="3" name="投影片編號版面配置區 2">
            <a:extLst>
              <a:ext uri="{FF2B5EF4-FFF2-40B4-BE49-F238E27FC236}">
                <a16:creationId xmlns:a16="http://schemas.microsoft.com/office/drawing/2014/main" id="{D3ED6A1B-E418-4E07-9414-A767387F0575}"/>
              </a:ext>
            </a:extLst>
          </p:cNvPr>
          <p:cNvSpPr>
            <a:spLocks noGrp="1"/>
          </p:cNvSpPr>
          <p:nvPr>
            <p:ph type="sldNum" sz="quarter" idx="12"/>
          </p:nvPr>
        </p:nvSpPr>
        <p:spPr/>
        <p:txBody>
          <a:bodyPr/>
          <a:lstStyle/>
          <a:p>
            <a:fld id="{4FD04F4A-6C97-4470-89C8-0A31BFB83FE6}" type="slidenum">
              <a:rPr lang="en-US" altLang="zh-TW" smtClean="0"/>
              <a:pPr/>
              <a:t>44</a:t>
            </a:fld>
            <a:endParaRPr lang="en-US" altLang="zh-TW" dirty="0"/>
          </a:p>
        </p:txBody>
      </p:sp>
      <p:pic>
        <p:nvPicPr>
          <p:cNvPr id="6" name="圖片 5">
            <a:extLst>
              <a:ext uri="{FF2B5EF4-FFF2-40B4-BE49-F238E27FC236}">
                <a16:creationId xmlns:a16="http://schemas.microsoft.com/office/drawing/2014/main" id="{DAABC5E5-D213-432B-853D-4B1419756434}"/>
              </a:ext>
            </a:extLst>
          </p:cNvPr>
          <p:cNvPicPr>
            <a:picLocks noChangeAspect="1"/>
          </p:cNvPicPr>
          <p:nvPr/>
        </p:nvPicPr>
        <p:blipFill>
          <a:blip r:embed="rId2"/>
          <a:stretch>
            <a:fillRect/>
          </a:stretch>
        </p:blipFill>
        <p:spPr>
          <a:xfrm>
            <a:off x="611750" y="1818568"/>
            <a:ext cx="7911540" cy="4354560"/>
          </a:xfrm>
          <a:prstGeom prst="rect">
            <a:avLst/>
          </a:prstGeom>
        </p:spPr>
      </p:pic>
    </p:spTree>
    <p:extLst>
      <p:ext uri="{BB962C8B-B14F-4D97-AF65-F5344CB8AC3E}">
        <p14:creationId xmlns:p14="http://schemas.microsoft.com/office/powerpoint/2010/main" val="31172817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72CD-F6C9-4CFC-B37E-CD4AD668D98C}"/>
              </a:ext>
            </a:extLst>
          </p:cNvPr>
          <p:cNvSpPr>
            <a:spLocks noGrp="1"/>
          </p:cNvSpPr>
          <p:nvPr>
            <p:ph type="title"/>
          </p:nvPr>
        </p:nvSpPr>
        <p:spPr/>
        <p:txBody>
          <a:bodyPr/>
          <a:lstStyle/>
          <a:p>
            <a:r>
              <a:rPr lang="en-US" altLang="zh-TW" dirty="0"/>
              <a:t>PID</a:t>
            </a:r>
            <a:r>
              <a:rPr lang="zh-TW" altLang="en-US" dirty="0"/>
              <a:t>控制器</a:t>
            </a:r>
          </a:p>
        </p:txBody>
      </p:sp>
      <p:sp>
        <p:nvSpPr>
          <p:cNvPr id="4" name="內容版面配置區 3">
            <a:extLst>
              <a:ext uri="{FF2B5EF4-FFF2-40B4-BE49-F238E27FC236}">
                <a16:creationId xmlns:a16="http://schemas.microsoft.com/office/drawing/2014/main" id="{4D5922B3-CE7B-4592-9C2B-53E1CD98C40B}"/>
              </a:ext>
            </a:extLst>
          </p:cNvPr>
          <p:cNvSpPr>
            <a:spLocks noGrp="1"/>
          </p:cNvSpPr>
          <p:nvPr>
            <p:ph idx="1"/>
          </p:nvPr>
        </p:nvSpPr>
        <p:spPr/>
        <p:txBody>
          <a:bodyPr>
            <a:normAutofit/>
          </a:bodyPr>
          <a:lstStyle/>
          <a:p>
            <a:pPr algn="l"/>
            <a:r>
              <a:rPr lang="en-US" altLang="zh-TW" dirty="0"/>
              <a:t>P</a:t>
            </a:r>
            <a:r>
              <a:rPr lang="zh-TW" altLang="en-US" dirty="0"/>
              <a:t>控制器</a:t>
            </a:r>
            <a:r>
              <a:rPr lang="en-US" altLang="zh-TW" dirty="0"/>
              <a:t>:</a:t>
            </a:r>
            <a:r>
              <a:rPr lang="zh-TW" altLang="en-US" dirty="0"/>
              <a:t>減少穩態誤差</a:t>
            </a:r>
            <a:r>
              <a:rPr lang="en-US" altLang="zh-TW" dirty="0"/>
              <a:t>,	</a:t>
            </a:r>
          </a:p>
          <a:p>
            <a:pPr marL="0" indent="0" algn="l">
              <a:buNone/>
            </a:pPr>
            <a:r>
              <a:rPr lang="en-US" altLang="zh-TW" dirty="0"/>
              <a:t>		   </a:t>
            </a:r>
            <a:r>
              <a:rPr lang="zh-TW" altLang="en-US" dirty="0"/>
              <a:t> 增加最大過衝</a:t>
            </a:r>
            <a:r>
              <a:rPr lang="en-US" altLang="zh-TW" dirty="0"/>
              <a:t>(overshoot)</a:t>
            </a:r>
          </a:p>
          <a:p>
            <a:pPr algn="l"/>
            <a:r>
              <a:rPr lang="en-US" altLang="zh-TW" dirty="0"/>
              <a:t>I</a:t>
            </a:r>
            <a:r>
              <a:rPr lang="zh-TW" altLang="en-US" dirty="0"/>
              <a:t>控制器</a:t>
            </a:r>
            <a:r>
              <a:rPr lang="en-US" altLang="zh-TW" dirty="0"/>
              <a:t>:</a:t>
            </a:r>
            <a:r>
              <a:rPr lang="zh-TW" altLang="en-US" dirty="0"/>
              <a:t>減少穩態誤差</a:t>
            </a:r>
            <a:r>
              <a:rPr lang="en-US" altLang="zh-TW" dirty="0"/>
              <a:t>,	</a:t>
            </a:r>
          </a:p>
          <a:p>
            <a:pPr marL="0" indent="0" algn="l">
              <a:buNone/>
            </a:pPr>
            <a:r>
              <a:rPr lang="en-US" altLang="zh-TW" dirty="0"/>
              <a:t>	      </a:t>
            </a:r>
            <a:r>
              <a:rPr lang="zh-TW" altLang="en-US" dirty="0"/>
              <a:t>     增加最大過衝</a:t>
            </a:r>
            <a:r>
              <a:rPr lang="en-US" altLang="zh-TW" dirty="0"/>
              <a:t>(overshoot)</a:t>
            </a:r>
          </a:p>
          <a:p>
            <a:pPr algn="l"/>
            <a:r>
              <a:rPr lang="en-US" altLang="zh-TW" dirty="0"/>
              <a:t>D</a:t>
            </a:r>
            <a:r>
              <a:rPr lang="zh-TW" altLang="en-US" dirty="0"/>
              <a:t>控制器</a:t>
            </a:r>
            <a:r>
              <a:rPr lang="en-US" altLang="zh-TW" dirty="0"/>
              <a:t>:</a:t>
            </a:r>
            <a:r>
              <a:rPr lang="zh-TW" altLang="en-US" dirty="0"/>
              <a:t>改善瞬態響應</a:t>
            </a:r>
            <a:r>
              <a:rPr lang="en-US" altLang="zh-TW" dirty="0"/>
              <a:t>,	</a:t>
            </a:r>
          </a:p>
          <a:p>
            <a:pPr marL="0" indent="0" algn="l">
              <a:buNone/>
            </a:pPr>
            <a:r>
              <a:rPr lang="en-US" altLang="zh-TW" dirty="0"/>
              <a:t>	    	</a:t>
            </a:r>
            <a:r>
              <a:rPr lang="zh-TW" altLang="en-US" dirty="0"/>
              <a:t> </a:t>
            </a:r>
            <a:r>
              <a:rPr lang="en-US" altLang="zh-TW" dirty="0"/>
              <a:t>  </a:t>
            </a:r>
            <a:r>
              <a:rPr lang="zh-TW" altLang="en-US" dirty="0"/>
              <a:t> 增強高頻雜訊</a:t>
            </a:r>
            <a:endParaRPr lang="en-US" altLang="zh-TW" dirty="0"/>
          </a:p>
          <a:p>
            <a:pPr marL="0" indent="0" algn="l">
              <a:buNone/>
            </a:pPr>
            <a:r>
              <a:rPr lang="en-US" altLang="zh-TW" b="0" dirty="0"/>
              <a:t> </a:t>
            </a:r>
          </a:p>
          <a:p>
            <a:pPr algn="l"/>
            <a:endParaRPr lang="en-US" altLang="zh-TW" dirty="0"/>
          </a:p>
          <a:p>
            <a:pPr marL="0" indent="0" algn="l">
              <a:buNone/>
            </a:pPr>
            <a:endParaRPr lang="en-US" altLang="zh-TW" dirty="0"/>
          </a:p>
        </p:txBody>
      </p:sp>
      <p:sp>
        <p:nvSpPr>
          <p:cNvPr id="3" name="投影片編號版面配置區 2">
            <a:extLst>
              <a:ext uri="{FF2B5EF4-FFF2-40B4-BE49-F238E27FC236}">
                <a16:creationId xmlns:a16="http://schemas.microsoft.com/office/drawing/2014/main" id="{D3ED6A1B-E418-4E07-9414-A767387F0575}"/>
              </a:ext>
            </a:extLst>
          </p:cNvPr>
          <p:cNvSpPr>
            <a:spLocks noGrp="1"/>
          </p:cNvSpPr>
          <p:nvPr>
            <p:ph type="sldNum" sz="quarter" idx="12"/>
          </p:nvPr>
        </p:nvSpPr>
        <p:spPr/>
        <p:txBody>
          <a:bodyPr/>
          <a:lstStyle/>
          <a:p>
            <a:fld id="{4FD04F4A-6C97-4470-89C8-0A31BFB83FE6}" type="slidenum">
              <a:rPr lang="en-US" altLang="zh-TW" smtClean="0"/>
              <a:pPr/>
              <a:t>45</a:t>
            </a:fld>
            <a:endParaRPr lang="en-US" altLang="zh-TW" dirty="0"/>
          </a:p>
        </p:txBody>
      </p:sp>
    </p:spTree>
    <p:extLst>
      <p:ext uri="{BB962C8B-B14F-4D97-AF65-F5344CB8AC3E}">
        <p14:creationId xmlns:p14="http://schemas.microsoft.com/office/powerpoint/2010/main" val="40522960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7A0516-E117-482C-822A-159B9E6E8F16}"/>
              </a:ext>
            </a:extLst>
          </p:cNvPr>
          <p:cNvSpPr>
            <a:spLocks noGrp="1"/>
          </p:cNvSpPr>
          <p:nvPr>
            <p:ph type="title"/>
          </p:nvPr>
        </p:nvSpPr>
        <p:spPr/>
        <p:txBody>
          <a:bodyPr/>
          <a:lstStyle/>
          <a:p>
            <a:r>
              <a:rPr lang="zh-TW" altLang="en-US" dirty="0"/>
              <a:t>問與答</a:t>
            </a:r>
          </a:p>
        </p:txBody>
      </p:sp>
      <p:sp>
        <p:nvSpPr>
          <p:cNvPr id="3" name="內容版面配置區 2">
            <a:extLst>
              <a:ext uri="{FF2B5EF4-FFF2-40B4-BE49-F238E27FC236}">
                <a16:creationId xmlns:a16="http://schemas.microsoft.com/office/drawing/2014/main" id="{C5326492-03D6-445C-A667-B01C4ADC2D88}"/>
              </a:ext>
            </a:extLst>
          </p:cNvPr>
          <p:cNvSpPr>
            <a:spLocks noGrp="1"/>
          </p:cNvSpPr>
          <p:nvPr>
            <p:ph idx="1"/>
          </p:nvPr>
        </p:nvSpPr>
        <p:spPr>
          <a:xfrm>
            <a:off x="457200" y="1204576"/>
            <a:ext cx="8229600" cy="4968552"/>
          </a:xfrm>
        </p:spPr>
        <p:txBody>
          <a:bodyPr/>
          <a:lstStyle/>
          <a:p>
            <a:pPr algn="l"/>
            <a:r>
              <a:rPr lang="zh-TW" altLang="en-US" dirty="0"/>
              <a:t>問題</a:t>
            </a:r>
            <a:r>
              <a:rPr lang="en-US" altLang="zh-TW" dirty="0"/>
              <a:t>4-1</a:t>
            </a:r>
            <a:r>
              <a:rPr lang="zh-TW" altLang="en-US" dirty="0"/>
              <a:t>：請問調整</a:t>
            </a:r>
            <a:r>
              <a:rPr lang="en-US" altLang="zh-TW" dirty="0"/>
              <a:t>P</a:t>
            </a:r>
            <a:r>
              <a:rPr lang="zh-TW" altLang="en-US" dirty="0"/>
              <a:t>、</a:t>
            </a:r>
            <a:r>
              <a:rPr lang="en-US" altLang="zh-TW" dirty="0"/>
              <a:t>I</a:t>
            </a:r>
            <a:r>
              <a:rPr lang="zh-TW" altLang="en-US" dirty="0"/>
              <a:t>以及</a:t>
            </a:r>
            <a:r>
              <a:rPr lang="en-US" altLang="zh-TW" dirty="0"/>
              <a:t>D</a:t>
            </a:r>
            <a:r>
              <a:rPr lang="zh-TW" altLang="en-US" dirty="0"/>
              <a:t>分別可以改善什麼情況？</a:t>
            </a:r>
            <a:endParaRPr lang="en-US" altLang="zh-TW" dirty="0"/>
          </a:p>
          <a:p>
            <a:pPr algn="l"/>
            <a:r>
              <a:rPr lang="zh-TW" altLang="en-US" dirty="0"/>
              <a:t>回答：</a:t>
            </a:r>
            <a:endParaRPr lang="zh-TW" altLang="en-US" sz="3600" dirty="0"/>
          </a:p>
        </p:txBody>
      </p:sp>
      <p:sp>
        <p:nvSpPr>
          <p:cNvPr id="4" name="投影片編號版面配置區 3">
            <a:extLst>
              <a:ext uri="{FF2B5EF4-FFF2-40B4-BE49-F238E27FC236}">
                <a16:creationId xmlns:a16="http://schemas.microsoft.com/office/drawing/2014/main" id="{4FD6FC38-7587-4DBB-902A-A0F18BE7A6B7}"/>
              </a:ext>
            </a:extLst>
          </p:cNvPr>
          <p:cNvSpPr>
            <a:spLocks noGrp="1"/>
          </p:cNvSpPr>
          <p:nvPr>
            <p:ph type="sldNum" sz="quarter" idx="12"/>
          </p:nvPr>
        </p:nvSpPr>
        <p:spPr/>
        <p:txBody>
          <a:bodyPr/>
          <a:lstStyle/>
          <a:p>
            <a:fld id="{4FD04F4A-6C97-4470-89C8-0A31BFB83FE6}" type="slidenum">
              <a:rPr lang="en-US" altLang="zh-TW" smtClean="0"/>
              <a:pPr/>
              <a:t>46</a:t>
            </a:fld>
            <a:endParaRPr lang="en-US" altLang="zh-TW" dirty="0"/>
          </a:p>
        </p:txBody>
      </p:sp>
    </p:spTree>
    <p:extLst>
      <p:ext uri="{BB962C8B-B14F-4D97-AF65-F5344CB8AC3E}">
        <p14:creationId xmlns:p14="http://schemas.microsoft.com/office/powerpoint/2010/main" val="24763857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72CD-F6C9-4CFC-B37E-CD4AD668D98C}"/>
              </a:ext>
            </a:extLst>
          </p:cNvPr>
          <p:cNvSpPr>
            <a:spLocks noGrp="1"/>
          </p:cNvSpPr>
          <p:nvPr>
            <p:ph type="title"/>
          </p:nvPr>
        </p:nvSpPr>
        <p:spPr/>
        <p:txBody>
          <a:bodyPr/>
          <a:lstStyle/>
          <a:p>
            <a:r>
              <a:rPr lang="zh-TW" altLang="en-US" dirty="0"/>
              <a:t>齊格勒－尼科爾 方法</a:t>
            </a:r>
            <a:br>
              <a:rPr lang="en-US" altLang="zh-TW" dirty="0"/>
            </a:br>
            <a:r>
              <a:rPr lang="en-US" altLang="zh-TW" dirty="0"/>
              <a:t>Ziegler</a:t>
            </a:r>
            <a:r>
              <a:rPr lang="zh-TW" altLang="en-US" dirty="0"/>
              <a:t>－</a:t>
            </a:r>
            <a:r>
              <a:rPr lang="en-US" altLang="zh-TW" dirty="0"/>
              <a:t>Nichols Tuning Method</a:t>
            </a:r>
            <a:endParaRPr lang="zh-TW" altLang="en-US" dirty="0"/>
          </a:p>
        </p:txBody>
      </p:sp>
      <p:sp>
        <p:nvSpPr>
          <p:cNvPr id="4" name="內容版面配置區 3">
            <a:extLst>
              <a:ext uri="{FF2B5EF4-FFF2-40B4-BE49-F238E27FC236}">
                <a16:creationId xmlns:a16="http://schemas.microsoft.com/office/drawing/2014/main" id="{4D5922B3-CE7B-4592-9C2B-53E1CD98C40B}"/>
              </a:ext>
            </a:extLst>
          </p:cNvPr>
          <p:cNvSpPr>
            <a:spLocks noGrp="1"/>
          </p:cNvSpPr>
          <p:nvPr>
            <p:ph idx="1"/>
          </p:nvPr>
        </p:nvSpPr>
        <p:spPr/>
        <p:txBody>
          <a:bodyPr>
            <a:normAutofit/>
          </a:bodyPr>
          <a:lstStyle/>
          <a:p>
            <a:r>
              <a:rPr lang="en-US" altLang="zh-TW" dirty="0"/>
              <a:t>While          (ultimate gain), the system output oscillates with a constant amplitude and period      .</a:t>
            </a:r>
          </a:p>
          <a:p>
            <a:endParaRPr lang="zh-TW" altLang="en-US" dirty="0"/>
          </a:p>
          <a:p>
            <a:pPr algn="l"/>
            <a:endParaRPr lang="en-US" altLang="zh-TW" dirty="0"/>
          </a:p>
          <a:p>
            <a:pPr marL="0" indent="0" algn="l">
              <a:buNone/>
            </a:pPr>
            <a:endParaRPr lang="en-US" altLang="zh-TW" dirty="0"/>
          </a:p>
        </p:txBody>
      </p:sp>
      <p:sp>
        <p:nvSpPr>
          <p:cNvPr id="3" name="投影片編號版面配置區 2">
            <a:extLst>
              <a:ext uri="{FF2B5EF4-FFF2-40B4-BE49-F238E27FC236}">
                <a16:creationId xmlns:a16="http://schemas.microsoft.com/office/drawing/2014/main" id="{D3ED6A1B-E418-4E07-9414-A767387F0575}"/>
              </a:ext>
            </a:extLst>
          </p:cNvPr>
          <p:cNvSpPr>
            <a:spLocks noGrp="1"/>
          </p:cNvSpPr>
          <p:nvPr>
            <p:ph type="sldNum" sz="quarter" idx="12"/>
          </p:nvPr>
        </p:nvSpPr>
        <p:spPr/>
        <p:txBody>
          <a:bodyPr/>
          <a:lstStyle/>
          <a:p>
            <a:fld id="{4FD04F4A-6C97-4470-89C8-0A31BFB83FE6}" type="slidenum">
              <a:rPr lang="en-US" altLang="zh-TW" smtClean="0"/>
              <a:pPr/>
              <a:t>47</a:t>
            </a:fld>
            <a:endParaRPr lang="en-US" altLang="zh-TW" dirty="0"/>
          </a:p>
        </p:txBody>
      </p:sp>
      <p:graphicFrame>
        <p:nvGraphicFramePr>
          <p:cNvPr id="7" name="Object 5">
            <a:extLst>
              <a:ext uri="{FF2B5EF4-FFF2-40B4-BE49-F238E27FC236}">
                <a16:creationId xmlns:a16="http://schemas.microsoft.com/office/drawing/2014/main" id="{2F4ABBCF-5ECA-479C-B8CA-84C6F795CCDE}"/>
              </a:ext>
            </a:extLst>
          </p:cNvPr>
          <p:cNvGraphicFramePr>
            <a:graphicFrameLocks noChangeAspect="1"/>
          </p:cNvGraphicFramePr>
          <p:nvPr>
            <p:extLst>
              <p:ext uri="{D42A27DB-BD31-4B8C-83A1-F6EECF244321}">
                <p14:modId xmlns:p14="http://schemas.microsoft.com/office/powerpoint/2010/main" val="440217968"/>
              </p:ext>
            </p:extLst>
          </p:nvPr>
        </p:nvGraphicFramePr>
        <p:xfrm>
          <a:off x="1981200" y="1266825"/>
          <a:ext cx="1301750" cy="561975"/>
        </p:xfrm>
        <a:graphic>
          <a:graphicData uri="http://schemas.openxmlformats.org/presentationml/2006/ole">
            <mc:AlternateContent xmlns:mc="http://schemas.openxmlformats.org/markup-compatibility/2006">
              <mc:Choice xmlns:v="urn:schemas-microsoft-com:vml" Requires="v">
                <p:oleObj name="方程式" r:id="rId2" imgW="558558" imgH="241195" progId="Equation.3">
                  <p:embed/>
                </p:oleObj>
              </mc:Choice>
              <mc:Fallback>
                <p:oleObj name="方程式" r:id="rId2" imgW="558558" imgH="241195" progId="Equation.3">
                  <p:embed/>
                  <p:pic>
                    <p:nvPicPr>
                      <p:cNvPr id="7" name="Object 5">
                        <a:extLst>
                          <a:ext uri="{FF2B5EF4-FFF2-40B4-BE49-F238E27FC236}">
                            <a16:creationId xmlns:a16="http://schemas.microsoft.com/office/drawing/2014/main" id="{2F4ABBCF-5ECA-479C-B8CA-84C6F795C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266825"/>
                        <a:ext cx="130175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a:extLst>
              <a:ext uri="{FF2B5EF4-FFF2-40B4-BE49-F238E27FC236}">
                <a16:creationId xmlns:a16="http://schemas.microsoft.com/office/drawing/2014/main" id="{465E97AB-CDC5-4414-8201-E3E3FB8CF3C7}"/>
              </a:ext>
            </a:extLst>
          </p:cNvPr>
          <p:cNvGraphicFramePr>
            <a:graphicFrameLocks noChangeAspect="1"/>
          </p:cNvGraphicFramePr>
          <p:nvPr>
            <p:extLst>
              <p:ext uri="{D42A27DB-BD31-4B8C-83A1-F6EECF244321}">
                <p14:modId xmlns:p14="http://schemas.microsoft.com/office/powerpoint/2010/main" val="3019006948"/>
              </p:ext>
            </p:extLst>
          </p:nvPr>
        </p:nvGraphicFramePr>
        <p:xfrm>
          <a:off x="7643205" y="1758817"/>
          <a:ext cx="385763" cy="531813"/>
        </p:xfrm>
        <a:graphic>
          <a:graphicData uri="http://schemas.openxmlformats.org/presentationml/2006/ole">
            <mc:AlternateContent xmlns:mc="http://schemas.openxmlformats.org/markup-compatibility/2006">
              <mc:Choice xmlns:v="urn:schemas-microsoft-com:vml" Requires="v">
                <p:oleObj name="方程式" r:id="rId4" imgW="165028" imgH="228501" progId="Equation.3">
                  <p:embed/>
                </p:oleObj>
              </mc:Choice>
              <mc:Fallback>
                <p:oleObj name="方程式" r:id="rId4" imgW="165028" imgH="228501" progId="Equation.3">
                  <p:embed/>
                  <p:pic>
                    <p:nvPicPr>
                      <p:cNvPr id="10" name="Object 5">
                        <a:extLst>
                          <a:ext uri="{FF2B5EF4-FFF2-40B4-BE49-F238E27FC236}">
                            <a16:creationId xmlns:a16="http://schemas.microsoft.com/office/drawing/2014/main" id="{465E97AB-CDC5-4414-8201-E3E3FB8CF3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3205" y="1758817"/>
                        <a:ext cx="385763"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物件 7">
            <a:extLst>
              <a:ext uri="{FF2B5EF4-FFF2-40B4-BE49-F238E27FC236}">
                <a16:creationId xmlns:a16="http://schemas.microsoft.com/office/drawing/2014/main" id="{D829E04D-4A27-4CE7-BF5D-53DB3CC3F0E4}"/>
              </a:ext>
            </a:extLst>
          </p:cNvPr>
          <p:cNvGraphicFramePr>
            <a:graphicFrameLocks noChangeAspect="1"/>
          </p:cNvGraphicFramePr>
          <p:nvPr/>
        </p:nvGraphicFramePr>
        <p:xfrm>
          <a:off x="1763012" y="2133600"/>
          <a:ext cx="5868988" cy="4359275"/>
        </p:xfrm>
        <a:graphic>
          <a:graphicData uri="http://schemas.openxmlformats.org/presentationml/2006/ole">
            <mc:AlternateContent xmlns:mc="http://schemas.openxmlformats.org/markup-compatibility/2006">
              <mc:Choice xmlns:v="urn:schemas-microsoft-com:vml" Requires="v">
                <p:oleObj name="Visio" r:id="rId6" imgW="6903933" imgH="5128229" progId="Visio.Drawing.15">
                  <p:embed/>
                </p:oleObj>
              </mc:Choice>
              <mc:Fallback>
                <p:oleObj name="Visio" r:id="rId6" imgW="6903933" imgH="5128229" progId="Visio.Drawing.15">
                  <p:embed/>
                  <p:pic>
                    <p:nvPicPr>
                      <p:cNvPr id="11" name="物件 7">
                        <a:extLst>
                          <a:ext uri="{FF2B5EF4-FFF2-40B4-BE49-F238E27FC236}">
                            <a16:creationId xmlns:a16="http://schemas.microsoft.com/office/drawing/2014/main" id="{D829E04D-4A27-4CE7-BF5D-53DB3CC3F0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012" y="2133600"/>
                        <a:ext cx="5868988"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4916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72CD-F6C9-4CFC-B37E-CD4AD668D98C}"/>
              </a:ext>
            </a:extLst>
          </p:cNvPr>
          <p:cNvSpPr>
            <a:spLocks noGrp="1"/>
          </p:cNvSpPr>
          <p:nvPr>
            <p:ph type="title"/>
          </p:nvPr>
        </p:nvSpPr>
        <p:spPr/>
        <p:txBody>
          <a:bodyPr/>
          <a:lstStyle/>
          <a:p>
            <a:r>
              <a:rPr lang="zh-TW" altLang="en-US" dirty="0"/>
              <a:t>齊格勒－尼科爾方法</a:t>
            </a:r>
            <a:br>
              <a:rPr lang="en-US" altLang="zh-TW" dirty="0"/>
            </a:br>
            <a:r>
              <a:rPr lang="en-US" altLang="zh-TW" dirty="0"/>
              <a:t>Ziegler</a:t>
            </a:r>
            <a:r>
              <a:rPr lang="zh-TW" altLang="en-US" dirty="0"/>
              <a:t>－</a:t>
            </a:r>
            <a:r>
              <a:rPr lang="en-US" altLang="zh-TW" dirty="0"/>
              <a:t>Nichols Tuning Method</a:t>
            </a:r>
            <a:endParaRPr lang="zh-TW" altLang="en-US" dirty="0"/>
          </a:p>
        </p:txBody>
      </p:sp>
      <p:sp>
        <p:nvSpPr>
          <p:cNvPr id="4" name="內容版面配置區 3">
            <a:extLst>
              <a:ext uri="{FF2B5EF4-FFF2-40B4-BE49-F238E27FC236}">
                <a16:creationId xmlns:a16="http://schemas.microsoft.com/office/drawing/2014/main" id="{4D5922B3-CE7B-4592-9C2B-53E1CD98C40B}"/>
              </a:ext>
            </a:extLst>
          </p:cNvPr>
          <p:cNvSpPr>
            <a:spLocks noGrp="1"/>
          </p:cNvSpPr>
          <p:nvPr>
            <p:ph idx="1"/>
          </p:nvPr>
        </p:nvSpPr>
        <p:spPr/>
        <p:txBody>
          <a:bodyPr>
            <a:normAutofit/>
          </a:bodyPr>
          <a:lstStyle/>
          <a:p>
            <a:pPr algn="l"/>
            <a:endParaRPr lang="en-US" altLang="zh-TW" b="0" dirty="0"/>
          </a:p>
          <a:p>
            <a:pPr algn="l"/>
            <a:endParaRPr lang="en-US" altLang="zh-TW" dirty="0"/>
          </a:p>
          <a:p>
            <a:pPr marL="0" indent="0" algn="l">
              <a:buNone/>
            </a:pPr>
            <a:endParaRPr lang="en-US" altLang="zh-TW" dirty="0"/>
          </a:p>
        </p:txBody>
      </p:sp>
      <p:sp>
        <p:nvSpPr>
          <p:cNvPr id="3" name="投影片編號版面配置區 2">
            <a:extLst>
              <a:ext uri="{FF2B5EF4-FFF2-40B4-BE49-F238E27FC236}">
                <a16:creationId xmlns:a16="http://schemas.microsoft.com/office/drawing/2014/main" id="{D3ED6A1B-E418-4E07-9414-A767387F0575}"/>
              </a:ext>
            </a:extLst>
          </p:cNvPr>
          <p:cNvSpPr>
            <a:spLocks noGrp="1"/>
          </p:cNvSpPr>
          <p:nvPr>
            <p:ph type="sldNum" sz="quarter" idx="12"/>
          </p:nvPr>
        </p:nvSpPr>
        <p:spPr/>
        <p:txBody>
          <a:bodyPr/>
          <a:lstStyle/>
          <a:p>
            <a:fld id="{4FD04F4A-6C97-4470-89C8-0A31BFB83FE6}" type="slidenum">
              <a:rPr lang="en-US" altLang="zh-TW" smtClean="0"/>
              <a:pPr/>
              <a:t>48</a:t>
            </a:fld>
            <a:endParaRPr lang="en-US" altLang="zh-TW" dirty="0"/>
          </a:p>
        </p:txBody>
      </p:sp>
      <p:graphicFrame>
        <p:nvGraphicFramePr>
          <p:cNvPr id="7" name="物件 11">
            <a:extLst>
              <a:ext uri="{FF2B5EF4-FFF2-40B4-BE49-F238E27FC236}">
                <a16:creationId xmlns:a16="http://schemas.microsoft.com/office/drawing/2014/main" id="{9CCE2460-9112-4A02-8AFB-FFF0617D879A}"/>
              </a:ext>
            </a:extLst>
          </p:cNvPr>
          <p:cNvGraphicFramePr>
            <a:graphicFrameLocks noChangeAspect="1"/>
          </p:cNvGraphicFramePr>
          <p:nvPr>
            <p:extLst>
              <p:ext uri="{D42A27DB-BD31-4B8C-83A1-F6EECF244321}">
                <p14:modId xmlns:p14="http://schemas.microsoft.com/office/powerpoint/2010/main" val="1588587454"/>
              </p:ext>
            </p:extLst>
          </p:nvPr>
        </p:nvGraphicFramePr>
        <p:xfrm>
          <a:off x="1690578" y="3269977"/>
          <a:ext cx="5308600" cy="2574925"/>
        </p:xfrm>
        <a:graphic>
          <a:graphicData uri="http://schemas.openxmlformats.org/presentationml/2006/ole">
            <mc:AlternateContent xmlns:mc="http://schemas.openxmlformats.org/markup-compatibility/2006">
              <mc:Choice xmlns:v="urn:schemas-microsoft-com:vml" Requires="v">
                <p:oleObj name="Visio" r:id="rId2" imgW="2278345" imgH="1105057" progId="Visio.Drawing.15">
                  <p:embed/>
                </p:oleObj>
              </mc:Choice>
              <mc:Fallback>
                <p:oleObj name="Visio" r:id="rId2" imgW="2278345" imgH="1105057" progId="Visio.Drawing.15">
                  <p:embed/>
                  <p:pic>
                    <p:nvPicPr>
                      <p:cNvPr id="7" name="物件 11">
                        <a:extLst>
                          <a:ext uri="{FF2B5EF4-FFF2-40B4-BE49-F238E27FC236}">
                            <a16:creationId xmlns:a16="http://schemas.microsoft.com/office/drawing/2014/main" id="{9CCE2460-9112-4A02-8AFB-FFF0617D8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578" y="3269977"/>
                        <a:ext cx="530860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8" name="Object 5">
                <a:extLst>
                  <a:ext uri="{FF2B5EF4-FFF2-40B4-BE49-F238E27FC236}">
                    <a16:creationId xmlns:a16="http://schemas.microsoft.com/office/drawing/2014/main" id="{57CEAE11-8A4D-43D6-AB61-48B620A88ACE}"/>
                  </a:ext>
                </a:extLst>
              </p:cNvPr>
              <p:cNvSpPr txBox="1"/>
              <p:nvPr/>
            </p:nvSpPr>
            <p:spPr bwMode="auto">
              <a:xfrm>
                <a:off x="1184275" y="1219200"/>
                <a:ext cx="4530725" cy="1006475"/>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TW" altLang="en-US" sz="2000" i="1" smtClean="0">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𝐺</m:t>
                          </m:r>
                        </m:e>
                        <m:sub>
                          <m:r>
                            <a:rPr lang="zh-TW" altLang="en-US" sz="2000" i="1">
                              <a:solidFill>
                                <a:srgbClr val="000000"/>
                              </a:solidFill>
                              <a:latin typeface="Cambria Math" panose="02040503050406030204" pitchFamily="18" charset="0"/>
                            </a:rPr>
                            <m:t>𝑐</m:t>
                          </m:r>
                        </m:sub>
                      </m:sSub>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𝑠</m:t>
                          </m:r>
                        </m:e>
                      </m:d>
                      <m:r>
                        <a:rPr lang="zh-TW" altLang="en-US" sz="2000" i="1">
                          <a:solidFill>
                            <a:srgbClr val="000000"/>
                          </a:solidFill>
                          <a:latin typeface="Cambria Math" panose="02040503050406030204" pitchFamily="18" charset="0"/>
                        </a:rPr>
                        <m:t>=</m:t>
                      </m:r>
                      <m:d>
                        <m:dPr>
                          <m:ctrlPr>
                            <a:rPr lang="zh-TW" altLang="en-US" sz="2000" i="1">
                              <a:solidFill>
                                <a:srgbClr val="000000"/>
                              </a:solidFill>
                              <a:latin typeface="Cambria Math" panose="02040503050406030204" pitchFamily="18" charset="0"/>
                            </a:rPr>
                          </m:ctrlPr>
                        </m:dPr>
                        <m:e>
                          <m:sSub>
                            <m:sSubPr>
                              <m:ctrlPr>
                                <a:rPr lang="zh-TW" altLang="en-US" sz="2000" i="1">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𝐾</m:t>
                              </m:r>
                            </m:e>
                            <m:sub>
                              <m:r>
                                <a:rPr lang="zh-TW" altLang="en-US" sz="2000" i="1">
                                  <a:solidFill>
                                    <a:srgbClr val="000000"/>
                                  </a:solidFill>
                                  <a:latin typeface="Cambria Math" panose="02040503050406030204" pitchFamily="18" charset="0"/>
                                </a:rPr>
                                <m:t>𝑃</m:t>
                              </m:r>
                            </m:sub>
                          </m:sSub>
                          <m:r>
                            <a:rPr lang="zh-TW" altLang="en-US" sz="2000" i="1">
                              <a:solidFill>
                                <a:srgbClr val="000000"/>
                              </a:solidFill>
                              <a:latin typeface="Cambria Math" panose="02040503050406030204" pitchFamily="18" charset="0"/>
                            </a:rPr>
                            <m:t>+</m:t>
                          </m:r>
                          <m:f>
                            <m:fPr>
                              <m:ctrlPr>
                                <a:rPr lang="zh-TW" altLang="en-US" sz="2000" i="1">
                                  <a:solidFill>
                                    <a:srgbClr val="000000"/>
                                  </a:solidFill>
                                  <a:latin typeface="Cambria Math" panose="02040503050406030204" pitchFamily="18" charset="0"/>
                                </a:rPr>
                              </m:ctrlPr>
                            </m:fPr>
                            <m:num>
                              <m:sSub>
                                <m:sSubPr>
                                  <m:ctrlPr>
                                    <a:rPr lang="zh-TW" altLang="en-US" sz="2000" i="1">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𝐾</m:t>
                                  </m:r>
                                </m:e>
                                <m:sub>
                                  <m:r>
                                    <a:rPr lang="zh-TW" altLang="en-US" sz="2000" i="1">
                                      <a:solidFill>
                                        <a:srgbClr val="000000"/>
                                      </a:solidFill>
                                      <a:latin typeface="Cambria Math" panose="02040503050406030204" pitchFamily="18" charset="0"/>
                                    </a:rPr>
                                    <m:t>𝐼</m:t>
                                  </m:r>
                                </m:sub>
                              </m:sSub>
                            </m:num>
                            <m:den>
                              <m:r>
                                <a:rPr lang="zh-TW" altLang="en-US" sz="2000" i="1">
                                  <a:solidFill>
                                    <a:srgbClr val="000000"/>
                                  </a:solidFill>
                                  <a:latin typeface="Cambria Math" panose="02040503050406030204" pitchFamily="18" charset="0"/>
                                </a:rPr>
                                <m:t>𝑠</m:t>
                              </m:r>
                            </m:den>
                          </m:f>
                          <m:r>
                            <a:rPr lang="zh-TW" altLang="en-US" sz="2000" i="1">
                              <a:solidFill>
                                <a:srgbClr val="000000"/>
                              </a:solidFill>
                              <a:latin typeface="Cambria Math" panose="02040503050406030204" pitchFamily="18" charset="0"/>
                            </a:rPr>
                            <m:t>+</m:t>
                          </m:r>
                          <m:sSub>
                            <m:sSubPr>
                              <m:ctrlPr>
                                <a:rPr lang="zh-TW" altLang="en-US" sz="2000" i="1">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𝐾</m:t>
                              </m:r>
                            </m:e>
                            <m:sub>
                              <m:r>
                                <a:rPr lang="zh-TW" altLang="en-US" sz="2000" i="1">
                                  <a:solidFill>
                                    <a:srgbClr val="000000"/>
                                  </a:solidFill>
                                  <a:latin typeface="Cambria Math" panose="02040503050406030204" pitchFamily="18" charset="0"/>
                                </a:rPr>
                                <m:t>𝐷</m:t>
                              </m:r>
                            </m:sub>
                          </m:sSub>
                          <m:r>
                            <a:rPr lang="zh-TW" altLang="en-US" sz="2000" i="1">
                              <a:solidFill>
                                <a:srgbClr val="000000"/>
                              </a:solidFill>
                              <a:latin typeface="Cambria Math" panose="02040503050406030204" pitchFamily="18" charset="0"/>
                            </a:rPr>
                            <m:t>𝑠</m:t>
                          </m:r>
                        </m:e>
                      </m:d>
                      <m:r>
                        <a:rPr lang="zh-TW" altLang="en-US" sz="2000" i="1">
                          <a:solidFill>
                            <a:srgbClr val="000000"/>
                          </a:solidFill>
                          <a:latin typeface="Cambria Math" panose="02040503050406030204" pitchFamily="18" charset="0"/>
                        </a:rPr>
                        <m:t>𝐸</m:t>
                      </m:r>
                      <m:d>
                        <m:dPr>
                          <m:ctrlPr>
                            <a:rPr lang="zh-TW" altLang="en-US" sz="2000" i="1">
                              <a:solidFill>
                                <a:srgbClr val="000000"/>
                              </a:solidFill>
                              <a:latin typeface="Cambria Math" panose="02040503050406030204" pitchFamily="18" charset="0"/>
                            </a:rPr>
                          </m:ctrlPr>
                        </m:dPr>
                        <m:e>
                          <m:r>
                            <a:rPr lang="zh-TW" altLang="en-US" sz="2000" i="1">
                              <a:solidFill>
                                <a:srgbClr val="000000"/>
                              </a:solidFill>
                              <a:latin typeface="Cambria Math" panose="02040503050406030204" pitchFamily="18" charset="0"/>
                            </a:rPr>
                            <m:t>𝑠</m:t>
                          </m:r>
                        </m:e>
                      </m:d>
                      <m:r>
                        <a:rPr lang="en-US" altLang="zh-TW" sz="2000" b="0" i="1" smtClean="0">
                          <a:solidFill>
                            <a:srgbClr val="000000"/>
                          </a:solidFill>
                          <a:latin typeface="Cambria Math" panose="02040503050406030204" pitchFamily="18" charset="0"/>
                        </a:rPr>
                        <m:t>;</m:t>
                      </m:r>
                    </m:oMath>
                  </m:oMathPara>
                </a14:m>
                <a:endParaRPr lang="zh-TW" altLang="en-US" sz="2000" dirty="0"/>
              </a:p>
            </p:txBody>
          </p:sp>
        </mc:Choice>
        <mc:Fallback xmlns="">
          <p:sp>
            <p:nvSpPr>
              <p:cNvPr id="8" name="Object 5">
                <a:extLst>
                  <a:ext uri="{FF2B5EF4-FFF2-40B4-BE49-F238E27FC236}">
                    <a16:creationId xmlns:a16="http://schemas.microsoft.com/office/drawing/2014/main" id="{57CEAE11-8A4D-43D6-AB61-48B620A88ACE}"/>
                  </a:ext>
                </a:extLst>
              </p:cNvPr>
              <p:cNvSpPr txBox="1">
                <a:spLocks noRot="1" noChangeAspect="1" noMove="1" noResize="1" noEditPoints="1" noAdjustHandles="1" noChangeArrowheads="1" noChangeShapeType="1" noTextEdit="1"/>
              </p:cNvSpPr>
              <p:nvPr/>
            </p:nvSpPr>
            <p:spPr bwMode="auto">
              <a:xfrm>
                <a:off x="1184275" y="1219200"/>
                <a:ext cx="4530725" cy="1006475"/>
              </a:xfrm>
              <a:prstGeom prst="rect">
                <a:avLst/>
              </a:prstGeom>
              <a:blipFill>
                <a:blip r:embed="rId5"/>
                <a:stretch>
                  <a:fillRect/>
                </a:stretch>
              </a:blipFill>
              <a:ln>
                <a:noFill/>
              </a:ln>
              <a:effectLst/>
              <a:ex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物件 1">
                <a:extLst>
                  <a:ext uri="{FF2B5EF4-FFF2-40B4-BE49-F238E27FC236}">
                    <a16:creationId xmlns:a16="http://schemas.microsoft.com/office/drawing/2014/main" id="{62A71CFA-42F9-4525-BFA1-7E9188925E28}"/>
                  </a:ext>
                </a:extLst>
              </p:cNvPr>
              <p:cNvSpPr txBox="1"/>
              <p:nvPr/>
            </p:nvSpPr>
            <p:spPr bwMode="auto">
              <a:xfrm>
                <a:off x="1128713" y="2336800"/>
                <a:ext cx="6308725" cy="917575"/>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TW" altLang="en-US" sz="2000" i="1">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𝑔</m:t>
                          </m:r>
                        </m:e>
                        <m:sub>
                          <m:r>
                            <a:rPr lang="zh-TW" altLang="en-US" sz="2000" i="1">
                              <a:solidFill>
                                <a:srgbClr val="000000"/>
                              </a:solidFill>
                              <a:latin typeface="Cambria Math" panose="02040503050406030204" pitchFamily="18" charset="0"/>
                            </a:rPr>
                            <m:t>𝑐</m:t>
                          </m:r>
                        </m:sub>
                      </m:sSub>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𝑡</m:t>
                      </m:r>
                      <m:r>
                        <a:rPr lang="zh-TW" altLang="en-US" sz="2000" i="1">
                          <a:solidFill>
                            <a:srgbClr val="000000"/>
                          </a:solidFill>
                          <a:latin typeface="Cambria Math" panose="02040503050406030204" pitchFamily="18" charset="0"/>
                        </a:rPr>
                        <m:t>)=</m:t>
                      </m:r>
                      <m:sSub>
                        <m:sSubPr>
                          <m:ctrlPr>
                            <a:rPr lang="zh-TW" altLang="en-US" sz="2000" i="1">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𝐾</m:t>
                          </m:r>
                        </m:e>
                        <m:sub>
                          <m:r>
                            <a:rPr lang="zh-TW" altLang="en-US" sz="2000" i="1">
                              <a:solidFill>
                                <a:srgbClr val="000000"/>
                              </a:solidFill>
                              <a:latin typeface="Cambria Math" panose="02040503050406030204" pitchFamily="18" charset="0"/>
                            </a:rPr>
                            <m:t>𝑃</m:t>
                          </m:r>
                        </m:sub>
                      </m:sSub>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𝑒</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𝑡</m:t>
                      </m:r>
                      <m:r>
                        <a:rPr lang="zh-TW" altLang="en-US" sz="2000" i="1">
                          <a:solidFill>
                            <a:srgbClr val="000000"/>
                          </a:solidFill>
                          <a:latin typeface="Cambria Math" panose="02040503050406030204" pitchFamily="18" charset="0"/>
                        </a:rPr>
                        <m:t>)+</m:t>
                      </m:r>
                      <m:sSub>
                        <m:sSubPr>
                          <m:ctrlPr>
                            <a:rPr lang="zh-TW" altLang="en-US" sz="2000" i="1">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𝐾</m:t>
                          </m:r>
                        </m:e>
                        <m:sub>
                          <m:r>
                            <a:rPr lang="zh-TW" altLang="en-US" sz="2000" i="1">
                              <a:solidFill>
                                <a:srgbClr val="000000"/>
                              </a:solidFill>
                              <a:latin typeface="Cambria Math" panose="02040503050406030204" pitchFamily="18" charset="0"/>
                            </a:rPr>
                            <m:t>𝐼</m:t>
                          </m:r>
                        </m:sub>
                      </m:sSub>
                      <m:r>
                        <a:rPr lang="zh-TW" altLang="en-US" sz="2000" i="1">
                          <a:solidFill>
                            <a:srgbClr val="000000"/>
                          </a:solidFill>
                          <a:latin typeface="Cambria Math" panose="02040503050406030204" pitchFamily="18" charset="0"/>
                        </a:rPr>
                        <m:t>⋅</m:t>
                      </m:r>
                      <m:nary>
                        <m:naryPr>
                          <m:ctrlPr>
                            <a:rPr lang="zh-TW" altLang="en-US" sz="2000" i="1">
                              <a:solidFill>
                                <a:srgbClr val="000000"/>
                              </a:solidFill>
                              <a:latin typeface="Cambria Math" panose="02040503050406030204" pitchFamily="18" charset="0"/>
                            </a:rPr>
                          </m:ctrlPr>
                        </m:naryPr>
                        <m:sub>
                          <m:r>
                            <a:rPr lang="zh-TW" altLang="en-US" sz="2000" i="1">
                              <a:solidFill>
                                <a:srgbClr val="000000"/>
                              </a:solidFill>
                              <a:latin typeface="Cambria Math" panose="02040503050406030204" pitchFamily="18" charset="0"/>
                            </a:rPr>
                            <m:t>0</m:t>
                          </m:r>
                        </m:sub>
                        <m:sup>
                          <m:r>
                            <a:rPr lang="zh-TW" altLang="en-US" sz="2000" i="1">
                              <a:solidFill>
                                <a:srgbClr val="000000"/>
                              </a:solidFill>
                              <a:latin typeface="Cambria Math" panose="02040503050406030204" pitchFamily="18" charset="0"/>
                            </a:rPr>
                            <m:t>𝑡</m:t>
                          </m:r>
                        </m:sup>
                        <m:e>
                          <m:r>
                            <a:rPr lang="zh-TW" altLang="en-US" sz="2000" i="1">
                              <a:solidFill>
                                <a:srgbClr val="000000"/>
                              </a:solidFill>
                              <a:latin typeface="Cambria Math" panose="02040503050406030204" pitchFamily="18" charset="0"/>
                            </a:rPr>
                            <m:t>𝑒</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𝜏</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𝑑</m:t>
                          </m:r>
                          <m:r>
                            <a:rPr lang="zh-TW" altLang="en-US" sz="2000" i="1">
                              <a:solidFill>
                                <a:srgbClr val="000000"/>
                              </a:solidFill>
                              <a:latin typeface="Cambria Math" panose="02040503050406030204" pitchFamily="18" charset="0"/>
                            </a:rPr>
                            <m:t>𝜏</m:t>
                          </m:r>
                        </m:e>
                      </m:nary>
                      <m:r>
                        <a:rPr lang="zh-TW" altLang="en-US" sz="2000" i="1">
                          <a:solidFill>
                            <a:srgbClr val="000000"/>
                          </a:solidFill>
                          <a:latin typeface="Cambria Math" panose="02040503050406030204" pitchFamily="18" charset="0"/>
                        </a:rPr>
                        <m:t>+</m:t>
                      </m:r>
                      <m:sSub>
                        <m:sSubPr>
                          <m:ctrlPr>
                            <a:rPr lang="zh-TW" altLang="en-US" sz="2000" i="1">
                              <a:solidFill>
                                <a:srgbClr val="000000"/>
                              </a:solidFill>
                              <a:latin typeface="Cambria Math" panose="02040503050406030204" pitchFamily="18" charset="0"/>
                            </a:rPr>
                          </m:ctrlPr>
                        </m:sSubPr>
                        <m:e>
                          <m:r>
                            <a:rPr lang="zh-TW" altLang="en-US" sz="2000" i="1">
                              <a:solidFill>
                                <a:srgbClr val="000000"/>
                              </a:solidFill>
                              <a:latin typeface="Cambria Math" panose="02040503050406030204" pitchFamily="18" charset="0"/>
                            </a:rPr>
                            <m:t>𝐾</m:t>
                          </m:r>
                        </m:e>
                        <m:sub>
                          <m:r>
                            <a:rPr lang="zh-TW" altLang="en-US" sz="2000" i="1">
                              <a:solidFill>
                                <a:srgbClr val="000000"/>
                              </a:solidFill>
                              <a:latin typeface="Cambria Math" panose="02040503050406030204" pitchFamily="18" charset="0"/>
                            </a:rPr>
                            <m:t>𝐷</m:t>
                          </m:r>
                        </m:sub>
                      </m:sSub>
                      <m:r>
                        <a:rPr lang="zh-TW" altLang="en-US" sz="2000" i="1">
                          <a:solidFill>
                            <a:srgbClr val="000000"/>
                          </a:solidFill>
                          <a:latin typeface="Cambria Math" panose="02040503050406030204" pitchFamily="18" charset="0"/>
                        </a:rPr>
                        <m:t>⋅</m:t>
                      </m:r>
                      <m:f>
                        <m:fPr>
                          <m:ctrlPr>
                            <a:rPr lang="zh-TW" altLang="en-US" sz="2000" i="1">
                              <a:solidFill>
                                <a:srgbClr val="000000"/>
                              </a:solidFill>
                              <a:latin typeface="Cambria Math" panose="02040503050406030204" pitchFamily="18" charset="0"/>
                            </a:rPr>
                          </m:ctrlPr>
                        </m:fPr>
                        <m:num>
                          <m:r>
                            <a:rPr lang="zh-TW" altLang="en-US" sz="2000" i="1">
                              <a:solidFill>
                                <a:srgbClr val="000000"/>
                              </a:solidFill>
                              <a:latin typeface="Cambria Math" panose="02040503050406030204" pitchFamily="18" charset="0"/>
                            </a:rPr>
                            <m:t>𝑑</m:t>
                          </m:r>
                        </m:num>
                        <m:den>
                          <m:r>
                            <a:rPr lang="zh-TW" altLang="en-US" sz="2000" i="1">
                              <a:solidFill>
                                <a:srgbClr val="000000"/>
                              </a:solidFill>
                              <a:latin typeface="Cambria Math" panose="02040503050406030204" pitchFamily="18" charset="0"/>
                            </a:rPr>
                            <m:t>𝑑𝑡</m:t>
                          </m:r>
                        </m:den>
                      </m:f>
                      <m:r>
                        <a:rPr lang="zh-TW" altLang="en-US" sz="2000" i="1">
                          <a:solidFill>
                            <a:srgbClr val="000000"/>
                          </a:solidFill>
                          <a:latin typeface="Cambria Math" panose="02040503050406030204" pitchFamily="18" charset="0"/>
                        </a:rPr>
                        <m:t>𝑒</m:t>
                      </m:r>
                      <m:r>
                        <a:rPr lang="zh-TW" altLang="en-US" sz="2000" i="1">
                          <a:solidFill>
                            <a:srgbClr val="000000"/>
                          </a:solidFill>
                          <a:latin typeface="Cambria Math" panose="02040503050406030204" pitchFamily="18" charset="0"/>
                        </a:rPr>
                        <m:t>(</m:t>
                      </m:r>
                      <m:r>
                        <a:rPr lang="zh-TW" altLang="en-US" sz="2000" i="1">
                          <a:solidFill>
                            <a:srgbClr val="000000"/>
                          </a:solidFill>
                          <a:latin typeface="Cambria Math" panose="02040503050406030204" pitchFamily="18" charset="0"/>
                        </a:rPr>
                        <m:t>𝑡</m:t>
                      </m:r>
                      <m:r>
                        <a:rPr lang="zh-TW" altLang="en-US" sz="2000" i="1">
                          <a:solidFill>
                            <a:srgbClr val="000000"/>
                          </a:solidFill>
                          <a:latin typeface="Cambria Math" panose="02040503050406030204" pitchFamily="18" charset="0"/>
                        </a:rPr>
                        <m:t>)</m:t>
                      </m:r>
                    </m:oMath>
                  </m:oMathPara>
                </a14:m>
                <a:endParaRPr lang="zh-TW" altLang="en-US" sz="2000" dirty="0"/>
              </a:p>
            </p:txBody>
          </p:sp>
        </mc:Choice>
        <mc:Fallback xmlns="">
          <p:sp>
            <p:nvSpPr>
              <p:cNvPr id="9" name="物件 1">
                <a:extLst>
                  <a:ext uri="{FF2B5EF4-FFF2-40B4-BE49-F238E27FC236}">
                    <a16:creationId xmlns:a16="http://schemas.microsoft.com/office/drawing/2014/main" id="{62A71CFA-42F9-4525-BFA1-7E9188925E28}"/>
                  </a:ext>
                </a:extLst>
              </p:cNvPr>
              <p:cNvSpPr txBox="1">
                <a:spLocks noRot="1" noChangeAspect="1" noMove="1" noResize="1" noEditPoints="1" noAdjustHandles="1" noChangeArrowheads="1" noChangeShapeType="1" noTextEdit="1"/>
              </p:cNvSpPr>
              <p:nvPr/>
            </p:nvSpPr>
            <p:spPr bwMode="auto">
              <a:xfrm>
                <a:off x="1128713" y="2336800"/>
                <a:ext cx="6308725" cy="917575"/>
              </a:xfrm>
              <a:prstGeom prst="rect">
                <a:avLst/>
              </a:prstGeom>
              <a:blipFill>
                <a:blip r:embed="rId6"/>
                <a:stretch>
                  <a:fillRect/>
                </a:stretch>
              </a:blipFill>
              <a:ln>
                <a:noFill/>
              </a:ln>
              <a:effectLst/>
              <a:extLst/>
            </p:spPr>
            <p:txBody>
              <a:bodyPr/>
              <a:lstStyle/>
              <a:p>
                <a:r>
                  <a:rPr lang="zh-TW" altLang="en-US">
                    <a:noFill/>
                  </a:rPr>
                  <a:t> </a:t>
                </a:r>
              </a:p>
            </p:txBody>
          </p:sp>
        </mc:Fallback>
      </mc:AlternateContent>
      <p:sp>
        <p:nvSpPr>
          <p:cNvPr id="12" name="文字方塊 11">
            <a:extLst>
              <a:ext uri="{FF2B5EF4-FFF2-40B4-BE49-F238E27FC236}">
                <a16:creationId xmlns:a16="http://schemas.microsoft.com/office/drawing/2014/main" id="{56BAC8C8-1E28-4631-902B-6581F6F84EFA}"/>
              </a:ext>
            </a:extLst>
          </p:cNvPr>
          <p:cNvSpPr txBox="1"/>
          <p:nvPr/>
        </p:nvSpPr>
        <p:spPr>
          <a:xfrm>
            <a:off x="7851110" y="1422581"/>
            <a:ext cx="1154097"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(4.4)</a:t>
            </a:r>
            <a:endParaRPr lang="zh-TW" altLang="en-US" sz="2000" dirty="0">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58221719-8501-4D57-888C-518624CF0A7C}"/>
              </a:ext>
            </a:extLst>
          </p:cNvPr>
          <p:cNvSpPr txBox="1"/>
          <p:nvPr/>
        </p:nvSpPr>
        <p:spPr>
          <a:xfrm>
            <a:off x="7851110" y="2544926"/>
            <a:ext cx="1154097"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(4.5)</a:t>
            </a:r>
            <a:endParaRPr lang="zh-TW"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9993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0DB2CD-8892-432E-8D97-D57A9DD0B7C8}"/>
              </a:ext>
            </a:extLst>
          </p:cNvPr>
          <p:cNvSpPr>
            <a:spLocks noGrp="1"/>
          </p:cNvSpPr>
          <p:nvPr>
            <p:ph type="title"/>
          </p:nvPr>
        </p:nvSpPr>
        <p:spPr/>
        <p:txBody>
          <a:bodyPr/>
          <a:lstStyle/>
          <a:p>
            <a:r>
              <a:rPr lang="zh-TW" altLang="en-US" dirty="0"/>
              <a:t>實驗四流程圖</a:t>
            </a:r>
          </a:p>
        </p:txBody>
      </p:sp>
      <p:sp>
        <p:nvSpPr>
          <p:cNvPr id="3" name="投影片編號版面配置區 2">
            <a:extLst>
              <a:ext uri="{FF2B5EF4-FFF2-40B4-BE49-F238E27FC236}">
                <a16:creationId xmlns:a16="http://schemas.microsoft.com/office/drawing/2014/main" id="{55017686-421B-4793-8980-176E4BB6D2A8}"/>
              </a:ext>
            </a:extLst>
          </p:cNvPr>
          <p:cNvSpPr>
            <a:spLocks noGrp="1"/>
          </p:cNvSpPr>
          <p:nvPr>
            <p:ph type="sldNum" sz="quarter" idx="12"/>
          </p:nvPr>
        </p:nvSpPr>
        <p:spPr/>
        <p:txBody>
          <a:bodyPr/>
          <a:lstStyle/>
          <a:p>
            <a:fld id="{4FD04F4A-6C97-4470-89C8-0A31BFB83FE6}" type="slidenum">
              <a:rPr lang="en-US" altLang="zh-TW" smtClean="0"/>
              <a:pPr/>
              <a:t>49</a:t>
            </a:fld>
            <a:endParaRPr lang="en-US" altLang="zh-TW" dirty="0"/>
          </a:p>
        </p:txBody>
      </p:sp>
      <p:pic>
        <p:nvPicPr>
          <p:cNvPr id="4" name="圖片 3">
            <a:extLst>
              <a:ext uri="{FF2B5EF4-FFF2-40B4-BE49-F238E27FC236}">
                <a16:creationId xmlns:a16="http://schemas.microsoft.com/office/drawing/2014/main" id="{C968C6DF-A60E-4C97-9BB6-08DE8DE38DE2}"/>
              </a:ext>
            </a:extLst>
          </p:cNvPr>
          <p:cNvPicPr>
            <a:picLocks noChangeAspect="1"/>
          </p:cNvPicPr>
          <p:nvPr/>
        </p:nvPicPr>
        <p:blipFill>
          <a:blip r:embed="rId2"/>
          <a:stretch>
            <a:fillRect/>
          </a:stretch>
        </p:blipFill>
        <p:spPr>
          <a:xfrm>
            <a:off x="3577369" y="1111778"/>
            <a:ext cx="1989262" cy="5302027"/>
          </a:xfrm>
          <a:prstGeom prst="rect">
            <a:avLst/>
          </a:prstGeom>
        </p:spPr>
      </p:pic>
    </p:spTree>
    <p:extLst>
      <p:ext uri="{BB962C8B-B14F-4D97-AF65-F5344CB8AC3E}">
        <p14:creationId xmlns:p14="http://schemas.microsoft.com/office/powerpoint/2010/main" val="2455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09E167E1-620E-4DEE-B172-F3C70BEE06CD}"/>
              </a:ext>
            </a:extLst>
          </p:cNvPr>
          <p:cNvSpPr>
            <a:spLocks noGrp="1"/>
          </p:cNvSpPr>
          <p:nvPr>
            <p:ph type="ctrTitle"/>
          </p:nvPr>
        </p:nvSpPr>
        <p:spPr/>
        <p:txBody>
          <a:bodyPr/>
          <a:lstStyle/>
          <a:p>
            <a:r>
              <a:rPr lang="zh-TW" altLang="en-US" dirty="0"/>
              <a:t>實驗一</a:t>
            </a:r>
          </a:p>
        </p:txBody>
      </p:sp>
      <p:sp>
        <p:nvSpPr>
          <p:cNvPr id="6" name="副標題 5">
            <a:extLst>
              <a:ext uri="{FF2B5EF4-FFF2-40B4-BE49-F238E27FC236}">
                <a16:creationId xmlns:a16="http://schemas.microsoft.com/office/drawing/2014/main" id="{B1937B97-7EC0-451F-A058-3D3C3FD19149}"/>
              </a:ext>
            </a:extLst>
          </p:cNvPr>
          <p:cNvSpPr>
            <a:spLocks noGrp="1"/>
          </p:cNvSpPr>
          <p:nvPr>
            <p:ph type="subTitle" idx="1"/>
          </p:nvPr>
        </p:nvSpPr>
        <p:spPr/>
        <p:txBody>
          <a:bodyPr/>
          <a:lstStyle/>
          <a:p>
            <a:r>
              <a:rPr lang="zh-TW" altLang="en-US" dirty="0"/>
              <a:t>不同</a:t>
            </a:r>
            <a:r>
              <a:rPr lang="en-US" altLang="zh-TW" dirty="0"/>
              <a:t>PWM</a:t>
            </a:r>
            <a:r>
              <a:rPr lang="zh-TW" altLang="en-US" dirty="0"/>
              <a:t>下的左右輪差</a:t>
            </a:r>
          </a:p>
        </p:txBody>
      </p:sp>
      <p:sp>
        <p:nvSpPr>
          <p:cNvPr id="4" name="投影片編號版面配置區 3">
            <a:extLst>
              <a:ext uri="{FF2B5EF4-FFF2-40B4-BE49-F238E27FC236}">
                <a16:creationId xmlns:a16="http://schemas.microsoft.com/office/drawing/2014/main" id="{7E25A9EA-B812-452C-8436-9F344CFAF677}"/>
              </a:ext>
            </a:extLst>
          </p:cNvPr>
          <p:cNvSpPr>
            <a:spLocks noGrp="1"/>
          </p:cNvSpPr>
          <p:nvPr>
            <p:ph type="sldNum" sz="quarter" idx="12"/>
          </p:nvPr>
        </p:nvSpPr>
        <p:spPr/>
        <p:txBody>
          <a:bodyPr/>
          <a:lstStyle/>
          <a:p>
            <a:fld id="{4FD04F4A-6C97-4470-89C8-0A31BFB83FE6}" type="slidenum">
              <a:rPr lang="en-US" altLang="zh-TW" smtClean="0"/>
              <a:pPr/>
              <a:t>5</a:t>
            </a:fld>
            <a:endParaRPr lang="en-US" altLang="zh-TW" dirty="0"/>
          </a:p>
        </p:txBody>
      </p:sp>
    </p:spTree>
    <p:extLst>
      <p:ext uri="{BB962C8B-B14F-4D97-AF65-F5344CB8AC3E}">
        <p14:creationId xmlns:p14="http://schemas.microsoft.com/office/powerpoint/2010/main" val="4000081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1F85E4E3-B623-41F4-A5C0-CDBEBB4E5157}"/>
              </a:ext>
            </a:extLst>
          </p:cNvPr>
          <p:cNvSpPr>
            <a:spLocks noGrp="1"/>
          </p:cNvSpPr>
          <p:nvPr>
            <p:ph type="title"/>
          </p:nvPr>
        </p:nvSpPr>
        <p:spPr/>
        <p:txBody>
          <a:bodyPr/>
          <a:lstStyle/>
          <a:p>
            <a:r>
              <a:rPr lang="zh-TW" altLang="en-US" dirty="0"/>
              <a:t>實驗四之一實驗結果</a:t>
            </a:r>
          </a:p>
        </p:txBody>
      </p:sp>
      <p:sp>
        <p:nvSpPr>
          <p:cNvPr id="4" name="投影片編號版面配置區 3">
            <a:extLst>
              <a:ext uri="{FF2B5EF4-FFF2-40B4-BE49-F238E27FC236}">
                <a16:creationId xmlns:a16="http://schemas.microsoft.com/office/drawing/2014/main" id="{1D68755C-690F-4081-9FBF-F5EEF7098832}"/>
              </a:ext>
            </a:extLst>
          </p:cNvPr>
          <p:cNvSpPr>
            <a:spLocks noGrp="1"/>
          </p:cNvSpPr>
          <p:nvPr>
            <p:ph type="sldNum" sz="quarter" idx="12"/>
          </p:nvPr>
        </p:nvSpPr>
        <p:spPr/>
        <p:txBody>
          <a:bodyPr/>
          <a:lstStyle/>
          <a:p>
            <a:fld id="{4FD04F4A-6C97-4470-89C8-0A31BFB83FE6}" type="slidenum">
              <a:rPr lang="en-US" altLang="zh-TW" smtClean="0"/>
              <a:pPr/>
              <a:t>50</a:t>
            </a:fld>
            <a:endParaRPr lang="en-US" altLang="zh-TW" dirty="0"/>
          </a:p>
        </p:txBody>
      </p:sp>
      <p:pic>
        <p:nvPicPr>
          <p:cNvPr id="7" name="圖片 6">
            <a:extLst>
              <a:ext uri="{FF2B5EF4-FFF2-40B4-BE49-F238E27FC236}">
                <a16:creationId xmlns:a16="http://schemas.microsoft.com/office/drawing/2014/main" id="{F884EF6B-1FFD-4C81-8D51-AA46975D4139}"/>
              </a:ext>
            </a:extLst>
          </p:cNvPr>
          <p:cNvPicPr>
            <a:picLocks noChangeAspect="1"/>
          </p:cNvPicPr>
          <p:nvPr/>
        </p:nvPicPr>
        <p:blipFill>
          <a:blip r:embed="rId2"/>
          <a:stretch>
            <a:fillRect/>
          </a:stretch>
        </p:blipFill>
        <p:spPr>
          <a:xfrm>
            <a:off x="1535430" y="1783426"/>
            <a:ext cx="6073140" cy="3756660"/>
          </a:xfrm>
          <a:prstGeom prst="rect">
            <a:avLst/>
          </a:prstGeom>
        </p:spPr>
      </p:pic>
    </p:spTree>
    <p:extLst>
      <p:ext uri="{BB962C8B-B14F-4D97-AF65-F5344CB8AC3E}">
        <p14:creationId xmlns:p14="http://schemas.microsoft.com/office/powerpoint/2010/main" val="31619172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AFBA8C-DB37-4354-82E3-DC2EE9527F04}"/>
              </a:ext>
            </a:extLst>
          </p:cNvPr>
          <p:cNvSpPr>
            <a:spLocks noGrp="1"/>
          </p:cNvSpPr>
          <p:nvPr>
            <p:ph type="title"/>
          </p:nvPr>
        </p:nvSpPr>
        <p:spPr/>
        <p:txBody>
          <a:bodyPr/>
          <a:lstStyle/>
          <a:p>
            <a:r>
              <a:rPr lang="en-US" altLang="zh-TW" dirty="0" err="1"/>
              <a:t>mbot</a:t>
            </a:r>
            <a:r>
              <a:rPr lang="zh-TW" altLang="en-US" dirty="0"/>
              <a:t>地圖</a:t>
            </a:r>
          </a:p>
        </p:txBody>
      </p:sp>
      <p:pic>
        <p:nvPicPr>
          <p:cNvPr id="12" name="內容版面配置區 11">
            <a:extLst>
              <a:ext uri="{FF2B5EF4-FFF2-40B4-BE49-F238E27FC236}">
                <a16:creationId xmlns:a16="http://schemas.microsoft.com/office/drawing/2014/main" id="{00E58927-6667-45C2-9434-2ED9EE5521B7}"/>
              </a:ext>
            </a:extLst>
          </p:cNvPr>
          <p:cNvPicPr>
            <a:picLocks noGrp="1" noChangeAspect="1"/>
          </p:cNvPicPr>
          <p:nvPr>
            <p:ph idx="1"/>
          </p:nvPr>
        </p:nvPicPr>
        <p:blipFill>
          <a:blip r:embed="rId2"/>
          <a:stretch>
            <a:fillRect/>
          </a:stretch>
        </p:blipFill>
        <p:spPr>
          <a:xfrm>
            <a:off x="299359" y="3767045"/>
            <a:ext cx="8545282" cy="2585356"/>
          </a:xfrm>
          <a:prstGeom prst="rect">
            <a:avLst/>
          </a:prstGeom>
        </p:spPr>
      </p:pic>
      <p:sp>
        <p:nvSpPr>
          <p:cNvPr id="4" name="投影片編號版面配置區 3">
            <a:extLst>
              <a:ext uri="{FF2B5EF4-FFF2-40B4-BE49-F238E27FC236}">
                <a16:creationId xmlns:a16="http://schemas.microsoft.com/office/drawing/2014/main" id="{296A8633-7BA9-49CB-AFCE-7504A0EB3F7F}"/>
              </a:ext>
            </a:extLst>
          </p:cNvPr>
          <p:cNvSpPr>
            <a:spLocks noGrp="1"/>
          </p:cNvSpPr>
          <p:nvPr>
            <p:ph type="sldNum" sz="quarter" idx="12"/>
          </p:nvPr>
        </p:nvSpPr>
        <p:spPr/>
        <p:txBody>
          <a:bodyPr/>
          <a:lstStyle/>
          <a:p>
            <a:fld id="{4FD04F4A-6C97-4470-89C8-0A31BFB83FE6}" type="slidenum">
              <a:rPr lang="en-US" altLang="zh-TW" smtClean="0"/>
              <a:pPr/>
              <a:t>51</a:t>
            </a:fld>
            <a:endParaRPr lang="en-US" altLang="zh-TW" dirty="0"/>
          </a:p>
        </p:txBody>
      </p:sp>
      <p:pic>
        <p:nvPicPr>
          <p:cNvPr id="11" name="圖片 10">
            <a:extLst>
              <a:ext uri="{FF2B5EF4-FFF2-40B4-BE49-F238E27FC236}">
                <a16:creationId xmlns:a16="http://schemas.microsoft.com/office/drawing/2014/main" id="{D701BC4C-101F-4A51-946C-79CF94A78226}"/>
              </a:ext>
            </a:extLst>
          </p:cNvPr>
          <p:cNvPicPr>
            <a:picLocks noChangeAspect="1"/>
          </p:cNvPicPr>
          <p:nvPr/>
        </p:nvPicPr>
        <p:blipFill>
          <a:blip r:embed="rId3"/>
          <a:stretch>
            <a:fillRect/>
          </a:stretch>
        </p:blipFill>
        <p:spPr>
          <a:xfrm>
            <a:off x="2822418" y="1038634"/>
            <a:ext cx="3499164" cy="2917073"/>
          </a:xfrm>
          <a:prstGeom prst="rect">
            <a:avLst/>
          </a:prstGeom>
        </p:spPr>
      </p:pic>
      <p:sp>
        <p:nvSpPr>
          <p:cNvPr id="3" name="矩形 2">
            <a:extLst>
              <a:ext uri="{FF2B5EF4-FFF2-40B4-BE49-F238E27FC236}">
                <a16:creationId xmlns:a16="http://schemas.microsoft.com/office/drawing/2014/main" id="{EC585374-9C3F-41BA-AA13-F0DA074DF377}"/>
              </a:ext>
            </a:extLst>
          </p:cNvPr>
          <p:cNvSpPr/>
          <p:nvPr/>
        </p:nvSpPr>
        <p:spPr>
          <a:xfrm>
            <a:off x="2289910" y="3979009"/>
            <a:ext cx="914400" cy="11744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158C8840-842D-4D7A-B718-169976F5073E}"/>
              </a:ext>
            </a:extLst>
          </p:cNvPr>
          <p:cNvSpPr/>
          <p:nvPr/>
        </p:nvSpPr>
        <p:spPr>
          <a:xfrm>
            <a:off x="4492303" y="4747965"/>
            <a:ext cx="813734" cy="10318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D5457197-0169-49E0-8C1C-304C03B2F4AE}"/>
              </a:ext>
            </a:extLst>
          </p:cNvPr>
          <p:cNvSpPr txBox="1"/>
          <p:nvPr/>
        </p:nvSpPr>
        <p:spPr>
          <a:xfrm>
            <a:off x="3166685" y="4850915"/>
            <a:ext cx="295274" cy="369332"/>
          </a:xfrm>
          <a:prstGeom prst="rect">
            <a:avLst/>
          </a:prstGeom>
          <a:noFill/>
        </p:spPr>
        <p:txBody>
          <a:bodyPr wrap="non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a</a:t>
            </a:r>
            <a:endParaRPr lang="zh-TW" altLang="en-US" dirty="0">
              <a:solidFill>
                <a:srgbClr val="FF0000"/>
              </a:solidFill>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id="{4CD15DFB-7C85-4374-87A3-8E4BC33E0609}"/>
              </a:ext>
            </a:extLst>
          </p:cNvPr>
          <p:cNvSpPr txBox="1"/>
          <p:nvPr/>
        </p:nvSpPr>
        <p:spPr>
          <a:xfrm>
            <a:off x="5315014" y="5634700"/>
            <a:ext cx="142612" cy="369332"/>
          </a:xfrm>
          <a:prstGeom prst="rect">
            <a:avLst/>
          </a:prstGeom>
          <a:noFill/>
        </p:spPr>
        <p:txBody>
          <a:bodyPr wrap="square" rtlCol="0">
            <a:spAutoFit/>
          </a:bodyPr>
          <a:lstStyle/>
          <a:p>
            <a:r>
              <a:rPr lang="en-US" altLang="zh-TW" dirty="0">
                <a:solidFill>
                  <a:srgbClr val="FF0000"/>
                </a:solidFill>
                <a:latin typeface="Times New Roman" panose="02020603050405020304" pitchFamily="18" charset="0"/>
                <a:cs typeface="Times New Roman" panose="02020603050405020304" pitchFamily="18" charset="0"/>
              </a:rPr>
              <a:t>b</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83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AFBA8C-DB37-4354-82E3-DC2EE9527F04}"/>
              </a:ext>
            </a:extLst>
          </p:cNvPr>
          <p:cNvSpPr>
            <a:spLocks noGrp="1"/>
          </p:cNvSpPr>
          <p:nvPr>
            <p:ph type="title"/>
          </p:nvPr>
        </p:nvSpPr>
        <p:spPr/>
        <p:txBody>
          <a:bodyPr/>
          <a:lstStyle/>
          <a:p>
            <a:r>
              <a:rPr lang="zh-TW" altLang="en-US" dirty="0"/>
              <a:t>實驗四之二實驗結果</a:t>
            </a:r>
          </a:p>
        </p:txBody>
      </p:sp>
      <p:sp>
        <p:nvSpPr>
          <p:cNvPr id="4" name="投影片編號版面配置區 3">
            <a:extLst>
              <a:ext uri="{FF2B5EF4-FFF2-40B4-BE49-F238E27FC236}">
                <a16:creationId xmlns:a16="http://schemas.microsoft.com/office/drawing/2014/main" id="{296A8633-7BA9-49CB-AFCE-7504A0EB3F7F}"/>
              </a:ext>
            </a:extLst>
          </p:cNvPr>
          <p:cNvSpPr>
            <a:spLocks noGrp="1"/>
          </p:cNvSpPr>
          <p:nvPr>
            <p:ph type="sldNum" sz="quarter" idx="12"/>
          </p:nvPr>
        </p:nvSpPr>
        <p:spPr/>
        <p:txBody>
          <a:bodyPr/>
          <a:lstStyle/>
          <a:p>
            <a:fld id="{4FD04F4A-6C97-4470-89C8-0A31BFB83FE6}" type="slidenum">
              <a:rPr lang="en-US" altLang="zh-TW" smtClean="0"/>
              <a:pPr/>
              <a:t>52</a:t>
            </a:fld>
            <a:endParaRPr lang="en-US" altLang="zh-TW" dirty="0"/>
          </a:p>
        </p:txBody>
      </p:sp>
      <p:pic>
        <p:nvPicPr>
          <p:cNvPr id="12" name="圖片 11">
            <a:extLst>
              <a:ext uri="{FF2B5EF4-FFF2-40B4-BE49-F238E27FC236}">
                <a16:creationId xmlns:a16="http://schemas.microsoft.com/office/drawing/2014/main" id="{2774822E-9E52-40F3-8DF5-00457EB400A6}"/>
              </a:ext>
            </a:extLst>
          </p:cNvPr>
          <p:cNvPicPr>
            <a:picLocks noChangeAspect="1"/>
          </p:cNvPicPr>
          <p:nvPr/>
        </p:nvPicPr>
        <p:blipFill>
          <a:blip r:embed="rId2"/>
          <a:stretch>
            <a:fillRect/>
          </a:stretch>
        </p:blipFill>
        <p:spPr>
          <a:xfrm>
            <a:off x="1059180" y="1672936"/>
            <a:ext cx="7025640" cy="3977640"/>
          </a:xfrm>
          <a:prstGeom prst="rect">
            <a:avLst/>
          </a:prstGeom>
        </p:spPr>
      </p:pic>
    </p:spTree>
    <p:extLst>
      <p:ext uri="{BB962C8B-B14F-4D97-AF65-F5344CB8AC3E}">
        <p14:creationId xmlns:p14="http://schemas.microsoft.com/office/powerpoint/2010/main" val="18947996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AFBA8C-DB37-4354-82E3-DC2EE9527F04}"/>
              </a:ext>
            </a:extLst>
          </p:cNvPr>
          <p:cNvSpPr>
            <a:spLocks noGrp="1"/>
          </p:cNvSpPr>
          <p:nvPr>
            <p:ph type="title"/>
          </p:nvPr>
        </p:nvSpPr>
        <p:spPr/>
        <p:txBody>
          <a:bodyPr/>
          <a:lstStyle/>
          <a:p>
            <a:r>
              <a:rPr lang="en-US" altLang="zh-TW" dirty="0"/>
              <a:t>PID</a:t>
            </a:r>
            <a:r>
              <a:rPr lang="zh-TW" altLang="en-US" dirty="0"/>
              <a:t> 控制器</a:t>
            </a:r>
          </a:p>
        </p:txBody>
      </p:sp>
      <p:sp>
        <p:nvSpPr>
          <p:cNvPr id="3" name="內容版面配置區 2">
            <a:extLst>
              <a:ext uri="{FF2B5EF4-FFF2-40B4-BE49-F238E27FC236}">
                <a16:creationId xmlns:a16="http://schemas.microsoft.com/office/drawing/2014/main" id="{C58A9D92-1CB8-4EC6-8303-BBE2BC8A0481}"/>
              </a:ext>
            </a:extLst>
          </p:cNvPr>
          <p:cNvSpPr>
            <a:spLocks noGrp="1"/>
          </p:cNvSpPr>
          <p:nvPr>
            <p:ph idx="1"/>
          </p:nvPr>
        </p:nvSpPr>
        <p:spPr/>
        <p:txBody>
          <a:bodyPr/>
          <a:lstStyle/>
          <a:p>
            <a:r>
              <a:rPr lang="zh-TW" altLang="en-US" dirty="0"/>
              <a:t>問題</a:t>
            </a:r>
            <a:r>
              <a:rPr lang="en-US" altLang="zh-TW" dirty="0"/>
              <a:t>4-2</a:t>
            </a:r>
            <a:r>
              <a:rPr lang="zh-TW" altLang="en-US" dirty="0"/>
              <a:t>：</a:t>
            </a:r>
            <a:r>
              <a:rPr lang="en-US" altLang="zh-TW" dirty="0"/>
              <a:t>PID</a:t>
            </a:r>
            <a:r>
              <a:rPr lang="zh-TW" altLang="en-US" dirty="0"/>
              <a:t>控制器各別有哪些優、缺點？</a:t>
            </a:r>
            <a:endParaRPr lang="en-US" altLang="zh-TW" dirty="0"/>
          </a:p>
          <a:p>
            <a:r>
              <a:rPr lang="zh-TW" altLang="en-US" dirty="0"/>
              <a:t>回答：</a:t>
            </a:r>
            <a:endParaRPr lang="en-US" altLang="zh-TW" dirty="0"/>
          </a:p>
        </p:txBody>
      </p:sp>
      <p:sp>
        <p:nvSpPr>
          <p:cNvPr id="4" name="投影片編號版面配置區 3">
            <a:extLst>
              <a:ext uri="{FF2B5EF4-FFF2-40B4-BE49-F238E27FC236}">
                <a16:creationId xmlns:a16="http://schemas.microsoft.com/office/drawing/2014/main" id="{296A8633-7BA9-49CB-AFCE-7504A0EB3F7F}"/>
              </a:ext>
            </a:extLst>
          </p:cNvPr>
          <p:cNvSpPr>
            <a:spLocks noGrp="1"/>
          </p:cNvSpPr>
          <p:nvPr>
            <p:ph type="sldNum" sz="quarter" idx="12"/>
          </p:nvPr>
        </p:nvSpPr>
        <p:spPr/>
        <p:txBody>
          <a:bodyPr/>
          <a:lstStyle/>
          <a:p>
            <a:fld id="{4FD04F4A-6C97-4470-89C8-0A31BFB83FE6}" type="slidenum">
              <a:rPr lang="en-US" altLang="zh-TW" smtClean="0"/>
              <a:pPr/>
              <a:t>53</a:t>
            </a:fld>
            <a:endParaRPr lang="en-US" altLang="zh-TW" dirty="0"/>
          </a:p>
        </p:txBody>
      </p:sp>
    </p:spTree>
    <p:extLst>
      <p:ext uri="{BB962C8B-B14F-4D97-AF65-F5344CB8AC3E}">
        <p14:creationId xmlns:p14="http://schemas.microsoft.com/office/powerpoint/2010/main" val="31516450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4AF8E1E3-4A1C-4048-B206-39B2DFD30333}"/>
              </a:ext>
            </a:extLst>
          </p:cNvPr>
          <p:cNvSpPr>
            <a:spLocks noGrp="1"/>
          </p:cNvSpPr>
          <p:nvPr>
            <p:ph type="ctrTitle"/>
          </p:nvPr>
        </p:nvSpPr>
        <p:spPr/>
        <p:txBody>
          <a:bodyPr/>
          <a:lstStyle/>
          <a:p>
            <a:r>
              <a:rPr lang="zh-TW" altLang="en-US" dirty="0"/>
              <a:t>實驗五</a:t>
            </a:r>
          </a:p>
        </p:txBody>
      </p:sp>
      <p:sp>
        <p:nvSpPr>
          <p:cNvPr id="6" name="副標題 5">
            <a:extLst>
              <a:ext uri="{FF2B5EF4-FFF2-40B4-BE49-F238E27FC236}">
                <a16:creationId xmlns:a16="http://schemas.microsoft.com/office/drawing/2014/main" id="{1461A651-6AC0-4161-83FE-051BE1AC97FD}"/>
              </a:ext>
            </a:extLst>
          </p:cNvPr>
          <p:cNvSpPr>
            <a:spLocks noGrp="1"/>
          </p:cNvSpPr>
          <p:nvPr>
            <p:ph type="subTitle" idx="1"/>
          </p:nvPr>
        </p:nvSpPr>
        <p:spPr/>
        <p:txBody>
          <a:bodyPr/>
          <a:lstStyle/>
          <a:p>
            <a:r>
              <a:rPr lang="zh-TW" altLang="en-US" dirty="0"/>
              <a:t>超音波誤差量測</a:t>
            </a:r>
            <a:endParaRPr lang="en-US" altLang="zh-TW" dirty="0"/>
          </a:p>
        </p:txBody>
      </p:sp>
      <p:sp>
        <p:nvSpPr>
          <p:cNvPr id="4" name="投影片編號版面配置區 3">
            <a:extLst>
              <a:ext uri="{FF2B5EF4-FFF2-40B4-BE49-F238E27FC236}">
                <a16:creationId xmlns:a16="http://schemas.microsoft.com/office/drawing/2014/main" id="{BFCA258D-271B-4992-92AA-CBDFDE4CF7DD}"/>
              </a:ext>
            </a:extLst>
          </p:cNvPr>
          <p:cNvSpPr>
            <a:spLocks noGrp="1"/>
          </p:cNvSpPr>
          <p:nvPr>
            <p:ph type="sldNum" sz="quarter" idx="12"/>
          </p:nvPr>
        </p:nvSpPr>
        <p:spPr/>
        <p:txBody>
          <a:bodyPr/>
          <a:lstStyle/>
          <a:p>
            <a:fld id="{4FD04F4A-6C97-4470-89C8-0A31BFB83FE6}" type="slidenum">
              <a:rPr lang="en-US" altLang="zh-TW" smtClean="0"/>
              <a:pPr/>
              <a:t>54</a:t>
            </a:fld>
            <a:endParaRPr lang="en-US" altLang="zh-TW" dirty="0"/>
          </a:p>
        </p:txBody>
      </p:sp>
    </p:spTree>
    <p:extLst>
      <p:ext uri="{BB962C8B-B14F-4D97-AF65-F5344CB8AC3E}">
        <p14:creationId xmlns:p14="http://schemas.microsoft.com/office/powerpoint/2010/main" val="2190290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AFBA8C-DB37-4354-82E3-DC2EE9527F04}"/>
              </a:ext>
            </a:extLst>
          </p:cNvPr>
          <p:cNvSpPr>
            <a:spLocks noGrp="1"/>
          </p:cNvSpPr>
          <p:nvPr>
            <p:ph type="title"/>
          </p:nvPr>
        </p:nvSpPr>
        <p:spPr/>
        <p:txBody>
          <a:bodyPr/>
          <a:lstStyle/>
          <a:p>
            <a:r>
              <a:rPr lang="zh-TW" altLang="en-US" dirty="0"/>
              <a:t>實驗五</a:t>
            </a:r>
          </a:p>
        </p:txBody>
      </p:sp>
      <p:sp>
        <p:nvSpPr>
          <p:cNvPr id="3" name="內容版面配置區 2">
            <a:extLst>
              <a:ext uri="{FF2B5EF4-FFF2-40B4-BE49-F238E27FC236}">
                <a16:creationId xmlns:a16="http://schemas.microsoft.com/office/drawing/2014/main" id="{C58A9D92-1CB8-4EC6-8303-BBE2BC8A0481}"/>
              </a:ext>
            </a:extLst>
          </p:cNvPr>
          <p:cNvSpPr>
            <a:spLocks noGrp="1"/>
          </p:cNvSpPr>
          <p:nvPr>
            <p:ph idx="1"/>
          </p:nvPr>
        </p:nvSpPr>
        <p:spPr/>
        <p:txBody>
          <a:bodyPr/>
          <a:lstStyle/>
          <a:p>
            <a:pPr marL="0" indent="0">
              <a:buNone/>
            </a:pPr>
            <a:r>
              <a:rPr lang="zh-TW" altLang="en-US" dirty="0"/>
              <a:t>實驗目的：熟悉超音波操作及原理</a:t>
            </a:r>
            <a:endParaRPr lang="en-US" altLang="zh-TW" dirty="0"/>
          </a:p>
          <a:p>
            <a:pPr marL="0" indent="0">
              <a:buNone/>
            </a:pPr>
            <a:r>
              <a:rPr lang="zh-TW" altLang="en-US" dirty="0"/>
              <a:t>實驗說明：參考圖</a:t>
            </a:r>
            <a:r>
              <a:rPr lang="en-US" altLang="zh-TW" dirty="0"/>
              <a:t>5.3</a:t>
            </a:r>
            <a:r>
              <a:rPr lang="zh-TW" altLang="en-US" dirty="0"/>
              <a:t>之</a:t>
            </a:r>
            <a:r>
              <a:rPr lang="zh-TW" altLang="en-US" dirty="0">
                <a:latin typeface="標楷體" panose="03000509000000000000" pitchFamily="65" charset="-120"/>
              </a:rPr>
              <a:t>實驗五流程圖</a:t>
            </a:r>
            <a:r>
              <a:rPr lang="zh-TW" altLang="en-US" dirty="0"/>
              <a:t>設計實驗。學習如何使用超音波並且測量超音波模組測量距離及實際距離誤差。</a:t>
            </a:r>
          </a:p>
          <a:p>
            <a:pPr marL="0" indent="0">
              <a:buNone/>
            </a:pPr>
            <a:endParaRPr lang="en-US" altLang="zh-TW" dirty="0"/>
          </a:p>
        </p:txBody>
      </p:sp>
      <p:sp>
        <p:nvSpPr>
          <p:cNvPr id="4" name="投影片編號版面配置區 3">
            <a:extLst>
              <a:ext uri="{FF2B5EF4-FFF2-40B4-BE49-F238E27FC236}">
                <a16:creationId xmlns:a16="http://schemas.microsoft.com/office/drawing/2014/main" id="{296A8633-7BA9-49CB-AFCE-7504A0EB3F7F}"/>
              </a:ext>
            </a:extLst>
          </p:cNvPr>
          <p:cNvSpPr>
            <a:spLocks noGrp="1"/>
          </p:cNvSpPr>
          <p:nvPr>
            <p:ph type="sldNum" sz="quarter" idx="12"/>
          </p:nvPr>
        </p:nvSpPr>
        <p:spPr/>
        <p:txBody>
          <a:bodyPr/>
          <a:lstStyle/>
          <a:p>
            <a:fld id="{4FD04F4A-6C97-4470-89C8-0A31BFB83FE6}" type="slidenum">
              <a:rPr lang="en-US" altLang="zh-TW" smtClean="0"/>
              <a:pPr/>
              <a:t>55</a:t>
            </a:fld>
            <a:endParaRPr lang="en-US" altLang="zh-TW" dirty="0"/>
          </a:p>
        </p:txBody>
      </p:sp>
    </p:spTree>
    <p:extLst>
      <p:ext uri="{BB962C8B-B14F-4D97-AF65-F5344CB8AC3E}">
        <p14:creationId xmlns:p14="http://schemas.microsoft.com/office/powerpoint/2010/main" val="35474566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AFBA8C-DB37-4354-82E3-DC2EE9527F04}"/>
              </a:ext>
            </a:extLst>
          </p:cNvPr>
          <p:cNvSpPr>
            <a:spLocks noGrp="1"/>
          </p:cNvSpPr>
          <p:nvPr>
            <p:ph type="title"/>
          </p:nvPr>
        </p:nvSpPr>
        <p:spPr/>
        <p:txBody>
          <a:bodyPr/>
          <a:lstStyle/>
          <a:p>
            <a:r>
              <a:rPr lang="zh-TW" altLang="en-US" dirty="0"/>
              <a:t>超音波感測器</a:t>
            </a:r>
          </a:p>
        </p:txBody>
      </p:sp>
      <p:sp>
        <p:nvSpPr>
          <p:cNvPr id="4" name="投影片編號版面配置區 3">
            <a:extLst>
              <a:ext uri="{FF2B5EF4-FFF2-40B4-BE49-F238E27FC236}">
                <a16:creationId xmlns:a16="http://schemas.microsoft.com/office/drawing/2014/main" id="{296A8633-7BA9-49CB-AFCE-7504A0EB3F7F}"/>
              </a:ext>
            </a:extLst>
          </p:cNvPr>
          <p:cNvSpPr>
            <a:spLocks noGrp="1"/>
          </p:cNvSpPr>
          <p:nvPr>
            <p:ph type="sldNum" sz="quarter" idx="12"/>
          </p:nvPr>
        </p:nvSpPr>
        <p:spPr/>
        <p:txBody>
          <a:bodyPr/>
          <a:lstStyle/>
          <a:p>
            <a:fld id="{4FD04F4A-6C97-4470-89C8-0A31BFB83FE6}" type="slidenum">
              <a:rPr lang="en-US" altLang="zh-TW" smtClean="0"/>
              <a:pPr/>
              <a:t>56</a:t>
            </a:fld>
            <a:endParaRPr lang="en-US" altLang="zh-TW" dirty="0"/>
          </a:p>
        </p:txBody>
      </p:sp>
      <p:sp>
        <p:nvSpPr>
          <p:cNvPr id="8" name="內容版面配置區 7">
            <a:extLst>
              <a:ext uri="{FF2B5EF4-FFF2-40B4-BE49-F238E27FC236}">
                <a16:creationId xmlns:a16="http://schemas.microsoft.com/office/drawing/2014/main" id="{6F6A52C9-EED8-4A7D-880D-48A8ED4C3FF5}"/>
              </a:ext>
            </a:extLst>
          </p:cNvPr>
          <p:cNvSpPr>
            <a:spLocks noGrp="1"/>
          </p:cNvSpPr>
          <p:nvPr>
            <p:ph idx="1"/>
          </p:nvPr>
        </p:nvSpPr>
        <p:spPr/>
        <p:txBody>
          <a:bodyPr/>
          <a:lstStyle/>
          <a:p>
            <a:r>
              <a:rPr lang="zh-TW" altLang="en-US" dirty="0"/>
              <a:t>超音波感測器是發射器</a:t>
            </a:r>
            <a:r>
              <a:rPr lang="en-US" altLang="zh-TW" dirty="0"/>
              <a:t>(Transmitter)</a:t>
            </a:r>
            <a:r>
              <a:rPr lang="zh-TW" altLang="en-US" dirty="0"/>
              <a:t>、接收器</a:t>
            </a:r>
            <a:r>
              <a:rPr lang="en-US" altLang="zh-TW" dirty="0"/>
              <a:t>(Receiver)</a:t>
            </a:r>
            <a:r>
              <a:rPr lang="zh-TW" altLang="en-US" dirty="0"/>
              <a:t>、控制電路組成，藉由發射後接收的時間差計算與障礙物之距離。</a:t>
            </a:r>
            <a:endParaRPr lang="en-US" altLang="zh-TW" dirty="0"/>
          </a:p>
          <a:p>
            <a:endParaRPr lang="zh-TW" altLang="en-US" dirty="0"/>
          </a:p>
        </p:txBody>
      </p:sp>
      <p:pic>
        <p:nvPicPr>
          <p:cNvPr id="12" name="圖片 11">
            <a:extLst>
              <a:ext uri="{FF2B5EF4-FFF2-40B4-BE49-F238E27FC236}">
                <a16:creationId xmlns:a16="http://schemas.microsoft.com/office/drawing/2014/main" id="{6EEB47DA-8F97-47B0-AFAD-6BEF83C92CAF}"/>
              </a:ext>
            </a:extLst>
          </p:cNvPr>
          <p:cNvPicPr>
            <a:picLocks noChangeAspect="1"/>
          </p:cNvPicPr>
          <p:nvPr/>
        </p:nvPicPr>
        <p:blipFill>
          <a:blip r:embed="rId2"/>
          <a:stretch>
            <a:fillRect/>
          </a:stretch>
        </p:blipFill>
        <p:spPr>
          <a:xfrm>
            <a:off x="457200" y="3429000"/>
            <a:ext cx="3898900" cy="2277736"/>
          </a:xfrm>
          <a:prstGeom prst="rect">
            <a:avLst/>
          </a:prstGeom>
        </p:spPr>
      </p:pic>
      <p:pic>
        <p:nvPicPr>
          <p:cNvPr id="15" name="圖片 14">
            <a:extLst>
              <a:ext uri="{FF2B5EF4-FFF2-40B4-BE49-F238E27FC236}">
                <a16:creationId xmlns:a16="http://schemas.microsoft.com/office/drawing/2014/main" id="{A6AF953C-B033-4627-9E10-DF6E437B224F}"/>
              </a:ext>
            </a:extLst>
          </p:cNvPr>
          <p:cNvPicPr>
            <a:picLocks noChangeAspect="1"/>
          </p:cNvPicPr>
          <p:nvPr/>
        </p:nvPicPr>
        <p:blipFill>
          <a:blip r:embed="rId3"/>
          <a:stretch>
            <a:fillRect/>
          </a:stretch>
        </p:blipFill>
        <p:spPr>
          <a:xfrm>
            <a:off x="4785863" y="3429000"/>
            <a:ext cx="3831540" cy="2277736"/>
          </a:xfrm>
          <a:prstGeom prst="rect">
            <a:avLst/>
          </a:prstGeom>
        </p:spPr>
      </p:pic>
    </p:spTree>
    <p:extLst>
      <p:ext uri="{BB962C8B-B14F-4D97-AF65-F5344CB8AC3E}">
        <p14:creationId xmlns:p14="http://schemas.microsoft.com/office/powerpoint/2010/main" val="1259773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AFBA8C-DB37-4354-82E3-DC2EE9527F04}"/>
              </a:ext>
            </a:extLst>
          </p:cNvPr>
          <p:cNvSpPr>
            <a:spLocks noGrp="1"/>
          </p:cNvSpPr>
          <p:nvPr>
            <p:ph type="title"/>
          </p:nvPr>
        </p:nvSpPr>
        <p:spPr/>
        <p:txBody>
          <a:bodyPr/>
          <a:lstStyle/>
          <a:p>
            <a:r>
              <a:rPr lang="zh-TW" altLang="en-US" dirty="0"/>
              <a:t>超音波感測器</a:t>
            </a:r>
          </a:p>
        </p:txBody>
      </p:sp>
      <p:sp>
        <p:nvSpPr>
          <p:cNvPr id="4" name="投影片編號版面配置區 3">
            <a:extLst>
              <a:ext uri="{FF2B5EF4-FFF2-40B4-BE49-F238E27FC236}">
                <a16:creationId xmlns:a16="http://schemas.microsoft.com/office/drawing/2014/main" id="{296A8633-7BA9-49CB-AFCE-7504A0EB3F7F}"/>
              </a:ext>
            </a:extLst>
          </p:cNvPr>
          <p:cNvSpPr>
            <a:spLocks noGrp="1"/>
          </p:cNvSpPr>
          <p:nvPr>
            <p:ph type="sldNum" sz="quarter" idx="12"/>
          </p:nvPr>
        </p:nvSpPr>
        <p:spPr/>
        <p:txBody>
          <a:bodyPr/>
          <a:lstStyle/>
          <a:p>
            <a:fld id="{4FD04F4A-6C97-4470-89C8-0A31BFB83FE6}" type="slidenum">
              <a:rPr lang="en-US" altLang="zh-TW" smtClean="0"/>
              <a:pPr/>
              <a:t>57</a:t>
            </a:fld>
            <a:endParaRPr lang="en-US" altLang="zh-TW" dirty="0"/>
          </a:p>
        </p:txBody>
      </p:sp>
      <p:sp>
        <p:nvSpPr>
          <p:cNvPr id="5" name="內容版面配置區 4">
            <a:extLst>
              <a:ext uri="{FF2B5EF4-FFF2-40B4-BE49-F238E27FC236}">
                <a16:creationId xmlns:a16="http://schemas.microsoft.com/office/drawing/2014/main" id="{462C8465-24DD-480B-B3C3-306651F2B4DC}"/>
              </a:ext>
            </a:extLst>
          </p:cNvPr>
          <p:cNvSpPr>
            <a:spLocks noGrp="1"/>
          </p:cNvSpPr>
          <p:nvPr>
            <p:ph idx="1"/>
          </p:nvPr>
        </p:nvSpPr>
        <p:spPr/>
        <p:txBody>
          <a:bodyPr/>
          <a:lstStyle/>
          <a:p>
            <a:r>
              <a:rPr lang="zh-TW" altLang="en-US" dirty="0"/>
              <a:t>問題</a:t>
            </a:r>
            <a:r>
              <a:rPr lang="en-US" altLang="zh-TW" dirty="0"/>
              <a:t>5-1</a:t>
            </a:r>
            <a:r>
              <a:rPr lang="zh-TW" altLang="en-US" dirty="0"/>
              <a:t>：超音波模組詳細規格</a:t>
            </a:r>
            <a:endParaRPr lang="en-US" altLang="zh-TW" dirty="0"/>
          </a:p>
          <a:p>
            <a:r>
              <a:rPr lang="zh-TW" altLang="en-US" dirty="0"/>
              <a:t>回答：</a:t>
            </a:r>
            <a:endParaRPr lang="en-US" altLang="zh-TW" dirty="0"/>
          </a:p>
          <a:p>
            <a:pPr marL="0" indent="0">
              <a:buNone/>
            </a:pPr>
            <a:endParaRPr lang="zh-TW" altLang="en-US" dirty="0"/>
          </a:p>
        </p:txBody>
      </p:sp>
    </p:spTree>
    <p:extLst>
      <p:ext uri="{BB962C8B-B14F-4D97-AF65-F5344CB8AC3E}">
        <p14:creationId xmlns:p14="http://schemas.microsoft.com/office/powerpoint/2010/main" val="9242410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AFBA8C-DB37-4354-82E3-DC2EE9527F04}"/>
              </a:ext>
            </a:extLst>
          </p:cNvPr>
          <p:cNvSpPr>
            <a:spLocks noGrp="1"/>
          </p:cNvSpPr>
          <p:nvPr>
            <p:ph type="title"/>
          </p:nvPr>
        </p:nvSpPr>
        <p:spPr/>
        <p:txBody>
          <a:bodyPr/>
          <a:lstStyle/>
          <a:p>
            <a:r>
              <a:rPr lang="en-US" altLang="zh-TW" dirty="0" err="1"/>
              <a:t>pulseIn</a:t>
            </a:r>
            <a:r>
              <a:rPr lang="en-US" altLang="zh-TW" dirty="0"/>
              <a:t>()</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58A9D92-1CB8-4EC6-8303-BBE2BC8A0481}"/>
                  </a:ext>
                </a:extLst>
              </p:cNvPr>
              <p:cNvSpPr>
                <a:spLocks noGrp="1"/>
              </p:cNvSpPr>
              <p:nvPr>
                <p:ph idx="1"/>
              </p:nvPr>
            </p:nvSpPr>
            <p:spPr/>
            <p:txBody>
              <a:bodyPr/>
              <a:lstStyle/>
              <a:p>
                <a:pPr marL="0" indent="0">
                  <a:buNone/>
                </a:pPr>
                <a:r>
                  <a:rPr lang="en-US" altLang="zh-TW" dirty="0" err="1"/>
                  <a:t>pulseIn</a:t>
                </a:r>
                <a:r>
                  <a:rPr lang="en-US" altLang="zh-TW" dirty="0"/>
                  <a:t>()</a:t>
                </a:r>
                <a:r>
                  <a:rPr lang="zh-TW" altLang="en-US" dirty="0"/>
                  <a:t>函數</a:t>
                </a:r>
                <a:endParaRPr lang="en-US" altLang="zh-TW" dirty="0"/>
              </a:p>
              <a:p>
                <a:r>
                  <a:rPr lang="zh-TW" altLang="en-US" dirty="0"/>
                  <a:t>功能：檢測</a:t>
                </a:r>
                <a:r>
                  <a:rPr lang="en-US" altLang="zh-TW" dirty="0"/>
                  <a:t>pin</a:t>
                </a:r>
                <a:r>
                  <a:rPr lang="zh-TW" altLang="en-US" dirty="0"/>
                  <a:t>腳輸出的脈衝寬度</a:t>
                </a:r>
                <a:r>
                  <a:rPr lang="en-US" altLang="zh-TW" dirty="0"/>
                  <a:t>(</a:t>
                </a:r>
                <a:r>
                  <a:rPr lang="zh-TW" altLang="en-US" dirty="0"/>
                  <a:t>單位：</a:t>
                </a:r>
                <a:r>
                  <a:rPr lang="en-US" altLang="zh-TW" dirty="0"/>
                  <a:t> </a:t>
                </a:r>
                <a14:m>
                  <m:oMath xmlns:m="http://schemas.openxmlformats.org/officeDocument/2006/math">
                    <m:r>
                      <a:rPr lang="en-US" altLang="zh-TW" i="1" dirty="0">
                        <a:latin typeface="Cambria Math" panose="02040503050406030204" pitchFamily="18" charset="0"/>
                      </a:rPr>
                      <m:t>𝑢𝑠</m:t>
                    </m:r>
                  </m:oMath>
                </a14:m>
                <a:r>
                  <a:rPr lang="en-US" altLang="zh-TW" dirty="0"/>
                  <a:t>)</a:t>
                </a:r>
              </a:p>
              <a:p>
                <a:r>
                  <a:rPr lang="en-US" altLang="zh-TW" dirty="0">
                    <a:cs typeface="Times New Roman" panose="02020603050405020304" pitchFamily="18" charset="0"/>
                  </a:rPr>
                  <a:t>distance = </a:t>
                </a:r>
                <a:r>
                  <a:rPr lang="en-US" altLang="zh-TW" dirty="0" err="1">
                    <a:cs typeface="Times New Roman" panose="02020603050405020304" pitchFamily="18" charset="0"/>
                  </a:rPr>
                  <a:t>pulseIn</a:t>
                </a:r>
                <a:r>
                  <a:rPr lang="en-US" altLang="zh-TW" dirty="0">
                    <a:cs typeface="Times New Roman" panose="02020603050405020304" pitchFamily="18" charset="0"/>
                  </a:rPr>
                  <a:t>(</a:t>
                </a:r>
                <a:r>
                  <a:rPr lang="en-US" altLang="zh-TW" dirty="0" err="1">
                    <a:cs typeface="Times New Roman" panose="02020603050405020304" pitchFamily="18" charset="0"/>
                  </a:rPr>
                  <a:t>EchoPin</a:t>
                </a:r>
                <a:r>
                  <a:rPr lang="en-US" altLang="zh-TW" dirty="0">
                    <a:cs typeface="Times New Roman" panose="02020603050405020304" pitchFamily="18" charset="0"/>
                  </a:rPr>
                  <a:t>, HIGH) / 58</a:t>
                </a:r>
                <a:r>
                  <a:rPr lang="zh-TW" altLang="en-US" dirty="0">
                    <a:cs typeface="Times New Roman" panose="02020603050405020304" pitchFamily="18" charset="0"/>
                  </a:rPr>
                  <a:t> </a:t>
                </a:r>
                <a:endParaRPr lang="en-US" altLang="zh-TW" dirty="0">
                  <a:cs typeface="Times New Roman" panose="02020603050405020304" pitchFamily="18" charset="0"/>
                </a:endParaRPr>
              </a:p>
              <a:p>
                <a:pPr marL="0" indent="0">
                  <a:buNone/>
                </a:pPr>
                <a:endParaRPr lang="en-US" altLang="zh-TW" dirty="0"/>
              </a:p>
            </p:txBody>
          </p:sp>
        </mc:Choice>
        <mc:Fallback xmlns="">
          <p:sp>
            <p:nvSpPr>
              <p:cNvPr id="3" name="內容版面配置區 2">
                <a:extLst>
                  <a:ext uri="{FF2B5EF4-FFF2-40B4-BE49-F238E27FC236}">
                    <a16:creationId xmlns:a16="http://schemas.microsoft.com/office/drawing/2014/main" id="{C58A9D92-1CB8-4EC6-8303-BBE2BC8A0481}"/>
                  </a:ext>
                </a:extLst>
              </p:cNvPr>
              <p:cNvSpPr>
                <a:spLocks noGrp="1" noRot="1" noChangeAspect="1" noMove="1" noResize="1" noEditPoints="1" noAdjustHandles="1" noChangeArrowheads="1" noChangeShapeType="1" noTextEdit="1"/>
              </p:cNvSpPr>
              <p:nvPr>
                <p:ph idx="1"/>
              </p:nvPr>
            </p:nvSpPr>
            <p:spPr>
              <a:blipFill>
                <a:blip r:embed="rId2"/>
                <a:stretch>
                  <a:fillRect l="-1481" t="-491"/>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96A8633-7BA9-49CB-AFCE-7504A0EB3F7F}"/>
              </a:ext>
            </a:extLst>
          </p:cNvPr>
          <p:cNvSpPr>
            <a:spLocks noGrp="1"/>
          </p:cNvSpPr>
          <p:nvPr>
            <p:ph type="sldNum" sz="quarter" idx="12"/>
          </p:nvPr>
        </p:nvSpPr>
        <p:spPr/>
        <p:txBody>
          <a:bodyPr/>
          <a:lstStyle/>
          <a:p>
            <a:fld id="{4FD04F4A-6C97-4470-89C8-0A31BFB83FE6}" type="slidenum">
              <a:rPr lang="en-US" altLang="zh-TW" smtClean="0"/>
              <a:pPr/>
              <a:t>58</a:t>
            </a:fld>
            <a:endParaRPr lang="en-US" altLang="zh-TW" dirty="0"/>
          </a:p>
        </p:txBody>
      </p:sp>
      <mc:AlternateContent xmlns:mc="http://schemas.openxmlformats.org/markup-compatibility/2006" xmlns:a14="http://schemas.microsoft.com/office/drawing/2010/main">
        <mc:Choice Requires="a14">
          <p:sp>
            <p:nvSpPr>
              <p:cNvPr id="5" name="內容版面配置區 7">
                <a:extLst>
                  <a:ext uri="{FF2B5EF4-FFF2-40B4-BE49-F238E27FC236}">
                    <a16:creationId xmlns:a16="http://schemas.microsoft.com/office/drawing/2014/main" id="{3C260A30-71DF-447A-AB49-3D053B394B12}"/>
                  </a:ext>
                </a:extLst>
              </p:cNvPr>
              <p:cNvSpPr txBox="1">
                <a:spLocks/>
              </p:cNvSpPr>
              <p:nvPr/>
            </p:nvSpPr>
            <p:spPr>
              <a:xfrm>
                <a:off x="605482" y="2551463"/>
                <a:ext cx="8229600" cy="4968552"/>
              </a:xfrm>
              <a:prstGeom prst="rect">
                <a:avLst/>
              </a:prstGeom>
            </p:spPr>
            <p:txBody>
              <a:bodyPr vert="horz" lIns="91440" tIns="45720" rIns="91440" bIns="45720" rtlCol="0">
                <a:normAutofit/>
              </a:bodyPr>
              <a:lstStyle>
                <a:lvl1pPr marL="360363" indent="-360363" algn="just" defTabSz="685800" rtl="0" eaLnBrk="1" latinLnBrk="0" hangingPunct="1">
                  <a:lnSpc>
                    <a:spcPct val="120000"/>
                  </a:lnSpc>
                  <a:spcBef>
                    <a:spcPts val="0"/>
                  </a:spcBef>
                  <a:spcAft>
                    <a:spcPts val="1200"/>
                  </a:spcAft>
                  <a:buClr>
                    <a:schemeClr val="tx2"/>
                  </a:buClr>
                  <a:buFont typeface="Wingdings" panose="05000000000000000000" pitchFamily="2" charset="2"/>
                  <a:buChar char="ª"/>
                  <a:defRPr sz="2800" kern="1200" baseline="0">
                    <a:solidFill>
                      <a:schemeClr val="tx1"/>
                    </a:solidFill>
                    <a:latin typeface="Times New Roman" panose="02020603050405020304" pitchFamily="18" charset="0"/>
                    <a:ea typeface="標楷體" panose="03000509000000000000" pitchFamily="65" charset="-120"/>
                    <a:cs typeface="+mn-cs"/>
                  </a:defRPr>
                </a:lvl1pPr>
                <a:lvl2pPr marL="622300" indent="-279400" algn="just" defTabSz="685800" rtl="0" eaLnBrk="1" latinLnBrk="0" hangingPunct="1">
                  <a:lnSpc>
                    <a:spcPct val="120000"/>
                  </a:lnSpc>
                  <a:spcBef>
                    <a:spcPts val="0"/>
                  </a:spcBef>
                  <a:spcAft>
                    <a:spcPts val="1200"/>
                  </a:spcAft>
                  <a:buClr>
                    <a:schemeClr val="tx2"/>
                  </a:buClr>
                  <a:buFont typeface="Wingdings" panose="05000000000000000000" pitchFamily="2" charset="2"/>
                  <a:buChar char=""/>
                  <a:defRPr sz="2400" kern="1200" baseline="0">
                    <a:solidFill>
                      <a:schemeClr val="tx1"/>
                    </a:solidFill>
                    <a:latin typeface="Times New Roman" panose="02020603050405020304" pitchFamily="18" charset="0"/>
                    <a:ea typeface="標楷體" panose="03000509000000000000" pitchFamily="65" charset="-120"/>
                    <a:cs typeface="+mn-cs"/>
                  </a:defRPr>
                </a:lvl2pPr>
                <a:lvl3pPr marL="895350" indent="-209550" algn="just" defTabSz="685800" rtl="0" eaLnBrk="1" latinLnBrk="0" hangingPunct="1">
                  <a:lnSpc>
                    <a:spcPct val="120000"/>
                  </a:lnSpc>
                  <a:spcBef>
                    <a:spcPts val="0"/>
                  </a:spcBef>
                  <a:spcAft>
                    <a:spcPts val="600"/>
                  </a:spcAft>
                  <a:buClr>
                    <a:schemeClr val="tx2"/>
                  </a:buClr>
                  <a:buFont typeface="Wingdings" panose="05000000000000000000" pitchFamily="2" charset="2"/>
                  <a:buChar char=""/>
                  <a:defRPr sz="1950" kern="1200" baseline="0">
                    <a:solidFill>
                      <a:schemeClr val="tx1"/>
                    </a:solidFill>
                    <a:latin typeface="Times New Roman" panose="02020603050405020304" pitchFamily="18" charset="0"/>
                    <a:ea typeface="標楷體" panose="03000509000000000000" pitchFamily="65" charset="-120"/>
                    <a:cs typeface="+mn-cs"/>
                  </a:defRPr>
                </a:lvl3pPr>
                <a:lvl4pPr marL="1200150" indent="-171450" algn="just" defTabSz="685800" rtl="0" eaLnBrk="1" latinLnBrk="0" hangingPunct="1">
                  <a:lnSpc>
                    <a:spcPct val="120000"/>
                  </a:lnSpc>
                  <a:spcBef>
                    <a:spcPts val="375"/>
                  </a:spcBef>
                  <a:buClr>
                    <a:schemeClr val="tx2"/>
                  </a:buClr>
                  <a:buFont typeface="Wingdings" panose="05000000000000000000" pitchFamily="2" charset="2"/>
                  <a:buChar char="ª"/>
                  <a:defRPr sz="1800" kern="1200" baseline="0">
                    <a:solidFill>
                      <a:schemeClr val="tx1"/>
                    </a:solidFill>
                    <a:latin typeface="Times New Roman" panose="02020603050405020304" pitchFamily="18" charset="0"/>
                    <a:ea typeface="標楷體" panose="03000509000000000000" pitchFamily="65" charset="-120"/>
                    <a:cs typeface="+mn-cs"/>
                  </a:defRPr>
                </a:lvl4pPr>
                <a:lvl5pPr marL="1543050" indent="-171450" algn="just" defTabSz="685800" rtl="0" eaLnBrk="1" latinLnBrk="0" hangingPunct="1">
                  <a:lnSpc>
                    <a:spcPct val="120000"/>
                  </a:lnSpc>
                  <a:spcBef>
                    <a:spcPts val="375"/>
                  </a:spcBef>
                  <a:buClr>
                    <a:schemeClr val="tx2"/>
                  </a:buClr>
                  <a:buFont typeface="Wingdings" panose="05000000000000000000" pitchFamily="2" charset="2"/>
                  <a:buChar char="ª"/>
                  <a:defRPr sz="1800" kern="1200" baseline="0">
                    <a:solidFill>
                      <a:schemeClr val="tx1"/>
                    </a:solidFill>
                    <a:latin typeface="Times New Roman" panose="02020603050405020304" pitchFamily="18" charset="0"/>
                    <a:ea typeface="標楷體" panose="03000509000000000000" pitchFamily="65" charset="-12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Wingdings" panose="05000000000000000000" pitchFamily="2" charset="2"/>
                  <a:buNone/>
                </a:pPr>
                <a:endParaRPr lang="en-US" altLang="zh-TW" dirty="0"/>
              </a:p>
              <a:p>
                <a:pPr marL="0" indent="0">
                  <a:buFont typeface="Wingdings" panose="05000000000000000000" pitchFamily="2" charset="2"/>
                  <a:buNone/>
                </a:pPr>
                <a14:m>
                  <m:oMathPara xmlns:m="http://schemas.openxmlformats.org/officeDocument/2006/math">
                    <m:oMathParaPr>
                      <m:jc m:val="center"/>
                    </m:oMathParaPr>
                    <m:oMath xmlns:m="http://schemas.openxmlformats.org/officeDocument/2006/math">
                      <m:r>
                        <a:rPr lang="en-US" altLang="zh-TW" i="1" smtClean="0">
                          <a:latin typeface="Cambria Math" panose="02040503050406030204" pitchFamily="18" charset="0"/>
                        </a:rPr>
                        <m:t>𝑉</m:t>
                      </m:r>
                      <m:r>
                        <a:rPr lang="en-US" altLang="zh-TW" i="1" baseline="-25000" smtClean="0">
                          <a:latin typeface="Cambria Math" panose="02040503050406030204" pitchFamily="18" charset="0"/>
                        </a:rPr>
                        <m:t>𝑠</m:t>
                      </m:r>
                      <m:r>
                        <a:rPr lang="en-US" altLang="zh-TW" i="1" smtClean="0">
                          <a:latin typeface="Cambria Math" panose="02040503050406030204" pitchFamily="18" charset="0"/>
                        </a:rPr>
                        <m:t>=331+0.6 </m:t>
                      </m:r>
                      <m:r>
                        <a:rPr lang="en-US" altLang="zh-TW" i="1" smtClean="0">
                          <a:latin typeface="Cambria Math" panose="02040503050406030204" pitchFamily="18" charset="0"/>
                        </a:rPr>
                        <m:t>𝑡</m:t>
                      </m:r>
                      <m:r>
                        <a:rPr lang="en-US" altLang="zh-TW" i="1" smtClean="0">
                          <a:latin typeface="Cambria Math" panose="02040503050406030204" pitchFamily="18" charset="0"/>
                        </a:rPr>
                        <m:t> , </m:t>
                      </m:r>
                      <m:r>
                        <a:rPr lang="en-US" altLang="zh-TW" i="1" smtClean="0">
                          <a:latin typeface="Cambria Math" panose="02040503050406030204" pitchFamily="18" charset="0"/>
                        </a:rPr>
                        <m:t>𝑡</m:t>
                      </m:r>
                      <m:r>
                        <a:rPr lang="en-US" altLang="zh-TW" i="1" smtClean="0">
                          <a:latin typeface="Cambria Math" panose="02040503050406030204" pitchFamily="18" charset="0"/>
                        </a:rPr>
                        <m:t>=20</m:t>
                      </m:r>
                    </m:oMath>
                  </m:oMathPara>
                </a14:m>
                <a:endParaRPr lang="en-US" altLang="zh-TW" dirty="0"/>
              </a:p>
              <a:p>
                <a:pPr marL="0" indent="0">
                  <a:buFont typeface="Wingdings" panose="05000000000000000000" pitchFamily="2" charset="2"/>
                  <a:buNone/>
                </a:pPr>
                <a14:m>
                  <m:oMathPara xmlns:m="http://schemas.openxmlformats.org/officeDocument/2006/math">
                    <m:oMathParaPr>
                      <m:jc m:val="center"/>
                    </m:oMathParaPr>
                    <m:oMath xmlns:m="http://schemas.openxmlformats.org/officeDocument/2006/math">
                      <m:f>
                        <m:fPr>
                          <m:ctrlPr>
                            <a:rPr lang="en-US" altLang="zh-TW" i="1" smtClean="0">
                              <a:latin typeface="Cambria Math" panose="02040503050406030204" pitchFamily="18" charset="0"/>
                            </a:rPr>
                          </m:ctrlPr>
                        </m:fPr>
                        <m:num>
                          <m:r>
                            <a:rPr lang="en-US" altLang="zh-TW" i="1" smtClean="0">
                              <a:latin typeface="Cambria Math" panose="02040503050406030204" pitchFamily="18" charset="0"/>
                            </a:rPr>
                            <m:t>1</m:t>
                          </m:r>
                        </m:num>
                        <m:den>
                          <m:r>
                            <a:rPr lang="en-US" altLang="zh-TW" i="1" smtClean="0">
                              <a:latin typeface="Cambria Math" panose="02040503050406030204" pitchFamily="18" charset="0"/>
                            </a:rPr>
                            <m:t>𝑉</m:t>
                          </m:r>
                          <m:r>
                            <a:rPr lang="en-US" altLang="zh-TW" i="1" baseline="-25000" smtClean="0">
                              <a:latin typeface="Cambria Math" panose="02040503050406030204" pitchFamily="18" charset="0"/>
                            </a:rPr>
                            <m:t>𝑠</m:t>
                          </m:r>
                        </m:den>
                      </m:f>
                      <m:r>
                        <a:rPr lang="en-US" altLang="zh-TW" i="1" smtClean="0">
                          <a:latin typeface="Cambria Math" panose="02040503050406030204" pitchFamily="18" charset="0"/>
                        </a:rPr>
                        <m:t>=29.15 </m:t>
                      </m:r>
                      <m:r>
                        <a:rPr lang="en-US" altLang="zh-TW" i="1" dirty="0" smtClean="0">
                          <a:latin typeface="Cambria Math" panose="02040503050406030204" pitchFamily="18" charset="0"/>
                          <a:ea typeface="Cambria Math" panose="02040503050406030204" pitchFamily="18" charset="0"/>
                        </a:rPr>
                        <m:t>×</m:t>
                      </m:r>
                      <m:r>
                        <a:rPr lang="en-US" altLang="zh-TW" i="1" dirty="0" smtClean="0">
                          <a:latin typeface="Cambria Math" panose="02040503050406030204" pitchFamily="18" charset="0"/>
                        </a:rPr>
                        <m:t>2</m:t>
                      </m:r>
                    </m:oMath>
                  </m:oMathPara>
                </a14:m>
                <a:endParaRPr lang="en-US" altLang="zh-TW" dirty="0"/>
              </a:p>
              <a:p>
                <a:pPr marL="0" indent="0">
                  <a:buNone/>
                </a:pPr>
                <a:r>
                  <a:rPr lang="zh-TW" altLang="en-US" dirty="0"/>
                  <a:t>所以</a:t>
                </a:r>
                <a:r>
                  <a:rPr lang="en-US" altLang="zh-TW" dirty="0"/>
                  <a:t>1mm</a:t>
                </a:r>
                <a:r>
                  <a:rPr lang="zh-TW" altLang="en-US" dirty="0"/>
                  <a:t>的距離耗時約</a:t>
                </a:r>
                <a:r>
                  <a:rPr lang="en-US" altLang="zh-TW" dirty="0"/>
                  <a:t>58</a:t>
                </a:r>
                <a14:m>
                  <m:oMath xmlns:m="http://schemas.openxmlformats.org/officeDocument/2006/math">
                    <m:r>
                      <a:rPr lang="en-US" altLang="zh-TW" i="1" dirty="0">
                        <a:latin typeface="Cambria Math" panose="02040503050406030204" pitchFamily="18" charset="0"/>
                      </a:rPr>
                      <m:t>𝑢𝑠</m:t>
                    </m:r>
                  </m:oMath>
                </a14:m>
                <a:r>
                  <a:rPr lang="zh-TW" altLang="en-US" dirty="0"/>
                  <a:t>。</a:t>
                </a:r>
                <a:endParaRPr lang="en-US" altLang="zh-TW" dirty="0"/>
              </a:p>
              <a:p>
                <a:pPr marL="0" indent="0">
                  <a:buNone/>
                </a:pPr>
                <a:r>
                  <a:rPr lang="zh-TW" altLang="en-US" dirty="0"/>
                  <a:t>其中，</a:t>
                </a:r>
                <a14:m>
                  <m:oMath xmlns:m="http://schemas.openxmlformats.org/officeDocument/2006/math">
                    <m:r>
                      <a:rPr lang="en-US" altLang="zh-TW" i="1">
                        <a:latin typeface="Cambria Math" panose="02040503050406030204" pitchFamily="18" charset="0"/>
                      </a:rPr>
                      <m:t>𝑉</m:t>
                    </m:r>
                    <m:r>
                      <a:rPr lang="en-US" altLang="zh-TW" i="1" baseline="-25000">
                        <a:latin typeface="Cambria Math" panose="02040503050406030204" pitchFamily="18" charset="0"/>
                      </a:rPr>
                      <m:t>𝑠</m:t>
                    </m:r>
                  </m:oMath>
                </a14:m>
                <a:r>
                  <a:rPr lang="zh-TW" altLang="en-US" dirty="0"/>
                  <a:t>為聲波在空氣中傳播的速度，</a:t>
                </a:r>
                <a14:m>
                  <m:oMath xmlns:m="http://schemas.openxmlformats.org/officeDocument/2006/math">
                    <m:r>
                      <a:rPr lang="en-US" altLang="zh-TW" i="1">
                        <a:latin typeface="Cambria Math" panose="02040503050406030204" pitchFamily="18" charset="0"/>
                      </a:rPr>
                      <m:t>𝑡</m:t>
                    </m:r>
                    <m:r>
                      <a:rPr lang="en-US" altLang="zh-TW" i="1">
                        <a:latin typeface="Cambria Math" panose="02040503050406030204" pitchFamily="18" charset="0"/>
                      </a:rPr>
                      <m:t> </m:t>
                    </m:r>
                  </m:oMath>
                </a14:m>
                <a:r>
                  <a:rPr lang="zh-TW" altLang="en-US" dirty="0"/>
                  <a:t>為溫度。</a:t>
                </a:r>
                <a:endParaRPr lang="en-US" altLang="zh-TW" dirty="0"/>
              </a:p>
              <a:p>
                <a:pPr marL="0" indent="0">
                  <a:buFont typeface="Wingdings" panose="05000000000000000000" pitchFamily="2" charset="2"/>
                  <a:buNone/>
                </a:pPr>
                <a:endParaRPr lang="en-US" altLang="zh-TW" dirty="0"/>
              </a:p>
            </p:txBody>
          </p:sp>
        </mc:Choice>
        <mc:Fallback xmlns="">
          <p:sp>
            <p:nvSpPr>
              <p:cNvPr id="5" name="內容版面配置區 7">
                <a:extLst>
                  <a:ext uri="{FF2B5EF4-FFF2-40B4-BE49-F238E27FC236}">
                    <a16:creationId xmlns:a16="http://schemas.microsoft.com/office/drawing/2014/main" id="{3C260A30-71DF-447A-AB49-3D053B394B12}"/>
                  </a:ext>
                </a:extLst>
              </p:cNvPr>
              <p:cNvSpPr txBox="1">
                <a:spLocks noRot="1" noChangeAspect="1" noMove="1" noResize="1" noEditPoints="1" noAdjustHandles="1" noChangeArrowheads="1" noChangeShapeType="1" noTextEdit="1"/>
              </p:cNvSpPr>
              <p:nvPr/>
            </p:nvSpPr>
            <p:spPr>
              <a:xfrm>
                <a:off x="605482" y="2551463"/>
                <a:ext cx="8229600" cy="4968552"/>
              </a:xfrm>
              <a:prstGeom prst="rect">
                <a:avLst/>
              </a:prstGeom>
              <a:blipFill>
                <a:blip r:embed="rId3"/>
                <a:stretch>
                  <a:fillRect l="-1481"/>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AC82DCE9-BFC3-4B9F-A232-FA65A34097ED}"/>
              </a:ext>
            </a:extLst>
          </p:cNvPr>
          <p:cNvSpPr txBox="1"/>
          <p:nvPr/>
        </p:nvSpPr>
        <p:spPr>
          <a:xfrm>
            <a:off x="7772400" y="3242100"/>
            <a:ext cx="914400" cy="523220"/>
          </a:xfrm>
          <a:prstGeom prst="rect">
            <a:avLst/>
          </a:prstGeom>
          <a:noFill/>
        </p:spPr>
        <p:txBody>
          <a:bodyPr wrap="square" rtlCol="0">
            <a:spAutoFit/>
          </a:bodyPr>
          <a:lstStyle/>
          <a:p>
            <a:r>
              <a:rPr lang="en-US" altLang="zh-TW" sz="2800" dirty="0">
                <a:latin typeface="Times New Roman" panose="02020603050405020304" pitchFamily="18" charset="0"/>
                <a:cs typeface="Times New Roman" panose="02020603050405020304" pitchFamily="18" charset="0"/>
              </a:rPr>
              <a:t>(5.1)</a:t>
            </a:r>
            <a:endParaRPr lang="zh-TW" altLang="en-US" sz="28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38D2B7AB-78A4-4159-80F4-EAB21A98DE97}"/>
              </a:ext>
            </a:extLst>
          </p:cNvPr>
          <p:cNvSpPr/>
          <p:nvPr/>
        </p:nvSpPr>
        <p:spPr>
          <a:xfrm>
            <a:off x="7772400" y="4224386"/>
            <a:ext cx="873957" cy="523220"/>
          </a:xfrm>
          <a:prstGeom prst="rect">
            <a:avLst/>
          </a:prstGeom>
        </p:spPr>
        <p:txBody>
          <a:bodyPr wrap="none">
            <a:spAutoFit/>
          </a:bodyPr>
          <a:lstStyle/>
          <a:p>
            <a:r>
              <a:rPr lang="en-US" altLang="zh-TW" sz="2800" dirty="0">
                <a:latin typeface="Times New Roman" panose="02020603050405020304" pitchFamily="18" charset="0"/>
                <a:cs typeface="Times New Roman" panose="02020603050405020304" pitchFamily="18" charset="0"/>
              </a:rPr>
              <a:t>(5.2)</a:t>
            </a:r>
            <a:endParaRPr lang="zh-TW"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2124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AFBA8C-DB37-4354-82E3-DC2EE9527F04}"/>
              </a:ext>
            </a:extLst>
          </p:cNvPr>
          <p:cNvSpPr>
            <a:spLocks noGrp="1"/>
          </p:cNvSpPr>
          <p:nvPr>
            <p:ph type="title"/>
          </p:nvPr>
        </p:nvSpPr>
        <p:spPr/>
        <p:txBody>
          <a:bodyPr/>
          <a:lstStyle/>
          <a:p>
            <a:r>
              <a:rPr lang="zh-TW" altLang="en-US" dirty="0"/>
              <a:t>實驗五流程圖</a:t>
            </a:r>
          </a:p>
        </p:txBody>
      </p:sp>
      <p:sp>
        <p:nvSpPr>
          <p:cNvPr id="4" name="投影片編號版面配置區 3">
            <a:extLst>
              <a:ext uri="{FF2B5EF4-FFF2-40B4-BE49-F238E27FC236}">
                <a16:creationId xmlns:a16="http://schemas.microsoft.com/office/drawing/2014/main" id="{296A8633-7BA9-49CB-AFCE-7504A0EB3F7F}"/>
              </a:ext>
            </a:extLst>
          </p:cNvPr>
          <p:cNvSpPr>
            <a:spLocks noGrp="1"/>
          </p:cNvSpPr>
          <p:nvPr>
            <p:ph type="sldNum" sz="quarter" idx="12"/>
          </p:nvPr>
        </p:nvSpPr>
        <p:spPr/>
        <p:txBody>
          <a:bodyPr/>
          <a:lstStyle/>
          <a:p>
            <a:fld id="{4FD04F4A-6C97-4470-89C8-0A31BFB83FE6}" type="slidenum">
              <a:rPr lang="en-US" altLang="zh-TW" smtClean="0"/>
              <a:pPr/>
              <a:t>59</a:t>
            </a:fld>
            <a:endParaRPr lang="en-US" altLang="zh-TW" dirty="0"/>
          </a:p>
        </p:txBody>
      </p:sp>
      <p:pic>
        <p:nvPicPr>
          <p:cNvPr id="5" name="圖片 4">
            <a:extLst>
              <a:ext uri="{FF2B5EF4-FFF2-40B4-BE49-F238E27FC236}">
                <a16:creationId xmlns:a16="http://schemas.microsoft.com/office/drawing/2014/main" id="{0CBC1E5E-C5AE-49A0-85E4-75F39813D5D4}"/>
              </a:ext>
            </a:extLst>
          </p:cNvPr>
          <p:cNvPicPr>
            <a:picLocks noChangeAspect="1"/>
          </p:cNvPicPr>
          <p:nvPr/>
        </p:nvPicPr>
        <p:blipFill>
          <a:blip r:embed="rId2"/>
          <a:stretch>
            <a:fillRect/>
          </a:stretch>
        </p:blipFill>
        <p:spPr>
          <a:xfrm>
            <a:off x="2259330" y="1237384"/>
            <a:ext cx="4625340" cy="5105400"/>
          </a:xfrm>
          <a:prstGeom prst="rect">
            <a:avLst/>
          </a:prstGeom>
        </p:spPr>
      </p:pic>
    </p:spTree>
    <p:extLst>
      <p:ext uri="{BB962C8B-B14F-4D97-AF65-F5344CB8AC3E}">
        <p14:creationId xmlns:p14="http://schemas.microsoft.com/office/powerpoint/2010/main" val="2271061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77CD30-CC6B-43DB-A66E-E54915856601}"/>
              </a:ext>
            </a:extLst>
          </p:cNvPr>
          <p:cNvSpPr>
            <a:spLocks noGrp="1"/>
          </p:cNvSpPr>
          <p:nvPr>
            <p:ph type="title"/>
          </p:nvPr>
        </p:nvSpPr>
        <p:spPr/>
        <p:txBody>
          <a:bodyPr/>
          <a:lstStyle/>
          <a:p>
            <a:r>
              <a:rPr lang="zh-TW" altLang="en-US" dirty="0"/>
              <a:t>實驗一</a:t>
            </a:r>
          </a:p>
        </p:txBody>
      </p:sp>
      <p:sp>
        <p:nvSpPr>
          <p:cNvPr id="3" name="內容版面配置區 2">
            <a:extLst>
              <a:ext uri="{FF2B5EF4-FFF2-40B4-BE49-F238E27FC236}">
                <a16:creationId xmlns:a16="http://schemas.microsoft.com/office/drawing/2014/main" id="{3D58A536-60E2-4EE4-80C8-A6161489F36A}"/>
              </a:ext>
            </a:extLst>
          </p:cNvPr>
          <p:cNvSpPr>
            <a:spLocks noGrp="1"/>
          </p:cNvSpPr>
          <p:nvPr>
            <p:ph idx="1"/>
          </p:nvPr>
        </p:nvSpPr>
        <p:spPr/>
        <p:txBody>
          <a:bodyPr>
            <a:normAutofit/>
          </a:bodyPr>
          <a:lstStyle/>
          <a:p>
            <a:pPr marL="0" indent="0">
              <a:buNone/>
            </a:pPr>
            <a:r>
              <a:rPr lang="zh-TW" altLang="en-US" dirty="0"/>
              <a:t>實驗目的：利用調整</a:t>
            </a:r>
            <a:r>
              <a:rPr lang="en-US" altLang="zh-TW" dirty="0"/>
              <a:t>PWM</a:t>
            </a:r>
            <a:r>
              <a:rPr lang="zh-TW" altLang="en-US" dirty="0"/>
              <a:t>控制</a:t>
            </a:r>
            <a:r>
              <a:rPr lang="en-US" altLang="zh-TW" dirty="0" err="1"/>
              <a:t>mbot</a:t>
            </a:r>
            <a:r>
              <a:rPr lang="zh-TW" altLang="en-US" dirty="0"/>
              <a:t>走直線</a:t>
            </a:r>
            <a:endParaRPr lang="en-US" altLang="zh-TW" dirty="0"/>
          </a:p>
          <a:p>
            <a:pPr marL="0" indent="0">
              <a:buNone/>
            </a:pPr>
            <a:r>
              <a:rPr lang="zh-TW" altLang="en-US" dirty="0"/>
              <a:t>實驗說明：參考圖</a:t>
            </a:r>
            <a:r>
              <a:rPr lang="en-US" altLang="zh-TW" dirty="0"/>
              <a:t>1.2</a:t>
            </a:r>
            <a:r>
              <a:rPr lang="zh-TW" altLang="en-US" dirty="0"/>
              <a:t>之流程圖設計實驗。設定左右輪</a:t>
            </a:r>
            <a:r>
              <a:rPr lang="en-US" altLang="zh-TW" dirty="0"/>
              <a:t>PWM</a:t>
            </a:r>
            <a:r>
              <a:rPr lang="zh-TW" altLang="en-US" dirty="0"/>
              <a:t>數值讓車子可以直線行走，並將</a:t>
            </a:r>
            <a:r>
              <a:rPr lang="en-US" altLang="zh-TW" dirty="0"/>
              <a:t>5</a:t>
            </a:r>
            <a:r>
              <a:rPr lang="zh-TW" altLang="en-US" dirty="0"/>
              <a:t>組</a:t>
            </a:r>
            <a:r>
              <a:rPr lang="en-US" altLang="zh-TW" dirty="0"/>
              <a:t>PWM</a:t>
            </a:r>
            <a:r>
              <a:rPr lang="zh-TW" altLang="en-US" dirty="0"/>
              <a:t>數值記錄於表</a:t>
            </a:r>
            <a:r>
              <a:rPr lang="en-US" altLang="zh-TW" dirty="0"/>
              <a:t>1.1</a:t>
            </a:r>
            <a:r>
              <a:rPr lang="zh-TW" altLang="en-US" dirty="0"/>
              <a:t>，計算兩輪速差。</a:t>
            </a:r>
            <a:endParaRPr lang="en-US" altLang="zh-TW" dirty="0"/>
          </a:p>
          <a:p>
            <a:endParaRPr lang="zh-TW" altLang="en-US" dirty="0"/>
          </a:p>
          <a:p>
            <a:endParaRPr lang="en-US" altLang="zh-TW" dirty="0"/>
          </a:p>
          <a:p>
            <a:pPr marL="0" indent="0">
              <a:buNone/>
            </a:pPr>
            <a:endParaRPr lang="en-US" altLang="zh-TW" dirty="0"/>
          </a:p>
          <a:p>
            <a:pPr marL="0" indent="0">
              <a:buNone/>
            </a:pPr>
            <a:endParaRPr lang="zh-TW" altLang="en-US" dirty="0"/>
          </a:p>
        </p:txBody>
      </p:sp>
      <p:sp>
        <p:nvSpPr>
          <p:cNvPr id="4" name="投影片編號版面配置區 3">
            <a:extLst>
              <a:ext uri="{FF2B5EF4-FFF2-40B4-BE49-F238E27FC236}">
                <a16:creationId xmlns:a16="http://schemas.microsoft.com/office/drawing/2014/main" id="{D7214D5A-0B03-46D8-BF62-2F5B621990A9}"/>
              </a:ext>
            </a:extLst>
          </p:cNvPr>
          <p:cNvSpPr>
            <a:spLocks noGrp="1"/>
          </p:cNvSpPr>
          <p:nvPr>
            <p:ph type="sldNum" sz="quarter" idx="12"/>
          </p:nvPr>
        </p:nvSpPr>
        <p:spPr/>
        <p:txBody>
          <a:bodyPr/>
          <a:lstStyle/>
          <a:p>
            <a:fld id="{4FD04F4A-6C97-4470-89C8-0A31BFB83FE6}" type="slidenum">
              <a:rPr lang="en-US" altLang="zh-TW" smtClean="0"/>
              <a:pPr/>
              <a:t>6</a:t>
            </a:fld>
            <a:endParaRPr lang="en-US" altLang="zh-TW" dirty="0"/>
          </a:p>
        </p:txBody>
      </p:sp>
    </p:spTree>
    <p:extLst>
      <p:ext uri="{BB962C8B-B14F-4D97-AF65-F5344CB8AC3E}">
        <p14:creationId xmlns:p14="http://schemas.microsoft.com/office/powerpoint/2010/main" val="21102679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3FB37A-08CD-47BA-B247-14E874C6E954}"/>
              </a:ext>
            </a:extLst>
          </p:cNvPr>
          <p:cNvSpPr>
            <a:spLocks noGrp="1"/>
          </p:cNvSpPr>
          <p:nvPr>
            <p:ph type="title"/>
          </p:nvPr>
        </p:nvSpPr>
        <p:spPr/>
        <p:txBody>
          <a:bodyPr/>
          <a:lstStyle/>
          <a:p>
            <a:r>
              <a:rPr lang="zh-TW" altLang="en-US" dirty="0"/>
              <a:t>實驗五實驗結果</a:t>
            </a:r>
          </a:p>
        </p:txBody>
      </p:sp>
      <p:sp>
        <p:nvSpPr>
          <p:cNvPr id="4" name="投影片編號版面配置區 3">
            <a:extLst>
              <a:ext uri="{FF2B5EF4-FFF2-40B4-BE49-F238E27FC236}">
                <a16:creationId xmlns:a16="http://schemas.microsoft.com/office/drawing/2014/main" id="{0E17659A-D043-474A-9CB7-041B6D56EAFD}"/>
              </a:ext>
            </a:extLst>
          </p:cNvPr>
          <p:cNvSpPr>
            <a:spLocks noGrp="1"/>
          </p:cNvSpPr>
          <p:nvPr>
            <p:ph type="sldNum" sz="quarter" idx="12"/>
          </p:nvPr>
        </p:nvSpPr>
        <p:spPr/>
        <p:txBody>
          <a:bodyPr/>
          <a:lstStyle/>
          <a:p>
            <a:fld id="{4FD04F4A-6C97-4470-89C8-0A31BFB83FE6}" type="slidenum">
              <a:rPr lang="en-US" altLang="zh-TW" smtClean="0"/>
              <a:pPr/>
              <a:t>60</a:t>
            </a:fld>
            <a:endParaRPr lang="en-US" altLang="zh-TW" dirty="0"/>
          </a:p>
        </p:txBody>
      </p:sp>
      <p:pic>
        <p:nvPicPr>
          <p:cNvPr id="6" name="圖片 5">
            <a:extLst>
              <a:ext uri="{FF2B5EF4-FFF2-40B4-BE49-F238E27FC236}">
                <a16:creationId xmlns:a16="http://schemas.microsoft.com/office/drawing/2014/main" id="{F97784C9-299A-4A5E-9564-608BDB640237}"/>
              </a:ext>
            </a:extLst>
          </p:cNvPr>
          <p:cNvPicPr>
            <a:picLocks noChangeAspect="1"/>
          </p:cNvPicPr>
          <p:nvPr/>
        </p:nvPicPr>
        <p:blipFill>
          <a:blip r:embed="rId2"/>
          <a:stretch>
            <a:fillRect/>
          </a:stretch>
        </p:blipFill>
        <p:spPr>
          <a:xfrm>
            <a:off x="2462858" y="1584701"/>
            <a:ext cx="4218283" cy="4469870"/>
          </a:xfrm>
          <a:prstGeom prst="rect">
            <a:avLst/>
          </a:prstGeom>
        </p:spPr>
      </p:pic>
    </p:spTree>
    <p:extLst>
      <p:ext uri="{BB962C8B-B14F-4D97-AF65-F5344CB8AC3E}">
        <p14:creationId xmlns:p14="http://schemas.microsoft.com/office/powerpoint/2010/main" val="157043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00E88A-D869-4752-A123-63D44AEF9622}"/>
              </a:ext>
            </a:extLst>
          </p:cNvPr>
          <p:cNvSpPr>
            <a:spLocks noGrp="1"/>
          </p:cNvSpPr>
          <p:nvPr>
            <p:ph type="title"/>
          </p:nvPr>
        </p:nvSpPr>
        <p:spPr/>
        <p:txBody>
          <a:bodyPr/>
          <a:lstStyle/>
          <a:p>
            <a:r>
              <a:rPr lang="en-US" altLang="zh-TW" dirty="0"/>
              <a:t>PWM</a:t>
            </a:r>
            <a:r>
              <a:rPr lang="zh-TW" altLang="en-US" dirty="0"/>
              <a:t>原理</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06A9177-1E6D-45EF-9102-CA8AE7302182}"/>
                  </a:ext>
                </a:extLst>
              </p:cNvPr>
              <p:cNvSpPr>
                <a:spLocks noGrp="1"/>
              </p:cNvSpPr>
              <p:nvPr>
                <p:ph idx="1"/>
              </p:nvPr>
            </p:nvSpPr>
            <p:spPr>
              <a:xfrm>
                <a:off x="457200" y="1204576"/>
                <a:ext cx="8229600" cy="4968552"/>
              </a:xfrm>
            </p:spPr>
            <p:txBody>
              <a:bodyPr>
                <a:noAutofit/>
              </a:bodyPr>
              <a:lstStyle/>
              <a:p>
                <a:r>
                  <a:rPr lang="zh-TW" altLang="en-US" sz="2400" dirty="0"/>
                  <a:t>脈衝寬度調變</a:t>
                </a:r>
                <a:r>
                  <a:rPr lang="en-US" altLang="zh-TW" sz="2400" dirty="0"/>
                  <a:t> (Pulse Width Modulation,</a:t>
                </a:r>
                <a:r>
                  <a:rPr lang="zh-TW" altLang="en-US" sz="2400" dirty="0"/>
                  <a:t>簡稱</a:t>
                </a:r>
                <a:r>
                  <a:rPr lang="en-US" altLang="zh-TW" sz="2400" dirty="0"/>
                  <a:t>PWM)</a:t>
                </a:r>
              </a:p>
              <a:p>
                <a:pPr lvl="1"/>
                <a:r>
                  <a:rPr lang="zh-TW" altLang="en-US" dirty="0"/>
                  <a:t>藉由調整脈衝寬度來控制電路的輸入訊號值。</a:t>
                </a:r>
                <a:endParaRPr lang="en-US" altLang="zh-TW" dirty="0"/>
              </a:p>
              <a:p>
                <a:pPr lvl="1"/>
                <a:endParaRPr lang="en-US" altLang="zh-TW" dirty="0"/>
              </a:p>
              <a:p>
                <a:pPr lvl="1"/>
                <a:endParaRPr lang="en-US" altLang="zh-TW" dirty="0"/>
              </a:p>
              <a:p>
                <a:pPr marL="0" indent="0">
                  <a:buNone/>
                </a:pPr>
                <a:endParaRPr lang="en-US" altLang="zh-TW" sz="2400" dirty="0"/>
              </a:p>
              <a:p>
                <a:pPr marL="0" indent="0">
                  <a:buNone/>
                </a:pPr>
                <a:endParaRPr lang="en-US" altLang="zh-TW" dirty="0"/>
              </a:p>
              <a:p>
                <a:pPr marL="0" indent="0">
                  <a:buNone/>
                </a:pPr>
                <a:endParaRPr lang="en-US" altLang="zh-TW" sz="2400" dirty="0"/>
              </a:p>
              <a:p>
                <a:pPr marL="0" indent="0">
                  <a:buNone/>
                </a:pPr>
                <a:r>
                  <a:rPr lang="zh-TW" altLang="en-US" sz="2400" dirty="0"/>
                  <a:t>其中，</a:t>
                </a:r>
                <a:r>
                  <a:rPr lang="en-US" altLang="zh-TW" sz="2400" dirty="0"/>
                  <a:t>w</a:t>
                </a:r>
                <a:r>
                  <a:rPr lang="zh-TW" altLang="en-US" sz="2400" dirty="0"/>
                  <a:t>為脈衝寬度是高電位的持續時間、</a:t>
                </a:r>
                <a:r>
                  <a:rPr lang="en-US" altLang="zh-TW" sz="2400" dirty="0"/>
                  <a:t> </a:t>
                </a:r>
                <a14:m>
                  <m:oMath xmlns:m="http://schemas.openxmlformats.org/officeDocument/2006/math">
                    <m:r>
                      <a:rPr lang="en-US" altLang="zh-TW" sz="2400" i="1">
                        <a:latin typeface="Cambria Math" panose="02040503050406030204" pitchFamily="18" charset="0"/>
                      </a:rPr>
                      <m:t>𝑇</m:t>
                    </m:r>
                    <m:r>
                      <a:rPr lang="en-US" altLang="zh-TW" sz="2400" i="1" baseline="-25000">
                        <a:latin typeface="Cambria Math" panose="02040503050406030204" pitchFamily="18" charset="0"/>
                      </a:rPr>
                      <m:t>𝑝</m:t>
                    </m:r>
                  </m:oMath>
                </a14:m>
                <a:r>
                  <a:rPr lang="zh-TW" altLang="en-US" sz="2400" dirty="0"/>
                  <a:t> 為週期、</a:t>
                </a:r>
                <a14:m>
                  <m:oMath xmlns:m="http://schemas.openxmlformats.org/officeDocument/2006/math">
                    <m:r>
                      <a:rPr lang="en-US" altLang="zh-TW" sz="2400" i="1">
                        <a:latin typeface="Cambria Math" panose="02040503050406030204" pitchFamily="18" charset="0"/>
                      </a:rPr>
                      <m:t>𝑓</m:t>
                    </m:r>
                    <m:r>
                      <a:rPr lang="en-US" altLang="zh-TW" sz="2400" i="1" baseline="-25000">
                        <a:latin typeface="Cambria Math" panose="02040503050406030204" pitchFamily="18" charset="0"/>
                      </a:rPr>
                      <m:t>𝑝</m:t>
                    </m:r>
                  </m:oMath>
                </a14:m>
                <a:r>
                  <a:rPr lang="zh-TW" altLang="en-US" sz="2400" dirty="0"/>
                  <a:t>為頻率、 </a:t>
                </a:r>
                <a:r>
                  <a:rPr lang="en-US" altLang="zh-TW" sz="2400" dirty="0"/>
                  <a:t>D</a:t>
                </a:r>
                <a:r>
                  <a:rPr lang="zh-TW" altLang="en-US" sz="2400" dirty="0"/>
                  <a:t>為工作週期。</a:t>
                </a:r>
                <a:endParaRPr lang="en-US" altLang="zh-TW" sz="2400" dirty="0"/>
              </a:p>
            </p:txBody>
          </p:sp>
        </mc:Choice>
        <mc:Fallback xmlns="">
          <p:sp>
            <p:nvSpPr>
              <p:cNvPr id="3" name="內容版面配置區 2">
                <a:extLst>
                  <a:ext uri="{FF2B5EF4-FFF2-40B4-BE49-F238E27FC236}">
                    <a16:creationId xmlns:a16="http://schemas.microsoft.com/office/drawing/2014/main" id="{206A9177-1E6D-45EF-9102-CA8AE7302182}"/>
                  </a:ext>
                </a:extLst>
              </p:cNvPr>
              <p:cNvSpPr>
                <a:spLocks noGrp="1" noRot="1" noChangeAspect="1" noMove="1" noResize="1" noEditPoints="1" noAdjustHandles="1" noChangeArrowheads="1" noChangeShapeType="1" noTextEdit="1"/>
              </p:cNvSpPr>
              <p:nvPr>
                <p:ph idx="1"/>
              </p:nvPr>
            </p:nvSpPr>
            <p:spPr>
              <a:xfrm>
                <a:off x="457200" y="1204576"/>
                <a:ext cx="8229600" cy="4968552"/>
              </a:xfrm>
              <a:blipFill>
                <a:blip r:embed="rId3"/>
                <a:stretch>
                  <a:fillRect l="-1111" t="-245" r="-1111" b="-638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3D16453E-29ED-491B-B5D8-6BA07DE8BEC4}"/>
              </a:ext>
            </a:extLst>
          </p:cNvPr>
          <p:cNvSpPr>
            <a:spLocks noGrp="1"/>
          </p:cNvSpPr>
          <p:nvPr>
            <p:ph type="sldNum" sz="quarter" idx="12"/>
          </p:nvPr>
        </p:nvSpPr>
        <p:spPr/>
        <p:txBody>
          <a:bodyPr/>
          <a:lstStyle/>
          <a:p>
            <a:fld id="{4FD04F4A-6C97-4470-89C8-0A31BFB83FE6}" type="slidenum">
              <a:rPr lang="en-US" altLang="zh-TW" smtClean="0"/>
              <a:pPr/>
              <a:t>7</a:t>
            </a:fld>
            <a:endParaRPr lang="en-US" altLang="zh-TW" dirty="0"/>
          </a:p>
        </p:txBody>
      </p:sp>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F9481310-41A0-4DCF-9492-ABD1330CCC7F}"/>
                  </a:ext>
                </a:extLst>
              </p:cNvPr>
              <p:cNvSpPr txBox="1"/>
              <p:nvPr/>
            </p:nvSpPr>
            <p:spPr>
              <a:xfrm>
                <a:off x="4124272" y="2719706"/>
                <a:ext cx="4133335" cy="2206758"/>
              </a:xfrm>
              <a:prstGeom prst="rect">
                <a:avLst/>
              </a:prstGeom>
              <a:noFill/>
            </p:spPr>
            <p:txBody>
              <a:bodyPr wrap="square" lIns="0" tIns="0" rIns="0" bIns="0" rtlCol="0">
                <a:spAutoFit/>
              </a:bodyPr>
              <a:lstStyle/>
              <a:p>
                <a:pPr algn="ctr"/>
                <a:endParaRPr lang="en-US" altLang="zh-TW" sz="2400" b="0" dirty="0">
                  <a:latin typeface="標楷體" panose="03000509000000000000" pitchFamily="65" charset="-120"/>
                  <a:ea typeface="標楷體" panose="03000509000000000000" pitchFamily="65" charset="-120"/>
                </a:endParaRPr>
              </a:p>
              <a:p>
                <a:pPr algn="ct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rPr>
                        <m:t>𝑇</m:t>
                      </m:r>
                      <m:r>
                        <a:rPr lang="en-US" altLang="zh-TW" sz="2400" b="0" i="1" baseline="-25000" smtClean="0">
                          <a:latin typeface="Cambria Math" panose="02040503050406030204" pitchFamily="18" charset="0"/>
                        </a:rPr>
                        <m:t>𝑝</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𝑡𝑜𝑛</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𝑡𝑜𝑓𝑓</m:t>
                      </m:r>
                      <m:r>
                        <a:rPr lang="en-US" altLang="zh-TW" sz="2400" b="0" i="1" smtClean="0">
                          <a:latin typeface="Cambria Math" panose="02040503050406030204" pitchFamily="18" charset="0"/>
                        </a:rPr>
                        <m:t>= </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𝑓</m:t>
                          </m:r>
                          <m:r>
                            <a:rPr lang="en-US" altLang="zh-TW" sz="2400" b="0" i="1" baseline="-25000" smtClean="0">
                              <a:latin typeface="Cambria Math" panose="02040503050406030204" pitchFamily="18" charset="0"/>
                            </a:rPr>
                            <m:t>𝑝</m:t>
                          </m:r>
                        </m:den>
                      </m:f>
                    </m:oMath>
                  </m:oMathPara>
                </a14:m>
                <a:endParaRPr lang="en-US" altLang="zh-TW" sz="2400" b="0" dirty="0">
                  <a:latin typeface="標楷體" panose="03000509000000000000" pitchFamily="65" charset="-120"/>
                  <a:ea typeface="標楷體" panose="03000509000000000000" pitchFamily="65" charset="-120"/>
                </a:endParaRPr>
              </a:p>
              <a:p>
                <a:pPr algn="ct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rPr>
                        <m:t>𝐷</m:t>
                      </m:r>
                      <m:r>
                        <a:rPr lang="en-US" altLang="zh-TW" sz="2400" b="0" i="1" smtClean="0">
                          <a:latin typeface="Cambria Math" panose="02040503050406030204" pitchFamily="18" charset="0"/>
                        </a:rPr>
                        <m:t>= </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𝑡</m:t>
                          </m:r>
                          <m:r>
                            <a:rPr lang="en-US" altLang="zh-TW" sz="2400" b="0" i="1" baseline="-25000" smtClean="0">
                              <a:latin typeface="Cambria Math" panose="02040503050406030204" pitchFamily="18" charset="0"/>
                            </a:rPr>
                            <m:t>𝑜𝑛</m:t>
                          </m:r>
                        </m:num>
                        <m:den>
                          <m:r>
                            <a:rPr lang="en-US" altLang="zh-TW" sz="2400" b="0" i="1" smtClean="0">
                              <a:latin typeface="Cambria Math" panose="02040503050406030204" pitchFamily="18" charset="0"/>
                            </a:rPr>
                            <m:t>𝑡</m:t>
                          </m:r>
                          <m:r>
                            <a:rPr lang="en-US" altLang="zh-TW" sz="2400" b="0" i="1" baseline="-25000" smtClean="0">
                              <a:latin typeface="Cambria Math" panose="02040503050406030204" pitchFamily="18" charset="0"/>
                            </a:rPr>
                            <m:t>𝑜𝑛</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𝑡𝑜𝑓𝑓</m:t>
                          </m:r>
                        </m:den>
                      </m:f>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𝑡</m:t>
                          </m:r>
                          <m:r>
                            <a:rPr lang="en-US" altLang="zh-TW" sz="2400" b="0" i="1" baseline="-25000" smtClean="0">
                              <a:latin typeface="Cambria Math" panose="02040503050406030204" pitchFamily="18" charset="0"/>
                            </a:rPr>
                            <m:t>𝑜𝑛</m:t>
                          </m:r>
                        </m:num>
                        <m:den>
                          <m:r>
                            <a:rPr lang="en-US" altLang="zh-TW" sz="2400" b="0" i="1" smtClean="0">
                              <a:latin typeface="Cambria Math" panose="02040503050406030204" pitchFamily="18" charset="0"/>
                            </a:rPr>
                            <m:t>𝑇</m:t>
                          </m:r>
                          <m:r>
                            <a:rPr lang="en-US" altLang="zh-TW" sz="2400" b="0" i="1" baseline="-25000" smtClean="0">
                              <a:latin typeface="Cambria Math" panose="02040503050406030204" pitchFamily="18" charset="0"/>
                            </a:rPr>
                            <m:t>𝑝</m:t>
                          </m:r>
                        </m:den>
                      </m:f>
                    </m:oMath>
                  </m:oMathPara>
                </a14:m>
                <a:endParaRPr lang="en-US" altLang="zh-TW" sz="2400" b="0" dirty="0">
                  <a:latin typeface="標楷體" panose="03000509000000000000" pitchFamily="65" charset="-120"/>
                  <a:ea typeface="標楷體" panose="03000509000000000000" pitchFamily="65" charset="-120"/>
                </a:endParaRPr>
              </a:p>
              <a:p>
                <a:pPr algn="ctr"/>
                <a:endParaRPr lang="zh-TW" altLang="en-US" sz="2400" dirty="0">
                  <a:latin typeface="標楷體" panose="03000509000000000000" pitchFamily="65" charset="-120"/>
                  <a:ea typeface="標楷體" panose="03000509000000000000" pitchFamily="65" charset="-120"/>
                </a:endParaRPr>
              </a:p>
            </p:txBody>
          </p:sp>
        </mc:Choice>
        <mc:Fallback xmlns="">
          <p:sp>
            <p:nvSpPr>
              <p:cNvPr id="9" name="文字方塊 8">
                <a:extLst>
                  <a:ext uri="{FF2B5EF4-FFF2-40B4-BE49-F238E27FC236}">
                    <a16:creationId xmlns:a16="http://schemas.microsoft.com/office/drawing/2014/main" id="{F9481310-41A0-4DCF-9492-ABD1330CCC7F}"/>
                  </a:ext>
                </a:extLst>
              </p:cNvPr>
              <p:cNvSpPr txBox="1">
                <a:spLocks noRot="1" noChangeAspect="1" noMove="1" noResize="1" noEditPoints="1" noAdjustHandles="1" noChangeArrowheads="1" noChangeShapeType="1" noTextEdit="1"/>
              </p:cNvSpPr>
              <p:nvPr/>
            </p:nvSpPr>
            <p:spPr>
              <a:xfrm>
                <a:off x="4124272" y="2719706"/>
                <a:ext cx="4133335" cy="2206758"/>
              </a:xfrm>
              <a:prstGeom prst="rect">
                <a:avLst/>
              </a:prstGeom>
              <a:blipFill>
                <a:blip r:embed="rId4"/>
                <a:stretch>
                  <a:fillRect/>
                </a:stretch>
              </a:blipFill>
            </p:spPr>
            <p:txBody>
              <a:bodyPr/>
              <a:lstStyle/>
              <a:p>
                <a:r>
                  <a:rPr lang="zh-TW" altLang="en-US">
                    <a:noFill/>
                  </a:rPr>
                  <a:t> </a:t>
                </a:r>
              </a:p>
            </p:txBody>
          </p:sp>
        </mc:Fallback>
      </mc:AlternateContent>
      <p:sp>
        <p:nvSpPr>
          <p:cNvPr id="11" name="文字方塊 10">
            <a:extLst>
              <a:ext uri="{FF2B5EF4-FFF2-40B4-BE49-F238E27FC236}">
                <a16:creationId xmlns:a16="http://schemas.microsoft.com/office/drawing/2014/main" id="{8AD3346F-BB93-4B2E-AF78-DAA8148425C4}"/>
              </a:ext>
            </a:extLst>
          </p:cNvPr>
          <p:cNvSpPr txBox="1"/>
          <p:nvPr/>
        </p:nvSpPr>
        <p:spPr>
          <a:xfrm>
            <a:off x="8007179" y="3221233"/>
            <a:ext cx="679621" cy="461665"/>
          </a:xfrm>
          <a:prstGeom prst="rect">
            <a:avLst/>
          </a:prstGeom>
          <a:noFill/>
        </p:spPr>
        <p:txBody>
          <a:bodyPr wrap="square" rtlCol="0">
            <a:spAutoFit/>
          </a:bodyPr>
          <a:lstStyle/>
          <a:p>
            <a:r>
              <a:rPr lang="en-US" altLang="zh-TW" sz="2400" dirty="0">
                <a:latin typeface="Times New Roman" panose="02020603050405020304" pitchFamily="18" charset="0"/>
                <a:cs typeface="Times New Roman" panose="02020603050405020304" pitchFamily="18" charset="0"/>
              </a:rPr>
              <a:t>(1.1)</a:t>
            </a:r>
            <a:endParaRPr lang="zh-TW" altLang="en-US" sz="2400" dirty="0">
              <a:latin typeface="Times New Roman" panose="02020603050405020304" pitchFamily="18" charset="0"/>
              <a:cs typeface="Times New Roman" panose="02020603050405020304" pitchFamily="18" charset="0"/>
            </a:endParaRPr>
          </a:p>
        </p:txBody>
      </p:sp>
      <p:sp>
        <p:nvSpPr>
          <p:cNvPr id="12" name="文字方塊 11">
            <a:extLst>
              <a:ext uri="{FF2B5EF4-FFF2-40B4-BE49-F238E27FC236}">
                <a16:creationId xmlns:a16="http://schemas.microsoft.com/office/drawing/2014/main" id="{7845B7F6-0D70-4830-8D26-1DE95AC9373D}"/>
              </a:ext>
            </a:extLst>
          </p:cNvPr>
          <p:cNvSpPr txBox="1"/>
          <p:nvPr/>
        </p:nvSpPr>
        <p:spPr>
          <a:xfrm>
            <a:off x="8007179" y="3953592"/>
            <a:ext cx="679621" cy="461665"/>
          </a:xfrm>
          <a:prstGeom prst="rect">
            <a:avLst/>
          </a:prstGeom>
          <a:noFill/>
        </p:spPr>
        <p:txBody>
          <a:bodyPr wrap="square" rtlCol="0">
            <a:spAutoFit/>
          </a:bodyPr>
          <a:lstStyle/>
          <a:p>
            <a:r>
              <a:rPr lang="en-US" altLang="zh-TW" sz="2400" dirty="0">
                <a:latin typeface="Times New Roman" panose="02020603050405020304" pitchFamily="18" charset="0"/>
                <a:cs typeface="Times New Roman" panose="02020603050405020304" pitchFamily="18" charset="0"/>
              </a:rPr>
              <a:t>(1.2)</a:t>
            </a:r>
            <a:endParaRPr lang="zh-TW" altLang="en-US" sz="2400" dirty="0">
              <a:latin typeface="Times New Roman" panose="02020603050405020304" pitchFamily="18" charset="0"/>
              <a:cs typeface="Times New Roman" panose="02020603050405020304" pitchFamily="18" charset="0"/>
            </a:endParaRPr>
          </a:p>
        </p:txBody>
      </p:sp>
      <p:pic>
        <p:nvPicPr>
          <p:cNvPr id="7" name="圖片 6">
            <a:extLst>
              <a:ext uri="{FF2B5EF4-FFF2-40B4-BE49-F238E27FC236}">
                <a16:creationId xmlns:a16="http://schemas.microsoft.com/office/drawing/2014/main" id="{E6D8E8D0-367F-4A2A-91D0-A12AC5BA52DC}"/>
              </a:ext>
            </a:extLst>
          </p:cNvPr>
          <p:cNvPicPr>
            <a:picLocks noChangeAspect="1"/>
          </p:cNvPicPr>
          <p:nvPr/>
        </p:nvPicPr>
        <p:blipFill rotWithShape="1">
          <a:blip r:embed="rId5"/>
          <a:srcRect t="6064" r="3099" b="3591"/>
          <a:stretch/>
        </p:blipFill>
        <p:spPr>
          <a:xfrm>
            <a:off x="200229" y="2293197"/>
            <a:ext cx="4467021" cy="3267523"/>
          </a:xfrm>
          <a:prstGeom prst="rect">
            <a:avLst/>
          </a:prstGeom>
        </p:spPr>
      </p:pic>
    </p:spTree>
    <p:extLst>
      <p:ext uri="{BB962C8B-B14F-4D97-AF65-F5344CB8AC3E}">
        <p14:creationId xmlns:p14="http://schemas.microsoft.com/office/powerpoint/2010/main" val="234009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77CD30-CC6B-43DB-A66E-E54915856601}"/>
              </a:ext>
            </a:extLst>
          </p:cNvPr>
          <p:cNvSpPr>
            <a:spLocks noGrp="1"/>
          </p:cNvSpPr>
          <p:nvPr>
            <p:ph type="title"/>
          </p:nvPr>
        </p:nvSpPr>
        <p:spPr>
          <a:xfrm>
            <a:off x="457200" y="0"/>
            <a:ext cx="8239944" cy="980728"/>
          </a:xfrm>
        </p:spPr>
        <p:txBody>
          <a:bodyPr/>
          <a:lstStyle/>
          <a:p>
            <a:r>
              <a:rPr lang="zh-TW" altLang="en-US" dirty="0"/>
              <a:t>實驗一流程圖</a:t>
            </a:r>
          </a:p>
        </p:txBody>
      </p:sp>
      <p:sp>
        <p:nvSpPr>
          <p:cNvPr id="3" name="投影片編號版面配置區 2">
            <a:extLst>
              <a:ext uri="{FF2B5EF4-FFF2-40B4-BE49-F238E27FC236}">
                <a16:creationId xmlns:a16="http://schemas.microsoft.com/office/drawing/2014/main" id="{C8D59098-93D3-41E8-B609-78A0C4E18EB5}"/>
              </a:ext>
            </a:extLst>
          </p:cNvPr>
          <p:cNvSpPr>
            <a:spLocks noGrp="1"/>
          </p:cNvSpPr>
          <p:nvPr>
            <p:ph type="sldNum" sz="quarter" idx="12"/>
          </p:nvPr>
        </p:nvSpPr>
        <p:spPr/>
        <p:txBody>
          <a:bodyPr/>
          <a:lstStyle/>
          <a:p>
            <a:fld id="{4FD04F4A-6C97-4470-89C8-0A31BFB83FE6}" type="slidenum">
              <a:rPr lang="en-US" altLang="zh-TW" smtClean="0"/>
              <a:pPr/>
              <a:t>8</a:t>
            </a:fld>
            <a:endParaRPr lang="en-US" altLang="zh-TW" dirty="0"/>
          </a:p>
        </p:txBody>
      </p:sp>
      <p:pic>
        <p:nvPicPr>
          <p:cNvPr id="8" name="圖片 7">
            <a:extLst>
              <a:ext uri="{FF2B5EF4-FFF2-40B4-BE49-F238E27FC236}">
                <a16:creationId xmlns:a16="http://schemas.microsoft.com/office/drawing/2014/main" id="{E1FA281B-88BC-4C74-B54E-B06BA18C2347}"/>
              </a:ext>
            </a:extLst>
          </p:cNvPr>
          <p:cNvPicPr>
            <a:picLocks noChangeAspect="1"/>
          </p:cNvPicPr>
          <p:nvPr/>
        </p:nvPicPr>
        <p:blipFill>
          <a:blip r:embed="rId2"/>
          <a:stretch>
            <a:fillRect/>
          </a:stretch>
        </p:blipFill>
        <p:spPr>
          <a:xfrm>
            <a:off x="3515379" y="1185255"/>
            <a:ext cx="2407249" cy="5151315"/>
          </a:xfrm>
          <a:prstGeom prst="rect">
            <a:avLst/>
          </a:prstGeom>
        </p:spPr>
      </p:pic>
    </p:spTree>
    <p:extLst>
      <p:ext uri="{BB962C8B-B14F-4D97-AF65-F5344CB8AC3E}">
        <p14:creationId xmlns:p14="http://schemas.microsoft.com/office/powerpoint/2010/main" val="426233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a:extLst>
              <a:ext uri="{FF2B5EF4-FFF2-40B4-BE49-F238E27FC236}">
                <a16:creationId xmlns:a16="http://schemas.microsoft.com/office/drawing/2014/main" id="{130AD2AF-72A0-4E0E-AAA9-299611552CEB}"/>
              </a:ext>
            </a:extLst>
          </p:cNvPr>
          <p:cNvSpPr>
            <a:spLocks noGrp="1"/>
          </p:cNvSpPr>
          <p:nvPr>
            <p:ph type="title"/>
          </p:nvPr>
        </p:nvSpPr>
        <p:spPr/>
        <p:txBody>
          <a:bodyPr/>
          <a:lstStyle/>
          <a:p>
            <a:r>
              <a:rPr lang="zh-TW" altLang="en-US" dirty="0"/>
              <a:t>實驗一實驗結果</a:t>
            </a:r>
          </a:p>
        </p:txBody>
      </p:sp>
      <p:sp>
        <p:nvSpPr>
          <p:cNvPr id="4" name="投影片編號版面配置區 3">
            <a:extLst>
              <a:ext uri="{FF2B5EF4-FFF2-40B4-BE49-F238E27FC236}">
                <a16:creationId xmlns:a16="http://schemas.microsoft.com/office/drawing/2014/main" id="{C80F2D17-6E4B-45B7-9DA5-5DBCB544740D}"/>
              </a:ext>
            </a:extLst>
          </p:cNvPr>
          <p:cNvSpPr>
            <a:spLocks noGrp="1"/>
          </p:cNvSpPr>
          <p:nvPr>
            <p:ph type="sldNum" sz="quarter" idx="12"/>
          </p:nvPr>
        </p:nvSpPr>
        <p:spPr/>
        <p:txBody>
          <a:bodyPr/>
          <a:lstStyle/>
          <a:p>
            <a:fld id="{4FD04F4A-6C97-4470-89C8-0A31BFB83FE6}" type="slidenum">
              <a:rPr lang="en-US" altLang="zh-TW" smtClean="0"/>
              <a:pPr/>
              <a:t>9</a:t>
            </a:fld>
            <a:endParaRPr lang="en-US" altLang="zh-TW" dirty="0"/>
          </a:p>
        </p:txBody>
      </p:sp>
      <p:sp>
        <p:nvSpPr>
          <p:cNvPr id="8" name="文字方塊 7">
            <a:extLst>
              <a:ext uri="{FF2B5EF4-FFF2-40B4-BE49-F238E27FC236}">
                <a16:creationId xmlns:a16="http://schemas.microsoft.com/office/drawing/2014/main" id="{4D3E2ADE-3E2B-4276-AC04-32254DFB6C97}"/>
              </a:ext>
            </a:extLst>
          </p:cNvPr>
          <p:cNvSpPr txBox="1"/>
          <p:nvPr/>
        </p:nvSpPr>
        <p:spPr>
          <a:xfrm>
            <a:off x="1651980" y="6035007"/>
            <a:ext cx="5850384" cy="307777"/>
          </a:xfrm>
          <a:prstGeom prst="rect">
            <a:avLst/>
          </a:prstGeom>
          <a:noFill/>
        </p:spPr>
        <p:txBody>
          <a:bodyPr wrap="square" rtlCol="0">
            <a:spAutoFit/>
          </a:bodyPr>
          <a:lstStyle/>
          <a:p>
            <a:pPr algn="ct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表</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1.1</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 實驗一 記錄表</a:t>
            </a:r>
          </a:p>
        </p:txBody>
      </p:sp>
      <p:graphicFrame>
        <p:nvGraphicFramePr>
          <p:cNvPr id="2" name="表格 1"/>
          <p:cNvGraphicFramePr>
            <a:graphicFrameLocks noGrp="1"/>
          </p:cNvGraphicFramePr>
          <p:nvPr>
            <p:extLst>
              <p:ext uri="{D42A27DB-BD31-4B8C-83A1-F6EECF244321}">
                <p14:modId xmlns:p14="http://schemas.microsoft.com/office/powerpoint/2010/main" val="2985145643"/>
              </p:ext>
            </p:extLst>
          </p:nvPr>
        </p:nvGraphicFramePr>
        <p:xfrm>
          <a:off x="1447292" y="1292352"/>
          <a:ext cx="6639561" cy="4600448"/>
        </p:xfrm>
        <a:graphic>
          <a:graphicData uri="http://schemas.openxmlformats.org/drawingml/2006/table">
            <a:tbl>
              <a:tblPr firstRow="1" firstCol="1" bandRow="1">
                <a:tableStyleId>{5C22544A-7EE6-4342-B048-85BDC9FD1C3A}</a:tableStyleId>
              </a:tblPr>
              <a:tblGrid>
                <a:gridCol w="2213187">
                  <a:extLst>
                    <a:ext uri="{9D8B030D-6E8A-4147-A177-3AD203B41FA5}">
                      <a16:colId xmlns:a16="http://schemas.microsoft.com/office/drawing/2014/main" val="20000"/>
                    </a:ext>
                  </a:extLst>
                </a:gridCol>
                <a:gridCol w="2213187">
                  <a:extLst>
                    <a:ext uri="{9D8B030D-6E8A-4147-A177-3AD203B41FA5}">
                      <a16:colId xmlns:a16="http://schemas.microsoft.com/office/drawing/2014/main" val="20001"/>
                    </a:ext>
                  </a:extLst>
                </a:gridCol>
                <a:gridCol w="2213187">
                  <a:extLst>
                    <a:ext uri="{9D8B030D-6E8A-4147-A177-3AD203B41FA5}">
                      <a16:colId xmlns:a16="http://schemas.microsoft.com/office/drawing/2014/main" val="20002"/>
                    </a:ext>
                  </a:extLst>
                </a:gridCol>
              </a:tblGrid>
              <a:tr h="368808">
                <a:tc>
                  <a:txBody>
                    <a:bodyPr/>
                    <a:lstStyle/>
                    <a:p>
                      <a:pPr algn="ctr">
                        <a:spcAft>
                          <a:spcPts val="0"/>
                        </a:spcAft>
                      </a:pPr>
                      <a:r>
                        <a:rPr lang="zh-TW" sz="1400" kern="1200" dirty="0">
                          <a:solidFill>
                            <a:sysClr val="windowText" lastClr="000000"/>
                          </a:solidFill>
                          <a:effectLst/>
                          <a:latin typeface="標楷體" panose="03000509000000000000" pitchFamily="65" charset="-120"/>
                          <a:ea typeface="標楷體" panose="03000509000000000000" pitchFamily="65" charset="-120"/>
                        </a:rPr>
                        <a:t>左輪</a:t>
                      </a:r>
                      <a:r>
                        <a:rPr lang="en-US" sz="1400" kern="1200" dirty="0">
                          <a:solidFill>
                            <a:sysClr val="windowText" lastClr="000000"/>
                          </a:solidFill>
                          <a:effectLst/>
                          <a:latin typeface="標楷體" panose="03000509000000000000" pitchFamily="65" charset="-120"/>
                          <a:ea typeface="標楷體" panose="03000509000000000000" pitchFamily="65" charset="-120"/>
                        </a:rPr>
                        <a:t>PWM</a:t>
                      </a:r>
                      <a:endParaRPr lang="zh-TW" sz="11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zh-TW" sz="1400" kern="1200" dirty="0">
                          <a:solidFill>
                            <a:sysClr val="windowText" lastClr="000000"/>
                          </a:solidFill>
                          <a:effectLst/>
                          <a:latin typeface="標楷體" panose="03000509000000000000" pitchFamily="65" charset="-120"/>
                          <a:ea typeface="標楷體" panose="03000509000000000000" pitchFamily="65" charset="-120"/>
                        </a:rPr>
                        <a:t>右輪</a:t>
                      </a:r>
                      <a:r>
                        <a:rPr lang="en-US" sz="1400" kern="1200" dirty="0">
                          <a:solidFill>
                            <a:sysClr val="windowText" lastClr="000000"/>
                          </a:solidFill>
                          <a:effectLst/>
                          <a:latin typeface="標楷體" panose="03000509000000000000" pitchFamily="65" charset="-120"/>
                          <a:ea typeface="標楷體" panose="03000509000000000000" pitchFamily="65" charset="-120"/>
                        </a:rPr>
                        <a:t>PWM</a:t>
                      </a:r>
                      <a:endParaRPr lang="zh-TW" sz="11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400" kern="1200" dirty="0">
                          <a:solidFill>
                            <a:sysClr val="windowText" lastClr="000000"/>
                          </a:solidFill>
                          <a:effectLst/>
                          <a:latin typeface="標楷體" panose="03000509000000000000" pitchFamily="65" charset="-120"/>
                          <a:ea typeface="標楷體" panose="03000509000000000000" pitchFamily="65" charset="-120"/>
                        </a:rPr>
                        <a:t>PWM</a:t>
                      </a:r>
                      <a:r>
                        <a:rPr lang="zh-TW" sz="1400" kern="1200" dirty="0">
                          <a:solidFill>
                            <a:sysClr val="windowText" lastClr="000000"/>
                          </a:solidFill>
                          <a:effectLst/>
                          <a:latin typeface="標楷體" panose="03000509000000000000" pitchFamily="65" charset="-120"/>
                          <a:ea typeface="標楷體" panose="03000509000000000000" pitchFamily="65" charset="-120"/>
                        </a:rPr>
                        <a:t>誤差</a:t>
                      </a:r>
                      <a:endParaRPr lang="zh-TW" sz="11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48920">
                <a:tc>
                  <a:txBody>
                    <a:bodyPr/>
                    <a:lstStyle/>
                    <a:p>
                      <a:pPr algn="ctr">
                        <a:spcAft>
                          <a:spcPts val="0"/>
                        </a:spcAft>
                      </a:pPr>
                      <a:r>
                        <a:rPr lang="en-US" alt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rPr>
                        <a:t>40</a:t>
                      </a:r>
                      <a:endParaRPr 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Times New Roman" panose="02020603050405020304" pitchFamily="18" charset="0"/>
                        </a:rPr>
                        <a:t>65</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Times New Roman" panose="02020603050405020304" pitchFamily="18" charset="0"/>
                        </a:rPr>
                        <a:t>25</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48920">
                <a:tc>
                  <a:txBody>
                    <a:bodyPr/>
                    <a:lstStyle/>
                    <a:p>
                      <a:pPr algn="ctr">
                        <a:spcAft>
                          <a:spcPts val="0"/>
                        </a:spcAft>
                      </a:pPr>
                      <a:r>
                        <a:rPr lang="en-US" sz="1200" kern="100" dirty="0">
                          <a:solidFill>
                            <a:sysClr val="windowText" lastClr="000000"/>
                          </a:solidFill>
                          <a:effectLst/>
                          <a:latin typeface="標楷體" panose="03000509000000000000" pitchFamily="65" charset="-120"/>
                          <a:ea typeface="標楷體" panose="03000509000000000000" pitchFamily="65" charset="-120"/>
                        </a:rPr>
                        <a:t>50</a:t>
                      </a:r>
                      <a:endParaRPr 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100" dirty="0">
                          <a:effectLst/>
                          <a:latin typeface="標楷體" panose="03000509000000000000" pitchFamily="65" charset="-120"/>
                          <a:ea typeface="標楷體" panose="03000509000000000000" pitchFamily="65" charset="-120"/>
                        </a:rPr>
                        <a:t>7</a:t>
                      </a:r>
                      <a:r>
                        <a:rPr lang="en-US" altLang="zh-TW" sz="1200" kern="100" dirty="0">
                          <a:effectLst/>
                          <a:latin typeface="標楷體" panose="03000509000000000000" pitchFamily="65" charset="-120"/>
                          <a:ea typeface="標楷體" panose="03000509000000000000" pitchFamily="65" charset="-120"/>
                        </a:rPr>
                        <a:t>6</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26</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48920">
                <a:tc>
                  <a:txBody>
                    <a:bodyPr/>
                    <a:lstStyle/>
                    <a:p>
                      <a:pPr algn="ctr">
                        <a:spcAft>
                          <a:spcPts val="0"/>
                        </a:spcAft>
                      </a:pPr>
                      <a:r>
                        <a:rPr lang="en-US" sz="1200" kern="100" dirty="0">
                          <a:solidFill>
                            <a:sysClr val="windowText" lastClr="000000"/>
                          </a:solidFill>
                          <a:effectLst/>
                          <a:latin typeface="標楷體" panose="03000509000000000000" pitchFamily="65" charset="-120"/>
                          <a:ea typeface="標楷體" panose="03000509000000000000" pitchFamily="65" charset="-120"/>
                        </a:rPr>
                        <a:t>60</a:t>
                      </a:r>
                      <a:endParaRPr 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86</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26</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48920">
                <a:tc>
                  <a:txBody>
                    <a:bodyPr/>
                    <a:lstStyle/>
                    <a:p>
                      <a:pPr algn="ctr">
                        <a:spcAft>
                          <a:spcPts val="0"/>
                        </a:spcAft>
                      </a:pPr>
                      <a:r>
                        <a:rPr lang="en-US" sz="1200" kern="100" dirty="0">
                          <a:solidFill>
                            <a:sysClr val="windowText" lastClr="000000"/>
                          </a:solidFill>
                          <a:effectLst/>
                          <a:latin typeface="標楷體" panose="03000509000000000000" pitchFamily="65" charset="-120"/>
                          <a:ea typeface="標楷體" panose="03000509000000000000" pitchFamily="65" charset="-120"/>
                        </a:rPr>
                        <a:t>70</a:t>
                      </a:r>
                      <a:endParaRPr 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103</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33</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48920">
                <a:tc>
                  <a:txBody>
                    <a:bodyPr/>
                    <a:lstStyle/>
                    <a:p>
                      <a:pPr algn="ctr">
                        <a:spcAft>
                          <a:spcPts val="0"/>
                        </a:spcAft>
                      </a:pPr>
                      <a:r>
                        <a:rPr lang="en-US" sz="1200" kern="100" dirty="0">
                          <a:solidFill>
                            <a:sysClr val="windowText" lastClr="000000"/>
                          </a:solidFill>
                          <a:effectLst/>
                          <a:latin typeface="標楷體" panose="03000509000000000000" pitchFamily="65" charset="-120"/>
                          <a:ea typeface="標楷體" panose="03000509000000000000" pitchFamily="65" charset="-120"/>
                        </a:rPr>
                        <a:t>80</a:t>
                      </a:r>
                      <a:endParaRPr 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114</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34</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48920">
                <a:tc>
                  <a:txBody>
                    <a:bodyPr/>
                    <a:lstStyle/>
                    <a:p>
                      <a:pPr algn="ctr">
                        <a:spcAft>
                          <a:spcPts val="0"/>
                        </a:spcAft>
                      </a:pPr>
                      <a:r>
                        <a:rPr lang="en-US" sz="1200" kern="100" dirty="0">
                          <a:solidFill>
                            <a:sysClr val="windowText" lastClr="000000"/>
                          </a:solidFill>
                          <a:effectLst/>
                          <a:latin typeface="標楷體" panose="03000509000000000000" pitchFamily="65" charset="-120"/>
                          <a:ea typeface="標楷體" panose="03000509000000000000" pitchFamily="65" charset="-120"/>
                        </a:rPr>
                        <a:t>90</a:t>
                      </a:r>
                      <a:endParaRPr 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100" dirty="0">
                          <a:effectLst/>
                          <a:latin typeface="標楷體" panose="03000509000000000000" pitchFamily="65" charset="-120"/>
                          <a:ea typeface="標楷體" panose="03000509000000000000" pitchFamily="65" charset="-120"/>
                        </a:rPr>
                        <a:t>1</a:t>
                      </a:r>
                      <a:r>
                        <a:rPr lang="en-US" altLang="zh-TW" sz="1200" kern="100" dirty="0">
                          <a:effectLst/>
                          <a:latin typeface="標楷體" panose="03000509000000000000" pitchFamily="65" charset="-120"/>
                          <a:ea typeface="標楷體" panose="03000509000000000000" pitchFamily="65" charset="-120"/>
                        </a:rPr>
                        <a:t>27</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37</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48920">
                <a:tc>
                  <a:txBody>
                    <a:bodyPr/>
                    <a:lstStyle/>
                    <a:p>
                      <a:pPr algn="ctr">
                        <a:spcAft>
                          <a:spcPts val="0"/>
                        </a:spcAft>
                      </a:pPr>
                      <a:r>
                        <a:rPr lang="en-US" sz="1200" kern="100" dirty="0">
                          <a:solidFill>
                            <a:sysClr val="windowText" lastClr="000000"/>
                          </a:solidFill>
                          <a:effectLst/>
                          <a:latin typeface="標楷體" panose="03000509000000000000" pitchFamily="65" charset="-120"/>
                          <a:ea typeface="標楷體" panose="03000509000000000000" pitchFamily="65" charset="-120"/>
                        </a:rPr>
                        <a:t>100</a:t>
                      </a:r>
                      <a:endParaRPr 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100" dirty="0">
                          <a:effectLst/>
                          <a:latin typeface="標楷體" panose="03000509000000000000" pitchFamily="65" charset="-120"/>
                          <a:ea typeface="標楷體" panose="03000509000000000000" pitchFamily="65" charset="-120"/>
                        </a:rPr>
                        <a:t>1</a:t>
                      </a:r>
                      <a:r>
                        <a:rPr lang="en-US" altLang="zh-TW" sz="1200" kern="100" dirty="0">
                          <a:effectLst/>
                          <a:latin typeface="標楷體" panose="03000509000000000000" pitchFamily="65" charset="-120"/>
                          <a:ea typeface="標楷體" panose="03000509000000000000" pitchFamily="65" charset="-120"/>
                        </a:rPr>
                        <a:t>38</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38</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48920">
                <a:tc>
                  <a:txBody>
                    <a:bodyPr/>
                    <a:lstStyle/>
                    <a:p>
                      <a:pPr algn="ctr">
                        <a:spcAft>
                          <a:spcPts val="0"/>
                        </a:spcAft>
                      </a:pPr>
                      <a:r>
                        <a:rPr lang="en-US" sz="1200" kern="100" dirty="0">
                          <a:solidFill>
                            <a:sysClr val="windowText" lastClr="000000"/>
                          </a:solidFill>
                          <a:effectLst/>
                          <a:latin typeface="標楷體" panose="03000509000000000000" pitchFamily="65" charset="-120"/>
                          <a:ea typeface="標楷體" panose="03000509000000000000" pitchFamily="65" charset="-120"/>
                        </a:rPr>
                        <a:t>110</a:t>
                      </a:r>
                      <a:endParaRPr 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100" dirty="0">
                          <a:effectLst/>
                          <a:latin typeface="標楷體" panose="03000509000000000000" pitchFamily="65" charset="-120"/>
                          <a:ea typeface="標楷體" panose="03000509000000000000" pitchFamily="65" charset="-120"/>
                        </a:rPr>
                        <a:t>1</a:t>
                      </a:r>
                      <a:r>
                        <a:rPr lang="en-US" altLang="zh-TW" sz="1200" kern="100" dirty="0">
                          <a:effectLst/>
                          <a:latin typeface="標楷體" panose="03000509000000000000" pitchFamily="65" charset="-120"/>
                          <a:ea typeface="標楷體" panose="03000509000000000000" pitchFamily="65" charset="-120"/>
                        </a:rPr>
                        <a:t>49</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39</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48920">
                <a:tc>
                  <a:txBody>
                    <a:bodyPr/>
                    <a:lstStyle/>
                    <a:p>
                      <a:pPr algn="ctr">
                        <a:spcAft>
                          <a:spcPts val="0"/>
                        </a:spcAft>
                      </a:pPr>
                      <a:r>
                        <a:rPr lang="en-US" sz="1200" kern="100" dirty="0">
                          <a:solidFill>
                            <a:sysClr val="windowText" lastClr="000000"/>
                          </a:solidFill>
                          <a:effectLst/>
                          <a:latin typeface="標楷體" panose="03000509000000000000" pitchFamily="65" charset="-120"/>
                          <a:ea typeface="標楷體" panose="03000509000000000000" pitchFamily="65" charset="-120"/>
                        </a:rPr>
                        <a:t>120</a:t>
                      </a:r>
                      <a:endParaRPr 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100" dirty="0">
                          <a:effectLst/>
                          <a:latin typeface="標楷體" panose="03000509000000000000" pitchFamily="65" charset="-120"/>
                          <a:ea typeface="標楷體" panose="03000509000000000000" pitchFamily="65" charset="-120"/>
                        </a:rPr>
                        <a:t>1</a:t>
                      </a:r>
                      <a:r>
                        <a:rPr lang="en-US" altLang="zh-TW" sz="1200" kern="100" dirty="0">
                          <a:effectLst/>
                          <a:latin typeface="標楷體" panose="03000509000000000000" pitchFamily="65" charset="-120"/>
                          <a:ea typeface="標楷體" panose="03000509000000000000" pitchFamily="65" charset="-120"/>
                        </a:rPr>
                        <a:t>61</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41</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48920">
                <a:tc>
                  <a:txBody>
                    <a:bodyPr/>
                    <a:lstStyle/>
                    <a:p>
                      <a:pPr algn="ctr">
                        <a:spcAft>
                          <a:spcPts val="0"/>
                        </a:spcAft>
                      </a:pPr>
                      <a:r>
                        <a:rPr lang="en-US" sz="1200" kern="100" dirty="0">
                          <a:solidFill>
                            <a:sysClr val="windowText" lastClr="000000"/>
                          </a:solidFill>
                          <a:effectLst/>
                          <a:latin typeface="標楷體" panose="03000509000000000000" pitchFamily="65" charset="-120"/>
                          <a:ea typeface="標楷體" panose="03000509000000000000" pitchFamily="65" charset="-120"/>
                        </a:rPr>
                        <a:t>130</a:t>
                      </a:r>
                      <a:endParaRPr 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100" dirty="0">
                          <a:effectLst/>
                          <a:latin typeface="標楷體" panose="03000509000000000000" pitchFamily="65" charset="-120"/>
                          <a:ea typeface="標楷體" panose="03000509000000000000" pitchFamily="65" charset="-120"/>
                        </a:rPr>
                        <a:t>1</a:t>
                      </a:r>
                      <a:r>
                        <a:rPr lang="en-US" altLang="zh-TW" sz="1200" kern="100" dirty="0">
                          <a:effectLst/>
                          <a:latin typeface="標楷體" panose="03000509000000000000" pitchFamily="65" charset="-120"/>
                          <a:ea typeface="標楷體" panose="03000509000000000000" pitchFamily="65" charset="-120"/>
                        </a:rPr>
                        <a:t>76</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46</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48920">
                <a:tc>
                  <a:txBody>
                    <a:bodyPr/>
                    <a:lstStyle/>
                    <a:p>
                      <a:pPr algn="ctr">
                        <a:spcAft>
                          <a:spcPts val="0"/>
                        </a:spcAft>
                      </a:pPr>
                      <a:r>
                        <a:rPr lang="en-US" sz="1200" kern="100" dirty="0">
                          <a:solidFill>
                            <a:sysClr val="windowText" lastClr="000000"/>
                          </a:solidFill>
                          <a:effectLst/>
                          <a:latin typeface="標楷體" panose="03000509000000000000" pitchFamily="65" charset="-120"/>
                          <a:ea typeface="標楷體" panose="03000509000000000000" pitchFamily="65" charset="-120"/>
                        </a:rPr>
                        <a:t>140</a:t>
                      </a:r>
                      <a:endParaRPr 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kern="100" dirty="0">
                          <a:effectLst/>
                          <a:latin typeface="標楷體" panose="03000509000000000000" pitchFamily="65" charset="-120"/>
                          <a:ea typeface="標楷體" panose="03000509000000000000" pitchFamily="65" charset="-120"/>
                        </a:rPr>
                        <a:t>1</a:t>
                      </a:r>
                      <a:r>
                        <a:rPr lang="en-US" altLang="zh-TW" sz="1200" kern="100" dirty="0">
                          <a:effectLst/>
                          <a:latin typeface="標楷體" panose="03000509000000000000" pitchFamily="65" charset="-120"/>
                          <a:ea typeface="標楷體" panose="03000509000000000000" pitchFamily="65" charset="-120"/>
                        </a:rPr>
                        <a:t>88</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48</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248920">
                <a:tc>
                  <a:txBody>
                    <a:bodyPr/>
                    <a:lstStyle/>
                    <a:p>
                      <a:pPr algn="ctr">
                        <a:spcAft>
                          <a:spcPts val="0"/>
                        </a:spcAft>
                      </a:pPr>
                      <a:r>
                        <a:rPr lang="en-US" sz="1200" kern="100" dirty="0">
                          <a:solidFill>
                            <a:sysClr val="windowText" lastClr="000000"/>
                          </a:solidFill>
                          <a:effectLst/>
                          <a:latin typeface="標楷體" panose="03000509000000000000" pitchFamily="65" charset="-120"/>
                          <a:ea typeface="標楷體" panose="03000509000000000000" pitchFamily="65" charset="-120"/>
                        </a:rPr>
                        <a:t>150</a:t>
                      </a:r>
                      <a:endParaRPr 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201</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51</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248920">
                <a:tc>
                  <a:txBody>
                    <a:bodyPr/>
                    <a:lstStyle/>
                    <a:p>
                      <a:pPr algn="ctr">
                        <a:spcAft>
                          <a:spcPts val="0"/>
                        </a:spcAft>
                      </a:pPr>
                      <a:r>
                        <a:rPr lang="en-US" sz="1200" kern="100" dirty="0">
                          <a:solidFill>
                            <a:sysClr val="windowText" lastClr="000000"/>
                          </a:solidFill>
                          <a:effectLst/>
                          <a:latin typeface="標楷體" panose="03000509000000000000" pitchFamily="65" charset="-120"/>
                          <a:ea typeface="標楷體" panose="03000509000000000000" pitchFamily="65" charset="-120"/>
                        </a:rPr>
                        <a:t>160</a:t>
                      </a:r>
                      <a:endParaRPr 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210</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50</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248920">
                <a:tc>
                  <a:txBody>
                    <a:bodyPr/>
                    <a:lstStyle/>
                    <a:p>
                      <a:pPr algn="ctr">
                        <a:spcAft>
                          <a:spcPts val="0"/>
                        </a:spcAft>
                      </a:pPr>
                      <a:r>
                        <a:rPr lang="en-US" sz="1200" kern="100" dirty="0">
                          <a:solidFill>
                            <a:sysClr val="windowText" lastClr="000000"/>
                          </a:solidFill>
                          <a:effectLst/>
                          <a:latin typeface="標楷體" panose="03000509000000000000" pitchFamily="65" charset="-120"/>
                          <a:ea typeface="標楷體" panose="03000509000000000000" pitchFamily="65" charset="-120"/>
                        </a:rPr>
                        <a:t>170</a:t>
                      </a:r>
                      <a:endParaRPr 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222</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52</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248920">
                <a:tc>
                  <a:txBody>
                    <a:bodyPr/>
                    <a:lstStyle/>
                    <a:p>
                      <a:pPr algn="ctr">
                        <a:spcAft>
                          <a:spcPts val="0"/>
                        </a:spcAft>
                      </a:pPr>
                      <a:r>
                        <a:rPr lang="en-US" sz="1200" kern="100" dirty="0">
                          <a:solidFill>
                            <a:sysClr val="windowText" lastClr="000000"/>
                          </a:solidFill>
                          <a:effectLst/>
                          <a:latin typeface="標楷體" panose="03000509000000000000" pitchFamily="65" charset="-120"/>
                          <a:ea typeface="標楷體" panose="03000509000000000000" pitchFamily="65" charset="-120"/>
                        </a:rPr>
                        <a:t>180</a:t>
                      </a:r>
                      <a:endParaRPr 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Times New Roman" panose="02020603050405020304" pitchFamily="18" charset="0"/>
                        </a:rPr>
                        <a:t>232</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52</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r h="248920">
                <a:tc>
                  <a:txBody>
                    <a:bodyPr/>
                    <a:lstStyle/>
                    <a:p>
                      <a:pPr algn="ctr">
                        <a:spcAft>
                          <a:spcPts val="0"/>
                        </a:spcAft>
                      </a:pPr>
                      <a:r>
                        <a:rPr lang="en-US" sz="1200" kern="100" dirty="0">
                          <a:solidFill>
                            <a:sysClr val="windowText" lastClr="000000"/>
                          </a:solidFill>
                          <a:effectLst/>
                          <a:latin typeface="標楷體" panose="03000509000000000000" pitchFamily="65" charset="-120"/>
                          <a:ea typeface="標楷體" panose="03000509000000000000" pitchFamily="65" charset="-120"/>
                        </a:rPr>
                        <a:t>190</a:t>
                      </a:r>
                      <a:endParaRPr 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Times New Roman" panose="02020603050405020304" pitchFamily="18" charset="0"/>
                        </a:rPr>
                        <a:t>242</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52</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r h="248920">
                <a:tc>
                  <a:txBody>
                    <a:bodyPr/>
                    <a:lstStyle/>
                    <a:p>
                      <a:pPr algn="ctr">
                        <a:spcAft>
                          <a:spcPts val="0"/>
                        </a:spcAft>
                      </a:pPr>
                      <a:r>
                        <a:rPr lang="en-US" sz="1200" kern="100" dirty="0">
                          <a:solidFill>
                            <a:sysClr val="windowText" lastClr="000000"/>
                          </a:solidFill>
                          <a:effectLst/>
                          <a:latin typeface="標楷體" panose="03000509000000000000" pitchFamily="65" charset="-120"/>
                          <a:ea typeface="標楷體" panose="03000509000000000000" pitchFamily="65" charset="-120"/>
                        </a:rPr>
                        <a:t>200</a:t>
                      </a:r>
                      <a:endParaRPr lang="zh-TW" sz="1200" kern="100" dirty="0">
                        <a:solidFill>
                          <a:sysClr val="windowText" lastClr="000000"/>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251</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altLang="zh-TW" sz="1200" kern="100" dirty="0">
                          <a:effectLst/>
                          <a:latin typeface="標楷體" panose="03000509000000000000" pitchFamily="65" charset="-120"/>
                          <a:ea typeface="標楷體" panose="03000509000000000000" pitchFamily="65" charset="-120"/>
                          <a:cs typeface="+mn-cs"/>
                        </a:rPr>
                        <a:t>51</a:t>
                      </a:r>
                      <a:endParaRPr lang="zh-TW" sz="12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8374953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51811</TotalTime>
  <Words>1806</Words>
  <Application>Microsoft Office PowerPoint</Application>
  <PresentationFormat>如螢幕大小 (4:3)</PresentationFormat>
  <Paragraphs>367</Paragraphs>
  <Slides>60</Slides>
  <Notes>2</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2</vt:i4>
      </vt:variant>
      <vt:variant>
        <vt:lpstr>投影片標題</vt:lpstr>
      </vt:variant>
      <vt:variant>
        <vt:i4>60</vt:i4>
      </vt:variant>
    </vt:vector>
  </HeadingPairs>
  <TitlesOfParts>
    <vt:vector size="71" baseType="lpstr">
      <vt:lpstr>DFKai-SB</vt:lpstr>
      <vt:lpstr>DFKai-SB</vt:lpstr>
      <vt:lpstr>Arial</vt:lpstr>
      <vt:lpstr>Calibri</vt:lpstr>
      <vt:lpstr>Calibri Light</vt:lpstr>
      <vt:lpstr>Cambria Math</vt:lpstr>
      <vt:lpstr>Times New Roman</vt:lpstr>
      <vt:lpstr>Wingdings</vt:lpstr>
      <vt:lpstr>Office 佈景主題</vt:lpstr>
      <vt:lpstr>方程式</vt:lpstr>
      <vt:lpstr>Visio</vt:lpstr>
      <vt:lpstr>mbot學習流程</vt:lpstr>
      <vt:lpstr>版本說明</vt:lpstr>
      <vt:lpstr>實驗零</vt:lpstr>
      <vt:lpstr>實驗零</vt:lpstr>
      <vt:lpstr>實驗一</vt:lpstr>
      <vt:lpstr>實驗一</vt:lpstr>
      <vt:lpstr>PWM原理</vt:lpstr>
      <vt:lpstr>實驗一流程圖</vt:lpstr>
      <vt:lpstr>實驗一實驗結果</vt:lpstr>
      <vt:lpstr>PowerPoint 簡報</vt:lpstr>
      <vt:lpstr>問與答</vt:lpstr>
      <vt:lpstr>實驗二</vt:lpstr>
      <vt:lpstr>實驗二</vt:lpstr>
      <vt:lpstr>紅外線感測模組</vt:lpstr>
      <vt:lpstr>問與答</vt:lpstr>
      <vt:lpstr>正規化(normalization)</vt:lpstr>
      <vt:lpstr>實驗二流程圖</vt:lpstr>
      <vt:lpstr>感測器數值(實際值)</vt:lpstr>
      <vt:lpstr>感測器數值(正規化)</vt:lpstr>
      <vt:lpstr>實驗二實驗結果</vt:lpstr>
      <vt:lpstr>實驗三</vt:lpstr>
      <vt:lpstr>實驗三</vt:lpstr>
      <vt:lpstr>偏移量計算</vt:lpstr>
      <vt:lpstr>偏移量計算</vt:lpstr>
      <vt:lpstr>偏移量計算</vt:lpstr>
      <vt:lpstr>實驗三流程圖</vt:lpstr>
      <vt:lpstr>實驗三實驗結果</vt:lpstr>
      <vt:lpstr>實驗四</vt:lpstr>
      <vt:lpstr>實驗四之一</vt:lpstr>
      <vt:lpstr>實驗四之二</vt:lpstr>
      <vt:lpstr>PID 控制器</vt:lpstr>
      <vt:lpstr>Matlab / Simulink</vt:lpstr>
      <vt:lpstr>Matlab / Simulink</vt:lpstr>
      <vt:lpstr>PID 控制器</vt:lpstr>
      <vt:lpstr>PID控制器</vt:lpstr>
      <vt:lpstr>P控制器</vt:lpstr>
      <vt:lpstr>P 控制器</vt:lpstr>
      <vt:lpstr>PI控制器</vt:lpstr>
      <vt:lpstr>PI控制器</vt:lpstr>
      <vt:lpstr>只有 I 控制器</vt:lpstr>
      <vt:lpstr>PI控制器結果</vt:lpstr>
      <vt:lpstr>PID控制器</vt:lpstr>
      <vt:lpstr>PID控制器</vt:lpstr>
      <vt:lpstr>PID控制器</vt:lpstr>
      <vt:lpstr>PID控制器</vt:lpstr>
      <vt:lpstr>問與答</vt:lpstr>
      <vt:lpstr>齊格勒－尼科爾 方法 Ziegler－Nichols Tuning Method</vt:lpstr>
      <vt:lpstr>齊格勒－尼科爾方法 Ziegler－Nichols Tuning Method</vt:lpstr>
      <vt:lpstr>實驗四流程圖</vt:lpstr>
      <vt:lpstr>實驗四之一實驗結果</vt:lpstr>
      <vt:lpstr>mbot地圖</vt:lpstr>
      <vt:lpstr>實驗四之二實驗結果</vt:lpstr>
      <vt:lpstr>PID 控制器</vt:lpstr>
      <vt:lpstr>實驗五</vt:lpstr>
      <vt:lpstr>實驗五</vt:lpstr>
      <vt:lpstr>超音波感測器</vt:lpstr>
      <vt:lpstr>超音波感測器</vt:lpstr>
      <vt:lpstr>pulseIn()</vt:lpstr>
      <vt:lpstr>實驗五流程圖</vt:lpstr>
      <vt:lpstr>實驗五實驗結果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XXX教學</dc:title>
  <dc:creator>user</dc:creator>
  <cp:lastModifiedBy>C111154110</cp:lastModifiedBy>
  <cp:revision>296</cp:revision>
  <dcterms:created xsi:type="dcterms:W3CDTF">2021-08-30T11:04:17Z</dcterms:created>
  <dcterms:modified xsi:type="dcterms:W3CDTF">2024-04-02T14:40:50Z</dcterms:modified>
</cp:coreProperties>
</file>