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8" r:id="rId6"/>
    <p:sldId id="259" r:id="rId7"/>
    <p:sldId id="269" r:id="rId8"/>
    <p:sldId id="271" r:id="rId9"/>
    <p:sldId id="272" r:id="rId10"/>
    <p:sldId id="260" r:id="rId11"/>
    <p:sldId id="273" r:id="rId12"/>
    <p:sldId id="286" r:id="rId13"/>
    <p:sldId id="275" r:id="rId14"/>
    <p:sldId id="263" r:id="rId15"/>
    <p:sldId id="287" r:id="rId16"/>
    <p:sldId id="276" r:id="rId17"/>
    <p:sldId id="279" r:id="rId18"/>
    <p:sldId id="280" r:id="rId19"/>
    <p:sldId id="281" r:id="rId20"/>
    <p:sldId id="282" r:id="rId21"/>
    <p:sldId id="284" r:id="rId22"/>
    <p:sldId id="285" r:id="rId23"/>
    <p:sldId id="265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74" autoAdjust="0"/>
  </p:normalViewPr>
  <p:slideViewPr>
    <p:cSldViewPr snapToGrid="0" showGuides="1">
      <p:cViewPr varScale="1">
        <p:scale>
          <a:sx n="94" d="100"/>
          <a:sy n="94" d="100"/>
        </p:scale>
        <p:origin x="56" y="10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/>
              <a:t>单击图标添加表格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1725031" y="2606673"/>
            <a:ext cx="4343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596" y="1965114"/>
            <a:ext cx="4853573" cy="750443"/>
          </a:xfrm>
        </p:spPr>
        <p:txBody>
          <a:bodyPr/>
          <a:lstStyle/>
          <a:p>
            <a:r>
              <a:rPr lang="en-US" dirty="0"/>
              <a:t>GraND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596" y="2846457"/>
            <a:ext cx="5837105" cy="383069"/>
          </a:xfrm>
        </p:spPr>
        <p:txBody>
          <a:bodyPr/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Graph Network Disk with Prometheus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F7DA10-8967-B486-AD83-A419D345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15" y="3114504"/>
            <a:ext cx="2080172" cy="58553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484424-1C0C-262E-832C-FF1C9E646A3B}"/>
              </a:ext>
            </a:extLst>
          </p:cNvPr>
          <p:cNvSpPr txBox="1">
            <a:spLocks/>
          </p:cNvSpPr>
          <p:nvPr/>
        </p:nvSpPr>
        <p:spPr>
          <a:xfrm>
            <a:off x="6375596" y="3811231"/>
            <a:ext cx="5837105" cy="1257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关浩祥 牛午甲 徐奥 谭骏飞 赵子毅</a:t>
            </a:r>
          </a:p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2022.7.3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" grpId="0"/>
      <p:bldP spid="3" grpId="0" build="p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en-US" dirty="0"/>
              <a:t> 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54813"/>
            <a:ext cx="4942829" cy="315806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系统架构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各模块简介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用户操作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运维操作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系统架构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576E85-83E3-449A-FC2C-07074AFF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7" y="1628906"/>
            <a:ext cx="7887029" cy="47355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B977DE-84AC-AC63-D517-F28695598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35AE1A-0D5C-B0DE-3446-DA2D19978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 </a:t>
            </a:r>
            <a:r>
              <a:rPr lang="en-US" altLang="zh-CN" sz="4000" b="0" dirty="0" err="1">
                <a:ea typeface="华文中宋" panose="02010600040101010101" pitchFamily="2" charset="-122"/>
              </a:rPr>
              <a:t>DisGraFS</a:t>
            </a:r>
            <a:r>
              <a:rPr lang="en-US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相比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576E85-83E3-449A-FC2C-07074AFF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2382982"/>
            <a:ext cx="5708139" cy="34273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B977DE-84AC-AC63-D517-F28695598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35AE1A-0D5C-B0DE-3446-DA2D19978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1E36C8-851F-0E62-FE1D-FC733FF89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227" y="2193263"/>
            <a:ext cx="5033302" cy="36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图数据库</a:t>
            </a:r>
            <a:r>
              <a:rPr lang="zh-CN" altLang="en-US" b="0" dirty="0"/>
              <a:t>：</a:t>
            </a:r>
            <a:r>
              <a:rPr lang="en-US" altLang="zh-CN" sz="4000" b="0" dirty="0"/>
              <a:t>Neo4j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81D7053D-9D6A-D5D1-E0B2-6FCA4558F88B}"/>
              </a:ext>
            </a:extLst>
          </p:cNvPr>
          <p:cNvSpPr txBox="1">
            <a:spLocks/>
          </p:cNvSpPr>
          <p:nvPr/>
        </p:nvSpPr>
        <p:spPr>
          <a:xfrm>
            <a:off x="6189531" y="2619763"/>
            <a:ext cx="5475600" cy="3232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高性能图形数据库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用户隔离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删除、重命名、同命不同扩展名的关联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207B9C-23BA-BCF8-2069-AEE0B920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2253009"/>
            <a:ext cx="4600575" cy="312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989290-AF33-08B7-4FC1-2D095DE6C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2FEBAD-88F0-78DF-C0AB-34CF4A8A9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分布式计算集群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E935F3-5D72-532F-87C1-8D1E53D8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75" y="3006072"/>
            <a:ext cx="3208069" cy="2832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398A27-AD2F-7A20-3650-0A6C3FEBF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64FE19-3A61-5454-F647-CE8C99E8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4B32CA-AE50-2044-256F-C7ABC22DB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79" y="1717964"/>
            <a:ext cx="7076217" cy="44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监控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F808E-E933-90B2-53E6-DA0873DBE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656C30-B2BF-AE52-35E4-8C0294F4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B5228-DD6A-37DB-F35D-B0E48A55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67" y="1592093"/>
            <a:ext cx="8122057" cy="2293517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BD689DB9-1CAD-1635-75DC-5D558E6E70E0}"/>
              </a:ext>
            </a:extLst>
          </p:cNvPr>
          <p:cNvSpPr txBox="1">
            <a:spLocks/>
          </p:cNvSpPr>
          <p:nvPr/>
        </p:nvSpPr>
        <p:spPr>
          <a:xfrm>
            <a:off x="1067190" y="4346043"/>
            <a:ext cx="5475600" cy="2293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Prometheus</a:t>
            </a:r>
            <a:endParaRPr lang="zh-CN" altLang="en-US" sz="1800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altLang="zh-CN" sz="1800" dirty="0" err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InfluxDB</a:t>
            </a:r>
            <a:endParaRPr lang="en-US" altLang="zh-CN" sz="1800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Grafana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运维对 </a:t>
            </a: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Storage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节点的远程操作</a:t>
            </a:r>
          </a:p>
        </p:txBody>
      </p:sp>
    </p:spTree>
    <p:extLst>
      <p:ext uri="{BB962C8B-B14F-4D97-AF65-F5344CB8AC3E}">
        <p14:creationId xmlns:p14="http://schemas.microsoft.com/office/powerpoint/2010/main" val="75022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网页端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EACF7B-7999-F580-E630-E404E1A68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3FA217-B37D-B88E-E68D-D02BE5BE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77EDFAA-CD92-3EA2-91E7-85FBF38909C2}"/>
              </a:ext>
            </a:extLst>
          </p:cNvPr>
          <p:cNvSpPr txBox="1">
            <a:spLocks/>
          </p:cNvSpPr>
          <p:nvPr/>
        </p:nvSpPr>
        <p:spPr>
          <a:xfrm>
            <a:off x="6186062" y="2302974"/>
            <a:ext cx="5475600" cy="3232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增加网页端功能：文件删除、重命名和共享，目录新建、删除和重命名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引入了第二个图结构页面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前端美化功能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6EE31-491A-4243-1ACF-C0AEFDB9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0" y="1929785"/>
            <a:ext cx="5746043" cy="32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Docker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52D0F-D6D2-AB84-93BE-91E3E511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3EF848-54F0-C7FB-4FE5-9FAE389B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5D0A4F-0A82-C69F-CC7F-7249BCF123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04" r="34569"/>
          <a:stretch/>
        </p:blipFill>
        <p:spPr>
          <a:xfrm>
            <a:off x="906566" y="1670686"/>
            <a:ext cx="3332925" cy="4371975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E56AB755-B012-51DC-05C3-707CC8EBB56D}"/>
              </a:ext>
            </a:extLst>
          </p:cNvPr>
          <p:cNvSpPr txBox="1">
            <a:spLocks/>
          </p:cNvSpPr>
          <p:nvPr/>
        </p:nvSpPr>
        <p:spPr>
          <a:xfrm>
            <a:off x="5594018" y="2931478"/>
            <a:ext cx="5475600" cy="3232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提供一键部署的方案，降低部署的成本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提高易用性和兼容性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实现了计算节点和存储节点的容器化部署</a:t>
            </a:r>
          </a:p>
        </p:txBody>
      </p:sp>
    </p:spTree>
    <p:extLst>
      <p:ext uri="{BB962C8B-B14F-4D97-AF65-F5344CB8AC3E}">
        <p14:creationId xmlns:p14="http://schemas.microsoft.com/office/powerpoint/2010/main" val="4752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用户操作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BCB4EA-96D7-77A7-B17B-C287BB365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C92345-1AD5-A992-1329-4AC3E763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7E5AB39-69D4-3FEB-9F48-4AADD2D47E2D}"/>
              </a:ext>
            </a:extLst>
          </p:cNvPr>
          <p:cNvSpPr txBox="1">
            <a:spLocks/>
          </p:cNvSpPr>
          <p:nvPr/>
        </p:nvSpPr>
        <p:spPr>
          <a:xfrm>
            <a:off x="6982420" y="2882110"/>
            <a:ext cx="4010724" cy="2275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上传：网页端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存储集群，网页端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计算集群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图数据库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下载：网页端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存储集群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删除：网页端 存储集群 图数据库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7E68A8-B47E-7A63-5F4C-3E50F93F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8" y="1990621"/>
            <a:ext cx="6215781" cy="37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运维操作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AE2E4-E1C9-EFD1-0A0E-2905B248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0ACF3-E49F-26BB-027F-26B1195E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958E0D-A810-CDE1-B5B4-1A92F001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8" y="1990621"/>
            <a:ext cx="6215781" cy="3732105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BB71322E-B997-D5DF-7272-8ECA5EF1BB1D}"/>
              </a:ext>
            </a:extLst>
          </p:cNvPr>
          <p:cNvSpPr txBox="1">
            <a:spLocks/>
          </p:cNvSpPr>
          <p:nvPr/>
        </p:nvSpPr>
        <p:spPr>
          <a:xfrm>
            <a:off x="7330705" y="3105630"/>
            <a:ext cx="4010724" cy="2275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监控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远程操作</a:t>
            </a:r>
          </a:p>
        </p:txBody>
      </p:sp>
    </p:spTree>
    <p:extLst>
      <p:ext uri="{BB962C8B-B14F-4D97-AF65-F5344CB8AC3E}">
        <p14:creationId xmlns:p14="http://schemas.microsoft.com/office/powerpoint/2010/main" val="15036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886173"/>
            <a:ext cx="4911633" cy="67265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endParaRPr 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6749" y="3235359"/>
            <a:ext cx="5935251" cy="9105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DisGraFS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dontpanic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分布式监控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Why 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DisGraFS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的优化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监控组件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:</a:t>
            </a:r>
            <a:r>
              <a:rPr lang="en-US" dirty="0">
                <a:latin typeface="+mn-ea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如何构建起图结构分布式网盘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9711E-CBEF-CFBE-24C1-4E78BF7C6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3105119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39525E-AC18-0B47-6F26-F5083052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1920415" cy="563879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57" y="444502"/>
            <a:ext cx="8333222" cy="939798"/>
          </a:xfrm>
        </p:spPr>
        <p:txBody>
          <a:bodyPr/>
          <a:lstStyle/>
          <a:p>
            <a:r>
              <a:rPr lang="zh-CN" alt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总结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3C32C3-99A6-0CFD-17C0-399214E0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1725031" y="2606673"/>
            <a:ext cx="4343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F7DA10-8967-B486-AD83-A419D345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15" y="3114504"/>
            <a:ext cx="2080172" cy="58553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484424-1C0C-262E-832C-FF1C9E646A3B}"/>
              </a:ext>
            </a:extLst>
          </p:cNvPr>
          <p:cNvSpPr txBox="1">
            <a:spLocks/>
          </p:cNvSpPr>
          <p:nvPr/>
        </p:nvSpPr>
        <p:spPr>
          <a:xfrm>
            <a:off x="6375596" y="3743497"/>
            <a:ext cx="5837105" cy="1257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关浩祥 牛午甲 徐奥 谭骏飞 赵子毅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2022.7.3</a:t>
            </a:r>
            <a:endParaRPr lang="zh-CN" altLang="en-US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9903059C-59E9-063E-E8A0-9CE7572C2022}"/>
              </a:ext>
            </a:extLst>
          </p:cNvPr>
          <p:cNvSpPr txBox="1">
            <a:spLocks/>
          </p:cNvSpPr>
          <p:nvPr/>
        </p:nvSpPr>
        <p:spPr>
          <a:xfrm>
            <a:off x="6375214" y="1165371"/>
            <a:ext cx="4853573" cy="16162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354878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dirty="0"/>
              <a:t> 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54813"/>
            <a:ext cx="4942829" cy="3158060"/>
          </a:xfrm>
        </p:spPr>
        <p:txBody>
          <a:bodyPr>
            <a:normAutofit/>
          </a:bodyPr>
          <a:lstStyle/>
          <a:p>
            <a:pPr lvl="0">
              <a:lnSpc>
                <a:spcPts val="2880"/>
              </a:lnSpc>
            </a:pP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DisGraFS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分布式图文件系统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ts val="2880"/>
              </a:lnSpc>
            </a:pP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dontpanic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纠删码支持的网盘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ts val="2880"/>
              </a:lnSpc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分布式监控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Prometheus,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DisGraFS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分布式图文件系统</a:t>
            </a:r>
            <a:endParaRPr 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14476" y="2579123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使用图结构描述文件之间的关系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打标使用分布式计算 </a:t>
            </a: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Ray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存储使用 </a:t>
            </a:r>
            <a:r>
              <a:rPr lang="en-US" altLang="zh-CN" sz="1800" dirty="0" err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JuiceFS</a:t>
            </a:r>
            <a:endParaRPr lang="en-US" altLang="zh-CN" sz="1800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093E2E-6B78-ED97-F58C-2F07F316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7" y="1971903"/>
            <a:ext cx="5226163" cy="3755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D6B095-1FAF-B25E-5548-9EB9D6B1C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21BD359-AB26-A835-D27A-DC0E4CA2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dontpanic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纠删码支持的网盘</a:t>
            </a:r>
            <a:endParaRPr 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3771" y="2403016"/>
            <a:ext cx="5162884" cy="323214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纠删码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可以容忍不多于 </a:t>
            </a: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份的数据失效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Reed-Solomon Code</a:t>
            </a:r>
            <a:r>
              <a:rPr lang="zh-CN" altLang="en-US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对文件进行冗余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8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Go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语言编写并编译成 </a:t>
            </a:r>
            <a:r>
              <a:rPr lang="en-US" altLang="zh-CN" sz="1800" dirty="0" err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WebAssembly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格式</a:t>
            </a:r>
            <a:endParaRPr 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00CB0-8141-A077-CED3-5F466865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0" y="1985827"/>
            <a:ext cx="5315376" cy="34192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30BBB7-CCC8-2B31-EC2B-5AC2D668A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0BE8AF-EFAA-15F7-94FA-2EA52B5B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分布式监控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54200" y="2477522"/>
            <a:ext cx="5162884" cy="323214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部署在分布式系统内的监控组件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图形化呈现状态信息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支持远程运维操作</a:t>
            </a:r>
            <a:endParaRPr 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AB9463-E683-E77D-F72F-7982A065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3" y="2018516"/>
            <a:ext cx="5355098" cy="32938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827114-42C6-6691-3DFD-8130E6820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A5DAE8-167A-CF7E-A5E7-F3B8AD63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DisGraFS</a:t>
            </a:r>
            <a:r>
              <a:rPr lang="en-US" dirty="0"/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存在的不足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监控的意义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7CE94-5E7A-BE4E-A6A0-61F8053E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73" y="250078"/>
            <a:ext cx="933498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  <p:bldP spid="3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err="1"/>
              <a:t>DisGraFS</a:t>
            </a:r>
            <a:r>
              <a:rPr lang="en-US" b="0" dirty="0"/>
              <a:t> </a:t>
            </a:r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的不足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分布式图文件系统</a:t>
            </a:r>
            <a:endParaRPr 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3771" y="2403016"/>
            <a:ext cx="5475600" cy="323214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远程存储集群实际没有实现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用户操作复杂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可用性问题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可运维问题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Clr>
                <a:schemeClr val="accent2"/>
              </a:buClr>
            </a:pPr>
            <a:endParaRPr lang="en-US" sz="180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093E2E-6B78-ED97-F58C-2F07F316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7" y="1971903"/>
            <a:ext cx="5226163" cy="3755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98E095-4D5D-9040-3488-F10AF8BE4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C67545-4849-63FF-61C7-8DAFE46FF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监控的作用</a:t>
            </a:r>
            <a:endParaRPr lang="en-US" sz="4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7722" y="2396243"/>
            <a:ext cx="5475600" cy="323214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远程通信的监控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远程节点状态的监控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掌握系统的实时状态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发现影响性能和稳定性的模块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预知可能的故障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及时报警</a:t>
            </a:r>
            <a:endParaRPr 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FD2716-808D-FA00-12B0-EED5A935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" y="2283747"/>
            <a:ext cx="5114809" cy="28670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9060DE-4536-63BE-6376-A7060A7DD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95"/>
          <a:stretch/>
        </p:blipFill>
        <p:spPr>
          <a:xfrm>
            <a:off x="10993144" y="186081"/>
            <a:ext cx="1047880" cy="5969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576F5E-2290-1AE6-7ABE-AED84CD2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828" y="70606"/>
            <a:ext cx="2080172" cy="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蓝色商务主题模板</Template>
  <TotalTime>421</TotalTime>
  <Words>428</Words>
  <Application>Microsoft Office PowerPoint</Application>
  <PresentationFormat>宽屏</PresentationFormat>
  <Paragraphs>113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Gill Sans SemiBold</vt:lpstr>
      <vt:lpstr>华文中宋</vt:lpstr>
      <vt:lpstr>宋体</vt:lpstr>
      <vt:lpstr>Arial</vt:lpstr>
      <vt:lpstr>Arial Black</vt:lpstr>
      <vt:lpstr>Calibri</vt:lpstr>
      <vt:lpstr>Calibri Light</vt:lpstr>
      <vt:lpstr>Times New Roman</vt:lpstr>
      <vt:lpstr>Office 主题​​</vt:lpstr>
      <vt:lpstr>GraND Pro</vt:lpstr>
      <vt:lpstr>目录</vt:lpstr>
      <vt:lpstr>What </vt:lpstr>
      <vt:lpstr>DisGraFS</vt:lpstr>
      <vt:lpstr>dontpanic</vt:lpstr>
      <vt:lpstr>分布式监控</vt:lpstr>
      <vt:lpstr>Why</vt:lpstr>
      <vt:lpstr>DisGraFS 的不足</vt:lpstr>
      <vt:lpstr>监控的作用</vt:lpstr>
      <vt:lpstr>How </vt:lpstr>
      <vt:lpstr>系统架构</vt:lpstr>
      <vt:lpstr>与 DisGraFS 相比</vt:lpstr>
      <vt:lpstr>图数据库：Neo4j</vt:lpstr>
      <vt:lpstr>分布式计算集群</vt:lpstr>
      <vt:lpstr>监控</vt:lpstr>
      <vt:lpstr>网页端</vt:lpstr>
      <vt:lpstr>Docker</vt:lpstr>
      <vt:lpstr>用户操作</vt:lpstr>
      <vt:lpstr>运维操作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Pro</dc:title>
  <dc:creator>xu ao</dc:creator>
  <cp:lastModifiedBy>xu ao</cp:lastModifiedBy>
  <cp:revision>70</cp:revision>
  <dcterms:created xsi:type="dcterms:W3CDTF">2022-07-02T09:59:01Z</dcterms:created>
  <dcterms:modified xsi:type="dcterms:W3CDTF">2022-07-03T01:25:35Z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