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7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2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C97014-B88D-48EC-8E79-41DCD6D86FB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D6E58A-C8D8-43A1-97B2-A5D15D85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0485-F3C6-268F-3F58-AE21B62AB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88B40-E4F2-033D-D99E-E05C3CE39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Prepared By Jerry Nelson Cobbinah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August, 2025.</a:t>
            </a:r>
          </a:p>
        </p:txBody>
      </p:sp>
    </p:spTree>
    <p:extLst>
      <p:ext uri="{BB962C8B-B14F-4D97-AF65-F5344CB8AC3E}">
        <p14:creationId xmlns:p14="http://schemas.microsoft.com/office/powerpoint/2010/main" val="42757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168-CAD5-7F23-B220-1E6CE353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976A-0098-CA95-7322-3BB758470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Selling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FFEE9-5488-9F38-A643-E80E8F95EC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Canon </a:t>
            </a:r>
            <a:r>
              <a:rPr lang="en-US" sz="2000" dirty="0" err="1"/>
              <a:t>imageCLASS</a:t>
            </a:r>
            <a:r>
              <a:rPr lang="en-US" sz="2000" dirty="0"/>
              <a:t> printer: $48K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C5094E-45AC-F547-76E2-38A2E3C96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returned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A4F692-2315-384F-07C4-07F040D8AE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Staples: 15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E6AB11-08D4-708F-C68C-017B02D3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92" y="3006726"/>
            <a:ext cx="3543795" cy="3019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F2C06-ADA1-EBE9-9317-27FAEB48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11" y="3429000"/>
            <a:ext cx="339137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5D82-3B09-FA8E-8438-21E6B02B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mode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42C0-3B6F-676F-9E39-561C1C17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Logistics can optimize for standard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32258-519F-A0C9-4B72-8E853238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1" y="2024743"/>
            <a:ext cx="4817766" cy="29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83F3-56DA-ABF1-5683-0ED8B817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Customer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DEB8-B743-B34E-2111-F3C5204C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Consumer segment is primary market focus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0F863-1526-F190-602D-A1A0E8D8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2" y="2939143"/>
            <a:ext cx="4954555" cy="27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299-E68E-8D11-ABCE-7FBDC29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CE6C-A745-F069-A1EE-16503F5E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Strong sales/profit growth driven by consumer demand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Technology products lead but have higher returns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Discounts not significantly boosting revenue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California, New York, Texas are key markets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Class shipping dominates logistics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285-AFA1-B230-BAE9-7AC33940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89A3-8F2C-765A-B906-DEA93533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Expand presence in top states (localized campaigns)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high-return products for quality/expectation issues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Revise discounting strategy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 Standard Class shipping logistics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 in Consumer segment with personalized recommendations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68F0-2FDA-15DD-61A9-E5A9996F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41958F-9362-E96F-35BA-76556B1C36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962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3C4-BC85-EC6A-7C97-C328D2416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General Overview Page</a:t>
            </a:r>
          </a:p>
        </p:txBody>
      </p:sp>
    </p:spTree>
    <p:extLst>
      <p:ext uri="{BB962C8B-B14F-4D97-AF65-F5344CB8AC3E}">
        <p14:creationId xmlns:p14="http://schemas.microsoft.com/office/powerpoint/2010/main" val="41516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EA84-C86B-105F-39B7-5EECF05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74BE4D-5BE1-2881-45E1-DE158B39EB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962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FA8F8-1381-38FF-95BD-CF04A31FB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Market Overview page</a:t>
            </a:r>
          </a:p>
        </p:txBody>
      </p:sp>
    </p:spTree>
    <p:extLst>
      <p:ext uri="{BB962C8B-B14F-4D97-AF65-F5344CB8AC3E}">
        <p14:creationId xmlns:p14="http://schemas.microsoft.com/office/powerpoint/2010/main" val="20655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F2D3-8A68-7A2B-4571-B3167D1E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A048-231F-8976-A269-BFCF9D3B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093"/>
            <a:ext cx="10515600" cy="3069869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/>
              <a:t>Open floor for audience questions</a:t>
            </a:r>
          </a:p>
          <a:p>
            <a:pPr marL="0" indent="0" algn="ctr" rtl="0">
              <a:buNone/>
            </a:pPr>
            <a:r>
              <a:rPr lang="en-US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01AF-18EA-65B1-C286-9944D8DF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48FB-E812-70A5-5E14-7D3F9B5A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of sales and customer performance (2011-2014)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Covers general overview and market analysis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Focus: Customer demographics, best-selling/returned products, segment performance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findings: Growth opportunities, operational strengths, areas for improvement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5B0D-37B5-C02C-8418-A2C803C8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1A0A4-E29D-FBEF-AE13-6A402AF7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YTD Sales: $2.12M (45.15% increase)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YTD Profit: $263.16K (41.96% increase)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Units Sold: 35K (48.44% increase)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 Rate: 5.9% (Slightly moderate)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1FFD-84A6-3A8E-CFBD-95978FC6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F958-7166-754A-87C9-9512269D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Highest revenue: California, New York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Indicates stronger customer bases and market penetration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5C98D-166F-EB35-7060-8CD94740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22" y="3235899"/>
            <a:ext cx="4549310" cy="29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0D8-875C-A90A-8192-A318F665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185-370D-C683-D4FD-40E0354D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/>
              <a:t>Technology leads, but not by a wide margin.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5F6D6-6505-A212-6D01-FEF931DA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34" y="3293706"/>
            <a:ext cx="4758613" cy="26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2224-CEC4-9E75-CCE1-5D7AE46D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Year and Monthly 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76F3E9-06CE-1804-B7A8-927906AE1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Revenue increased by 45% over the period indicating consistent year-over-year growth.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C3791C-F1C4-6E2E-CB56-852793F79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Strong performance in the final quarter of each business year across the period.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974F64-AE2E-095C-F2C7-12DA7928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5" y="3429000"/>
            <a:ext cx="3324689" cy="2457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BC20E1-C79B-8FEB-1F4C-B78740F5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69" y="3429000"/>
            <a:ext cx="603016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14EE-EBE4-DD34-9D8D-8415424C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vs Revenue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EA8-E824-0463-C3E5-68DF633F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Weak negative correlation (-0.03)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Higher discounts not significantly driving revenue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Recommendation: Revisit discounting strategy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D11C-687F-D20A-1220-81FF3080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30" y="3498980"/>
            <a:ext cx="5472647" cy="2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7AA0-2DB4-4AAE-9107-191C1FA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842B-B9E1-FC6E-A476-DA6A4142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Total Orders: 4,713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Total Customers: 667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Unique Products Sold: 1,854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Returned Products: 296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566B-B1AE-47A5-4BA1-4D73F400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5A2C-1278-ACA2-D8DA-722ABD57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rtl="0">
              <a:buNone/>
            </a:pPr>
            <a:r>
              <a:rPr lang="en-US" sz="1400" dirty="0"/>
              <a:t>California: 254 customers</a:t>
            </a:r>
          </a:p>
          <a:p>
            <a:pPr marL="0" indent="0" rtl="0">
              <a:buNone/>
            </a:pPr>
            <a:r>
              <a:rPr lang="en-US" sz="1400" dirty="0"/>
              <a:t>New York: 152 customers</a:t>
            </a:r>
          </a:p>
          <a:p>
            <a:pPr marL="0" indent="0" rtl="0">
              <a:buNone/>
            </a:pPr>
            <a:r>
              <a:rPr lang="en-US" sz="1400" dirty="0"/>
              <a:t>Texas: 146 customers</a:t>
            </a:r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endParaRPr lang="en-US" sz="1400" dirty="0"/>
          </a:p>
          <a:p>
            <a:pPr marL="0" indent="0" rtl="0">
              <a:buNone/>
            </a:pPr>
            <a:r>
              <a:rPr lang="en-US" sz="2400" dirty="0"/>
              <a:t>Strong market presence in high-population states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E26B4-512C-025A-B769-07A1FE56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49" y="2832432"/>
            <a:ext cx="360095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348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Superstore Analysis Presentation</vt:lpstr>
      <vt:lpstr>Executive Summary</vt:lpstr>
      <vt:lpstr>Key Metrics Overview</vt:lpstr>
      <vt:lpstr>Revenue by State</vt:lpstr>
      <vt:lpstr>Revenue by Product Category</vt:lpstr>
      <vt:lpstr>Revenue by Year and Monthly trends</vt:lpstr>
      <vt:lpstr>Discount vs Revenue Correlation</vt:lpstr>
      <vt:lpstr>Market Overview Summary</vt:lpstr>
      <vt:lpstr>Top Customer States</vt:lpstr>
      <vt:lpstr>Product Performance</vt:lpstr>
      <vt:lpstr>Delivery mode preference</vt:lpstr>
      <vt:lpstr>Revenue by Customer segment</vt:lpstr>
      <vt:lpstr>Key Insights</vt:lpstr>
      <vt:lpstr>Recommendations</vt:lpstr>
      <vt:lpstr>Appendix</vt:lpstr>
      <vt:lpstr>Appendix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Cobbinah</dc:creator>
  <cp:lastModifiedBy>Jerry Cobbinah</cp:lastModifiedBy>
  <cp:revision>3</cp:revision>
  <dcterms:created xsi:type="dcterms:W3CDTF">2025-08-03T15:06:10Z</dcterms:created>
  <dcterms:modified xsi:type="dcterms:W3CDTF">2025-08-03T15:16:08Z</dcterms:modified>
</cp:coreProperties>
</file>