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rry%20Nelson\Desktop\Project\Power%20BI%20-%20Final%20Project%20-%20Copy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rry%20Nelson\Desktop\Project\Power%20BI%20-%20Final%20Project%20-%20Copy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rry%20Nelson\Desktop\Project\Power%20BI%20-%20Final%20Project%20-%20Copy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Jerry%20Nelson\Desktop\Project\Power%20BI%20-%20Final%20Project%20-%20Copy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Fig: Average Salary by Job role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442935258092738"/>
          <c:y val="0.14860594348783329"/>
          <c:w val="0.54236045792910703"/>
          <c:h val="0.800468210704431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Analysis!$F$8</c:f>
              <c:strCache>
                <c:ptCount val="1"/>
                <c:pt idx="0">
                  <c:v>Average of Average 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Analysis!$E$9:$E$14</c:f>
              <c:strCache>
                <c:ptCount val="6"/>
                <c:pt idx="0">
                  <c:v>Data Scientist</c:v>
                </c:pt>
                <c:pt idx="1">
                  <c:v>Data Engineer</c:v>
                </c:pt>
                <c:pt idx="2">
                  <c:v>Other profession</c:v>
                </c:pt>
                <c:pt idx="3">
                  <c:v>Data Analyst</c:v>
                </c:pt>
                <c:pt idx="4">
                  <c:v>Business Analyst</c:v>
                </c:pt>
                <c:pt idx="5">
                  <c:v>Student/Looking/None</c:v>
                </c:pt>
              </c:strCache>
            </c:strRef>
          </c:cat>
          <c:val>
            <c:numRef>
              <c:f>Analysis!$F$9:$F$14</c:f>
              <c:numCache>
                <c:formatCode>[&gt;=1000000]"$"#,##0.0,,"M";[&gt;=1000]"$"#,##0.0,"K";"$"#,##0</c:formatCode>
                <c:ptCount val="6"/>
                <c:pt idx="0">
                  <c:v>96780</c:v>
                </c:pt>
                <c:pt idx="1">
                  <c:v>67065.789473684214</c:v>
                </c:pt>
                <c:pt idx="2">
                  <c:v>60716.049382716046</c:v>
                </c:pt>
                <c:pt idx="3">
                  <c:v>55350.785340314134</c:v>
                </c:pt>
                <c:pt idx="4">
                  <c:v>51166.666666666664</c:v>
                </c:pt>
                <c:pt idx="5">
                  <c:v>26793.478260869564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02-4F75-A3C3-4D2435D596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84432400"/>
        <c:axId val="1784431440"/>
      </c:barChart>
      <c:catAx>
        <c:axId val="17844324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431440"/>
        <c:crosses val="autoZero"/>
        <c:auto val="1"/>
        <c:lblAlgn val="ctr"/>
        <c:lblOffset val="100"/>
        <c:noMultiLvlLbl val="0"/>
      </c:catAx>
      <c:valAx>
        <c:axId val="1784431440"/>
        <c:scaling>
          <c:orientation val="minMax"/>
        </c:scaling>
        <c:delete val="1"/>
        <c:axPos val="t"/>
        <c:numFmt formatCode="[&gt;=1000000]&quot;$&quot;#,##0.0,,&quot;M&quot;;[&gt;=1000]&quot;$&quot;#,##0.0,&quot;K&quot;;&quot;$&quot;#,##0" sourceLinked="1"/>
        <c:majorTickMark val="none"/>
        <c:minorTickMark val="none"/>
        <c:tickLblPos val="nextTo"/>
        <c:crossAx val="178443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Fig : Gender</a:t>
            </a:r>
            <a:r>
              <a:rPr lang="en-US" baseline="0" dirty="0"/>
              <a:t>-based Salary comparison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Analysis!$C$23</c:f>
              <c:strCache>
                <c:ptCount val="1"/>
                <c:pt idx="0">
                  <c:v>Average Salary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ED-4A63-96ED-679306FC3B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ED-4A63-96ED-679306FC3B5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Analysis!$B$24:$B$25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Analysis!$C$24:$C$25</c:f>
              <c:numCache>
                <c:formatCode>[&gt;=1000000]"$"#,##0.0,,"M";[&gt;=1000]"$"#,##0.0,"K";"$"#,##0</c:formatCode>
                <c:ptCount val="2"/>
                <c:pt idx="0">
                  <c:v>55191.358024691355</c:v>
                </c:pt>
                <c:pt idx="1">
                  <c:v>53777.777777777781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ED-4A63-96ED-679306FC3B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628821405050331"/>
          <c:y val="0.42717336198314115"/>
          <c:w val="0.15537844476457968"/>
          <c:h val="0.22935467008502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Fig :Programming</a:t>
            </a:r>
            <a:r>
              <a:rPr lang="en-US" baseline="0" dirty="0"/>
              <a:t> Language Usage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16002723867892407"/>
          <c:w val="0.64491119860017498"/>
          <c:h val="0.7609864905804036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Analysis!$L$16</c:f>
              <c:strCache>
                <c:ptCount val="1"/>
                <c:pt idx="0">
                  <c:v>Data Analyst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Analysis!$J$17:$J$21</c:f>
              <c:strCache>
                <c:ptCount val="5"/>
                <c:pt idx="0">
                  <c:v>Python</c:v>
                </c:pt>
                <c:pt idx="1">
                  <c:v>R</c:v>
                </c:pt>
                <c:pt idx="2">
                  <c:v>SQL</c:v>
                </c:pt>
                <c:pt idx="3">
                  <c:v>Other</c:v>
                </c:pt>
                <c:pt idx="4">
                  <c:v>None</c:v>
                </c:pt>
              </c:strCache>
            </c:strRef>
          </c:cat>
          <c:val>
            <c:numRef>
              <c:f>Analysis!$L$17:$L$21</c:f>
              <c:numCache>
                <c:formatCode>General</c:formatCode>
                <c:ptCount val="5"/>
                <c:pt idx="0">
                  <c:v>256</c:v>
                </c:pt>
                <c:pt idx="1">
                  <c:v>61</c:v>
                </c:pt>
                <c:pt idx="2">
                  <c:v>31</c:v>
                </c:pt>
                <c:pt idx="3">
                  <c:v>25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BF-4E38-85CC-097BBDE0DDBB}"/>
            </c:ext>
          </c:extLst>
        </c:ser>
        <c:ser>
          <c:idx val="5"/>
          <c:order val="1"/>
          <c:tx>
            <c:strRef>
              <c:f>Analysis!$P$16</c:f>
              <c:strCache>
                <c:ptCount val="1"/>
                <c:pt idx="0">
                  <c:v>Student/Looking/None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Analysis!$J$17:$J$21</c:f>
              <c:strCache>
                <c:ptCount val="5"/>
                <c:pt idx="0">
                  <c:v>Python</c:v>
                </c:pt>
                <c:pt idx="1">
                  <c:v>R</c:v>
                </c:pt>
                <c:pt idx="2">
                  <c:v>SQL</c:v>
                </c:pt>
                <c:pt idx="3">
                  <c:v>Other</c:v>
                </c:pt>
                <c:pt idx="4">
                  <c:v>None</c:v>
                </c:pt>
              </c:strCache>
            </c:strRef>
          </c:cat>
          <c:val>
            <c:numRef>
              <c:f>Analysis!$P$17:$P$21</c:f>
              <c:numCache>
                <c:formatCode>General</c:formatCode>
                <c:ptCount val="5"/>
                <c:pt idx="0">
                  <c:v>57</c:v>
                </c:pt>
                <c:pt idx="1">
                  <c:v>20</c:v>
                </c:pt>
                <c:pt idx="2">
                  <c:v>7</c:v>
                </c:pt>
                <c:pt idx="3">
                  <c:v>6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BF-4E38-85CC-097BBDE0DDBB}"/>
            </c:ext>
          </c:extLst>
        </c:ser>
        <c:ser>
          <c:idx val="4"/>
          <c:order val="2"/>
          <c:tx>
            <c:strRef>
              <c:f>Analysis!$O$16</c:f>
              <c:strCache>
                <c:ptCount val="1"/>
                <c:pt idx="0">
                  <c:v>Other profession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Analysis!$J$17:$J$21</c:f>
              <c:strCache>
                <c:ptCount val="5"/>
                <c:pt idx="0">
                  <c:v>Python</c:v>
                </c:pt>
                <c:pt idx="1">
                  <c:v>R</c:v>
                </c:pt>
                <c:pt idx="2">
                  <c:v>SQL</c:v>
                </c:pt>
                <c:pt idx="3">
                  <c:v>Other</c:v>
                </c:pt>
                <c:pt idx="4">
                  <c:v>None</c:v>
                </c:pt>
              </c:strCache>
            </c:strRef>
          </c:cat>
          <c:val>
            <c:numRef>
              <c:f>Analysis!$O$17:$O$21</c:f>
              <c:numCache>
                <c:formatCode>General</c:formatCode>
                <c:ptCount val="5"/>
                <c:pt idx="0">
                  <c:v>51</c:v>
                </c:pt>
                <c:pt idx="1">
                  <c:v>12</c:v>
                </c:pt>
                <c:pt idx="2">
                  <c:v>7</c:v>
                </c:pt>
                <c:pt idx="3">
                  <c:v>8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BF-4E38-85CC-097BBDE0DDBB}"/>
            </c:ext>
          </c:extLst>
        </c:ser>
        <c:ser>
          <c:idx val="2"/>
          <c:order val="3"/>
          <c:tx>
            <c:strRef>
              <c:f>Analysis!$M$16</c:f>
              <c:strCache>
                <c:ptCount val="1"/>
                <c:pt idx="0">
                  <c:v>Data Engineer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Analysis!$J$17:$J$21</c:f>
              <c:strCache>
                <c:ptCount val="5"/>
                <c:pt idx="0">
                  <c:v>Python</c:v>
                </c:pt>
                <c:pt idx="1">
                  <c:v>R</c:v>
                </c:pt>
                <c:pt idx="2">
                  <c:v>SQL</c:v>
                </c:pt>
                <c:pt idx="3">
                  <c:v>Other</c:v>
                </c:pt>
                <c:pt idx="4">
                  <c:v>None</c:v>
                </c:pt>
              </c:strCache>
            </c:strRef>
          </c:cat>
          <c:val>
            <c:numRef>
              <c:f>Analysis!$M$17:$M$21</c:f>
              <c:numCache>
                <c:formatCode>General</c:formatCode>
                <c:ptCount val="5"/>
                <c:pt idx="0">
                  <c:v>29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BF-4E38-85CC-097BBDE0DDBB}"/>
            </c:ext>
          </c:extLst>
        </c:ser>
        <c:ser>
          <c:idx val="3"/>
          <c:order val="4"/>
          <c:tx>
            <c:strRef>
              <c:f>Analysis!$N$16</c:f>
              <c:strCache>
                <c:ptCount val="1"/>
                <c:pt idx="0">
                  <c:v>Data Scientist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Analysis!$J$17:$J$21</c:f>
              <c:strCache>
                <c:ptCount val="5"/>
                <c:pt idx="0">
                  <c:v>Python</c:v>
                </c:pt>
                <c:pt idx="1">
                  <c:v>R</c:v>
                </c:pt>
                <c:pt idx="2">
                  <c:v>SQL</c:v>
                </c:pt>
                <c:pt idx="3">
                  <c:v>Other</c:v>
                </c:pt>
                <c:pt idx="4">
                  <c:v>None</c:v>
                </c:pt>
              </c:strCache>
            </c:strRef>
          </c:cat>
          <c:val>
            <c:numRef>
              <c:f>Analysis!$N$17:$N$21</c:f>
              <c:numCache>
                <c:formatCode>General</c:formatCode>
                <c:ptCount val="5"/>
                <c:pt idx="0">
                  <c:v>20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BF-4E38-85CC-097BBDE0DDBB}"/>
            </c:ext>
          </c:extLst>
        </c:ser>
        <c:ser>
          <c:idx val="0"/>
          <c:order val="5"/>
          <c:tx>
            <c:strRef>
              <c:f>Analysis!$K$16</c:f>
              <c:strCache>
                <c:ptCount val="1"/>
                <c:pt idx="0">
                  <c:v>Business Analyst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Analysis!$J$17:$J$21</c:f>
              <c:strCache>
                <c:ptCount val="5"/>
                <c:pt idx="0">
                  <c:v>Python</c:v>
                </c:pt>
                <c:pt idx="1">
                  <c:v>R</c:v>
                </c:pt>
                <c:pt idx="2">
                  <c:v>SQL</c:v>
                </c:pt>
                <c:pt idx="3">
                  <c:v>Other</c:v>
                </c:pt>
                <c:pt idx="4">
                  <c:v>None</c:v>
                </c:pt>
              </c:strCache>
            </c:strRef>
          </c:cat>
          <c:val>
            <c:numRef>
              <c:f>Analysis!$K$17:$K$21</c:f>
              <c:numCache>
                <c:formatCode>General</c:formatCode>
                <c:ptCount val="5"/>
                <c:pt idx="0">
                  <c:v>7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0BF-4E38-85CC-097BBDE0DD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9738784"/>
        <c:axId val="1784350816"/>
      </c:barChart>
      <c:catAx>
        <c:axId val="109738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350816"/>
        <c:crosses val="autoZero"/>
        <c:auto val="1"/>
        <c:lblAlgn val="ctr"/>
        <c:lblOffset val="100"/>
        <c:noMultiLvlLbl val="0"/>
      </c:catAx>
      <c:valAx>
        <c:axId val="178435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3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Analysis!$B$35:$B$39</cx:f>
        <cx:lvl ptCount="5">
          <cx:pt idx="0">Neither easy nor difficult</cx:pt>
          <cx:pt idx="1">Difficult</cx:pt>
          <cx:pt idx="2">Easy</cx:pt>
          <cx:pt idx="3">Very Difficult</cx:pt>
          <cx:pt idx="4">Very Easy</cx:pt>
        </cx:lvl>
      </cx:strDim>
      <cx:numDim type="val">
        <cx:f>Analysis!$C$35:$C$39</cx:f>
        <cx:lvl ptCount="5" formatCode="General">
          <cx:pt idx="0">269</cx:pt>
          <cx:pt idx="1">156</cx:pt>
          <cx:pt idx="2">134</cx:pt>
          <cx:pt idx="3">44</cx:pt>
          <cx:pt idx="4">27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" panose="02110004020202020204"/>
              </a:rPr>
              <a:t>Fig : Difficulty level breaking into Data</a:t>
            </a:r>
          </a:p>
        </cx:rich>
      </cx:tx>
    </cx:title>
    <cx:plotArea>
      <cx:plotAreaRegion>
        <cx:series layoutId="funnel" uniqueId="{AF714A28-72F9-4992-A472-0F199174181D}">
          <cx:tx>
            <cx:txData>
              <cx:f>Analysis!$C$34</cx:f>
              <cx:v>Count of Unique ID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  <cx:spPr>
    <a:noFill/>
    <a:ln>
      <a:solidFill>
        <a:schemeClr val="tx1"/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E59E-5E55-8B17-959D-DB0323215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D22DD-19B1-6B10-910D-4D7E007AC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AAF89-C755-2A2A-0E47-84C57D38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D12-CEC9-49C0-897E-CB1EA3A8807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3015-218A-337E-80AE-E75DDA0A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3510-D0ED-2909-6B6D-8626D36B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39A-586E-4065-843D-212D1F3F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73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FFF4-3654-06BA-2797-D1B1586F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175CD-0B87-33E9-D826-23EBE7066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C25B-5F21-7A83-9C44-A0685CA7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D12-CEC9-49C0-897E-CB1EA3A8807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479CD-A9B3-FD0A-75CA-983C45B8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08ECA-6471-01F1-57FD-078343AC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39A-586E-4065-843D-212D1F3F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7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208EB-FBB0-A96A-CEE2-A20796629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D02BE-B66F-F4EE-520A-6760D9153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E31E-7061-75B0-EAC5-761709AD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D12-CEC9-49C0-897E-CB1EA3A8807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93BD-5FA1-63AB-F3F7-432B05E5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A3674-8CCF-6405-F76C-11E9D237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39A-586E-4065-843D-212D1F3F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8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E42D-9306-054B-541A-B56168DB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3E6B-C8F6-C5BF-C753-A4E486A8D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635E0-9617-F546-26DE-DDA0666C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D12-CEC9-49C0-897E-CB1EA3A8807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02715-96C0-D60B-B929-08286623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30A60-6AB0-367C-63DA-45D69981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39A-586E-4065-843D-212D1F3F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6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C3FF-1B57-02ED-6325-8D727EA4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1D046-6394-E24B-66A0-03959AD22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0DF54-3E02-323E-1E3D-2E9B729C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D12-CEC9-49C0-897E-CB1EA3A8807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8A154-3DC7-6A5C-9B17-62F0A4EC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4DE5-F6E5-7A45-D511-439E31F6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39A-586E-4065-843D-212D1F3F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2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41DF-88BD-87F1-6B35-267FA5F1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1F7F-2267-1579-2261-72A457075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EAC92-3DE3-10DF-FE32-A564980FF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3D7A1-2AB7-721D-C18D-C692333C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D12-CEC9-49C0-897E-CB1EA3A8807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66398-1D81-27EE-13A6-2BA54033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C2F48-2516-3648-2135-872EE7B8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39A-586E-4065-843D-212D1F3F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5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4003-AFF3-277C-6EF6-C023166A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6F12B-8C86-20A3-33B3-A2F6F25AA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A1662-1E6B-D918-CD8A-A50BFE13D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1BBD9-0ECD-3160-F897-E330D6067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822DC-ABDB-AAB4-8142-D689B3E94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27106-0784-A81E-E926-4CA9AF60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D12-CEC9-49C0-897E-CB1EA3A8807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FD657-83E0-DB41-A678-117271E0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2AA6A-960C-7188-E541-703F663A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39A-586E-4065-843D-212D1F3F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9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3855-60D8-87E6-D471-B8D5C7CA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4CA29-C0AB-7DD9-B253-A573D5C8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D12-CEC9-49C0-897E-CB1EA3A8807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1E4DC-9476-087C-3576-57EACC2A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F4863-08C1-1AD2-B8E0-6D4092E6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39A-586E-4065-843D-212D1F3F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A6FB-95E3-EF4A-4C18-42951E2F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D12-CEC9-49C0-897E-CB1EA3A8807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0A4D3-DB09-725D-C6E1-411D9D2B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EC37F-B58C-8843-4CC0-5FB0FBF0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39A-586E-4065-843D-212D1F3F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37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4EC9-D1B4-E27D-C6E0-E33EB47A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0BFA-2C1B-0BAC-CCC0-9924A0D1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7D54-45A1-29FB-9889-33E1ABBBD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00414-7512-F7B4-C30D-C44BB06D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D12-CEC9-49C0-897E-CB1EA3A8807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D090F-97A9-C6F6-93DF-FEAE8CDE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4C2A5-EE8C-5C9F-E27C-6E62F1BD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39A-586E-4065-843D-212D1F3F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0BD9-BB4E-4263-C5F5-BE305CBA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74CC2-66CB-895A-CDB3-8EEA49811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1011C-56D0-362A-473A-EC4918F99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1672E-0FC0-BFF0-ABD2-386D3CA9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FD12-CEC9-49C0-897E-CB1EA3A8807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E5DB-D721-3529-FAA3-BD5C135E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4C72A-E4E4-E3AE-71E0-4F43BED0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E39A-586E-4065-843D-212D1F3F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2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319EB-8556-D21B-2B9C-BB39D0AE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45357-4750-B57F-E2A1-B70076CAB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74A53-9676-CA4C-77EE-F620EA05E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CFD12-CEC9-49C0-897E-CB1EA3A8807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AA42-32CA-5EA6-4A7E-F1484926A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778C2-FB60-611B-53D6-343C5CF25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E9E39A-586E-4065-843D-212D1F3F1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1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CF03-A22C-778A-80C9-1CBF6E952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Professional Survey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F2010-DF39-AC0B-A238-07903C188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Jerry Nelson Cobbinah</a:t>
            </a:r>
          </a:p>
          <a:p>
            <a:r>
              <a:rPr lang="en-US" dirty="0"/>
              <a:t>22</a:t>
            </a:r>
            <a:r>
              <a:rPr lang="en-US" baseline="30000" dirty="0"/>
              <a:t>nd</a:t>
            </a:r>
            <a:r>
              <a:rPr lang="en-US" dirty="0"/>
              <a:t> June, 2025</a:t>
            </a:r>
          </a:p>
        </p:txBody>
      </p:sp>
    </p:spTree>
    <p:extLst>
      <p:ext uri="{BB962C8B-B14F-4D97-AF65-F5344CB8AC3E}">
        <p14:creationId xmlns:p14="http://schemas.microsoft.com/office/powerpoint/2010/main" val="930254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C5B2-9890-176B-C6F3-179153B98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/>
          <a:lstStyle/>
          <a:p>
            <a:r>
              <a:rPr lang="en-US" b="1" dirty="0"/>
              <a:t>Excel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082F-CE42-FD0E-BABF-A016D4DD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10515600" cy="4963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includes KPI like the number of respondents and average age of respondents. It also includes slicers for further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phic 6" descr="Presentation with bar chart with solid fill">
            <a:extLst>
              <a:ext uri="{FF2B5EF4-FFF2-40B4-BE49-F238E27FC236}">
                <a16:creationId xmlns:a16="http://schemas.microsoft.com/office/drawing/2014/main" id="{4B7D865C-D84E-19DE-C92B-AD6D607C9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540" y="512522"/>
            <a:ext cx="572276" cy="572276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5AF7D1-E9F4-6A95-5355-374A42F67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4702"/>
            <a:ext cx="10515600" cy="450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5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94E4-B767-2A3C-F90F-1B02961D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838"/>
          </a:xfrm>
        </p:spPr>
        <p:txBody>
          <a:bodyPr/>
          <a:lstStyle/>
          <a:p>
            <a:r>
              <a:rPr lang="en-US" dirty="0"/>
              <a:t>     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3350-6EE7-A04A-E554-F7EA4C72F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4749379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Educational institutions should emphasize Python and SQL in beginner data courses, as these are the most in-demand tools in industry.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Address entry challenges with clear career path by drafting a good curriculum and making them available to be followed.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Continue to ensure equitable pay policies across gender and geography.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4000" dirty="0"/>
          </a:p>
        </p:txBody>
      </p:sp>
      <p:pic>
        <p:nvPicPr>
          <p:cNvPr id="5" name="Graphic 4" descr="Pin with solid fill">
            <a:extLst>
              <a:ext uri="{FF2B5EF4-FFF2-40B4-BE49-F238E27FC236}">
                <a16:creationId xmlns:a16="http://schemas.microsoft.com/office/drawing/2014/main" id="{CA05631B-DF6E-2265-0C38-B000F20C8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506" y="58844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41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0FB0-AAB1-88BB-5CE4-79822E9A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C05A0-ADCA-12A5-3D08-CDA8760A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650"/>
            <a:ext cx="10515600" cy="4973313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analysis confirms that: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Technical Skills (especially Python) are the key in the data world.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Salary is strongly tied to experience and role type.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Entry barriers remain a concern for many data aspiring professionals.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field is dynamic, young, and geographically diverse.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phic 4" descr="Marker with solid fill">
            <a:extLst>
              <a:ext uri="{FF2B5EF4-FFF2-40B4-BE49-F238E27FC236}">
                <a16:creationId xmlns:a16="http://schemas.microsoft.com/office/drawing/2014/main" id="{CC6C3947-3C64-55EA-0553-5C1FBD23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325" y="464815"/>
            <a:ext cx="639147" cy="6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7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0206-C7A3-2F8C-CE13-EEBD1C1E9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951"/>
            <a:ext cx="10515600" cy="1366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557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95F2B2-5ACC-9E54-01D3-52F501B0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516"/>
          </a:xfrm>
        </p:spPr>
        <p:txBody>
          <a:bodyPr/>
          <a:lstStyle/>
          <a:p>
            <a:r>
              <a:rPr lang="en-US" b="1" dirty="0"/>
              <a:t>Executive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DE4A-E8A8-EA17-9ADB-5D5FC98E6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10515600" cy="4945321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Analyzed survey data from 630 data professionals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to uncover key insights regarding: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Salary distribution by profession and gender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Popular programming languages and tools amongst data professionals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Geographic and demographic trends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Challenges in entering the data industry.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goal is to gain insights and support decision-making for employers, educators, and aspiring data professionals.</a:t>
            </a:r>
            <a:endParaRPr lang="en-US" dirty="0"/>
          </a:p>
        </p:txBody>
      </p:sp>
      <p:pic>
        <p:nvPicPr>
          <p:cNvPr id="11" name="Graphic 10" descr="Document with solid fill">
            <a:extLst>
              <a:ext uri="{FF2B5EF4-FFF2-40B4-BE49-F238E27FC236}">
                <a16:creationId xmlns:a16="http://schemas.microsoft.com/office/drawing/2014/main" id="{1952ECE3-EDE0-E795-22F2-7E7D415F5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840" y="475861"/>
            <a:ext cx="633831" cy="6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4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6E45-6A5F-005C-6D70-CE6B36F9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</p:spPr>
        <p:txBody>
          <a:bodyPr/>
          <a:lstStyle/>
          <a:p>
            <a:r>
              <a:rPr lang="en-US" b="1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274F-7B84-4105-03EA-75FB20D0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650"/>
            <a:ext cx="10515600" cy="49733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Data Source: Online Survey with over 600 respondents.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Fields: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Age, Salary, Job role, Programming language, Salary satisfactory level (1-10), Difficulty breaking into data, and education level.</a:t>
            </a:r>
          </a:p>
        </p:txBody>
      </p:sp>
      <p:pic>
        <p:nvPicPr>
          <p:cNvPr id="9" name="Graphic 8" descr="Presentation with pie chart with solid fill">
            <a:extLst>
              <a:ext uri="{FF2B5EF4-FFF2-40B4-BE49-F238E27FC236}">
                <a16:creationId xmlns:a16="http://schemas.microsoft.com/office/drawing/2014/main" id="{D8F5D66E-3187-18EE-E27B-6E0FB12FC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6927" y="478786"/>
            <a:ext cx="611204" cy="61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6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8B22-A0D4-A211-B729-8962CE19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b="1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B67B-6088-03E3-7DFC-DD4B6F0E8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2"/>
            <a:ext cx="10515600" cy="4935991"/>
          </a:xfrm>
        </p:spPr>
        <p:txBody>
          <a:bodyPr>
            <a:normAutofit/>
          </a:bodyPr>
          <a:lstStyle/>
          <a:p>
            <a:r>
              <a:rPr lang="en-US" sz="3600" dirty="0"/>
              <a:t>Removing Unnecessary columns: Email, time used, time taken etc.</a:t>
            </a:r>
          </a:p>
          <a:p>
            <a:r>
              <a:rPr lang="en-US" sz="3600" dirty="0"/>
              <a:t>Data Cleaning and Standardization: Entries allowing the “other” option.</a:t>
            </a:r>
          </a:p>
          <a:p>
            <a:r>
              <a:rPr lang="en-US" sz="3600" dirty="0"/>
              <a:t>Missing Values: “Unspecified” was used to replace missing values.</a:t>
            </a:r>
          </a:p>
          <a:p>
            <a:r>
              <a:rPr lang="en-US" sz="3600" dirty="0"/>
              <a:t>Grouping: Entries (job role, country etc.) that had less than 10 respondent were classified as under one group.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7A1F2846-C993-5442-7BE7-7C2AAEF09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5767" y="514455"/>
            <a:ext cx="553033" cy="5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0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0310-0C51-3D30-216A-79BCC22C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838"/>
          </a:xfrm>
        </p:spPr>
        <p:txBody>
          <a:bodyPr/>
          <a:lstStyle/>
          <a:p>
            <a:r>
              <a:rPr lang="en-US" b="1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16EA6-6A61-9E5A-278A-91FB028DC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4"/>
            <a:ext cx="10515600" cy="4907999"/>
          </a:xfrm>
        </p:spPr>
        <p:txBody>
          <a:bodyPr>
            <a:normAutofit/>
          </a:bodyPr>
          <a:lstStyle/>
          <a:p>
            <a:r>
              <a:rPr lang="en-US" sz="4000" dirty="0"/>
              <a:t>Tool Used: Power Query, Microsoft Excel.</a:t>
            </a:r>
          </a:p>
          <a:p>
            <a:r>
              <a:rPr lang="en-US" sz="4000" dirty="0"/>
              <a:t>Techniques: Pivot table, filtering, dashboarding.</a:t>
            </a:r>
          </a:p>
          <a:p>
            <a:r>
              <a:rPr lang="en-US" sz="4000" dirty="0"/>
              <a:t>Charts Used: bar, doughnuts, funnel, pie charts.</a:t>
            </a:r>
          </a:p>
          <a:p>
            <a:r>
              <a:rPr lang="en-US" sz="4000" dirty="0"/>
              <a:t> Metrics tracked: Salary, Gender, Job roles, Programming Language, Salary Satisfaction.</a:t>
            </a:r>
          </a:p>
        </p:txBody>
      </p:sp>
      <p:pic>
        <p:nvPicPr>
          <p:cNvPr id="5" name="Graphic 4" descr="Research with solid fill">
            <a:extLst>
              <a:ext uri="{FF2B5EF4-FFF2-40B4-BE49-F238E27FC236}">
                <a16:creationId xmlns:a16="http://schemas.microsoft.com/office/drawing/2014/main" id="{A8A8093F-8619-787E-4E5C-5246B0863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8286" y="494523"/>
            <a:ext cx="651427" cy="65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0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F598-4F64-3ED2-6998-C6C236D5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/>
          <a:lstStyle/>
          <a:p>
            <a:r>
              <a:rPr lang="en-US" b="1" dirty="0"/>
              <a:t>Insights 1: Salary by Role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19E9-7E35-F566-3301-F9BFD35B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78"/>
            <a:ext cx="10515600" cy="484268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Data scientist earn the highest average salary amongst all roles.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91B6B38-F7DF-4152-A93E-2D426159E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7192552"/>
              </p:ext>
            </p:extLst>
          </p:nvPr>
        </p:nvGraphicFramePr>
        <p:xfrm>
          <a:off x="1981200" y="1912776"/>
          <a:ext cx="8229600" cy="4068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Graphic 6" descr="Money with solid fill">
            <a:extLst>
              <a:ext uri="{FF2B5EF4-FFF2-40B4-BE49-F238E27FC236}">
                <a16:creationId xmlns:a16="http://schemas.microsoft.com/office/drawing/2014/main" id="{F0C90484-0304-BAC3-661B-9DB2A57CE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5863" y="550506"/>
            <a:ext cx="598390" cy="5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4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E9D6-5977-1DAD-8ADF-CCDC3366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/>
          <a:lstStyle/>
          <a:p>
            <a:r>
              <a:rPr lang="en-US" b="1" dirty="0"/>
              <a:t>Insights 2: Gender Pay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9E67E-1378-9A13-0773-E2F420424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245"/>
            <a:ext cx="10515600" cy="473071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There is no significant difference in salary by gender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9F82CE-86E5-44FB-AC49-DF9EA4FB68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197098"/>
              </p:ext>
            </p:extLst>
          </p:nvPr>
        </p:nvGraphicFramePr>
        <p:xfrm>
          <a:off x="1632858" y="1987420"/>
          <a:ext cx="8490856" cy="380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Graphic 5" descr="Man and woman with solid fill">
            <a:extLst>
              <a:ext uri="{FF2B5EF4-FFF2-40B4-BE49-F238E27FC236}">
                <a16:creationId xmlns:a16="http://schemas.microsoft.com/office/drawing/2014/main" id="{31CA2D5A-9CFF-2BF5-39AB-D4E128DEF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2284" y="577688"/>
            <a:ext cx="485904" cy="4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62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FB5E-93DB-18C7-1A4A-77E2346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Insights 3: Programming tool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B7718-5BF3-8A9D-AE05-1031F946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0515600" cy="472138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Python remains the most popular programming language amongst data professionals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58B2EAF-4BFA-47C8-883A-32FA29340B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124192"/>
              </p:ext>
            </p:extLst>
          </p:nvPr>
        </p:nvGraphicFramePr>
        <p:xfrm>
          <a:off x="1838131" y="2164702"/>
          <a:ext cx="7893698" cy="401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Graphic 5" descr="Internet with solid fill">
            <a:extLst>
              <a:ext uri="{FF2B5EF4-FFF2-40B4-BE49-F238E27FC236}">
                <a16:creationId xmlns:a16="http://schemas.microsoft.com/office/drawing/2014/main" id="{4E4FA1FF-4FC0-E3E2-1C19-2360AD251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2533" y="508518"/>
            <a:ext cx="719688" cy="7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51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BCA6-FB6C-3BBA-8C20-6E24B5E2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b="1" dirty="0"/>
              <a:t>Insights 4: Entry Difficulty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C7E0-2332-129C-8D5B-8D618B6A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It is moderately difficult to break into data 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86263A2E-6E1B-4672-87C0-BFA36E2B885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32059727"/>
                  </p:ext>
                </p:extLst>
              </p:nvPr>
            </p:nvGraphicFramePr>
            <p:xfrm>
              <a:off x="2164702" y="2043404"/>
              <a:ext cx="7623110" cy="386287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86263A2E-6E1B-4672-87C0-BFA36E2B88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4702" y="2043404"/>
                <a:ext cx="7623110" cy="3862873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DE1CDE5C-E5D3-173D-9B90-7B3533A43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2644" y="50064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0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442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Symbol</vt:lpstr>
      <vt:lpstr>Times New Roman</vt:lpstr>
      <vt:lpstr>Office Theme</vt:lpstr>
      <vt:lpstr>Data Professional Survey Analysis</vt:lpstr>
      <vt:lpstr>Executive Summary </vt:lpstr>
      <vt:lpstr>Dataset Overview</vt:lpstr>
      <vt:lpstr>Data Preparation </vt:lpstr>
      <vt:lpstr>Methodology </vt:lpstr>
      <vt:lpstr>Insights 1: Salary by Role </vt:lpstr>
      <vt:lpstr>Insights 2: Gender Pay Gap</vt:lpstr>
      <vt:lpstr>Insights 3: Programming tool usage</vt:lpstr>
      <vt:lpstr>Insights 4: Entry Difficulty</vt:lpstr>
      <vt:lpstr>Excel Dashboard</vt:lpstr>
      <vt:lpstr>      Recommendations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Jerry Cobbinah</dc:creator>
  <cp:lastModifiedBy>Jerry Cobbinah</cp:lastModifiedBy>
  <cp:revision>6</cp:revision>
  <dcterms:created xsi:type="dcterms:W3CDTF">2025-06-22T13:56:48Z</dcterms:created>
  <dcterms:modified xsi:type="dcterms:W3CDTF">2025-06-22T14:39:34Z</dcterms:modified>
</cp:coreProperties>
</file>