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6.xml" ContentType="application/vnd.openxmlformats-officedocument.presentationml.notesSlide+xml"/>
  <Override PartName="/ppt/tags/tag5.xml" ContentType="application/vnd.openxmlformats-officedocument.presentationml.tags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529" r:id="rId3"/>
    <p:sldId id="2593" r:id="rId4"/>
    <p:sldId id="2530" r:id="rId5"/>
    <p:sldId id="2586" r:id="rId6"/>
    <p:sldId id="2587" r:id="rId7"/>
    <p:sldId id="2589" r:id="rId8"/>
    <p:sldId id="2590" r:id="rId9"/>
    <p:sldId id="2591" r:id="rId10"/>
    <p:sldId id="2592" r:id="rId11"/>
    <p:sldId id="2555" r:id="rId12"/>
    <p:sldId id="2559" r:id="rId13"/>
    <p:sldId id="2595" r:id="rId14"/>
    <p:sldId id="2556" r:id="rId15"/>
    <p:sldId id="2541" r:id="rId16"/>
    <p:sldId id="2557" r:id="rId17"/>
    <p:sldId id="2596" r:id="rId18"/>
    <p:sldId id="2598" r:id="rId19"/>
    <p:sldId id="2599" r:id="rId20"/>
    <p:sldId id="2600" r:id="rId21"/>
    <p:sldId id="2601" r:id="rId22"/>
    <p:sldId id="2562" r:id="rId23"/>
  </p:sldIdLst>
  <p:sldSz cx="12858750" cy="7232650"/>
  <p:notesSz cx="6858000" cy="9144000"/>
  <p:custDataLst>
    <p:tags r:id="rId2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2DDE45"/>
    <a:srgbClr val="66CCFF"/>
    <a:srgbClr val="125B26"/>
    <a:srgbClr val="27B23C"/>
    <a:srgbClr val="134B28"/>
    <a:srgbClr val="63BC6F"/>
    <a:srgbClr val="C00000"/>
    <a:srgbClr val="A03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3" autoAdjust="0"/>
    <p:restoredTop sz="93858" autoAdjust="0"/>
  </p:normalViewPr>
  <p:slideViewPr>
    <p:cSldViewPr showGuides="1">
      <p:cViewPr varScale="1">
        <p:scale>
          <a:sx n="101" d="100"/>
          <a:sy n="101" d="100"/>
        </p:scale>
        <p:origin x="768" y="72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20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2023/5/26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/>
          <p:cNvSpPr/>
          <p:nvPr/>
        </p:nvSpPr>
        <p:spPr bwMode="auto">
          <a:xfrm>
            <a:off x="0" y="5344517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Freeform 7"/>
          <p:cNvSpPr/>
          <p:nvPr/>
        </p:nvSpPr>
        <p:spPr bwMode="auto">
          <a:xfrm>
            <a:off x="2984828" y="5789734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68936" y="1312069"/>
            <a:ext cx="7992887" cy="3140846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219450" y="2909570"/>
            <a:ext cx="641985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cap="all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餐厅预订系统</a:t>
            </a:r>
          </a:p>
        </p:txBody>
      </p:sp>
      <p:sp>
        <p:nvSpPr>
          <p:cNvPr id="29" name="矩形 259"/>
          <p:cNvSpPr>
            <a:spLocks noChangeArrowheads="1"/>
          </p:cNvSpPr>
          <p:nvPr/>
        </p:nvSpPr>
        <p:spPr bwMode="auto">
          <a:xfrm>
            <a:off x="4655455" y="1533914"/>
            <a:ext cx="3619847" cy="147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b="1" cap="all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JAVA</a:t>
            </a:r>
          </a:p>
        </p:txBody>
      </p:sp>
      <p:sp>
        <p:nvSpPr>
          <p:cNvPr id="30" name="矩形 259"/>
          <p:cNvSpPr>
            <a:spLocks noChangeArrowheads="1"/>
          </p:cNvSpPr>
          <p:nvPr/>
        </p:nvSpPr>
        <p:spPr bwMode="auto">
          <a:xfrm>
            <a:off x="3219450" y="3843249"/>
            <a:ext cx="641985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汇报时间：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5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月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26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日      汇报小组：物联网工程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班（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/>
                <a:cs typeface="Arial" panose="020B0604020202020204" pitchFamily="34" charset="0"/>
                <a:sym typeface="Arial" panose="020B0604020202020204"/>
              </a:rPr>
              <a:t>第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/>
                <a:cs typeface="Arial" panose="020B0604020202020204" pitchFamily="34" charset="0"/>
                <a:sym typeface="Arial" panose="020B0604020202020204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/>
                <a:cs typeface="Arial" panose="020B0604020202020204" pitchFamily="34" charset="0"/>
                <a:sym typeface="Arial" panose="020B0604020202020204"/>
              </a:rPr>
              <a:t>组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）</a:t>
            </a:r>
          </a:p>
        </p:txBody>
      </p:sp>
      <p:sp>
        <p:nvSpPr>
          <p:cNvPr id="31" name="矩形 30"/>
          <p:cNvSpPr/>
          <p:nvPr/>
        </p:nvSpPr>
        <p:spPr>
          <a:xfrm>
            <a:off x="2593635" y="1451295"/>
            <a:ext cx="7671481" cy="28548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650"/>
                            </p:stCondLst>
                            <p:childTnLst>
                              <p:par>
                                <p:cTn id="2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150"/>
                            </p:stCondLst>
                            <p:childTnLst>
                              <p:par>
                                <p:cTn id="3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900"/>
                            </p:stCondLst>
                            <p:childTnLst>
                              <p:par>
                                <p:cTn id="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400"/>
                            </p:stCondLst>
                            <p:childTnLst>
                              <p:par>
                                <p:cTn id="4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200"/>
                            </p:stCondLst>
                            <p:childTnLst>
                              <p:par>
                                <p:cTn id="5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5" grpId="0"/>
      <p:bldP spid="15" grpId="1"/>
      <p:bldP spid="29" grpId="0"/>
      <p:bldP spid="29" grpId="1"/>
      <p:bldP spid="30" grpId="0"/>
      <p:bldP spid="30" grpId="1"/>
      <p:bldP spid="3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1095484" y="3320140"/>
            <a:ext cx="597408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7595" b="1" dirty="0">
                <a:solidFill>
                  <a:schemeClr val="accent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系统概要设计</a:t>
            </a: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0" y="1614088"/>
            <a:ext cx="3592650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>
                <a:solidFill>
                  <a:schemeClr val="accent2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02</a:t>
            </a:r>
            <a:endParaRPr lang="zh-CN" altLang="en-US" sz="23900" b="1" dirty="0">
              <a:solidFill>
                <a:schemeClr val="accent2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" name="Freeform 6"/>
          <p:cNvSpPr/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" name="Freeform 7"/>
          <p:cNvSpPr/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5" grpId="0" animBg="1"/>
      <p:bldP spid="7" grpId="0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96555" y="0"/>
            <a:ext cx="4862195" cy="361569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996555" y="3884295"/>
            <a:ext cx="4862195" cy="3336925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565"/>
            <a:endParaRPr lang="zh-CN" altLang="en-US" sz="1970">
              <a:solidFill>
                <a:srgbClr val="E7E6E6">
                  <a:lumMod val="50000"/>
                </a:srgbClr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91795" y="266700"/>
            <a:ext cx="3300095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>
                <a:sym typeface="Arial" panose="020B0604020202020204"/>
              </a:rPr>
              <a:t>总体功能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91795" y="1156970"/>
            <a:ext cx="7141845" cy="53098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pic>
        <p:nvPicPr>
          <p:cNvPr id="10" name="ECB019B1-382A-4266-B25C-5B523AA43C14-1" descr="wps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-51435" y="1167765"/>
            <a:ext cx="7766685" cy="5306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452"/>
          <p:cNvSpPr/>
          <p:nvPr/>
        </p:nvSpPr>
        <p:spPr>
          <a:xfrm>
            <a:off x="1201677" y="3045298"/>
            <a:ext cx="2417940" cy="2754755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 sz="1830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3" name="Shape 1454"/>
          <p:cNvSpPr/>
          <p:nvPr/>
        </p:nvSpPr>
        <p:spPr>
          <a:xfrm>
            <a:off x="3888017" y="3045298"/>
            <a:ext cx="2417942" cy="2754755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 sz="1830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4" name="Shape 1456"/>
          <p:cNvSpPr/>
          <p:nvPr/>
        </p:nvSpPr>
        <p:spPr>
          <a:xfrm>
            <a:off x="6552795" y="3045298"/>
            <a:ext cx="2417942" cy="2754755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 sz="1830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5" name="Shape 1458"/>
          <p:cNvSpPr/>
          <p:nvPr/>
        </p:nvSpPr>
        <p:spPr>
          <a:xfrm>
            <a:off x="9239136" y="3045298"/>
            <a:ext cx="2417942" cy="2754755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 sz="1830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6" name="Shape 1460"/>
          <p:cNvSpPr/>
          <p:nvPr/>
        </p:nvSpPr>
        <p:spPr>
          <a:xfrm>
            <a:off x="1520686" y="2160491"/>
            <a:ext cx="1779920" cy="177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0090" tIns="20090" rIns="20090" bIns="20090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830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grpSp>
        <p:nvGrpSpPr>
          <p:cNvPr id="7" name="Group 20"/>
          <p:cNvGrpSpPr/>
          <p:nvPr/>
        </p:nvGrpSpPr>
        <p:grpSpPr>
          <a:xfrm>
            <a:off x="1444508" y="2202919"/>
            <a:ext cx="499886" cy="499886"/>
            <a:chOff x="1369087" y="2088729"/>
            <a:chExt cx="474017" cy="474016"/>
          </a:xfrm>
        </p:grpSpPr>
        <p:sp>
          <p:nvSpPr>
            <p:cNvPr id="8" name="Shape 1463"/>
            <p:cNvSpPr/>
            <p:nvPr/>
          </p:nvSpPr>
          <p:spPr>
            <a:xfrm>
              <a:off x="1369087" y="2088729"/>
              <a:ext cx="474017" cy="474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26787" tIns="26787" rIns="26787" bIns="26787" anchor="ctr"/>
            <a:lstStyle/>
            <a:p>
              <a:pPr lvl="0">
                <a:lnSpc>
                  <a:spcPct val="120000"/>
                </a:lnSpc>
              </a:pPr>
              <a:endParaRPr sz="183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9" name="Shape 1464"/>
            <p:cNvSpPr/>
            <p:nvPr/>
          </p:nvSpPr>
          <p:spPr>
            <a:xfrm>
              <a:off x="1477567" y="2232573"/>
              <a:ext cx="231656" cy="186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363" extrusionOk="0">
                  <a:moveTo>
                    <a:pt x="7274" y="21020"/>
                  </a:moveTo>
                  <a:cubicBezTo>
                    <a:pt x="7274" y="21376"/>
                    <a:pt x="7435" y="21475"/>
                    <a:pt x="7659" y="21222"/>
                  </a:cubicBezTo>
                  <a:cubicBezTo>
                    <a:pt x="7951" y="20894"/>
                    <a:pt x="10973" y="17529"/>
                    <a:pt x="10973" y="17529"/>
                  </a:cubicBezTo>
                  <a:lnTo>
                    <a:pt x="7274" y="15153"/>
                  </a:lnTo>
                  <a:cubicBezTo>
                    <a:pt x="7274" y="15153"/>
                    <a:pt x="7274" y="21020"/>
                    <a:pt x="7274" y="21020"/>
                  </a:cubicBezTo>
                  <a:close/>
                  <a:moveTo>
                    <a:pt x="20812" y="50"/>
                  </a:moveTo>
                  <a:cubicBezTo>
                    <a:pt x="20412" y="224"/>
                    <a:pt x="667" y="8860"/>
                    <a:pt x="277" y="9030"/>
                  </a:cubicBezTo>
                  <a:cubicBezTo>
                    <a:pt x="-53" y="9174"/>
                    <a:pt x="-126" y="9528"/>
                    <a:pt x="266" y="9723"/>
                  </a:cubicBezTo>
                  <a:cubicBezTo>
                    <a:pt x="733" y="9955"/>
                    <a:pt x="4681" y="11919"/>
                    <a:pt x="4681" y="11919"/>
                  </a:cubicBezTo>
                  <a:lnTo>
                    <a:pt x="4681" y="11919"/>
                  </a:lnTo>
                  <a:lnTo>
                    <a:pt x="7298" y="13221"/>
                  </a:lnTo>
                  <a:cubicBezTo>
                    <a:pt x="7298" y="13221"/>
                    <a:pt x="19903" y="1732"/>
                    <a:pt x="20073" y="1577"/>
                  </a:cubicBezTo>
                  <a:cubicBezTo>
                    <a:pt x="20246" y="1420"/>
                    <a:pt x="20443" y="1713"/>
                    <a:pt x="20319" y="1881"/>
                  </a:cubicBezTo>
                  <a:cubicBezTo>
                    <a:pt x="20194" y="2050"/>
                    <a:pt x="11163" y="14170"/>
                    <a:pt x="11163" y="14170"/>
                  </a:cubicBezTo>
                  <a:cubicBezTo>
                    <a:pt x="11163" y="14170"/>
                    <a:pt x="11163" y="14170"/>
                    <a:pt x="11163" y="14171"/>
                  </a:cubicBezTo>
                  <a:lnTo>
                    <a:pt x="10637" y="14898"/>
                  </a:lnTo>
                  <a:lnTo>
                    <a:pt x="11333" y="15363"/>
                  </a:lnTo>
                  <a:lnTo>
                    <a:pt x="11333" y="15363"/>
                  </a:lnTo>
                  <a:cubicBezTo>
                    <a:pt x="11333" y="15363"/>
                    <a:pt x="16742" y="18976"/>
                    <a:pt x="17127" y="19234"/>
                  </a:cubicBezTo>
                  <a:cubicBezTo>
                    <a:pt x="17464" y="19459"/>
                    <a:pt x="17904" y="19272"/>
                    <a:pt x="18001" y="18750"/>
                  </a:cubicBezTo>
                  <a:cubicBezTo>
                    <a:pt x="18117" y="18135"/>
                    <a:pt x="21310" y="1052"/>
                    <a:pt x="21382" y="671"/>
                  </a:cubicBezTo>
                  <a:cubicBezTo>
                    <a:pt x="21474" y="177"/>
                    <a:pt x="21211" y="-125"/>
                    <a:pt x="20812" y="5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lnSpc>
                  <a:spcPct val="120000"/>
                </a:lnSpc>
              </a:pPr>
              <a:endParaRPr sz="183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sp>
        <p:nvSpPr>
          <p:cNvPr id="10" name="Shape 1465"/>
          <p:cNvSpPr/>
          <p:nvPr/>
        </p:nvSpPr>
        <p:spPr>
          <a:xfrm>
            <a:off x="4207029" y="2160491"/>
            <a:ext cx="1779920" cy="177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20090" tIns="20090" rIns="20090" bIns="20090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830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11" name="Shape 1468"/>
          <p:cNvSpPr/>
          <p:nvPr/>
        </p:nvSpPr>
        <p:spPr>
          <a:xfrm>
            <a:off x="6890651" y="2160634"/>
            <a:ext cx="1776273" cy="1776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20090" tIns="20090" rIns="20090" bIns="20090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830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12" name="Shape 1471"/>
          <p:cNvSpPr/>
          <p:nvPr/>
        </p:nvSpPr>
        <p:spPr>
          <a:xfrm>
            <a:off x="9581537" y="2162312"/>
            <a:ext cx="1776273" cy="1776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20090" tIns="20090" rIns="20090" bIns="20090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830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grpSp>
        <p:nvGrpSpPr>
          <p:cNvPr id="13" name="Group 32"/>
          <p:cNvGrpSpPr/>
          <p:nvPr/>
        </p:nvGrpSpPr>
        <p:grpSpPr>
          <a:xfrm>
            <a:off x="4120487" y="2202917"/>
            <a:ext cx="499886" cy="499886"/>
            <a:chOff x="3906591" y="2088732"/>
            <a:chExt cx="474017" cy="474017"/>
          </a:xfrm>
        </p:grpSpPr>
        <p:sp>
          <p:nvSpPr>
            <p:cNvPr id="14" name="Shape 1474"/>
            <p:cNvSpPr/>
            <p:nvPr/>
          </p:nvSpPr>
          <p:spPr>
            <a:xfrm>
              <a:off x="3906591" y="2088732"/>
              <a:ext cx="474017" cy="474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26787" tIns="26787" rIns="26787" bIns="26787" anchor="ctr"/>
            <a:lstStyle/>
            <a:p>
              <a:pPr lvl="0">
                <a:lnSpc>
                  <a:spcPct val="120000"/>
                </a:lnSpc>
              </a:pPr>
              <a:endParaRPr sz="183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grpSp>
          <p:nvGrpSpPr>
            <p:cNvPr id="15" name="Group 1479"/>
            <p:cNvGrpSpPr/>
            <p:nvPr/>
          </p:nvGrpSpPr>
          <p:grpSpPr>
            <a:xfrm>
              <a:off x="4031314" y="2211790"/>
              <a:ext cx="199171" cy="186335"/>
              <a:chOff x="0" y="0"/>
              <a:chExt cx="398340" cy="372667"/>
            </a:xfrm>
          </p:grpSpPr>
          <p:sp>
            <p:nvSpPr>
              <p:cNvPr id="16" name="Shape 1477"/>
              <p:cNvSpPr/>
              <p:nvPr/>
            </p:nvSpPr>
            <p:spPr>
              <a:xfrm>
                <a:off x="0" y="0"/>
                <a:ext cx="346395" cy="2419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4" h="21420" extrusionOk="0">
                    <a:moveTo>
                      <a:pt x="21474" y="11049"/>
                    </a:moveTo>
                    <a:lnTo>
                      <a:pt x="18909" y="958"/>
                    </a:lnTo>
                    <a:cubicBezTo>
                      <a:pt x="18720" y="217"/>
                      <a:pt x="18164" y="-180"/>
                      <a:pt x="17669" y="79"/>
                    </a:cubicBezTo>
                    <a:lnTo>
                      <a:pt x="618" y="8962"/>
                    </a:lnTo>
                    <a:cubicBezTo>
                      <a:pt x="123" y="9221"/>
                      <a:pt x="-126" y="10036"/>
                      <a:pt x="64" y="10782"/>
                    </a:cubicBezTo>
                    <a:lnTo>
                      <a:pt x="2769" y="21420"/>
                    </a:lnTo>
                    <a:lnTo>
                      <a:pt x="2769" y="15715"/>
                    </a:lnTo>
                    <a:cubicBezTo>
                      <a:pt x="2769" y="13145"/>
                      <a:pt x="4209" y="11049"/>
                      <a:pt x="5979" y="11049"/>
                    </a:cubicBezTo>
                    <a:lnTo>
                      <a:pt x="10484" y="11049"/>
                    </a:lnTo>
                    <a:lnTo>
                      <a:pt x="15858" y="5663"/>
                    </a:lnTo>
                    <a:lnTo>
                      <a:pt x="18967" y="11049"/>
                    </a:lnTo>
                    <a:cubicBezTo>
                      <a:pt x="18967" y="11049"/>
                      <a:pt x="21474" y="11049"/>
                      <a:pt x="21474" y="11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</a:pPr>
                <a:endParaRPr sz="1830">
                  <a:latin typeface="Arial" panose="020B0604020202020204"/>
                  <a:ea typeface="微软雅黑" panose="020B0503020204020204" charset="-122"/>
                  <a:cs typeface="+mn-ea"/>
                  <a:sym typeface="Arial" panose="020B0604020202020204"/>
                </a:endParaRPr>
              </a:p>
            </p:txBody>
          </p:sp>
          <p:sp>
            <p:nvSpPr>
              <p:cNvPr id="17" name="Shape 1478"/>
              <p:cNvSpPr/>
              <p:nvPr/>
            </p:nvSpPr>
            <p:spPr>
              <a:xfrm>
                <a:off x="74826" y="149651"/>
                <a:ext cx="323515" cy="2230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71" y="0"/>
                    </a:moveTo>
                    <a:lnTo>
                      <a:pt x="1028" y="0"/>
                    </a:lnTo>
                    <a:cubicBezTo>
                      <a:pt x="460" y="0"/>
                      <a:pt x="0" y="708"/>
                      <a:pt x="0" y="1571"/>
                    </a:cubicBezTo>
                    <a:lnTo>
                      <a:pt x="0" y="20029"/>
                    </a:lnTo>
                    <a:cubicBezTo>
                      <a:pt x="0" y="20897"/>
                      <a:pt x="460" y="21600"/>
                      <a:pt x="1028" y="21600"/>
                    </a:cubicBezTo>
                    <a:lnTo>
                      <a:pt x="20571" y="21600"/>
                    </a:lnTo>
                    <a:cubicBezTo>
                      <a:pt x="21140" y="21600"/>
                      <a:pt x="21600" y="20897"/>
                      <a:pt x="21600" y="20029"/>
                    </a:cubicBezTo>
                    <a:lnTo>
                      <a:pt x="21600" y="1571"/>
                    </a:lnTo>
                    <a:cubicBezTo>
                      <a:pt x="21600" y="708"/>
                      <a:pt x="21140" y="0"/>
                      <a:pt x="2057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</a:pPr>
                <a:endParaRPr sz="1830">
                  <a:latin typeface="Arial" panose="020B0604020202020204"/>
                  <a:ea typeface="微软雅黑" panose="020B0503020204020204" charset="-122"/>
                  <a:cs typeface="+mn-ea"/>
                  <a:sym typeface="Arial" panose="020B0604020202020204"/>
                </a:endParaRPr>
              </a:p>
            </p:txBody>
          </p:sp>
        </p:grpSp>
      </p:grpSp>
      <p:grpSp>
        <p:nvGrpSpPr>
          <p:cNvPr id="18" name="Group 40"/>
          <p:cNvGrpSpPr/>
          <p:nvPr/>
        </p:nvGrpSpPr>
        <p:grpSpPr>
          <a:xfrm>
            <a:off x="9486543" y="2202918"/>
            <a:ext cx="499886" cy="499886"/>
            <a:chOff x="8994965" y="2088733"/>
            <a:chExt cx="474017" cy="474017"/>
          </a:xfrm>
        </p:grpSpPr>
        <p:sp>
          <p:nvSpPr>
            <p:cNvPr id="19" name="Shape 1476"/>
            <p:cNvSpPr/>
            <p:nvPr/>
          </p:nvSpPr>
          <p:spPr>
            <a:xfrm>
              <a:off x="8994965" y="2088733"/>
              <a:ext cx="474017" cy="474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26787" tIns="26787" rIns="26787" bIns="26787" anchor="ctr"/>
            <a:lstStyle/>
            <a:p>
              <a:pPr lvl="0">
                <a:lnSpc>
                  <a:spcPct val="120000"/>
                </a:lnSpc>
              </a:pPr>
              <a:endParaRPr sz="183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20" name="Shape 1481"/>
            <p:cNvSpPr/>
            <p:nvPr/>
          </p:nvSpPr>
          <p:spPr>
            <a:xfrm>
              <a:off x="9132223" y="2211790"/>
              <a:ext cx="194606" cy="186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13" y="16137"/>
                  </a:moveTo>
                  <a:cubicBezTo>
                    <a:pt x="14080" y="15059"/>
                    <a:pt x="13176" y="14150"/>
                    <a:pt x="13176" y="12203"/>
                  </a:cubicBezTo>
                  <a:cubicBezTo>
                    <a:pt x="13176" y="11034"/>
                    <a:pt x="14040" y="11415"/>
                    <a:pt x="14419" y="9274"/>
                  </a:cubicBezTo>
                  <a:cubicBezTo>
                    <a:pt x="14577" y="8387"/>
                    <a:pt x="15341" y="9261"/>
                    <a:pt x="15487" y="7233"/>
                  </a:cubicBezTo>
                  <a:cubicBezTo>
                    <a:pt x="15487" y="6425"/>
                    <a:pt x="15071" y="6224"/>
                    <a:pt x="15071" y="6224"/>
                  </a:cubicBezTo>
                  <a:cubicBezTo>
                    <a:pt x="15071" y="6224"/>
                    <a:pt x="15283" y="5028"/>
                    <a:pt x="15366" y="4109"/>
                  </a:cubicBezTo>
                  <a:cubicBezTo>
                    <a:pt x="15468" y="2962"/>
                    <a:pt x="14731" y="0"/>
                    <a:pt x="10800" y="0"/>
                  </a:cubicBezTo>
                  <a:cubicBezTo>
                    <a:pt x="6869" y="0"/>
                    <a:pt x="6131" y="2962"/>
                    <a:pt x="6234" y="4109"/>
                  </a:cubicBezTo>
                  <a:cubicBezTo>
                    <a:pt x="6317" y="5028"/>
                    <a:pt x="6529" y="6224"/>
                    <a:pt x="6529" y="6224"/>
                  </a:cubicBezTo>
                  <a:cubicBezTo>
                    <a:pt x="6529" y="6224"/>
                    <a:pt x="6113" y="6425"/>
                    <a:pt x="6113" y="7233"/>
                  </a:cubicBezTo>
                  <a:cubicBezTo>
                    <a:pt x="6258" y="9261"/>
                    <a:pt x="7022" y="8387"/>
                    <a:pt x="7179" y="9274"/>
                  </a:cubicBezTo>
                  <a:cubicBezTo>
                    <a:pt x="7560" y="11415"/>
                    <a:pt x="8424" y="11034"/>
                    <a:pt x="8424" y="12203"/>
                  </a:cubicBezTo>
                  <a:cubicBezTo>
                    <a:pt x="8424" y="14150"/>
                    <a:pt x="7520" y="15059"/>
                    <a:pt x="4687" y="16137"/>
                  </a:cubicBezTo>
                  <a:cubicBezTo>
                    <a:pt x="1846" y="17219"/>
                    <a:pt x="0" y="18321"/>
                    <a:pt x="0" y="19073"/>
                  </a:cubicBezTo>
                  <a:cubicBezTo>
                    <a:pt x="0" y="19825"/>
                    <a:pt x="0" y="21600"/>
                    <a:pt x="0" y="21600"/>
                  </a:cubicBezTo>
                  <a:lnTo>
                    <a:pt x="10800" y="21600"/>
                  </a:lnTo>
                  <a:lnTo>
                    <a:pt x="21600" y="21600"/>
                  </a:lnTo>
                  <a:cubicBezTo>
                    <a:pt x="21600" y="21600"/>
                    <a:pt x="21600" y="19825"/>
                    <a:pt x="21600" y="19073"/>
                  </a:cubicBezTo>
                  <a:cubicBezTo>
                    <a:pt x="21600" y="18321"/>
                    <a:pt x="19754" y="17219"/>
                    <a:pt x="16913" y="1613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lnSpc>
                  <a:spcPct val="120000"/>
                </a:lnSpc>
              </a:pPr>
              <a:endParaRPr sz="183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sp>
        <p:nvSpPr>
          <p:cNvPr id="21" name="Text Placeholder 5"/>
          <p:cNvSpPr txBox="1"/>
          <p:nvPr/>
        </p:nvSpPr>
        <p:spPr>
          <a:xfrm>
            <a:off x="1686968" y="2844801"/>
            <a:ext cx="1379668" cy="4113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系统运行平台</a:t>
            </a:r>
          </a:p>
        </p:txBody>
      </p:sp>
      <p:sp>
        <p:nvSpPr>
          <p:cNvPr id="22" name="Text Placeholder 6"/>
          <p:cNvSpPr txBox="1"/>
          <p:nvPr/>
        </p:nvSpPr>
        <p:spPr>
          <a:xfrm>
            <a:off x="1326998" y="4227175"/>
            <a:ext cx="2166124" cy="11960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120000"/>
              </a:lnSpc>
              <a:spcBef>
                <a:spcPts val="1000"/>
              </a:spcBef>
              <a:buClrTx/>
              <a:buSzTx/>
              <a:buNone/>
            </a:pPr>
            <a:r>
              <a:rPr lang="zh-CN" altLang="en-US" sz="28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jdk17+</a:t>
            </a:r>
          </a:p>
          <a:p>
            <a:pPr marL="0" algn="l">
              <a:lnSpc>
                <a:spcPct val="120000"/>
              </a:lnSpc>
              <a:spcBef>
                <a:spcPts val="1000"/>
              </a:spcBef>
              <a:buClrTx/>
              <a:buSzTx/>
              <a:buNone/>
            </a:pPr>
            <a:r>
              <a:rPr lang="zh-CN" altLang="en-US" sz="28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Windows10</a:t>
            </a:r>
          </a:p>
        </p:txBody>
      </p:sp>
      <p:sp>
        <p:nvSpPr>
          <p:cNvPr id="23" name="Text Placeholder 5"/>
          <p:cNvSpPr txBox="1"/>
          <p:nvPr/>
        </p:nvSpPr>
        <p:spPr>
          <a:xfrm>
            <a:off x="4484781" y="2824481"/>
            <a:ext cx="1283156" cy="41130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  <a:buClrTx/>
              <a:buSzTx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开发语言</a:t>
            </a:r>
          </a:p>
        </p:txBody>
      </p:sp>
      <p:sp>
        <p:nvSpPr>
          <p:cNvPr id="24" name="Text Placeholder 5"/>
          <p:cNvSpPr txBox="1"/>
          <p:nvPr/>
        </p:nvSpPr>
        <p:spPr>
          <a:xfrm>
            <a:off x="9863815" y="2844801"/>
            <a:ext cx="1283156" cy="41130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开发工具</a:t>
            </a:r>
            <a:endParaRPr lang="zh-CN" altLang="en-US" sz="1400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25" name="Text Placeholder 6"/>
          <p:cNvSpPr txBox="1"/>
          <p:nvPr/>
        </p:nvSpPr>
        <p:spPr>
          <a:xfrm>
            <a:off x="4139834" y="4227175"/>
            <a:ext cx="1914307" cy="119608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JAVA</a:t>
            </a:r>
          </a:p>
        </p:txBody>
      </p:sp>
      <p:sp>
        <p:nvSpPr>
          <p:cNvPr id="26" name="Text Placeholder 6"/>
          <p:cNvSpPr txBox="1"/>
          <p:nvPr/>
        </p:nvSpPr>
        <p:spPr>
          <a:xfrm>
            <a:off x="6816385" y="4227175"/>
            <a:ext cx="1914307" cy="119608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MySQL</a:t>
            </a:r>
            <a:endParaRPr lang="en-US" altLang="zh-CN" sz="2800" dirty="0">
              <a:solidFill>
                <a:schemeClr val="tx1"/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27" name="Text Placeholder 6"/>
          <p:cNvSpPr txBox="1"/>
          <p:nvPr/>
        </p:nvSpPr>
        <p:spPr>
          <a:xfrm>
            <a:off x="9512518" y="4227175"/>
            <a:ext cx="1914307" cy="119608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8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IDEA</a:t>
            </a:r>
          </a:p>
        </p:txBody>
      </p:sp>
      <p:sp>
        <p:nvSpPr>
          <p:cNvPr id="29" name="Text Placeholder 5"/>
          <p:cNvSpPr txBox="1"/>
          <p:nvPr/>
        </p:nvSpPr>
        <p:spPr>
          <a:xfrm>
            <a:off x="7167680" y="2844801"/>
            <a:ext cx="1283156" cy="41130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数据库</a:t>
            </a:r>
            <a:endParaRPr lang="zh-CN" altLang="en-US" sz="1400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30" name="Shape 1475"/>
          <p:cNvSpPr/>
          <p:nvPr/>
        </p:nvSpPr>
        <p:spPr>
          <a:xfrm>
            <a:off x="6803515" y="2202917"/>
            <a:ext cx="499886" cy="499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 sz="1830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32" name="Shape 1480"/>
          <p:cNvSpPr/>
          <p:nvPr/>
        </p:nvSpPr>
        <p:spPr>
          <a:xfrm>
            <a:off x="6954860" y="2332692"/>
            <a:ext cx="196517" cy="196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43" y="20435"/>
                </a:moveTo>
                <a:cubicBezTo>
                  <a:pt x="17964" y="20435"/>
                  <a:pt x="17252" y="19721"/>
                  <a:pt x="17252" y="18844"/>
                </a:cubicBezTo>
                <a:cubicBezTo>
                  <a:pt x="17252" y="17964"/>
                  <a:pt x="17964" y="17253"/>
                  <a:pt x="18843" y="17253"/>
                </a:cubicBezTo>
                <a:cubicBezTo>
                  <a:pt x="19721" y="17253"/>
                  <a:pt x="20434" y="17964"/>
                  <a:pt x="20434" y="18844"/>
                </a:cubicBezTo>
                <a:cubicBezTo>
                  <a:pt x="20434" y="19721"/>
                  <a:pt x="19721" y="20435"/>
                  <a:pt x="18843" y="20435"/>
                </a:cubicBezTo>
                <a:close/>
                <a:moveTo>
                  <a:pt x="12390" y="18844"/>
                </a:moveTo>
                <a:cubicBezTo>
                  <a:pt x="12390" y="19721"/>
                  <a:pt x="11679" y="20435"/>
                  <a:pt x="10801" y="20435"/>
                </a:cubicBezTo>
                <a:cubicBezTo>
                  <a:pt x="9922" y="20435"/>
                  <a:pt x="9210" y="19721"/>
                  <a:pt x="9210" y="18844"/>
                </a:cubicBezTo>
                <a:cubicBezTo>
                  <a:pt x="9210" y="17964"/>
                  <a:pt x="9922" y="17253"/>
                  <a:pt x="10801" y="17253"/>
                </a:cubicBezTo>
                <a:cubicBezTo>
                  <a:pt x="11679" y="17253"/>
                  <a:pt x="12390" y="17964"/>
                  <a:pt x="12390" y="18844"/>
                </a:cubicBezTo>
                <a:close/>
                <a:moveTo>
                  <a:pt x="9210" y="2756"/>
                </a:moveTo>
                <a:cubicBezTo>
                  <a:pt x="9210" y="1879"/>
                  <a:pt x="9922" y="1165"/>
                  <a:pt x="10801" y="1165"/>
                </a:cubicBezTo>
                <a:cubicBezTo>
                  <a:pt x="11679" y="1165"/>
                  <a:pt x="12390" y="1879"/>
                  <a:pt x="12390" y="2756"/>
                </a:cubicBezTo>
                <a:cubicBezTo>
                  <a:pt x="12390" y="3636"/>
                  <a:pt x="11679" y="4347"/>
                  <a:pt x="10801" y="4347"/>
                </a:cubicBezTo>
                <a:cubicBezTo>
                  <a:pt x="9922" y="4347"/>
                  <a:pt x="9210" y="3636"/>
                  <a:pt x="9210" y="2756"/>
                </a:cubicBezTo>
                <a:close/>
                <a:moveTo>
                  <a:pt x="4348" y="18844"/>
                </a:moveTo>
                <a:cubicBezTo>
                  <a:pt x="4348" y="19721"/>
                  <a:pt x="3636" y="20435"/>
                  <a:pt x="2757" y="20435"/>
                </a:cubicBezTo>
                <a:cubicBezTo>
                  <a:pt x="1879" y="20435"/>
                  <a:pt x="1168" y="19721"/>
                  <a:pt x="1168" y="18844"/>
                </a:cubicBezTo>
                <a:cubicBezTo>
                  <a:pt x="1168" y="17964"/>
                  <a:pt x="1879" y="17253"/>
                  <a:pt x="2757" y="17253"/>
                </a:cubicBezTo>
                <a:cubicBezTo>
                  <a:pt x="3636" y="17253"/>
                  <a:pt x="4348" y="17964"/>
                  <a:pt x="4348" y="18844"/>
                </a:cubicBezTo>
                <a:close/>
                <a:moveTo>
                  <a:pt x="19934" y="16312"/>
                </a:moveTo>
                <a:lnTo>
                  <a:pt x="19934" y="13672"/>
                </a:lnTo>
                <a:cubicBezTo>
                  <a:pt x="19934" y="12078"/>
                  <a:pt x="18879" y="9707"/>
                  <a:pt x="15971" y="9707"/>
                </a:cubicBezTo>
                <a:lnTo>
                  <a:pt x="13673" y="9707"/>
                </a:lnTo>
                <a:cubicBezTo>
                  <a:pt x="12050" y="9707"/>
                  <a:pt x="11899" y="8913"/>
                  <a:pt x="11892" y="8503"/>
                </a:cubicBezTo>
                <a:lnTo>
                  <a:pt x="11892" y="5288"/>
                </a:lnTo>
                <a:cubicBezTo>
                  <a:pt x="12872" y="4867"/>
                  <a:pt x="13558" y="3893"/>
                  <a:pt x="13558" y="2756"/>
                </a:cubicBezTo>
                <a:cubicBezTo>
                  <a:pt x="13558" y="1234"/>
                  <a:pt x="12323" y="0"/>
                  <a:pt x="10801" y="0"/>
                </a:cubicBezTo>
                <a:cubicBezTo>
                  <a:pt x="9277" y="0"/>
                  <a:pt x="8043" y="1234"/>
                  <a:pt x="8043" y="2756"/>
                </a:cubicBezTo>
                <a:cubicBezTo>
                  <a:pt x="8043" y="3893"/>
                  <a:pt x="8730" y="4867"/>
                  <a:pt x="9709" y="5288"/>
                </a:cubicBezTo>
                <a:lnTo>
                  <a:pt x="9709" y="8503"/>
                </a:lnTo>
                <a:cubicBezTo>
                  <a:pt x="9709" y="8799"/>
                  <a:pt x="9623" y="9707"/>
                  <a:pt x="7927" y="9707"/>
                </a:cubicBezTo>
                <a:lnTo>
                  <a:pt x="5631" y="9707"/>
                </a:lnTo>
                <a:cubicBezTo>
                  <a:pt x="2723" y="9707"/>
                  <a:pt x="1666" y="12078"/>
                  <a:pt x="1666" y="13672"/>
                </a:cubicBezTo>
                <a:lnTo>
                  <a:pt x="1666" y="16312"/>
                </a:lnTo>
                <a:cubicBezTo>
                  <a:pt x="686" y="16733"/>
                  <a:pt x="0" y="17707"/>
                  <a:pt x="0" y="18844"/>
                </a:cubicBezTo>
                <a:cubicBezTo>
                  <a:pt x="0" y="20366"/>
                  <a:pt x="1235" y="21600"/>
                  <a:pt x="2757" y="21600"/>
                </a:cubicBezTo>
                <a:cubicBezTo>
                  <a:pt x="4280" y="21600"/>
                  <a:pt x="5516" y="20366"/>
                  <a:pt x="5516" y="18844"/>
                </a:cubicBezTo>
                <a:cubicBezTo>
                  <a:pt x="5516" y="17707"/>
                  <a:pt x="4828" y="16733"/>
                  <a:pt x="3849" y="16312"/>
                </a:cubicBezTo>
                <a:lnTo>
                  <a:pt x="3849" y="13672"/>
                </a:lnTo>
                <a:cubicBezTo>
                  <a:pt x="3849" y="13376"/>
                  <a:pt x="3935" y="11890"/>
                  <a:pt x="5631" y="11890"/>
                </a:cubicBezTo>
                <a:lnTo>
                  <a:pt x="7927" y="11890"/>
                </a:lnTo>
                <a:cubicBezTo>
                  <a:pt x="8626" y="11890"/>
                  <a:pt x="9214" y="11785"/>
                  <a:pt x="9709" y="11608"/>
                </a:cubicBezTo>
                <a:lnTo>
                  <a:pt x="9709" y="16312"/>
                </a:lnTo>
                <a:cubicBezTo>
                  <a:pt x="8730" y="16733"/>
                  <a:pt x="8043" y="17707"/>
                  <a:pt x="8043" y="18844"/>
                </a:cubicBezTo>
                <a:cubicBezTo>
                  <a:pt x="8043" y="20366"/>
                  <a:pt x="9277" y="21600"/>
                  <a:pt x="10801" y="21600"/>
                </a:cubicBezTo>
                <a:cubicBezTo>
                  <a:pt x="12323" y="21600"/>
                  <a:pt x="13558" y="20366"/>
                  <a:pt x="13558" y="18844"/>
                </a:cubicBezTo>
                <a:cubicBezTo>
                  <a:pt x="13558" y="17707"/>
                  <a:pt x="12872" y="16733"/>
                  <a:pt x="11892" y="16312"/>
                </a:cubicBezTo>
                <a:lnTo>
                  <a:pt x="11892" y="11608"/>
                </a:lnTo>
                <a:cubicBezTo>
                  <a:pt x="12388" y="11785"/>
                  <a:pt x="12975" y="11890"/>
                  <a:pt x="13673" y="11890"/>
                </a:cubicBezTo>
                <a:lnTo>
                  <a:pt x="15971" y="11890"/>
                </a:lnTo>
                <a:cubicBezTo>
                  <a:pt x="17592" y="11890"/>
                  <a:pt x="17743" y="13263"/>
                  <a:pt x="17751" y="13672"/>
                </a:cubicBezTo>
                <a:lnTo>
                  <a:pt x="17751" y="16312"/>
                </a:lnTo>
                <a:cubicBezTo>
                  <a:pt x="16772" y="16733"/>
                  <a:pt x="16086" y="17707"/>
                  <a:pt x="16086" y="18844"/>
                </a:cubicBezTo>
                <a:cubicBezTo>
                  <a:pt x="16086" y="20366"/>
                  <a:pt x="17320" y="21600"/>
                  <a:pt x="18843" y="21600"/>
                </a:cubicBezTo>
                <a:cubicBezTo>
                  <a:pt x="20366" y="21600"/>
                  <a:pt x="21600" y="20366"/>
                  <a:pt x="21600" y="18844"/>
                </a:cubicBezTo>
                <a:cubicBezTo>
                  <a:pt x="21600" y="17707"/>
                  <a:pt x="20914" y="16733"/>
                  <a:pt x="19934" y="1631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20000"/>
              </a:lnSpc>
            </a:pPr>
            <a:endParaRPr sz="1830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565"/>
            <a:endParaRPr lang="zh-CN" altLang="en-US" sz="1970">
              <a:solidFill>
                <a:srgbClr val="E7E6E6">
                  <a:lumMod val="50000"/>
                </a:srgbClr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92023" y="266575"/>
            <a:ext cx="3657600" cy="7385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>
                <a:sym typeface="Arial" panose="020B0604020202020204"/>
              </a:rPr>
              <a:t>系统环境配置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10" grpId="0" bldLvl="0" animBg="1"/>
      <p:bldP spid="11" grpId="0" bldLvl="0" animBg="1"/>
      <p:bldP spid="12" grpId="0" bldLvl="0" animBg="1"/>
      <p:bldP spid="21" grpId="0" build="p"/>
      <p:bldP spid="22" grpId="0" build="p"/>
      <p:bldP spid="23" grpId="0"/>
      <p:bldP spid="24" grpId="0"/>
      <p:bldP spid="25" grpId="0"/>
      <p:bldP spid="26" grpId="0"/>
      <p:bldP spid="27" grpId="0"/>
      <p:bldP spid="29" grpId="0"/>
      <p:bldP spid="30" grpId="0" bldLvl="0" animBg="1"/>
      <p:bldP spid="3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1095484" y="3060108"/>
            <a:ext cx="5974080" cy="178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endParaRPr lang="en-US" sz="3375" dirty="0">
              <a:solidFill>
                <a:schemeClr val="accent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 algn="r"/>
            <a:r>
              <a:rPr lang="zh-CN" altLang="en-US" sz="7595" b="1" dirty="0">
                <a:solidFill>
                  <a:schemeClr val="accent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功能模块描述</a:t>
            </a: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0" y="1614088"/>
            <a:ext cx="3592650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>
                <a:solidFill>
                  <a:schemeClr val="accent2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03</a:t>
            </a:r>
            <a:endParaRPr lang="zh-CN" altLang="en-US" sz="23900" b="1" dirty="0">
              <a:solidFill>
                <a:schemeClr val="accent2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" name="Freeform 6"/>
          <p:cNvSpPr/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" name="Freeform 7"/>
          <p:cNvSpPr/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5" grpId="0" animBg="1"/>
      <p:bldP spid="7" grpId="0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12"/>
          <p:cNvSpPr/>
          <p:nvPr/>
        </p:nvSpPr>
        <p:spPr>
          <a:xfrm>
            <a:off x="7308215" y="2223770"/>
            <a:ext cx="3617595" cy="1544955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7447" tIns="17447" rIns="17447" bIns="17447" anchor="ctr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3" name="Shape 2013"/>
          <p:cNvSpPr/>
          <p:nvPr/>
        </p:nvSpPr>
        <p:spPr>
          <a:xfrm>
            <a:off x="7308040" y="3991743"/>
            <a:ext cx="3617595" cy="1543006"/>
          </a:xfrm>
          <a:prstGeom prst="roundRect">
            <a:avLst>
              <a:gd name="adj" fmla="val 6925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7447" tIns="17447" rIns="17447" bIns="17447" anchor="ctr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4" name="Shape 2014"/>
          <p:cNvSpPr/>
          <p:nvPr/>
        </p:nvSpPr>
        <p:spPr>
          <a:xfrm>
            <a:off x="2295297" y="3990927"/>
            <a:ext cx="3261593" cy="1544641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7447" tIns="17447" rIns="17447" bIns="17447" anchor="ctr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5" name="Shape 2015"/>
          <p:cNvSpPr/>
          <p:nvPr/>
        </p:nvSpPr>
        <p:spPr>
          <a:xfrm>
            <a:off x="2295297" y="2223765"/>
            <a:ext cx="3261593" cy="1544642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7447" tIns="17447" rIns="17447" bIns="17447" anchor="ctr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6" name="Shape 2016"/>
          <p:cNvSpPr/>
          <p:nvPr/>
        </p:nvSpPr>
        <p:spPr>
          <a:xfrm>
            <a:off x="5106858" y="2560461"/>
            <a:ext cx="2644813" cy="2644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23262" tIns="23262" rIns="23262" bIns="23262" anchor="ctr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7" name="Shape 2021"/>
          <p:cNvSpPr/>
          <p:nvPr/>
        </p:nvSpPr>
        <p:spPr>
          <a:xfrm>
            <a:off x="2909107" y="2828663"/>
            <a:ext cx="1792076" cy="494751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r>
              <a:rPr lang="zh-CN" altLang="en-US" sz="1400" dirty="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注册、登录用户管理，密码修改等功能</a:t>
            </a:r>
          </a:p>
        </p:txBody>
      </p:sp>
      <p:sp>
        <p:nvSpPr>
          <p:cNvPr id="8" name="Shape 2022"/>
          <p:cNvSpPr/>
          <p:nvPr/>
        </p:nvSpPr>
        <p:spPr>
          <a:xfrm>
            <a:off x="2901970" y="2482054"/>
            <a:ext cx="1711981" cy="29464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600" b="1" dirty="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用户管理</a:t>
            </a:r>
          </a:p>
        </p:txBody>
      </p:sp>
      <p:sp>
        <p:nvSpPr>
          <p:cNvPr id="9" name="Shape 2023"/>
          <p:cNvSpPr/>
          <p:nvPr/>
        </p:nvSpPr>
        <p:spPr>
          <a:xfrm>
            <a:off x="2909107" y="4602222"/>
            <a:ext cx="2126484" cy="49475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r>
              <a:rPr lang="zh-CN" altLang="en-US" sz="1400" dirty="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管理员对用户提交的订单进行查看与审核</a:t>
            </a:r>
          </a:p>
        </p:txBody>
      </p:sp>
      <p:sp>
        <p:nvSpPr>
          <p:cNvPr id="10" name="Shape 2024"/>
          <p:cNvSpPr/>
          <p:nvPr/>
        </p:nvSpPr>
        <p:spPr>
          <a:xfrm>
            <a:off x="2901970" y="4281224"/>
            <a:ext cx="1711981" cy="29464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600" b="1" dirty="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订单管理</a:t>
            </a:r>
            <a:endParaRPr lang="zh-CN" altLang="en-US" sz="1400">
              <a:solidFill>
                <a:schemeClr val="bg1">
                  <a:lumMod val="65000"/>
                </a:schemeClr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11" name="Shape 2025"/>
          <p:cNvSpPr/>
          <p:nvPr/>
        </p:nvSpPr>
        <p:spPr>
          <a:xfrm>
            <a:off x="7843520" y="2828925"/>
            <a:ext cx="2482850" cy="77470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r>
              <a:rPr lang="zh-CN" altLang="en-US" sz="1400" dirty="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包括菜品类别和菜品信息管理，添加、修改、删除菜品信息，添加、修改、删除菜品类别.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12" name="Shape 2026"/>
          <p:cNvSpPr/>
          <p:nvPr/>
        </p:nvSpPr>
        <p:spPr>
          <a:xfrm>
            <a:off x="8968105" y="2550160"/>
            <a:ext cx="1358265" cy="22669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Autofit/>
          </a:bodyPr>
          <a:lstStyle>
            <a:lvl1pPr algn="r">
              <a:defRPr sz="3500">
                <a:solidFill>
                  <a:srgbClr val="53585F"/>
                </a:solidFill>
              </a:defRPr>
            </a:lvl1pPr>
          </a:lstStyle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1600" b="1" dirty="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      </a:t>
            </a:r>
            <a:r>
              <a:rPr lang="zh-CN" altLang="en-US" sz="1600" b="1" dirty="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菜品管理</a:t>
            </a:r>
          </a:p>
        </p:txBody>
      </p:sp>
      <p:sp>
        <p:nvSpPr>
          <p:cNvPr id="13" name="Shape 2027"/>
          <p:cNvSpPr/>
          <p:nvPr/>
        </p:nvSpPr>
        <p:spPr>
          <a:xfrm>
            <a:off x="7843520" y="4602480"/>
            <a:ext cx="2117725" cy="51752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Autofit/>
          </a:bodyPr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14" name="Shape 2028"/>
          <p:cNvSpPr/>
          <p:nvPr/>
        </p:nvSpPr>
        <p:spPr>
          <a:xfrm>
            <a:off x="8249792" y="4281224"/>
            <a:ext cx="1711981" cy="29464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r">
              <a:defRPr sz="3500">
                <a:solidFill>
                  <a:srgbClr val="53585F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菜品查询</a:t>
            </a:r>
            <a:endParaRPr lang="zh-CN" altLang="en-US" sz="1400">
              <a:solidFill>
                <a:schemeClr val="bg1">
                  <a:lumMod val="65000"/>
                </a:schemeClr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16" name="Shape 2029"/>
          <p:cNvSpPr/>
          <p:nvPr/>
        </p:nvSpPr>
        <p:spPr>
          <a:xfrm>
            <a:off x="1860550" y="2558415"/>
            <a:ext cx="875030" cy="875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1016" tIns="31016" rIns="31016" bIns="31016" numCol="1" anchor="ctr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sz="16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     </a:t>
            </a:r>
            <a:r>
              <a:rPr lang="en-US" sz="3200" b="1">
                <a:solidFill>
                  <a:schemeClr val="bg1"/>
                </a:solidFill>
                <a:latin typeface="Arial Black" panose="020B0A04020102020204" charset="0"/>
                <a:ea typeface="微软雅黑" panose="020B0503020204020204" charset="-122"/>
                <a:cs typeface="Arial Black" panose="020B0A04020102020204" charset="0"/>
                <a:sym typeface="Arial" panose="020B0604020202020204"/>
              </a:rPr>
              <a:t>1</a:t>
            </a:r>
          </a:p>
        </p:txBody>
      </p:sp>
      <p:sp>
        <p:nvSpPr>
          <p:cNvPr id="19" name="Shape 2032"/>
          <p:cNvSpPr/>
          <p:nvPr/>
        </p:nvSpPr>
        <p:spPr>
          <a:xfrm>
            <a:off x="1863090" y="4328160"/>
            <a:ext cx="869950" cy="869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31016" tIns="31016" rIns="31016" bIns="31016" numCol="1" anchor="ctr">
            <a:no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sz="16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     </a:t>
            </a:r>
            <a:r>
              <a:rPr lang="en-US" sz="3200" b="1">
                <a:solidFill>
                  <a:schemeClr val="bg1"/>
                </a:solidFill>
                <a:latin typeface="Arial Black" panose="020B0A04020102020204" charset="0"/>
                <a:ea typeface="微软雅黑" panose="020B0503020204020204" charset="-122"/>
                <a:cs typeface="Arial Black" panose="020B0A04020102020204" charset="0"/>
                <a:sym typeface="Arial" panose="020B0604020202020204"/>
              </a:rPr>
              <a:t>3</a:t>
            </a:r>
          </a:p>
        </p:txBody>
      </p:sp>
      <p:sp>
        <p:nvSpPr>
          <p:cNvPr id="21" name="Shape 2035"/>
          <p:cNvSpPr/>
          <p:nvPr/>
        </p:nvSpPr>
        <p:spPr>
          <a:xfrm>
            <a:off x="10549837" y="4249833"/>
            <a:ext cx="870172" cy="870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23262" tIns="23262" rIns="23262" bIns="23262" numCol="1" anchor="ctr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sz="16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     </a:t>
            </a:r>
            <a:r>
              <a:rPr lang="en-US" sz="3200" b="1" dirty="0">
                <a:solidFill>
                  <a:schemeClr val="bg1"/>
                </a:solidFill>
                <a:latin typeface="Arial Black" panose="020B0A04020102020204" charset="0"/>
                <a:ea typeface="微软雅黑" panose="020B0503020204020204" charset="-122"/>
                <a:cs typeface="Arial Black" panose="020B0A04020102020204" charset="0"/>
                <a:sym typeface="Arial" panose="020B0604020202020204"/>
              </a:rPr>
              <a:t>4</a:t>
            </a:r>
            <a:endParaRPr lang="en-US" sz="1600" dirty="0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23" name="Shape 2038"/>
          <p:cNvSpPr/>
          <p:nvPr/>
        </p:nvSpPr>
        <p:spPr>
          <a:xfrm>
            <a:off x="10569575" y="2607945"/>
            <a:ext cx="875030" cy="875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31016" tIns="31016" rIns="31016" bIns="31016" numCol="1" anchor="ctr">
            <a:no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sz="16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     </a:t>
            </a:r>
            <a:r>
              <a:rPr lang="en-US" sz="3200" b="1">
                <a:solidFill>
                  <a:schemeClr val="bg1"/>
                </a:solidFill>
                <a:latin typeface="Arial Black" panose="020B0A04020102020204" charset="0"/>
                <a:ea typeface="微软雅黑" panose="020B0503020204020204" charset="-122"/>
                <a:cs typeface="Arial Black" panose="020B0A04020102020204" charset="0"/>
                <a:sym typeface="Arial" panose="020B0604020202020204"/>
              </a:rPr>
              <a:t>2</a:t>
            </a:r>
          </a:p>
        </p:txBody>
      </p:sp>
      <p:sp>
        <p:nvSpPr>
          <p:cNvPr id="26" name="Text Placeholder 5"/>
          <p:cNvSpPr txBox="1"/>
          <p:nvPr/>
        </p:nvSpPr>
        <p:spPr>
          <a:xfrm>
            <a:off x="5725946" y="3572637"/>
            <a:ext cx="1406238" cy="5803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主要</a:t>
            </a:r>
          </a:p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功能</a:t>
            </a:r>
          </a:p>
        </p:txBody>
      </p:sp>
      <p:sp>
        <p:nvSpPr>
          <p:cNvPr id="27" name="矩形 26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565"/>
            <a:endParaRPr lang="zh-CN" altLang="en-US" sz="1970">
              <a:solidFill>
                <a:srgbClr val="E7E6E6">
                  <a:lumMod val="50000"/>
                </a:srgbClr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92023" y="266575"/>
            <a:ext cx="4876800" cy="7385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>
                <a:sym typeface="Arial" panose="020B0604020202020204"/>
              </a:rPr>
              <a:t>功能模块主要功能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7924165" y="4565015"/>
            <a:ext cx="42862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/>
                <a:ea typeface="微软雅黑" panose="020B0503020204020204" charset="-122"/>
                <a:cs typeface="+mn-ea"/>
              </a:rPr>
              <a:t>       </a:t>
            </a:r>
            <a:r>
              <a:rPr lang="zh-CN" altLang="en-US" sz="1400" dirty="0">
                <a:latin typeface="Arial" panose="020B0604020202020204"/>
                <a:ea typeface="微软雅黑" panose="020B0503020204020204" charset="-122"/>
                <a:cs typeface="+mn-ea"/>
              </a:rPr>
              <a:t>用户对菜品进行查询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3025884" y="3320140"/>
            <a:ext cx="404368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7595" b="1" dirty="0">
                <a:solidFill>
                  <a:schemeClr val="accent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详细设计</a:t>
            </a: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0" y="1614088"/>
            <a:ext cx="3592650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>
                <a:solidFill>
                  <a:schemeClr val="accent2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04</a:t>
            </a:r>
            <a:endParaRPr lang="zh-CN" altLang="en-US" sz="23900" b="1" dirty="0">
              <a:solidFill>
                <a:schemeClr val="accent2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" name="Freeform 6"/>
          <p:cNvSpPr/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" name="Freeform 7"/>
          <p:cNvSpPr/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5" grpId="0" animBg="1"/>
      <p:bldP spid="7" grpId="0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565"/>
            <a:endParaRPr lang="zh-CN" altLang="en-US" sz="1970">
              <a:solidFill>
                <a:srgbClr val="E7E6E6">
                  <a:lumMod val="50000"/>
                </a:srgbClr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91795" y="266700"/>
            <a:ext cx="3300095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>
                <a:sym typeface="Arial" panose="020B0604020202020204"/>
              </a:rPr>
              <a:t>数据库设计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80365" y="1024255"/>
            <a:ext cx="10876915" cy="32213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                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用户表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                                                         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菜单表</a:t>
            </a: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                                                                    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                                     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ECB019B1-382A-4266-B25C-5B523AA43C14-2" descr="wps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68655" y="1456055"/>
            <a:ext cx="3358515" cy="2846070"/>
          </a:xfrm>
          <a:prstGeom prst="rect">
            <a:avLst/>
          </a:prstGeom>
        </p:spPr>
      </p:pic>
      <p:pic>
        <p:nvPicPr>
          <p:cNvPr id="4" name="ECB019B1-382A-4266-B25C-5B523AA43C14-3" descr="wps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473700" y="1802765"/>
            <a:ext cx="6153150" cy="24904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93522" y="3981450"/>
            <a:ext cx="7338060" cy="13919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订单表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9" name="ECB019B1-382A-4266-B25C-5B523AA43C14-6" descr="wps">
            <a:extLst>
              <a:ext uri="{FF2B5EF4-FFF2-40B4-BE49-F238E27FC236}">
                <a16:creationId xmlns:a16="http://schemas.microsoft.com/office/drawing/2014/main" id="{1E463069-E62E-453B-982B-82B90E818D0C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954144" y="4321174"/>
            <a:ext cx="4877437" cy="2506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565"/>
            <a:endParaRPr lang="zh-CN" altLang="en-US" sz="1970">
              <a:solidFill>
                <a:srgbClr val="E7E6E6">
                  <a:lumMod val="50000"/>
                </a:srgbClr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91795" y="266700"/>
            <a:ext cx="3300095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>
                <a:sym typeface="Arial" panose="020B0604020202020204"/>
              </a:rPr>
              <a:t>数据库连接</a:t>
            </a:r>
          </a:p>
        </p:txBody>
      </p:sp>
      <p:pic>
        <p:nvPicPr>
          <p:cNvPr id="5" name="图片 1" descr="IMG_2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12800" y="1811338"/>
            <a:ext cx="10934700" cy="3609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565"/>
            <a:endParaRPr lang="zh-CN" altLang="en-US" sz="1970">
              <a:solidFill>
                <a:srgbClr val="E7E6E6">
                  <a:lumMod val="50000"/>
                </a:srgbClr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91795" y="266700"/>
            <a:ext cx="4213860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>
                <a:sym typeface="Arial" panose="020B0604020202020204"/>
              </a:rPr>
              <a:t>程序界面介绍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91795" y="1156970"/>
            <a:ext cx="11480165" cy="53098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pic>
        <p:nvPicPr>
          <p:cNvPr id="4" name="图片 2" descr="IMG_2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60500" y="1167765"/>
            <a:ext cx="3728085" cy="56286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3" descr="IMG_25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573520" y="1240155"/>
            <a:ext cx="4219575" cy="54438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4956284" y="3060108"/>
            <a:ext cx="2113280" cy="178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endParaRPr lang="en-US" sz="3375" dirty="0">
              <a:solidFill>
                <a:schemeClr val="accent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 algn="r"/>
            <a:r>
              <a:rPr lang="zh-CN" altLang="en-US" sz="7595" b="1" dirty="0">
                <a:solidFill>
                  <a:schemeClr val="accent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总结</a:t>
            </a: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6759684" y="2506360"/>
            <a:ext cx="309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endParaRPr lang="zh-CN" altLang="en-US" sz="2000" dirty="0">
              <a:solidFill>
                <a:schemeClr val="accent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0" y="1614540"/>
            <a:ext cx="3558540" cy="37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>
                <a:solidFill>
                  <a:schemeClr val="accent2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05</a:t>
            </a:r>
            <a:endParaRPr lang="zh-CN" altLang="en-US" sz="23900" b="1" dirty="0">
              <a:solidFill>
                <a:schemeClr val="accent2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" name="Freeform 6"/>
          <p:cNvSpPr/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" name="Freeform 7"/>
          <p:cNvSpPr/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99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99"/>
                            </p:stCondLst>
                            <p:childTnLst>
                              <p:par>
                                <p:cTn id="3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bldLvl="0" animBg="1"/>
      <p:bldP spid="7" grpId="0"/>
      <p:bldP spid="8" grpId="0" bldLvl="0" animBg="1"/>
      <p:bldP spid="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3"/>
          <p:cNvGrpSpPr/>
          <p:nvPr/>
        </p:nvGrpSpPr>
        <p:grpSpPr>
          <a:xfrm>
            <a:off x="2324919" y="3563582"/>
            <a:ext cx="1581624" cy="417959"/>
            <a:chOff x="1424694" y="3437117"/>
            <a:chExt cx="1499779" cy="396331"/>
          </a:xfrm>
          <a:solidFill>
            <a:schemeClr val="accent1"/>
          </a:solidFill>
        </p:grpSpPr>
        <p:sp>
          <p:nvSpPr>
            <p:cNvPr id="69" name="Round Same Side Corner Rectangle 4"/>
            <p:cNvSpPr/>
            <p:nvPr/>
          </p:nvSpPr>
          <p:spPr>
            <a:xfrm rot="16200000">
              <a:off x="2049734" y="2958708"/>
              <a:ext cx="249700" cy="149977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70" name="Oval 13"/>
            <p:cNvSpPr/>
            <p:nvPr/>
          </p:nvSpPr>
          <p:spPr>
            <a:xfrm>
              <a:off x="2014338" y="3437117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grpSp>
        <p:nvGrpSpPr>
          <p:cNvPr id="71" name="Group 10"/>
          <p:cNvGrpSpPr/>
          <p:nvPr/>
        </p:nvGrpSpPr>
        <p:grpSpPr>
          <a:xfrm>
            <a:off x="3979086" y="3718214"/>
            <a:ext cx="1581624" cy="406356"/>
            <a:chOff x="2993261" y="3583747"/>
            <a:chExt cx="1499779" cy="385328"/>
          </a:xfrm>
          <a:solidFill>
            <a:schemeClr val="accent2"/>
          </a:solidFill>
        </p:grpSpPr>
        <p:sp>
          <p:nvSpPr>
            <p:cNvPr id="72" name="Round Same Side Corner Rectangle 6"/>
            <p:cNvSpPr/>
            <p:nvPr/>
          </p:nvSpPr>
          <p:spPr>
            <a:xfrm rot="5400000" flipH="1">
              <a:off x="3618301" y="2958707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73" name="Oval 14"/>
            <p:cNvSpPr/>
            <p:nvPr/>
          </p:nvSpPr>
          <p:spPr>
            <a:xfrm>
              <a:off x="3582905" y="3648583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grpSp>
        <p:nvGrpSpPr>
          <p:cNvPr id="74" name="Group 11"/>
          <p:cNvGrpSpPr/>
          <p:nvPr/>
        </p:nvGrpSpPr>
        <p:grpSpPr>
          <a:xfrm>
            <a:off x="5633251" y="3563583"/>
            <a:ext cx="1581624" cy="417958"/>
            <a:chOff x="4561827" y="3437117"/>
            <a:chExt cx="1499779" cy="396330"/>
          </a:xfrm>
          <a:solidFill>
            <a:schemeClr val="accent3"/>
          </a:solidFill>
        </p:grpSpPr>
        <p:sp>
          <p:nvSpPr>
            <p:cNvPr id="87" name="Round Same Side Corner Rectangle 7"/>
            <p:cNvSpPr/>
            <p:nvPr/>
          </p:nvSpPr>
          <p:spPr>
            <a:xfrm rot="5400000" flipH="1">
              <a:off x="5186867" y="2958707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88" name="Oval 15"/>
            <p:cNvSpPr/>
            <p:nvPr/>
          </p:nvSpPr>
          <p:spPr>
            <a:xfrm>
              <a:off x="5220257" y="3437117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grpSp>
        <p:nvGrpSpPr>
          <p:cNvPr id="89" name="Group 12"/>
          <p:cNvGrpSpPr/>
          <p:nvPr/>
        </p:nvGrpSpPr>
        <p:grpSpPr>
          <a:xfrm>
            <a:off x="7287418" y="3718214"/>
            <a:ext cx="1581624" cy="406356"/>
            <a:chOff x="6130393" y="3583747"/>
            <a:chExt cx="1499779" cy="385328"/>
          </a:xfrm>
          <a:solidFill>
            <a:schemeClr val="accent4"/>
          </a:solidFill>
        </p:grpSpPr>
        <p:sp>
          <p:nvSpPr>
            <p:cNvPr id="90" name="Round Same Side Corner Rectangle 8"/>
            <p:cNvSpPr/>
            <p:nvPr/>
          </p:nvSpPr>
          <p:spPr>
            <a:xfrm rot="5400000" flipH="1">
              <a:off x="6755433" y="2958707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91" name="Oval 16"/>
            <p:cNvSpPr/>
            <p:nvPr/>
          </p:nvSpPr>
          <p:spPr>
            <a:xfrm>
              <a:off x="6720037" y="3648583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grpSp>
        <p:nvGrpSpPr>
          <p:cNvPr id="95" name="Group 19"/>
          <p:cNvGrpSpPr/>
          <p:nvPr/>
        </p:nvGrpSpPr>
        <p:grpSpPr>
          <a:xfrm>
            <a:off x="8941583" y="3563582"/>
            <a:ext cx="1581624" cy="417959"/>
            <a:chOff x="7698960" y="3437117"/>
            <a:chExt cx="1499779" cy="396331"/>
          </a:xfrm>
          <a:solidFill>
            <a:schemeClr val="accent5"/>
          </a:solidFill>
        </p:grpSpPr>
        <p:sp>
          <p:nvSpPr>
            <p:cNvPr id="96" name="Round Same Side Corner Rectangle 9"/>
            <p:cNvSpPr/>
            <p:nvPr/>
          </p:nvSpPr>
          <p:spPr>
            <a:xfrm rot="5400000" flipH="1">
              <a:off x="8324000" y="2958708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97" name="Oval 18"/>
            <p:cNvSpPr/>
            <p:nvPr/>
          </p:nvSpPr>
          <p:spPr>
            <a:xfrm>
              <a:off x="8357389" y="3437117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grpSp>
        <p:nvGrpSpPr>
          <p:cNvPr id="108" name="Group 30"/>
          <p:cNvGrpSpPr/>
          <p:nvPr/>
        </p:nvGrpSpPr>
        <p:grpSpPr>
          <a:xfrm>
            <a:off x="9560092" y="2999518"/>
            <a:ext cx="489685" cy="489685"/>
            <a:chOff x="7287419" y="2577307"/>
            <a:chExt cx="464344" cy="464344"/>
          </a:xfrm>
          <a:solidFill>
            <a:schemeClr val="accent5"/>
          </a:solidFill>
        </p:grpSpPr>
        <p:sp>
          <p:nvSpPr>
            <p:cNvPr id="109" name="AutoShape 56"/>
            <p:cNvSpPr/>
            <p:nvPr/>
          </p:nvSpPr>
          <p:spPr bwMode="auto">
            <a:xfrm>
              <a:off x="7287419" y="257730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/>
            <a:p>
              <a:pPr algn="ctr" defTabSz="241300" hangingPunct="0">
                <a:lnSpc>
                  <a:spcPct val="12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10" name="AutoShape 57"/>
            <p:cNvSpPr/>
            <p:nvPr/>
          </p:nvSpPr>
          <p:spPr bwMode="auto">
            <a:xfrm>
              <a:off x="7606507" y="257730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/>
            <a:p>
              <a:pPr algn="ctr" defTabSz="241300" hangingPunct="0">
                <a:lnSpc>
                  <a:spcPct val="12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11" name="AutoShape 58"/>
            <p:cNvSpPr/>
            <p:nvPr/>
          </p:nvSpPr>
          <p:spPr bwMode="auto">
            <a:xfrm>
              <a:off x="7446963" y="2577307"/>
              <a:ext cx="145257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/>
            <a:p>
              <a:pPr algn="ctr" defTabSz="241300" hangingPunct="0">
                <a:lnSpc>
                  <a:spcPct val="12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sp>
        <p:nvSpPr>
          <p:cNvPr id="112" name="AutoShape 59"/>
          <p:cNvSpPr/>
          <p:nvPr/>
        </p:nvSpPr>
        <p:spPr bwMode="auto">
          <a:xfrm>
            <a:off x="4448368" y="4204974"/>
            <a:ext cx="490521" cy="489685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0090" tIns="20090" rIns="20090" bIns="20090" anchor="ctr"/>
          <a:lstStyle/>
          <a:p>
            <a:pPr algn="ctr" defTabSz="241300" hangingPunct="0">
              <a:lnSpc>
                <a:spcPct val="120000"/>
              </a:lnSpc>
            </a:pPr>
            <a:endParaRPr lang="en-US" sz="1475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grpSp>
        <p:nvGrpSpPr>
          <p:cNvPr id="113" name="Group 38"/>
          <p:cNvGrpSpPr/>
          <p:nvPr/>
        </p:nvGrpSpPr>
        <p:grpSpPr>
          <a:xfrm>
            <a:off x="6251342" y="2992736"/>
            <a:ext cx="490521" cy="412674"/>
            <a:chOff x="5368132" y="2625725"/>
            <a:chExt cx="465138" cy="391319"/>
          </a:xfrm>
          <a:solidFill>
            <a:schemeClr val="accent3"/>
          </a:solidFill>
        </p:grpSpPr>
        <p:sp>
          <p:nvSpPr>
            <p:cNvPr id="114" name="AutoShape 120"/>
            <p:cNvSpPr/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/>
            <a:p>
              <a:pPr algn="ctr" defTabSz="241300" hangingPunct="0">
                <a:lnSpc>
                  <a:spcPct val="12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15" name="AutoShape 121"/>
            <p:cNvSpPr/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/>
            <a:p>
              <a:pPr algn="ctr" defTabSz="241300" hangingPunct="0">
                <a:lnSpc>
                  <a:spcPct val="12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16" name="AutoShape 122"/>
            <p:cNvSpPr/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/>
            <a:p>
              <a:pPr algn="ctr" defTabSz="241300" hangingPunct="0">
                <a:lnSpc>
                  <a:spcPct val="12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grpSp>
        <p:nvGrpSpPr>
          <p:cNvPr id="117" name="Group 42"/>
          <p:cNvGrpSpPr/>
          <p:nvPr/>
        </p:nvGrpSpPr>
        <p:grpSpPr>
          <a:xfrm>
            <a:off x="2870890" y="2999100"/>
            <a:ext cx="489685" cy="382541"/>
            <a:chOff x="2581275" y="1710532"/>
            <a:chExt cx="464344" cy="362744"/>
          </a:xfrm>
          <a:solidFill>
            <a:schemeClr val="accent1"/>
          </a:solidFill>
        </p:grpSpPr>
        <p:sp>
          <p:nvSpPr>
            <p:cNvPr id="118" name="AutoShape 140"/>
            <p:cNvSpPr/>
            <p:nvPr/>
          </p:nvSpPr>
          <p:spPr bwMode="auto">
            <a:xfrm>
              <a:off x="2639219" y="1768475"/>
              <a:ext cx="290513" cy="235744"/>
            </a:xfrm>
            <a:custGeom>
              <a:avLst/>
              <a:gdLst>
                <a:gd name="T0" fmla="+- 0 10800 376"/>
                <a:gd name="T1" fmla="*/ T0 w 20848"/>
                <a:gd name="T2" fmla="*/ 10800 h 21600"/>
                <a:gd name="T3" fmla="+- 0 10800 376"/>
                <a:gd name="T4" fmla="*/ T3 w 20848"/>
                <a:gd name="T5" fmla="*/ 10800 h 21600"/>
                <a:gd name="T6" fmla="+- 0 10800 376"/>
                <a:gd name="T7" fmla="*/ T6 w 20848"/>
                <a:gd name="T8" fmla="*/ 10800 h 21600"/>
                <a:gd name="T9" fmla="+- 0 10800 376"/>
                <a:gd name="T10" fmla="*/ T9 w 208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848" h="21600">
                  <a:moveTo>
                    <a:pt x="18728" y="19178"/>
                  </a:moveTo>
                  <a:cubicBezTo>
                    <a:pt x="13191" y="20631"/>
                    <a:pt x="7654" y="20631"/>
                    <a:pt x="2118" y="19178"/>
                  </a:cubicBezTo>
                  <a:cubicBezTo>
                    <a:pt x="678" y="13592"/>
                    <a:pt x="678" y="8008"/>
                    <a:pt x="2118" y="2421"/>
                  </a:cubicBezTo>
                  <a:cubicBezTo>
                    <a:pt x="7654" y="968"/>
                    <a:pt x="13191" y="968"/>
                    <a:pt x="18728" y="2421"/>
                  </a:cubicBezTo>
                  <a:cubicBezTo>
                    <a:pt x="20168" y="8008"/>
                    <a:pt x="20168" y="13592"/>
                    <a:pt x="18728" y="19178"/>
                  </a:cubicBezTo>
                  <a:moveTo>
                    <a:pt x="18938" y="1116"/>
                  </a:moveTo>
                  <a:cubicBezTo>
                    <a:pt x="16114" y="375"/>
                    <a:pt x="13249" y="0"/>
                    <a:pt x="10423" y="0"/>
                  </a:cubicBezTo>
                  <a:cubicBezTo>
                    <a:pt x="7597" y="0"/>
                    <a:pt x="4732" y="375"/>
                    <a:pt x="1908" y="1116"/>
                  </a:cubicBezTo>
                  <a:cubicBezTo>
                    <a:pt x="1543" y="1213"/>
                    <a:pt x="1244" y="1552"/>
                    <a:pt x="1127" y="2004"/>
                  </a:cubicBezTo>
                  <a:cubicBezTo>
                    <a:pt x="-376" y="7841"/>
                    <a:pt x="-376" y="13759"/>
                    <a:pt x="1127" y="19593"/>
                  </a:cubicBezTo>
                  <a:cubicBezTo>
                    <a:pt x="1244" y="20047"/>
                    <a:pt x="1543" y="20386"/>
                    <a:pt x="1908" y="20482"/>
                  </a:cubicBezTo>
                  <a:cubicBezTo>
                    <a:pt x="4732" y="21224"/>
                    <a:pt x="7597" y="21600"/>
                    <a:pt x="10423" y="21600"/>
                  </a:cubicBezTo>
                  <a:cubicBezTo>
                    <a:pt x="13249" y="21600"/>
                    <a:pt x="16114" y="21224"/>
                    <a:pt x="18938" y="20482"/>
                  </a:cubicBezTo>
                  <a:cubicBezTo>
                    <a:pt x="19303" y="20386"/>
                    <a:pt x="19602" y="20047"/>
                    <a:pt x="19719" y="19593"/>
                  </a:cubicBezTo>
                  <a:cubicBezTo>
                    <a:pt x="21223" y="13759"/>
                    <a:pt x="21223" y="7841"/>
                    <a:pt x="19719" y="2004"/>
                  </a:cubicBezTo>
                  <a:cubicBezTo>
                    <a:pt x="19602" y="1552"/>
                    <a:pt x="19303" y="1213"/>
                    <a:pt x="18938" y="11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/>
            <a:p>
              <a:pPr algn="ctr" defTabSz="241300" hangingPunct="0">
                <a:lnSpc>
                  <a:spcPct val="12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19" name="AutoShape 141"/>
            <p:cNvSpPr/>
            <p:nvPr/>
          </p:nvSpPr>
          <p:spPr bwMode="auto">
            <a:xfrm>
              <a:off x="2581275" y="1710532"/>
              <a:ext cx="464344" cy="362744"/>
            </a:xfrm>
            <a:custGeom>
              <a:avLst/>
              <a:gdLst>
                <a:gd name="T0" fmla="+- 0 10800 252"/>
                <a:gd name="T1" fmla="*/ T0 w 21096"/>
                <a:gd name="T2" fmla="*/ 10800 h 21600"/>
                <a:gd name="T3" fmla="+- 0 10800 252"/>
                <a:gd name="T4" fmla="*/ T3 w 21096"/>
                <a:gd name="T5" fmla="*/ 10800 h 21600"/>
                <a:gd name="T6" fmla="+- 0 10800 252"/>
                <a:gd name="T7" fmla="*/ T6 w 21096"/>
                <a:gd name="T8" fmla="*/ 10800 h 21600"/>
                <a:gd name="T9" fmla="+- 0 10800 252"/>
                <a:gd name="T10" fmla="*/ T9 w 210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96" h="21600">
                  <a:moveTo>
                    <a:pt x="19056" y="18331"/>
                  </a:moveTo>
                  <a:cubicBezTo>
                    <a:pt x="13383" y="19233"/>
                    <a:pt x="7711" y="19233"/>
                    <a:pt x="2038" y="18331"/>
                  </a:cubicBezTo>
                  <a:cubicBezTo>
                    <a:pt x="1074" y="13022"/>
                    <a:pt x="1074" y="7713"/>
                    <a:pt x="2038" y="2404"/>
                  </a:cubicBezTo>
                  <a:cubicBezTo>
                    <a:pt x="7711" y="1502"/>
                    <a:pt x="13383" y="1502"/>
                    <a:pt x="19056" y="2404"/>
                  </a:cubicBezTo>
                  <a:cubicBezTo>
                    <a:pt x="20021" y="7713"/>
                    <a:pt x="20021" y="13022"/>
                    <a:pt x="19056" y="18331"/>
                  </a:cubicBezTo>
                  <a:moveTo>
                    <a:pt x="20338" y="2005"/>
                  </a:moveTo>
                  <a:cubicBezTo>
                    <a:pt x="20211" y="1301"/>
                    <a:pt x="19762" y="776"/>
                    <a:pt x="19215" y="689"/>
                  </a:cubicBezTo>
                  <a:cubicBezTo>
                    <a:pt x="16339" y="232"/>
                    <a:pt x="13423" y="0"/>
                    <a:pt x="10547" y="0"/>
                  </a:cubicBezTo>
                  <a:cubicBezTo>
                    <a:pt x="7671" y="0"/>
                    <a:pt x="4755" y="232"/>
                    <a:pt x="1879" y="689"/>
                  </a:cubicBezTo>
                  <a:cubicBezTo>
                    <a:pt x="1332" y="776"/>
                    <a:pt x="883" y="1301"/>
                    <a:pt x="756" y="2005"/>
                  </a:cubicBezTo>
                  <a:cubicBezTo>
                    <a:pt x="-252" y="7553"/>
                    <a:pt x="-252" y="13181"/>
                    <a:pt x="756" y="18731"/>
                  </a:cubicBezTo>
                  <a:cubicBezTo>
                    <a:pt x="883" y="19434"/>
                    <a:pt x="1332" y="19959"/>
                    <a:pt x="1879" y="20046"/>
                  </a:cubicBezTo>
                  <a:cubicBezTo>
                    <a:pt x="3265" y="20266"/>
                    <a:pt x="4660" y="20429"/>
                    <a:pt x="6055" y="20544"/>
                  </a:cubicBezTo>
                  <a:cubicBezTo>
                    <a:pt x="5979" y="20606"/>
                    <a:pt x="5931" y="20670"/>
                    <a:pt x="5931" y="20735"/>
                  </a:cubicBezTo>
                  <a:cubicBezTo>
                    <a:pt x="5931" y="21213"/>
                    <a:pt x="7997" y="21599"/>
                    <a:pt x="10547" y="21599"/>
                  </a:cubicBezTo>
                  <a:cubicBezTo>
                    <a:pt x="13097" y="21599"/>
                    <a:pt x="15164" y="21213"/>
                    <a:pt x="15164" y="20735"/>
                  </a:cubicBezTo>
                  <a:cubicBezTo>
                    <a:pt x="15164" y="20670"/>
                    <a:pt x="15115" y="20606"/>
                    <a:pt x="15040" y="20544"/>
                  </a:cubicBezTo>
                  <a:cubicBezTo>
                    <a:pt x="16434" y="20429"/>
                    <a:pt x="17830" y="20266"/>
                    <a:pt x="19215" y="20046"/>
                  </a:cubicBezTo>
                  <a:cubicBezTo>
                    <a:pt x="19762" y="19959"/>
                    <a:pt x="20211" y="19434"/>
                    <a:pt x="20338" y="18731"/>
                  </a:cubicBezTo>
                  <a:cubicBezTo>
                    <a:pt x="21347" y="13181"/>
                    <a:pt x="21347" y="7553"/>
                    <a:pt x="20338" y="200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/>
            <a:p>
              <a:pPr algn="ctr" defTabSz="241300" hangingPunct="0">
                <a:lnSpc>
                  <a:spcPct val="12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20" name="AutoShape 142"/>
            <p:cNvSpPr/>
            <p:nvPr/>
          </p:nvSpPr>
          <p:spPr bwMode="auto">
            <a:xfrm>
              <a:off x="2944019" y="1783557"/>
              <a:ext cx="43656" cy="428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200"/>
                  </a:moveTo>
                  <a:cubicBezTo>
                    <a:pt x="12779" y="7200"/>
                    <a:pt x="14399" y="8820"/>
                    <a:pt x="14399" y="10800"/>
                  </a:cubicBezTo>
                  <a:cubicBezTo>
                    <a:pt x="14399" y="12779"/>
                    <a:pt x="12779" y="14400"/>
                    <a:pt x="10800" y="14400"/>
                  </a:cubicBezTo>
                  <a:cubicBezTo>
                    <a:pt x="8820" y="14400"/>
                    <a:pt x="7199" y="12779"/>
                    <a:pt x="7199" y="10800"/>
                  </a:cubicBezTo>
                  <a:cubicBezTo>
                    <a:pt x="7199" y="8820"/>
                    <a:pt x="8820" y="7200"/>
                    <a:pt x="10800" y="7200"/>
                  </a:cubicBezTo>
                  <a:moveTo>
                    <a:pt x="10800" y="21599"/>
                  </a:move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/>
            <a:p>
              <a:pPr algn="ctr" defTabSz="241300" hangingPunct="0">
                <a:lnSpc>
                  <a:spcPct val="12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21" name="AutoShape 143"/>
            <p:cNvSpPr/>
            <p:nvPr/>
          </p:nvSpPr>
          <p:spPr bwMode="auto">
            <a:xfrm>
              <a:off x="2929732" y="1971675"/>
              <a:ext cx="57944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/>
            <a:p>
              <a:pPr algn="ctr" defTabSz="241300" hangingPunct="0">
                <a:lnSpc>
                  <a:spcPct val="12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22" name="AutoShape 144"/>
            <p:cNvSpPr/>
            <p:nvPr/>
          </p:nvSpPr>
          <p:spPr bwMode="auto">
            <a:xfrm>
              <a:off x="2944019" y="1928019"/>
              <a:ext cx="58738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/>
            <a:p>
              <a:pPr algn="ctr" defTabSz="241300" hangingPunct="0">
                <a:lnSpc>
                  <a:spcPct val="12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23" name="AutoShape 145"/>
            <p:cNvSpPr/>
            <p:nvPr/>
          </p:nvSpPr>
          <p:spPr bwMode="auto">
            <a:xfrm>
              <a:off x="2944019" y="1885157"/>
              <a:ext cx="58738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/>
            <a:p>
              <a:pPr algn="ctr" defTabSz="241300" hangingPunct="0">
                <a:lnSpc>
                  <a:spcPct val="12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24" name="AutoShape 146"/>
            <p:cNvSpPr/>
            <p:nvPr/>
          </p:nvSpPr>
          <p:spPr bwMode="auto">
            <a:xfrm>
              <a:off x="2697957" y="1826419"/>
              <a:ext cx="86519" cy="61119"/>
            </a:xfrm>
            <a:custGeom>
              <a:avLst/>
              <a:gdLst>
                <a:gd name="T0" fmla="+- 0 10822 44"/>
                <a:gd name="T1" fmla="*/ T0 w 21556"/>
                <a:gd name="T2" fmla="+- 0 10826 53"/>
                <a:gd name="T3" fmla="*/ 10826 h 21547"/>
                <a:gd name="T4" fmla="+- 0 10822 44"/>
                <a:gd name="T5" fmla="*/ T4 w 21556"/>
                <a:gd name="T6" fmla="+- 0 10826 53"/>
                <a:gd name="T7" fmla="*/ 10826 h 21547"/>
                <a:gd name="T8" fmla="+- 0 10822 44"/>
                <a:gd name="T9" fmla="*/ T8 w 21556"/>
                <a:gd name="T10" fmla="+- 0 10826 53"/>
                <a:gd name="T11" fmla="*/ 10826 h 21547"/>
                <a:gd name="T12" fmla="+- 0 10822 44"/>
                <a:gd name="T13" fmla="*/ T12 w 21556"/>
                <a:gd name="T14" fmla="+- 0 10826 53"/>
                <a:gd name="T15" fmla="*/ 10826 h 2154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56" h="21547">
                  <a:moveTo>
                    <a:pt x="19751" y="2"/>
                  </a:moveTo>
                  <a:lnTo>
                    <a:pt x="3200" y="1845"/>
                  </a:lnTo>
                  <a:cubicBezTo>
                    <a:pt x="2215" y="2010"/>
                    <a:pt x="1272" y="3284"/>
                    <a:pt x="1106" y="4676"/>
                  </a:cubicBezTo>
                  <a:lnTo>
                    <a:pt x="1" y="18986"/>
                  </a:lnTo>
                  <a:cubicBezTo>
                    <a:pt x="-44" y="20398"/>
                    <a:pt x="724" y="21547"/>
                    <a:pt x="1712" y="21547"/>
                  </a:cubicBezTo>
                  <a:cubicBezTo>
                    <a:pt x="2698" y="21547"/>
                    <a:pt x="3542" y="20398"/>
                    <a:pt x="3582" y="18978"/>
                  </a:cubicBezTo>
                  <a:lnTo>
                    <a:pt x="4185" y="9251"/>
                  </a:lnTo>
                  <a:cubicBezTo>
                    <a:pt x="4319" y="7849"/>
                    <a:pt x="5235" y="6592"/>
                    <a:pt x="6220" y="6447"/>
                  </a:cubicBezTo>
                  <a:lnTo>
                    <a:pt x="19751" y="5128"/>
                  </a:lnTo>
                  <a:cubicBezTo>
                    <a:pt x="20743" y="5078"/>
                    <a:pt x="21556" y="3884"/>
                    <a:pt x="21556" y="2467"/>
                  </a:cubicBezTo>
                  <a:cubicBezTo>
                    <a:pt x="21556" y="1055"/>
                    <a:pt x="20743" y="-53"/>
                    <a:pt x="19751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/>
            <a:p>
              <a:pPr algn="ctr" defTabSz="241300" hangingPunct="0">
                <a:lnSpc>
                  <a:spcPct val="12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grpSp>
        <p:nvGrpSpPr>
          <p:cNvPr id="125" name="Group 52"/>
          <p:cNvGrpSpPr/>
          <p:nvPr/>
        </p:nvGrpSpPr>
        <p:grpSpPr>
          <a:xfrm>
            <a:off x="7910718" y="4204974"/>
            <a:ext cx="336502" cy="490521"/>
            <a:chOff x="5441157" y="4440238"/>
            <a:chExt cx="319088" cy="465138"/>
          </a:xfrm>
          <a:solidFill>
            <a:schemeClr val="accent4"/>
          </a:solidFill>
        </p:grpSpPr>
        <p:sp>
          <p:nvSpPr>
            <p:cNvPr id="126" name="AutoShape 97"/>
            <p:cNvSpPr/>
            <p:nvPr/>
          </p:nvSpPr>
          <p:spPr bwMode="auto">
            <a:xfrm>
              <a:off x="5441157" y="4440238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636" y="3374"/>
                  </a:moveTo>
                  <a:lnTo>
                    <a:pt x="1963" y="3375"/>
                  </a:lnTo>
                  <a:lnTo>
                    <a:pt x="1963" y="2025"/>
                  </a:lnTo>
                  <a:cubicBezTo>
                    <a:pt x="1963" y="1653"/>
                    <a:pt x="2402" y="1350"/>
                    <a:pt x="2945" y="1350"/>
                  </a:cubicBezTo>
                  <a:lnTo>
                    <a:pt x="18654" y="1349"/>
                  </a:lnTo>
                  <a:cubicBezTo>
                    <a:pt x="19195" y="1349"/>
                    <a:pt x="19636" y="1652"/>
                    <a:pt x="19636" y="2024"/>
                  </a:cubicBezTo>
                  <a:cubicBezTo>
                    <a:pt x="19636" y="2024"/>
                    <a:pt x="19636" y="3374"/>
                    <a:pt x="19636" y="3374"/>
                  </a:cubicBezTo>
                  <a:close/>
                  <a:moveTo>
                    <a:pt x="19636" y="17546"/>
                  </a:moveTo>
                  <a:lnTo>
                    <a:pt x="1963" y="17547"/>
                  </a:lnTo>
                  <a:lnTo>
                    <a:pt x="1963" y="4050"/>
                  </a:lnTo>
                  <a:lnTo>
                    <a:pt x="19636" y="4049"/>
                  </a:lnTo>
                  <a:cubicBezTo>
                    <a:pt x="19636" y="4049"/>
                    <a:pt x="19636" y="17546"/>
                    <a:pt x="19636" y="17546"/>
                  </a:cubicBezTo>
                  <a:close/>
                  <a:moveTo>
                    <a:pt x="19636" y="19574"/>
                  </a:moveTo>
                  <a:cubicBezTo>
                    <a:pt x="19636" y="19946"/>
                    <a:pt x="19195" y="20249"/>
                    <a:pt x="18654" y="20249"/>
                  </a:cubicBezTo>
                  <a:lnTo>
                    <a:pt x="2945" y="20250"/>
                  </a:lnTo>
                  <a:cubicBezTo>
                    <a:pt x="2402" y="20250"/>
                    <a:pt x="1963" y="19947"/>
                    <a:pt x="1963" y="19575"/>
                  </a:cubicBezTo>
                  <a:lnTo>
                    <a:pt x="1963" y="18222"/>
                  </a:lnTo>
                  <a:lnTo>
                    <a:pt x="19636" y="18221"/>
                  </a:lnTo>
                  <a:cubicBezTo>
                    <a:pt x="19636" y="18221"/>
                    <a:pt x="19636" y="19574"/>
                    <a:pt x="19636" y="19574"/>
                  </a:cubicBezTo>
                  <a:close/>
                  <a:moveTo>
                    <a:pt x="18654" y="0"/>
                  </a:moveTo>
                  <a:lnTo>
                    <a:pt x="2945" y="0"/>
                  </a:lnTo>
                  <a:cubicBezTo>
                    <a:pt x="1317" y="0"/>
                    <a:pt x="0" y="907"/>
                    <a:pt x="0" y="2025"/>
                  </a:cubicBezTo>
                  <a:lnTo>
                    <a:pt x="0" y="19575"/>
                  </a:lnTo>
                  <a:cubicBezTo>
                    <a:pt x="0" y="20693"/>
                    <a:pt x="1317" y="21600"/>
                    <a:pt x="2945" y="21600"/>
                  </a:cubicBezTo>
                  <a:lnTo>
                    <a:pt x="18654" y="21599"/>
                  </a:lnTo>
                  <a:cubicBezTo>
                    <a:pt x="20280" y="21599"/>
                    <a:pt x="21600" y="20693"/>
                    <a:pt x="21600" y="19574"/>
                  </a:cubicBezTo>
                  <a:lnTo>
                    <a:pt x="21600" y="2024"/>
                  </a:lnTo>
                  <a:cubicBezTo>
                    <a:pt x="21600" y="906"/>
                    <a:pt x="20280" y="0"/>
                    <a:pt x="1865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/>
            <a:p>
              <a:pPr algn="ctr" defTabSz="241300" hangingPunct="0">
                <a:lnSpc>
                  <a:spcPct val="12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27" name="AutoShape 98"/>
            <p:cNvSpPr/>
            <p:nvPr/>
          </p:nvSpPr>
          <p:spPr bwMode="auto">
            <a:xfrm>
              <a:off x="5571332" y="4483894"/>
              <a:ext cx="58738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58"/>
                    <a:pt x="20387" y="21599"/>
                    <a:pt x="18899" y="21599"/>
                  </a:cubicBezTo>
                  <a:lnTo>
                    <a:pt x="2699" y="21599"/>
                  </a:lnTo>
                  <a:cubicBezTo>
                    <a:pt x="1202" y="21599"/>
                    <a:pt x="0" y="16758"/>
                    <a:pt x="0" y="10800"/>
                  </a:cubicBezTo>
                  <a:cubicBezTo>
                    <a:pt x="0" y="4841"/>
                    <a:pt x="1202" y="0"/>
                    <a:pt x="2699" y="0"/>
                  </a:cubicBezTo>
                  <a:lnTo>
                    <a:pt x="18899" y="0"/>
                  </a:lnTo>
                  <a:cubicBezTo>
                    <a:pt x="20387" y="0"/>
                    <a:pt x="21600" y="4841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/>
            <a:p>
              <a:pPr algn="ctr" defTabSz="241300" hangingPunct="0">
                <a:lnSpc>
                  <a:spcPct val="12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28" name="AutoShape 99"/>
            <p:cNvSpPr/>
            <p:nvPr/>
          </p:nvSpPr>
          <p:spPr bwMode="auto">
            <a:xfrm>
              <a:off x="5586413" y="4847432"/>
              <a:ext cx="285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9"/>
                    <a:pt x="19174" y="21599"/>
                    <a:pt x="16199" y="21599"/>
                  </a:cubicBezTo>
                  <a:lnTo>
                    <a:pt x="5399" y="21599"/>
                  </a:lnTo>
                  <a:cubicBezTo>
                    <a:pt x="2404" y="21599"/>
                    <a:pt x="0" y="16769"/>
                    <a:pt x="0" y="10800"/>
                  </a:cubicBezTo>
                  <a:cubicBezTo>
                    <a:pt x="0" y="4830"/>
                    <a:pt x="2404" y="0"/>
                    <a:pt x="5399" y="0"/>
                  </a:cubicBezTo>
                  <a:lnTo>
                    <a:pt x="16199" y="0"/>
                  </a:lnTo>
                  <a:cubicBezTo>
                    <a:pt x="19174" y="0"/>
                    <a:pt x="21600" y="4830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/>
            <a:p>
              <a:pPr algn="ctr" defTabSz="241300" hangingPunct="0">
                <a:lnSpc>
                  <a:spcPct val="12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sp>
        <p:nvSpPr>
          <p:cNvPr id="132" name="TextBox 24"/>
          <p:cNvSpPr txBox="1"/>
          <p:nvPr/>
        </p:nvSpPr>
        <p:spPr>
          <a:xfrm>
            <a:off x="9008991" y="4251682"/>
            <a:ext cx="1429385" cy="109283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总结</a:t>
            </a:r>
          </a:p>
        </p:txBody>
      </p:sp>
      <p:sp>
        <p:nvSpPr>
          <p:cNvPr id="134" name="TextBox 24"/>
          <p:cNvSpPr txBox="1"/>
          <p:nvPr/>
        </p:nvSpPr>
        <p:spPr>
          <a:xfrm>
            <a:off x="7226546" y="2588617"/>
            <a:ext cx="2011045" cy="8166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详细设计</a:t>
            </a:r>
            <a:endParaRPr lang="zh-CN" altLang="en-US" sz="1400">
              <a:solidFill>
                <a:schemeClr val="bg1">
                  <a:lumMod val="65000"/>
                </a:schemeClr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136" name="TextBox 24"/>
          <p:cNvSpPr txBox="1"/>
          <p:nvPr/>
        </p:nvSpPr>
        <p:spPr>
          <a:xfrm>
            <a:off x="5654286" y="4251682"/>
            <a:ext cx="1633132" cy="109283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20000"/>
              </a:lnSpc>
              <a:buClrTx/>
              <a:buSzTx/>
              <a:buFontTx/>
            </a:pPr>
            <a:r>
              <a:rPr lang="zh-CN" altLang="en-US" sz="28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功能模块</a:t>
            </a:r>
          </a:p>
          <a:p>
            <a:pPr algn="ctr">
              <a:lnSpc>
                <a:spcPct val="120000"/>
              </a:lnSpc>
              <a:buClrTx/>
              <a:buSzTx/>
              <a:buFontTx/>
            </a:pPr>
            <a:r>
              <a:rPr lang="zh-CN" altLang="en-US" sz="28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描述</a:t>
            </a:r>
          </a:p>
        </p:txBody>
      </p:sp>
      <p:sp>
        <p:nvSpPr>
          <p:cNvPr id="138" name="TextBox 24"/>
          <p:cNvSpPr txBox="1"/>
          <p:nvPr/>
        </p:nvSpPr>
        <p:spPr>
          <a:xfrm>
            <a:off x="3853426" y="2260322"/>
            <a:ext cx="1707285" cy="10299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20000"/>
              </a:lnSpc>
              <a:buClrTx/>
              <a:buSzTx/>
              <a:buFontTx/>
            </a:pPr>
            <a:r>
              <a:rPr lang="zh-CN" altLang="en-US" sz="28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系统概要</a:t>
            </a:r>
          </a:p>
          <a:p>
            <a:pPr algn="ctr">
              <a:lnSpc>
                <a:spcPct val="120000"/>
              </a:lnSpc>
              <a:buClrTx/>
              <a:buSzTx/>
              <a:buFontTx/>
            </a:pPr>
            <a:r>
              <a:rPr lang="zh-CN" altLang="en-US" sz="28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设计</a:t>
            </a:r>
          </a:p>
        </p:txBody>
      </p:sp>
      <p:sp>
        <p:nvSpPr>
          <p:cNvPr id="139" name="TextBox 23"/>
          <p:cNvSpPr txBox="1"/>
          <p:nvPr/>
        </p:nvSpPr>
        <p:spPr>
          <a:xfrm>
            <a:off x="2347818" y="5024276"/>
            <a:ext cx="2360168" cy="238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140" name="TextBox 24"/>
          <p:cNvSpPr txBox="1"/>
          <p:nvPr/>
        </p:nvSpPr>
        <p:spPr>
          <a:xfrm>
            <a:off x="2347841" y="4325977"/>
            <a:ext cx="894080" cy="7600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需求分析</a:t>
            </a:r>
          </a:p>
        </p:txBody>
      </p:sp>
      <p:sp>
        <p:nvSpPr>
          <p:cNvPr id="63" name="矩形 62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565"/>
            <a:endParaRPr lang="zh-CN" altLang="en-US" sz="1970">
              <a:solidFill>
                <a:srgbClr val="E7E6E6">
                  <a:lumMod val="50000"/>
                </a:srgbClr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91795" y="266700"/>
            <a:ext cx="1545590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4565"/>
            <a:r>
              <a:rPr lang="zh-CN" altLang="en-US" sz="6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/>
              </a:rPr>
              <a:t>目录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bldLvl="0" animBg="1"/>
      <p:bldP spid="132" grpId="0"/>
      <p:bldP spid="134" grpId="0"/>
      <p:bldP spid="136" grpId="0"/>
      <p:bldP spid="138" grpId="0"/>
      <p:bldP spid="139" grpId="0"/>
      <p:bldP spid="1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任意多边形 40"/>
          <p:cNvSpPr/>
          <p:nvPr/>
        </p:nvSpPr>
        <p:spPr>
          <a:xfrm>
            <a:off x="6573520" y="1240155"/>
            <a:ext cx="6281420" cy="4236720"/>
          </a:xfrm>
          <a:custGeom>
            <a:avLst/>
            <a:gdLst>
              <a:gd name="connsiteX0" fmla="*/ 0 w 4467225"/>
              <a:gd name="connsiteY0" fmla="*/ 0 h 2543175"/>
              <a:gd name="connsiteX1" fmla="*/ 4467225 w 4467225"/>
              <a:gd name="connsiteY1" fmla="*/ 0 h 2543175"/>
              <a:gd name="connsiteX2" fmla="*/ 4467225 w 4467225"/>
              <a:gd name="connsiteY2" fmla="*/ 2543175 h 2543175"/>
              <a:gd name="connsiteX3" fmla="*/ 0 w 4467225"/>
              <a:gd name="connsiteY3" fmla="*/ 2543175 h 2543175"/>
              <a:gd name="connsiteX4" fmla="*/ 0 w 4467225"/>
              <a:gd name="connsiteY4" fmla="*/ 1386931 h 2543175"/>
              <a:gd name="connsiteX5" fmla="*/ 198867 w 4467225"/>
              <a:gd name="connsiteY5" fmla="*/ 1271588 h 2543175"/>
              <a:gd name="connsiteX6" fmla="*/ 0 w 4467225"/>
              <a:gd name="connsiteY6" fmla="*/ 1156245 h 2543175"/>
              <a:gd name="connsiteX7" fmla="*/ 0 w 4467225"/>
              <a:gd name="connsiteY7" fmla="*/ 0 h 254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67225" h="2543175">
                <a:moveTo>
                  <a:pt x="0" y="0"/>
                </a:moveTo>
                <a:lnTo>
                  <a:pt x="4467225" y="0"/>
                </a:lnTo>
                <a:lnTo>
                  <a:pt x="4467225" y="2543175"/>
                </a:lnTo>
                <a:lnTo>
                  <a:pt x="0" y="2543175"/>
                </a:lnTo>
                <a:lnTo>
                  <a:pt x="0" y="1386931"/>
                </a:lnTo>
                <a:lnTo>
                  <a:pt x="198867" y="1271588"/>
                </a:lnTo>
                <a:lnTo>
                  <a:pt x="0" y="1156245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44" name="任意多边形 43"/>
          <p:cNvSpPr/>
          <p:nvPr/>
        </p:nvSpPr>
        <p:spPr>
          <a:xfrm>
            <a:off x="0" y="4577715"/>
            <a:ext cx="6576695" cy="2654935"/>
          </a:xfrm>
          <a:custGeom>
            <a:avLst/>
            <a:gdLst>
              <a:gd name="connsiteX0" fmla="*/ 2590802 w 2590802"/>
              <a:gd name="connsiteY0" fmla="*/ 0 h 4676776"/>
              <a:gd name="connsiteX1" fmla="*/ 2590802 w 2590802"/>
              <a:gd name="connsiteY1" fmla="*/ 4676776 h 4676776"/>
              <a:gd name="connsiteX2" fmla="*/ 1401458 w 2590802"/>
              <a:gd name="connsiteY2" fmla="*/ 4676776 h 4676776"/>
              <a:gd name="connsiteX3" fmla="*/ 1295401 w 2590802"/>
              <a:gd name="connsiteY3" fmla="*/ 4493919 h 4676776"/>
              <a:gd name="connsiteX4" fmla="*/ 1189344 w 2590802"/>
              <a:gd name="connsiteY4" fmla="*/ 4676776 h 4676776"/>
              <a:gd name="connsiteX5" fmla="*/ 0 w 2590802"/>
              <a:gd name="connsiteY5" fmla="*/ 4676776 h 4676776"/>
              <a:gd name="connsiteX6" fmla="*/ 1 w 2590802"/>
              <a:gd name="connsiteY6" fmla="*/ 0 h 4676776"/>
              <a:gd name="connsiteX7" fmla="*/ 2590802 w 2590802"/>
              <a:gd name="connsiteY7" fmla="*/ 0 h 467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2" h="4676776">
                <a:moveTo>
                  <a:pt x="2590802" y="0"/>
                </a:moveTo>
                <a:lnTo>
                  <a:pt x="2590802" y="4676776"/>
                </a:lnTo>
                <a:lnTo>
                  <a:pt x="1401458" y="4676776"/>
                </a:lnTo>
                <a:lnTo>
                  <a:pt x="1295401" y="4493919"/>
                </a:lnTo>
                <a:lnTo>
                  <a:pt x="1189344" y="4676776"/>
                </a:lnTo>
                <a:lnTo>
                  <a:pt x="0" y="4676776"/>
                </a:lnTo>
                <a:lnTo>
                  <a:pt x="1" y="0"/>
                </a:lnTo>
                <a:lnTo>
                  <a:pt x="2590802" y="0"/>
                </a:lnTo>
                <a:close/>
              </a:path>
            </a:pathLst>
          </a:custGeom>
          <a:blipFill dpi="0" rotWithShape="0">
            <a:blip r:embed="rId4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565"/>
            <a:endParaRPr lang="zh-CN" altLang="en-US" sz="1970">
              <a:solidFill>
                <a:srgbClr val="E7E6E6">
                  <a:lumMod val="50000"/>
                </a:srgbClr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2023" y="266575"/>
            <a:ext cx="1219200" cy="7385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565"/>
            <a:r>
              <a:rPr lang="zh-CN" altLang="en-US" sz="4800">
                <a:sym typeface="Arial" panose="020B0604020202020204"/>
              </a:rPr>
              <a:t>总结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6550" y="1096009"/>
            <a:ext cx="5716905" cy="33844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 dirty="0"/>
              <a:t>         </a:t>
            </a:r>
            <a:r>
              <a:rPr lang="zh-CN" altLang="en-US" sz="2400" dirty="0"/>
              <a:t>这次的系统设计不仅是对以往所学知识的综合运用，更是对整个系统开发流程的进一步熟悉，而且丰富了自身的知识体系，对于日后的设计开发工作都有极大的促进意义。在系统设计之初， 通过查阅资料对于课题有了充分的认识。通过需求分析，描述出系统所需要实现的功能。在功能实现阶段，通过小组内成员的讨论，最终完成了功能的实现。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/>
          <p:cNvSpPr/>
          <p:nvPr/>
        </p:nvSpPr>
        <p:spPr bwMode="auto">
          <a:xfrm>
            <a:off x="-163811" y="5027597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Freeform 7"/>
          <p:cNvSpPr/>
          <p:nvPr/>
        </p:nvSpPr>
        <p:spPr bwMode="auto">
          <a:xfrm>
            <a:off x="2984828" y="5576743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68936" y="1312069"/>
            <a:ext cx="7992887" cy="3140846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219450" y="1948815"/>
            <a:ext cx="64198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7200" cap="all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  </a:t>
            </a:r>
            <a:r>
              <a:rPr lang="zh-CN" altLang="en-US" sz="7200" cap="all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谢谢观看！</a:t>
            </a:r>
          </a:p>
        </p:txBody>
      </p:sp>
      <p:sp>
        <p:nvSpPr>
          <p:cNvPr id="28" name="矩形 259"/>
          <p:cNvSpPr>
            <a:spLocks noChangeArrowheads="1"/>
          </p:cNvSpPr>
          <p:nvPr/>
        </p:nvSpPr>
        <p:spPr bwMode="auto">
          <a:xfrm>
            <a:off x="3333750" y="3345850"/>
            <a:ext cx="6191250" cy="32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  <a:buNone/>
            </a:pPr>
            <a:endParaRPr lang="zh-CN" altLang="en-US" sz="1400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593635" y="1451295"/>
            <a:ext cx="7671481" cy="28548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" name="矩形 259">
            <a:extLst>
              <a:ext uri="{FF2B5EF4-FFF2-40B4-BE49-F238E27FC236}">
                <a16:creationId xmlns:a16="http://schemas.microsoft.com/office/drawing/2014/main" id="{559D73BF-EB63-4BE1-87DA-D9564DE01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450" y="3843249"/>
            <a:ext cx="641985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汇报时间：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5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月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26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日      汇报小组：物联网工程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班（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/>
                <a:cs typeface="Arial" panose="020B0604020202020204" pitchFamily="34" charset="0"/>
                <a:sym typeface="Arial" panose="020B0604020202020204"/>
              </a:rPr>
              <a:t>第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/>
                <a:cs typeface="Arial" panose="020B0604020202020204" pitchFamily="34" charset="0"/>
                <a:sym typeface="Arial" panose="020B0604020202020204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/>
                <a:cs typeface="Arial" panose="020B0604020202020204" pitchFamily="34" charset="0"/>
                <a:sym typeface="Arial" panose="020B0604020202020204"/>
              </a:rPr>
              <a:t>组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99"/>
                            </p:stCondLst>
                            <p:childTnLst>
                              <p:par>
                                <p:cTn id="2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00"/>
                            </p:stCondLst>
                            <p:childTnLst>
                              <p:par>
                                <p:cTn id="3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00"/>
                            </p:stCondLst>
                            <p:childTnLst>
                              <p:par>
                                <p:cTn id="4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100"/>
                            </p:stCondLst>
                            <p:childTnLst>
                              <p:par>
                                <p:cTn id="5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5" grpId="0"/>
      <p:bldP spid="15" grpId="1"/>
      <p:bldP spid="28" grpId="0"/>
      <p:bldP spid="28" grpId="1"/>
      <p:bldP spid="31" grpId="0" animBg="1"/>
      <p:bldP spid="9" grpId="0"/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3025884" y="3060108"/>
            <a:ext cx="4043680" cy="178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endParaRPr lang="en-US" sz="3375" dirty="0">
              <a:solidFill>
                <a:schemeClr val="accent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 algn="r"/>
            <a:r>
              <a:rPr lang="zh-CN" altLang="en-US" sz="7595" b="1" dirty="0">
                <a:solidFill>
                  <a:schemeClr val="accent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需求分析</a:t>
            </a: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6759684" y="2506360"/>
            <a:ext cx="309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endParaRPr lang="zh-CN" altLang="en-US" sz="2000" dirty="0">
              <a:solidFill>
                <a:schemeClr val="accent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0" y="1614088"/>
            <a:ext cx="3592650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>
                <a:solidFill>
                  <a:schemeClr val="accent2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01</a:t>
            </a:r>
            <a:endParaRPr lang="zh-CN" altLang="en-US" sz="23900" b="1" dirty="0">
              <a:solidFill>
                <a:schemeClr val="accent2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" name="Freeform 6"/>
          <p:cNvSpPr/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" name="Freeform 7"/>
          <p:cNvSpPr/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99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99"/>
                            </p:stCondLst>
                            <p:childTnLst>
                              <p:par>
                                <p:cTn id="3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等腰三角形 38"/>
          <p:cNvSpPr/>
          <p:nvPr/>
        </p:nvSpPr>
        <p:spPr bwMode="auto">
          <a:xfrm rot="5400000">
            <a:off x="-359049" y="3076111"/>
            <a:ext cx="1799233" cy="10804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4" name="文本框 66"/>
          <p:cNvSpPr txBox="1">
            <a:spLocks noChangeArrowheads="1"/>
          </p:cNvSpPr>
          <p:nvPr/>
        </p:nvSpPr>
        <p:spPr bwMode="auto">
          <a:xfrm>
            <a:off x="1257935" y="1312069"/>
            <a:ext cx="10342880" cy="52622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marL="0" indent="0" algn="l" latinLnBrk="0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编写目的：</a:t>
            </a:r>
          </a:p>
          <a:p>
            <a:pPr marL="0" indent="0" algn="l" latinLnBrk="0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/>
              </a:rPr>
              <a:t>本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/>
              </a:rPr>
              <a:t>PPT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/>
              </a:rPr>
              <a:t>为餐厅预定系统需求分析报告，为餐厅预定系统的设计的主要依据，主要针对餐厅预定系统的概要设计和详细设计人员，作为项目验收的主要依据。</a:t>
            </a:r>
          </a:p>
          <a:p>
            <a:pPr marL="0" indent="0" algn="l" latinLnBrk="0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背景：</a:t>
            </a:r>
          </a:p>
          <a:p>
            <a:pPr marL="0" indent="0" algn="l" latinLnBrk="0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/>
              </a:rPr>
              <a:t>本软件全称为餐厅预定系统，系Java程序设计课程设计项目。</a:t>
            </a:r>
          </a:p>
        </p:txBody>
      </p:sp>
      <p:sp>
        <p:nvSpPr>
          <p:cNvPr id="25" name="矩形 24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565"/>
            <a:endParaRPr lang="zh-CN" altLang="en-US" sz="1970">
              <a:solidFill>
                <a:srgbClr val="E7E6E6">
                  <a:lumMod val="50000"/>
                </a:srgbClr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7055" y="367030"/>
            <a:ext cx="50952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/>
              <a:t>编写目的和背景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等腰三角形 38"/>
          <p:cNvSpPr/>
          <p:nvPr/>
        </p:nvSpPr>
        <p:spPr bwMode="auto">
          <a:xfrm rot="5400000">
            <a:off x="-359049" y="3076111"/>
            <a:ext cx="1799233" cy="10804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4" name="文本框 66"/>
          <p:cNvSpPr txBox="1">
            <a:spLocks noChangeArrowheads="1"/>
          </p:cNvSpPr>
          <p:nvPr/>
        </p:nvSpPr>
        <p:spPr bwMode="auto">
          <a:xfrm>
            <a:off x="1244600" y="1383665"/>
            <a:ext cx="10342880" cy="52622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marL="0" indent="0" algn="l" latinLnBrk="0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/>
              </a:rPr>
              <a:t>目标：</a:t>
            </a:r>
          </a:p>
          <a:p>
            <a:pPr marL="0" indent="0" algn="l" latinLnBrk="0"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/>
              </a:rPr>
              <a:t>满足客户的需求，实现餐厅管理的流程。主要功能包括用户开单、用户结帐、客户管理、后台设置等等。</a:t>
            </a:r>
          </a:p>
          <a:p>
            <a:pPr marL="0" indent="0" algn="l" latinLnBrk="0">
              <a:lnSpc>
                <a:spcPct val="150000"/>
              </a:lnSpc>
            </a:pPr>
            <a:endParaRPr sz="3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/>
            </a:endParaRPr>
          </a:p>
          <a:p>
            <a:pPr marL="0" indent="0" algn="l" latinLnBrk="0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用户特点：</a:t>
            </a:r>
          </a:p>
          <a:p>
            <a:pPr marL="0" indent="0" algn="l" latinLnBrk="0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/>
              </a:rPr>
              <a:t>最终用户为餐厅前台及各个部门，界面应简洁友好，功能完善，系统易用，易维护。 </a:t>
            </a:r>
          </a:p>
        </p:txBody>
      </p:sp>
      <p:sp>
        <p:nvSpPr>
          <p:cNvPr id="25" name="矩形 24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565"/>
            <a:endParaRPr lang="zh-CN" altLang="en-US" sz="1970">
              <a:solidFill>
                <a:srgbClr val="E7E6E6">
                  <a:lumMod val="50000"/>
                </a:srgbClr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7055" y="367030"/>
            <a:ext cx="50952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/>
              <a:t>任务概述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等腰三角形 38"/>
          <p:cNvSpPr/>
          <p:nvPr/>
        </p:nvSpPr>
        <p:spPr bwMode="auto">
          <a:xfrm rot="5400000">
            <a:off x="-359049" y="3076111"/>
            <a:ext cx="1799233" cy="10804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4" name="文本框 66"/>
          <p:cNvSpPr txBox="1">
            <a:spLocks noChangeArrowheads="1"/>
          </p:cNvSpPr>
          <p:nvPr/>
        </p:nvSpPr>
        <p:spPr bwMode="auto">
          <a:xfrm>
            <a:off x="1244600" y="1383665"/>
            <a:ext cx="10342880" cy="45231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marL="0" indent="0" algn="l" latinLnBrk="0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功能概述：</a:t>
            </a:r>
          </a:p>
          <a:p>
            <a:pPr>
              <a:lnSpc>
                <a:spcPct val="150000"/>
              </a:lnSpc>
            </a:pPr>
            <a:r>
              <a:rPr sz="3200" dirty="0"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/>
              </a:rPr>
              <a:t>1、菜单管理：包括菜品名称，菜品单价等信息，可以增删改查菜品信息。</a:t>
            </a:r>
          </a:p>
          <a:p>
            <a:pPr>
              <a:lnSpc>
                <a:spcPct val="150000"/>
              </a:lnSpc>
            </a:pPr>
            <a:r>
              <a:rPr sz="3200" dirty="0"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/>
              </a:rPr>
              <a:t>2、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/>
              </a:rPr>
              <a:t>座位</a:t>
            </a:r>
            <a:r>
              <a:rPr sz="3200" dirty="0" err="1"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/>
              </a:rPr>
              <a:t>管理</a:t>
            </a:r>
            <a:r>
              <a:rPr sz="3200" dirty="0"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/>
              </a:rPr>
              <a:t>：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/>
              </a:rPr>
              <a:t>用户进入餐厅自动分配空闲桌位</a:t>
            </a:r>
            <a:r>
              <a:rPr sz="3200" dirty="0"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/>
              </a:rPr>
              <a:t>。</a:t>
            </a:r>
          </a:p>
          <a:p>
            <a:pPr>
              <a:lnSpc>
                <a:spcPct val="150000"/>
              </a:lnSpc>
            </a:pPr>
            <a:r>
              <a:rPr sz="3200" dirty="0"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/>
              </a:rPr>
              <a:t>3、订单管理：系统可以记录每一位用户的订单信息，包括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/>
              </a:rPr>
              <a:t>用户信息</a:t>
            </a:r>
            <a:r>
              <a:rPr sz="3200" dirty="0"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/>
              </a:rPr>
              <a:t>，</a:t>
            </a:r>
            <a:r>
              <a:rPr sz="3200" dirty="0" err="1"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/>
              </a:rPr>
              <a:t>菜品列表，价格</a:t>
            </a:r>
            <a:r>
              <a:rPr sz="3200" dirty="0"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/>
              </a:rPr>
              <a:t>，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/>
              </a:rPr>
              <a:t>支付方式</a:t>
            </a:r>
            <a:r>
              <a:rPr sz="3200" dirty="0"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/>
              </a:rPr>
              <a:t>等。</a:t>
            </a:r>
          </a:p>
        </p:txBody>
      </p:sp>
      <p:sp>
        <p:nvSpPr>
          <p:cNvPr id="25" name="矩形 24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565"/>
            <a:endParaRPr lang="zh-CN" altLang="en-US" sz="1970">
              <a:solidFill>
                <a:srgbClr val="E7E6E6">
                  <a:lumMod val="50000"/>
                </a:srgbClr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7055" y="367030"/>
            <a:ext cx="50952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/>
              <a:t>需求规定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等腰三角形 38"/>
          <p:cNvSpPr/>
          <p:nvPr/>
        </p:nvSpPr>
        <p:spPr bwMode="auto">
          <a:xfrm rot="5400000">
            <a:off x="-359049" y="3076111"/>
            <a:ext cx="1799233" cy="10804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4" name="文本框 66"/>
          <p:cNvSpPr txBox="1">
            <a:spLocks noChangeArrowheads="1"/>
          </p:cNvSpPr>
          <p:nvPr/>
        </p:nvSpPr>
        <p:spPr bwMode="auto">
          <a:xfrm>
            <a:off x="1106680" y="1600101"/>
            <a:ext cx="10873407" cy="295350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marL="0" indent="0" algn="l" latinLnBrk="0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用户权限分配：</a:t>
            </a:r>
          </a:p>
          <a:p>
            <a:pPr marL="0" indent="0" latinLnBrk="0">
              <a:lnSpc>
                <a:spcPct val="150000"/>
              </a:lnSpc>
            </a:pPr>
            <a:r>
              <a:rPr sz="3200" dirty="0" err="1"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/>
              </a:rPr>
              <a:t>用户分为</a:t>
            </a:r>
            <a:r>
              <a:rPr sz="3200" dirty="0"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/>
              </a:rPr>
              <a:t>：</a:t>
            </a:r>
            <a:r>
              <a:rPr lang="en-US" sz="3200" dirty="0"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/>
              </a:rPr>
              <a:t>	</a:t>
            </a:r>
            <a:r>
              <a:rPr sz="3200" dirty="0" err="1"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/>
              </a:rPr>
              <a:t>管理员、用户</a:t>
            </a:r>
            <a:r>
              <a:rPr sz="3200" dirty="0"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/>
              </a:rPr>
              <a:t>。</a:t>
            </a: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3200" dirty="0" err="1"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/>
              </a:rPr>
              <a:t>管理员</a:t>
            </a:r>
            <a:r>
              <a:rPr sz="3200" dirty="0"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/>
              </a:rPr>
              <a:t>：</a:t>
            </a:r>
            <a:r>
              <a:rPr lang="en-US" sz="3200" dirty="0"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/>
              </a:rPr>
              <a:t>	</a:t>
            </a:r>
            <a:r>
              <a:rPr sz="3200" dirty="0" err="1"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/>
              </a:rPr>
              <a:t>具有操作全部功能的权限</a:t>
            </a:r>
            <a:r>
              <a:rPr sz="3200" dirty="0"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/>
              </a:rPr>
              <a:t>。</a:t>
            </a: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3200" dirty="0" err="1"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/>
              </a:rPr>
              <a:t>用户</a:t>
            </a:r>
            <a:r>
              <a:rPr sz="3200" dirty="0"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/>
              </a:rPr>
              <a:t>：</a:t>
            </a:r>
            <a:r>
              <a:rPr lang="en-US" sz="3200" dirty="0"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/>
              </a:rPr>
              <a:t>		</a:t>
            </a:r>
            <a:r>
              <a:rPr sz="3200" dirty="0" err="1"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/>
              </a:rPr>
              <a:t>可下单、查看订单</a:t>
            </a:r>
            <a:r>
              <a:rPr sz="3200" dirty="0"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/>
              </a:rPr>
              <a:t>。</a:t>
            </a:r>
          </a:p>
        </p:txBody>
      </p:sp>
      <p:sp>
        <p:nvSpPr>
          <p:cNvPr id="25" name="矩形 24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565"/>
            <a:endParaRPr lang="zh-CN" altLang="en-US" sz="1970">
              <a:solidFill>
                <a:srgbClr val="E7E6E6">
                  <a:lumMod val="50000"/>
                </a:srgbClr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7055" y="367030"/>
            <a:ext cx="50952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/>
              <a:t>需求规定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等腰三角形 38"/>
          <p:cNvSpPr/>
          <p:nvPr/>
        </p:nvSpPr>
        <p:spPr bwMode="auto">
          <a:xfrm rot="5400000">
            <a:off x="-359049" y="3076111"/>
            <a:ext cx="1799233" cy="10804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4" name="文本框 66"/>
          <p:cNvSpPr txBox="1">
            <a:spLocks noChangeArrowheads="1"/>
          </p:cNvSpPr>
          <p:nvPr/>
        </p:nvSpPr>
        <p:spPr bwMode="auto">
          <a:xfrm>
            <a:off x="1244600" y="1743710"/>
            <a:ext cx="10342880" cy="45231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marL="0" indent="0" algn="l" latinLnBrk="0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开单：</a:t>
            </a:r>
          </a:p>
          <a:p>
            <a:pPr marL="0" indent="0" algn="l" latinLnBrk="0">
              <a:lnSpc>
                <a:spcPct val="150000"/>
              </a:lnSpc>
            </a:pPr>
            <a:r>
              <a:rPr sz="3200" dirty="0"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/>
              </a:rPr>
              <a:t>用户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/>
              </a:rPr>
              <a:t>预约</a:t>
            </a:r>
            <a:r>
              <a:rPr sz="3200" dirty="0"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/>
              </a:rPr>
              <a:t>下单，开单后订单自动生成。</a:t>
            </a:r>
          </a:p>
          <a:p>
            <a:pPr marL="0" indent="0" algn="l" latinLnBrk="0">
              <a:lnSpc>
                <a:spcPct val="150000"/>
              </a:lnSpc>
            </a:pPr>
            <a:endParaRPr sz="3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/>
            </a:endParaRPr>
          </a:p>
          <a:p>
            <a:pPr marL="0" indent="0" algn="l" latinLnBrk="0"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结算：</a:t>
            </a:r>
          </a:p>
          <a:p>
            <a:pPr marL="0" indent="0" algn="l" latinLnBrk="0">
              <a:lnSpc>
                <a:spcPct val="150000"/>
              </a:lnSpc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/>
              </a:rPr>
              <a:t>自动统计客人在店时所发生的消费额和应付款额，并完成结帐收银操作。</a:t>
            </a:r>
          </a:p>
        </p:txBody>
      </p:sp>
      <p:sp>
        <p:nvSpPr>
          <p:cNvPr id="25" name="矩形 24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565"/>
            <a:endParaRPr lang="zh-CN" altLang="en-US" sz="1970">
              <a:solidFill>
                <a:srgbClr val="E7E6E6">
                  <a:lumMod val="50000"/>
                </a:srgbClr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7055" y="367030"/>
            <a:ext cx="50952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/>
              <a:t>需求规定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等腰三角形 38"/>
          <p:cNvSpPr/>
          <p:nvPr/>
        </p:nvSpPr>
        <p:spPr bwMode="auto">
          <a:xfrm rot="5400000">
            <a:off x="-359049" y="3076111"/>
            <a:ext cx="1799233" cy="10804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4" name="文本框 66"/>
          <p:cNvSpPr txBox="1">
            <a:spLocks noChangeArrowheads="1"/>
          </p:cNvSpPr>
          <p:nvPr/>
        </p:nvSpPr>
        <p:spPr bwMode="auto">
          <a:xfrm>
            <a:off x="1244600" y="1743710"/>
            <a:ext cx="10342880" cy="45231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marL="0" indent="0" algn="l" latinLnBrk="0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查询：</a:t>
            </a:r>
          </a:p>
          <a:p>
            <a:pPr marL="0" indent="0" algn="l" latinLnBrk="0">
              <a:lnSpc>
                <a:spcPct val="150000"/>
              </a:lnSpc>
            </a:pPr>
            <a:r>
              <a:rPr sz="3200" dirty="0"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/>
              </a:rPr>
              <a:t>可查询记帐单以及客户的信息，方便统计调查。</a:t>
            </a:r>
          </a:p>
          <a:p>
            <a:pPr marL="0" indent="0" algn="l" latinLnBrk="0">
              <a:lnSpc>
                <a:spcPct val="150000"/>
              </a:lnSpc>
            </a:pPr>
            <a:endParaRPr sz="3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/>
            </a:endParaRPr>
          </a:p>
          <a:p>
            <a:pPr marL="0" indent="0" algn="l" latinLnBrk="0"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设置和管理：</a:t>
            </a:r>
          </a:p>
          <a:p>
            <a:pPr marL="0" indent="0" algn="l" latinLnBrk="0">
              <a:lnSpc>
                <a:spcPct val="150000"/>
              </a:lnSpc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/>
              </a:rPr>
              <a:t>只有管理员权限的操作员才有权使用此类功能。菜品内容价格、整个用户数据库管理进行设置。</a:t>
            </a:r>
          </a:p>
        </p:txBody>
      </p:sp>
      <p:sp>
        <p:nvSpPr>
          <p:cNvPr id="25" name="矩形 24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565"/>
            <a:endParaRPr lang="zh-CN" altLang="en-US" sz="1970">
              <a:solidFill>
                <a:srgbClr val="E7E6E6">
                  <a:lumMod val="50000"/>
                </a:srgbClr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7055" y="367030"/>
            <a:ext cx="50952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/>
              <a:t>需求规定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5a4b9869df1eb"/>
  <p:tag name="KSO_WPP_MARK_KEY" val="e96d0394-5dab-4270-8973-7bc95ac3eafa"/>
  <p:tag name="COMMONDATA" val="eyJoZGlkIjoiN2UwOWE1MmQ3MzhiZGU4NzQ4MjMxYzA2MjkyMTkwZD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自定义设计方案">
  <a:themeElements>
    <a:clrScheme name="碧海蓝天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F49100"/>
      </a:accent6>
      <a:hlink>
        <a:srgbClr val="F491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jM0MjE1MjYzMTAwIiwKCSJHcm91cElkIiA6ICIyMTIzMDI5NTA3IiwKCSJJbWFnZSIgOiAiaVZCT1J3MEtHZ29BQUFBTlNVaEVVZ0FBQXY4QUFBSU1DQVlBQUFCaS9jT1ZBQUFBQ1hCSVdYTUFBQXNUQUFBTEV3RUFtcHdZQUFBZ0FFbEVRVlI0bk96ZGVYeFUxZjMvOGZkTUlKQ3d5R0paNjFKUjBGS2hKQVVKcEdVcFFnZ29EUzBVVUZHb3BZS0NJUDJ4V1ZCVVNvc29teHF4RkNnVm9TaG95bXFSVGRFSU5ZQWdLbVVSTUVUMk5ldHM5L2NIWnI0Wk1nbEJrOXlabk5mejhmRGgzRE4zSnAvTXlYRGVjKytaY3lV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CQ0V3KzRDQUNDVXhNVEViSkRVMmU0NjhIOHN5OXErYytmT3UreXVBd0FxQXFmZEJRQkFpQ0g0aHhpSHc5SEc3aG9Bb0tLb1pIY0JBQkNLMHRMUzdDNEJrbUpqWSswdUFRQXFGSTc4QXdBQUFJWWcvQU1BQUFDR0lQd0RBQUFBaGlEOEF3QUFBSVlnL0FNQUFBQ0dJUHdEQUFBQWhpRDhBd0FBQUlZZy9BTUFBQUNHSVB3REFBQUFoaUQ4QXdBQUFJWWcvQU1BQUFDR0lQd0RBQUFBaGlEOEF3QUFBSVlnL0FNQUFBQ0dJUHdEQUFBQWhpRDhBd0FBQUlZZy9BTUFBQUNHSVB3REFBQUFoaUQ4QXdBQUFJWWcvQU1BQUFDR0lQd0RBQUFBaGlEOEF3QUFBSVlnL0FNQUFBQ0dJUHdEQUFBQWhpRDhBd0FBQUlZZy9BTUFBQUNHSVB3RFFDbkt6YzIxdXdRQUFJcFV5ZTRDQUtBaUdUQmdnRmFzV0NGSk9uZnVuRnd1VjhEOTlldlhMN1dmZGVWekYxUzVjbVU1SEk1QzdidDI3WkxQNTFOTVRFeUpmNDdQNTFOMmRyWXVYTGlnQ3hjdTZQejU4enA3OXF4KzhJTWY2SzY3N3ZMdjkvcnJyeXN4TVZGMTZ0VHh0NjFidDA1ZmZmV1ZoZzRkV3VLZkJ3QW9PNFIvQUNnRlI0NGNVYU5HalhUOCtIRU5HVEpFVmFwVTBTMjMzS0tEQnc5S2tuSnljdlMvLy8xUEgzendnWCs3YytmT0pYNytXclZxK1cvbjVPU29XYk5tT243OHVDVEpzaXhsWkdTb2NlUEcvbjFlZlBGRk5XblNwTkR6SERwMFNDKy8vTExlZnZ0dDFheFpzOUQ5NTg2ZDA2T1BQcXFjbkJ6bDVPUW9LeXRMdWJtNXFsR2podXJVcWFQcnJydE90V3ZYVnQyNmRkV3FWU3YvNHc0ZlBxekZpeGVyYjkrK0FjOTN4eDEzYU5xMGFXclRwbzFpWTJOTC9Qc0NBTW9HNFI4QXZxZDkrL1pweUpBaGF0YXNtYjl0ekpneDJyQmhneG8zYnF4MjdkcHB3WUlGZXZIRkYvMzNXNVlsbDh1bHRMUzBFdjJNdkx3OGJkcTBTYzJhTmRPRUNSTTBZc1FJTlcvZVhKSjA5T2hSVFpvMFNRc1hMZ3g0VEd4c3JLS2lvb0krWDJKaVlzQjJUazZPMHRMU1ZMdDJiVTJlUEZsUlVWR3FWcTJhTm16WW9FV0xGbW5peElscTNicTFKT25reVpQeWVEeHExS2lSLy9ILy9PYy85ZUNERHlveU1sSjMzMzIzSk1uajhjam44eWt5TWxManhvM3o3enRwMGlUOS9PYy9MOUh2RFFBQUFKU1ptSmdZS3lZbXhpcXBMNy84MGhvOGVMQzFiOTgreTdJczYrdXZ2N2IrK01jL1dubDVlWlpsV2RZVFR6eGh4Y1RFV0pNblQ3YThYcS8vY1ZsWldkZjBjN3hlcnpWeTVFanJaei83bWJWOSszWi9lNDhlUGF5Nzc3N2JpbytQdDNyMDZHSDE2TkhEU2twS3NpekxLdkh6ZXp5ZVF2c2VQSGpRZXZUUlI2M25ubnZPT24vK3ZMOTk1Y3FWVnRldVhhMDMzM3pUMzVhZW5tNzE2dFhMeXN2THMrYlBuMitkTzNmT3Npekxtang1c3RXdlh6L0w0L0g0Zjg2MXl1OFB1Lzh1QUtDaTRNZy9BSHdQTldyVTBJUUpFL1RDQ3kvb1J6LzZrWEp6Y3pWKy9IaTk4Y1liT25YcWxDNWV2S2paczJkcjBhSkZHanAwcUtaT25Sb3dKejQ1T1ZtTEZpMjY2czlKVFUzVmxDbFROSERnUU5XdVhkdmZucDJkclkwYk55b3pNMVBWcTFlWEpQOTBvdkhqeDVmb2QzQTZuUm96Wm94Lys2OS8vYXZlZXVzdHRXclZTcm01dVpvMGFaSXVYYnFrMDZkUDY0WWJidEJycjcybW0yNjZ5Yi8vakJrek5HVElFTzNmdjE5cjFxelJBdzg4b0xTME5LMWZ2MTd6NTg5WFJFU0V6cDgvcitIRGgydkJnZ1dxVkltaEJ3RHN3ci9BQVBBOU5HellVTHQzNzFhTkdqVlVvMFlOSlNZbWFzU0lFYnJycnJ1VW5wNnUzLzN1ZDJyYnRxM2F0V3VuVmF0V3FVcVZLdjdIT3AxT0RSMDZOT0RMc0M2WFMzRnhjWVdtQTNYdjNsMlNkT3JVS1EwZlBseG56cHpSL1Buei9mZjM2TkZEVzdac0NYak16Smt6TlhQbXpFSTE1K1RrQkowTzFLTkhEMVd2WGwxZHUzWlZtelp0Vkx0MmJYbTlYaTFidGt3blRwelFILy80UjlXb1VVT25UNS8yaDMrZno2ZlBQLzljQnc4ZVZIcDZ1dWJObTZlTEZ5L3E2YWVmMXBRcFUzVGJiYmZKc2l4RlJVV3BidDI2ZXVPTk56Unc0TUR2OEVvREFBQUFwZXhhcC8xczNiclZldWFaWjZ4UFB2bkVtanAxcXRXdlh6L3IwMDgvdFVhTkdtV2RPSEhDZXZycHA2MHhZOFpZaHc0ZENuamMrZlBucmJadDJ4WjZ2cnk4dkdKL2Z2djI3YTI4dkR5clU2ZE9WbloydHRXcFV5ZkxzaXlyUTRjTy9uM3kyeXpyOHZTaWpJeU1nTzJTL0g0blRweXdubi8rZWV1KysrNnpWcTllN1oreXRILy9mcXRYcjE3V1cyKzlGYkQvMHFWTHJSa3pabGlXWlZrVEowNjArdmZ2YjNYdTNObUtqNCszT25ic2FNWEV4Rmg5Ky9hMU9uWHE1SjhXVkJKTSt3R0Ewc1dSZndENEhobzBhQ0JKbWpCaGdqSXpNOVdpUlFzbEp5ZExrcDU2NmlsSjBwNDllM1RtekJsRlIwZnJ0Ny85cmRxM2I2L016TXlncSsyVVJIcDZ1cEtTa2dLTzNsZXVYRG5vdmx1M2J0WE1tVE8xWnMyYUVqLy91SEhqdEdIREJrVkhSNnRGaXhaNisrMjM5Y1liYnlnN08xdTV1Ym5LeTh2VGl5KytxR1BIam1uNDhPSDY2S09QdEhUcFVvMGJOMDRyVjY3VXVISGpGQjBkcmJadDIrcWpqejZTMCtsVTY5YXQ5YTkvL1V0Nzl1ejV6cjgzQU9EN0kvd0R3UGR3OHVSSnRXclZTbVBHakZHblRwM2s5WG9MN1dOWmx1Yk5tNmNMRnk3NDcwOVBUMWZEaGcyLzA4Kzg1WlpiTkh6NGNQLzJxVk9uQXViZ0Y3UjM3OTZnYS9wMzZOQWhZSHZreUpGS1NrcVNkSGtsb002ZE82dG16WnFxV2JPbXFsV3JwdC84NWpmYXNtV0xJaU1qVmFsU0paMDZkVXBqeG96UnVYUG45UDc3Nyt1R0cyN1ErKysvcjRZTkd5b3lNbExIang5WHJWcTE1SFFHWGt2eXpqdnYvRTYvTXdDZ2RCRCtBZUI3aUl1TDg5OTJPQnlLaUlnb3RJL0Q0ZENoUTRmVXFGRWpWYTFhVlpLMGJkczIvMUtkMzhmWXNXTzFhZE1tSFR4NFVHbHBhWXFOamRYWXNXTWxYVjVxYy8zNjlhcGJ0NjZ5czdNVkhSM3RmOXlWM3c4bzZCZS8rSVcyYk5taVYxOTlWZlBuei9jSCtPam9hTDN5eWlzNmNlS0Vubnp5U1MxWXNFRFM1UzhXWjJkbmEvLysvZHEzYjU5T25UcWw5ZXZYcTBXTEZvV2UrLzMzMzlmRml4ZlZzMmZQNy8yN0F3Q3VuZlBxdXdBQVNxSisvZnBLVGs3VzAwOC9yY2FORyt2QkJ4L1VyRm16MUtKRkM0MGZQMTVIang2VkpHVmxaU2tsSlVYZHVuWHpQOWJ0ZGt1NmZFYWdxQ2s4d1RSdjNsd3JWNjdVOU9uVE5YbnlaSzFaczhiL3ZJc1hMOVlkZDl5aHRtM2JxbCsvZmxxeFlvVXlNaktDUG8vYjdaYlA1NU4wT2FBLy9mVFRHalpzV0tFajl3ODg4SUNPSHordVJ4NTVST2ZQbjVmUDUxUC8vdjMxaHovOFFXdlhybFZVVkpSMjdkcWxlZlBtNmNFSEgvUS96dUZ3eU92MTZ2RGh3N3A0OFdLSmZ6OEFRT25peUQ4QWxBSzMyeTJQeDZOdDI3WnA5KzdkcWxhdG1uYnMyS0dYWG5wSlI0NGMwZWpSby8wWHhkcS9mNzkrOHBPZkJCd1puelZybHBZdVhhcEtsU3JwMTcvK2RhSG56NTl2NzNBNC9HMmJOMi9XckZtek5IWHFWTjErKyszNis5Ly9yaWVlZUVJWEwxNVV1M2J0dEh6NWNpMVlzRUIxNjlaVnk1WXR0V3paTWlVbkp5c3lNdEovd2E3OFVDNUpTNVlzMGVlZmY2NlhYbnBKTTJiTTBCMTMzS0hzN0d4bFoyZjdQNURVcUZGREw3LzhzaVpObXFSQmd3WXBPVGxaLy96blAvM0xkejcxMUZQYXZuMjdubi8rK1lBekcrM2F0Vk8zYnQza2NEZzBkKzdjVW43MUFRQUFnTy9nV2xmN3lYZjgrSEZyMEtCQjF1elpzNjFObXpZRnJHaHo0TUFCYS9iczJkYXNXYlA4YlM2WEsrRHhYcS9YY3J2ZGxzL25DL3I4M2JwMXN6cDA2R0M5OE1JTGxtVloxcHR2dm1uMTd0M2JPbkRnUU1CK1dWbFoxbU9QUFdaOTg4MDMxckZqeDRxdDJldjFXaDZQeC9KNnZmN1ZmRjU2NlNYcjRNR0RsbVZaMW1lZmZlWmZyV2ZtekptRkhydG8wU0lyS3lzcm9QM3JyNy8yWCtDc05MRGFEd0NVTHNmVmR3RUFjK1FIelN2WDJRODFQcDlQSG85SGtaR1JoZTZ6TEN2Z0RFRTRpNDJObFNUdDJMR2pZdnhDQUdBejV2d0RRQmh5T3AxQmc3K2tDaFA4QVFDbGovQVBBQUFBR0lMd0R3QUFBQmlDOEE4QUFBQVlndkFQQUFBQUdJTHdEd0FBQUJpQzhBOEFBQUFZZ3ZBUEFBQUFHSUx3RHdBQUFCaUM4QThBQUFBWWd2QVBBQUFBR0lMd0R3QUFBQmlDOEE4QUFBQVlndkFQQUFBQUdJTHdEd0FBQUJpQzhBOEFBQUFZZ3ZBUEFBQUFHSUx3RHdBQUFCaUM4QThBQUFBWWd2QVBBQUFBR0lMd0R3QUFBQmlDOEE4QUFBQVlndkFQQUFBQUdJTHdEd0FBQUJpQzhBOEFBQUFZZ3ZBUEFBQUFHS0tTM1FVQVFDaUtqWTIxdXdRQUFFb2RSLzRCb0FETHNyYmJYUU1LK2N6dUFnQUFBSUNRRlJNVFk4WEV4RmgyMXdFQUNDMGMrUWNBQUFBTVFmZ0hBQUFBREVINEJ3QUFBQXhCK0FjQUFBQU1RZmdIQUFBQURFSDRCd0FBQUF4QitBY0FBQUFNUWZnSEFBQUFERUg0QndBQUFBeEIrQWNBQUFBTVFmZ0hBQUFBREVINEJ3QUFBQXhCK0FjQUFBQU1RZmdIQUFBQURFSDRCd0FBQUF4QitBY0FBQUFNUWZnSEFBQUFERUg0QndBQUFBeEIrQWNBQUFBTVFmZ0hBQUFBREVINEJ3QUFBQXhCK0FjQUFBQU1RZmdIQUFBQURFSDRCd0FBQUF4QitBY0FBQUFNUWZnSEFBQUFET0d3dXdDZ3BHSmlZalpJNm14M0hRQUFGTVd5ck8wN2QrNjh5KzQ2Z0tKdzVCL2hoT0FQQUFocERvZWpqZDAxQU1XcFpIY0J3TFhhc1dNSFo2d0FBQ0VuSmliR3Nyc0c0R280OGc4QUFBQVlndkFQQUFBQUdJTHdEd0FBQUJpQzhBOEFBQUFZZ3ZBUEFBQUFHSUx3RHdBQUFCaUM4QThBQUFBWWd2QVBBQUFBR0lMd0R3QUFBQmlDOEE4QUFBQVlndkFQQUFBQUdJTHdEd0FBQUJqQ1lYY0JRRkZhdFdyMVMwbmQ4N2NkRHNkb1NiSXM2NFVDdTZYdTNMbHplWG5YQmdBQTR4VENVU1c3Q3dDSzRjbi9oN1NnZ20xZXI3ZDMrWllFQUlBZjR4VENEdE4rRUxKMjd0ejVvV1ZaWjR2WjVhTEg0MWxkYmdVQkFGQUE0eFRDRWVFZm9jd2o2Vi9GM1AvZTNyMTdYZVZWREFBQVYyQ2NRdGdoL0NQVXJTanFEc3V5M2l6UFFnQUFDSUp4Q21HRjhJK1FkdW5TcFE4a1hieXkzYktzckhQbnpyMWpRMGtBQVBneFRpSGNFUDRSMGc0Y09KQm5XZFpiVjdZN0hJNk5odzhmenJXakpnQUE4akZPSWR3US9oSHlMTXNxdEVTYXorZGoyVFFBUUVoZ25FSTRJZndqNUowOGVYS3pwS3dDVFRsdXQ1dC9WQUVBSVlGeEN1R0U4SStRbDVHUmtTMnA0THpKTFh2MzdzMjBxeDRBQUFwaW5FSTRJZndqTFBoOHZvTHpLZmtDRlFBZ3BEQk9JVndRL2hFV2NuSnlOa2pLdFN6TDVYYTdsOWxkRHdBQUJURk9JVndRL2hFVzl1M2JkOG15ckZVT2gyUHJuajE3enRsZER3QUFCVEZPSVZ4VXNyc0FvS1FzeTFvbXFZSGRkUUFBRUF6akZNS0J3KzRDVVBaaVltSTJTT3BzZHgzNFA1WmxiZCs1YytkZGR0Y0JBS0dBY1NyME1FNVZYRXo3TVFQL29JWVloOFBSeHU0YUFDQ0VNRTZGR01hcGlvdHBQd1pKUzB1enV3UklpbzJOdGJzRUFBaEpqRk9oZ1hHcVl1UElQd0FBQUdBSXdqOEFBQUJnQ01JL0FBQUFZQWpDUHdBQUFHQUl3ajhBQUFCZ0NNSS9BQUFBWUFqQ1B3QUFBR0FJd2o4QUFBQmdDTUkvQUFBQVlBakNQd0FBQUdBSXdqOEFBQUJnQ01JL0FBQUFZQWpDUHdBQUFHQUl3ajhBQUFCZ0NNSS9BQUFBWUFqQ1B3QUFBR0FJd2o4QUFBQmdDTUkvQUFBQVlBakNQd0FBQUdBSXdqOEFBQUJnQ01JL0FBQUFZQWpDUHdBQUFHQUl3ajhBQUFCZ0NNSS9BQUFBWUFqQ1B3QUFBR0FJd2o4QUFBQmdDTUkvUXNyQmd3Zmw4L25zTGdNQWdLQVlweER1Q1A4b2RSOSsrS0ZlZU9HRmdMWTMzbmhEUzVjdUxmWnhYM3p4aFFZTkdxUzllL2VXWlhrQUFNam44K25TcFVzNmR1eVl2dmppQzMzNDRZZGF1WEtsNXMyYnB6Ly8rYy9LenM0dTlKaHJHYWQrLy92ZmEvUG16UUZ0Rnk1Y1VLZE9uWlNSa1ZGYXZ3Wnd6U3JaWFFBcW5qdnZ2RlBUcGsxVDA2Wk5kYzg5OStqczJiTmF2SGl4WnMyYVZlUmpqaDQ5cXBFalIyckNoQW02ODg0N0pVa25UcHhRZW5xNlltTmovZnQ5OWRWWGV1aWhod0llNi9QNWxKT1RvMnJWcXBXNFJyZmJMYmZicmVqbzZFTDNKU2NuNjhjLy9uR0pud3NBRUI1Y0xwZTZkZXVtM054Y3VkMXVWYTFhVlRWcTFGRE5talZWcTFZdDFhNWRXM1hxMUZIOSt2VjE5dXpaZ0RHaXBPT1VKRzNldkZtN2R1MVNabWFtNXM2ZEswbHEyYktsSWlJaWxKZVhwOUdqUndmc2Y4Y2RkeWcxTlRXZ0xUczdXN1ZxMVpJa0hUdDJUSTBiTjVZa1pXUms2TC8vL1cvcHZqQUFLcGFZbUJnckppYkdLa3VyVjYrMkVoSVMvUC85L09jL3Q3cDE2K2Jmam8rUEQ3Zy9JU0hCLzlqRGh3OWJpWW1KVmtwS1NzQnpmdm5sbDFiWHJsMnRyVnUzRnZ1ejMzMzNYV3YwNk5IWFZPLzQ4ZU90K2ZQblg5TmpTa3QrZjlqOWR3RUFvYUk4eGluTHNxeTh2RHdySmliR3lzek10THhlYjRrZmR5M2pWRVpHaHRXclZ5L3JtMisrc1I1NDRBRXJQVDNkeXNyS3NqNzQ0QU1yTVRIUk9ubnlwUFhBQXc5WVo4K2VMZlJ6ZnZHTFh3UzkzYjU5KzZEdFpZVnhxbUxqeUQ5S1JXSmlvaElURTYvNWNUdDI3TkNUVHo2cDBhTkhxMHVYTHY1Mnk3SjA0NDAzNnNrbm45VFlzV00xYmRvMHRXdlh6bjkvaHc0ZC9MZGRMcGNjRGtkQVc3NHRXN1pJa25yMzdoM1FmdlRvVVgzMjJXZGF1WEpsUUh1bFNwVzBiTm15YS80OUFBRGg0MXJPRkYvck9IWGh3Z1VOR1RKRURSbzBVTisrZmJWejUwNDFiZHBVa3lkUDF0S2xTMVczYmwwbEpTWHB3SUVEYXQyNmRiRS91Mi9mdnBLa3ZMdzgvKzFnMDVHQWErR3d1d0NVdmZ4UDcybHBhV1g2Yy9yMDZTT1h5eFhRRmhFUm9SVXJWbWowNk5IKzd3SDA3OTlmUzVZczBkYXRXelZxMUNoRlIwZXJkdTNheXN2TFUyNXVyandlajV4T3A2S2lvaFFkSGEycVZhc3FQVDFkYytiTVVjdVdMU1ZKc2JHeFNrMU5WV1JrcENUcGd3OCtVSHg4dkJ5T3kzL1NMcGRMY1hGeC90KzVkZXZXL3RPa2Q5OTl0OWF2WCsrdnNlQjJ3ZjNLU3Y3cDRSMDdkdkQrQXdDVjN6aVZQelpFUlVXVmFQL0preWRyM0xoeDF6eE94Y2JHcWttVEppWDZHVjk5OVpWLzNPblFvWVAvb0ZYQjIvSHg4ZHE2ZFd1aDlyTENPRld4Y2VRZnBTWTlQYjNRbk1XNHVEaEowclp0Mi94dEJ3NGNrQ1Q5NUNjLzBaLys5Q2MxYmRwVU5XclVVSFIwdEtwVnE2WXFWYW9VZXU3azVHUzkvdnJyL3ZCL3BaRWpSMnI3OXUyS2lJZ29yVjhIQUZBQk9Sd09mNUMrbXZQbnozK25jU295TXJMRVo1SGo0dUswZS9kdWpSMDdWbGxaV2VyZXZidXV2Lzc2YS9xZGdHdEIrRWVwNnRXclY4QzIxK3N0Y3Q5YXRXb1YycjhvRHovOGNLR3pDdmxjTHBlY1RxZWN6cEl0WG5YaHdnWC82Vk1BZ0RrOEhvOHFWU3A1OVBtdTQxUnFhcXBhdDI2dFpzMmFCZDMzeXkrLzFDZWZmT0xmVjVMV3JsMnJEaDA2YU8zYXRaSXVIK0hQLzltNXVibisyMHo3d2ZkRitFZXBTa2xKQ2RqT1AvSmZsUHhUc05XclZ5OXluOHpNVEtXbXBoWTVSL09iYjc3UjlkZGY3NS95Y3pYWFhYZGR3QkdadSsrK3UwU1BBd0NFdDZ5c0xQK1VuOWpZV0YxMzNYVkI5N3R3NFlKL0N0TDNHYWRlZi8zMW9QdGZiV3lVcEg3OSttbm8wS0dTTGsvN3lSOWZrNU9Uci9wWW9EaUVmNFNFalJzM0JwMnk0L1Y2MWFaTm0ySWZ1Mzc5ZWxXdVhGbDc5dXp4TDc5V0hJNzhBNENaVHA0OHFkcTFhL3UzMTY5ZlgyanNLV3JjK1M3ajFQMzMzeCswM2UxMlg3WFcvT0JmMG5hZ3BBai9LRlZYcnFwVDNMU2Y3MlA1OHVXcVhMbXlkdXpZb1gvKzg1OTY2S0dITkdYS0ZFVkVST2krKys1VDE2NWQ5Wi8vL0Nmb1l6bnlEd0JtMnJ0M3IyNjk5VmE3eTFDOWV2VjAvLzMzQnowejRQUDVkT0xFQ1EwZVBOamZscHVicSs3ZHUvdTNodzBicG52dXVhZGNha1hGUS9oSHFWcXhZa1hBZHY2cHpaSit1YXFrdkY2di92S1h2Mmp0MnJXYU1HR0NFaElTTkdqUUlIMzg4Y2RhdUhDaFhuNzVaVDM0NElQNjFhOSs1VjhSQ0FCZ3RsV3JWbW5BZ0FIbDl2T0ttdllqQlU3OStmenp6NVdTa2lLWHk2WEJnd2ZydHR0dTg4LzlseTVQK3ltNERYd2ZoSCtVT3AvUEo1ZkxKWi9QNTUrSGYvRGdRVG1kVHAwK2ZUcm9LZ2tKQ1FrbGV1NGpSNDVvNU1pUk9ubnlwTHAxNjZZbFM1YjRyM29vU1czYnRsWGJ0bTMxNmFlZktqazVXZi81ejM4MGI5NDgrWHcrLzFrSmo4Y1RjSWJpeW0wQVFNV3paY3NXWGJod0lXQ3QvcDQ5ZTViNDhTVWRwd29xYm9wcHdhay9kZXJVVWRldVhUVnk1RWhGUlVYcG1XZWVDYWd0TnplM1VLMnJWcTI2NW5vQWlmQ1BNdUIydS8xSFZ2cjA2U1BwOHBIL2xKUVVWYWxTUlNOR2pQRHY2M0E0MUxKbFM4MmJOeS9vYWowK24wOFBQL3l3LzBQRVRUZmRwREZqeHFobHk1WUJsMTIvVXN1V0xmWHFxNi9xM0xsemtxVFhYbnV0ME9YWGcvbjAwMDlML29zQ0FNTEdyYmZlcWllZmZOSy8yazljWEp4bXo1NWRhT3p4K1h6ZmE1ektOMkRBQUkwYU5hcklldWJNbWVPLzNhQkJBelZvME1DL1BXblNwR3Y3NVlCcndNVWJERkJlRjA5QnlYRHhGQUFJeERnVldoaW5LcmFTTFl3T0FBQUFJT3dSL2dFQUFBQkRFUDRCQUFBQVF4RCtBUUFBQUVNUS9nRUFBQUJERVA0QkFBQUFReEQrQVFBQUFFTVEvZ0VBQUFCREVQNEJBQUFBUXhEK0FRQUFBRU1RL2dFQUFBQkRFUDRCQUFBQVF4RCtBUUFBQUVNUS9nRUFBQUJERVA0QkFBQUFReEQrQVFBQUFFTVEvZ0VBQUFCREVQNEJBQUFBUXhEK0FRQUFBRU1RL2dFQUFBQkRFUDRCQUFBQVF4RCtBUUFBQUVNUS9nRUFBQUJERVA0QkFBQUFReEQrQVFBQUFFTVEvZ0VBQUFCRFZMSzdBSlNmMk5oWXUwc0FBS0JJakZOQTJlUEl2d0VzeTlwdWR3MG81RE83Q3dDQVVNRTRGWklZcHdEWUt5WW14b3FKaWJIc3JnTUFnR0FZcHhBT09QSVBBQUFBR0lMd0R3QUFBQmlDOEE4QUFBQVlndkFQQUFBQUdJTHdEd0FBQUJpQzhBOEFBQUFZZ3ZBUEFBQUFHSUx3RHdBQUFCaUM4QThBQUFBWWd2QVBBQUFBR0lMd0R3QUFBQmlDOEE4QUFBQVlndkFQQUFBQUdJTHdEd0FBQUJpQzhBOEFBQUFZZ3ZBUEFBQUFHSUx3RHdBQUFCaUM4QThBQUFBWWd2QVBBQUFBR0lMd0R3QUFBQmlDOEE4QUFBQVlndkFQQUFBQUdJTHdEd0FBQUJpQzhBOEFBQUFZZ3ZBUEFBQUFHTUpoZHdIaG9sV3JWdHNjRGtjYnUrc0F5dGpHSFR0Mi9OTHVJZ0RUTWVZQXRqQmlET1RJZndueGp6QU0wZG51QWdBdzVnQTJNV0lNckdSM0FlRm14NDRkbkMyeFNVeE1qQ1hSQjJVbC8vVUZFRHI0OXk2OE1FNkZMNVBHUUk3OEF3QUFBSVlnL0FNQUFBQ0dJUHdEQUFBQWhpRDhBd0FBQUlZZy9BTUFBQUNHSVB3REFBQUFoaUQ4QXdBQUFJWWcvQU1BQUFDR0lQd0RBQUFBaGlEOEF3QUFBSWJnOHRORitPbFBmOXJENFhCMHl0OTJPQnlqSmNteXJCY0s3TFoyNTg2ZEc4cTlPRU8wYXRYcWw1SzY1MjhYMFFlcE8zZnVYRjdldFZVRVAvM3BUKzl6T0J5dDhyZUR2YjZXWlczYXRXdlhhanZxQTB6Q21CT2VHS2ZDVjZ0V3JYNHRLUzUvMjZReHNKTGRCWVFxcDlQcGxUVDZ5dmI4UHc1SnNpeHJaYmtXWlI1UHdkYzdYOEUycjlmYnUzeExxbENzcTcyK0RvZmp2Zkl0Q1RBVFkwN1lZcHdLVXo2Znp4Y1JFV0hrR01pMG55STRISTRObG1XZEwrcCt5N0xPN3R5NTg4UHlyTWswTzNmdS9OQ3lyTFBGN0hMUjQvRlV1RS9rNWNYdGRyOGw2V0pSOTF1V2RkN2hjSENVRVNnSGpEbmhpWEVxZkgzYkwwYU9nWVQvSXFTbHBia2REa2R4UjFuK0pjbFRYdlVZeXFQTHIzTlIzdHU3ZDYrcnZJcXBhTDU5N1lvN3F2SHZ0TFEwZDNuVkE1aU1NU2RzTVU2RktaUEhRTUovTVN6TGVxdVl1MWVVV3lGbUsvSjF0aXpyemZJc3BDSzZ5bXZJSEZXZ0hESG1oQzNHcVRCbDZoaEkrQy9HdVhQbi9tTlpWbGFRdXk2NlhLNzN5NzBnQTEyNmRPa0RCVGt0WjFsVzFybHo1OTZ4b2FRSzVkU3BVeWxGL1kxZnVuVHAzWEl2Q0REWXQyTk9acEM3R0hOQ0dPTlUrQ3BtREx4VWtjZEF3bjh4RGg4K25PdHdPRFpkMlc1WjFwdWN4aXNmQnc0Y3lBdDJOTXpoY0d3OGZQaHdyaDAxVlNUcDZlazVSZjJOSHpod0lNK09tZ0JUZlR2bUZKb2Z6cGdUMmhpbndsZFJZNkNrMVJWNURDVDhYNFhQNXl0MDJzZXlMRTYvbGlQTHNncjFRYkIrd1hmRDN6Z1FPbmcvaGlmR3FmQlZ4SHV1UXZjZDRmOHF2bDBScGVBbjk2elRwMDhIKzVTSU1uTHk1TW5Oa2dxZWxzdHh1OTBWK28xWm52Z2JCMEtIeitkYkk5NlBZWWR4S253Rkd3TzlYdTlhdStvcEQ0VC9xOWk3ZDIrbXBDMEZtdDVPVDAvUHNhc2VFMlZrWkdSTEtqaHZjc3UzL1lKU3dOODRFRHAyNzk2ZEpkNlBZWWR4S253Rkd3Ty9mUjlXV0lUL2tuazcvd2FuOGV6aDgva0t6cWZrQzFTbGo3OXhJSFR3Zmd4RGpGTmh6YWozSE9HL0JOeHU5ekxMc2x5U2NuTnljaXJrQlI5QzNiZXZlNjVsV1M2MzI3M003bm9xR3Y3R2dkREIrekU4TVU2Rkw5UGVjNFQvRXRpelo4ODVoOE94VmRMS2ZmdjJYYks3SGhQdDI3ZnZrbVZacXh3T3g5WTllL2Fjczd1ZWlvYS9jU0IwOEg0TVQ0eFQ0Y3UwOTF3bHV3c0lGNVpsdldOWjFuRzc2ekNaWlZuTEpEV3d1NDZLaXI5eElIVHdmZ3hQakZQaHk2VDNuTVB1QXI2UG1KaVlEWkk2MjExSGFiTXNhL3ZPblR2dnNydU9rcUlmeWc2dkxSQTZlRCtHTC9vdVBORnZaU1BjcC8xVXVEOElTWEk0SEczc3J1RWEwUTlsaDljV0NCMjhIOE1YZlJlZTZMY3lVQ0dtL2FTbHBkbGRRcW1KalkyMXU0VHZqSDRvTzd5MlFPamcvUmkrNkx2d1JMK1ZybkEvOGc4QUFBQ2doQWovQUFBQWdDRUkvd0FBQUlBaENQOEFBQUNBSVFqL0FBQUFnQ0VJL3dBQUFJQWhDUDhBQUFDQUlRai9BQUFBZ0NFSS93QUFBSUFoQ1A4QUFBQ0FJUWovQUFBQWdDRUkvd0FBQUlBaENQOEFBQUNBSVFqL0FBQUFnQ0VJL3dBQUFJQWhDUDhBQUFDQUlRai9BQUFBZ0NFSS93QUFBSUFoQ1A4QUFBQ0FJUWovQUFBQWdDRUkvd0FBQUlBaENQOEFBQUNBSVFqL0FBQUFnQ0VJL3dBQUFJQWhDUDhBQUFDQUlRai9BQUFBZ0NFSS93QUFBSUFoQ1A4QUFBQ0FJUWovQUFBQWdDRUkvd0FBQUlBaENQOEFBQUNBSVFqL0FBQUFnQ0VJL3dBQUFJQWhDUDhBQUFDQUlRai9BQUFBZ0NFSS93QUFBSUFoQ1A4QUFBQ0FJUWovQUFBQWdDRUkvd0FBQUlBaENQOEFBQUNBSVFqL0FBQUFnQ0VJL3dBQUFJQWhDUDhBQUFDQUlRai9BQUFBZ0JkaEZLY0FBQjNjU1VSQlZDRUkvd0FBQUlBaENQOEFBQUNBSVFqL0FBQUFnQ0VJL3dBQUFJQWhDUDhJSzkyN2Q3ZTdCQUFBZ0xCVnllNENnR0JHalJxbFE0Y09GV28vZmZxMGV2WHFWYWc5SlNXbFBNb0NBQUFJYTRSL2hLUVpNMmI0YjN1OVhyMzIybXZhdjMrL0xsMjZwSVlORzZwYnQyNUtTa3F5c1VJQUFJRHd3N1FmaExTUFB2cEk5OTEzbnk1ZHVxUnAwNmFwU3BVcW1qVnJsdmJzMmFNaFE0Wm81ODZkZHBjSUFBQVFOamp5ajVEajhYajAxbHR2NloxMzNsRk9UbzdHakJtajl1M2JTNUlTRXhOVnBVb1ZUWm8wU1I5KytLR21USmtpcDlPcHA1NTZTczJiTjdlNWNnQUFnTkJHK0VmSXFWU3BrazZlUEtsQmd3YnByMy85cTZaT25ScHcvN3Z2dnV1LzdmUDVOR3pZTU4xNjY2M2xYU1lBQUVEWUlmd2pKSTBZTVVLUzlPeXp6MnJqeG8xRjdoY1hGNmVlUFh1V1Yxa0FBQUJoamZDUGtKYWJteHQwZFI4QUFBQmNPOEkvUWxyVnFsV0xYY1l6TGk2dUhLc0JBQUFJYjRSL2hMVGMzRnltOVFBQUFKUVN3ajlDV3A4K2ZUUjI3TmdpNzU4MmJWbzVWZ01BQUJEZUNQOElTWjA3ZC9iZkxyaTZUekRyMXEzVDJMRmoxYTFidDdJdUN3QUFJS3dSL2hHU2lsdmhCd0FBQU44TlYvZ0ZBQUFBREVINEJ3QUFBQXhCK0FjQUlFU2NQWHUyMkcwQStMNEkvd2hMUHA5UFdWbFpPbkhpaE5MVDArMHVCd0JLeFpVTEY3Q1FRWGh4dVZ4Ri9tZFpsdDNsNFZ0ejU4N1Y0Y09IN1M3RE5uemhOd2lYeTZXNHVEaFZyMTQ5b0Qwek16T2dMVE16VTl1M2IxZEVSRVI1bDJpRTZkT25hOXUyYmZKNnZmSjRQUDcvUjBWRnllbDBLaW9xU2xGUlVhcFZxNWFlZi81NU9Sd091MHNHZ0d1eWVmTm1UWmt5eGIvdDgvbDA5OTEzRjdrdFNjdVhMMWZObWpYTHJVWUUxNzE3ZC8vdG5Kd2NOV3ZXVE1lUEg1Y2tXWmFsakl3TU5XN2MyTC9QaXkrK3FDWk5tcFI3blNnc01qSlN2L3ZkNy9US0s2K29UcDA2U2twS0tuYi9yVnUzbGxObDVZUHdYd1NuMDZrdFc3YjR0NzFlcjlxMGFSUFFGaHNiYTBkcHhuanNzY2MwYk5nd1JVWkdxbEtsU3BvMmJacHV2UEZHOWV2WHorN1NBS0JVZE96WVVSMDdkdlJ2OSsvZlgwdVdMUEZ2anhneFFyTm56NWJMNVpMWDYxVlVWSlFOVlNLWWQ5NTVSNXMyYlZLelpzMDBZY0lFalJneFFzMmJONWNrSFQxNlZKTW1UZExDaFF2dExSSkJEUm8wU09ucDZabzRjYUwrOWE5L0JZVDc4K2ZQNjVlLy9LWFMwdEpzckxCc0VmNFJzcFl1WGFvMWE5Wkl1bnlsMzlPblQrdUhQL3loVnF4WVVXamZaY3VXbFhkNUFGQXFGaTVjcVBmZmYxOWVyMWRPcDFOOSsvYVZ5K1ZTYm02dVBCNlB1blRwb3NqSVNDVWtKR2pFaUJGMmw0dHZWYTVjV2UrKys2NG1UcHlvVjE1NXhSLzhlL2JzS1pmTHBaeWNIUDhWNmlNakk0T09YYkRQdUhIamRQejRjU05uRFJEK2krRHorUUl1TkpVdldCdEszK2JObS8zQlg1S3lzN09MUGVMVnQyOWZQZ0FBQ0V1SmlZbTY0WVliZFBQTk42dHExYXI2NG9zdmxKbVpxUjQ5ZXFoeTVjcTZkT21TbGk5ZnJvRURCOXBkS2dwd09wMmFNbVdLQmc0Y3FOcTFhL3ZiczdPenRYSGp4b0Nwd21TSDBGTzVjbVhkY01NTmRwZGhDOEovRVp4T1o4Q0ZwdktuL1JSc1k5cFAyU2w0S256T25EazZmZnEwSmsrZWJHOVJBRkFHNnRXcnAvZmVlMDl0MnJSUlVsS1NQQjZQSG4vOGNkMTc3NzN5K1h4Njhza241ZkY0TkdEQUFFVkdSdHBkTHI2VlArZi8xS2xUR2o1OHVNNmNPYVA1OCtmNzcrL1JvMGZBVkdHRWhvRURCK3JRb1VQS3lja3g5bnViaFA4Z3ZGNnZLbGV1YkhjWmtMUnQyell0V3JSSTllclZVOSsrZllQdXd4Ri9BT0h1NFljZjF2RGh3M1hQUGZmb3BwdHVVdGV1WFpXVmxhVUZDeFlvTHk5UHMyYk5JdmlIbUxWcjEwcVM0dVBqbFpLU29vU0VoSUF2OUpvNG5TUWNMRnEwU0pMWkIzQUovMEhrNWVYSjVYSVZXbUZCVXRBMmxJMzkrL2ZyVDMvNmt5SWlJclI2OWVxZys5QWZBQ3FDSmsyYWFNYU1HYXBVNmZLd3ZHREJBZzBiTmt5OWV2WFNrQ0ZEVkxWcVZac3JSSEhTMDlPVmxKUVVNRDJWZzRnSVZZVC9JQzVldktobXpacHA4ZUxGL3JiOGFUL3IxNi8zdDVuOHFiR3NmZm5sbDNyc3NjYzBkT2hRdmZycXErcmZ2My9RL1M1Y3VGRE9sUUZBNmRtOWU3ZkdqaDNyMy9iNWZEcDkrclFrcVhYcjFycisrdXNMUFNiL2lETkN4eTIzM0tMaHc0Zjd0MCtkT3FXYmJyckp4b3BRVWhjdlh0U0JBd2NVRXhOamR5bmxodkFmeExGanh3TFc1a1g1TzNQbWpKS1NrdlRyWC85YXI3NzZhc0RTZHdWeDVCOUFPR3ZSb29VL3pHZG5aMnZpeElscTJiS2w1c3lab3llZWVFS0hEeC9XcUZHak9QSWZSc2FPSGF0Tm16YnA0TUdEU2t0TFUyeHNiTUFIUElTT0ZTdFdhTUdDQlJvOGVERGgzM1M3ZHUzeUw5a0ZlN1J2MzE3dDI3ZjNiM1BrSDBCRjl2SEhIMnY2OU9rYU1HQ0FldmZ1clRsejVxaC8vLzVhdDI2ZEJnd1lvTDU5K3lveE1aR0xlNFdCNXMyYmEvejQ4Wm8rZmJvbVQ1NnNSeDU1UkltSmlYYVhoUUkrKyt3elNkS21UWnYwMm11dnFWR2pSc3JLeWxKVVZKUU9IVHBVNGI5ZlEvaS9nc2ZqMGVyVnEvWFNTeThGdmQreUxIbTlYcDA3ZDA1T3A1TXY5SlFUcjlkcmR3a0FVT29PSFRxazU1NTdUbTYzVzFPblR0VnR0OTBXY0g5Q1FvSmlZbUkwZCs1YzllalJRMjNhdE5HMGFkT01YS0VrMUdSblp5czNOemNnQjJ6ZXZGbXpaczNTMUtsVGRmdnR0K3Z2Zi8rN25uamlDVjI4ZUpFTFZJYVFHMis4VVJNblR0U3ZmdlVyU1pMTDVWTEhqaDNsOC9ua2NEajBtOS84eHVZS3l4Ymgvd3FmZi82NWZ2akRIK3JtbTI4T2FIYzRISXFLaXBMUDUxTjhmTHc4SG8vaTQrUGxkRHJ0S2RRZ3ZYdjMxdENoUTRQZWw1eWNYTTdWQUVEcHVmbm1telY0OEdDMWI5OCtJRVJXcVZMRmY3dGV2WHFhT0hHaUhuLzhjVjI2ZEluZ0h5SjY5KzZ0M054Y0pTVWxTWkxlZXVzdExWbXlSTk9uVC9ldit2T0RIL3hBYytmTzFkaXhZOVcxYTFmVnFWUEh6cEx4clpvMWEvcUR2M1Q1SW15Yk4yK1d6K2RUbFNwVk9QSnZtaFl0V21qNjlPbUYycDFPcC8veXo2bXBxZko0UEh5VHY1d1VGZnl2ZGg4QWhEcW4wNm40K1BoQzdmbmpUVUUxYTlaazJrOElXYmR1WGNCMjc5NjlkZSs5OXhZS2p0SFIwWm85ZXpZekJVSmN0V3JWN0M2aDNIRFlPb2o4Sy9JVnhlRndFUHdCQUlDZjAra3M4b2d4d1IraGhQQVBBQUFBR0lMd1h3SzV1YmthTm15WU1qSXk3QzdGT0pabDZmVHAwOXEyYlp1T0hEbFM2UDV6NTg3cHM4OCswNEVEQjJ5b3J1TEl5c3J5WDZvZUFQRGQ3TnExU3p0MjdMQzdESlRBdG0zYjlQLyszLzlUVGs1T1FQdnExYXVWa3BKaVUxWGxnem4vSlZDMWFsWGRmdnZ0ZXVtbGwvVG5QLy9aN25LTTBhZFBINTAvZjE2MWF0VlMvZnIxMWJselo5MTAwMDM2elc5K28renNiTG5kYnRXc1dWTS8rTUVQRkI4ZnIxdHZ2ZFh1a3NPV3orZlR5Wk1uN1M0RE1GWnNiS3pxMWF0WDVQMG5UNTVVV2xwYU9WYUU3K0xRb1VONitlV1g5ZmJiYi9QOWpCQVhFeE9qWmN1V2Fmanc0WHJ0dGRma2REcDE4ZUpGelowN1YzUG16TEc3dkRKRitDOUNYRnhjb2JuL2xtVUZYRlFxTXpOVEgzNzRJU3YrbEpIejU4OEhYRkU1MzZsVHA3UnAweVplOXpMUXVYUG5RbTN4OGZGNjVwbG5iS2dHTU11cVZhdUNydVNUZjRWNWhKYlkyRmhGUlVVRnZlL0tkZjF6Y25MNDhCWkNldmZ1clp5Y0hIazhIbVZsWmFsSGp4NlNMcy8weU0zTjFTT1BQQ0twNGw1Tm0vQmZCSmZMcFhYcjFoVzdwRnBzYkt3c3l5ckhxcENQNEY4Mk5tN2NhSGNKQUJBMmdxM0tkQ1UrdklXZWt5ZFBGdXE3Mk5qWWdBOW93VmJocWlnSS93aHB2WHYzbGlTbHA2ZHIrL2J0TmxkVGNlVG01dXFlZSs0cDFGN3d6SllrclZ5NVVsV3JWaTJ2c2dDajllelowKzRTY0EzR2p4OWZvdjJjVHFmR2pCbFR4dFhnV3ZYcTFhdll0dHpjM1BJc3Axd1IvaEhTVnF4WUlVa0JYMGJOeXNyeUQ1TEhqeDlYZ3dZTkpFbHZ2UEVHY3l4THlPZno2ZXpaczhXZWhvNk5qWlhQNXl2SHFnQ3pNZTBudk15Y09WTXpaODRzMUo2VGt4TjBPbENQSGoydXVwUTR5cytWWCtxTmpZME5hT1BJdjJIY2JyZWt3a2RCWVQrZno2Y2FOV3BvMWFwVmtpNi9PZk52QTBDNFNrMU5MWEthYVVSRWhGSlRVOHU1SWx6TjFxMWJsWjJkclFzWExxaGh3NGFTcE96c2JQMzg1ejh2MFhRZ3dDNkUveUN5c3JJVUhSMTkxZm5QNDhlUDU4SWRaY2pqOGZpbi9adzVjMGFTZFBIaXhTSy9ZSVZyeHdkY3dINVhydlJ6L3Z4NXBhYW1LaTR1VHJWcTFmSzNzK0pQNk5tNmRhdG16cHlwTld2VzJGMEtybEd3NWEwTHRqSHR4ekRIamgzelR5VXB6dFNwVTh1aEdqUDVmRDVGUjBmN3AvMDgrK3l6a3FUUFAvOWNOOTk4czQyVlZRd09oMFBWcTFjUHVwcFN2ZzRkT3ZEaEZpZ0hrWkdSQWF1S3hNWEYrVzhYMVk3UXNIZnZYc1hFeEJScTc5Q2hROEQyeUpFamxaU1VWRjVsNFNwbXpacWwyTmpZZ0xiWTJOaUE5MXRGL3FCTitBL2lzODgrMDQ5Ly9HTzd5ekRhTjk5OG8vcjE2L3UzSjA2Y0tFbjY5Ny8vclhidDJ0bFZWb1Z4N3R3NS9mR1BmNVFrTFZpd1FGMjdkbFhqeG8wMWUvWnNQZlRRUTZwYXRhb1NFeFBsOVhwdHJoUUFRcFBINDlINjlldFZ0MjVkWldkbkt6bzYybi9mbGkxYmJLd014U251akhldyt3WU9IS2dISG5pZ0xFc3FkNFQvSU41OTkxMzE2OWZQN2pLTXRtUEhEalZ2M2p5Z2JkdTJiZHEyYlpzbVRKaGdVMVVWeC9UcDAvMFhSVHQ5K3JUZWVlY2RQZnJvbzdJc1MydldyRkcvZnYxMDZ0UXBUWnc0VVRObXpMQzVXcURpYzdsY2RwZUFhN1I0OFdMZGNjY2R1dVdXVzlTdlh6ODk5TkJEYXRHaVJkQjkzVzYzSWlJaVdLWTZCQlIxeGpzMk5yYllzK0VWQ2VIL0NsdTJiRkZHUm9ZNmRlcGtkeW5Hc2l4TGI3MzFsa2FPSE9sdisvVFRUelYyN0ZqOTZVOS9Za1dmNzJuMTZ0WGF2MysvLzJyVlhicDAwVk5QUGFWSEgzMVVYYnAwMFN1dnZLSisvZnBwOU9qUjZ0Mjd0NVl1WGNxSFlhQU11ZDN1SXQ5amZmdjJEZGdQb2VIbzBhTmF2bnk1Rml4WW9McDE2NnBseTVaYXRteVprcE9URlJrWnFkYXRXMHU2UE1VeS93enFraVZMMUxScFV6dkxCaVFSL2d1NS92cnJOWDc4ZUZXdVhObnVVb3psY0RpVW1KaW9WcTFhK2R1T0hqMnFrU05IcWt1WExnSDcvdXhuUHl2djhzSmVURXlNL3ZLWHYvalg3Mi9ac3FWbXo1NHRTZnJ4ajMrczZkT25TNUlhTm13WWNJWUFRTm00OGNZYi9kOXZrdjd2K2lZTkd6YlVzbVhMQ3JYRGZnMGFOTkNycjc2cXVuWHJTcnE4OHR5VlMwUDZmRDVabHVYLzdoUkgvVU5ieDQ0ZDdTNmgzQkQrcjNEbFZCUFk0N2UvL1czQWRyQUxVa2tLdXNZeWl0ZXdZVVAvc25UUzVRRXAvMHZVRG9jallEV2w5dTNibDNkNWdIRUtCditDMjBXMXczNlJrWkZxMUtoUnNmc1E5c1BMQ3krOFlIY0o1WWEvVEFBQUFNQVFoSC9BY0JWNUxXTUFBQkNJOEY5Q09UazUrdHZmL2lhZnp5ZWZ6NmRseTVicHhJa1RkcGRsbEwvLy9lL0t6czYydTR3S1o4Q0FBZjdiNTg2ZDA0a1RKd0wrQTFEMmZ2LzczMnZ6NXMwQmJSY3VYRkNuVHAyVWtaRmhUMUVvRWZvdVBKbmNiOHo1RDZKWHIxNEIyOGVQSDljSEgzeWdkZXZXeWUxMjYrT1BQMWF0V3JVS2Zia0haV2YvL3YxS1NVblI0TUdEN1M2bHdqaHk1SWdhTldxazQ4ZVBhOGlRSWFwU3BZcHV1ZVVXSFR4NFVOTGxEN3ovKzkvLzlNRUhIOWhjS1ZDeGJkNjhXYnQyN1ZKbVpxYm16cDByNmZJWDhTTWlJcFNYbDZmUm8wY0g3SitVbEJTd0NoRHNROStGSjlQN2pmQi9CWmZMcFFFREJpZ3BLVW1Sa1pINjZLT1B0R0hEQmtWR1JtcllzR0VhTTJhTUprK2VyQTRkT21qMjdObHExS2lSQmcwYVpIZlpGYzZlUFh2MDJHT1ArYmV6czdOVnRXclZZcitOejBWVlNtN2Z2bjBhTW1TSW1qVnI1bThiTTJhTU5tellvTWFORzZ0ZHUzWmFzR0NCWG56eFJSdXJCQ3ErYjc3NVJqTm56dFRLbFNzMVpzd1lUWjA2VmJWcjE5YU9IVHMwZGVwVXBhU2thUFRvMFpvMWE1WnExNjV0ZDdrb2dMNExUL1FiNGIrUVNwVXE2ZXpac3hvNGNLREdqUnVuTjk5OFUxT21USkVrL2ZLWHYxUkNRb0tXTFZ1bVYxNTVSUWtKQ1lWV3BVSHB1UFBPTy8xaGZzZU9IWHIrK2VmMWozLzhRNUdSa1RaWEZ2NzI3ZHVuYWRPbTZXOS8rNXVhTm0ycTlQUjB6Wm8xUy9YcjE5ZEREejJrMGFOSDY0a25ubEN2WHIwS1hmNGNRT202Y09HQ2hnd1pvZ1lOR3FodjM3N2F1WE9ubWpadHFzbVRKMnZwMHFXcVc3ZXVrcEtTZE9EQUFmL2E4UWdOOUYxNG90OEkvNFU0blU0TkhUcFUxYXRYMTVRcFUvVDczLzllOTk5L3YvOSt0OXV0SC8zb1IzSzczZXJSbzBmQTVieFIrakl5TWpSMjdGaTVYSzVDMDdIeXJWNjltaVhWcmtHTkdqVTBZY0lFdmZEQ0MvclJqMzZrM054Y2pSOC9YbSs4OFlaT25UcWxpeGN2YXZiczJWcTBhSkdHRGgycXFWT25xazZkT25hWERWUkl0OTkrdSs2Nzd6NHRYTGd3b0wxMjdkb2FPblJvb2YyLyt1b3IvZmUvL3kybjZsQWMraTQ4MFcrRS8wS09IRG1paFFzWEtpc3JTLy80eHo4VUhSMnRybDI3QnV6ajgvbjBqMy84UXc4OTlKQ2FOMit1bVRObitpK1loTkx6OWRkZmEvanc0VHA3OXF6UzB0S0M3aE1iR3l2THNzcTVzdkRXc0dGRDdkNjlXelZxMUZDTkdqV1VtSmlvRVNORzZLNjc3bEo2ZXJwKzk3dmZxVzNidG1yWHJwMVdyVnFsS2xXcTJGMHlVS0ZGUmtZR1hNeXJPSEZ4Y1dWY0RhNEZmUmVlVE84M3d2OFZ2dnJxSzkxMTExMUtTRWhReDQ0ZFZhOWV2YUQ3blR0M1RpdFhydFQvL3ZjL2duOFoyTGx6cDBhUEhxM2h3NGZydWVlZVU4K2VQZTB1cWNMNDZLT1B0SEhqUnZYdDIxZnIxNi9YYzg4OXAvSGp4MnZod29WNjhza25sWnljckxmZmZsdVBQUEpJa1JkWEExQjZVbE5UMWJwMTY0RHY0QlQwNVpkZjZwTlBQdkh2aTlCQjM0VW4wL3VOOEgrRmdsOG96Y3ZMSy9LVFlWeGNuR3JWcXFVMmJkcVVVMlZtY1RxZHV2LysrNVdVbEtUbm5udE9xMWF0Q3JvZmM5S3ZYWU1HRFNSSkV5Wk1VR1ptcGxxMGFLSGs1R1JKMGxOUFBTWHA4aGV1ejV3NW8ram9hUDMydDcvbFNyOUFPWGo5OWRlRHRsZkVJNDhWRFgwWG5renROOEkvUWxMTGxpM1ZzbVZMdTh1b2tFNmVQS2xXclZwcHpKZ3g2dFNwazd4ZWI2RjlMTXZTdkhuemRPSENoYUQzQXloOUJiOWZWcERiN1M3blNuQ3Q2THZ3WkdxL0VmNnY0dDU3NzFXbFNvRXZVMTVlSHF2T2xMT2l2dXlMYTFmd2lJYkQ0VkJFUkVTaGZSd09odzRkT3FSR2pSb3hyUTJ3V2IxNjlYVC8vZmNYZVpRU29ZdStDMDhWdmQ4SS84VklUVTNWczg4K3E0U0VCTFZ1M1ZwdXQxdFRwMDVWalJvMU5HclVLTHZMTTBwS1NrclFkcWI5ZkQvMTY5ZFhjbkt5VHB3NG9iLzk3Vy9xMHFXTFltSmlOSExrU0kwZlAxN1BQdnVzbWpadGFuZVpnQkdLQ3hvVmZScEN1S1B2d3BPcC9VYjR2OEs2ZGV2ODg1OGx5ZXYxYXV2V3JmNmpuMmZPbkZIZHVuVURMZ2xkVkRCRjJUaDU4cVRjYnJjeU1qSVVHUm5KTXAvZmtkdnRsc2ZqMGJadDI3Ujc5MjVWcTFaTk8zYnMwRXN2dmFRalI0NW85T2pSYXRTb2tkMWxBc1lvN2dxaUZYMGFRcmlqNzhLVHFmMUcrTDlDUWtLQ0VoSVM3QzREeGRpNmRhc1dMMTZzeU1oSVBmcm9vM0k0SEhhWEZKYk9uajJyNjYrL1h0dTNiOWVkZDk2cG4vNzBwNnBWcTVhR0RSdW1nd2NQYXMyYU5aby9mNzVHakJoaGQ2bEFoVGRnd0lCaXp5alBtVE9uSEt2QnRhRHZ3cFBKL1ViNFI4aTdjbzMvM3IxN3EzZnYzalpWVTNIVXIxOWY4K2ZQRDNwZmt5Wk5OSHo0OEhLdUNERFgxYWFTOG40TVhmUmRlREs1MzVndkFRQUFBQmlDOEkrd2NQYnMyV0szQVFBQWNIV0VmNFNGYnQyNkZic05BQUNBcTJQT2Z4RFoyZG5xMzc5L3Nmc2NPM2JNZitsbmxMN05temRyeXBRcC9tMmZ6NmU3Nzc2N3lHMUpXcjU4dVdyV3JGbHVOUUxBOS9YZWUrL3BoUmRlQ0dqTHpzNVdyVnExSkYwZWF4bzNiaXhKeXNqSTBILy8rOTl5cnhIQjBYZmhpWDRqL0FjVkhSMTkxZVU3NCtQank2a2FNM1hzMkZFZE8zYjBiL2Z2MzE5TGxpenhiNDhZTVVLelo4K1d5K1dTMSt0VlZGU1VEVlVDd1BmVHBVc1hkZW5TUlIwNmROQ1dMVnNrU1IwNmRQQ1BRZkh4OGY3YkhUcDBzSzFPRkViZmhTZjZqZkJmcE5HalIrdnJyNzh1OHY2OHZMeHlyTVpNQ3hjdTFQdnZ2eSt2MXl1bjA2bStmZnZLNVhJcE56ZFhIbzlIWGJwMFVXUmtwQklTRWxpT0VrQ0Zrci8rZUY1ZW52OTJkbmEyblNXaGhPaTc4R1JTdnhIK2kzRGxLYUVyY2VTLzdDVW1KdXFHRzI3UXpUZmZyS3BWcStxTEw3NVFabWFtZXZUb29jcVZLK3ZTcFV0YXZueTVCZzRjYUhlcEFGQ3FsaTFiSnVueVdKTi91NkllaGF4bzZMdndaRksvRWY2djhONTc3K21WVjE2NTZuNjV1Ym4rdGVaWHJGaFIxbVVacVY2OWVucnZ2ZmZVcGswYkpTVWx5ZVB4NlBISEg5ZTk5OTRybjgrbko1OThVaDZQUndNR0RGQmtaS1RkNVFMQU5kdTllN2ZHamgycnJLd3NkZS9lWGRkZmY3M2RKYUdFNkx2d1JMOFIvZ3ZwMHFXTFdyVnFwZlhyMTZ0UG56NktpSWlRSk1YR3htclpzbVZxMHFTSkpPbWJiNzdSdm4zN0F1YWxvL1E5L1BEREdqNTh1TzY1NXg3ZGROTk42dHExcTdLeXNyUmd3UUxsNWVWcDFxeFpCSDhBWWF0Rml4WmF1M2F0T25Ub29MVnIxMHE2ZkxTeFY2OWVraTRmYU1xL1hWR25JSVFyK2k0ODBXOHM5UmxVbFNwVjlNVVhYMmpnd0lFQjgvNG5UcHlvQ3hjdTZQWFhYOWY5OTkrdmZmdjIyVmlsR1pvMGFhSVpNMmFvVXFYTG4xTVhMRmlnR2pWcXFGZXZYcG8xYTVhcVZxMXFjNFVBVUxyNjlldW5sSlFVcGFTa3FHclZxdjdiZ3djUHRyczBYQVY5RjU1TTZ6ZU8vQWRSdlhwMVRaNDhXZSs5OTU3Mjd0MnJMNy84VXRMbFQ0WUpDUWxxMWFxVkZpOWVyQVlOR3RoY2FjV1ZmMW91bjgvbjArblRweVZKclZ1M0RucWFMdjhUUEFDRXM2RkRoMTVUTzBJSGZSZWVUT3Mzd3Y4VnZGNnZQdm5rRTIzY3VGRWZmUENCbWpWcnBqNTkra2lTL3ZDSFA2aG16WnBLVGs3VzBxVkwxYWRQSC85YXNDaGQrYWZscE11bjNTWk9uS2lXTFZ0cXpwdzVldUtKSjNUNDhHR05HaldLSS84QUtneWZ6NmNUSjA0RUhHM016YzFWOSs3ZC9kdkRoZzNUUGZmY1kwZDVLQVo5RjU1TTdUZkMveFhXcmwycmYvLzczK3JldmJ2KzhJYy82THJycnRPWk0yZmtkRjZlSWRXL2YzL0Z4OGRyM3J4NTZ0T25qMXEzYnEyWk0yZks0WERZWEhuRjlQSEhIMnY2OU9rYU1HQ0FldmZ1clRsejVxaC8vLzVhdDI2ZEJnd1lvTDU5K3lveE1aR0xld0VJUzU5Ly9ybFNVbExrY3JrMGVQQmczWGJiYlFGbk1lUGo0em1yR2FMb3UvQkV2eEgrQytuWnM2ZDY5dXdwNlhMd2ZQVFJSK1YwT3BXUWtPRGY1NFliYnREa3laTTFkdXhZblQ5L251QmZCZzRkT3FUbm5udE9icmRiVTZkTzFXMjMzUlp3ZjBKQ2dtSmlZalIzN2x6MTZORkRiZHEwMGJScDAveGYwQWFBY0ZDblRoMTE3ZHBWSTBlT1ZGUlVsSjU1NWhuL0dDUmRQZ3BaY0Z1U1ZxMWFWZDVsSWdqNkxqelJiNFQvWXJWdDIxYWZmUEtKSkFVTitOSFIwWXFPamk3dnNveHc4ODAzYS9EZ3dXcmZ2bjNBYTErbFNoWC83WHIxNm1uaXhJbDYvUEhIZGVuU0pZSS9nTERUb0VHRGdPK1BUWm8weWNacWNDM291L0JFdnhIK3I0cWordlp3T3AxQkw2UzJkZXZXUW0wMWE5WmsyZzhBQUVBSnNOUW5BQUFBWUFqQ1B3QUFBR0FJd2o4QUFBQmdDT2I4STZURnhzYXFYcjE2UmQ1Lzh1UkpwYVdsbFdORkFBQUE0WXZ3ajVDM2F0V3FvQ3Y1ZUwxZXRXblR4b2FLQUFBQXdoUFRmZ0FBQUFCRGNPUWZJZS9LaTIwQUFBRGd1eUg4SStReDdRY0FBS0IwTU8wSElTMDFOYlhJSy9kR1JFUW9OVFcxbkNzQ0FBQUlYeHo1UjhpNmNxV2Y4K2ZQS3pVMVZYRnhjYXBWcTVhL25SVi9BQUFBU29id2o1QVZHUm1wdFd2WCtyZmo0dUw4dDR0cUJ3QUFRTkdZOWdNQUFBQVlnaVAvQ0drdWw4dnVFZ0FBQUNvTXdqOUNsdHZ0VnI5Ky9ZTGUxN2R2MzREOUFBQUFjSFdFZjRTc0cyKzhVU3RXclBCdjkrN2RXNUxVc0dGRExWdTJyRkE3QUFBQWlzZWNmNFNzZ3NHLzRIWlI3UUFBQUNnZTRSOEFBQUF3Qk9FZkFBQUFNQVRoSHdBQUFEQUU0UjhBQUFBd0JPRWZBQUFBTUFUaEh3QUFBREFFNFI4QUFBQXdCT0VmQUFBQU1BVGhId0FBQURBRTRSOEFBQUF3Qk9FZkFBQUFNQVRoSHdBQUFEQUU0UjhBQUFBd0JPRWZBQUFBTUFUaEh3QUFBREFFNFI4QUFBQXdCT0VmQUFBQU1BVGhId0FBQURBRTRSOEFBQUF3Qk9FZkFBQUFNQVRoSHdBQUFEQUU0UjhBQUFBd0JPRWZBQUFBTUFUaEh3QUFBREFFNFI4QUFBQXdCT0VmQUFBQU1BVGhId0FBQURBRTRSOEFBQUF3Qk9FZkFBQUFNQVRoSHdBQUFEQUU0UjhBQUFBd0JPRWZBQUFBTUFUaEh3QUFBREFFNFI4QUFBQXdCT0VmQUFBQU1BVGhId0FBQURBRTRSOEFBQUF3Qk9FZkFBQUFNQVRoSHdBQUFEQUU0UjhBQUFBd0JPRWZBQUFBTUFUaEh3QUFBREFFNFI4QUFBQXdCT0VmQUFBQU1BVGhId0FBQURBRTRSOEFBQUF3UkNXN0N5Z05zYkd4ZHBjQTBROWxpZGNXQ0IyOEg4TVhmUmVlNkxmU0ZkWkgvaTNMMm01M0RXWGtNN3NMdUJiMFE5bmh0UVZDQisvSDhFWGZoU2Y2RFFBQUFBQUFBQUFBQUFBQUFBQUFBQUFBQUFBQUFBQUFBQUFBQUFBQUFBQUFBQUFBQUFBQUFBQUFBQUFBQUFBQUFBQUFBQUFBQUFBQUFBQUFBQUFBQUFBQUFBQUFBQUFBQUFBQUFBQUFBQUFBQUFBQUFQai83Y0dCQUFBQUFJQWdmK3NKTnFnQUFBQUFBQUFBQUFBQUFBQUFBQUFBQUFBQUFBQUFBQUFBQUFBQUFBQUFBQUFBQUlBUncvVFNSWElLUVRzQUFBQUFTVVZPUks1Q1lJST0iLAoJIlRoZW1lIiA6ICIiLAoJIlR5cGUiIDogImZsb3ciLAoJIlZlcnNpb24iIDogIjIxIgp9Cg=="/>
    </extobj>
    <extobj name="ECB019B1-382A-4266-B25C-5B523AA43C14-2">
      <extobjdata type="ECB019B1-382A-4266-B25C-5B523AA43C14" data="ewoJIkZpbGVJZCIgOiAiMjMzNjY3MjE3NzY2IiwKCSJHcm91cElkIiA6ICIyMTIzMDI5NTA3IiwKCSJJbWFnZSIgOiAiaVZCT1J3MEtHZ29BQUFBTlNVaEVVZ0FBQXFVQUFBRVNDQVlBQUFERS82eGlBQUFBQ1hCSVdYTUFBQXNUQUFBTEV3RUFtcHdZQUFBZ0FFbEVRVlI0bk96ZGVYZ1Q1ZllIOE8rWnBPa0NaVWNLb213VmtMUk5aaUtnSWxlV0MrSUNGeEFYME9zT0NvSUlnbm9WdWFLNFhOeEJVUUVYcnVET1QxRlIzQUdWUFptMHRJQlFOdVd5RlJEYTBpVk41dnorYUZxcDdOQjBzcHpQOC9Cb0ptMXpnRVBPeWN5ODV3V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cGlNekE1QUNCRVM1SEE0bWxrc2x0Yk0zSktJVWdBMEE5QTArTit6QUNReWN5SVJKUUJJQkFCbUxpR2lZZ0FsekZ3TUlJK0lkZ0RZd2N3N21Ya1hFVzBwS3l2YmtwMmR2UjBBbS9QYkV6RkM4bGlJR0NKTnFSQ1J6NXFSa2RIZVlyR29BQzRDMEpHSXpnZFFLOFN2V3d4Z0hRQzNZUmhMaVVqWGRYMHRnTElRdjY2SVRwTEhRc1E0YVVxRmlEeWtxdXI1Uk5RRFFGOW03a0pFVlFvM0VhRng0OFk0Kyt5ejBheFpNelJxMUFpTkd6ZEdvMGFOMEtoUkl6Um8wQUR4OGZHSWo0K0h6V1pEZkh3OEFNRG44NkcwdExUeTF4OS8vSUc5ZS9kaTc5Njl5TXZMdzc1OSs3Qmp4dzc4NzMvL3c1NDllMkFZeGw5aksyYm1aVVQwQllEdlBSN1BHc2haS0hGMGtzZENpQ3FrS1JVaU1saFVWYjJFaUFZQUdBamduSW9uckZZcldyZHVqYlp0MnlJdExRM3A2ZWxvMWFwVlpZRU9GWi9QaDIzYnRtSE5talZZczJZTk5tN2NpRTJiTnNIbjh4MytaVHNCZkdJWXhxZGVyL2RIQVA2UUJpWENuZVN4RU9LWXBDa1ZJb3hwbW5hK1lSalhFZEh0Uk5RY0tEOTcxTHAxYTF4d3dRVzQ5TkpMb2FvcWJEYWIyYUVDQU1yS3lwQ1ZsWVZGaXhaaDllclYyTGh4STVqTFR6QXg4MjRBYnhMUit4NlBKOHZjU0VWTmtqd1dRcHdNYVVxRkNEOFdwOVBaaDRnZUlLS3VRSGtCVDA5UFI2OWV2ZENyVnk4MGJ0elk3QmhQeXY3OSsvSDk5OS9qbTIrK2dhN3JoeGYyVllaaFBKV1ptZmtaZ0lDNVVZb1FrVHdXUXB3U2FVcUZDQk10VzdaTXFGZXYzbldLb2p3SW9EMEFORy9lSEpkZGRobjY5KytQWnMyYW1SemhtZG16WncvbXo1K1BoUXNYWXV2V3JRQUFadDVDUkU4UjBWeTMyMTFrYm9TaU9rZ2VTeDRMY2Jxa0tRME5HV01pVGdWcG1qYUFtWjhqb3BZQWtKR1JnUnR2dkJFOWV2UUFVWFQ5TTJWbS9Qenp6M2publhmZ2Ryc3JEdTgwREdPYzErdDlIOEFScTA1RVJKQThsanlPRmxMRFRSSmQ3eExta0RFbTRyUTVuYzZPaXFJOEQrQVNBTGo0NG9zeGJOZ3dwS2VubXh4WnpmajExMTh4WThZTUxGcTBxT0tRSnhBSWpNN016UHpaeExERUtaSThsanlPWUZMRHc0ZzBwYWRPeHBpSU0rWnl1WklDZ2NCa1JWSEdBTUI1NTUySE1XUEdvSFBuem1hSFpncXYxNHZubjM4ZU9UazVGWWRtSGpwMDZMNWZmLzIxd015NHhQRkpIbGNsZVJ3UnBJYUhNV2xLVDQ2TU1SSFZ4dUZ3cUlxaXpDR2lEblhyMXNXb1VhUFF2My8vcUx1OGVhcVlHUXNYTHNRTEw3eUFmZnYyZ1ptM01QT05YcTkzcWRteGlTTkpIaCtkNUhGWWtob2VJV0w3M2VNRVpJeUpxRzVPcC9OZVJWR2VCV0M1OE1JTE1XblNKRFJxMU1qc3NNTEtnUU1IOFBqamoxZGNDZzB3OHlSZDF5Y2p4czRZaERQSjR4T1RQRGFmMVBESUkwM3BrV1NNaWFoMkxwY3J6akNNcVVSMFYwSkNBdTY5OTE0TUdqUW81czhxSFFzelk4R0NCWmd5WlFvT0hUb0VabjYzb0tEZ3R0emMzRkt6WTR0bGtzZW5SdkxZRkZMREk1aThrd1RKR0JNWll4SXFMcGVycm1FWTd4TlJuNFlORytMNTU1OUhXbHFhMldGRmhFMmJObUgwNk5IWXVYTW5BUHhjVkZUVWYvMzY5ZnZNamlzV1NSNmZQc25qMEpNYUhoMDFYSnBTR1dNQ3lCaVRrRWxOVGEyVG5KejhIUkYxYk5PbURhWk5tNFltVFpxWUhWWkUyYjkvUCs2OTkxN2s1T1NBbWRmNmZMNnVPVGs1KzgyT0s1WklIcDg1eWVPUWtSb2VSVFU4dXY2MlRwR01NWkV4SnFIVXZIbnp4TWFORzM5T1JEM1QwOVB4NnF1dklqRXgwZXl3SWxKcGFTbkdqQm1ERlN0V2dKbFgrWHkrSGprNU9ZVm14eFVMSkkrcmorUng5WklhSG4wMVBDYWJVaGxqVXBXTU1RbUpPRlZWM3llaWdXM2F0TUdiYjc2SjJyVnJteDFUUkNzcUtzTHc0Y09SblowTkFOK1hscFpla1pPVDR6dlI5NGt6SW5sY3pTU1B6NXpVOEtxaXFZYkhYRk1xWTB5T1RzYVlWQzlWVlo4a29uK2RmZmJaZVB2dHQ5R2dRUU96UTRvS0J3OGV4TkNoUTdGcDB5WXc4eXhkMTRlYUhWTTBrendPRGNuajB5YzEvT2lpcFlaYnpBNmdKam1kem5zdEZzdkhSTlRrd2dzdnhQVHAwK0Z5dVdJK21ZSHkxWW5ublhjZSt2YnRpOTkrK3czYnRtMnJUMFMzcEtTazhLNWR1MzR5Tzc1STRuQTR1aXVLTWlzcEtRbXpaczFDMDZaTnpRNHBhaVFrSk9DU1N5N0JaNTk5aHJLeU11MnNzODdLMnIxNzkzcXo0NHBHa3NlaEkzbDhlcVNHSDF1MDFQQ1lhRXBkTGxkY1NrcktLNHFpVEVoSVNGREdqUnVIY2VQR29WYXRVTzhpRm5rU0VoTFF1M2R2bkgzMjJWaTFhcFZTVmxiV1BTVWw1YnphdFdzdjJMOS9mMVNObmdnRmw4dlZpSWkrQTVCOC8vMzM0NktMTGpJN3BLaVRuSnlNYzg4OUY5OSsreTBVUmVtWmtwSXlkOWV1WFJGM21TcWNTUjZIbnVUeHlaTWFmdklpdllaSGZWTWFIR015ajRpdWI5aXdJVjUrK1dWMDc5NWRQbGtkQnhHaGJkdTIrTnZmL29hZmYvNFpoWVdGNmZIeDhkM3ExcTM3MmQ2OWU0dk5qaStjTlczYTlFMEFGL2JzMlJQMzNIT1AyZUZFcmRhdFd5TXZMdy9yMTY5UElxTDBuVHQzempFN3BtZ2llVnd6Skk5UFRHcjRxWXZrR2g3VmY2c3l4dVRNeVJpVGs2ZXE2cVZFdEtodTNicVlQMzgra3BPVHpRNHBxaDA2ZEFnREJ3N0UzcjE3WVJoR2Y2L1hPOS9zbUtLQjVISE5rancrTnFuaFp5N1NhcmhpZGdDaDByeDU4OFRrNU9UL0k2S082ZW5wbUQxN3RpVHphV2pRb0FGbXpweUp6cDA3ZzRnNjJHeTJoWGE3WFpiZkhva0FUQUdBb1VPSFNpR3ZBYlZxMWNLWU1XTUFBRVQwQktMOFEzWU5rVHl1WVpMSFJ5YzF2SHBFV2cyUDFxWTBybkhqeG5PSXFHZWJObTN3OHNzdnkxeTlNeEFmSDQ5bm4zMFdhV2xwSUtLTzhmSHhuOXJ0OXZEWUxEaE1xS3JhazRnNnBhU2s0TnBycnpVN25KalJxMWN2dEdqUkFrUmsxelJOL3VEUGtPU3hPU1NQanlBMXZCcEZVZzJQeXFaVVZkVkpSRFR3N0xQUHhtdXZ2U1p6OWFwQlVsSVNwazZkaWpadDJnQkFUNXZOOW9yWk1ZVVRJaG9OQUVPR0RJSEZFdlczYW9jTmk4V0NvVU1ycCttTU5ET1dhQ0I1YkE3SjQ2cWtobGUvU0tuaFVYZVp3T0Z3ZExkWUxEOGtKU1ZoenB3NWFOR2loZGtoUlpXZE8zZmkrdXV2UjJGaElRS0J3TURNek14UHpJN0piS3FxdGlDaUxVbEpTZlQxMTE4aktTbko3SkJpU2tsSkNmcjA2WU9DZ2dJbW9nNXV0MXRHNjV3R3lXTnpTUjZYa3hvZVd1RmV3NlBxVEtuTDVXcGtzVmptQXNDWU1XTWttVU9nYWRPbW1EaHhJZ0RBWXJITVVGVzFtY2toaFlOL0FLQ3VYYnRLSVRkQlFrSUMrdlhyQndCa0dNWXRKb2NUeVNTUFRTUjVMRFc4Sm9SN0RZK3FwcFNaWHdiUXRHZlBuaGc0Y0tEWjRVU3RuajE3WXNDQUFRRFFpSWplTWpzZXN4SFJZQUM0N0xMTHpBNGxablh2M2gwQVFFUlhtaHhLeEpJOE5sK3M1N0hVOEpvUnpqVThhaTdmeXhpVG1pVmpUTW81bmM1NlJMUS9JU0dCRmk5ZWpMaTRPTE5EaWtsK3Z4L2R1blZEVVZFUkEyaWk2M3FlMlRGRkVzbmo4QkRMZVN3MXZHYUZhdzJQbGpPbE1zYWtoc2tZazNMTTNJbUk2UHp6ejYreFFyNS8vLzdqUG81RlZxc1ZIVHQyQkpWUDFQNjcyZkZFR3NuajhCRERlU3cxdklhRmF3MlBpcVpVeHBpWVE4YVlBQmFMeFE0QWJkdTJyYkhYL092bDFWQmZidDJ5WlF0Ky92bm5Zejd2ZHJ1eFk4ZU9rTVp3TWh3T0J3Q0FtVHVhSEVyRWljWThYcmR1SFI1NDRJRXF4MWF1WEltdVhidGkxYXBWUi8yZTExNTdyY3JqSlV1V3dPdjFWbXRjSnhLTGVTdzEzQnpoV01PdFpnZFFIV1NNaVRrcXhwaE1tREFCS0I5ajhvSEpJZFU0Wm5ZUUVjNDc3N3lRdmNhaVJZdnd4Qk5QVkQ0MkRBTzlldlU2NW1NQW1EZHZIdXJVcVFPWHk0V3p6anJybUQ5N3o1NDljTHZkeDN4KzM3NTlHRFpzR0VwTFN6Rjc5bXkwYXRXcXl2TkZSVVY0K09HSE1YUG1UQURBVTA4OWhlWExsd01BZHV6WWdXYk55dStoMzdWckZ6Nzg4TU9RTGx4bzJiSWxBSUNJMm9Yc1JhSlVOT2J4b2tXTDBMQmh3OHJIaFlXRmVQcnBwOUcvZjM4ODg4d3ptRDE3OWhHekwrZk1tWU83N3Jxck1wN25ubnV1OG14U1RZbkZQSllhYmc2cDRTR2dxbW9MVGRPTVN5NjVoQThkT3NTaVpoVVhGL09sbDE3S21xWVpMcGVydmRuNVVOTTBUVnVpYVJxdlhyMjZ4djdNcjcvKytpcVBSNDBheGN6TXBhV2xYRlJVVk9VNVRkUFk3L2NmOWVmNC9YN1dOTzJZcjFOY1hNeTMzWFliVDU0OG1kOTc3ejIrK3VxcitlREJnMVcrWnZyMDZUeDE2bFQyK1h5OGZ2MzZ5dU5GUlVYY3RXdlh5c2YvK01jL2VPZk9uU2YzR3p4TjY5YXRZMDNUV0ZWVjNleThpRFRSbU1mOSt2V3J6TW5TMGxJZU1XSUV2L2ppaTh6TS9Nd3p6L0R3NGNPNXBLU2t5dmQwNmRLbDh2OFhMRmpBWGJ0MjVTdXZ2TExLcjk2OWU1L2k3L1RVeEZvZVN3MDNWN2pWOEdnNFV5cGpURXhVTWNaazd0eTVGV05NSGpRN3BwckV6T2NRRVZKU1VrTDZPbSsvL1RhV0xGbUNRQ0FBUlZGdzdiWFh3dWZ6b2FTa0JINi9IMy8vKzk5aHM5blFwMDhmM0hQUFBXZjhla1ZGUlJnelpneXNWaXZHang4UG04Mkc5ZXZYNDg0Nzc4UXJyN3lDQmcwYVlQUG16ZmpwcDUvdzl0dHZZOWFzV2ZqOTk5L3g1Sk5QQWdBKy9mUlRkT3JVcWZMbmxaYVdobnhIbGdZTkdnQUFpRWoySWp4RjBaYkhxMWF0d3I1OSs5Q3VYVHNjT0hBQTQ4ZVBSL1BtelN0LzV0aXhZL0hZWTQvaDFsdHZ4Uk5QUElFUkkwWUFLSjhWZXZubGwrTzIyMjdESjU5OGdrYU5HbUhXckZtVnVUVjE2bFRFeDhlZitSL0VjY1JnSGtzTk4xRzQxZkNJYjBwbGpJbjV1bmZ2anJsejUxYU1NWW1wcHBTSTZnTkEzYnAxUS9vNlYxeHhCYzQ1NXh5MGJOa1NDUWtKV0xkdUhRb0xDM0hsbFZjaUxpNE9CUVVGbURkdkhtNjY2YVlqdnZlcXE2NDZwZGZhdUhFakhuamdBYVNrcE9ENTU1K0h6VmErRzkzRWlSUHh4Qk5QWVBEZ3daZzRjU0tXTFZ1R25UdDNZc0NBQVNncUtzSkhIMzBFQUZpNGNDSGVmUE5OekpvMUN3QlFYRnlNZ29LQ2tPL0tVdkh6bVZsV1NaeWlhTXZqdDk5K0d3Q3dhZE1takJneEF2Mzc5OGZ3NGNNcm4xY1VCWTgrK2lqbXpKbURtMisrR2YvOTczOVJYRnlNb1VPSDRzc3Z2OFNNR1ROdysrMjN3ekFNM0gzMzNaZzBhUkxlZWVjZEZCVVY0WmxubmpualA0ZmppYlU4bGhwdXZuQ3E0UkhkbERxZHpuck0zRGtoSVFFWFgzeXgyZUhFclBUMGRDUW1KcUtvcU1pdXFtcmpXQnBqQWlBSktQKzBHVXBublhVV3Z2dnVPM1RxMUFrREJneUEzKy9INk5HajBhOWZQeGlHZ1ljZmZoaCt2eDlEaGd5cGJDSXJmUEhGRjBlOVR5c1FDRlE1bTNudzRFSE1tREVEOCtiTnc3WFhYb3UyYmRzZThmdHlPcDNvMEtFRHhvOGZqNHlNREV5ZlBoM1BQUE1NK3ZidGk1S1NFdHgrKyswb0tDakE5T25UMGFKRkM5eDk5OTNRZFIyOWUvY08rYjFpRmI5dklncnRYMFowaXBvOFhyVnFGZkx5eXQrQ1dyVnFoZWVmZng1MnV4MHVsNnZLZmFjZE8zYkVxbFdyMEs5ZlA5U3BVd2N2dnZoaVpUeVRKazFDL2ZyMVlSZ0dGaTFhaE1HREI2Tmh3NGI0NzMvL0MwVUo3ZnJnV01wanFlSGhJWnhxZUVTdnZtY1pZeElXWW5pTUNWQ0RZelR1dU9NT3pKdzVFMzYvSHkxYXRFRHYzcjF4Nk5BaHZQenl5eWd0TGExeVZyUENzbVhManRrTVdpd1dMRnUyclBMeGdRTUhzSExsU2t5Yk5nMGpSNDdFcEVtVHFueTkzKy9IbzQ4K2lxdXZ2aHJ6NXMxRHc0WU5zWGp4WWlRbEpXSEFnQUZvMXF3WmJybmxGcnovL3Z1VkMyWmVlZVVWL1B6enozajAwVWVyOXc5RFZMZW95ZU12dnZnQzk5NTdMNER5TTZKMnUvMjQ4ZFNwVXdlSERoM0NpaFVyWUxWYWNjVVZWK0NubjM3Q2wxOStpY0dEQjJQUG5qMllPblVxZXZic2lXdXZ2UmIzM1hjZkZpOWVmSVovQ2dLSTNocnU4L25BekdmME13b0xDMkVZUmpWRmRIemhWTU1qK2t5cFdXTk1EaDhuOHRmSDFhV2twQVMvL1BJTHVuWHJkbEpubUpnWmUvYnNRWEp5TXZiczJZTjU4K2JodnZ2dXEvYTRqc1hoY0dESmtpVVZZMHplcTdFWE50OGhBSFZMU2twQ2ZubTZUWnMyZU9HRkYyQzFsdit6ZmV1dHR6Qml4QWo4NHgvL3dMQmh3NDQ0eS9YWEZjc0hEaHpBc21YTGNORkZGNkZldlhxVnh5dFdMcmRvMFFJZmZ2Z2hpQWlGaFlYSHZYZXVhZE9tR0RseUpLNisrbXBjY2NVVm1EaHhJanAwNklEcnI3OGVWMTExRlFLQndCSGY4OVZYWDUzcEg4RngrWHcrQUFBemw0VDBoYUpUMU9UeHlKRWowYmh4NHlvL3crZnpIZEhvSHU2Tk45NUF6NTQ5OGZiYmI2TlBuejRZUG53NDZ0ZXZqNGNlZXFoeVJGT1hMbDB3Yk5nd2ZQMzExeUU5Nng5TGVSeXROZnlGRjE1QTNicDFLeWM1SEl0aEdManZ2dnN3Yk5nd25ILysrVldlZStpaGg5Q3VYVHZjZmZmZDFScmJzWVJMRFkvb3BwU2pjSXhKeGMrY01HRUMvSDQvZXZUb2NjenYvL3JycnpGLy9uenMzcjBiUlVWRnFGdTNMc2FNR1lOZmZ2a0ZUWnJVN0QzeXNUakdKT2dnZ0xyNStma2hLK1paV1ZsVjVpMGFob0c5ZS9jQ0tMOEUyYWhSb3lPKzU2dXZ2b0xOWnF2U0NGNTAwVVZWbmovYThmSVB5dVdYOHV2VXFYUGN1QlJGUVk4ZVBkQzBhVk0wYTlZTUhUcDBBQURzM3IzN2lEZjVqaDFEUDNLeHFLZ0lBRUJFaFNGL3NlZ1ROWG44MTRZVUFINy8vZmRqdmljR0FnSDgrT09QZU9lZGR5cnZSWjArZlRvdXZ2aml5dkZtaHlzb0tBakppWWdLc1pUSDBWakRWNjVjaVk4Ly9oaE5talRCTjk5OGM5VHYrK0NERHhBWEZ3ZEZVVEJvMENDTUdqVUtreWRQeG9VWFhsajVOUTgrK0NEdXV1c3UvUE9mL3p6aGUzRjFDSmNhSHRGTktSRzFCaERTMllmZHVuVkR0MjdkS2g4UEhqd1k3NzMzNTRlSWUrNjVCMU9uVG9YUDUwTWdFRGhpaGZISjNnZFZ3VEFNVEpvMENXNjNHN1ZxMVVMZnZuMnJQSC9vMENFVUZCUmc5ZXJWY0RnY2FOV3FGVWFPSEZtWi9BVUZCUmcvZmp5c1ZpdG16NTVkNVh1blRadUc5dTFETS9IaHNGVzd6VUx5QW1HS21YOG5vbk4zN2RwVk9aT3p1bVZrWkZRVzM2S2lJanp5eUNOd09CeVlObTBheG80ZGk2MWJ0MkxNbURIVmVqL2c5dTNiVDdnU3UwbVRKcGc4ZVhMbDQ1SVNjMC9zN051M0R3REF6THRORFNRQ1JXc2VWMWk2ZENreU1qS08rcHpGWXNITW1UT3JOT01WSDg1KytPR0hJNzQrMUIrd1lpbVBvNjJHYjl1MkRaTW1UVUxyMXExeHpUWFhZTkNnUVpYUDVlZm5ZL1RvMFRqMzNIT3IzS3JRcFVzWFRKa3lCY25KeVZVK2NBSGxWMEFQWHdCMjU1MTM0cFpiYmptbDMvL0pDcGNhSHRGTmFiU05NU2txS3NLRUNSTlFWRlNFVHo3NXBNcWxLUUJZdlhvMUhubmtFWXdiTnc1QWVSS2xwS1JVK1FmenpqdnZZUERnd1ZWV211Ymw1ZUdhYTY1QjgrYk5UenUyRTRuQk1TWUFBR2JlUWtSZGZ2LzlkMmlhRnRMWFdyNThPWjU5OWxrTUdUSUVBd2NPeExScDB6QjQ4R0FzWExnUVE0WU13YlhYWG9zcnJyaWl5cWZxaWt1QnArcWJiNzZwdkd4NUxEazVPZmorKysrUm01dUxEUnMyNEc5Lyt4c2VldWloMDNxOTZyQjdkMlVOMzJsYUVCRXFXdk1ZS0g5ZmZmZmRkNDk3WC9QUnp0S2FKWmJ5T0pwcStKWXRXekJ5NUVpTUhUc1dhV2xwdVAzMjIzSHc0RUhjZXV1dHlNN094b1FKRStCd09EQng0c1RLNzltOGVUTTJiZHBVZWFiMnIvZjQ5K3paODdpYm0xU25jS25oRWQyVVJ0TVlrNHF6QkIwN2RzVElrU054eXkyMzRKWmJia0cvZnYxUVdGaUlWMTk5RlV1V0xNR1RUejRKVlZVQkFGT21UTUdTSlV1d2QrL2V5dGVwVmF0VzVTaWVYcjE2NGR0dnY4VjMzMzJISzYrOE1xVDNpc1hhR0pQRFpBSzRjY09HRFNGN2djMmJOMlB5NU1rb0t5dkRVMDg5ZGNTbHJqNTkra0RUTkx6Kyt1dTQ4c29yMGFsVEoweVpNZ1ZsWldXNC92cnJqL296RDkvS3I2eXNyTXB6SDMvOE1SWXRXb1QzMzMvL3VIR1ZsSlNnVnExYXVQbm1tM0hlZWVkVmFTTCttdmMxY2NQKzFxMWJBUUJFOUd2SVh5ejZSRjBlQStWbm1oNTY2Q0cwYmRzV25UdDNQdVdZajNmN1ZLakVVaDVIVXczZnMyY1A3cnp6VHZUczJSTkErWDNLZDk5OU56Nzk5RlBzMnJVTFk4ZU94ZURCZzZ0OGo2SW9tRDU5T2xhdlhvMXg0OGJWMkdLdm93bVhHaDdSVFNtaWFJeEpTa29LeG8wYmh5NWR1Z0FvdjFGNjFLaFJXTHg0TWJLenM5RzdkMis4OTk1N1ZSckwrKysvSDBPSERrV3ZYcjN3MldlZlFWRVVGQmNYbzdpNEdFRDU2ajBBNk4yN041S1RRNXRuc1RURzVIQkVsQU9Vei9ZTWhSa3padUQxMTErdmZQelg0dXh5dVk3NG5rV0xGbFhtMXJadDI0NzY5WnMyYlRyaHorblRwODlSWXpyYTEvN1Z6cDFIbnVSeHVWeTQ4ODQ3TVd6WXNCTisvK25JeXNvQ0FEQnp6WnhhaUNMUm1zY1hYSERCY1YvalJNZU9kWVoyeG93WmtzZlZJMnBxZU9mT25SRUlCTEIyN1Zxc1hMa1NQLzc0SXc0Y09JQWVQWHBnN2RxMWVQMzExK0YydTlHaFF3ZWNlKzY1YU5xMEtleDJPMmJQbmwxNSs0Q1pUV200MVBCSWIwcHJkSXpKcUZHajBMZHYzeXBqVE41NjZ5MlVscGJpcFpkZU9xTXhKZ2tKQ1pVTjZhKy8vb3I1OCtlanBLUUVqUnMzeGh0dnZISE1TKytMRnk4R00yUElrQ0VZUDM0OG5FNG4rdlhyaDQ4Ly9oakFuNFBRS3g2TDZsVmNYTHd5TVRHUjE2NWRTMzYvdjNKRmNYVVpObXhZeUlyZnNSUVZGVVhjemlxQlFBQXJWNjRFTTNOSlNjbDNac2NUYWFJeGp5TlJET1p4MU5Ud3laTW40K3V2djBiejVzMXh3UVVYWU1TSUVYQzVYSlgvbGlvV2dHWm5aMlA1OHVYbzI3Y3Y3SFk3NnRTcFU3SDNQQjUrK09FajdtTSsvRDdUdzE4dld0VllRb1NDcG1rSEFOUmR2SGh4eU1lWUFPWE5ZcnQyNVF2VEtnWXZiOXUyRFUyYU5EbmpNU1liTjI3RXdvVUxzV2pSSW16ZHVyWHkvbzZqS1N3c3JFek80Y09IWSszYXRaZytmVHJHalJ1SHUrKytHeDk5OUJGbXo1Nk5peTY2Q011V0xjT3R0OTZLRzI2NEFYLy9lK2pHanhVVkZhRnIxNjVnNWtKZDEyUHFFcjZtYWFzQnVLWk5teVlEb0UyeVpzMmFpZ1VBNnowZXova24rSEp4RkpMSDVvdTFQSTZtR243Z3dBRWtKaWFpYTlldVZVWmNiZGl3b2NyajNOeGNMRm15cExJQk5nd0QxMTkvUFdiTW1GSGw1OWIwUGFYaFVzTWovVXhwMUl3eEtTc3JBeEhoeVNlZnhKQWhRL0R0dDk4ZU5aNmlvcUxLZTFiV3IxK1BwS1FrSkNVbHdXNjM0OE1QUDhSLy92T2ZJNXJQNjY2N0RuUG16QWw1VXdyRXhoaVR2MkxtOTRqSXRYRGhRaW5tSnZueHh4OEJBTXo4cGNtaFJDekpZL1BGWUI1SFRRMnZhQ2pyMXEyTE9YUG1WRDdmcTFldktvLy9lbzlxZG5ZMkNnc0xqMWpZWE5QQ3BZWkhkRk1hVFdOTU9uVG9nQTRkT2h4MTZQaXh6SnMzRDlkY2MwM2x6anZNakVXTEZoMnhlckJIang2WU1tVUsxcTFiZDhTQTN1b1NTMk5NL29xSTVnTjRac21TSlZSU1VoTHkrNk5FVlQ2ZkQvUG56d2NBQnZCZms4T0pXSkxINW9yRlBJNm1HbDRoUHo4Zk45OTg4ekVmVnpURUZaWXVYUm9XSHdMRHBZWkgramFqVzREeXdjaWh0bno1Y3R4MDAwM28wcVZMNVFxOXdZTUhRMVZWREJreUJPKy8vejd5OC9PcmZJL1A1NnY4RlFxREJnMnFNbXpYNC9IZ3dnc3ZQR0xZcjgxbXc0QUJBNDVZTEZDZFltbU15Vjk1UEo1Y1p2NnVvS0FBbjMvK3Vkbmh4SndsUzViZ3dJRURZT1pWdXE1bm1oMVBwSkk4TmxjczVuRTAxdkE2ZGVwZzl1elpsYi8rK3ZpdloyWi8rdW1uc0doS3c2V0dSL1NaVWtUcEdCTUF1UHp5eTQ5Ni9QRDlkQ3Z1amFuUXJWczNYSHJwcFpXbjRRODNhdFNvby84R3Ewa3NqVEU1R21aK2lZaDZ6WjA3RndNSERnenBOb1RpVDRaaDRJMDMzZ0FBS0lveTNlUndJcDdrc1RsaU9JK2pyb1lmUEhnUU45NTQ0ekVmSDM2bWROZXVYZGk0Y1NNNmRlcUVkOTk5RjlPbVRhdnlzMncyMnhFRDlVTzEyQ2xjYW5oRUwzUlNWZlZ5SXZyUzVYSmh4b3daMWY3ei96ckdKTktGY2h6UHVISGo4T09QUDRLWmI5SjEvWjJRdkVoNEkwM1R2QUF5Smt5WWdBRURCcGdkVDB6NDhjY2ZNVzdjT0RCenJxN3JiVkYrNlZPY1BzbGpFOFJxSGtzTlB6V3hVTU1qdWlsdDM3NTl3OFRFeEx5a3BDUmF0R2hSdFk4eGlSVGJ0bTBMNlRadEp4SUlCTkM5ZTNjVUZoWnlTVW5KMmV2V3JZdTVTL2dBNEhBNExyTllMQXNiTldxRVR6NzVKT0xHS2tXYWtwSVNEQm8wQ0R0MzdvUmhHRGQ0dmQ1M3pZNHBHa2dlMTZ4WXptT3A0ZUVobkdwNFJOOVR1bjc5K24xRTVDa3VMc2JLbFN2TkRzYzBaamFrQUxCMjdWb2NPblFJUlBScnJEYWtBSkNabWZrMWdNLzM3dDJMLy96blAyYUhFL1dtVDU5ZU1hVC9wMWdxNUtFbWVWeXpZam1QcFlhSGgzQ3E0UkhkbEFMbFkwd0FZT0hDaFdhSEVyTmljSXpKTVRIelhRRDJmZkhGRjVLVEliUjA2VkxNblRzWEFBNzYvZjZiVC9UMTR0UklIdGNNeVdPcDRlRWduR3A0eERlbHdURW12R1RKRXBTVWxKZ2RUc3lKeFRFbXg2UHIrZzdETUc0R2dLZWZmdnFvMjIyS003TjM3MTQ4OHNnakFNRE1mRTlXVnRZV3MyT0tOcExIb1NkNVhFNXF1TG5DcllaSGZGTXFZMHpNRll0alRFN0U2L1V1WU9acEJRVUZ1T2VlZTQ0WU15Sk8zNkZEaDNEZmZmZFY1Tng3dXE2Yi9pWWFyU1NQUTBmeStFOVN3ODBWYmpVODRwdFNvSHlNQ1FETW5UdjNsSWJQaXpNVHcyTk1Uc2puODQxajV1ODNiOTZNVWFOR0hYVk1semcxSlNVbEdEOStQTEt6c3dGZ3hSOS8vSEc3MlRGRk84bmo2aWQ1ZkNTcDRlWUl4eG9lRlUycDErdjlFa0RXNzcvL2pzOCsrOHpzY0dMRzRzV0xzV0hEQmpCenJ0dnRqdGxQK2tlVGs1UGo4L2w4L1psNVpYWjJOdTY3N3o2VWxwYWFIVmJFOHZsOGVPU1JSN0JpeFFvd2N3NFJYYloxNjFhNTFoZGlrc2ZWUy9MNDZLU0dteU1jYTNoVU5LVUFPQkFJM0E4QXI3MzJtbnlhcndFbEpTVjQ3cm5uQUFETS9HL0V5Rnk5VTVHVGsxUG84L2t1WithMUsxZXV4TEJodzdCLy8zNnp3NG80K2ZuNUdEMTZOSDc0NFFjdzh4YWZ6L2QzdDl0OTBPeTRZb1hrY2ZXUVBENHVxZUUxTEZ4cmVOUnMxN0Y3OSs1TlRaczJkUlVWRmJYTHk4dEQ5KzdkelE0cHFrMmRPaFZMbHk0RmdKOTBYUjlyZGp6aEtpOHZyN2hldlhvZldLM1dTL0x5OHM3NTdydnZjT0dGRjZKKy9mcG1oeFlSdGtlbVVOc0FBQ0FBU1VSQlZHL2ZqcnZ1dWdzNU9UbGdacS9QNSt1Ums1T3p5K3k0WW8zazhabVJQRDR4cWVFMUsxeHJlTlEwcFFDUWtwS3ltSWh1MmJCaFExS0xGaTJRbXBwcWRraFJhZW5TcFJYekN3LzYvZjQrdTNmdlBtQjJUT0ZzNzk2OXhiVnIxNTVyczluT0t5d3NUUHZ5eXk5eDl0bG5vM1hyMWlDSzZQMHJRb2FaOGROUFArR2VlKzZwMkpONVFWNWVYcDlObXpaSnJwbEU4dmpVU1I2ZkdxbmhOU09jYTNqVXZaTTRuYzRyRlVYNUlqazVHZSs5OXg2YU5tMXFka2hSWmUvZXZianV1dXR3NE1BQlp1WmJZbm5WNkdrZ1ZWVWZJNkovQWJEMDd0MGJEenp3QU9yVnEyZDJYR0dsb0tBQUw3endBdWJQbnc5bU5vaG9xc2ZqR1lzd3Vid2tKSTlQaHVUeDZaRWFIbHJoWHNPajZrd3BBT3phdFd0alNrcEtRNS9QMTNuNTh1WG8wNmNQNHVQanpRNHJLaHc2ZEFpalI0L0diNy85VmpIRzVOOW14eFJwZHUzYTlXTktTc29pQU4wMmI5NWNmOEdDQldqZXZEbGF0bXdaODJlYm1CbExseTdGNk5HajRYYTd3Y3c3QUZ5djYvckxac2NtcXBJOFBqYko0ek1qTlR4MElxR0dSMTFUQ2dBTkd6YjgzbUt4WEh6Z3dJSFdicmNibDExMkdlTGk0c3dPSzZLVmxKUmczTGh4MEhVZEtCOWpNdkRBZ1FOK3MrT0tSTHQyN2RwV3QyN2ROK1BpNHBvWEZ4Yzd2dm5tRzZ4Y3VSS3BxYWs0NjZ5enpBN1BGQnMzYnNURWlSTXhjK1pNRkJZV2dwbm5NWE1mcjllYmJYWnM0dWdrajQ4a2VWdzlwSVpYdjBpcDRWSDdrZFp1dDllMjJXemZFMUduVHAwNjRjVVhYNVJQVzZmSjUvUGg0WWNmcmxnMW1xTW9TaGRaTlZvOVZGWDlPNEJuaWNnQkFKZGZmamx1dmZWV3RHblR4dVRJYXNhMmJkdnd6anZ2NEpOUFBxazR0QjdBL1I2UFI2Wm9SeERKWThuajZpWTF2UHBFVWcyUDJxWVVBT3gyZXdPYnpmWVRFWFZJUzB2REN5KzhnQVlOR3BnZFZrVEp6OC9IQXc4OGdKVXJWMWFNTWJsWVZvMVdPMFhUdERzQVBBcWdLUUIwNmRJRk45MTBFMXd1VjlSZERtVm1aR1ptWXM2Y09aVjdMZ1BZQytBSmo4Y3pGWUJoWG5UaURFZ2VTeDVYSzZuaFp5N1NhbmgwdlVzY1JmdjI3UnNtSmlaK1JrUVhOMjNhRkZPblRrWHIxcTNORGlzaWJOKytIYU5IajhiV3JWc3J4cGhjSHM3SkhPbGNMbGNTTTQ5azVoRkUxQUlBVWxOVE1XalFJSFRyMWcyTkd6YzJPOFF6c24vL2ZpeGV2QmovOTMvL2g3VnIxd0pBeGYxMnJ4VVZGYjM0NjYrL0ZwZ2JvYWdPa3NlU3g5VkphdmpwaThRYUh2Vk5LUUNrcHFiR0p5Y256eWFpNjJyVnFvVUpFeWFnVjY5ZVVmZkp2YnBVakRINTk3Ly9YYkhmOVlJOWUvWmNzMzM3OW1Lelk0c1JGbFZWYndBd2hvaWNBRUJFdVBqaWkzSFZWVmVoWThlT0VUTWZNajgvSDZ0WHI4YUNCUXV3Wk1rU0dFYjV5U05tWGt0RUwzazhuamNCaE4xOVRhSmFTQjZMYWlFMS9OUkVjZzJQcGI5UkdXTnlFbVNNU1hoUlZmVUNaaDVLUlAySjZDeWd2TENucGFYaDBrc3ZSYWRPbmRDMmJkdXdXUVRnOS91Um01dUxWYXRXWWZIaXhmQjZ2V0F1VHgxbTNrOUU4dzNEbU9YMWVwZWFIS3FvUVpMSG9ocElEVDhKa1Y3RFk2a3BCUUNvcXZvM0FHOFRVYXVHRFJ2aVgvLzZGN3AxNnhiem43Z3F4cGc4K2VTVDJMVnJWOFhscUR0MFhmL0s3TmdFQU1EcWNEajZFdEgxUkhRcEVUV3BlTUptczhGdXQ4UHBkS0pEaHc1bzA2WU5talp0Q3B2TkZ0S0F5c3JLc0d2WExtemF0QW5yMXEyRDErdkZtalZyL3JvMytqNW1YZ1RnWTBWUjVybmQ3cktRQmlYQ25lU3hPQ05TdzQ4dVdtcDRUUDR0dG12WExqa3BLZWtWSXZvbkFEaWRUb3dkT3haMnU5M3MwRXl4Y2VOR3ZQamlpMWkrZkRrQVZJd3h1Y1ByOVliTkxnK2lDbkk0SEIwVlJSbEFSTjBCWkFCSVBQd0xGRVdwM0cyblZhdFdhTktrQ2VyVnE0ZDY5ZXFoYnQyNnFGT25EbXcyRytMaTRpcC9FUkhLeXNwUVZsWUduODhIbjgrSGdvSUNIRHg0RUFjT0hNQ0JBd2V3Wjg4ZWJObXlCWnMyYmNMMjdkc3JMMk5XWU9aU0FHdUlhSkZoR0o4R3p5UkZ4Q2QwVWVNa2o4VnBrUnBlVlRUVjhKaHNTaXZJR0JNWll4SWw0alJOY3pIenBRQTZBVGlmaUZyaUx3Vyt1akZ6S1JGdFplYjFSTFFxRUFnczl2djlLM055Y255aGZGMFJ0WTZaeHhXWHprTnhOa3p5T0hKSkRZKytHaDdUVFdtUWpER1JNU2JSaU5MVDAxdkZ4Y1habWRsT1JHY3pjeU1BalFBMElxTDZBT0taT1o2STRnSFlBQkF6KzVtNWlJaDhSRlRLekFjQTVCSFJYZ0I3RGNQWUFXQXRnQnl2MTdzSmtpOGloRkpUVStQcjFLbnpISURiVVA0aGF5Y3pMOFlKOGhoQWFmQnNwK1J4OUpNYUhrVTFQTHIrdHM2QWpER1JNU2F4enVsMHZxa295cTNNZkkydTZ4K2JIWStJYlpxbVhjZk1Ud2ZQbGpLQWQwdExTeC9LeWNuNXpkeklSRGlTR2g0ZE5WeWEwaVBKR0JNUms0Sk53SHNBRHZwOHZqWTVPVG43elk1SnhKNzA5UFIwcTlYNktoRjFBUUJtOWhMUmNJL0hzOXpzMkVSRWtCb2V3YVFwUFE0Wll5SmlqYXFxdnhEUnhjdzhWZGYxMFdiSEkySkhlbnA2ZmF2VitnSVJEUUVRQjJDZllSaWp2Vjd2K3dBQ0pvY25JcERVOE1nalRlbkprVEVtSWlha3BhVzFzZGxzYXdBa2xwV1ZuYjltelpyMVpzY2tvcDVGVmRXSlJEUWFRRjBBWllaaFBGcGNYRHd0V2k1SkN0TkpEWThRMHBTZU9obGpJcUthcG1rdkFMZ1hnTWZqOFZ3SUlPcmZDSVU1bkU1bmZ5SjZub2hhQVFBemZ3eGduSzdyMjB3T1RVUXZxZUZoVEpyU015ZmplRVMwc1dpYXRobkF1Y3c4V05mMTk4ME9TRVFYaDhQUjFtS3h2QUdnQzhycjBEb0F0OGw5bzhJRVVzUERpRFNsb1hGYTQzZ0FXQUNBbWN1SWFCOHo3NEdNTVJFbWNEZ2NWeW1LTXArSVNvdUtpczVadjM3OVByTmpFcEhQYnJmWGpvK1BuOGJNZzRQdmZRY0JqQ1NpRDJMaDBxU0lHRWV0NFVUVWhKbWJFOUhaQUpJTysvcUtlNTVsRk5rWmtxWTBmRmhWVmYwM0VkMEpvREVBTVBQS1FDQXdQQ3NyUzBlTW5jSVg1bE5WZFRFUi9RM0FteDZQNTNhejR4R1JUVlhWQ1FEdUk2SjZ6R3d3ODJPRmhZVXY1T2JtNXBzZG14REhZcmZiYmZIeDhlMlorUTRBZHhLUkRhaTgxTDZPaUdaNVBKNFprTnVjcW9VMHBlSEhxbW5hSkFERFVINW1GUUJXQkFLQjRabVptVjVJY3lwcWlNdmxhbW9ZeGtZaXFzWE1kbDNYMTVvZGs0ZzhtcVpkeHN5dkJTK0pBc0NDMHRMU0VUSnZWSVF4eGVGd3BGb3NsbXNBakVmNUFqeWdmUHpTSm1iK3NLQ2c0Rm41UUZYOXBDa05VM2E3M1dhejJaNGxvcHNRL0FmQnpFdUMrOWx1TkRrOEVTTlVWWDJhaUI1ZzVnMCtueTg5MXU5M0VpZlBicmVmYTdQWjNnVndFUkVwekx5RmlJYklmYU1pWEtXbHBUV0ppNHZyQWVDcGlnSDh6TXhFdEJ2QTl6NmY3MS9aMmRtL214dGxkSk9tTk13Rm05UG5nczFwSFFCZzVzVkVkSWZINDhrMU9Ud1JBMVJWM1VKRUxRM0R1TVhyOWM0Mk94NFIzbHEyYkpuUXNHSERsNW41QmdBSkFJb013eGhSV0ZqNGZtNXVidW1KdmwrSW1wU2VubDQvTGk2dUU0Q25BS2pCdzh6TWZ3Qll3Y3dQZWIxZXIza1J4aFpwU2lORWNBL281d0hjaUdCekN1QkhuODgzTkRzN2U1T0pvWWtvNTNRNnV5bUs4aDBBTGlvcVNwRkZUK0pZbkU3bjNZcWkvQnZsOThVemdLbEZSVVdQUzg2SWNCSmNjSmNHNEZFQWx4MzJWQUV6Wnh1RzhXaG1adVkzNWtRWDI2UXBqVEF0VzdaTXFGKy8vZ3dpR29UZ3lBcG1YdWp6K1c3TnljblpaWEo0SWtwcG12WURnTzdNL0xHdTY5ZVlIWThJTDVxbWRRVXdCOEM1QU1ETWl3ekR1REV6TS9OLzVrWW1SRG1YeXhWbkdFWXpBUDhDTUpTSUZBQmdaaCtBSFVUMFZIREJrakNSTktVUnFtWExsZ2tOR2pTWUJXQWcvbXhPdnl3cks3c3RPenQ3dDduUmlXampkRHJyRWRIdlJGVGI3L2VuWjJWbFpac2RrekNmM1c1UHNkbHNIeU40M3lpQUhRQ3U5bmc4S3lDTE1vWDVsTFMwdE1aeGNYRkRpZWhobE45T0FwU1BjTXBqNWhrRkJRVlB5bTBsNFVPYTBnalh2SG56eE1hTkc3OUJSUDN4NTdEZkwveCsvKzFaV1ZsN3pJeE5SQmRWVlNjUTBXTUFkaEpSUzVrckdidTZkZXRtemMvUGZ3WEFQd0VrQnM4MmpTZ29LSmdqQlY2WWpPeDJlMzJiemRhZmlLWUFhQWdBekd3UTBSL00vSW5QNTNzZ0p5ZG52OGx4aXFPUXBqUkt1Rnl1SkdiK0FFQWZBRmFnZk11KzRHWDlRbk9qRTlGQzA3Uk5BRm96OHdoZDExODFPeDVSOHh3T3g2MFdpK1VaQklzOWdKbWxwYVVQU3BFWFprcE5UWTFQVGs3dURHQW1FYlVGS2xmT2x6THpjbVllSnBOcndwODBwVkVtSXlPamxzVmkrWkNJZWlQWW5BTDQwTy8zMzVhVmxYWEl6TmhFNU5NMHpRVmdCUUNsdExTMGtUUWlzU080RmVOOEltb0dnSmg1cGFJby9kMXU5MDZ6WXhPeHllVnl4Zm45L3JZV2krVTFBSmNFRDNOd1Y4UU5obUhjR2R3L1hrUUlhVXFqVkhCMTRVY0EvbzQvejV5K3YyUEhqanQyNzk0dHphazRiWnFtZlEyZ056Ti9wK3Q2TDdQakVhRVZISm56R1lDTFVMNFY4ajVtN3F2citncklOb21pNWxreU1qS2FXcTNXNXdFY3Z1alNEMkFuTTQvVmRmMWprMklUWjBpYTBpaVhtcHBhSnprNStVc2k2bkxZNGJlQzIwYktRZ1J4eW9JVElQWUdkM3B5NnJxZWFYWk1JaVRJNVhLOXhNeERVYjVBSk1ETW93b0tDdDZVKzBaRlRYTzVYSEdCUU9CUlJWRWVRUG1ISXdDVjIzMCtxdXY2ZnlBMUxlSkpVeG9qT25mdVhNZm44eTBrb29zcWpqSHpMRjNYaDVvWmw0aE1xcXFPQXZBU2dJTzZyamRHK1ZrS0VTV2NUdWMxaXFMTUFGQVBBSmo1dllLQ2dydGtXMFZSMHpSTnU1T1pueU9pV29jZFptWitQUzh2Yit6MjdkdUxUUXRPVkR0cFNtT015K1dxeTh4ZkEraDgyT0VaSG8vblRyTmlFcEZKMDdSY0FHMlkrVis2cmo5dGRqeml6RGtjanJhS29pd0EwSWFJaUpuWEJRS0JLN095c3JhWUhadUlIWnFtOVFId0ZvQ1V3NC9MMk1Qb0owMXBiS0tNakl5enJWYnJmQUFhVUhrSjVCVmQxKzh6TnpRUktaeE81M21Lb3F3RFlDa3JLMnV3WnMyYVA4eU9TWnllNEFMSkJRQzZCdWVORmdRQ2dTc3lNek4vZ1Z3U0ZUVWdJeU1qeldxMXptSm1KeEhaOEdkL3NpWVFDTnpoOS91OU9UazVQak5qRktFblRXbHNvN1MwdE9ZMm0yMCtnbnYrTW5NcEVVM3plRHpqVFk1TlJBQlZWVDhqb3I3TXZGTFg5UXNoRFV6RWNibGNUelB6V0FCeEtMOHNPbDdYOVpjZ3QyU0lFRHYvL1BPYkppUWt2RVpFdlpnNWdZZ3FlcEwvQWJoci8vNzkzMjNkdXJYRXpCaEZ6WkttVkFEbHc0YlBpWStQL3d5QUE2ZzhjL3FpcnVzUG1odWFDSE9LcG1tSEFDUXdjemRkMXhlYkhaQTRPYXFxWGc3Z284UHUxZnRpejU0OTE4bzllaUtVMnJWcmw1eVVsUFFmQURjQlNLelk3aE5BUG9EN2llZ2R0OXRkRFBtQUc1T2tLUldISTFWVnp5V2l6d0drQTVYTjZmTzZyajlrYm1naVhEa2NqaHNWUmZrdkFKK3U2d2tuL0FaaHFyUzB0SE5zTnRzaVptNFZ2RzkwR3pOMzgzcTlXODJPVFVRdHE5UHB2RjlSbFBzQjFNYWZxK2ZMQUV6Sno4K2ZrcHViV3dnWk1SYnpwQ2tWUjZOa1pHUjBzRnF0SHdGb0h6eDIwRENNS1Y2djkwa3pBeFBoU2RPMGpRQlNBVHpqOFhqdU56c2VjU1M3M1c2ejJXd2ZFdEZWQUN6TVhHb1l4cURNek13dkljMkFDQUZOMDY1bDVzY0J0Q0NpK09CaFp1WVBpT2lSMHRMUzMrUStVWEU0YVVyRjhTZ3VsOHZPekI4QmFCYzhkcENabndyT2hCTUNRUG05WVltSmliOEJzTXFpcC9DamFkckRBQ1pYUEdibXgzUmQvN2VKSVlrb3BXbGFWMlorSHNENWg0OXhZdVlsUkRTV2lOYTUzZTRpRTBNVVlVeWFVbkV5RkUzVDBwajVZeUk2TDNqc29HRVlUM2k5M21kTWpVeUVEVlZWWnhMUkhjeThRZGYxZGlmK0RoRnFMcGZyRXNNd3ZnK3VaZ1l6TDFJVXBiZmI3UzR6T3pZUlBSd09SMXVMeFRJVjVidCtKZVBQM21KOUlCQVlYVkpTc3V6WFgzOHRNQzlDRVNta0tSV253dXAwT2pzSDd4OXNqZkliMFhjRG1PenhlRjR4TnpRUkRqUk5Ld05nWmVZcmRGMy95dXg0WXBXcXFvMkphQm1BTmdEQXpMc0RnY0JGTW05VVZKZlUxTlRHeWNuSmp3SG9DNkJweFlJbFp0NURSQk9aK1hOZDEzZENGaXlKVXlCTnFUZ2RWb2ZEY2FHaUtPOFFVVXNFbTFObW5xVHIrbXZtaGliTXBLcnE1VVQwSlRNYnVxNWJUdndkb3BvcG1xYTlCK0RhNEdNL00xK3Y2L284TTRNUzBjSGxjaVV4ODNobXZwbUl6Z0ZnQlFCbVBzVE16d0NZN2ZWNmZ3Y1FNRFZRRWJHa0tSVm53cXFxNnNWRTlGOEFMVkRlbk80QzhLakg0NWxoYm1qQ0xKcW1yUWZRVHJheHJWRldsOHQxTnpPL0dIeGNaaGpHeTE2dmQ2eXBVWWxvWU5FMDdYWUE5ekp6NjhNV0xQbVplWmJmNzMvSk1Jek5zbUJKVkFkcFNzVVpzOXZ0dHJpNHVGNUU5RG9SblkzeTFaVmJpV2lpeCtPWlkzWjhvbWFscHFiV3FWT256a0VBL2tBZzBESXpNL04vWnNjVXhVaFYxUXNCZkVORXRablpBTEFzZU4rb0xDWVJweTI0MWVmOUtOLzFyMjd3TURQelFtYWVVbGhZNk1uTnpjMDNMMElSamFRcEZkVW1OVFUxdms2ZE9yMlkrWFVpYW9ieU02ZGJpT2dSdDl2OXJ0bnhpWnFqYWRvekFNWUIyT3p4ZU5xWUhVODBTa3RMYTJLejJiNEJrTUhNVEVTNy9INS83Nnlzckd5ell4T1J5ZUZ3cUJhTDVSRm03a0pFWngzMmxNY3dqTWVJYUttdTYzbW1CU2lpbmpTbG90cWxwcWJHSnljblgwWkVyd0ZvaXZMbWRETXpUOUIxL1gyVHd4TTFSTk8wUTh5Y3lNei85SHE5YzgyT0oxb0UvMzI5VEVSM0JBK1ZCQUtCRVptWm1XK1pHcGlJU0txcXRnQXdrWWg2QVdpT1lGL0F6RnNNdzNpY21iL055c3JhYm1xUUltWklVeXBDcG5uejVvbU5HalVhU0VUUEJ6OTFNNEFjd3pBbWVMM2UrV2JISjBKTFZkVkxpV2dSTTVmcXVsNGJzcGY2bWJKb21uWTlnUDhDVUZCK1Q5OTd1cTdmWkhKY0lzSTRuYzU2UkRTS2lBWUJzQ080d3hJei8wRkVVOHZLeXVhdFdiTW1CN0twZ3FoaDBwU0trR3ZldkhuaVdXZWRkVFdBNXdFMFJubHptZzNnWVkvSDg3bXB3WWxRSWxWVlZ4QlJ4MkR6Tk1Uc2dDS1VvbWxhSndCZkFHZ0lJTURNSy94Ky8xV3lTWUU0V2NFejdMY1IwVTNNckI2MllLa1l3RnVCUUdDMjMrLzN5b0lsWVNacFNrV05jYmxjU1laaERDS2k1d0EwWW1ZR3NJYVpIL0o2dlF2TWprOVVQNWZMVlplWkR3QW9Dd1FDYVptWm1Sdk1qaW1TcUtyYURNREhSSFJSOE4vTC94UkZHZVIydTFlWUhadUlDSXFxcWdNQjNFVkVuVkErMkI0b0g5bjBmMzYvL3pVQUs3S3lzZzZaRnFFUWg1R21WTlE0dTkxZU96NCsvbVptZnB5STZnY1hhYXdJM25QNnZkbnhpZXFscXVxRFJQUVVNMi9WZGIyVjJmRkVnb3lNakZwV3EvVnhBR01BZ0prTG1YbUMxK3Q5eWVUUVJBUlFWZlVpQU1NQjlDYWlKc0hEek16TGlPaFZ2OS8vVFZaVzFoNFRReFRpcUtRcEZhWnAxNjVkY3ExYXRTcWEwM3JCTTBITERjTjRPRE16ODBlejR4UFZ4cXFxNmg0aXFnZmdIby9IODdMWkFZV3hPS2ZUMlY5UmxMa0E0Z0Q0QUh6aThYaHVnQXdrRjhlUmtaSFJ6bUt4M0UxRVY2Sjh4NzBLNndHOGJCakdBcS9YdTlXYzZJUTRPZEtVQ3RPbHBxYldTVTVPdm9XSUpnR29hRTZYQnM4TUxUSTVQRkVOVkZXOWlJaVdNdk9odkx5OHh0dTNieTgyTzZZd1F4a1pHWjB0RnN2SHdWbS9BV1plcVNqSzFXNjNlNmZad1lud1pMZmJVMncyMndnaTZzL01hVVJVc1hKK0I0QlhBNEhBcHpJaVRFUVNhVXBGMkVoTlRhMVR1M2J0V3hWRm1RU2didkN5L2kvTS9MQ3U2MHZNamsrY0VWSlY5UnNpK2p2S3ovd05ORHVnY0pHUmtkSGNZckc4VFVROVViNEljTHZmNzc4bEt5dnJCN05qRStFbmVJWHBkZ0RYQWJnQXdhMCtBUncwRE9OTnd6QSt5TXJLV2cwNXN5NGlrRFNsSXV5a3A2Zlh0MXF0STRsb1BJQmtaamFJNkx0QUlQQklabWJtU3JQakU2Y24rUGU2bDRnTUl1cnNkcnM5WnNka3BuYnQyaVVuSmlZK3FDaktROEZEK1laaFBPMzFlcDh5TlRBUmRsd3VWNXhoR1A4QWNHTndubWdTQURDemo0am1NL09jdkx5OGIrVUtoSWgwMHBTS3NHVzMyeHNrSkNTTU5BeGovR0ZiS0g3RHpCTzlYdThxcytNVHAwNVYxZUZFTkIzQVZvL0hFNU9Mbmx3dVZ4d3o5d1V3QjBBaU0vc0FmUGJISDMvOGMrdldyU1VtaHlmQ0I2bXEyZ1BBelFDdUpLSUdBQkI4SC95QmlHYVhsWlV0a0xGZ0lwcElVeXJDWHZ2MjdSc21KU1dOWXVaeFJGUXIrS2I4TllDSnVxNnZOanMrY2ZMc2Ryc3RQajUrQzRCbXpQeUlydXVUelk2cEptbWFsc0hNSHhGUjIyQWVyMkhtYTd4ZTcwYXpZeFBoSWJqVjUyM00zSitJbWdjUE13RGRNSXczbWZuVHpNek0vNWtab3hDaElrMnBpQmdaR1JsbldTeVdCNGhvT01yUE1Ca29uN1gzMkpvMWE5YVlIWjg0T2FxcVhrQkVxNEpqanM3eGVyMEh6STRwMU5MUzBzNkppNHQ3aFlqNkJnOXRBekRTNC9GOFlXWmNJanpZN2ZaemJUYmJZQUJEaUNqanNLZTJNZk43aXFLODYzYTc1VDFPUkQxcFNrWEVTVXRMYTJLMVdoOVVGT1ZPQUluNGN4RDBZN0xTTkRLNFhLNlBtSGtRZ0FVZWorY3FzK01KbGVCa2lkSEJ5UklFNENBenY2VHIrci9OamsyWXkyNjNONGlQajcrR21ZY0F1SVNJbE9CVCs0Sm4wOS8xZUR3L28vd3NxUkF4UVpwU0ViSHNkbnRLZkh6OGd3RHVCSkNBOHViMFkyWitUTmYxdGVaR0o0Nm5mZnYyRFJNVEUzY1NrY0xNUFhWZFgyeDJUTlhNNm5RNnIxSVU1VzBBZFFHVUFmZzhQei8vMXR6YzNIeHpReE5tYWRhc1dWS1RKazM2QVJnQzRESWlzZ1dmT3NUTW54SFJ1MFQwdGR2dExqTXhUQ0ZNSTAycGlIakJrVHFUQU53UTNNODV3TXl6aWVncGo4ZVRhM1o4NHVpY1R1Zk5pcUs4SGR6cHFUV2k1SXlRcXFvT0FMT0p5QkdjdVp0SlJEZDdQSjRzczJNVHByQTZuYzVMaU9nNklob0NvRTd3ZUJtQW53RjhjT2pRb1hkLy9mWFhBdk5DRkNJOFNGTXFva2JIamgzUENRUUNrNWg1U0xBNTlUUHoyMlZsWlU5bloyZHZNanMrVVZWd0ZmbzZBRzJZK1dsZDEvOWxka3hud3VWeW5jdk16d0M0RmdDWWVSc3pqL2Q2dlIrWkhKb3dnY3ZsMGd6RHVJYUliZ2JRRktoY09hOEQrTWpuODgzT3ljblpaV3FRUW9RWmFVcEYxSEc1WE9jYWh2RVlnTUhCeTJOK3d6RGVDZ1FDVDY5WnMyYXoyZkdKUDJWa1pHaFdxOVhOeklkOFBsOXFKQmJwZHUzYUpkZXVYWHNrTXo4T3dJTHllYU12ZTczZVJ3QVlKb2NuYXBEVDZUeVBpQVlDdUkySTJsWWNaK2FOQU9ZeDg1c3lhVUdJWTVPbVZFU3R0TFMwTmphYmJRcUF2aWpmUjd5TW1hZVZsWlc5bUoyZC9idko0WWtnVGRQZUFIQWJnRzg4SHM5bFpzZHpDaXhPcDdPdm9pZ3pBRFFHNEFmd09SRU5jN3ZkZTAyT1RkUVFWVlViTTNOdlJWSHVBbkJKeFhGbTNrTkUzeGlHOFpyWDYvM0Z4QkNGaUJqU2xJcW9aN2ZiVStQajQ2Y0F1QXBBSERPWEFaZ2FDQVJlek1ySzJtNXllREd2YmR1MmpXclhycjBWUUJ3UmRYQzczUkZ4cTRYRDRlaHRzVmdXQWdBelp4cUdjYWZzT0JZYmdsdDlkbVBtMndIMFBXemxmRDR6THdMd2hxN3JueU5LN3BNV29xWklVeXBpaHRQcFBFOVJsSXJtMUJyY291K2xRQ0R3a2d5ai9wT21hZDhENkZHVHI4bk1JSXE4dDZQeWRVd0llZXpNdkZMWDljNGhmUkZ4WEttcHFmRzFhdFc2V0ZHVUc0TUxsaEtDVDVVQVdBcGdUbjUrL3J1NXVibWw1a1VwUkdTTHZDb2d4QmxTVmJVRGdLbEUxQTJBaFpsTEFUd1pDQVJleThySzJtTnVkT2JUTkUzTzdvUWhqOGNqNzljMVQ4bkl5T2hnc1ZnR0FoaGRzZFVueXNmUHJRWHdmNldscFZOemNuTDJteGVpRU5GRDN1UkV6TXJJeUVpeldxMHZBYmdVZnphbmt3RzhydXQ2bnJuUm1hZWlLWFc3M1dhSElnQzRYQzRBMHBUV3BMUzB0RFpXcTdVUEVZMGpvcFlBd014TVJKdVorU3NBeitxNnZzM1VJSVdJUXZJbUoySmVlbnA2ZWx4YzNFc0Evb2J5MWRNbEFCNG5vaG14dUdCRm10THdJazFwelRqLy9QT2J4c2ZIZDFjVVpSd0E5YkNuZGdENHdUQ001N3hlcjllazhJU0lDZkltSjBTUXBta1p6UHdTRVhWRnNEa2xva2tGQlFXek5tellFRFBOcVRTbDRVV2EwdEJKVDArdkh4Y1gxNFdaUnhOUlR3UnJJalAvUVVRL00vTlVYZGUvTXpsTUlXS0d2TWtKOFJkT3A3T2pvaWl2TXJNYVhGVmJET0IrSW5ySDdYWWZORHUrVUpPbU5MeElVMXE5V3Jac21kQ2dRUU03Z0JFQWJrYjVCMUFBS0dibUhNTXdwbWRtWnM2R3pKZ1Zvc1paelE1QWlIRGo5WHBYQWJqQTRYQjBzbGdzcnpLems0aW1NZk4vbkU3bitQejgvTG1iTjIrTyt1WlVpQ2hpVlZXMUxZQi9BcmdIUUZMd2VCa3pyd2N3SnlFaDRhVmx5NVlWbXhhaEVFTE9sQXB4SWk2WHF6TXp2OHJNanVDWjAwUE1QSzZnb09EZDNOemNmTFBqcTI1eXBqUzh5Sm5TMDBicDZlbXQ0dUxpK2pIenY0am9MS0I4cTA4aTJnTGdNMlorS3BZWE5Rb1JidVJOVG9pVHBLcnEzd0RNQkhBZUVSRXpGekx6WFJhTDVSTzMyMTFrZG56VlJaclM4Q0pONmFseHVWeU5Bb0ZBRjBWUm5nYlFIcWhjT2I4WHdNOSt2LzlmV1ZsWnY1b2JwUkRpYU9UeXZSQW5TZGYxSlFEYU9aM09iZ0JtQUVoVkZHVU9NeGM0bmM2N0xCYkxwOUhVbkFvUktWSlRVK3NrSnllclJEU1ptUzlSbElvTmxuQ1FtWFhETUI3SnpNejgyY3dZaFJBbkprMnBFS2ZJNi9VdUF0QTJJeU9qaDlWcWZaMloyeWlLTXBlWjgxVlZ2VE12TDIvKzl1M2I1ZDQwSVVLb2VmUG1pUTBiTm15dktNcERSSFExL3J6eVZ3UmdQVE0vcWV2NlBCTkRGRUtjSW1sS2hUaE5XVmxaUHdBNFQxWFZ5d0c4d2N3cFJQUmU0OGFORHpScTFPaUdzckt5NzNKeWNueG14eWxFRkxFNEhJNFVpOFV5R3NBWS9GbkQvTXk4aTVsZjhucTlMNkI4eHlVaFJJU1JwbFNJTTZUcitsY0Ftam1keml1SmFCYUFKb3FpTExEWmJIK29xbnFEeitmN1hwcFRJVTZiNG5LNUdnUUNnUnNVUlhrY1FESlF2bUFKd0I0aWVxKzB0SFJDVGs1T29ibGhDaUhPbERTbFFsUVRyOWU3QUVCVFRkUDZvdnllMHlaRTlLWE5adnREMDdUQlJQU0QyKzB1TXpsTUlTS0MwK21zWjdGWWVqSHpDOHg4dHFJb1lHWUc4QWN6ZjB0RVkzUmQzMkYybkVLSTZpTk5xUkRWek9QeGZBNmdxZFBwdklhSTNnQlFEOEJDWnQ3bmREcjdlYjNlNVpEQjNFSWN3VzYzMjJ3Mld3YUFtVVRrWk9hS1JyUVV3QnBtSGlwYmZRb1J2YVFwRlNKRXZGN3ZSd0ErMGpUdE9tYWVCYUNCb2lpL3FLcWFGd2dFK21WbFphMkVOS2RDV05QUzBsckV4Y1c5VEVSOURqdGVCbUFiRVkzeWVEd0x6UXBPQ0ZGenBDa1ZJc1E4SHM4SEFENXdPcDFEQUx4T1JJMnNWdXN5VlZYekRNTzRLak16Y3pXa09SV3h4WktSa2RIUVlyRThRVVMzNDgrVjh3Rm0zZ3ZnWVYzWDN6QXhQaUdFQ2FRcEZhS0dlTDNlZHdHODYzQTRick5ZTERPSnFMSEZZbG1oYWRvdW44L1hJenM3ZTUzWk1Rb1JZb3JUNlJ4SFJJOFRrZTJ3NHdFQXp4SFJCSS9ISS9kZEN4R2pwQ2tWb29abFptYStDZUJOcDlNNVZGR1Uxd0NrMkd5MnRacW03ZlQ3L2QxbHR4a1JiUndPeDNVV2krVTFsTjlmWFlFQmZHZ1l4bDFlci9lQVNhRUpJY0tJTktWQ21NVHI5YzRFTU5QaGNOeHBzVmhlQmREVWFyV3VWMVYxaDJFWTNUTXpNemVZSGFNUXA4dnBkSFlob25lSXFOWGh4NW41bDBBZzhNK3NyS3d0WnNVbWhBaFAwcFFLWWJMTXpNelg3WGI3V3phYmJSUVJQVU5FelJSRldhZHAyb2F5c3JJcjE2eFpHUXVNR3dBQUN1OUpSRUZVczluc0dJVTRHZW5wNmEzajR1Sm1BT2pDelBGRVZIR3Y2Q2EvM3orc3FLam9sOXpjM0ZJell4UkNoQzlwU29VSUE4SGgrcy9aN2ZacGNYRng5eXFLOGpTQTlsYXJkYU9tYWI4YWhuR0YxK3ZkYW5LWVFoeWhmZnYyRFpPU2tsNENNSUNaRXhGY3RFUkUrd3pER0wxMzc5Ny9rMjEzaFJBblE1cFNJY0pJc0RtZFlyZmJYN1RaYkdPSjZFa0E1eFBSSmxWVjF3RzRVdGYxYlNhSEtXSmN5NVl0RStyWHIvOG9FWTFnNWxvQUZBQWdvbUptbnVUeitWN0p5Y2s1aFBMN1JvVVE0cVJJVXlwRUdBbzJwMCtucHFhK1VMdDI3ZnNVUlprTXdNN01telZOVzF0YVducGxUazdPYjJiSEtXS0tvbW5hY0FDVFVMNWd5UUlBUkJRd0RPT1Zzckt5aVRrNU9RY2c0ODJFRUtkSm1sSWh3bGp3L3JzblUxTlRYMDVPVG42UWlCNEVrQllmSDUrcmFkcHFaaDRrV3kyS1VGSlY5WElpbWdLZ0RZREVpdVBNL0ZVZ0VMZy9QejgvZCt2V3JTWG1SU2lFaUJiU2xBb1JBWEp6Yy9NQlBKU2FtdnAwM2JwMUgyTG1Cd0JjUkVSYlZWVmRWVkpTTW1qZHVuVTd6WTVUUkFlSHc2RmFMSmFYbUZrbG90cUhQYVg3L2Y3UmdVQkF6OG5KS1RRdFFDRkVWS0lUZjRrUUl0eTBidDI2YnIxNjlTWUFHQmM4VkFaZ1JXbHA2VFU1T1RtN3p1Um5hNXJHQU9CMnU4OHdTbEVkWEM0WEFNRGo4WVQwL2RybGNwM0x6Qzh5YzNjQWRROWJPZjliSUJDNDEycTEvdUIydXcrR01nWWhSR3lUTTZWQ1JLRE5temNmQkRBK0xTM3QyYmk0dUg4VDBYQUFsOWhzdHEycXF2NEE0R1pkMS9OTURsT0V1Y00rM0Z6THpHY0RzQVI3MFlPR1lVejIrLzBmWkdkbi93OXluNmdRb2diSW1WSWhva0JhV2xxVHVMaTRSNG5vcnVDaEVtYitRVkdVbTkxdTk5NVQrVmx5cGpTOFZQZVpVcnZkYnJQWmJDT0RIMlRPQldBREFHWXVCZkN5eitkN0xTY25aeHZLejc0TElVU05rVE9sLzkvZS9jWkVkZVZoSEgvT01BS3lhWGREM0thSnNXZ2JFbzJkZ1JtSzJhUnNzaHExS0ZEU0txeEk3SnFza2wwYlNUQW12akM2Ym9Pck1iR05iWXpiN0F2SnBwVldRN29tV3ZhRk1RWlVqQlpZQjQyYVJ1TXFOQkx3RDRvVjRYTFB2aENtUmFzVkl4NVd2cDgzTStmTzNEdS9PeUhrbVhQUFBRZDREcHc2ZGFwZDBwK25UNS8rMTZTa3BBOGtMVGZHekxmV1hzN016RHpRMDlPejlPelpzMWRkMXprYzE2NWRVMnBxNmtQYkdCYVRtWmxaWW94Wlk0eEoxOEFOUzlaYVg5S3VRQ0N3K2RxMWE5OXl3eElBbHdLdUN3RHc5SncrZmZwS1UxTlRtZWQ1ci9xKy81bWs1RUFna0orU2t2TGZTQ1N5S3pNejgxYy9lNUJSNHEyMzNucGtlOURwMDZmbCt6OWNYZTdzN05TT0hUdUdiUHZpaXkvVTF0WTJNb1dPWWhrWkdUbVJTS1EyRW9sMEJnS0J6NDB4WWQwTHBJY2x6Zk04YjBKemMzTnBZMk5qQzRFVWdHdjBsQUxQb1lGMXhaZUVRcUcvQklQQlNtTk1pVEdtUk5MYjBXajBYemR1M0hoL1lGenFxSEhvMENGdDNMZ3gzdlo5WDNQbXpIbG9XNUpxYW1xMGUvZHVwYVNrYU0yYU5aS2sxTlJVdGJXMWFmLysvU29vS05EaHc0ZFZWMWVuZDk5OU43N2Y0Q1Z4NmQ0d2haYVdGaTFkdWxTU1pJelJDeSs4b0duVHBtbmh3b1dhTld2V1NKenVpQW1GUWxPRHdlQjZZOHp2Skwyc0g0WnBuYlhXZnREVDAzT0ltUm9BakVhTUtRWEdnRkFvOUdvd0dQeWJNZWIza21TdHZXMnQvYXE3dS92OWdlbW00a2JMbU5LU2toSlZWMWZIMitYbDVmcjQ0NC9WMjl1ci92NStqUjkvYjhyTTN0NWVMVisrWEJzMmJJZ0hVMG02ZE9tU1hubmxsZmlqSkJVVkZhbW9xQ2dlUWhzYUdwU1ltQmh2MTlmWGEvejQ4YnB4NDRaT25EaWhIVHQyS0NNalErdlhyMWNnNE9iQzB1T01LYzNPem43Wjg3eTFrdklrVFI2OGM5NWFlOFVZVStuNy9uNldxUVV3MmhGS2dURWtIQTYvbnBDUXNORVk4L2JBcGk1Sm45KzllM2ZONEx5VExrTnBWVldWNnVycTFOL2ZMOC96MU5mWHA5N2VYdlgwOU1qelBFbFNZbUtpY25OelZWNWVIdCt2dDdkWGlZbUphbTV1VmtkSGgrYk9uYXZDd2tMdDNiczMvbmowNkZGTm5EaFJhV2xwand5bEtTa3A4ZVBldkhsVHBhV2xLaTB0MWFKRmk1NzU5eUU5UEpTR3crRmZKQ1FrL0dtZ0J6d3NhWndrV1d1N2pURi9OOFpVTnpZMnhpUjV6N3BtQUhnU1hMNEh4cEJZTEhaS1VtRW9GQW9GZzhHTnhwZ0NTU3VTa3BKS285SG9aNTducmZtNVk0eWsrZlBuYTlLa1NabzhlYktTazVOMTVzd1pkWGQzS3k4dlQrUEdqZE90VzdkVVUxT2o5OTU3YjhoK2lZbUprcVFwVTZib3d3OC9WRnBhMnBEWDI5cmF0R3ZYTG0zZHVuVlk5Yno0NG9zcUxTMVZUVTJOczFCNm4yQm1abWFwTWVhUHhwZ3NTWU1KdXM5YSswL2Y5Lzl4OWVyVnh0YlcxanN1aXdTQUo4R05Uc0FZMU5MUzB0TGMzUHkycEF4Sit5WDlVdEw3d1dDdzFWcnJySzZYWG5wSkJ3NGNVQ3dXMDhTSkU1V2VucTZxcWlvbEpDVEk5MzJ0WGJ0V3g0OGZqL2VhN3R1M1QzUG16RkZPVG83MjdObWpzckl5ZFhkM2E5MjZkV3B2YjFkeGNiSGEyOXRWVVZHaDc3NzdUa3VXTEJsMlRlbnA2YnA0OGVLUUc2ZGNpRVFpWDBjaWtZNUFJRkJsalBtdHRYYTh0ZlpyU2ZPTU1iOXVibTcrdzhtVEp3OFRTQUg4djZLbkZCakRtcHFhWXBMeW85SG9ieVJWU3ByMXcwSStiaXhidGt3clY2NVVRVUdCMHRMU05IZnVYTjIrZlZzN2QrN1UzYnQzdFczYnRualBhSDUrdnZMejg1V1RreE1mTC9xMGVaNm5oSVFFWjJOS0pXbmdoOElzWTB5U3RmWS8xdHJ0dnUvL094YUx0VG9yQ2dDZU1rSXBBRFUxTlIyVE5Ec2NEcjhlREFaYlhOYnkybXV2NmFPUFBsSXdlTy9mMDg2ZE83Vml4UW9WRmhhcXJLeE15Y25Kajl4LzhlTEY4WjdVSDB0SlNWRlZWZFd3NjJscGFkSFVxVk9IdmQvVE5QQkRZYUhuZWQvR1lyRnpUb3NCZ0JGQ0tBVVFGNHZGVGtXalVWZWZQZVR1ZWQvMzFkbDViekdxN094c1RaZ3c0WUY5YW10ckg5aDI1Y29WSFR4NDhJSHQ5MDhuOVRnNk9qcjA1WmRmYXZYcTFjUGU5MmxyYW1yYTU3b0dBQmhKaEZJQW8wSTRISTZIek8rLy8xN3IxcTFUUmthR1B2bmtFNjFhdFVvWEwxNVVSVVhGUTN0S3o1OC9yOHVYTDh2M2ZaV1VsRHh4SGRaYVhiOStYY2VPSGRQMjdkdVZsNWYzMEluN0FRQUFNRUtpMGFpTlJxUFdsWWFHQnJ0Z3dRSmJVMU5qcmJYMmpUZmVzTlphVzF0YmE5OTU1eDFiWFYxdHU3cTY0dSsvYytlT3pjN090dlBtemJQZmZQT05uVGx6NWs4ZWQvYnMyZkhuZytjNGVKNnhXQ3plenNyS3NqTm56clFyVjY2MFI0NGNHYW5UZkd5RGRibit1d0NBa1VaUEtZQlI0Y0tGQzZxc3JGUmZYNTgyYmRxazlQVDBJYS9uNXVZcUdvM3EwMDgvVlY1ZW5tYk1tS0V0VzdibzNMbHpTazVPMXViTm14VU9oK1g3dm9xTGl4LzVXZmZQd1JvS2had3ZGZ0FBQUlBZmNkVlQydC9mYit2cjY2M3YrME8ydi9ubW13Kzh0NnVyeTdhMnRzYmI3ZTN0OGVmbDVlVS9lZnlLaW9xblZPbXpSVThwZ0xHQ0ZaMEFEREZhbGhuRlBZK3p6Q2dBUEErWVBCOEFBQURPRVVvQkFBRGdIS0VVQUFBQXpoRktBUUFBNEJ5aEZBQUFBTTRSU2dFQUFPQWNvUlFBQUFET0VVb0JBQURnSEtFVUFBQUF6aEZLQVFBQTRCeWhGQUFBQU00UlNnRUFBT0Fjb1JRQUFBRE9FVW9CQUFEZ0hLRVVBQUFBemhGS0FRQUE0QnloRkFBQUFNNFJTZ0VBQU9BY29SUUFBQURPRVVvQkFBRGdIS0VVQUFBQXpoRktBUUFBNEJ5aEZBQUFBTTRSU2dFQUFPQWNvUlFBQUFET0VVb0JBQURnWE5CMUFRQkdwNnlzTE5jbEFBREdFSHBLQVF4aHJUM3V1Z1k4NEpUckFnQUFBQUFBQUFBQUFBQUFBQUFBQUFBQUFBQUFBQUFBQUFBQUFBQUFBQUFBQUFBQUFBQUFBQUFBQUFBQUFBQUFBQUFBQUFBQUFBQUFBQUFBQUFBQUFBQUFBQUFBQUFBQUFBQUFBQUFBQUFBQUFBQUFBQUFBQUFBQUFBQUFBQUFBQUFBQUFBQUFBQUFBQUFBQUFBQUFBQUFBQUFBQUFBQUFBQUFBQVBEYyt4OUJOcUUrQzd3alJnQUFBQUJKUlU1RXJrSmdnZz09IiwKCSJUaGVtZSIgOiAiIiwKCSJUeXBlIiA6ICJmbG93IiwKCSJWZXJzaW9uIiA6ICI2Igp9Cg=="/>
    </extobj>
    <extobj name="ECB019B1-382A-4266-B25C-5B523AA43C14-3">
      <extobjdata type="ECB019B1-382A-4266-B25C-5B523AA43C14" data="ewoJIkZpbGVJZCIgOiAiMjMzNjY2NzQ5MDk0IiwKCSJHcm91cElkIiA6ICIyMTIzMDI5NTA3IiwKCSJJbWFnZSIgOiAiaVZCT1J3MEtHZ29BQUFBTlNVaEVVZ0FBQW13QUFBRXZDQVlBQUFENHNaMTZBQUFBQ1hCSVdYTUFBQXNUQUFBTEV3RUFtcHdZQUFBZ0FFbEVRVlI0bk96ZGQzaFVkZlkvOFBlNWswd0toaEtDVkJWQ0UwT1N1WGNvaXJvMFFSUlU1TWVpSUxMWVVOa3YzWlZWbGtYWENvb0l1RFFiS3F4bFZ4UUZaVldrcUNnbDkwNFNRZzhFUVlna2hKQ2V5Y3c5dno5U2xsNHp1Wm1aODNvZUhqS1RUT1lkT01tY2ZPNjVud3N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Q0ZGa2RRQWh4UVNneE1iR1p6V2FMWmVhV1JOUUVRRE1BVFN2K3ZoSkFCRE5IRUZFNGdBZ0FZT1lTSWlvR1VNTE14UUN5aU9nUWdFUE1mSmlaTTRsb1gxbFoyYjZ0VzdjZUJNRFdmSG1pbHBGNkU2S1drWVpOaU5vbkpDRWg0VnFiemFZQ3VBRkFaeUxxQUtDT2o1KzNHTUIyQUVtbWFXNGdJc013akcwQXluejh2TUphVW05QytBRnAySVN3SHFtcTJvR0llZ0c0ZzVsdkpLS1RYaXlKQ0kwYU5VTHo1czNSckZrenhNVEVvRkdqUm9pSmlVRk1UQXlpbzZNUkZoYUdzTEF3Mk8xMmhJV0ZBUURjYmpkS1MwdXIvaHc3ZGd6WjJkbkl6czVHVmxZV2poNDlpa09IRHVHMzMzN0RrU05IWUpybXFkbUttZmxuSWxvQllMV3U2Nm1RVlJGL0ovVW1oQitTaGswSWE5aFVWYjJKaU80R01BakFWWlh2Q0FrSlFXeHNMTnExYTRlT0hUc2lQajRlclZxMXFucFI5QlczMjQzOSsvY2pOVFVWcWFtcDJMMTdOOUxUMCtGMnUwLzhzTU1BUGpOTjgzT1h5N1VHZ01lbm9VUjFrWG9Ud3M5Snd5WkVEZEkwcllOcG12Y1EwVU5FMUFJb1g4MklqWTFGcDA2ZDBMMTdkNmlxQ3J2ZGJuVlVBRUJaV1JsU1VsS3dkdTFhYk5teUJidDM3d1p6K1lJSE0vOE80QjBpK2tqWDlSUnJrNG96a1hvVEluQkl3K1liTXJBclRtUnpPQno5aUdneUVkME1sTDlveHNmSG8wK2ZQdWpUcHc4YU5XcGtkY1lMa3BPVGc5V3JWK09iYjc2QllSZ252cGh1TmszenBlVGs1QzhBZUsxTkdmU2szb1FJUU5Ld1hUNFoyQlZuMUxKbHkvRDY5ZXZmb3lqS1h3RmNDd0F0V3JUQXJiZmVpb0VEQjZKWnMyWVdKN3c4UjQ0Y3dmTGx5N0ZxMVNwa1pHUUFBSmg1SHhHOVJFUkxrNUtTaXF4TkdGeWszcVRlUkdDVGh1M2l5Y0N1T0IvU05PMXVacDVKUkMwQklDRWhBY09IRDBldlhyMUFGRmpmZHN5TUgzLzhFUjk4OEFHU2twSXE3ejVzbXVZVExwZnJJd0NuRmFxb1ZsSnZVbThpQ0FUV2Q3THZ5TUN1dUNBT2g2T3pvaWl2QWJnSkFMcDE2NFpSbzBZaFBqN2U0bVExWStmT25WaTBhQkhXcmwxYmVaZnU5WHJISlNjbi8yaGhySUFsOVNiMUpvS0hOR3puSUFPNzRrSTVuYzVJcjlmN3ZLSW9Fd0NnYmR1Mm1EQmhBcnAyN1dwMU5FdTRYQzY4OXRwclNFdExxN3pyemNMQ3drazdkKzdNdHpKWG9KQjZPNW5VbXdnRzByQ2RUZ1oyeFVWSlRFeFVGVVZaUWtUWDFhdFhEMlBHak1IQWdRTUQ3bERVeFdKbXJGcTFDck5temNMUm8wZkJ6UHVZZWJqTDVkcGdkVFovSnZWMlpsSnZJdEFGOTNmNENXUmdWd1oyTDRYRDRSaXZLTXFyQUd6WFgzODlubjMyV2NURXhGZ2RxMWJKemMzRmM4ODlWM25ZeXN2TXp4cUc4VHhrdnZLaVNiMmRuOVNiQ0ZUU3NNbkFMaUFEdXhmTjZYU0dtcVk1aDRnZUN3OFB4L2p4NHpGNDhPQ0FxNWZxd3N4WXVYSWxac3lZZ2NMQ1FqRHp2L0x6OHgvY3MyZFBxZFhaL0lIVTI4V1JlaE9CS0tpLzIyVmdWd1oyTDRYVDZheG5tdVpIUk5TdlljT0dlTzIxMTlDeFkwZXJZL21GOVBSMGpCczNEb2NQSHdhQUg0dUtpZ2J1MkxIanFOVzVhak9wdDBzbjlTWUNTVkEyYkRLd2V6SVoyTDF3YmRxMHFSc1ZGZlVkRVhWdTNibzE1czZkaThhTkcxc2R5Ni9rNU9SZy9QanhTRXRMQXpOdmM3dmRONmVscGVWWW5hczJrbnE3ZkZKdklsQUVYY01tQTd0bkpnTzc1OWVpUll1SVJvMGFmVWxFdmVQajR6Ri8vbnhFUkVSWUhjc3ZsWmFXWXNLRUNkaTRjU09ZZWJQYjdlNlZscFpXWUhXdTJrVHFyZnBJdllsQVlMTTZRRTF5T0J6amJUYmJmNGlvOGZYWFg0OTU4K2JCNlhRR2ZiTUdsSjhKMjdadFc5eHh4eDM0OWRkZnNYLy8vZ1pFTkxKSmt5YWNtWm41ZzlYNWFvSFExcTFiLzR1SStyZHUzUm9MRnk1RW5UcSt2cGhGNEFvSkNVSFBuajJ4ZWZObVpHVmxOUThKQ2VrYUhSMzlVVlpXbHB5MVhFN3FyUnBKdllsQUVCUU5tOVBwREczU3BNay9GVVg1VzNoNHVQTEVFMC9naVNlZWtCK0FaeEFlSG82K2ZmdWllZlBtMkx4NXMxSldWdGF6U1pNbWJhKzQ0b3FWT1RrNVFmdkRUVlhWNTRsb1ZQUG16ZkhXVzIraFhyMTZWa2Z5ZTZHaG9lalZxeGQrL1BGSEhEdDJMTlptc3pYTnpNejgwdXBjdFlIVVcvV1RlaFArTHVDWGxtUmc5OUxKd0c2NXhNVEVuamFiN2Z2SXlFZ3NXYklFMTF4empkV1JBc3JodzRkeDc3MzNvcUNnQUY2dmQxQnljdkpuVm1leWt0U2JiMG05Q1g4VjBDdHNiZHEwcVd1MzI3OGpvdTZ0VzdmR20yKytpZGpZV0t0aitZM282R2owNjljUHVxNGpLeXZyNnBDUWtBRU5HemI4S0NzcnE5anFiRFhGNlhUR0VORjNBS0tlZlBKSjNIREREVlpIQ2poUlVWRzQrdXFyOGUyMzMwSlJsTjVObWpSWm1wbVpHWlFudkVpOStaN1VtL0JYaXRVQmZLVkZpeFlSVVZGUnk0aW9jM3g4UE41Nzd6MDV1K29TUkVkSDQ4MDMzMFRYcmwxQlJOZlo3ZlpWY1hGeFYxaWRxNll3OHhzQW12YnUzUnVEQmcyeU9rN0E2dDI3Tis2KysyNEFpQ0dpZDYzT1l4V3B0NW9oOVNiOFVhQWVFZzFWVmZVakloclV1blZydlBQT083amlpcURwTVh5aXFLZ0lqei8rT0xadTNRb0FxMHRMUzI5UFMwdHpuKzl4L2t4VjFlNUV0TFpldlhwWXZudzVvcUtpckk0VTBBb0xDekZvMENCa1oyZkROTTJCTHBkcnVkV1phcExVVzgwSzlub1QvaWNnVjloVVZYMldpQVkxYjk0Y0N4WXNrR2F0R2tSR1JtTE9uRGxvM2JvMUFQUzIyKzMvdERxVGp4R0FHUUR3eUNPUHlJdG5EYWhUcHc0bVRKZ0FBQ0NpRnhDNHYxQ2VpZFJiRFF2eWVoTitLT0FhdHNURXhKNUU5RlJrWkNUbXpwMkw2T2hvcXlNRmpIcjE2bUgyN05tNDRvb3JRRVFQSnlZbTNtMTFKbDlSVmJVM0VYVnAwcVFKaGd3WlluV2NvTkduVHg5Y2M4MDFJS0k0VGRPQzVoOWU2czBhd1ZwdndqOEZWTVBtZERwamJEYmJVZ0NZTUdHQ25GM2xBMDJiTnNYZi8vNTNBSUROWmx1a3Ftb3ppeVA1QkJHTkE0Qmh3NGJCWmd2b2MzTnFGWnZOaGtjZWVhVHk1djlabWFVbVNiMVpJMWpyVGZpbmdHcllaR0MzWmdUNndLNnFxdGNBNkI4WkdWbjVkWW9hMUxObno4cERnamM2bmM1cnJjN2phMUp2MWdxMmVoUCtLMkFhTmxWVnV3TzRwMTY5ZXBnNmRhclZjUUxlaEFrVEVCTVRBd0I5SFE3SFhWYm5xV1ozQWFDYmI3NFprWkdSVm1jSk91SGg0Ymp6empzQmdFelRIR2x4bkpvZzlXYWhJS3czNGFjQ3BXR1RnZDBhRnNnRHUwUTBGQUJ1dmZWV3E2TUVyWjQ5ZXdJQWlLaS94VkY4VHVyTmVzRlViOEovQlVUREpnTzcxZ2pFZ1YySHcxR2ZtYnVHaFlXaFc3ZHVWc2NKV3ZIeDhZaUlpQUF6eDZtcTJzanFQTDRpOVZZN0JFdTlDZjhXRUEyYkRPeGFJeEFIZHBtNUN4RlJodzRkRUJvYWFuV2NHckZ4NDBZd3M5VXhUaElTRW9MT25UdURpQWpBTFZibjhaVmdyTGZhS0ZqcVRmZzN2Mi9ZWkdEWFdvRTJzR3V6MmVJQW9GMjdkajU5bm9VTEZ5SWpJK09pSDdkeDQwYjg1UzkvUVhIeHlWY0hXN2x5SlpZdnY3UjlQMGVQSGczVE5LdHU1K1RrNEpWWFhvSGJiZTIreUltSmlRQUFadTVzYVJBZkN2UjZNMDBUMzMvL2ZlWDFpTTlxd1lJRjhIZzhGNTJ2T2dWRHZRbi9GbUoxZ0dvZ0E3c1dxaHpZWGJwMGFlWEE3bCt0em5RNW1EbVJpTkMyYlZ1ZlBvL2Ric2RERHoyRWVmUG1JVG82K3J5L2JQejQ0NDhBQUUzVDhNa25uMkRNbURGWXRHZ1JGRVZCWGw0ZUZpNWNpTGx6NTU3MnVPN2R1NTkwZTkyNmRlZk5GaFVWaFowN2QyTGN1SEhvMjdjdlpzNmNlY2FQS3k0dVJsSlMwbmsvMzZWcTJiSWxBSUNJMnZ2c1NTd1dhUFYycWdVTEZ1Q2pqejdDelRmZmpPZWVldzZLY3VZMUF0TTA4ZlBQUCtQbW0yOEdBTngxVi9sNVRHNjNHOGVPSGF1NnJPQ0hIMzdvczUvendWQnZ3ci81ZmNNbUE3dlc2OW16SjVZdVhWbzVzT3ZYRFJzUnhRTHcrUjUrRHp6d0FBNGVQSWlwVTZmaTQ0OC9ybnFCQklEYzNGejA3dDM3dEdabzBLQkJLQzR1aHNmalFXRmhJZnIzTDUrUExpa3BRVWxKQ1I1NzdERUF3TmRmZjEzMW1JS0NncXJQNDNRNkx5aGJhR2dvWnN5WWdlblRwNk4vLy81bmZYRy8wTTkzcVpvMGFWTDVaa0R1OVFjRVhyMmRhTW1TSlZpN2RpMCsvL3h6UFBQTU0zanFxYWN3YmRxMGt4cXV1KzY2QzNYcTFJSEg0OEdHRFJ1d2NPRkNwS2VuNCtlZmZ3WUFmUFRSUjBoSlNjR0xMNzVZcmY4ZVp4SU05U2I4bTE4M2JKVUR1K0hoNFRLd2E2SEtnZDJpb3FJNFZWVWJHWWFSWlhXbVM4WE1WeEhSaVQrOGZlYXZmLzByTWpNelVUNDJjMzVIamh3NTZZVVdLRythVG55aHZlbW1tODc1T1hidTNJbFJvMGFkZG4rdlhyMEFBQjkvL0RINjkrK1BwS1FrVEo4Ky9ZSnkrVXJsVlVxSXFMR2xRWHdvRU91dHBLUUVyN3p5Q3JadDI0YjU4K2NqT2pvYXMyYk53dlRwMHpGOCtIQk1uandaWGJ0MkJWRGVxUDdoRDM5QVdWa1poZzRkQ2dBWU8zWXNSbzRjaWV6c2JCdy9maHlLb21EQWdBR0lpWW5CNHNXTEwvR3JQNzlncURmaDMveTZZV1BtTG9xaVdENndXMUpTZ3ZEd2NNdWUzMnFWQTd2cjE2OG5acjRGd0lkV1o3cFVSTlFBS0w4TWw2K0Zob2JpcXF1dXVxakhWQjRxT3R0OUpTVWw1M3g4Ky9idFR6c3M2blE2OGYzMzM1L3hoSjFPblRxaFFZTUdWYmVQSFR1R0xWdTJYRlRtUzFWNURXQm1EdGg5ZWdLdDN0YXZYNDlYWDMwVmNYRnhlUHZ0dDZ0VzAydzJHNTUrK21tc1dyVUtUei85TkRwMDZJQmh3NGJodWVlZXc3Qmh3OUNnUVFOOCtlV1gyTGR2SDM3NjZTZjA3OS8vdEpXNzIyNjc3YUt5WDZ4Z3FEZmgzL3k2WWF1cGdkM3pHVFpzR0pZdFd3YWcvQVh0MUdIdHl2bUxNeGsvZmp4ZWYvMTFuK2FyQ1ltSmlWaS9mbjNsd0s3Zk5td0FJZ0g0dEFFZk1XSUU5dTdkaStMaVltemF0T21pem13K2RkRGI2WFNlZE4vNVZ0Z0E0TGZmZm9QTlpydWdWWjI2ZGV2aTIyKy9yYnBkdVJKWEUreDJPd0NBaUFMNXQ2R0FxYmZVMUZTOCt1cXJHRHQyTEY1ODhVVU1HREFBQUhEOCtQR1RHdEtiYjc0WmpSczN4dXV2djQ3R2pSdWpSNDhlNk5ldkh6WnYzZ3pUTkUrYWMvTjRQSmcrZlRxbVRKbHkwVi8zeFFxU2VoTit6SzhidHBvYTJEMmIvZnYzbzFtelpzak16TVNvVWFNUUZoYUcyTmhZcEtlbkF5Z2Z5dDYxYXhkKytPR0hzMzZPTFZ1Mm5ISHZ1RUdEQnVIZWUrODlhVTRvS1NrSnFhbXBHRGx5SkFDQWlCQVZGWVVPSFRwZzhPREJOZnBpZXFvQUd0ajErUWJBNzcvL1BnRGZ6NEJWT3JVdVZxeFlnVU9IRHVIWlo1ODk3MlB6OHZMUXAwK2ZrMjZMYWhVdzlSWWZINC9QUC84Y2lxTGdsbHYrdHpPRzArbkV0OTkrZTFxaitQampqMlBUcGsxbzBxUUpIbi84Y1JRVUZPRFZWMTg5NldOTTA4VEdqUnQ5bWxzSWYrSFhEVnRORGV5ZVNlVXNVUHYyLyt0UG5uenlTYXhldlJyTm16ZEh0MjdkOE82NzcrSzExMTQ3NytmNjVKTlB6dnEreFlzWFkrVElrVlZEdUpWKytPRUhSRVJFSURjM0Y1czNiOGJjdVhPeGZ2MTYvUDN2Znovcm1WaStGRUFEdTRVQTZwV1VsRlFkSXFsTnpuUlk2TVQ3em5SSTlQdnZ2d2Z3dnhmc29VT0g0bzQ3N3NCdnYvMkc1czJibi9QNXJGeGhxMXlwWnVaekgrZjFid0ZWYndVRkJSZzRjT0JwanpteDZhKzBjdVZLN051M0QvUG16Y1BRb1VQUnRXdFh2UFhXV3lldDRCVVhGOWZZdUVtUTFKdndZMzdkc05Ya3dPNkpkdTdjaVJrelp1RE5OOTlFdTNidGNQRGdRY3llUFJ1Tkd6Zkd5SkVqTVduU0pFeWNPQkYzM1hYWGFiL1YzblRUVFNmTmtWeDExVlZWdzdhVkRodzRjTnF3NzVrUUVSbzBhSUMrZmZ2aSt1dXZ4MzMzM1lkUFB2a0U5OTU3Yi9WOG9SY2hnQVoyandPb2w1ZVhWMk12b0hsNWVkaXpadzgwVFR2bng4MmVQZnUwZW5JNm5TZk4rbHpJTmh0MTY5YkZQZmZjZzR5TWpQTTJiRllxS2lvQ0FCQlJnY1ZSZkNtZzZxMXUzYnA0K2VXWGtaMmRqZHR2djczcU1aVXJiTWVPSGNNcnI3eUNKNTU0QW5hN0hWNnZGOW5aMmZqcXE2L3cxVmRmNGFxcnJzSnp6ejFYZFVicTc3Ly9Ybm5OWXA4TGtub1Rmc3l2RzdhYUhOZzlVVlJVRko1Kyttbk1uRGtUclZxMVFrbEpDWjU2NmluODYxLy9RbFpXRnZMeThqQm56aHk4Ly83N2VQenh4L0hTU3k5Vk5UUkErVjVDNTNJaGMwaW5xbHUzTHU2Nzd6NTgrdW1ubGpSc2dUS3d5OHdIaU9qcXpNeE1OR3ZtKzhYQ1pjdVc0ZDEzMzhXRER6NTR6aGZRTTYxUW5PdDlJMGFNd1AzMzMzL1d4NHdlUGZxQzhwMTZTTFFtcnlSeTlPaFJBQUF6LzE1alQxckRBckhlWW1OajhZOS8vQU9OR3pjK3FlSEx6OC9IMkxGajBhNWR1NnFmaC9mZGR4K1dMMTllOVROeHlKQWhVQlFGOTkxM0h3Qmd3NFlOS0Nnb1FFbEpTZFY5dmhJTTlTYjhtMTgzYktpQmdkMHphZHEwS1ZKU1VoQVZGWVdvcUNqY2Z2dnRHRHQyTExwMjdZcURCdy9pb1ljZXd2WFhYNDl1M2JwaHhZb1ZDQXNMTytueHc0Y1A5MG11dG0zYklpTWo0N1RCM1pvUUtBTzd6THlQaUc0OGNPREFlVmNnTHNmV3JWc0JBR3ZXck1HaVJZdlFyRmt6RkJZV0lpSWlBbnYzN3EzNjk2eDA0bUhKRTFXdVhwekxxWnZubnVqdzRjT3cyV3huclpkVEQ0bldwTjkvcjNyZFBQYzIrWDRzRU9zdEppWUd6enp6REFvS1RsNm8rdlhYWDlHbFN4ZjgzLytkL3lwMnc0Y1B4NVl0Vy9ESko1K2dYNzkrR0QxNnRNOVB6Z3FHZWhQK3pkOGJOcDhQN0o3SmhnMGI4UDMzMzJQSWtDSDQ5dHR2OGZ6enorT3BwNTdDNHNXTE1XWEtGTXlmUHgrZmZmWVpIbnZzTWR4eHh4Mm5QZDdyOWZva2w4ZmpPZWVMcjdnZ3lRQ0c3OXExeTZkUGN2WFZWMlBxMUtsVjh6NXV0eHM5ZXZTQWFab2dJZ3dlUExoYW5tZm8wS0Y0NG9rbkFKVHZzVlpweXBRcCtPYWJiMEJFdU9PT084NjZOOWVYWDM1NTB1M2k0bUtFaFlVaEl5UGp0QmY1NmxaNUtTVWkydW5USjdKV1FOWGIyWDQ1T0hIMjhULy8rUThBb0UyYk5uajc3YmR4NE1DQms4WkM5dS9manc4KytBQWJOMjdFekprejBhRkRCM3ozM1hjWU8zWXM1c3laZzdwMTYxWkwxbE1GU2IwSlArYnZEWnNsQTd1Vk0zTlBQLzAwQ2dvS2tKQ1FnUG56NXdNQXBrMmJCcUQ4RlBlalI0OGlNaklTOTl4ekQyNjg4VVlBd0xYWFhvdTMzbnFyNm5OMTc5Nzl0SDJ4SG43NDRVdktsWnFhaW11dnRlWnlub0V5c0V0RWFRQ3dlL2R1bjN6K1JZc1dZZUhDaFZXM24zdnV1ZE0raHBueDczLy9HLy8rOTc4djZIT2U3K3kvRXcvQno1Z3g0N1QzZi83NTUvajg4ODh2Nm5OV1dyUm8wUmszNHEwT0tTa3BBQUJtOXQzMXJ5d1dpUFYySnFldXRnR0F5K1dxK2x3bk5xeURCZzJxZXZ2VW94SHZ2Ly8rQmEzUVhZcGdxRGZoMy95OVlhdnhnVjJnZkFkd1ZWWHg1Sk5Qb21mUG5tZGNNV05tdlBYV1d6aCsvRGk4WGkvUzB0S3F0bEU0Y1J1UG9xS2lNMjdyTVdUSWtIT2VQWHFxckt3c2ZQenh4MVdyS1RVdFVBWjJpNHVMTjBWRVJQQzJiZHZJNC9FZ0pLUjZ2MFZHalJybHN3WW5rSGk5WG16YXRBbk16Q1VsSmQ5Wm5jZFhwTjVxaDJDcE4rSGYvTHBocSttQjNVbzMzSEJEMWR0RWRNWkJiQ0xDM3IxNzBheFpNNFNIaHlNNk9ycXFBU3N1THNhQ0JRdGd0OXVSbVptSlcyNjVCZXZYcjhkVFR6MkZ1TGk0Qzg3QnpEaDI3QmgrK2VVWC9QT2YvMFQvL3YwdHU2WnFvQXpzN3RpeDQ2aW1hWHB4Y2JGejA2Wk5jc2t6aTJ6YnRnMkZoWVVnb3AzYnQyOFAySmtpcWJmYUlWanFUZmczdng1Mll1WjlRUGsyR0ZacDNMZ3g1cytmajJlZWVRYk5temZIbi83MEo4eWVQUnNKQ1FsNDZxbW44T3V2djFaOWJINStQcFlzV1lJSEgzd1FxcXJpejMvK000Z0lvMGFOd29RSkUvRHNzODlpOU9qUldMRmlSZFVBYk9VbXVTYzJpVUQ1YnVHZE8zZkc0TUdEc1dyVktreVpNZ1hqeDQrdnNhLzdWSUUwc012TUh3TEFxbFdyckk0U3ROYXNXUU1BWU9hdkxJN2ljMUp2MWd1bWVoUCt5NjlYMkZCREE3dG5VMVpXQm8vSGc0MGJOeUlsSlFWMTZ0U0JydXQ0NDQwM3NILy9ma3lhTktscTVTODlQUjJQUHZvbzdyenpUcno1NXB1bkhjSjFPcDM0K09PUHNXN2RPbnp4eFJmNDhzc3Y4YzkvL3ZPMGZZN2k0K012YUsrdG1oWklBN3RFdEJ6QUsrdlhyNmRndjA2c0ZkeHVkK1htcVF6Z2ZZdmorSnpVbTdXQ3JkNkUvN0xrTE12cW9xcnFiVVQwbGRQcHhLSkZpMnJzZVU4ZDVLMk5IbjMwMFJxZFhYbmlpU2V3WnMwYU1QTUl3ekErcUxFbjloRlZWYjhob2o1Ly9ldGY4Y2MvL3RIcU9FSGx1KysrdytUSms4SE1td3pENkdwMW5wb2c5V2FkWUt3MzRaLzhlb1hOMXdPN1p5T0R2Q2NMeElGZFpwNU5SSDJXTGwyS1FZTUcxZWlHc2NITU5FMjgvZmJiQUFCRlVlWlpIS2ZHU0wxWkkxanJUZmdudjU1aDI3Rmp4MUVpMG91TGk3RnAweWFyNHdTdFFCellkYmxjWHdGSU9YRGdBTDc0NGd1cjR3U05kZXZXWWRldVhXRG1QVWxKU1VGemVFcnF6UnJCV20vQ1AvbDF3d2JJd0c1dEVLQUR1K3oxZXA4RWdBVUxGbFJ0V3lKOHA2U2tCRE5uemdRQU1QTTBsTThVQlF1cHR4b1c1UFVtL0pEZk4yd1ZBN3U4ZnYxNmxKVDQ5WjZ0ZmltUUIzYVRrNVAvQytETDdPeHNUSjgrM2VvNEFXL2V2SGs0ZlBnd0FQemdjcm4rWlhXZW1pYjFWck9DdmQ2RS8vSDdoazNYOVQzTS9GMStmdjVwbDlFUnZyZCsvWHJrNXVhQ21UY2JocEZzZFo3cXhzeVBBVGk2WXNVS1djWDFvUTBiTm1EcDBxVUFjTnpqOGZ6SjZqeFdrWHFyR1ZKdndoLzVmY01HbEEvc0FzRFNwVXQ5ZHAxT2NicGdHTmcxRE9PUWFacC9Bb0NYWDM2NThqZHlVWTJ5czdNeGRlcFVBR0JtSHB1U2tyTFA2a3hXa1hyelBhazM0YThDb21HVGdWMXJCTXZBcnN2bFdzbk1jL1B6OHpGMjdGams1ZVZaSFNsZ0ZCWVdZdEtrU1pXcnRCOGFoaEd3ZFhTaHBONThSK3BOK0xPQWFOZ2dBN3MxTHRnR2R0MXU5eFBNdkhydjNyMFlNMmFNMUZnMUtDa3B3Vi8rOGhkczNib1ZBRFllTzNic0lhc3oxUlpTYjlWUDZrMzR1NERaN09mMzMzOVBiOXEwcWJPb3FLaDlWbFlXZXZic2FYV2tnRFpuemh4czJMQUJBSDR3REdPaTFYbDhMU3NyeTl1d1ljTmxOcHZ0bHF5c3JPWnBhV25vMDZkUGplMzlGMmpjYmpmKzlyZS80Y2NmZndRenB5bUswblA3OXUyRlZ1ZXFMYVRlcXBmVW13Z0VnYkxDQmtBR2RtdEtzQTdzcHFXbEZiamQ3dHVZZWR1bVRac3dhdFFvNU9Ua1dCM0w3K1RsNVdIY3VISDQvdnZ2d2N6NzNHNzNMVWxKU2NldHpsWGJTTDFWRDZrM0VTajgrdEpVWitKd09Qb3JpcklpS2lvS0gzNzRJWm8yYldwMXBJQ1NuWjJOZSs2NUI3bTV1Y3pNSTROeEJ1VGFhNjl0R0JFUjhRVVJkV3ZhdENubXpKbUQyTmhZcTJQNWhZTUhEMkxjdUhISXlNZ0FNN3ZjYnZkdGFXbHBtVmJucXMyazNpNmQxSnRQVUdKaVlqT2J6UmJMekMySnFBbUFaZ0NhVnZ4OUpZQUlabzRnb25BQUVRREF6Q1ZFVkF5Z2hKbUxBV1FSMFNFQWg1ajVNRE5uRXRHK3NyS3lmVnUzYmoySUFCK3p1UlFCMTdBQmdLcXFjNGhvVEd4c0xONSsrMjNVclZ2WDZrZ0JvYkN3RUtOSGo4YldyVnZCelA4eURPTStxek5acFUyYk5tRlJVVkh2RWRFOWRlclV3ZC8rOWpmMDZkTUhSQUg1TFhYWm1Cay8vUEFEcGsyYlZqbEV2L0xJa1NOL1BIandZTEhWMmZ5QjFOdkZrWHFyTmlFSkNRblgybXcyRmNBTkFEb1RVUWNBZFh6OHZNVUF0Z05JTWsxekF4RVpobUZzQTFEbTQrZXQxUUx5dXowdUxzNXV0OXUvSXFMZUhUdDJ4UHo1OHhFWkdXbDFMTDlXVWxLQ2lSTW5ZdVBHalFDd01TY25wMGRHUmthdzcxUk1xcXIrZzRpZUFtRHIyN2N2SmsrZWpQcjE2MXVkcTFiSno4L0hyRm16c0h6NWNqQ3pTVVJ6ZEYyZkNQa04rbUpKdlYwQXFiZkxRcXFxZGlDaVhnRHVZT1liaWVpazVveUkwS2hSSXpSdjNoek5talZEVEV3TUdqVnFoSmlZR01URXhDQTZPaHBoWVdFSUN3dUQzVzVIV0ZnWWdQSTV3dExTMHFvL3g0NGRRM1oyTnJLenM1R1ZsWVdqUjQvaTBLRkQrTzIzMzNEa3lCR1lwbmxxdG1KbS9wbUlWZ0JZcmV0NktvTHMvelFnR3pZQWlJdUx1OEp1dDY4bW9pNWR1blRCNjYrL1hsVTQ0dUs0M1c1TW1US2xjZ1lrVFZHVUcyVUc1SDlVVmYwRGdNVkUxS3BodzRaNDZxbW4wS05IajZCZi9XQm1iTml3QVMrKytDSXlNelBCekljQVBHd1l4dGRXWi9OblVtOW5KdlYyeVd5cXF0NUVSSGNER0FUZ3FzcDNoSVNFSURZMkZ1M2F0VVBIamgwUkh4K1BWcTFhK2Z5MTFPMTJZLy8rL1VoTlRVVnFhaXAyNzk2TjlQUjB1TjN1RXovc01JRFBUTlA4M09WeXJRSGc4V21vV2lDZ3Y4UGo0dUtpN1hiN0QwUjBYY2VPSFRGcjFpeEVSMGRiSGN1djVPWGxZZkxreWRpMGFWUGx3RzQzbVFFNVhmdjI3YU1pSXlQL1NVVDNBNERENGNERWlSTVJGeGRuZFRSTDdONjlHNisvL2pwKytlVVhBQUF6ZjhyTUQ3dGNybHlMb3dVRXFiZVRTYjFkUEUzVE9waW1lUThSUFVSRUxZRHkxYlBZMkZoMDZ0UUozYnQzaDZxcXNOdnRWa2NGQUpTVmxTRWxKUVZyMTY3RmxpMWJzSHYzYmpDWEw3QXg4KzhBM2lHaWozUmRUN0UycWU4RWRNTUd5TUR1NVpDQjNZdW5xdW90QUY0bG9rUUF1TzIyMi9EQUF3K2dkZXZXRmllckdmdjM3OGNISDN5QXp6NzdyUEt1SFFDZTFIVmRyaHZuQTFKdlVtOFh5ZVp3T1BvUjBXUWl1aGtvYjlMaTQrUFJwMDhmOU9uVEI0MGFOYkk2NHdYSnljbkI2dFdyOGMwMzM4QXdqQk9idDgybWFiNlVuSno4QllDQXV2UlJ3RGRzZ0F6c1hpd1oyTDFzaXFacER3TjRCdVZuVHVIR0cyL0VpQkVqNEhRNkE2N3VtQm5KeWNsWXNtUUoxcXhaVTNsM05vQVhkRjJmQStDMFlSUlJyYVRlcE43T3FXWExsdUgxNjllL1IxR1V2d0s0RmdCYXRHaUJXMis5RlFNSERrU3paczBzVG5oNWpodzVndVhMbDJQVnFsWEl5TWdBQUREelBpSjZpWWlXSmlVbEJjVE8wNEgxblh4dU1yQjdBV1JndC9vNG5jNUladjQvWmg1TlJOY0FRSnMyYlRCNDhHRDA2TkhEYjM2VFBadWNuQnlzVzdjT3k1WXR3N1p0MndDZ2NtNW9RVkZSMGVzN2QrN010elpoY0pGNmszbzdBOUkwN1c1bW5rbEVMUUVnSVNFQnc0Y1BSNjlldlFLeW1mL3h4eC94d1FjZklDa3BxZkx1dzZacFB1Rnl1VDZDbnpmemdmVy9kUUZrWVBmTVpHRFhwMnlxcXQ0SFlBSVJPWUR5d3hEZHVuWERnQUVEMEZSVVpPNEFBQ0FBU1VSQlZMbHpaelJvME1EaWlCY21MeThQVzdac3djcVZLN0YrL2ZxcU03bVllUnNSemRaMS9SMEV3ZkJ2TFNmMUp1QndPRG9yaXZJYWdKc0FvRnUzYmhnMWFoVGk0K010VGxZemR1N2NpVVdMRm1IdDJyV1ZkK2xlcjNkY2NuTHlqeGJHdWl4QjJhWEl3TzdKWkdDMzVxaXEyb21aSHlHaWdVUjBKVkQrWXRxeFkwZDA3OTRkWGJwMFFidDI3UkFhR21wMVZBQ0F4K1BCbmoxN3NIbnpacXhidHc0dWwrdkVXWkVjSWxwdW11WmJMcGRyZzhWUnhSbEl2UVVmcDlNWjZmVjZuMWNVWlFJQXRHM2JGaE1tVEVEWHJsMnRqbVlKbDh1RjExNTdEV2xwYVpWM3ZWbFlXRGpKSDFka2c3SmhxeVFEdXpLd2E2R1F4TVRFTzRqb1hpTHFUa1NOSzk5aHQ5c1JGeGNIaDhPQjY2NjdEcTFidDBiVHBrMTlmclpXV1ZrWk1qTXprWjZlanUzYnQ4UGxjaUUxTlJXbHBhVW5mdGhSWmw0TDREK0tvbnlhbEpRVTFCdForaEdwdHlDUW1KaW9Lb3F5aElpdXExZXZIc2FNR1lPQkF3ZktFU1JtckZxMUNyTm16Y0xSbzBmQnpQdVllYmkvTmY3Qi9iOVlUZ1oyWldEWGFwU1ltTmhaVVpTN2lhZ25nQVJVWE02bGtxSW9hTjY4T1dKalk5R3FWU3MwYnR3WTlldlhSLzM2OVZHdlhqM1VyVnNYZHJzZG9hR2hWWCtJQ0dWbFpTZ3JLNFBiN1liYjdVWitmajZPSHorTzNOeGM1T2JtNHNpUkk5aTNieC9TMDlOeDhPREIwemFyWk9aU0FLbEV0TFppdjZNTmtIbEdmeWYxRm9BY0RzZDRSVkZlQldDNy92cnI4ZXl6enlJbUpzYnFXTFZLYm00dW5udnV1Y3JEcEY1bWZ0WXdqT2ZoSnpVV1dOM0laWkNCWGY5YkhnNWdvWnFtT1ptNU80QXVBRHBVREF4SG5QTlJsNG1aUzRrb2c1bDNFTkZtcjllN3p1UHhiRXBMUzNPZi85SENqMG05K1RHbjB4bHFtdVljSW5vc1BEd2M0OGVQeCtEQmd3TnVzYUc2TUROV3JseUpHVE5tb0xDd0VNejhyL3o4L0FmMzdObFRldjVIVzB2K1IwOG5BN3VpTnFMNCtQaFdvYUdoY2N3Y1IwVE5tVGtHUUF5QUdDSnFBQ0NNbWNPSUtBeUFIZVhmMzZVVnF4WnVJaXBsNWx5VVgzUTVHMEMyYVpxSEFHd0RrT1p5dWRJaEs2eWkzSVhXV3dRUlJhSzgxcVRlYXBqVDZheG5tdVpIUk5TdlljT0dlTzIxMTlDeFkwZXJZL21GOVBSMGpCczNEb2NQSHdhQUg0dUtpZ2J1MkxIanFOVzV6a1VhdG5PUWdWM2hyMVJWM1UxRWJZcUtpbUpxK3c4aDRaOFNFeFBqYkRiYlZ3Q3VadWEvRzRieG5OV1pna21iTm0zcVJrVkZmVWRFblZ1M2JvMjVjK2VpY2VQRzUzK2dxSktUazRQeDQ4Y2pMUzBOekx6TjdYYmZuSmFXbG1OMXJyT1JodTNDeU1DdThDdWFwdjBNNEhyVE5HOXl1VncvV1oxSEJCWlZWVzhob3Y4QXFBYy9XWjBJSkMxYXRJaG8xS2pSbDBUVU96NCtIdlBuejBkRWhFK1BZQWVzMHRKU1RKZ3dBUnMzYmdRemIzYTczYjNTMHRJS3JNNTFKdEt3WFR3WjJCVzFucVpwN3dJWXljd1BHWWJ4anRWNVJPQlFWZlVoSXBvUElKU1pQOHpQejMvQUgrWi9Ba2lvcXFvZkVkR2cxcTFiNDUxMzNzRVZWMXhoZFNhL1ZsUlVoTWNmZnh4YnQyNEZnTldscGFXMzE4WlpTbW5ZTHA4TTdJcGFSMVhWdnhMUlM2WnB6bkM1WEpPdHppTUNBbW1hTmd2QTJJcmJmOU4xL1NYSUw0VTFTbFhWRjRub3FlYk5tMlB4NHNXSWpvNjJPbEpBT0g3OE9CNTU1QkdrcDZlRG1kOHlET01ScXpPZFNobzIzN2pVQVhFVFFBa3pGOG5BcnJnY21xYmRBK0FqQVAvV2RYMkkxWG1FZjZ1NEh2UEhSSFFYTTdzQi9Na3dqSStzemhWc0VoTVRlOXBzdHU4akl5T3haTWtTWEhQTk5WWkhDaWlIRHgvR3ZmZmVpNEtDQW5pOTNrSEp5Y21mbmY5Uk5VY2F0bHBDVmRVN2lXaDV4Y3JaUDNSZGY5SHFUTUovSlNRa1hCOFNFdkl6TTI4eURDTTR0emdYMWNMcGRNWXc4OWNBT2pGekxqTVBrTG5JbWxmeC81QUNvT21VS1ZNd2FOQWdxeU1GcE5XclYrUEpKNThFZ0d4bVRqUU00NURWbVNvcFZnY1E1Zkx6OC85cm11WU1JcklEZUVIVHROVWRPM2FVVTM3RUpTa3JLOXRmOGFiOENpNHVXVUpDUW52VE5EZWh2Rm5ieDh4ZHBGbXpCak8vQWFCcDc5NjlwVm56b2Q2OWUrUHV1KzhHeW8rR3ZXdDFuaFBKQ2xzdG8ybmF6UUErQWRBRTVXZDVQbW9ZeHFjV3h4TCtoelJOSzJEbUNLL1hHNVdTa2xKb2RTRGhYMVJWN1E1Z0dSRkZNL012QU80MERDUEw2bHpCU0ZYVjdrUzB0bDY5ZWxpK2ZEbWlvcUtzamhUUUNnc0xNV2pRSUdSblo4TTB6WUV1bDJ1NTFaa0FXV0dyZFhSZC82R2dvQ0Fld0djQUdnTDRSRlhWTjN2MDZCRmljVFRoWDVpWmR4RVJoWWFHdHJjNmpQQXZxcXFPQVBEZmltYnRQMWxaV2Iya1diTU1BWmdCQUk4ODhvZzBheldnVHAwNm1EQmhBZ0NBaUY1QUxWbmNrb2F0RnRxMWExZTJydXVEbWZseElqS0o2T0hqeDQ4bmE1cld3ZXBzd244UTBVNEE4SHE5MTFxZFJmZ1BUZE5tQUhpMzRvU29adzNEdU9mZ3dZUEZWdWNLVnFxcTlpYWlMazJhTk1HUUlYTCtVRTNwMDZjUHJybm1HaEJSbktacHRlSWZYaHEyMnNzMERHT0J4K05SQWV3a291dVllWlBENFJodGRURGhOM1lBQUJISkNwdTRFS0dxcW40SzRDOUV4QUR1MTNYOUdjalo2Sllpb25FQU1HellNTmhzTnF2akJBMmJ6WVpISHFuYTJlUC9yTXhTU1JxMldpNGxKV1ZyYVdscEoyWmVTRVJYS0lyeWhxcXFuN2R2MzE3V3hjVTVNWE02QUJCUmE2dXppTnJONFhEVVYxWDFSeUlhQkNBZlFFOWQxNWRZblN2WXFhcDZEWUQra1pHUmxZUHdvZ2IxN05tejhoRDBqVTZuMC9JakZkS3crWUcwdExRQ3d6QWVBL0QvbUxtUWlPNnFVNmZPVnFmVGVaUFYyVVN0Vm5tbTZOV1dwaEMxV254OGZLeWlLRWxFMUlXWkQzcTkzazY2cnY5Z2RTNEJBTGdMQU4xODg4MklqSXkwT2t2UUNROFB4NTEzM2drQVpKcm1TSXZqU01QbVQzUmRYd2FnSXpQL0RPQnEwelJYcTZyNkQ2dHppVnBMdHZZUTUrUndPTHFGaG9adUFoQUxJTW5yOVRxVGs1TjNXWjFMbENPaW9RQnc2NjIzV2gwbGFQWHMyUk1BUUVUOUxZNVNPODU4RUJmSDZYU0dtcVk1a1loZUFrRE12TVUwellISnljbS9XWjFOMUNvaG1xWVZBVkNJS0NJcEthbk02a0NpOWxCVjlWNGllZ2RBQkRNdjkzcTk5OG4yTDdXSHcrR29UMFE1NGVIaHRHN2RPb1NHaGxvZEtTaDVQQjcwNk5FRFJVVkZES0N4bFdkTHl3cWJIMHBLU2lvekRHTzYxK3U5SHNCaEl1cWtLRXFxcXFwRHJjNG1haFVQZ0wwQWJLWnB0clU2aktnOW5FN25jMFMwQk9YTjJzdUdZZncvYWRacUYyYnVRa1RVb1VPSEdtdldjbkp5em5uYlYwcEtTbXJrZVM1RlNFZ0lPbmZ1RENJaUFMZFltVVVhTmorV25KeThxYXlzTEE3QUp4WFhKMTJpYWRvSEFHVFBOZ0VBWU9ZZEFHQ2FwcHdwS2dCQTBUVHRZMmFld3N5SzErdDkwRENNcHdCNHJRNG1UbWF6MmVJQW9GMjdkalgybktjZWVxMnVRN0cvLy80N2Z2dXQvQUJROSs3ZEFRRHA2ZW5JenM1R1VWRVJldlRvQWJmYlhTM1A1UXVKaVlrQUFHYnViR1VPZVdIM2M2bXBxY2NBREhVNEhGOHJpdkltZ09HYXBuWDFlRHlEVWxKU3RscWRUMWlMbVhjU0VZakk4ak9jaExYaTR1S3VDQXNMK3hiQTlRQ0ttZm4yNU9Ua3RSYkhFbWZCeklsRWhMWnRmYmM0dm5idFdyend3Z3RWdDAzVFJKOCtmYzU2R3dBKy9mUlQxSzFiRjA2bkUxZGVlZVZaUC9lUkkwZVFsSlFFQVBqaGh4L3c3YmZmWXVIQ2hRQUFac1lMTDd5QVAvLzV6L0I0UExqNjZxdGh0OXZQK0hsdXZmWFdzMTdrM3VQeHdPdjE0cjMzM3J1d0wvZ1N0V3paRW9EMVd5Ukp3eFlZVEpmTHRUZ3hNWEdEb2lpZkUxR0hrSkNRalpxbS9VM1g5VmxXaHhPVzJnMEFSTlRHNmlEQ09na0pDUzFDUWtMV0FZaGw1dCs5WG0vM2xKU1VuVmJuRW1kSFJMRUF6dHFzVkljZVBYcWdSNDhlVmJlSERoMktEei84c09yMjJMRmpNV2ZPSExqZGJuaTlYa1JFUkp6MCtCVXJWcHh4YnppdjE0c3VYYnBVM1I0MGFCRFdybDJMdzRjUEF3QzJiZHVHVnExYXdlbDBZdWJNbVVoSVNLam1yNng2TlduU3BQTE5abGJta0lZdGdDUW5KKzlLU0Vqb2JMUFpYaUtpTVFCbXFxcmF0NmlvYU1qT25UdnpyYzRuTENGbmlnWTVWVlU3RWRIWEFHSUFwSHE5M2x0U1VsS09XSjFMbkJzelgwVkVKellMUHJGNDhXS3NYNzhlWHE4WGlxSmd5SkFoY0x2ZEtDa3BnY2Zqd1MyMzNBSzczWTUrL2ZwaDdOaXhsL1FjZ3djUEJnRDgrYzkvUmxGUkVhWk9uUW9BMkxCaEE3NzY2aXZZN1hZTUdEQUFoWVdGS0Nzcnc2UkprMnJWdm5QUjBkRUFBQ0pxYkdVT2FkZ0NUTVhnOE5qRXhNVFBiRGJiY2lMcUZ4a1ptWjZZbURnOE9UbjVHNnZ6aVpyRnpQc0JnSWlrWVF0Q21xWU5BdkFCZ0VobS90cnRkZzlKUzBzcnNEcVhPTCtLdVdUVXExZlBwODl6KysyMzQ2cXJya0xMbGkwUkhoNk83ZHUzbzZDZ0FQMzc5MGRvYUNqeTgvUHg2YWVmWXNTSUVhYzlkc0NBQVJmMEhNdVdMY1ArL2Z2eHdnc3Y0TkNoUStqWHJ4K0dEeCtPeno3N0RMbTV1VmkxYWhVYU5XcUVOOTk4RXdVRkJiajc3cnN4Y2VKRTVPYm1JanM3RzgyYk56L2o1eTBzTE1TZVBYdnc0SU1QWXRDZ1FSZWM1MkpkY2NVVkFBQm10blREZW1uWUFsUnljdklhVlZWYkU5R0hSTlRiWnJPdDBEUnRrYTdydGVJU0c2Sm1IRDkrL05jR0RScVlSTlFDNVNjWnlXV0dnb1NtYVg4QjhDTEtmODdQTXd4alBBRFoyc1YvUkFMbG03ZjYwcFZYWG9udnZ2c09YYnAwd2QxMzN3MlB4NE54NDhiaHpqdnZoR21hbURKbENqd2VENFlORzNiYW5ObUZIQkoxdTkxWXVIQWhYQzRYcGsyYmh2dnZ2eDl0MjdiRlk0ODloc1RFUkhUcTFBbnA2ZWxvMUtnUjB0UFQwYTFiTndEQWE2Kzk1dE92KzJKVWZ0MUU1TnYvalBPUWZkZ0NYNGpUNmZ3ek04OUMrZjkzcXNmanVUMGxKZVdnMWNGRXpkQTBiVCtBcXowZVQyeEtTc28rcS9NSTM5TTA3UU5tdnE5OEp3SThydXY2UXFzemlZdWphVm9aZ0pDTkd6Y2lKTVMzYXl2cDZla1lNMllNdnZqaUM0U0VoR0RldkhtNC8vNzc4ZTY3N3lJdExRMnpaODgrclhGMHU5MW5QVkhneFBjek0xYXZYbzFldlhwaDVzeVpVRlVWdDl4eUMvTHo4eEVWRllXUFAvNFl2Lzc2S3laT25JaGJiNzBWNzczMzNra3JhamZjY0FQaTQrT3JicWVtcHA1MCs5Q2hRMWl4WWtVMS9tdWN6dVB4b0d2WHJnRGcwWFhkc2czeFpJVXQ4SG1Ta3BKbXE2cTZGc0JYUkJRZkVoS1M1bkE0eHJwY0x0K2VXaU5xaXgwQXJyYlpiTmNDa0lZdGdMVnAweVlzS2lycWV3RGRBSlF4ODIyR1lheTJPcGU0SklVQTZwV1VsRlFka3ZPVjFxMWJZOWFzV1ZXTjRidnZ2b3ZSbzBmanJydnV3cWhSbzA1cjFrNDlRelEzTnhjLy8vd3picmpoQnRTdlg3L3Evc296UmVmTm00YzMzbmdEQnc0Y3dNOC8vNHg1OCtZQkFONTU1eDMwN05rVFE0Y094VlZYWFlWbXpacWQ5ZkNubFNxM0hHRm1TemVNazRZdFNCaUdrZHltVFpzT2RldlduUWZnUGlKNlI5TzAvcnF1RDBQNUJxc2lRREh6RGlMcXk4enRBWHh0ZFI3aEd4MDdkbXhzdDlzM29QeE0wQnl2MTl0TnpnVDFhOGNCMU12THkvTlp3NWFTa29MSmt5ZFgzVFpORTluWjJRQ0F6cDA3SXlZbTVyVEhmUDMxMTdEYjdmajY2Ly85S0xuaGhodE9lditwOXk5ZXZCakRoZzNEc21YTGNNMDExMkQ3OXUyWU5tMGE2dGF0QzBWUmNOTk5OK0dWVjE3QnJGbW5iMnB3NVpWWFl0R2lSVlczQnd3WWNOcHRYeXNxS2dJQUVKR2w4NS9Tc0FXUlBYdjI1QUVZb1duYWx4VzduUDlSVmRVdUhvL25qdFRVMUZTcjh3bmZJS0pkRlgvWDNBNmNva2JGeDhmSGg0U0VyQVVRemN5N0FOeVVrcEppMlNWMHhPVmo1Z05FZEhWbVppYWFOZlBOYmhJSkNRbFZEVmJsMlp1SmlZbVlPM2N1Sms2Y2lJeU1ERXlZTU9HeTUrZ0tDZ3JRc1dOSFRKczJEUU1IRHNSNzc3MkhhZE9tUVZFVW1LYUpnb0x5UHVoTW0rZm01T1JnMUtoUlZiZVBIajE2MHUwenpkQlZ0Nk5IandJQW1QbDNuei9aT2NpVkRvS1BxZXY2eDBSME5UTW5FOUUxSVNFaG0xVlZmZGJxWU1JM3ZGNnZiTzBSd0J3T1IvL1EwTkJmaUNnYXdQZHV0OXRwNWZVT1JmVmc1bjBBY09EQUFaOC8xeSsvL0lJUkkwYmd4aHR2ckRvYmRPalFvVkJWRmNPR0RjTkhIMzJFdkx5OGt4N2pkcnVyL3B4UHMyYk44STkvL0FOeGNYR1lPWE1tQ2dvS3NIUG5Ubmc4SGp6NzdMUEl6YzNGekprejhjd3p6MkRac21VQXlwdThVYU5Hb1VPSER1ZjgzSTBiTno2cGdmT0YzMyt2NnRNTysvU0p6a05XMklKVVVsTFM0Ymk0dUM1MnUvMXZSRFNWbWFkcW1uWnJYbDVlMzRxVk9CRWdUTlBjWC9GYnFEUnNBVVpWMVRGRU5CTkFLRE8vclNqSzQybHBhWEltYUdCSUJqQjgxNjVkUG51Q3ZYdjM0dm5ubjBkWldSbGVldW1sMDY2cTBLOWZQMmlhaG9VTEY2Si8vLzdvMHFVTFpzeVlnYkt5TXR4Nzc3MW4vSnhEaGd5cGVydXNyQXdGQlFWNDVaVlhrSlNVaE83ZHUyUDU4dVU0ZHV3WWZ2cnBKNHdlUFJvUkVSR1lPM2N1SWlNajhlcXJyMkx5NU1sUUZBVmZmUEhGV1hON1BLZFA4ZnpuUC8rcDJ1K3R1bVZrWkFBQWlNalNFUU01UzFSQVZkVWJpT2kvQUtLWU9SZkFNTU13Wk5ZcFFMUnAwNlp1M2JwMWM1bTUwREFNUy9jUkV0VkhWZFczQVR4QVJNVE00d3pEbUF1QXJjNGxxb2VxcXJjUjBWZE9wL09rbWEzcXNtalJvcXBMUlFXQ1J4OTkxR2NyYlU4ODhRVFdyRmtEWmg1aEdNWUhQbm1TQ3lBTm13QUFPQnlPK29xaWZBeWdMd0FQTXk4MkRPTVJxM09KNnFGcDJ1OEFyclRaYkUwM2I5NmNhWFVlY1ZsQ05FMzdIc0ROS0w5b2UzOWQxLzlyY1NaUnphNjk5dHFHRVJFUldaR1JrYlIyN1ZxZmIrMGh6c3pyOWFKbno1NG9LQ2pna3BLUzV0dTNiN2Zzc0tqTXNBa0FnTXZseXRWMS9YWUFqd0d3RWRIRHFxcnVURWhJYUdGMU5sRXRkZ0pBV1ZtWlhBVGVqOFhIeHpmUU5HMG55cHUxZkxmYkhTL05XbURhc1dQSFVTTFNpNHVMc1duVEpxdmpCSzF0MjdhaHNMQVFSTFRUeW1ZTmtJWk5uTXlyNi9yQ3NyS3k2NWo1TnlKcVo3UFpkamdjam9ldERpWXUydzRBSUNKcDJQeFVZbUppdTVDUWtIU1ViOXV4bjRoaXQyN2R1dDNxWE1KM21QbERBRmkxYXBYVlVZTFdtalZyQUFETS9KWEZVYVJoRTZkTFRVM2RrWitmMzVxWkZ4QlJIU0phcEduYWFzaEpLbjZMbVhkVy9OM2U2aXppNHFtcTJ0dG1zN21JcUFFemIvajk5OSt2UzBwS3lyWTZsL0F0SWxvT2dOZXZYNCtTRWt2M2JBMUticmNieTVjdkI4cG5ROSszT0k0MGJPTE05dXpaVTJvWXhtalROUHNTa1JkQUwwM1RNalZOYzFxZFRWdzhJdG9IQUlxaXlKbWlma2JUdEZGRTlEV0FDQUJMRkVYcGNlalFvU0tyY3duZjAzVjlEek4vbDUrZmp5Ky8vTkxxT0VGbi9mcjF5TTNOQlROdk5nd2oyZW84MHJDSmMyR1h5L1Z0VVZGUkV3QUdnSVlBZmxaVjlTV0xjNG1MSjN1eCtTR0h3L0VHTXk4QUVBcGdzcTdySTVLU2ttVGJqaURDekxNQllPblNwZkI2dlZiSENScW1hZUx0dDk4R0FDaUtNcy9pT0FDa1lSTVhZTWVPSFVkMVhlL0N6Rk5SOGNLaHFxcXJUWnMyZGEzT0ppNE1NLzlhOGFZMGJQNkJWRlZkclNqSzZJb0x1TitwNi9vTXlMWWRRY2ZsY24wRklPWEFnUVBuM0p0TVZLOTE2OVpoMTY1ZFlPWTlTVWxKbGg4T0JhUmhFeGZPWXhqRzgxNnZWeU9pQWlKS2pJcUsrazNUTk45ZnlFMWN0b3FkNy9NQVJEc2NqdnJuKzNoaG5ZU0VoRHFhcHUwbW9sNEFTcG01bzY3cmNqd3NlTEhYNjMwU0FCWXNXRkIxWFV2aE95VWxKWmc1Y3lZQWdKbW5vWmI4b2lRTm03Z295Y25KaHNmamFjck1YeFBSRlFBK2R6Z2NsbTBrS0M1Y3hZa0haSnFtbkhoUVM2bXFlazFJU01odkFGb0RPRnhVVk5UQ01JeHRWdWNTMWtwT1R2NHZnQyt6czdNeGZmcDBxK01FdkhuejV1SHc0Y01BOElQTDVmcVgxWGtxU2NNbUxscEtTa3FoWVJqOXZWN3ZQUUFVUlZHR3E2cWFxYXFxSEc2cjNYWUFnS0lvc3JWSExlUndPTG9CMkFXZ0hnQzl0TFMwNVk0ZE80NWFIRXZVRXN6OEdJQ2pLMWFza0cwK2ZHakRoZzFZdW5RcEFCejNlRHgvc2pyUGlhUmhFNWVLazVPVFB5a3RMVzBHNEFBUk5TYWlQWnFtamJjNm1EaXp5dXZneVY1c3RZK3FxdmNyaXJLZWlPek0vS211NjEzUzB0TE9mMVZ0RVRRTXd6aGttdWFmQU9EbGwxK3VYQUVTMVNnN094dFRwMDRGQUdibXNTa3BLZnVzem5RaWFkakVaVWxMUzh2VWRiMFZNNzhCSUlTWlgxTlY5YWNlUFhySW5tMjFERFB2clhpemxhVkJ4RWswVFhzQndHSUFObVoreVRDTVA2TDhrbE5Dbk1UbGNxMWs1cm41K2ZrWU8zWXM4dkx5ckk0VU1Bb0xDekZwMHFUS2JUdytOQXlqVnB4b2NDSnAyRVIxOEJxR01RYkFINGpJUzBUZGpoOC9mc3poY0hTMk9wajRIMmJlRHdCRUpJZXVhd2xWVmI4RzhEUVJLYVpwRGpFTTQyblVrZ0ZuVVR1NTNlNG5tSG4xM3IxN01XYk1HRGtKb1JxVWxKVGdMMy81QzdadTNRb0FHNDhkTy9hUTFabk9SQm8yVVcxMFhmK2hzTEF3R29CT1JGY29pdkt6cXFvenJjNGx5bFUyYkpDdFBTelhwazJiTUZWVmR4RlJQd0JsQUJKZEx0ZS9yYzRsYXIrMHREUzMyKzBleU15YnRtN2Rpa21USnFHMHROVHFXSDdMN1haajZ0U3AyTGh4STVnNWpZaHV6Y2pJcUpXWGxTQ3JBNGlBcEdpYU5nbkFER1ptSXRxVmw1ZlhaYytlUGJKK2J5MUYwN1JDWnJhSGg0ZGY4ZlBQUHhkYkhTZ1lkZXpZc2JIZGJ0OE5JSXFaYzl4dWQ5dTB0TFFjcTNNSi94SVhGeGR0dDl0L0lLTHJPbmJzaUZtelppRTZPdHJxV0g0bEx5OFBreWRQeHFaTm04RE0rOXh1ZDdlMHRMUk1xM09kamF5d0NWOHdkVjEvQmNCMVJGUUFvSDFVVkZTV3crRzR5K3BnUWM0RXNKdUlsSktTa25aV2h3bEdpWW1KYW1obzZDRUFVUUMyRzRaeHBUUnI0bEtrcGFYbEZCY1gvNEdaTjJ6ZHVoVWpSb3pBM3IxN3ovOUFBUUE0ZVBBZ0huamdnY3BtelZYYm16VkFHamJoUTdxdWI5ZDF2UzZBejRqSXJpaks1NXFtcmJBNlZ6Q3J2QWk4YVpweXBtZ05jemdjZjdUWmJEb1JLY3o4bGE3cjEwRk9MaENYWWNlT0hVZno4L043TWZQSGh3OGZ4c2lSSS9ITk45K0FXY1lnejRhWnNYNzlldHgvLy8zSXlNZ0FnSlZaV1ZtMXZsa0RBSnZWQVVUZ08zejQ4TWVOR3pkMkVkRzlBTm8xYmRwMFFwTW1UVDdNek13OGJuVzJZTk8wYWRNRUl2b0RFYVZtWm1hdXN6cFBzTkEwYlFvUnphKzRPY3N3akZxMXY1UHdYems1T2Q3TXpNeFBtelJwWWlzcks3dHg5ZXJWU2taR0JqcDE2b1R3OEhDcjQ5VXErZm41bUQ1OU9tYlBubzJTa2hLVGlHYnJ1ajR5THkvUEw2N1BLeXRzb2thNFhLN2xwbWsyQUhBQVFEMGl5bkE2blU5WW5TdllNSE42eFp1dExRMFNQR3lxcXY0YndQTUFQS1pwanRSMWZhTFZvVVRBWWNNd3BqSnpMMmJlOTgwMzMyRElrQ0ZZczJhTnJMYWhmRlh0cDU5K3dyMzMzb3ZseTVlRG1ROEJHS0RyK2dUNDBWblpjdEtCcUhHYXBzMENVTG5CcnE3cmVoZklvYUVha1ppWTJOTm1zMzNQek9zTXcraGhkWjVBMXJKbHkvRG82T2lOQUJLWXVaU0lldWk2L292VnVVUmdhOSsrZlZSa1pPUS9pZWgrQUhBNEhKZzRjU0xpNHVLc2ptYUozYnQzNC9YWFg4Y3Z2NVIvNnpIenA4ejhzTXZseXJVNDJrV1RoazFZUWxYVlRrVDBDOG9QeTd1OVh1L055Y25KbTZ6T0Zlamk0K05qUTBORDA1azV3ekFNMlVEWFJ5ck9CTjBLSUFiQVVXWk9NQXpqa05XNVJQQlFWZlVXQUs4U1VTSUEzSGJiYlhqZ2dRZlF1blZ3TEs3djM3OGZIM3p3QVQ3NzdMUEt1M1lBZUZMWDlTOHRqSFZacEdFVGxvbUxpN09IaFlWdEFPQ3N1T3NOWGRmSFdKa3AwRG1kemxCbUxrYjVtYnlSQUR4V1p3bzBtcVlsTVBNV0lnb0ZzQ012TDgreFo4OGUyU2hMV0VIUk5PMWhBTThBYUFvQU45NTRJMGFNR0FHbjB3bWl3R29CbUJuSnljbFlzbVFKMXF4WlUzbDNOb0FYZEYyZmcvSXo1ZjFXWVAxdkNiK2txdXJqUkRRSFFBaUFBeDZQcDFOS1Nzb1JxM01GS2szVGRnTm80L1Y2MnljbkorK3lPazhnY1RnY2R5bUs4am1YRHc1OVp4aEdYNnN6Q2VGME9pT1orZitZZVhUbGxVN2F0R21Ed1lNSG8wZVBIbWpVcUpIVkVTOUxUazRPMXExYmgyWExsbUhidG0wQVVEbW50cUNvcU9qMW5UdDM1bHVic0hwSXd5WnFCYWZUZWJWcG1sdUlxQkhLaDBEdjEzWDlYL0NqZ1ZCL1ViRzFTbjltdnNzd2pDK3N6aE1neU9Gd1RGSVU1UlZtTm9sb2dhN3JmN1k2bEJDbnNLbXFlaCtBQ1VUa0FBQWlRcmR1M1RCZ3dBQjA3dHdaRFJvMHNEamloY25MeThPV0xWdXdjdVZLckYrL0hxWlp2bmpHek5zcXp2NThCd0YyQkVFYU5sR3JhSnIySVRNUHFkaXI2bXUzMnowd0xTM05iWFd1UUtLcTZxdEVOQW5BWkYzWFoxaWR4OTg1bmM1UTB6VGZyaGp5TG1QbXNZWmhMTEE2bHhEbm9xcHFKMloraElnR0V0R1ZRSG56MXJGalIzVHYzaDFkdW5SQnUzYnRFQm9hYW5WVUFJREg0OEdlUFh1d2VmTm1yRnUzRGk2WHErb01XR2JPSWFMbHBtbSs1WEs1TmxnYzFXZWtZUk8xanFacEE1ajVVeUt5QXpqdThYaTZwcVNrN0xRNlY2RFFORzBVZ0lVQTN0UjFmWlRWZWZ4WnhhR203d0RjQUtESTQvSGNrWktTOHIzVnVZUzRDQ0dKaVlsM0VORzlSTlNkaUJwWHZzTnV0eU11TGc0T2h3UFhYWGNkV3JkdWphWk5tOEp1dC9zMFVGbFpHVEl6TTVHZW5vN3QyN2ZENVhJaE5UWDExR3VtSG1YbXRRRCtveWpLcDBsSlNYNnhsOXJsa0laTjFFb09oNk0rRVcwa29yWUFpSWllVGtwS21nNC9IeHF0RFJJU0V2cUZoSVI4RGVBYlhkZHZ0VHFQdityWXNXUGowTkRRTFVUVUFzRFJzckt5THFtcHFYSnRJT0hQS0RFeHNiT2lLSGNUVVU4QUNRQWlUdndBUlZIUXZIbHp4TWJHb2xXclZtamN1REhxMTYrUCt2WHJvMTY5ZXFoYnR5N3NkanRDUTBPci9oQVJ5c3JLVUZaV0JyZmJEYmZiamZ6OGZCdy9maHk1dWJuSXpjM0ZrU05Ic0cvZlBxU25wK1Bnd1lOVmh6Z3JNWE1wZ0ZRaVdtdWE1dWNWSzJsQk5USWpEWnVvMVJ3T3gzUkZVU2FoZlBzUGc0aHVTa3BLS3JJNmx6OXpPcDNYTXZOMkFEdDFYWmRMVkYyQytQajQrTkRRMEkwQUlwaDVsOXZ0ZHFhbHBSVlluVXVJYWhhcWFacVRtYnNENkFLZ0F4RzF4Q2xOM0ttWStiTE9RSzNZdHpDRG1YY1EwV2F2MTd2TzQvRnNDdmJ4R0duWVJLM25jRGdjUkxTYWlLS1oyVTFFZCttNnZzcnFYUDdLNlhSR21xWlpRRVFsdXE3WFFaRDlsbnE1SEE3SDdZcWlyS2g0VVZxcjYzcHZ5TCtoQ0I0VUh4L2ZLalEwTkk2WjQ0am9LdE0wV3hEUk5VUVVDeURxbEkrdjNCUzl0R0tWekUxRXBjeWNDeUNMaUxJQlpKdW1lUWpBTmdCcExwY3JIWEkwNVRUU3NBbS9FQmNYWjdmYjdTc0EzRUxsdjdxOW01T1RNem9qSTZQRTZteitTRlhWZzBUVXZMUzA5SnEwdExSZnJjN2pKMGhWMVRGRU5KdVpUUUR2R0lieGlOV2hoS2hodHJpNHVFWjJ1NzA5Z0ZGRU5CaEExVkFiTTVjUlVTYUFGTk0wNTd0Y3JxOGd2OUJVaXhDckF3aHhJU3FXd3ZzNkhJNUhLdlpzZTZCQmd3Wjk2dFNwYzZNMEhCZVBpSFlBYUI0YUd0b2VnUHo3blVmRkpzOXpBWXhpWmpjelArbHl1V1piblV1SW10QytmZnVvOFBEd3BrVDBrS0lvandLb1YvbStpbDllY29sb1A0QjUrZm41NzhsRzBiNGhEWnZ3S3k2WDY4MjR1TGovaG9XRi9VaEVWNFdGaFdXb3F2cXdZUmlMSVV2b0YyTUhnTjVFZEMyQWI2ME9zbFhhMUFBQUU1OUpSRUZVVTV2RnhjVmRZYmZibHdQb3hjeUZ6SHlQeStWYWFYVXVJWHpGNlhSR2xwYVdOZ3dKQ2JsSFVaU3hBSzZxZkI4ek14SGxNM01tTTc5WFZsWTJQeTB0TGNmQ3VFRkRHamJoZHlwVzFLNVdWWFV4RVEwbm9yYzFUUnZpOFhqK1gwcEtTcUhWK2Z3Qk0rK3FHQXB1WjNXVzJxemltcUEvQVdpTjhrdmNkSGU1WE5zc2ppVkV0V3JUcGsxWVdGaFlBN3ZkM3BlSUpqRnp3Z2xiZHpDQUlnQkhBU3hqNXRjTnc4aXdLbXN3azRaTitDM0RNRVk2SEk1UGlPaGpJcm8xSkNUa04xVlZ1eHVHa1d4MU5qK1FBUUFWWjN5Sk0waE1USXl6Mld3YkFOUmw1dDF1dC90NldVa1FBVUp4T3AzaHpPd0U4RGNBZlhEeVRMc0hRREV6cjJYbTUxd3UxMlpMVW9xVHlFa0h3dS9GeHNiV3ExKy8vaW9BWFFFUU03K2NuNS8vak14Um5KMnFxb2xFNUFLUXF1dDZndFY1YXB2RXhNUytOcHZ0S3dBS00vOWdHRVp2Qk5obGJrUlFvUll0V29RM2JOZ3dWbEdVeVVRMEZDY3YySGdCbEFCSU5VM3plVG5rWHp0Snd5WUNocVpwVTVoNUtoR0ZBZGhLUkgyVGtwSU9XNTJyTm5JNEhQVVZSVGtHNExpdTYvV3R6bE9Ma0txcWp4TFIvSW9MdUw5dkdNWklxME1KY1NuK2YzdjNIaDFuWGVkeC9QTjlKcG5ZeGw2NGRROFZNRUNoaFVuU2VXWkFLRkt0ZEtGeVdTbFFXZHhLWVdIWm80c2MxejE0dktDY0k5MWQ5K2ppNmdGRWtJdkxSV21sY3RrVlVMYUFVRVVveVROTkdyUVFDNndGQ3kxUVU5cUV5Y3p6M1QrU2RKTlNvQzFwbnNuay9mcXJ6VyttK2FTbm5YenlQUFA3ZmZQNS9LUnl1ZnhGTS91OG1iMS8rL1grQWVuL0hBVEJEV05oVXNCb1IyRkRWY25sY3MyU0hwQzBmLzl1dnJNTGhjSzlZbHY1VytSeXVZMlM5bkgzS1ZFVWJVZzZUd1dvQ2NQdzMvcm5ySmJjL1lvb2loWW5IUXJZV1psTUpsMWJXM3RSRUFTWFNkcC9Cdy9aN083L3NYbno1aXM3T3p1N1Jqb2YzaHNLRzZwTy94RU1kN3I3YVdabTduNXJ1VnorTEJzU2hnckQ4TmRtZGx5cFZQcElXMXZiWTBublNkTDA2ZE1uakI4Ly9nNHpPOFhkdDBnNkw0cWlaVW5uQXQ2RmhXRjRwcVFyek96SUhhejNTdnBSc1ZoY3ZIcjE2aitPY0RZTU16WWRvT3IwbjluMmlWd3VkNzY3WDIxbTU2WlNxWS9ObkRsejdxcFZxNTVKT2w4RitiMms0NElnbUNGcHpCYTIvcG1neTgwc0kybERFQVFmYjJscGFVMDZGN0FqemMzTng5VFUxSHpkM1Q5cVp1L1QwTy9qTHVrWGNSei9jeXFWaWxwYVduckVjVWRWZzhLR3F0WGEydnFqeHNiRzVlbDBlcm1aSFJZRXdlL0NNTHc0aXFJZjZ2L0hwWXhaWnJaR2tvSWdHTE5IZStSeXVTUFVWMWIza2RTWlNxVm1yMXk1Y24zQ3NZQnRHaHNiRDYydHJmMnFtWjBsYWJ6NnZtL2JvRm1kVWJsY1h1enV2MnhyYStzUnIyMVZpOEtHcXRaL0crRHdiRGI3M1NBSUxwWjBiUmlHNTVUTDViUGIydHBlU1RwZmt1STRmaTRJQXJuN3dVbG5TVUlZaG5NbDNhZStzVG9yWG52dHRSTVpkWWFrWlRLWnZkUHA5TVZtZHA2a0tlNysvc0h0VE5JZjNmMjc1WEo1YVcxdDdXc3RMUzFiazhxS2tjVjcyREJtNVBQNWo4VnhmSWVaVFpIVVZTNlg1NjlhdGVyaHBITWxaZWJNbVI5S3BWSlB1UHRUVVJRZG5YU2VrUlNHNFlWbTlzTytqYUQ2U1JSRkM1UE9oTEhwZ0FNT0dMZmZmdnVkWjJhZmRmZURKRTAwczJCZ3ZYOUkrZy9jL2FidTd1NzFhOWFzMlp4Y1dpU0p3b1l4NVpCRERwazBhZEtrdTgzc28rcTdyZkNkbDE5KytXdnIxcTNyVGpyYlNPcy94WCs5cEEydHJhMVRrczR6UW1yQ01MekN6TDZpdnAyZzM0eWk2UEtrUTJGTVNZVmhPTi9NUGkvcFNQWE41ZHgydDh2ZDN3eUM0TFpTcVhTTm1UMVhLQlQrTEhhNVF4UTJqRkc1WE82TGtyNGhhWnk3ZDdqN2FZVkM0Zm1FWTQyNE1BemZNTFB4Vzdac21WVHRQN2xuTXBuMzE5WFYzU3BwZnY5TzBMK0xvdWlPcEhPaCtvVmhPRXZTNXlUTk1yUDlKYjF2WU0zZFl6TjdVTkkxeFdLeFVGZFh0NTR6MGJBakZEYU1XVTFOVFUwMU5UWC9aV1lmbEZTVXRLaTF0WFdweHRCUHM3bGNya1ZTenQyUGpxTG9xYVR6N0NuOVZ4UHZVOS9YdXRIZFR5OFVDcjlKT2hlcTA4eVpNdzhQZ3VCemt1WkptcnI5b2JYdS9wUzdYeDNIOGFOZFhWMS80cjJUMkJsc09zQ1kxZDdlM3A3SlpBNnZxNnU3emQzUE1yTTd3akE4ZmZQbXpaOFpLNGRLdXZ2dnpTeG5aak1rVldWaGEycHFtbEZUVTdOYzBsUkpmNUEwdDFBb3ZKQndMRlNSTUF6M0M0TGd2RGlPejVSMHFKbnRwMEVYUk56OUJVazNsa3FsK3lTdGJXOXZmejJwckJpOUtHd1kwL3JQYkRzN0RNT3ozUDE2TS92VXhJa1Q1elEzTjUvUjF0YjJSTkw1UnNBYVNYTDM2VWtIMlJQQ01QeW9tZDJ2dmx2Zmp4ZUx4Wk02T2pyZVNEb1hScmZtNXViNlZDcjExNUkrSldtR3BLbnVIZ3phelBtcXBOdmlPUDVwcVZUcVhMMTY5Y3RKWlVYMW9MQUJrcUlvV2hhRzRlUHVmcGVaZlNpVlN2MG1tODErTFpWSy9YczF2NThranVPMXFWUktrZzVKT3N0d3kyYXo1MG02U1gxWE9wWkdVZlFwY1lnb2RrOU5OcHM5TlFpQzh5UTFTenBJVXUyZzlhM3V2aXlPNDl2TDVmTFRxMWV2ZmxIOFc4TXc0ejFzd0ZBV2h1RTN6ZXlmMVBlQ3ZLSmNMcCt6YXRXcUY1TU90aWMwTnpmUHJxbXBlZFRkZngxRjBmRko1eGttcVRBTUx6ZXp5eVdWM2YzYlVSUjlKZWxRR0YxeXVkeXg3cjdRekdhNSt3d3pxeCswWEhMM1IrSTQvckc3cjl5NmRldXpuWjJkYnlZV0ZtTUNoUTNZZ1Z3dU45dmRmMkptSDVEVTVlN25SRkYwZjlLNWhscytuei9JM1Y5dzkzVlJGQjJZZEo3M3FybTV1YjZtcHVZbVNXZXI3NnJIWjZJb3VqWHBYS2g4UngxMTFQUnl1ZnhwU1NkSU9zTE05aHEwN083ZVltYTN1L3VLWXJINGUyNnRZNlJSMklDM2Njd3h4MHdzRm90THpHeWVKSFAzcTRNZytGS1ZuU3lleXVWeVd5V2x1cnE2NmtmelZZTG01dVlwTlRVMWQwdWFKV21qdXkrSW91aFhTZWRDWldwdWJwNlNTcVhPN1AvL25aZDBnSVp1RkhoZTBqSXorNTlTcWRRNjFpZWpJSGtVTnVCZFpMUFp6d2RCOEsvcW0rUDN1LzRKQ1ZVelJENlh5ejB0cVNHTzQ1bUZRdUhacFBQc3JtdzJlM29RQk1za3ZSREg4Y2RIODllQzRUZDkrdlFKNDhlUFAwM1NhWktPa2pSdDhFUUI5Wlg4dTgzc1BuZHZqYUtJbmNTb0tCUTJZQ2VFWVhpa3BMdk03SEIzTDdyNzN3ZEJzRWg5dDA5R05YZlgwRkdGbzVlNy82RlVLaDNOc1FuSVpETHBkRG85MTh6bXUvc3habmFrQm0wVWNQYzNKRDFnWnZmMDl2WSsxZDdlL296WUtJQUtWaDJ2MHNBSXlPZnp0WEVjWHlYcG91MStNa2NGYVcxdDVYVnRiTEpzTm51VXBGT0NJUGlJdTM5b3V3TnJlOTM5TjVMdWQvZkhlbnQ3bitvLzFnY1lGWGhoQTNaUkdJYWZrSFJELytHWWFtbHBTVGdSSkNtZnowdWlzSTBsL1JNRlRuUDNqd1ZCTUV2U1BnTnI3dTZTVmtuNmIwbS8ycnAxNnhQVlBuNE4xWTF6MklCZEZFWFJ2WmxNcHJtdXJ1NVBTV2NCeHBMR3hzYS9xSzJ0UFVGOWIwV1lhMllIU3hwOFMvOEZkMS91N3N0N2Uzc2Y2dWpvV0o5VVZtQzRVZGlBM2REUjBiRStsOHNsSFFPb2F0T25UNTlRWDE4L1IvMEZ6ZDBiYlZBN2MvZU5admFRcE9XU0htcHRiZTFNS0Nxd3gxSFlBQUFWWWRxMGFYWDE5ZlhIQlVFd2NBWHRhQTM5UHZXR3V6OG1hYm03THk4VUNxc2tlU0poZ1JGR1lRTUFKQ1hJNVhLTjd2NWhTUjgzczdtU0JrOFU2SFgzSnlVOUp1bUJZckg0S0JzRk1GWlIyQUFBSTZheHNmSFEydHJhRDV2WlNaTG1TZHAzNEM2bnU4ZVNPc3pzMStWeStZRlNxZlFnRXdXQVBoUTJBTUFlRTRiaGZtYVdrelJYMGxtU0RobTA3TzYrVGxLcnUvOGlsVXJkMWRMU3dtWWVZQWNvYkFDQVlkTS9VU0EwczludXZzRE1abXJvRVZLdnVudms3Zys1KzdKcW1ob0M3RWtVTmdEQWJwczJiVnJkaEFrVG10UTN3L1ZNTTVzdEtTWDFIYmZSUDFGZ2xhUVY3cjZzVUNpc1REQXVNR3BSMkFBQXV5S1Z5K1VPZHZlWlp2WkpTWitRTkc3UWV0SGQxNWhaYXh6SGR4UUtoVjlJS2lVVEZhZ2VGRFlBd0R0cWJHdzhNSjFPWjl4OXZwa3RrTFRQb09QUXlwTFdTbXFUdEt4VUt0M1YxdGEySmFtc1FMV2lzQUVBaG1ocWF0ckx6QTZ1cWFrNTJkMHZIRHhSb0gvazB3WkpuWkx1S1JhTC84bEVBV0RQbzdBQndCalgzTnhjTCtuZ1ZDbzEyOHd1a2hRT3JQVmZTZnV6K3E2aVBSakg4WTFzRkFCR0hvVU5BTWFZVENhVHJxbXBhUWlDSUc5bUY3ajdDV1lXREhySVZuZC9UdExqNVhMNWhyYTJ0aWVTeWdxZ0Q0VU5BS3Bma01sa3B0VFYxUjNtN2hkSk90dk02Z1lXemF6WDNWOHlzNDQ0am45UUtCVHVsUlFuRnhmQTlpaHNBRkI5Yk1hTUdYdW4wK2tQQmtId2FUUDdXek9iTEcxN0gxcnM3aTlMK29PNzM3eHg0OGJiMTYxYjE1MXdaZ0R2Z01JR0FGVmc2dFNwNC9mZGQ5KzlneUJZRUFUQlAwcjY0TUNhOTNuRHpGNXg5OXMyYjk1OGRXZG41NFlFNHdMWVJSUTJBQmlGTXBsTTJzejJTcWZUZitudWw1cFpkdEN5UytwMjk5Y2szV3RtMzJsdGJlMU1LQ3FBWVVCaEE0RFJvU2FmejA4dWxVcjVJQWd1TmJPNTZoLzUxSCtic3lqcGRVa3J5dVh5dDlrb0FGUVhDaHNBVkNacmFHaW8yMmVmZlJySzVmS1h6R3lodTllbVVpbEprcnZIWnRZdDZXbEozNHlpNkM3MVhWa0RVSVVvYkFCUUlhWk5tMVpYWDErL2J4QUVsNWpaUDBpYTRPNEtnbURnd05wdVNTKzYrNVhGWXZHbWpvNk9Zc0tSQVl3UUNoc0FKQ2lmejlmR2NYeWhwTXZNN0lEdDE5MTlpNlNyaThYaXR6bzZPbDRiK1lRQUtnR0ZEUUJHV0RhYlBUMElnc1dTbXR4ZGcrWnlTbExKM1c4dmw4dmZhR3RyZXk2aGlBQXFESVVOQVBhdzV1Ym1ZMUtwMUwvMGJ4VFlucXR2NU5QWENvWEN5cEhPQm1CMG9MQUJ3RERMWnJNTlFSQjgxZDNQTnJQeDZudXRIWHdaYmJXa3hXKysrZVo5SFIwZFBaSktpUVFGTUdwUTJBRGdQY3BrTW51bjAra3ZTTHBJMG1SSmFVazJjS3ZUM1YrVTlDMTN2eVdWU20xcGFXbnBUUzR0Z05HSXdnWUF1Nmlob2VGOWt5ZFAvclNaWFN5cFFkTEU3WWFuZDduN0QwdWwwZzNkM2QwdmRYWjJkaVdURkVDMW9MQUJ3THNMc3Ruc1g1blpGOHlzVWRJa0RYcjlkUGVpdXk5eDk2dks1WEpuZTN2N244WHdkQUREaU1JR2pFTFhYWGVkNXMyYnA0YUdobDE2M2hOUFBLRTc3N3hUVjF4eGhjYU5HN2Z0NHovLytjOVZLcFYwK3VtbkQzUFMwU3VielI0WEJNR2w3djVoU1pQTkxEMncxbjlvN1FOeEhIOW42OWF0MFRQUFBMTkp2QThOd0I1RVlRTkdvWFE2clFzdnZGRGYvLzczdGZmZWUrdU1NODU0eDhldldMRkNrcFRMNWJSMDZWSmRjc2tsdXY3NjZ4VUVnYnE2dW5UZGRkZnBxcXV1ZXN2ejh2bjh0bCszdExTb3ZiMWQ1NTkvdnFTK2NVZ1RKa3pRRVVjY29RVUxGdWlFRTA0WXZpOHdBZmw4L2xCMy81eTduMkptKzB1YUlHbndrUnVyNGppK3Vsd3VQL1RxcTYrdWYrbWxsN1ltRmhiQW1HUHYvaEFBTzVMTDVWenFLekpKV0x4NHNkcmIyN1ZreVpJaDUzaHQyclJKYytmT2ZVdXVNODg4VTkzZDNTcVZTdHF5WllzbVRab2tTZXJwNlZGUFQ0OG1UNTRzU2JyLy92dTNQV2Vnb0QzKytPTktwOVBiZnYvWVk0OXAzTGh4MnJScGsxYXVYS2xycjcxV00yZk8xT1dYWDY0Z0NKU0VnWExaMnRxNlU2OXJZUmp1WjJZWHVmczVrajRnYVM4YmVpRGEvN3I3dGFWUzZXN2Vod1lnYVZ4aEEwYXBMMy81eTFxL2Z2MzJoNjYrclZkZWVXWGJsYllCK1h4K1NMRTcvdmpqZC9yem01bjIybXN2blhUU1NUcjIyR08xY09GQ0xWMjZWT2VjYzg1Ty94a2phZXJVcWVPblRKbnl5U0FJL2tiU0VaS21Ta29OK3Z2YkpPbkg3cjRrQ0lKblcxcGEvcFJVVmdEWUhvVU5HS1ZxYTJ0MTRJRUg3dEp6ZHZRZXRjRWY2K25wMmEwc0V5ZE8xTUtGQzdWczJiSktLbXlwWEM1M2lxVHpKR1VsSGFpKzR6WUc5TGo3VDkzOVZqUHJpS0pvbmFSeUVrRUI0TjFRMklCUlp0R2lSVnE3ZHEyNnU3djE1Sk5QS3BWSzdmUno3N25ubmlHL3orZnpRejYySzFmWXRuZllZWWZwK2VlZlZ4ekhpZDBXZFhmbGNya2IzZjFZTTJ1UU5IN1FjbG5TTDkzOVpuZHY2ZTN0ZllIaDZRQkdDd29iTU1yY2Nzc3Rrb1p1Q0tnRXBWSkpxVlFxc2JJbWJkc2dzTWpNYWlTNXU2OXk5OXZjL2RHZW5wN2ZyVm16Wm5OaTRRRGdQYUN3QVdQSXlTZWYvSTRmMjkxYm9sTGZCb1VaTTJiczl2T0hpN3QvUnRLelFSQTgzZHJhdWpIcFBBQXdIQ2hzd0NqWDFkV2x6czVPNVhLNWQzemM5NzczdmJkY2xjdm44ME4yaGU3dWp0Y05HelpveVpJbHV2VFNTM2ZyK2NNcGlxSWJrODRBQU1PTndnYU1Zai83MmM5MDg4MDM2NElMTG5qSHduYmlpU2Z1MHRxaVJZdDA3cm5udnVQbmRuZTkvdnJyK3UxdmY2dHJycmxHcDU1NnF1Yk5tN2Z6NFFFQU80M0NCb3hDcTFldmxpUTkvUEREdXY3NjZ6VjE2bFJ0MmJKRjQ4YU4wOXExYTVWT3A0Yzgvc0VISDl6aG41UFA1OTkyVGRLMlEzSm56Wm8xNU9yYjdObXpaV2FhT0hHaUdoc2JkZGxsbCttNDQ0NTdqMThWQU9EdFVOaUFVZWlnZ3c3UzE3LytkYzJmUDErU1ZDd1dOV2ZPSE1WeExEUFRnZ1VMaHVYemJIK0x0S21wS2JHRGdnRmdMS093QWFQUXhJa1R0NVUxcVc5VTFTT1BQS0k0amxWWFYvZVdLMnh2Wjg2Y09Yc29JUUJnT0ZIWWdDcFJYMSsveTgrNThzb3I5MEFTQU1Cd1MrN0FKQUFBQU93VUNoc0FBRUNGbzdBQkFBQlVPQW9iQUFCQWhhT3dBUUFBVkRnS0d3QUFRSVdqc0FFQUFGUTRDaHNBQUVDRm83QUJBQUJVT0FvYkFBQkFoYU93QVFBQVZEZ0tHd0FBUUlXanNBRUFBRlE0Q2hzQUFFQ0ZvN0FCQUFCVU9Bb2JBQUJBaGFPd0FRQUFWRGdLR3dBQVFJV2pzQUVBQUZRNENoc0FBRUNGbzdBQkFBQlVPQW9iQUFCQWhhT3dBUUFBVkRnS0d3QUFRSVdqc0FFQUFGUTRDaHNBQUVDRnEwazZBRERhNWZQNXBDTUFBS29jVjlpQTNlVHVUeWFkQVcreE91a0FBQUFBQUFBQUFBQUFBQUFBQUFBQUFBQUFBQUFBQUFBQUFBQUFBQUFBQUFBQUFBQUFBQUFBQUFBQUFBQUFBQUFBQUFBQUFBQUFBQUFBQUFBQUFBQUFBQUFBQUFBQUFBQUFBQUFBQUFBQUFBQUFBQUFBQUFBQUFBQUFBQUFBQUFBQUFBQUFBQUFBQUFBQUFBQUFBQUFBQUFDTXNQOERiakhBY1lNelRiTUFBQUFBU1VWT1JLNUNZSUk9IiwKCSJUaGVtZSIgOiAiIiwKCSJUeXBlIiA6ICJmbG93IiwKCSJWZXJzaW9uIiA6ICIxMSIKfQo="/>
    </extobj>
    <extobj name="ECB019B1-382A-4266-B25C-5B523AA43C14-4">
      <extobjdata type="ECB019B1-382A-4266-B25C-5B523AA43C14" data="ewoJIkZpbGVJZCIgOiAiMjMzNjY2NzQ5MDk0IiwKCSJHcm91cElkIiA6ICIyMTIzMDI5NTA3IiwKCSJJbWFnZSIgOiAiaVZCT1J3MEtHZ29BQUFBTlNVaEVVZ0FBQW13QUFBRXZDQVlBQUFENHNaMTZBQUFBQ1hCSVdYTUFBQXNUQUFBTEV3RUFtcHdZQUFBZ0FFbEVRVlI0bk96ZGQzaFVkZlkvOFBlNWswd0toaEtDVkJWQ0UwT1N1WGNvaXJvMFFSUlU1TWVpSUxMWVVOa3YzWlZWbGtYWENvb0l1RFFiS3F4bFZ4UUZaVldrcUNnbDkwNFNRZzhFUVlna2hKQ2V5Y3c5dno5U2xsNHp1Wm1aODNvZUhqS1RUT1lkT01tY2ZPNjVud3N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Q0ZGa2RRQWh4UVNneE1iR1p6V2FMWmVhV1JOUUVRRE1BVFN2K3ZoSkFCRE5IRUZFNGdBZ0FZT1lTSWlvR1VNTE14UUN5aU9nUWdFUE1mSmlaTTRsb1gxbFoyYjZ0VzdjZUJNRFdmSG1pbHBGNkU2S1drWVpOaU5vbkpDRWg0VnFiemFZQ3VBRkFaeUxxQUtDT2o1KzNHTUIyQUVtbWFXNGdJc013akcwQXluejh2TUphVW05QytBRnAySVN3SHFtcTJvR0llZ0c0ZzVsdkpLS1RYaXlKQ0kwYU5VTHo1czNSckZrenhNVEVvRkdqUm9pSmlVRk1UQXlpbzZNUkZoYUdzTEF3Mk8xMmhJV0ZBUURjYmpkS1MwdXIvaHc3ZGd6WjJkbkl6czVHVmxZV2poNDlpa09IRHVHMzMzN0RrU05IWUpybXFkbUttZmxuSWxvQllMV3U2Nm1RVlJGL0ovVW1oQitTaGswSWE5aFVWYjJKaU80R01BakFWWlh2Q0FrSlFXeHNMTnExYTRlT0hUc2lQajRlclZxMXFucFI5QlczMjQzOSsvY2pOVFVWcWFtcDJMMTdOOUxUMCtGMnUwLzhzTU1BUGpOTjgzT1h5N1VHZ01lbm9VUjFrWG9Ud3M5Snd5WkVEZEkwcllOcG12Y1EwVU5FMUFJb1g4MklqWTFGcDA2ZDBMMTdkNmlxQ3J2ZGJuVlVBRUJaV1JsU1VsS3dkdTFhYk5teUJidDM3d1p6K1lJSE0vOE80QjBpK2tqWDlSUnJrNG96a1hvVEluQkl3K1liTXJBclRtUnpPQno5aUdneUVkME1sTDlveHNmSG8wK2ZQdWpUcHc4YU5XcGtkY1lMa3BPVGc5V3JWK09iYjc2QllSZ252cGh1TmszenBlVGs1QzhBZUsxTkdmU2szb1FJUU5Ld1hUNFoyQlZuMUxKbHkvRDY5ZXZmb3lqS1h3RmNDd0F0V3JUQXJiZmVpb0VEQjZKWnMyWVdKN3c4UjQ0Y3dmTGx5N0ZxMVNwa1pHUUFBSmg1SHhHOVJFUkxrNUtTaXF4TkdGeWszcVRlUkdDVGh1M2l5Y0N1T0IvU05PMXVacDVKUkMwQklDRWhBY09IRDBldlhyMUFGRmpmZHN5TUgzLzhFUjk4OEFHU2twSXE3ejVzbXVZVExwZnJJd0NuRmFxb1ZsSnZVbThpQ0FUV2Q3THZ5TUN1dUNBT2g2T3pvaWl2QWJnSkFMcDE2NFpSbzBZaFBqN2U0bVExWStmT25WaTBhQkhXcmwxYmVaZnU5WHJISlNjbi8yaGhySUFsOVNiMUpvS0hOR3puSUFPNzRrSTVuYzVJcjlmN3ZLSW9Fd0NnYmR1Mm1EQmhBcnAyN1dwMU5FdTRYQzY4OXRwclNFdExxN3pyemNMQ3drazdkKzdNdHpKWG9KQjZPNW5VbXdnRzByQ2RUZ1oyeFVWSlRFeFVGVVZaUWtUWDFhdFhEMlBHak1IQWdRTUQ3bERVeFdKbXJGcTFDck5temNMUm8wZkJ6UHVZZWJqTDVkcGdkVFovSnZWMlpsSnZJdEFGOTNmNENXUmdWd1oyTDRYRDRSaXZLTXFyQUd6WFgzODlubjMyV2NURXhGZ2RxMWJKemMzRmM4ODlWM25ZeXN2TXp4cUc4VHhrdnZLaVNiMmRuOVNiQ0ZUU3NNbkFMaUFEdXhmTjZYU0dtcVk1aDRnZUN3OFB4L2p4NHpGNDhPQ0FxNWZxd3N4WXVYSWxac3lZZ2NMQ1FqRHp2L0x6OHgvY3MyZFBxZFhaL0lIVTI4V1JlaE9CS0tpLzIyVmdWd1oyTDRYVDZheG5tdVpIUk5TdlljT0dlTzIxMTlDeFkwZXJZL21GOVBSMGpCczNEb2NQSHdhQUg0dUtpZ2J1MkxIanFOVzVhak9wdDBzbjlTWUNTVkEyYkRLd2V6SVoyTDF3YmRxMHFSc1ZGZlVkRVhWdTNibzE1czZkaThhTkcxc2R5Ni9rNU9SZy9QanhTRXRMQXpOdmM3dmRONmVscGVWWW5hczJrbnE3ZkZKdklsQUVYY01tQTd0bkpnTzc1OWVpUll1SVJvMGFmVWxFdmVQajR6Ri8vbnhFUkVSWUhjc3ZsWmFXWXNLRUNkaTRjU09ZZWJQYjdlNlZscFpXWUhXdTJrVHFyZnBJdllsQVlMTTZRRTF5T0J6amJUYmJmNGlvOGZYWFg0OTU4K2JCNlhRR2ZiTUdsSjhKMjdadFc5eHh4eDM0OWRkZnNYLy8vZ1pFTkxKSmt5YWNtWm41ZzlYNWFvSFExcTFiLzR1SStyZHUzUm9MRnk1RW5UcSt2cGhGNEFvSkNVSFBuajJ4ZWZObVpHVmxOUThKQ2VrYUhSMzlVVlpXbHB5MVhFN3FyUnBKdllsQUVCUU5tOVBwREczU3BNay9GVVg1VzNoNHVQTEVFMC9naVNlZWtCK0FaeEFlSG82K2ZmdWllZlBtMkx4NXMxSldWdGF6U1pNbWJhKzQ0b3FWT1RrNVFmdkRUVlhWNTRsb1ZQUG16ZkhXVzIraFhyMTZWa2Z5ZTZHaG9lalZxeGQrL1BGSEhEdDJMTlptc3pYTnpNejgwdXBjdFlIVVcvV1RlaFArTHVDWGxtUmc5OUxKd0c2NXhNVEVuamFiN2Z2SXlFZ3NXYklFMTF4empkV1JBc3JodzRkeDc3MzNvcUNnQUY2dmQxQnljdkpuVm1leWt0U2JiMG05Q1g4VjBDdHNiZHEwcVd1MzI3OGpvdTZ0VzdmR20yKytpZGpZV0t0aitZM282R2owNjljUHVxNGpLeXZyNnBDUWtBRU5HemI4S0NzcnE5anFiRFhGNlhUR0VORjNBS0tlZlBKSjNIREREVlpIQ2poUlVWRzQrdXFyOGUyMzMwSlJsTjVObWpSWm1wbVpHWlFudkVpOStaN1VtL0JYaXRVQmZLVkZpeFlSVVZGUnk0aW9jM3g4UE41Nzd6MDV1K29TUkVkSDQ4MDMzMFRYcmwxQlJOZlo3ZlpWY1hGeFYxaWRxNll3OHhzQW12YnUzUnVEQmcyeU9rN0E2dDI3Tis2KysyNEFpQ0dpZDYzT1l4V3B0NW9oOVNiOFVhQWVFZzFWVmZVakloclV1blZydlBQT083amlpcURwTVh5aXFLZ0lqei8rT0xadTNRb0FxMHRMUzI5UFMwdHpuKzl4L2t4VjFlNUV0TFpldlhwWXZudzVvcUtpckk0VTBBb0xDekZvMENCa1oyZkROTTJCTHBkcnVkV1phcExVVzgwSzlub1QvaWNnVjloVVZYMldpQVkxYjk0Y0N4WXNrR2F0R2tSR1JtTE9uRGxvM2JvMUFQUzIyKzMvdERxVGp4R0FHUUR3eUNPUHlJdG5EYWhUcHc0bVRKZ0FBQ0NpRnhDNHYxQ2VpZFJiRFF2eWVoTitLT0FhdHNURXhKNUU5RlJrWkNUbXpwMkw2T2hvcXlNRmpIcjE2bUgyN05tNDRvb3JRRVFQSnlZbTNtMTFKbDlSVmJVM0VYVnAwcVFKaGd3WlluV2NvTkduVHg5Y2M4MDFJS0k0VGRPQzVoOWU2czBhd1ZwdndqOEZWTVBtZERwamJEYmJVZ0NZTUdHQ25GM2xBMDJiTnNYZi8vNTNBSUROWmx1a3Ftb3ppeVA1QkJHTkE0Qmh3NGJCWmd2b2MzTnFGWnZOaGtjZWVhVHk1djlabWFVbVNiMVpJMWpyVGZpbmdHcllaR0MzWmdUNndLNnFxdGNBNkI4WkdWbjVkWW9hMUxObno4cERnamM2bmM1cnJjN2phMUp2MWdxMmVoUCtLMkFhTmxWVnV3TzRwMTY5ZXBnNmRhclZjUUxlaEFrVEVCTVRBd0I5SFE3SFhWYm5xV1ozQWFDYmI3NFprWkdSVm1jSk91SGg0Ymp6empzQmdFelRIR2x4bkpvZzlXYWhJS3czNGFjQ3BXR1RnZDBhRnNnRHUwUTBGQUJ1dmZWV3E2TUVyWjQ5ZXdJQWlLaS94VkY4VHVyTmVzRlViOEovQlVUREpnTzcxZ2pFZ1YySHcxR2ZtYnVHaFlXaFc3ZHVWc2NKV3ZIeDhZaUlpQUF6eDZtcTJzanFQTDRpOVZZN0JFdTlDZjhXRUEyYkRPeGFJeEFIZHBtNUN4RlJodzRkRUJvYWFuV2NHckZ4NDBZd3M5VXhUaElTRW9MT25UdURpQWpBTFZibjhaVmdyTGZhS0ZqcVRmZzN2Mi9ZWkdEWFdvRTJzR3V6MmVJQW9GMjdkajU5bm9VTEZ5SWpJK09pSDdkeDQwYjg1UzkvUVhIeHlWY0hXN2x5SlpZdnY3UjlQMGVQSGczVE5LdHU1K1RrNEpWWFhvSGJiZTIreUltSmlRQUFadTVzYVJBZkN2UjZNMDBUMzMvL2ZlWDFpTTlxd1lJRjhIZzhGNTJ2T2dWRHZRbi9GbUoxZ0dvZ0E3c1dxaHpZWGJwMGFlWEE3bCt0em5RNW1EbVJpTkMyYlZ1ZlBvL2Ric2RERHoyRWVmUG1JVG82K3J5L2JQejQ0NDhBQUUzVDhNa25uMkRNbURGWXRHZ1JGRVZCWGw0ZUZpNWNpTGx6NTU3MnVPN2R1NTkwZTkyNmRlZk5GaFVWaFowN2QyTGN1SEhvMjdjdlpzNmNlY2FQS3k0dVJsSlMwbmsvMzZWcTJiSWxBSUNJMnZ2c1NTd1dhUFYycWdVTEZ1Q2pqejdDelRmZmpPZWVldzZLY3VZMUF0TTA4ZlBQUCtQbW0yOEdBTngxVi9sNVRHNjNHOGVPSGF1NnJPQ0hIMzdvczUvendWQnZ3ci81ZmNNbUE3dlc2OW16SjVZdVhWbzVzT3ZYRFJzUnhRTHcrUjUrRHp6d0FBNGVQSWlwVTZmaTQ0OC9ybnFCQklEYzNGejA3dDM3dEdabzBLQkJLQzR1aHNmalFXRmhJZnIzTDUrUExpa3BRVWxKQ1I1NzdERUF3TmRmZjEzMW1JS0NncXJQNDNRNkx5aGJhR2dvWnN5WWdlblRwNk4vLy81bmZYRy8wTTkzcVpvMGFWTDVaa0R1OVFjRVhyMmRhTW1TSlZpN2RpMCsvL3h6UFBQTU0zanFxYWN3YmRxMGt4cXV1KzY2QzNYcTFJSEg0OEdHRFJ1d2NPRkNwS2VuNCtlZmZ3WUFmUFRSUjBoSlNjR0xMNzVZcmY4ZVp4SU05U2I4bTE4M2JKVUR1K0hoNFRLd2E2SEtnZDJpb3FJNFZWVWJHWWFSWlhXbVM4WE1WeEhSaVQrOGZlYXZmLzByTWpNelVUNDJjMzVIamh3NTZZVVdLRythVG55aHZlbW1tODc1T1hidTNJbFJvMGFkZG4rdlhyMEFBQjkvL0RINjkrK1BwS1FrVEo4Ky9ZSnkrVXJsVlVxSXFMR2xRWHdvRU91dHBLUUVyN3p5Q3JadDI0YjU4K2NqT2pvYXMyYk53dlRwMHpGOCtIQk1uandaWGJ0MkJWRGVxUDdoRDM5QVdWa1poZzRkQ2dBWU8zWXNSbzRjaWV6c2JCdy9maHlLb21EQWdBR0lpWW5CNHNXTEwvR3JQNzlncURmaDMveTZZV1BtTG9xaVdENndXMUpTZ3ZEd2NNdWUzMnFWQTd2cjE2OG5acjRGd0lkV1o3cFVSTlFBS0w4TWw2K0Zob2JpcXF1dXVxakhWQjRxT3R0OUpTVWw1M3g4Ky9idFR6c3M2blE2OGYzMzM1L3hoSjFPblRxaFFZTUdWYmVQSFR1R0xWdTJYRlRtUzFWNURXQm1EdGg5ZWdLdDN0YXZYNDlYWDMwVmNYRnhlUHZ0dDZ0VzAydzJHNTUrK21tc1dyVUtUei85TkRwMDZJQmh3NGJodWVlZXc3Qmh3OUNnUVFOOCtlV1gyTGR2SDM3NjZTZjA3OS8vdEpXNzIyNjc3YUt5WDZ4Z3FEZmgzL3k2WWF1cGdkM3pHVFpzR0pZdFd3YWcvQVh0MUdIdHl2bUxNeGsvZmp4ZWYvMTFuK2FyQ1ltSmlWaS9mbjNsd0s3Zk5td0FJZ0g0dEFFZk1XSUU5dTdkaStMaVltemF0T21pem13K2RkRGI2WFNlZE4vNVZ0Z0E0TGZmZm9QTlpydWdWWjI2ZGV2aTIyKy9yYnBkdVJKWEUreDJPd0NBaUFMNXQ2R0FxYmZVMUZTOCt1cXJHRHQyTEY1ODhVVU1HREFBQUhEOCtQR1RHdEtiYjc0WmpSczN4dXV2djQ3R2pSdWpSNDhlNk5ldkh6WnYzZ3pUTkUrYWMvTjRQSmcrZlRxbVRKbHkwVi8zeFFxU2VoTit6SzhidHBvYTJEMmIvZnYzbzFtelpzak16TVNvVWFNUUZoYUcyTmhZcEtlbkF5Z2Z5dDYxYXhkKytPR0hzMzZPTFZ1Mm5ISHZ1RUdEQnVIZWUrODlhVTRvS1NrSnFhbXBHRGx5SkFDQWlCQVZGWVVPSFRwZzhPREJOZnBpZXFvQUd0ajErUWJBNzcvL1BnRGZ6NEJWT3JVdVZxeFlnVU9IRHVIWlo1ODk3MlB6OHZMUXAwK2ZrMjZMYWhVdzlSWWZINC9QUC84Y2lxTGdsbHYrdHpPRzArbkV0OTkrZTFxaitQampqMlBUcGsxbzBxUUpIbi84Y1JRVUZPRFZWMTg5NldOTTA4VEdqUnQ5bWxzSWYrSFhEVnRORGV5ZVNlVXNVUHYyLyt0UG5uenlTYXhldlJyTm16ZEh0MjdkOE82NzcrSzExMTQ3NytmNjVKTlB6dnEreFlzWFkrVElrVlZEdUpWKytPRUhSRVJFSURjM0Y1czNiOGJjdVhPeGZ2MTYvUDN2Znovcm1WaStGRUFEdTRVQTZwV1VsRlFkSXFsTnpuUlk2TVQ3em5SSTlQdnZ2d2Z3dnhmc29VT0g0bzQ3N3NCdnYvMkc1czJibi9QNXJGeGhxMXlwWnVaekgrZjFid0ZWYndVRkJSZzRjT0JwanpteDZhKzBjdVZLN051M0QvUG16Y1BRb1VQUnRXdFh2UFhXV3lldDRCVVhGOWZZdUVtUTFKdndZMzdkc05Ya3dPNkpkdTdjaVJrelp1RE5OOTlFdTNidGNQRGdRY3llUFJ1Tkd6Zkd5SkVqTVduU0pFeWNPQkYzM1hYWGFiL1YzblRUVFNmTmtWeDExVlZWdzdhVkRodzRjTnF3NzVrUUVSbzBhSUMrZmZ2aSt1dXZ4MzMzM1lkUFB2a0U5OTU3Yi9WOG9SY2hnQVoyandPb2w1ZVhWMk12b0hsNWVkaXpadzgwVFR2bng4MmVQZnUwZW5JNm5TZk4rbHpJTmh0MTY5YkZQZmZjZzR5TWpQTTJiRllxS2lvQ0FCQlJnY1ZSZkNtZzZxMXUzYnA0K2VXWGtaMmRqZHR2djczcU1aVXJiTWVPSGNNcnI3eUNKNTU0QW5hN0hWNnZGOW5aMmZqcXE2L3cxVmRmNGFxcnJzSnp6ejFYZFVicTc3Ly9Ybm5OWXA4TGtub1Rmc3l2RzdhYUhOZzlVVlJVRko1Kyttbk1uRGtUclZxMVFrbEpDWjU2NmluODYxLy9RbFpXRnZMeThqQm56aHk4Ly83N2VQenh4L0hTU3k5Vk5UUkErVjVDNTNJaGMwaW5xbHUzTHU2Nzd6NTgrdW1ubGpSc2dUS3d5OHdIaU9qcXpNeE1OR3ZtKzhYQ1pjdVc0ZDEzMzhXRER6NTR6aGZRTTYxUW5PdDlJMGFNd1AzMzMzL1d4NHdlUGZxQzhwMTZTTFFtcnlSeTlPaFJBQUF6LzE1alQxckRBckhlWW1OajhZOS8vQU9OR3pjK3FlSEx6OC9IMkxGajBhNWR1NnFmaC9mZGR4K1dMMTllOVROeHlKQWhVQlFGOTkxM0h3Qmd3NFlOS0Nnb1FFbEpTZFY5dmhJTTlTYjhtMTgzYktpQmdkMHphZHEwS1ZKU1VoQVZGWVdvcUNqY2Z2dnRHRHQyTExwMjdZcURCdy9pb1ljZXd2WFhYNDl1M2JwaHhZb1ZDQXNMTytueHc0Y1A5MG11dG0zYklpTWo0N1RCM1pvUUtBTzd6THlQaUc0OGNPREFlVmNnTHNmV3JWc0JBR3ZXck1HaVJZdlFyRmt6RkJZV0lpSWlBbnYzN3EzNjk2eDA0bUhKRTFXdVhwekxxWnZubnVqdzRjT3cyV3huclpkVEQ0bldwTjkvcjNyZFBQYzIrWDRzRU9zdEppWUd6enp6REFvS1RsNm8rdlhYWDlHbFN4ZjgzLytkL3lwMnc0Y1B4NVl0Vy9ESko1K2dYNzkrR0QxNnRNOVB6Z3FHZWhQK3pkOGJOcDhQN0o3SmhnMGI4UDMzMzJQSWtDSDQ5dHR2OGZ6enorT3BwNTdDNHNXTE1XWEtGTXlmUHgrZmZmWVpIbnZzTWR4eHh4Mm5QZDdyOWZva2w4ZmpPZWVMcjdnZ3lRQ0c3OXExeTZkUGN2WFZWMlBxMUtsVjh6NXV0eHM5ZXZTQWFab2dJZ3dlUExoYW5tZm8wS0Y0NG9rbkFKVHZzVlpweXBRcCtPYWJiMEJFdU9PT084NjZOOWVYWDM1NTB1M2k0bUtFaFlVaEl5UGp0QmY1NmxaNUtTVWkydW5USjdKV1FOWGIyWDQ1T0hIMjhULy8rUThBb0UyYk5uajc3YmR4NE1DQms4WkM5dS9manc4KytBQWJOMjdFekprejBhRkRCM3ozM1hjWU8zWXM1c3laZzdwMTYxWkwxbE1GU2IwSlArYnZEWnNsQTd1Vk0zTlBQLzAwQ2dvS2tKQ1FnUG56NXdNQXBrMmJCcUQ4RlBlalI0OGlNaklTOTl4ekQyNjg4VVlBd0xYWFhvdTMzbnFyNm5OMTc5Nzl0SDJ4SG43NDRVdktsWnFhaW11dnRlWnlub0V5c0V0RWFRQ3dlL2R1bjN6K1JZc1dZZUhDaFZXM24zdnV1ZE0raHBueDczLy9HLy8rOTc4djZIT2U3K3kvRXcvQno1Z3g0N1QzZi83NTUvajg4ODh2Nm5OV1dyUm8wUmszNHEwT0tTa3BBQUJtOXQzMXJ5d1dpUFYySnFldXRnR0F5K1dxK2x3bk5xeURCZzJxZXZ2VW94SHZ2Ly8rQmEzUVhZcGdxRGZoMy95OVlhdnhnVjJnZkFkd1ZWWHg1Sk5Qb21mUG5tZGNNV05tdlBYV1d6aCsvRGk4WGkvUzB0S3F0bEU0Y1J1UG9xS2lNMjdyTVdUSWtIT2VQWHFxckt3c2ZQenh4MVdyS1RVdFVBWjJpNHVMTjBWRVJQQzJiZHZJNC9FZ0pLUjZ2MFZHalJybHN3WW5rSGk5WG16YXRBbk16Q1VsSmQ5Wm5jZFhwTjVxaDJDcE4rSGYvTHBocSttQjNVbzMzSEJEMWR0RWRNWkJiQ0xDM3IxNzBheFpNNFNIaHlNNk9ycXFBU3N1THNhQ0JRdGd0OXVSbVptSlcyNjVCZXZYcjhkVFR6MkZ1TGk0Qzg3QnpEaDI3QmgrK2VVWC9QT2YvMFQvL3YwdHU2WnFvQXpzN3RpeDQ2aW1hWHB4Y2JGejA2Wk5jc2t6aTJ6YnRnMkZoWVVnb3AzYnQyOFAySmtpcWJmYUlWanFUZmczdng1Mll1WjlRUGsyR0ZacDNMZ3g1cytmajJlZWVRYk5temZIbi83MEo4eWVQUnNKQ1FsNDZxbW44T3V2djFaOWJINStQcFlzV1lJSEgzd1FxcXJpejMvK000Z0lvMGFOd29RSkUvRHNzODlpOU9qUldMRmlSZFVBYk9VbXVTYzJpVUQ1YnVHZE8zZkc0TUdEc1dyVktreVpNZ1hqeDQrdnNhLzdWSUUwc012TUh3TEFxbFdyckk0U3ROYXNXUU1BWU9hdkxJN2ljMUp2MWd1bWVoUCt5NjlYMkZCREE3dG5VMVpXQm8vSGc0MGJOeUlsSlFWMTZ0U0JydXQ0NDQwM3NILy9ma3lhTktscTVTODlQUjJQUHZvbzdyenpUcno1NXB1bkhjSjFPcDM0K09PUHNXN2RPbnp4eFJmNDhzc3Y4YzkvL3ZPMGZZN2k0K012YUsrdG1oWklBN3RFdEJ6QUsrdlhyNmRndjA2c0ZkeHVkK1htcVF6Z2ZZdmorSnpVbTdXQ3JkNkUvN0xrTE12cW9xcnFiVVQwbGRQcHhLSkZpMnJzZVU4ZDVLMk5IbjMwMFJxZFhYbmlpU2V3WnMwYU1QTUl3ekErcUxFbjloRlZWYjhob2o1Ly9ldGY4Y2MvL3RIcU9FSGx1KysrdytUSms4SE1td3pENkdwMW5wb2c5V2FkWUt3MzRaLzhlb1hOMXdPN1p5T0R2Q2NMeElGZFpwNU5SSDJXTGwyS1FZTUcxZWlHc2NITU5FMjgvZmJiQUFCRlVlWlpIS2ZHU0wxWkkxanJUZmdudjU1aDI3Rmp4MUVpMG91TGk3RnAweWFyNHdTdFFCellkYmxjWHdGSU9YRGdBTDc0NGd1cjR3U05kZXZXWWRldVhXRG1QVWxKU1VGemVFcnF6UnJCV20vQ1AvbDF3d2JJd0c1dEVLQUR1K3oxZXA4RWdBVUxGbFJ0V3lKOHA2U2tCRE5uemdRQU1QTTBsTThVQlF1cHR4b1c1UFVtL0pEZk4yd1ZBN3U4ZnYxNmxKVDQ5WjZ0ZmltUUIzYVRrNVAvQytETDdPeHNUSjgrM2VvNEFXL2V2SGs0ZlBnd0FQemdjcm4rWlhXZW1pYjFWck9DdmQ2RS8vSDdoazNYOVQzTS9GMStmdjVwbDlFUnZyZCsvWHJrNXVhQ21UY2JocEZzZFo3cXhzeVBBVGk2WXNVS1djWDFvUTBiTm1EcDBxVUFjTnpqOGZ6SjZqeFdrWHFyR1ZKdndoLzVmY01HbEEvc0FzRFNwVXQ5ZHAxT2NicGdHTmcxRE9PUWFacC9Bb0NYWDM2NThqZHlVWTJ5czdNeGRlcFVBR0JtSHB1U2tyTFA2a3hXa1hyelBhazM0YThDb21HVGdWMXJCTXZBcnN2bFdzbk1jL1B6OHpGMjdGams1ZVZaSFNsZ0ZCWVdZdEtrU1pXcnRCOGFoaEd3ZFhTaHBONThSK3BOK0xPQWFOZ2dBN3MxTHRnR2R0MXU5eFBNdkhydjNyMFlNMmFNMUZnMUtDa3B3Vi8rOGhkczNib1ZBRFllTzNic0lhc3oxUlpTYjlWUDZrMzR1NERaN09mMzMzOVBiOXEwcWJPb3FLaDlWbFlXZXZic2FYV2tnRFpuemh4czJMQUJBSDR3REdPaTFYbDhMU3NyeTl1d1ljTmxOcHZ0bHF5c3JPWnBhV25vMDZkUGplMzlGMmpjYmpmKzlyZS80Y2NmZndRenB5bUswblA3OXUyRlZ1ZXFMYVRlcXBmVW13Z0VnYkxDQmtBR2RtdEtzQTdzcHFXbEZiamQ3dHVZZWR1bVRac3dhdFFvNU9Ua1dCM0w3K1RsNVdIY3VISDQvdnZ2d2N6NzNHNzNMVWxKU2NldHpsWGJTTDFWRDZrM0VTajgrdEpVWitKd09Qb3JpcklpS2lvS0gzNzRJWm8yYldwMXBJQ1NuWjJOZSs2NUI3bTV1Y3pNSTROeEJ1VGFhNjl0R0JFUjhRVVJkV3ZhdENubXpKbUQyTmhZcTJQNWhZTUhEMkxjdUhISXlNZ0FNN3ZjYnZkdGFXbHBtVmJucXMyazNpNmQxSnRQVUdKaVlqT2J6UmJMekMySnFBbUFaZ0NhVnZ4OUpZQUlabzRnb25BQUVRREF6Q1ZFVkF5Z2hKbUxBV1FSMFNFQWg1ajVNRE5uRXRHK3NyS3lmVnUzYmoySUFCK3p1UlFCMTdBQmdLcXFjNGhvVEd4c0xONSsrMjNVclZ2WDZrZ0JvYkN3RUtOSGo4YldyVnZCelA4eURPTStxek5acFUyYk5tRlJVVkh2RWRFOWRlclV3ZC8rOWpmMDZkTUhSQUg1TFhYWm1Cay8vUEFEcGsyYlZqbEV2L0xJa1NOL1BIandZTEhWMmZ5QjFOdkZrWHFyTmlFSkNRblgybXcyRmNBTkFEb1RVUWNBZFh6OHZNVUF0Z05JTWsxekF4RVpobUZzQTFEbTQrZXQxUUx5dXowdUxzNXV0OXUvSXFMZUhUdDJ4UHo1OHhFWkdXbDFMTDlXVWxLQ2lSTW5ZdVBHalFDd01TY25wMGRHUmthdzcxUk1xcXIrZzRpZUFtRHIyN2N2SmsrZWpQcjE2MXVkcTFiSno4L0hyRm16c0h6NWNqQ3pTVVJ6ZEYyZkNQa04rbUpKdlYwQXFiZkxRcXFxZGlDaVhnRHVZT1liaWVpazVveUkwS2hSSXpSdjNoek5talZEVEV3TUdqVnFoSmlZR01URXhDQTZPaHBoWVdFSUN3dUQzVzVIV0ZnWWdQSTV3dExTMHFvL3g0NGRRM1oyTnJLenM1R1ZsWVdqUjQvaTBLRkQrTzIzMzNEa3lCR1lwbmxxdG1KbS9wbUlWZ0JZcmV0NktvTHMvelFnR3pZQWlJdUx1OEp1dDY4bW9pNWR1blRCNjYrL1hsVTQ0dUs0M1c1TW1US2xjZ1lrVFZHVUcyVUc1SDlVVmYwRGdNVkUxS3BodzRaNDZxbW4wS05IajZCZi9XQm1iTml3QVMrKytDSXlNelBCekljQVBHd1l4dGRXWi9OblVtOW5KdlYyeVd5cXF0NUVSSGNER0FUZ3FzcDNoSVNFSURZMkZ1M2F0VVBIamgwUkh4K1BWcTFhK2Z5MTFPMTJZLy8rL1VoTlRVVnFhaXAyNzk2TjlQUjB1TjN1RXovc01JRFBUTlA4M09WeXJRSGc4V21vV2lDZ3Y4UGo0dUtpN1hiN0QwUjBYY2VPSFRGcjFpeEVSMGRiSGN1djVPWGxZZkxreWRpMGFWUGx3RzQzbVFFNVhmdjI3YU1pSXlQL1NVVDNBNERENGNERWlSTVJGeGRuZFRSTDdONjlHNisvL2pwKytlVVhBQUF6ZjhyTUQ3dGNybHlMb3dVRXFiZVRTYjFkUEUzVE9waW1lUThSUFVSRUxZRHkxYlBZMkZoMDZ0UUozYnQzaDZxcXNOdnRWa2NGQUpTVmxTRWxKUVZyMTY3RmxpMWJzSHYzYmpDWEw3QXg4KzhBM2lHaWozUmRUN0UycWU4RWRNTUd5TUR1NVpDQjNZdW5xdW90QUY0bG9rUUF1TzIyMi9EQUF3K2dkZXZXRmllckdmdjM3OGNISDN5QXp6NzdyUEt1SFFDZTFIVmRyaHZuQTFKdlVtOFh5ZVp3T1BvUjBXUWl1aGtvYjlMaTQrUFJwMDhmOU9uVEI0MGFOYkk2NHdYSnljbkI2dFdyOGMwMzM4QXdqQk9idDgybWFiNlVuSno4QllDQXV2UlJ3RGRzZ0F6c1hpd1oyTDFzaXFacER3TjRCdVZuVHVIR0cyL0VpQkVqNEhRNkE2N3VtQm5KeWNsWXNtUUoxcXhaVTNsM05vQVhkRjJmQStDMFlSUlJyYVRlcE43T3FXWExsdUgxNjllL1IxR1V2d0s0RmdCYXRHaUJXMis5RlFNSERrU3paczBzVG5oNWpodzVndVhMbDJQVnFsWEl5TWdBQUREelBpSjZpWWlXSmlVbEJjVE8wNEgxblh4dU1yQjdBV1JndC9vNG5jNUladjQvWmg1TlJOY0FRSnMyYlRCNDhHRDA2TkhEYjM2VFBadWNuQnlzVzdjT3k1WXR3N1p0MndDZ2NtNW9RVkZSMGVzN2QrN010elpoY0pGNmszbzdBOUkwN1c1bW5rbEVMUUVnSVNFQnc0Y1BSNjlldlFLeW1mL3h4eC94d1FjZklDa3BxZkx1dzZacFB1Rnl1VDZDbnpmemdmVy9kUUZrWVBmTVpHRFhwMnlxcXQ0SFlBSVJPWUR5d3hEZHVuWERnQUVEMEZSVVpPNEFBQ0FBU1VSQlZMbHpaelJvME1EaWlCY21MeThQVzdac3djcVZLN0YrL2ZxcU03bVllUnNSemRaMS9SMEV3ZkJ2TFNmMUp1QndPRG9yaXZJYWdKc0FvRnUzYmhnMWFoVGk0K010VGxZemR1N2NpVVdMRm1IdDJyV1ZkK2xlcjNkY2NuTHlqeGJHdWl4QjJhWEl3TzdKWkdDMzVxaXEyb21aSHlHaWdVUjBKVkQrWXRxeFkwZDA3OTRkWGJwMFFidDI3UkFhR21wMVZBQ0F4K1BCbmoxN3NIbnpacXhidHc0dWwrdkVXWkVjSWxwdW11WmJMcGRyZzhWUnhSbEl2UVVmcDlNWjZmVjZuMWNVWlFJQXRHM2JGaE1tVEVEWHJsMnRqbVlKbDh1RjExNTdEV2xwYVpWM3ZWbFlXRGpKSDFka2c3SmhxeVFEdXpLd2E2R1F4TVRFTzRqb1hpTHFUa1NOSzk5aHQ5c1JGeGNIaDhPQjY2NjdEcTFidDBiVHBrMTlmclpXV1ZrWk1qTXprWjZlanUzYnQ4UGxjaUUxTlJXbHBhVW5mdGhSWmw0TDREK0tvbnlhbEpRVTFCdForaEdwdHlDUW1KaW9Lb3F5aElpdXExZXZIc2FNR1lPQkF3ZktFU1JtckZxMUNyTm16Y0xSbzBmQnpQdVllYmkvTmY3Qi9iOVlUZ1oyWldEWGFwU1ltTmhaVVpTN2lhZ25nQVJVWE02bGtxSW9hTjY4T1dKalk5R3FWU3MwYnR3WTlldlhSLzM2OVZHdlhqM1VyVnNYZHJzZG9hR2hWWCtJQ0dWbFpTZ3JLNFBiN1liYjdVWitmajZPSHorTzNOeGM1T2JtNHNpUkk5aTNieC9TMDlOeDhPREIwemFyWk9aU0FLbEV0TFppdjZNTmtIbEdmeWYxRm9BY0RzZDRSVkZlQldDNy92cnI4ZXl6enlJbUpzYnFXTFZLYm00dW5udnV1Y3JEcEY1bWZ0WXdqT2ZoSnpVV1dOM0laWkNCWGY5YkhnNWdvWnFtT1ptNU80QXVBRHBVREF4SG5QTlJsNG1aUzRrb2c1bDNFTkZtcjllN3p1UHhiRXBMUzNPZi85SENqMG05K1RHbjB4bHFtdVljSW5vc1BEd2M0OGVQeCtEQmd3TnVzYUc2TUROV3JseUpHVE5tb0xDd0VNejhyL3o4L0FmMzdObFRldjVIVzB2K1IwOG5BN3VpTnFMNCtQaFdvYUdoY2N3Y1IwVE5tVGtHUUF5QUdDSnFBQ0NNbWNPSUtBeUFIZVhmMzZVVnF4WnVJaXBsNWx5VVgzUTVHMEMyYVpxSEFHd0RrT1p5dWRJaEs2eWkzSVhXV3dRUlJhSzgxcVRlYXBqVDZheG5tdVpIUk5TdlljT0dlTzIxMTlDeFkwZXJZL21GOVBSMGpCczNEb2NQSHdhQUg0dUtpZ2J1MkxIanFOVzV6a1VhdG5PUWdWM2hyMVJWM1UxRWJZcUtpbUpxK3c4aDRaOFNFeFBqYkRiYlZ3Q3VadWEvRzRieG5OV1pna21iTm0zcVJrVkZmVWRFblZ1M2JvMjVjK2VpY2VQRzUzK2dxSktUazRQeDQ4Y2pMUzBOekx6TjdYYmZuSmFXbG1OMXJyT1JodTNDeU1DdThDdWFwdjBNNEhyVE5HOXl1VncvV1oxSEJCWlZWVzhob3Y4QXFBYy9XWjBJSkMxYXRJaG8xS2pSbDBUVU96NCtIdlBuejBkRWhFK1BZQWVzMHRKU1RKZ3dBUnMzYmdRemIzYTczYjNTMHRJS3JNNTFKdEt3WFR3WjJCVzFucVpwN3dJWXljd1BHWWJ4anRWNVJPQlFWZlVoSXBvUElKU1pQOHpQejMvQUgrWi9Ba2lvcXFvZkVkR2cxcTFiNDUxMzNzRVZWMXhoZFNhL1ZsUlVoTWNmZnh4YnQyNEZnTldscGFXMzE4WlpTbW5ZTHA4TTdJcGFSMVhWdnhMUlM2WnB6bkM1WEpPdHppTUNBbW1hTmd2QTJJcmJmOU4xL1NYSUw0VTFTbFhWRjRub3FlYk5tMlB4NHNXSWpvNjJPbEpBT0g3OE9CNTU1QkdrcDZlRG1kOHlET01ScXpPZFNobzIzN2pVQVhFVFFBa3pGOG5BcnJnY21xYmRBK0FqQVAvV2RYMkkxWG1FZjZ1NEh2UEhSSFFYTTdzQi9Na3dqSStzemhWc0VoTVRlOXBzdHU4akl5T3haTWtTWEhQTk5WWkhDaWlIRHgvR3ZmZmVpNEtDQW5pOTNrSEp5Y21mbmY5Uk5VY2F0bHBDVmRVN2lXaDV4Y3JaUDNSZGY5SHFUTUovSlNRa1hCOFNFdkl6TTI4eURDTTR0emdYMWNMcGRNWXc4OWNBT2pGekxqTVBrTG5JbWxmeC81QUNvT21VS1ZNd2FOQWdxeU1GcE5XclYrUEpKNThFZ0d4bVRqUU00NURWbVNvcFZnY1E1Zkx6OC85cm11WU1JcklEZUVIVHROVWRPM2FVVTM3RUpTa3JLOXRmOGFiOENpNHVXVUpDUW52VE5EZWh2Rm5ieDh4ZHBGbXpCak8vQWFCcDc5NjlwVm56b2Q2OWUrUHV1KzhHeW8rR3ZXdDFuaFBKQ2xzdG8ybmF6UUErQWRBRTVXZDVQbW9ZeHFjV3h4TCtoelJOSzJEbUNLL1hHNVdTa2xKb2RTRGhYMVJWN1E1Z0dSRkZNL012QU80MERDUEw2bHpCU0ZYVjdrUzB0bDY5ZWxpK2ZEbWlvcUtzamhUUUNnc0xNV2pRSUdSblo4TTB6WUV1bDJ1NTFaa0FXV0dyZFhSZC82R2dvQ0Fld0djQUdnTDRSRlhWTjN2MDZCRmljVFRoWDVpWmR4RVJoWWFHdHJjNmpQQXZxcXFPQVBEZmltYnRQMWxaV2Iya1diTU1BWmdCQUk4ODhvZzBheldnVHAwNm1EQmhBZ0NBaUY1QUxWbmNrb2F0RnRxMWExZTJydXVEbWZseElqS0o2T0hqeDQ4bmE1cld3ZXBzd244UTBVNEE4SHE5MTFxZFJmZ1BUZE5tQUhpMzRvU29adzNEdU9mZ3dZUEZWdWNLVnFxcTlpYWlMazJhTk1HUUlYTCtVRTNwMDZjUHJybm1HaEJSbktacHRlSWZYaHEyMnNzMERHT0J4K05SQWV3a291dVllWlBENFJodGRURGhOM1lBQUJISkNwdTRFS0dxcW40SzRDOUV4QUR1MTNYOUdjalo2Sllpb25FQU1HellNTmhzTnF2akJBMmJ6WVpISHFuYTJlUC9yTXhTU1JxMldpNGxKV1ZyYVdscEoyWmVTRVJYS0lyeWhxcXFuN2R2MzE3V3hjVTVNWE02QUJCUmE2dXppTnJONFhEVVYxWDFSeUlhQkNBZlFFOWQxNWRZblN2WXFhcDZEWUQra1pHUmxZUHdvZ2IxN05tejhoRDBqVTZuMC9JakZkS3crWUcwdExRQ3d6QWVBL0QvbUxtUWlPNnFVNmZPVnFmVGVaUFYyVVN0Vm5tbTZOV1dwaEMxV254OGZLeWlLRWxFMUlXWkQzcTkzazY2cnY5Z2RTNEJBTGdMQU4xODg4MklqSXkwT2t2UUNROFB4NTEzM2drQVpKcm1TSXZqU01QbVQzUmRYd2FnSXpQL0RPQnEwelJYcTZyNkQ2dHppVnBMdHZZUTUrUndPTHFGaG9adUFoQUxJTW5yOVRxVGs1TjNXWjFMbENPaW9RQnc2NjIzV2gwbGFQWHMyUk1BUUVUOUxZNVNPODU4RUJmSDZYU0dtcVk1a1loZUFrRE12TVUwellISnljbS9XWjFOMUNvaG1xWVZBVkNJS0NJcEthbk02a0NpOWxCVjlWNGllZ2RBQkRNdjkzcTk5OG4yTDdXSHcrR29UMFE1NGVIaHRHN2RPb1NHaGxvZEtTaDVQQjcwNk5FRFJVVkZES0N4bFdkTHl3cWJIMHBLU2lvekRHTzYxK3U5SHNCaEl1cWtLRXFxcXFwRHJjNG1haFVQZ0wwQWJLWnB0clU2aktnOW5FN25jMFMwQk9YTjJzdUdZZncvYWRacUYyYnVRa1RVb1VPSEdtdldjbkp5em5uYlYwcEtTbXJrZVM1RlNFZ0lPbmZ1RENJaUFMZFltVVVhTmorV25KeThxYXlzTEE3QUp4WFhKMTJpYWRvSEFHVFBOZ0VBWU9ZZEFHQ2FwcHdwS2dCQTBUVHRZMmFld3N5SzErdDkwRENNcHdCNHJRNG1UbWF6MmVJQW9GMjdkalgybktjZWVxMnVRN0cvLy80N2Z2dXQvQUJROSs3ZEFRRHA2ZW5JenM1R1VWRVJldlRvQWJmYlhTM1A1UXVKaVlrQUFHYnViR1VPZVdIM2M2bXBxY2NBREhVNEhGOHJpdkltZ09HYXBuWDFlRHlEVWxKU3RscWRUMWlMbVhjU0VZakk4ak9jaExYaTR1S3VDQXNMK3hiQTlRQ0ttZm4yNU9Ua3RSYkhFbWZCeklsRWhMWnRmYmM0dm5idFdyend3Z3RWdDAzVFJKOCtmYzU2R3dBKy9mUlQxSzFiRjA2bkUxZGVlZVZaUC9lUkkwZVFsSlFFQVBqaGh4L3c3YmZmWXVIQ2hRQUFac1lMTDd5QVAvLzV6L0I0UExqNjZxdGh0OXZQK0hsdXZmWFdzMTdrM3VQeHdPdjE0cjMzM3J1d0wvZ1N0V3paRW9EMVd5Ukp3eFlZVEpmTHRUZ3hNWEdEb2lpZkUxR0hrSkNRalpxbS9VM1g5VmxXaHhPVzJnMEFSTlRHNmlEQ09na0pDUzFDUWtMV0FZaGw1dCs5WG0vM2xKU1VuVmJuRW1kSFJMRUF6dHFzVkljZVBYcWdSNDhlVmJlSERoMktEei84c09yMjJMRmpNV2ZPSExqZGJuaTlYa1JFUkp6MCtCVXJWcHh4YnppdjE0c3VYYnBVM1I0MGFCRFdybDJMdzRjUEF3QzJiZHVHVnExYXdlbDBZdWJNbVVoSVNLam1yNng2TlduU3BQTE5abGJta0lZdGdDUW5KKzlLU0Vqb2JMUFpYaUtpTVFCbXFxcmF0NmlvYU1qT25UdnpyYzRuTENGbmlnWTVWVlU3RWRIWEFHSUFwSHE5M2x0U1VsS09XSjFMbkJzelgwVkVKellMUHJGNDhXS3NYNzhlWHE4WGlxSmd5SkFoY0x2ZEtDa3BnY2Zqd1MyMzNBSzczWTUrL2ZwaDdOaXhsL1FjZ3djUEJnRDgrYzkvUmxGUkVhWk9uUW9BMkxCaEE3NzY2aXZZN1hZTUdEQUFoWVdGS0Nzcnc2UkprMnJWdm5QUjBkRUFBQ0pxYkdVT2FkZ0NUTVhnOE5qRXhNVFBiRGJiY2lMcUZ4a1ptWjZZbURnOE9UbjVHNnZ6aVpyRnpQc0JnSWlrWVF0Q21xWU5BdkFCZ0VobS90cnRkZzlKUzBzcnNEcVhPTCtLdVdUVXExZlBwODl6KysyMzQ2cXJya0xMbGkwUkhoNk83ZHUzbzZDZ0FQMzc5MGRvYUNqeTgvUHg2YWVmWXNTSUVhYzlkc0NBQVJmMEhNdVdMY1ArL2Z2eHdnc3Y0TkNoUStqWHJ4K0dEeCtPeno3N0RMbTV1VmkxYWhVYU5XcUVOOTk4RXdVRkJiajc3cnN4Y2VKRTVPYm1JanM3RzgyYk56L2o1eTBzTE1TZVBYdnc0SU1QWXRDZ1FSZWM1MkpkY2NVVkFBQm10blREZW1uWUFsUnljdklhVlZWYkU5R0hSTlRiWnJPdDBEUnRrYTdydGVJU0c2Sm1IRDkrL05jR0RScVlSTlFDNVNjWnlXV0dnb1NtYVg4QjhDTEtmODdQTXd4alBBRFoyc1YvUkFMbG03ZjYwcFZYWG9udnZ2c09YYnAwd2QxMzN3MlB4NE54NDhiaHpqdnZoR21hbURKbENqd2VENFlORzNiYW5ObUZIQkoxdTkxWXVIQWhYQzRYcGsyYmh2dnZ2eDl0MjdiRlk0ODloc1RFUkhUcTFBbnA2ZWxvMUtnUjB0UFQwYTFiTndEQWE2Kzk1dE92KzJKVWZ0MUU1TnYvalBPUWZkZ0NYNGpUNmZ3ek04OUMrZjkzcXNmanVUMGxKZVdnMWNGRXpkQTBiVCtBcXowZVQyeEtTc28rcS9NSTM5TTA3UU5tdnE5OEp3SThydXY2UXFzemlZdWphVm9aZ0pDTkd6Y2lKTVMzYXl2cDZla1lNMllNdnZqaUM0U0VoR0RldkhtNC8vNzc4ZTY3N3lJdExRMnpaODgrclhGMHU5MW5QVkhneFBjek0xYXZYbzFldlhwaDVzeVpVRlVWdDl4eUMvTHo4eEVWRllXUFAvNFl2Lzc2S3laT25JaGJiNzBWNzczMzNra3JhamZjY0FQaTQrT3JicWVtcHA1MCs5Q2hRMWl4WWtVMS9tdWN6dVB4b0d2WHJnRGcwWFhkc2czeFpJVXQ4SG1Ta3BKbXE2cTZGc0JYUkJRZkVoS1M1bkE0eHJwY0x0K2VXaU5xaXgwQXJyYlpiTmNDa0lZdGdMVnAweVlzS2lycWV3RGRBSlF4ODIyR1lheTJPcGU0SklVQTZwV1VsRlFka3ZPVjFxMWJZOWFzV1ZXTjRidnZ2b3ZSbzBmanJydnV3cWhSbzA1cjFrNDlRelEzTnhjLy8vd3picmpoQnRTdlg3L3Evc296UmVmTm00YzMzbmdEQnc0Y3dNOC8vNHg1OCtZQkFONTU1eDMwN05rVFE0Y094VlZYWFlWbXpacWQ5ZkNubFNxM0hHRm1TemVNazRZdFNCaUdrZHltVFpzT2RldlduUWZnUGlKNlI5TzAvcnF1RDBQNUJxc2lRREh6RGlMcXk4enRBWHh0ZFI3aEd4MDdkbXhzdDlzM29QeE0wQnl2MTl0TnpnVDFhOGNCMU12THkvTlp3NWFTa29MSmt5ZFgzVFpORTluWjJRQ0F6cDA3SXlZbTVyVEhmUDMxMTdEYjdmajY2Ly85S0xuaGhodE9lditwOXk5ZXZCakRoZzNEc21YTGNNMDExMkQ3OXUyWU5tMGE2dGF0QzBWUmNOTk5OK0dWVjE3QnJGbW5iMnB3NVpWWFl0R2lSVlczQnd3WWNOcHRYeXNxS2dJQUVKR2w4NS9Tc0FXUlBYdjI1QUVZb1duYWx4VzduUDlSVmRVdUhvL25qdFRVMUZTcjh3bmZJS0pkRlgvWDNBNmNva2JGeDhmSGg0U0VyQVVRemN5N0FOeVVrcEppMlNWMHhPVmo1Z05FZEhWbVppYWFOZlBOYmhJSkNRbFZEVmJsMlp1SmlZbVlPM2N1Sms2Y2lJeU1ERXlZTU9HeTUrZ0tDZ3JRc1dOSFRKczJEUU1IRHNSNzc3MkhhZE9tUVZFVW1LYUpnb0x5UHVoTW0rZm01T1JnMUtoUlZiZVBIajE2MHUwenpkQlZ0Nk5IandJQW1QbDNuei9aT2NpVkRvS1BxZXY2eDBSME5UTW5FOUUxSVNFaG0xVlZmZGJxWU1JM3ZGNnZiTzBSd0J3T1IvL1EwTkJmaUNnYXdQZHV0OXRwNWZVT1JmVmc1bjBBY09EQUFaOC8xeSsvL0lJUkkwYmd4aHR2ckRvYmRPalFvVkJWRmNPR0RjTkhIMzJFdkx5OGt4N2pkcnVyL3B4UHMyYk44STkvL0FOeGNYR1lPWE1tQ2dvS3NIUG5Ubmc4SGp6NzdMUEl6YzNGekprejhjd3p6MkRac21VQXlwdThVYU5Hb1VPSER1ZjgzSTBiTno2cGdmT0YzMyt2NnRNTysvU0p6a05XMklKVVVsTFM0Ymk0dUM1MnUvMXZSRFNWbWFkcW1uWnJYbDVlMzRxVk9CRWdUTlBjWC9GYnFEUnNBVVpWMVRGRU5CTkFLRE8vclNqSzQybHBhWEltYUdCSUJqQjgxNjVkUG51Q3ZYdjM0dm5ubjBkWldSbGVldW1sMDY2cTBLOWZQMmlhaG9VTEY2Si8vLzdvMHFVTFpzeVlnYkt5TXR4Nzc3MW4vSnhEaGd5cGVydXNyQXdGQlFWNDVaVlhrSlNVaE83ZHUyUDU4dVU0ZHV3WWZ2cnBKNHdlUFJvUkVSR1lPM2N1SWlNajhlcXJyMkx5NU1sUUZBVmZmUEhGV1hON1BLZFA4ZnpuUC8rcDJ1K3R1bVZrWkFBQWlNalNFUU01UzFSQVZkVWJpT2kvQUtLWU9SZkFNTU13Wk5ZcFFMUnAwNlp1M2JwMWM1bTUwREFNUy9jUkV0VkhWZFczQVR4QVJNVE00d3pEbUF1QXJjNGxxb2VxcXJjUjBWZE9wL09rbWEzcXNtalJvcXBMUlFXQ1J4OTkxR2NyYlU4ODhRVFdyRmtEWmg1aEdNWUhQbm1TQ3lBTm13QUFPQnlPK29xaWZBeWdMd0FQTXk4MkRPTVJxM09KNnFGcDJ1OEFyclRaYkUwM2I5NmNhWFVlY1ZsQ05FMzdIc0ROS0w5b2UzOWQxLzlyY1NaUnphNjk5dHFHRVJFUldaR1JrYlIyN1ZxZmIrMGh6c3pyOWFKbno1NG9LQ2pna3BLUzV0dTNiN2Zzc0tqTXNBa0FnTXZseXRWMS9YWUFqd0d3RWRIRHFxcnVURWhJYUdGMU5sRXRkZ0pBV1ZtWlhBVGVqOFhIeHpmUU5HMG55cHUxZkxmYkhTL05XbURhc1dQSFVTTFNpNHVMc1duVEpxdmpCSzF0MjdhaHNMQVFSTFRUeW1ZTmtJWk5uTXlyNi9yQ3NyS3k2NWo1TnlKcVo3UFpkamdjam9ldERpWXUydzRBSUNKcDJQeFVZbUppdTVDUWtIU1ViOXV4bjRoaXQyN2R1dDNxWE1KM21QbERBRmkxYXBYVlVZTFdtalZyQUFETS9KWEZVYVJoRTZkTFRVM2RrWitmMzVxWkZ4QlJIU0phcEduYWFzaEpLbjZMbVhkVy9OM2U2aXppNHFtcTJ0dG1zN21JcUFFemIvajk5OSt2UzBwS3lyWTZsL0F0SWxvT2dOZXZYNCtTRWt2M2JBMUticmNieTVjdkI4cG5ROSszT0k0MGJPTE05dXpaVTJvWXhtalROUHNTa1JkQUwwM1RNalZOYzFxZFRWdzhJdG9IQUlxaXlKbWlma2JUdEZGRTlEV0FDQUJMRkVYcGNlalFvU0tyY3duZjAzVjlEek4vbDUrZmp5Ky8vTkxxT0VGbi9mcjF5TTNOQlROdk5nd2oyZW84MHJDSmMyR1h5L1Z0VVZGUkV3QUdnSVlBZmxaVjlTV0xjNG1MSjN1eCtTR0h3L0VHTXk4QUVBcGdzcTdySTVLU2ttVGJqaURDekxNQllPblNwZkI2dlZiSENScW1hZUx0dDk4R0FDaUtNcy9pT0FDa1lSTVhZTWVPSFVkMVhlL0N6Rk5SOGNLaHFxcXJUWnMyZGEzT0ppNE1NLzlhOGFZMGJQNkJWRlZkclNqSzZJb0x1TitwNi9vTXlMWWRRY2ZsY24wRklPWEFnUVBuM0p0TVZLOTE2OVpoMTY1ZFlPWTlTVWxKbGg4T0JhUmhFeGZPWXhqRzgxNnZWeU9pQWlKS2pJcUsrazNUTk45ZnlFMWN0b3FkNy9NQVJEc2NqdnJuKzNoaG5ZU0VoRHFhcHUwbW9sNEFTcG01bzY3cmNqd3NlTEhYNjMwU0FCWXNXRkIxWFV2aE95VWxKWmc1Y3lZQWdKbW5vWmI4b2lRTm03Z295Y25KaHNmamFjck1YeFBSRlFBK2R6Z2NsbTBrS0M1Y3hZa0haSnFtbkhoUVM2bXFlazFJU01odkFGb0RPRnhVVk5UQ01JeHRWdWNTMWtwT1R2NHZnQyt6czdNeGZmcDBxK01FdkhuejV1SHc0Y01BOElQTDVmcVgxWGtxU2NNbUxscEtTa3FoWVJqOXZWN3ZQUUFVUlZHR3E2cWFxYXFxSEc2cjNYWUFnS0lvc3JWSExlUndPTG9CMkFXZ0hnQzl0TFMwNVk0ZE80NWFIRXZVRXN6OEdJQ2pLMWFza0cwK2ZHakRoZzFZdW5RcEFCejNlRHgvc2pyUGlhUmhFNWVLazVPVFB5a3RMVzBHNEFBUk5TYWlQWnFtamJjNm1EaXp5dXZneVY1c3RZK3FxdmNyaXJLZWlPek0vS211NjEzUzB0TE9mMVZ0RVRRTXd6aGttdWFmQU9EbGwxK3VYQUVTMVNnN094dFRwMDRGQUdibXNTa3BLZnVzem5RaWFkakVaVWxMUzh2VWRiMFZNNzhCSUlTWlgxTlY5YWNlUFhySW5tMjFERFB2clhpemxhVkJ4RWswVFhzQndHSUFObVoreVRDTVA2TDhrbE5Dbk1UbGNxMWs1cm41K2ZrWU8zWXM4dkx5ckk0VU1Bb0xDekZwMHFUS2JUdytOQXlqVnB4b2NDSnAyRVIxOEJxR01RYkFINGpJUzBUZGpoOC9mc3poY0hTMk9wajRIMmJlRHdCRUpJZXVhd2xWVmI4RzhEUVJLYVpwRGpFTTQyblVrZ0ZuVVR1NTNlNG5tSG4xM3IxN01XYk1HRGtKb1JxVWxKVGdMMy81QzdadTNRb0FHNDhkTy9hUTFabk9SQm8yVVcxMFhmK2hzTEF3R29CT1JGY29pdkt6cXFvenJjNGx5bFUyYkpDdFBTelhwazJiTUZWVmR4RlJQd0JsQUJKZEx0ZS9yYzRsYXIrMHREUzMyKzBleU15YnRtN2Rpa21USnFHMHROVHFXSDdMN1haajZ0U3AyTGh4STVnNWpZaHV6Y2pJcUpXWGxTQ3JBNGlBcEdpYU5nbkFER1ptSXRxVmw1ZlhaYytlUGJKK2J5MUYwN1JDWnJhSGg0ZGY4ZlBQUHhkYkhTZ1lkZXpZc2JIZGJ0OE5JSXFaYzl4dWQ5dTB0TFFjcTNNSi94SVhGeGR0dDl0L0lLTHJPbmJzaUZtelppRTZPdHJxV0g0bEx5OFBreWRQeHFaTm04RE0rOXh1ZDdlMHRMUk1xM09kamF5d0NWOHdkVjEvQmNCMVJGUUFvSDFVVkZTV3crRzR5K3BnUWM0RXNKdUlsSktTa25aV2h3bEdpWW1KYW1obzZDRUFVUUMyRzRaeHBUUnI0bEtrcGFYbEZCY1gvNEdaTjJ6ZHVoVWpSb3pBM3IxN3ovOUFBUUE0ZVBBZ0huamdnY3BtelZYYm16VkFHamJoUTdxdWI5ZDF2UzZBejRqSXJpaks1NXFtcmJBNlZ6Q3J2QWk4YVpweXBtZ05jemdjZjdUWmJEb1JLY3o4bGE3cjEwRk9MaENYWWNlT0hVZno4L043TWZQSGh3OGZ4c2lSSS9ITk45K0FXY1lnejRhWnNYNzlldHgvLy8zSXlNZ0FnSlZaV1ZtMXZsa0RBSnZWQVVUZ08zejQ4TWVOR3pkMkVkRzlBTm8xYmRwMFFwTW1UVDdNek13OGJuVzJZTk8wYWRNRUl2b0RFYVZtWm1hdXN6cFBzTkEwYlFvUnphKzRPY3N3akZxMXY1UHdYems1T2Q3TXpNeFBtelJwWWlzcks3dHg5ZXJWU2taR0JqcDE2b1R3OEhDcjQ5VXErZm41bUQ1OU9tYlBubzJTa2hLVGlHYnJ1ajR5THkvUEw2N1BLeXRzb2thNFhLN2xwbWsyQUhBQVFEMGl5bkE2blU5WW5TdllNSE42eFp1dExRMFNQR3lxcXY0YndQTUFQS1pwanRSMWZhTFZvVVRBWWNNd3BqSnpMMmJlOTgwMzMyRElrQ0ZZczJhTnJMYWhmRlh0cDU5K3dyMzMzb3ZseTVlRG1ROEJHS0RyK2dUNDBWblpjdEtCcUhHYXBzMENVTG5CcnE3cmVoZklvYUVha1ppWTJOTm1zMzNQek9zTXcraGhkWjVBMXJKbHkvRG82T2lOQUJLWXVaU0lldWk2L292VnVVUmdhOSsrZlZSa1pPUS9pZWgrQUhBNEhKZzRjU0xpNHVLc2ptYUozYnQzNC9YWFg4Y3Z2NVIvNnpIenA4ejhzTXZseXJVNDJrV1RoazFZUWxYVlRrVDBDOG9QeTd1OVh1L055Y25KbTZ6T0Zlamk0K05qUTBORDA1azV3ekFNMlVEWFJ5ck9CTjBLSUFiQVVXWk9NQXpqa05XNVJQQlFWZlVXQUs4U1VTSUEzSGJiYlhqZ2dRZlF1blZ3TEs3djM3OGZIM3p3QVQ3NzdMUEt1M1lBZUZMWDlTOHRqSFZacEdFVGxvbUxpN09IaFlWdEFPQ3N1T3NOWGRmSFdKa3AwRG1kemxCbUxrYjVtYnlSQUR4V1p3bzBtcVlsTVBNV0lnb0ZzQ012TDgreFo4OGUyU2hMV0VIUk5PMWhBTThBYUFvQU45NTRJMGFNR0FHbjB3bWl3R29CbUJuSnljbFlzbVFKMXF4WlUzbDNOb0FYZEYyZmcvSXo1ZjFXWVAxdkNiK2txdXJqUkRRSFFBaUFBeDZQcDFOS1Nzb1JxM01GS2szVGRnTm80L1Y2MnljbkorK3lPazhnY1RnY2R5bUs4am1YRHc1OVp4aEdYNnN6Q2VGME9pT1orZitZZVhUbGxVN2F0R21Ed1lNSG8wZVBIbWpVcUpIVkVTOUxUazRPMXExYmgyWExsbUhidG0wQVVEbW50cUNvcU9qMW5UdDM1bHVic0hwSXd5WnFCYWZUZWJWcG1sdUlxQkhLaDBEdjEzWDlYL0NqZ1ZCL1ViRzFTbjltdnNzd2pDK3N6aE1neU9Gd1RGSVU1UlZtTm9sb2dhN3JmN1k2bEJDbnNLbXFlaCtBQ1VUa0FBQWlRcmR1M1RCZ3dBQjA3dHdaRFJvMHNEamloY25MeThPV0xWdXdjdVZLckYrL0hxWlp2bmpHek5zcXp2NThCd0YyQkVFYU5sR3JhSnIySVRNUHFkaXI2bXUzMnowd0xTM05iWFd1UUtLcTZxdEVOQW5BWkYzWFoxaWR4OTg1bmM1UTB6VGZyaGp5TG1QbXNZWmhMTEE2bHhEbm9xcHFKMloraElnR0V0R1ZRSG56MXJGalIzVHYzaDFkdW5SQnUzYnRFQm9hYW5WVUFJREg0OEdlUFh1d2VmTm1yRnUzRGk2WHErb01XR2JPSWFMbHBtbSs1WEs1TmxnYzFXZWtZUk8xanFacEE1ajVVeUt5QXpqdThYaTZwcVNrN0xRNlY2RFFORzBVZ0lVQTN0UjFmWlRWZWZ4WnhhR203d0RjQUtESTQvSGNrWktTOHIzVnVZUzRDQ0dKaVlsM0VORzlSTlNkaUJwWHZzTnV0eU11TGc0T2h3UFhYWGNkV3JkdWphWk5tOEp1dC9zMFVGbFpHVEl6TTVHZW5vN3QyN2ZENVhJaE5UWDExR3VtSG1YbXRRRCtveWpLcDBsSlNYNnhsOXJsa0laTjFFb09oNk0rRVcwa29yWUFpSWllVGtwS21nNC9IeHF0RFJJU0V2cUZoSVI4RGVBYlhkZHZ0VHFQdityWXNXUGowTkRRTFVUVUFzRFJzckt5THFtcHFYSnRJT0hQS0RFeHNiT2lLSGNUVVU4QUNRQWlUdndBUlZIUXZIbHp4TWJHb2xXclZtamN1REhxMTYrUCt2WHJvMTY5ZXFoYnR5N3NkanRDUTBPci9oQVJ5c3JLVUZaV0JyZmJEYmZiamZ6OGZCdy9maHk1dWJuSXpjM0ZrU05Ic0cvZlBxU25wK1Bnd1lOVmh6Z3JNWE1wZ0ZRaVdtdWE1dWNWSzJsQk5USWpEWnVvMVJ3T3gzUkZVU2FoZlBzUGc0aHVTa3BLS3JJNmx6OXpPcDNYTXZOMkFEdDFYWmRMVkYyQytQajQrTkRRMEkwQUlwaDVsOXZ0ZHFhbHBSVlluVXVJYWhhcWFacVRtYnNENkFLZ0F4RzF4Q2xOM0ttWStiTE9RSzNZdHpDRG1YY1EwV2F2MTd2TzQvRnNDdmJ4R0duWVJLM25jRGdjUkxTYWlLS1oyVTFFZCttNnZzcnFYUDdLNlhSR21xWlpRRVFsdXE3WFFaRDlsbnE1SEE3SDdZcWlyS2g0VVZxcjYzcHZ5TCtoQ0I0VUh4L2ZLalEwTkk2WjQ0am9LdE0wV3hEUk5VUVVDeURxbEkrdjNCUzl0R0tWekUxRXBjeWNDeUNMaUxJQlpKdW1lUWpBTmdCcExwY3JIWEkwNVRUU3NBbS9FQmNYWjdmYjdTc0EzRUxsdjdxOW01T1RNem9qSTZQRTZteitTRlhWZzBUVXZMUzA5SnEwdExSZnJjN2pKMGhWMVRGRU5KdVpUUUR2R0lieGlOV2hoS2hodHJpNHVFWjJ1NzA5Z0ZGRU5CaEExVkFiTTVjUlVTYUFGTk0wNTd0Y3JxOGd2OUJVaXhDckF3aHhJU3FXd3ZzNkhJNUhLdlpzZTZCQmd3Wjk2dFNwYzZNMEhCZVBpSFlBYUI0YUd0b2VnUHo3blVmRkpzOXpBWXhpWmpjelArbHl1V1piblV1SW10QytmZnVvOFBEd3BrVDBrS0lvandLb1YvbStpbDllY29sb1A0QjUrZm41NzhsRzBiNGhEWnZ3S3k2WDY4MjR1TGovaG9XRi9VaEVWNFdGaFdXb3F2cXdZUmlMSVV2b0YyTUhnTjVFZEMyQWI2ME9zbFhhMUFBQUU1OUpSRUZVVTV2RnhjVmRZYmZibHdQb3hjeUZ6SHlQeStWYWFYVXVJWHpGNlhSR2xwYVdOZ3dKQ2JsSFVaU3hBSzZxZkI4ek14SGxNM01tTTc5WFZsWTJQeTB0TGNmQ3VFRkRHamJoZHlwVzFLNVdWWFV4RVEwbm9yYzFUUnZpOFhqK1gwcEtTcUhWK2Z3Qk0rK3FHQXB1WjNXVzJxemltcUEvQVdpTjhrdmNkSGU1WE5zc2ppVkV0V3JUcGsxWVdGaFlBN3ZkM3BlSUpqRnp3Z2xiZHpDQUlnQkhBU3hqNXRjTnc4aXdLbXN3azRaTitDM0RNRVk2SEk1UGlPaGpJcm8xSkNUa04xVlZ1eHVHa1d4MU5qK1FBUUFWWjN5Sk0waE1USXl6Mld3YkFOUmw1dDF1dC90NldVa1FBVUp4T3AzaHpPd0U4RGNBZlhEeVRMc0hRREV6cjJYbTUxd3UxMlpMVW9xVHlFa0h3dS9GeHNiV3ExKy8vaW9BWFFFUU03K2NuNS8vak14Um5KMnFxb2xFNUFLUXF1dDZndFY1YXB2RXhNUytOcHZ0S3dBS00vOWdHRVp2Qk5obGJrUlFvUll0V29RM2JOZ3dWbEdVeVVRMEZDY3YySGdCbEFCSU5VM3plVG5rWHp0Snd5WUNocVpwVTVoNUtoR0ZBZGhLUkgyVGtwSU9XNTJyTm5JNEhQVVZSVGtHNExpdTYvV3R6bE9Ma0txcWp4TFIvSW9MdUw5dkdNWklxME1KY1NuK2YzdjNIaDFuWGVkeC9QTjlKcG5ZeGw2NGRROFZNRUNoaFVuU2VXWkFLRkt0ZEtGeVdTbFFXZHhLWVdIWm80c2MxejE0dktDY0k5MWQ5K2ppNmdGRWtJdkxSV21sY3RrVlVMYUFVRVVveVROTkdyUVFDNndGQ3kxUVU5cUV5Y3p6M1QrU2RKTlNvQzFwbnNuay9mcXJ6VyttK2FTbm5YenlQUFA3ZmZQNS9LUnl1ZnhGTS91OG1iMS8rL1grQWVuL0hBVEJEV05oVXNCb1IyRkRWY25sY3MyU0hwQzBmLzl1dnJNTGhjSzlZbHY1VytSeXVZMlM5bkgzS1ZFVWJVZzZUd1dvQ2NQdzMvcm5ySmJjL1lvb2loWW5IUXJZV1psTUpsMWJXM3RSRUFTWFNkcC9Cdy9aN083L3NYbno1aXM3T3p1N1Jqb2YzaHNLRzZwTy94RU1kN3I3YVdabTduNXJ1VnorTEJzU2hnckQ4TmRtZGx5cFZQcElXMXZiWTBublNkTDA2ZE1uakI4Ly9nNHpPOFhkdDBnNkw0cWlaVW5uQXQ2RmhXRjRwcVFyek96SUhhejNTdnBSc1ZoY3ZIcjE2aitPY0RZTU16WWRvT3IwbjluMmlWd3VkNzY3WDIxbTU2WlNxWS9ObkRsejdxcFZxNTVKT2w4RitiMms0NElnbUNGcHpCYTIvcG1neTgwc0kybERFQVFmYjJscGFVMDZGN0FqemMzTng5VFUxSHpkM1Q5cVp1L1QwTy9qTHVrWGNSei9jeXFWaWxwYVduckVjVWRWZzhLR3F0WGEydnFqeHNiRzVlbDBlcm1aSFJZRXdlL0NNTHc0aXFJZjZ2L0hwWXhaWnJaR2tvSWdHTE5IZStSeXVTUFVWMWIza2RTWlNxVm1yMXk1Y24zQ3NZQnRHaHNiRDYydHJmMnFtWjBsYWJ6NnZtL2JvRm1kVWJsY1h1enV2MnhyYStzUnIyMVZpOEtHcXRaL0crRHdiRGI3M1NBSUxwWjBiUmlHNTVUTDViUGIydHBlU1RwZmt1STRmaTRJQXJuN3dVbG5TVUlZaG5NbDNhZStzVG9yWG52dHRSTVpkWWFrWlRLWnZkUHA5TVZtZHA2a0tlNysvc0h0VE5JZjNmMjc1WEo1YVcxdDdXc3RMUzFiazhxS2tjVjcyREJtNVBQNWo4VnhmSWVaVFpIVVZTNlg1NjlhdGVyaHBITWxaZWJNbVI5S3BWSlB1UHRUVVJRZG5YU2VrUlNHNFlWbTlzTytqYUQ2U1JSRkM1UE9oTEhwZ0FNT0dMZmZmdnVkWjJhZmRmZURKRTAwczJCZ3ZYOUkrZy9jL2FidTd1NzFhOWFzMlp4Y1dpU0p3b1l4NVpCRERwazBhZEtrdTgzc28rcTdyZkNkbDE5KytXdnIxcTNyVGpyYlNPcy94WCs5cEEydHJhMVRrczR6UW1yQ01MekN6TDZpdnAyZzM0eWk2UEtrUTJGTVNZVmhPTi9NUGkvcFNQWE41ZHgydDh2ZDN3eUM0TFpTcVhTTm1UMVhLQlQrTEhhNVF4UTJqRkc1WE82TGtyNGhhWnk3ZDdqN2FZVkM0Zm1FWTQyNE1BemZNTFB4Vzdac21WVHRQN2xuTXBuMzE5WFYzU3BwZnY5TzBMK0xvdWlPcEhPaCtvVmhPRXZTNXlUTk1yUDlKYjF2WU0zZFl6TjdVTkkxeFdLeFVGZFh0NTR6MGJBakZEYU1XVTFOVFUwMU5UWC9aV1lmbEZTVXRLaTF0WFdweHRCUHM3bGNya1ZTenQyUGpxTG9xYVR6N0NuOVZ4UHZVOS9YdXRIZFR5OFVDcjlKT2hlcTA4eVpNdzhQZ3VCemt1WkptcnI5b2JYdS9wUzdYeDNIOGFOZFhWMS80cjJUMkJsc09zQ1kxZDdlM3A3SlpBNnZxNnU3emQzUE1yTTd3akE4ZmZQbXpaOFpLNGRLdXZ2dnpTeG5aak1rVldWaGEycHFtbEZUVTdOYzBsUkpmNUEwdDFBb3ZKQndMRlNSTUF6M0M0TGd2RGlPejVSMHFKbnRwMEVYUk56OUJVazNsa3FsK3lTdGJXOXZmejJwckJpOUtHd1kwL3JQYkRzN0RNT3ozUDE2TS92VXhJa1Q1elEzTjUvUjF0YjJSTkw1UnNBYVNYTDM2VWtIMlJQQ01QeW9tZDJ2dmx2Zmp4ZUx4Wk02T2pyZVNEb1hScmZtNXViNlZDcjExNUkrSldtR3BLbnVIZ3phelBtcXBOdmlPUDVwcVZUcVhMMTY5Y3RKWlVYMW9MQUJrcUlvV2hhRzRlUHVmcGVaZlNpVlN2MG1tODErTFpWSy9YczF2NThranVPMXFWUktrZzVKT3N0d3kyYXo1MG02U1gxWE9wWkdVZlFwY1lnb2RrOU5OcHM5TlFpQzh5UTFTenBJVXUyZzlhM3V2aXlPNDl2TDVmTFRxMWV2ZmxIOFc4TXc0ejFzd0ZBV2h1RTN6ZXlmMVBlQ3ZLSmNMcCt6YXRXcUY1TU90aWMwTnpmUHJxbXBlZFRkZngxRjBmRko1eGttcVRBTUx6ZXp5eVdWM2YzYlVSUjlKZWxRR0YxeXVkeXg3cjdRekdhNSt3d3pxeCswWEhMM1IrSTQvckc3cjl5NmRldXpuWjJkYnlZV0ZtTUNoUTNZZ1Z3dU45dmRmMkptSDVEVTVlN25SRkYwZjlLNWhscytuei9JM1Y5dzkzVlJGQjJZZEo3M3FybTV1YjZtcHVZbVNXZXI3NnJIWjZJb3VqWHBYS2g4UngxMTFQUnl1ZnhwU1NkSU9zTE05aHEwN083ZVltYTN1L3VLWXJINGUyNnRZNlJSMklDM2Njd3h4MHdzRm90THpHeWVKSFAzcTRNZytGS1ZuU3lleXVWeVd5V2x1cnE2NmtmelZZTG01dVlwTlRVMWQwdWFKV21qdXkrSW91aFhTZWRDWldwdWJwNlNTcVhPN1AvL25aZDBnSVp1RkhoZTBqSXorNTlTcWRRNjFpZWpJSGtVTnVCZFpMUFp6d2RCOEsvcW0rUDN1LzRKQ1ZVelJENlh5ejB0cVNHTzQ1bUZRdUhacFBQc3JtdzJlM29RQk1za3ZSREg4Y2RIODllQzRUZDkrdlFKNDhlUFAwM1NhWktPa2pSdDhFUUI5Wlg4dTgzc1BuZHZqYUtJbmNTb0tCUTJZQ2VFWVhpa3BMdk03SEIzTDdyNzN3ZEJzRWg5dDA5R05YZlgwRkdGbzVlNy82RlVLaDNOc1FuSVpETHBkRG85MTh6bXUvc3habmFrQm0wVWNQYzNKRDFnWnZmMDl2WSsxZDdlL296WUtJQUtWaDJ2MHNBSXlPZnp0WEVjWHlYcG91MStNa2NGYVcxdDVYVnRiTEpzTm51VXBGT0NJUGlJdTM5b3V3TnJlOTM5TjVMdWQvZkhlbnQ3bitvLzFnY1lGWGhoQTNaUkdJYWZrSFJELytHWWFtbHBTVGdSSkNtZnowdWlzSTBsL1JNRlRuUDNqd1ZCTUV2U1BnTnI3dTZTVmtuNmIwbS8ycnAxNnhQVlBuNE4xWTF6MklCZEZFWFJ2WmxNcHJtdXJ1NVBTV2NCeHBMR3hzYS9xSzJ0UFVGOWIwV1lhMllIU3hwOFMvOEZkMS91N3N0N2Uzc2Y2dWpvV0o5VVZtQzRVZGlBM2REUjBiRStsOHNsSFFPb2F0T25UNTlRWDE4L1IvMEZ6ZDBiYlZBN2MvZU5admFRcE9XU0htcHRiZTFNS0Nxd3gxSFlBQUFWWWRxMGFYWDE5ZlhIQlVFd2NBWHRhQTM5UHZXR3V6OG1hYm03THk4VUNxc2tlU0poZ1JGR1lRTUFKQ1hJNVhLTjd2NWhTUjgzczdtU0JrOFU2SFgzSnlVOUp1bUJZckg0S0JzRk1GWlIyQUFBSTZheHNmSFEydHJhRDV2WlNaTG1TZHAzNEM2bnU4ZVNPc3pzMStWeStZRlNxZlFnRXdXQVBoUTJBTUFlRTRiaGZtYVdrelJYMGxtU0RobTA3TzYrVGxLcnUvOGlsVXJkMWRMU3dtWWVZQWNvYkFDQVlkTS9VU0EwczludXZzRE1abXJvRVZLdnVudms3Zys1KzdKcW1ob0M3RWtVTmdEQWJwczJiVnJkaEFrVG10UTN3L1ZNTTVzdEtTWDFIYmZSUDFGZ2xhUVY3cjZzVUNpc1REQXVNR3BSMkFBQXV5S1Z5K1VPZHZlWlp2WkpTWitRTkc3UWV0SGQxNWhaYXh6SGR4UUtoVjlJS2lVVEZhZ2VGRFlBd0R0cWJHdzhNSjFPWjl4OXZwa3RrTFRQb09QUXlwTFdTbXFUdEt4VUt0M1YxdGEySmFtc1FMV2lzQUVBaG1ocWF0ckx6QTZ1cWFrNTJkMHZIRHhSb0gvazB3WkpuWkx1S1JhTC84bEVBV0RQbzdBQndCalgzTnhjTCtuZ1ZDbzEyOHd1a2hRT3JQVmZTZnV6K3E2aVBSakg4WTFzRkFCR0hvVU5BTWFZVENhVHJxbXBhUWlDSUc5bUY3ajdDV1lXREhySVZuZC9UdExqNVhMNWhyYTJ0aWVTeWdxZ0Q0VU5BS3Bma01sa3B0VFYxUjNtN2hkSk90dk02Z1lXemF6WDNWOHlzNDQ0am45UUtCVHVsUlFuRnhmQTlpaHNBRkI5Yk1hTUdYdW4wK2tQQmtId2FUUDdXek9iTEcxN0gxcnM3aTlMK29PNzM3eHg0OGJiMTYxYjE1MXdaZ0R2Z01JR0FGVmc2dFNwNC9mZGQ5KzlneUJZRUFUQlAwcjY0TUNhOTNuRHpGNXg5OXMyYjk1OGRXZG41NFlFNHdMWVJSUTJBQmlGTXBsTTJzejJTcWZUZitudWw1cFpkdEN5UytwMjk5Y2szV3RtMzJsdGJlMU1LQ3FBWVVCaEE0RFJvU2FmejA4dWxVcjVJQWd1TmJPNTZoLzUxSCtic3lqcGRVa3J5dVh5dDlrb0FGUVhDaHNBVkNacmFHaW8yMmVmZlJySzVmS1h6R3lodTllbVVpbEprcnZIWnRZdDZXbEozNHlpNkM3MVhWa0RVSVVvYkFCUUlhWk5tMVpYWDErL2J4QUVsNWpaUDBpYTRPNEtnbURnd05wdVNTKzYrNVhGWXZHbWpvNk9Zc0tSQVl3UUNoc0FKQ2lmejlmR2NYeWhwTXZNN0lEdDE5MTlpNlNyaThYaXR6bzZPbDRiK1lRQUtnR0ZEUUJHV0RhYlBUMElnc1dTbXR4ZGcrWnlTbExKM1c4dmw4dmZhR3RyZXk2aGlBQXFESVVOQVBhdzV1Ym1ZMUtwMUwvMGJ4VFlucXR2NU5QWENvWEN5cEhPQm1CMG9MQUJ3RERMWnJNTlFSQjgxZDNQTnJQeDZudXRIWHdaYmJXa3hXKysrZVo5SFIwZFBaSktpUVFGTUdwUTJBRGdQY3BrTW51bjAra3ZTTHBJMG1SSmFVazJjS3ZUM1YrVTlDMTN2eVdWU20xcGFXbnBUUzR0Z05HSXdnWUF1Nmlob2VGOWt5ZFAvclNaWFN5cFFkTEU3WWFuZDduN0QwdWwwZzNkM2QwdmRYWjJkaVdURkVDMW9MQUJ3THNMc3Ruc1g1blpGOHlzVWRJa0RYcjlkUGVpdXk5eDk2dks1WEpuZTN2N244WHdkQUREaU1JR2pFTFhYWGVkNXMyYnA0YUdobDE2M2hOUFBLRTc3N3hUVjF4eGhjYU5HN2Z0NHovLytjOVZLcFYwK3VtbkQzUFMwU3VielI0WEJNR2w3djVoU1pQTkxEMncxbjlvN1FOeEhIOW42OWF0MFRQUFBMTkp2QThOd0I1RVlRTkdvWFE2clFzdnZGRGYvLzczdGZmZWUrdU1NODU0eDhldldMRkNrcFRMNWJSMDZWSmRjc2tsdXY3NjZ4VUVnYnE2dW5UZGRkZnBxcXV1ZXN2ejh2bjh0bCszdExTb3ZiMWQ1NTkvdnFTK2NVZ1RKa3pRRVVjY29RVUxGdWlFRTA0WXZpOHdBZmw4L2xCMy81eTduMkptKzB1YUlHbndrUnVyNGppK3Vsd3VQL1RxcTYrdWYrbWxsN1ltRmhiQW1HUHYvaEFBTzVMTDVWenFLekpKV0x4NHNkcmIyN1ZreVpJaDUzaHQyclJKYytmT2ZVdXVNODg4VTkzZDNTcVZTdHF5WllzbVRab2tTZXJwNlZGUFQ0OG1UNTRzU2JyLy92dTNQV2Vnb0QzKytPTktwOVBiZnYvWVk0OXAzTGh4MnJScGsxYXVYS2xycjcxV00yZk8xT1dYWDY0Z0NKU0VnWExaMnRxNlU2OXJZUmp1WjJZWHVmczVrajRnYVM4YmVpRGEvN3I3dGFWUzZXN2Vod1lnYVZ4aEEwYXBMMy81eTFxL2Z2MzJoNjYrclZkZWVXWGJsYllCK1h4K1NMRTcvdmpqZC9yem01bjIybXN2blhUU1NUcjIyR08xY09GQ0xWMjZWT2VjYzg1Ty94a2phZXJVcWVPblRKbnl5U0FJL2tiU0VaS21Ta29OK3Z2YkpPbkg3cjRrQ0lKblcxcGEvcFJVVmdEWUhvVU5HS1ZxYTJ0MTRJRUg3dEp6ZHZRZXRjRWY2K25wMmEwc0V5ZE8xTUtGQzdWczJiSktLbXlwWEM1M2lxVHpKR1VsSGFpKzR6WUc5TGo3VDkzOVZqUHJpS0pvbmFSeUVrRUI0TjFRMklCUlp0R2lSVnE3ZHEyNnU3djE1Sk5QS3BWSzdmUno3N25ubmlHL3orZnpRejYySzFmWXRuZllZWWZwK2VlZlZ4ekhpZDBXZFhmbGNya2IzZjFZTTJ1UU5IN1FjbG5TTDkzOVpuZHY2ZTN0ZllIaDZRQkdDd29iTU1yY2Nzc3Rrb1p1Q0tnRXBWSkpxVlFxc2JJbWJkc2dzTWpNYWlTNXU2OXk5OXZjL2RHZW5wN2ZyVm16Wm5OaTRRRGdQYUN3QVdQSXlTZWYvSTRmMjkxYm9sTGZCb1VaTTJiczl2T0hpN3QvUnRLelFSQTgzZHJhdWpIcFBBQXdIQ2hzd0NqWDFkV2x6czVPNVhLNWQzemM5NzczdmJkY2xjdm44ME4yaGU3dWp0Y05HelpveVpJbHV2VFNTM2ZyK2NNcGlxSWJrODRBQU1PTndnYU1Zai83MmM5MDg4MDM2NElMTG5qSHduYmlpU2Z1MHRxaVJZdDA3cm5udnVQbmRuZTkvdnJyK3UxdmY2dHJycmxHcDU1NnF1Yk5tN2Z6NFFFQU80M0NCb3hDcTFldmxpUTkvUEREdXY3NjZ6VjE2bFJ0MmJKRjQ4YU4wOXExYTVWT3A0Yzgvc0VISDl6aG41UFA1OTkyVGRLMlEzSm56Wm8xNU9yYjdObXpaV2FhT0hHaUdoc2JkZGxsbCttNDQ0NTdqMThWQU9EdFVOaUFVZWlnZ3c3UzE3LytkYzJmUDErU1ZDd1dOV2ZPSE1WeExEUFRnZ1VMaHVYemJIK0x0S21wS2JHRGdnRmdMS093QWFQUXhJa1R0NVUxcVc5VTFTT1BQS0k0amxWWFYvZVdLMnh2Wjg2Y09Yc29JUUJnT0ZIWWdDcFJYMSsveTgrNThzb3I5MEFTQU1Cd1MrN0FKQUFBQU93VUNoc0FBRUNGbzdBQkFBQlVPQW9iQUFCQWhhT3dBUUFBVkRnS0d3QUFRSVdqc0FFQUFGUTRDaHNBQUVDRm83QUJBQUJVT0FvYkFBQkFoYU93QVFBQVZEZ0tHd0FBUUlXanNBRUFBRlE0Q2hzQUFFQ0ZvN0FCQUFCVU9Bb2JBQUJBaGFPd0FRQUFWRGdLR3dBQVFJV2pzQUVBQUZRNENoc0FBRUNGbzdBQkFBQlVPQW9iQUFCQWhhT3dBUUFBVkRnS0d3QUFRSVdqc0FFQUFGUTRDaHNBQUVDRnEwazZBRERhNWZQNXBDTUFBS29jVjlpQTNlVHVUeWFkQVcreE91a0FBQUFBQUFBQUFBQUFBQUFBQUFBQUFBQUFBQUFBQUFBQUFBQUFBQUFBQUFBQUFBQUFBQUFBQUFBQUFBQUFBQUFBQUFBQUFBQUFBQUFBQUFBQUFBQUFBQUFBQUFBQUFBQUFBQUFBQUFBQUFBQUFBQUFBQUFBQUFBQUFBQUFBQUFBQUFBQUFBQUFBQUFBQUFBQUFBQUFBQUFDTXNQOERiakhBY1lNelRiTUFBQUFBU1VWT1JLNUNZSUk9IiwKCSJUaGVtZSIgOiAiIiwKCSJUeXBlIiA6ICJmbG93IiwKCSJWZXJzaW9uIiA6ICIxMSIKfQo="/>
    </extobj>
  </extobjs>
</s:customData>
</file>

<file path=customXml/itemProps1.xml><?xml version="1.0" encoding="utf-8"?>
<ds:datastoreItem xmlns:ds="http://schemas.openxmlformats.org/officeDocument/2006/customXml" ds:itemID="{C770CAD6-BF35-428C-867B-475D5C0B99B4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Microsoft Office PowerPoint</Application>
  <PresentationFormat>自定义</PresentationFormat>
  <Paragraphs>121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黑体</vt:lpstr>
      <vt:lpstr>微软雅黑</vt:lpstr>
      <vt:lpstr>Arial</vt:lpstr>
      <vt:lpstr>Arial Black</vt:lpstr>
      <vt:lpstr>Calibri</vt:lpstr>
      <vt:lpstr>Calibri Light</vt:lpstr>
      <vt:lpstr>Times New Roman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5a4b9869df1eb</dc:title>
  <dc:creator/>
  <cp:lastModifiedBy/>
  <cp:revision>34</cp:revision>
  <dcterms:created xsi:type="dcterms:W3CDTF">2016-09-26T15:08:00Z</dcterms:created>
  <dcterms:modified xsi:type="dcterms:W3CDTF">2023-05-26T08:41:54Z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28B9685C3EB74C2C847EF523BE9BE0CA_13</vt:lpwstr>
  </property>
  <property fmtid="{D5CDD505-2E9C-101B-9397-08002B2CF9AE}" pid="3" name="KSOProductBuildVer">
    <vt:lpwstr>2052-11.1.0.14309</vt:lpwstr>
  </property>
</Properties>
</file>