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1"/>
  </p:normalViewPr>
  <p:slideViewPr>
    <p:cSldViewPr snapToGrid="0" snapToObjects="1">
      <p:cViewPr>
        <p:scale>
          <a:sx n="100" d="100"/>
          <a:sy n="100" d="100"/>
        </p:scale>
        <p:origin x="-16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06T15:21:43.05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46EE-02DE-9742-A799-B2B1948A5465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56B-83D5-0941-8C3E-E105C413CA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08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46EE-02DE-9742-A799-B2B1948A5465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56B-83D5-0941-8C3E-E105C413CA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60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46EE-02DE-9742-A799-B2B1948A5465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56B-83D5-0941-8C3E-E105C413CA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36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46EE-02DE-9742-A799-B2B1948A5465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56B-83D5-0941-8C3E-E105C413CA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268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46EE-02DE-9742-A799-B2B1948A5465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56B-83D5-0941-8C3E-E105C413CA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715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46EE-02DE-9742-A799-B2B1948A5465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56B-83D5-0941-8C3E-E105C413CA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19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46EE-02DE-9742-A799-B2B1948A5465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56B-83D5-0941-8C3E-E105C413CA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39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46EE-02DE-9742-A799-B2B1948A5465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56B-83D5-0941-8C3E-E105C413CA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357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46EE-02DE-9742-A799-B2B1948A5465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56B-83D5-0941-8C3E-E105C413CA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032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46EE-02DE-9742-A799-B2B1948A5465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56B-83D5-0941-8C3E-E105C413CA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46EE-02DE-9742-A799-B2B1948A5465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56B-83D5-0941-8C3E-E105C413CA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095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846EE-02DE-9742-A799-B2B1948A5465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0056B-83D5-0941-8C3E-E105C413CA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94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Staging" TargetMode="External"/><Relationship Id="rId3" Type="http://schemas.openxmlformats.org/officeDocument/2006/relationships/hyperlink" Target="file:///Staging\.stag\jobi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9000" y="1193800"/>
            <a:ext cx="1803400" cy="2209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53400" y="1193800"/>
            <a:ext cx="1803400" cy="2209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92200" y="824468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orderService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153400" y="836136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orderServiceImpl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153400" y="1563132"/>
            <a:ext cx="169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@</a:t>
            </a:r>
            <a:r>
              <a:rPr kumimoji="1" lang="en-US" altLang="zh-CN" sz="1200" dirty="0" err="1" smtClean="0"/>
              <a:t>atuowired</a:t>
            </a:r>
            <a:endParaRPr kumimoji="1" lang="zh-CN" altLang="en-US" sz="1200" dirty="0" smtClean="0"/>
          </a:p>
          <a:p>
            <a:r>
              <a:rPr kumimoji="1" lang="en-US" altLang="zh-CN" sz="1200" dirty="0" smtClean="0"/>
              <a:t>Public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err="1" smtClean="0"/>
              <a:t>orderServiceImpl</a:t>
            </a:r>
            <a:endParaRPr kumimoji="1" lang="zh-CN" altLang="en-US" sz="12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122525"/>
              </p:ext>
            </p:extLst>
          </p:nvPr>
        </p:nvGraphicFramePr>
        <p:xfrm>
          <a:off x="9728200" y="3772932"/>
          <a:ext cx="148272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363"/>
                <a:gridCol w="741363"/>
              </a:tblGrid>
              <a:tr h="3446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interface</a:t>
                      </a:r>
                      <a:r>
                        <a:rPr lang="zh-CN" altLang="en-US" dirty="0" smtClean="0"/>
                        <a:t>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obj</a:t>
                      </a:r>
                      <a:endParaRPr lang="zh-CN" altLang="en-US" dirty="0"/>
                    </a:p>
                  </a:txBody>
                  <a:tcPr/>
                </a:tc>
              </a:tr>
              <a:tr h="3446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46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46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直线箭头连接符 12"/>
          <p:cNvCxnSpPr>
            <a:endCxn id="11" idx="0"/>
          </p:cNvCxnSpPr>
          <p:nvPr/>
        </p:nvCxnSpPr>
        <p:spPr>
          <a:xfrm>
            <a:off x="9055100" y="2024797"/>
            <a:ext cx="1414463" cy="174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728200" y="2486462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通过</a:t>
            </a:r>
            <a:r>
              <a:rPr kumimoji="1" lang="en-US" altLang="zh-CN" sz="1200" dirty="0" smtClean="0"/>
              <a:t>spring</a:t>
            </a:r>
            <a:r>
              <a:rPr kumimoji="1" lang="zh-CN" altLang="en-US" sz="1200" dirty="0" smtClean="0"/>
              <a:t>注解注入对象，将对象存储在</a:t>
            </a:r>
            <a:r>
              <a:rPr kumimoji="1" lang="en-US" altLang="zh-CN" sz="1200" dirty="0" err="1" smtClean="0"/>
              <a:t>hashmap</a:t>
            </a:r>
            <a:r>
              <a:rPr kumimoji="1" lang="zh-CN" altLang="en-US" sz="1200" dirty="0" smtClean="0"/>
              <a:t>中，</a:t>
            </a:r>
            <a:r>
              <a:rPr kumimoji="1" lang="en-US" altLang="zh-CN" sz="1200" dirty="0" smtClean="0"/>
              <a:t>key</a:t>
            </a:r>
            <a:r>
              <a:rPr kumimoji="1" lang="zh-CN" altLang="en-US" sz="1200" dirty="0" smtClean="0"/>
              <a:t>为借口名</a:t>
            </a:r>
            <a:endParaRPr kumimoji="1" lang="zh-CN" altLang="en-US" sz="1200" dirty="0"/>
          </a:p>
        </p:txBody>
      </p:sp>
      <p:cxnSp>
        <p:nvCxnSpPr>
          <p:cNvPr id="16" name="直线箭头连接符 15"/>
          <p:cNvCxnSpPr/>
          <p:nvPr/>
        </p:nvCxnSpPr>
        <p:spPr>
          <a:xfrm flipH="1">
            <a:off x="8597900" y="2024797"/>
            <a:ext cx="457200" cy="195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991350" y="4017665"/>
            <a:ext cx="23241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188200" y="4127500"/>
            <a:ext cx="186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通过</a:t>
            </a:r>
            <a:r>
              <a:rPr kumimoji="1" lang="en-US" altLang="zh-CN" sz="1200" dirty="0"/>
              <a:t>spring</a:t>
            </a:r>
            <a:r>
              <a:rPr kumimoji="1" lang="zh-CN" altLang="en-US" sz="1200" dirty="0"/>
              <a:t>服务控制</a:t>
            </a:r>
            <a:r>
              <a:rPr kumimoji="1" lang="en-US" altLang="zh-CN" sz="1200" dirty="0"/>
              <a:t>socket</a:t>
            </a:r>
            <a:r>
              <a:rPr kumimoji="1" lang="zh-CN" altLang="en-US" sz="1200" dirty="0"/>
              <a:t>的开启</a:t>
            </a:r>
            <a:r>
              <a:rPr kumimoji="1" lang="zh-CN" altLang="en-US" sz="1200" dirty="0" smtClean="0"/>
              <a:t>。通过反射调用，</a:t>
            </a:r>
            <a:r>
              <a:rPr kumimoji="1" lang="en-US" altLang="zh-CN" sz="1200" dirty="0" smtClean="0"/>
              <a:t>method</a:t>
            </a:r>
            <a:r>
              <a:rPr kumimoji="1" lang="zh-CN" altLang="en-US" sz="1200" dirty="0" smtClean="0"/>
              <a:t>。</a:t>
            </a:r>
            <a:r>
              <a:rPr kumimoji="1" lang="en-US" altLang="zh-CN" sz="1200" dirty="0" smtClean="0"/>
              <a:t>Invoke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obj,args</a:t>
            </a:r>
            <a:r>
              <a:rPr kumimoji="1" lang="zh-CN" altLang="en-US" sz="1200" dirty="0" smtClean="0"/>
              <a:t>）</a:t>
            </a:r>
            <a:endParaRPr kumimoji="1" lang="zh-CN" altLang="en-US" sz="1200" dirty="0"/>
          </a:p>
        </p:txBody>
      </p:sp>
      <p:cxnSp>
        <p:nvCxnSpPr>
          <p:cNvPr id="21" name="直线箭头连接符 20"/>
          <p:cNvCxnSpPr/>
          <p:nvPr/>
        </p:nvCxnSpPr>
        <p:spPr>
          <a:xfrm flipV="1">
            <a:off x="4572000" y="3975100"/>
            <a:ext cx="28448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010150" y="3626534"/>
            <a:ext cx="139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传递接口名，</a:t>
            </a:r>
            <a:r>
              <a:rPr kumimoji="1" lang="en-US" altLang="zh-CN" sz="1200" dirty="0" smtClean="0"/>
              <a:t>method</a:t>
            </a:r>
            <a:r>
              <a:rPr kumimoji="1" lang="zh-CN" altLang="en-US" sz="1200" dirty="0" smtClean="0"/>
              <a:t>，</a:t>
            </a:r>
            <a:r>
              <a:rPr kumimoji="1" lang="en-US" altLang="zh-CN" sz="1200" dirty="0" err="1" smtClean="0"/>
              <a:t>args</a:t>
            </a:r>
            <a:endParaRPr kumimoji="1" lang="zh-CN" altLang="en-US" sz="1200" dirty="0"/>
          </a:p>
        </p:txBody>
      </p:sp>
      <p:cxnSp>
        <p:nvCxnSpPr>
          <p:cNvPr id="25" name="直线箭头连接符 24"/>
          <p:cNvCxnSpPr/>
          <p:nvPr/>
        </p:nvCxnSpPr>
        <p:spPr>
          <a:xfrm flipV="1">
            <a:off x="8928100" y="4127500"/>
            <a:ext cx="800100" cy="3092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879681" y="3651934"/>
            <a:ext cx="834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通过接口名拿到对应的对象</a:t>
            </a:r>
            <a:endParaRPr kumimoji="1"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987425" y="1563131"/>
            <a:ext cx="159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@</a:t>
            </a:r>
            <a:r>
              <a:rPr kumimoji="1" lang="en-US" altLang="zh-CN" sz="1200" dirty="0" err="1" smtClean="0"/>
              <a:t>atuowired</a:t>
            </a:r>
            <a:endParaRPr kumimoji="1" lang="zh-CN" altLang="en-US" sz="1200" dirty="0" smtClean="0"/>
          </a:p>
          <a:p>
            <a:r>
              <a:rPr kumimoji="1" lang="en-US" altLang="zh-CN" sz="1200" dirty="0" smtClean="0"/>
              <a:t>Public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err="1" smtClean="0"/>
              <a:t>orderService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889000" y="3975100"/>
            <a:ext cx="1803400" cy="1104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128713" y="4205932"/>
            <a:ext cx="1731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/>
              <a:t>Proxy.getProxy</a:t>
            </a:r>
            <a:r>
              <a:rPr kumimoji="1" lang="en-US" altLang="zh-CN" sz="1200" dirty="0" smtClean="0"/>
              <a:t>()</a:t>
            </a:r>
          </a:p>
          <a:p>
            <a:r>
              <a:rPr kumimoji="1" lang="en-US" altLang="zh-CN" sz="1200" dirty="0" smtClean="0"/>
              <a:t>{invoke()}</a:t>
            </a:r>
            <a:r>
              <a:rPr kumimoji="1" lang="zh-CN" altLang="en-US" sz="1200" dirty="0" smtClean="0"/>
              <a:t>，需要传递的参数</a:t>
            </a:r>
            <a:r>
              <a:rPr kumimoji="1" lang="en-US" altLang="zh-CN" sz="1200" dirty="0" smtClean="0"/>
              <a:t>interface</a:t>
            </a:r>
            <a:r>
              <a:rPr kumimoji="1" lang="zh-CN" altLang="en-US" sz="1200" dirty="0" smtClean="0"/>
              <a:t>，</a:t>
            </a:r>
            <a:r>
              <a:rPr kumimoji="1" lang="en-US" altLang="zh-CN" sz="1200" dirty="0" err="1" smtClean="0"/>
              <a:t>methd</a:t>
            </a:r>
            <a:r>
              <a:rPr kumimoji="1" lang="zh-CN" altLang="en-US" sz="1200" dirty="0" smtClean="0"/>
              <a:t>，</a:t>
            </a:r>
            <a:r>
              <a:rPr kumimoji="1" lang="en-US" altLang="zh-CN" sz="1200" dirty="0" err="1" smtClean="0"/>
              <a:t>args</a:t>
            </a:r>
            <a:endParaRPr kumimoji="1" lang="zh-CN" altLang="en-US" sz="1200" dirty="0"/>
          </a:p>
        </p:txBody>
      </p:sp>
      <p:cxnSp>
        <p:nvCxnSpPr>
          <p:cNvPr id="31" name="直线箭头连接符 30"/>
          <p:cNvCxnSpPr/>
          <p:nvPr/>
        </p:nvCxnSpPr>
        <p:spPr>
          <a:xfrm>
            <a:off x="1473200" y="2184400"/>
            <a:ext cx="203200" cy="194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508919" y="2224206"/>
            <a:ext cx="1348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调用本地的</a:t>
            </a:r>
            <a:r>
              <a:rPr kumimoji="1" lang="en-US" altLang="zh-CN" sz="1200" dirty="0" err="1" smtClean="0"/>
              <a:t>createOrder</a:t>
            </a:r>
            <a:r>
              <a:rPr kumimoji="1" lang="zh-CN" altLang="en-US" sz="1200" dirty="0" smtClean="0"/>
              <a:t>实际是调用的动态代理的方法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994694" y="5956825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封装成</a:t>
            </a:r>
            <a:r>
              <a:rPr kumimoji="1" lang="en-US" altLang="zh-CN" sz="1200" dirty="0" smtClean="0"/>
              <a:t>request</a:t>
            </a:r>
            <a:r>
              <a:rPr kumimoji="1" lang="zh-CN" altLang="en-US" sz="1200" dirty="0" smtClean="0"/>
              <a:t>对象，</a:t>
            </a:r>
            <a:r>
              <a:rPr kumimoji="1" lang="en-US" altLang="zh-CN" sz="1200" dirty="0" smtClean="0"/>
              <a:t>encode</a:t>
            </a:r>
            <a:r>
              <a:rPr kumimoji="1" lang="zh-CN" altLang="en-US" sz="1200" dirty="0" smtClean="0"/>
              <a:t>后通过</a:t>
            </a:r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传递</a:t>
            </a:r>
            <a:endParaRPr kumimoji="1" lang="zh-CN" altLang="en-US" sz="1200" dirty="0"/>
          </a:p>
        </p:txBody>
      </p:sp>
      <p:cxnSp>
        <p:nvCxnSpPr>
          <p:cNvPr id="35" name="直线箭头连接符 34"/>
          <p:cNvCxnSpPr/>
          <p:nvPr/>
        </p:nvCxnSpPr>
        <p:spPr>
          <a:xfrm>
            <a:off x="1676400" y="4958497"/>
            <a:ext cx="1016000" cy="99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V="1">
            <a:off x="3543300" y="4127500"/>
            <a:ext cx="1028700" cy="2060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977062" y="5157578"/>
            <a:ext cx="1611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decode</a:t>
            </a:r>
            <a:r>
              <a:rPr kumimoji="1" lang="zh-CN" altLang="en-US" sz="1200" dirty="0" smtClean="0"/>
              <a:t>后，通过反射调用，得到的</a:t>
            </a:r>
            <a:r>
              <a:rPr kumimoji="1" lang="en-US" altLang="zh-CN" sz="1200" dirty="0" smtClean="0"/>
              <a:t>result</a:t>
            </a:r>
            <a:r>
              <a:rPr kumimoji="1" lang="zh-CN" altLang="en-US" sz="1200" dirty="0" smtClean="0"/>
              <a:t>需要</a:t>
            </a:r>
            <a:r>
              <a:rPr kumimoji="1" lang="en-US" altLang="zh-CN" sz="1200" dirty="0" smtClean="0"/>
              <a:t>encode</a:t>
            </a:r>
            <a:r>
              <a:rPr kumimoji="1" lang="zh-CN" altLang="en-US" sz="1200" dirty="0" smtClean="0"/>
              <a:t>后经过</a:t>
            </a:r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传输</a:t>
            </a:r>
            <a:endParaRPr kumimoji="1" lang="zh-CN" altLang="en-US" sz="1200" dirty="0"/>
          </a:p>
        </p:txBody>
      </p:sp>
      <p:cxnSp>
        <p:nvCxnSpPr>
          <p:cNvPr id="40" name="直线箭头连接符 39"/>
          <p:cNvCxnSpPr/>
          <p:nvPr/>
        </p:nvCxnSpPr>
        <p:spPr>
          <a:xfrm flipH="1">
            <a:off x="7975600" y="4834413"/>
            <a:ext cx="740569" cy="3231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 flipH="1" flipV="1">
            <a:off x="2794000" y="4898430"/>
            <a:ext cx="4039394" cy="86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202907" y="5374933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返回结果，</a:t>
            </a:r>
            <a:r>
              <a:rPr kumimoji="1" lang="en-US" altLang="zh-CN" sz="1200" dirty="0" smtClean="0"/>
              <a:t>decode</a:t>
            </a:r>
            <a:r>
              <a:rPr kumimoji="1" lang="zh-CN" altLang="en-US" sz="1200" dirty="0" smtClean="0"/>
              <a:t>，后将结果传递给</a:t>
            </a:r>
            <a:r>
              <a:rPr kumimoji="1" lang="en-US" altLang="zh-CN" sz="1200" dirty="0" smtClean="0"/>
              <a:t>proxy</a:t>
            </a:r>
            <a:r>
              <a:rPr kumimoji="1" lang="zh-CN" altLang="en-US" sz="1200" dirty="0" smtClean="0"/>
              <a:t>，返回</a:t>
            </a:r>
            <a:endParaRPr kumimoji="1" lang="zh-CN" altLang="en-US" sz="1200" dirty="0"/>
          </a:p>
        </p:txBody>
      </p:sp>
      <p:cxnSp>
        <p:nvCxnSpPr>
          <p:cNvPr id="45" name="直线箭头连接符 44"/>
          <p:cNvCxnSpPr/>
          <p:nvPr/>
        </p:nvCxnSpPr>
        <p:spPr>
          <a:xfrm flipH="1" flipV="1">
            <a:off x="2183209" y="2809628"/>
            <a:ext cx="482402" cy="120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308225" y="3169418"/>
            <a:ext cx="95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传递给上层方法</a:t>
            </a:r>
            <a:endParaRPr kumimoji="1"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4324548" y="2010202"/>
            <a:ext cx="1371203" cy="576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zookeeper</a:t>
            </a:r>
            <a:endParaRPr kumimoji="1" lang="zh-CN" altLang="en-US" dirty="0"/>
          </a:p>
        </p:txBody>
      </p:sp>
      <p:cxnSp>
        <p:nvCxnSpPr>
          <p:cNvPr id="50" name="直线箭头连接符 49"/>
          <p:cNvCxnSpPr/>
          <p:nvPr/>
        </p:nvCxnSpPr>
        <p:spPr>
          <a:xfrm flipH="1" flipV="1">
            <a:off x="5705476" y="2486462"/>
            <a:ext cx="1582737" cy="1470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058297" y="2510429"/>
            <a:ext cx="1256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开启服务后在</a:t>
            </a:r>
            <a:r>
              <a:rPr kumimoji="1" lang="en-US" altLang="zh-CN" sz="1200" dirty="0" smtClean="0"/>
              <a:t>zookeeper</a:t>
            </a:r>
            <a:r>
              <a:rPr kumimoji="1" lang="zh-CN" altLang="en-US" sz="1200" dirty="0" smtClean="0"/>
              <a:t>注册，写入端口和</a:t>
            </a:r>
            <a:r>
              <a:rPr kumimoji="1" lang="en-US" altLang="zh-CN" sz="1200" dirty="0" err="1" smtClean="0"/>
              <a:t>ipaddr</a:t>
            </a:r>
            <a:endParaRPr kumimoji="1" lang="zh-CN" altLang="en-US" sz="1200" dirty="0"/>
          </a:p>
        </p:txBody>
      </p:sp>
      <p:cxnSp>
        <p:nvCxnSpPr>
          <p:cNvPr id="55" name="直线箭头连接符 54"/>
          <p:cNvCxnSpPr/>
          <p:nvPr/>
        </p:nvCxnSpPr>
        <p:spPr>
          <a:xfrm flipV="1">
            <a:off x="2692400" y="2639704"/>
            <a:ext cx="2317749" cy="1566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389907" y="2881004"/>
            <a:ext cx="1335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在</a:t>
            </a:r>
            <a:r>
              <a:rPr kumimoji="1" lang="en-US" altLang="zh-CN" sz="1200" dirty="0" smtClean="0"/>
              <a:t>zookeeper</a:t>
            </a:r>
            <a:r>
              <a:rPr kumimoji="1" lang="zh-CN" altLang="en-US" sz="1200" dirty="0" smtClean="0"/>
              <a:t>获取端口和</a:t>
            </a:r>
            <a:r>
              <a:rPr kumimoji="1" lang="en-US" altLang="zh-CN" sz="1200" dirty="0" err="1" smtClean="0"/>
              <a:t>ip</a:t>
            </a:r>
            <a:r>
              <a:rPr kumimoji="1" lang="zh-CN" altLang="en-US" sz="1200" dirty="0" smtClean="0"/>
              <a:t>，创建</a:t>
            </a:r>
            <a:r>
              <a:rPr kumimoji="1" lang="en-US" altLang="zh-CN" sz="1200" dirty="0" smtClean="0"/>
              <a:t>socket</a:t>
            </a:r>
            <a:endParaRPr kumimoji="1"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4057649" y="254000"/>
            <a:ext cx="352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	</a:t>
            </a:r>
            <a:r>
              <a:rPr kumimoji="1" lang="zh-CN" altLang="en-US" b="1" dirty="0" smtClean="0"/>
              <a:t>轻量级</a:t>
            </a:r>
            <a:r>
              <a:rPr kumimoji="1" lang="en-US" altLang="zh-CN" b="1" dirty="0" smtClean="0"/>
              <a:t>RPC</a:t>
            </a:r>
            <a:r>
              <a:rPr kumimoji="1" lang="zh-CN" altLang="en-US" b="1" dirty="0" smtClean="0"/>
              <a:t>的开发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982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2100" y="139700"/>
            <a:ext cx="374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MapTask</a:t>
            </a:r>
            <a:r>
              <a:rPr kumimoji="1" lang="zh-CN" altLang="en-US" dirty="0" smtClean="0"/>
              <a:t>并行度机制猜测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1000" y="3416300"/>
            <a:ext cx="175260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>
            <a:off x="901700" y="2857500"/>
            <a:ext cx="0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1485900" y="2857500"/>
            <a:ext cx="0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98500" y="2665798"/>
            <a:ext cx="55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128M</a:t>
            </a:r>
            <a:endParaRPr kumimoji="1"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257300" y="2665799"/>
            <a:ext cx="55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256M</a:t>
            </a:r>
            <a:endParaRPr kumimoji="1"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98500" y="4258102"/>
            <a:ext cx="143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0-300M</a:t>
            </a:r>
            <a:r>
              <a:rPr kumimoji="1" lang="zh-CN" altLang="en-US" sz="1200" dirty="0" smtClean="0"/>
              <a:t>数据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102100" y="4258102"/>
            <a:ext cx="1549400" cy="16727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78600" y="4258102"/>
            <a:ext cx="1549400" cy="16727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080500" y="4258102"/>
            <a:ext cx="1549400" cy="16727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406900" y="5245100"/>
            <a:ext cx="6223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832600" y="5245100"/>
            <a:ext cx="6223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283700" y="5245100"/>
            <a:ext cx="3429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/>
          <p:cNvCxnSpPr>
            <a:stCxn id="13" idx="0"/>
          </p:cNvCxnSpPr>
          <p:nvPr/>
        </p:nvCxnSpPr>
        <p:spPr>
          <a:xfrm flipV="1">
            <a:off x="4876800" y="3086100"/>
            <a:ext cx="2057400" cy="117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4" idx="0"/>
          </p:cNvCxnSpPr>
          <p:nvPr/>
        </p:nvCxnSpPr>
        <p:spPr>
          <a:xfrm flipH="1" flipV="1">
            <a:off x="6946900" y="3124200"/>
            <a:ext cx="406400" cy="113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5" idx="0"/>
          </p:cNvCxnSpPr>
          <p:nvPr/>
        </p:nvCxnSpPr>
        <p:spPr>
          <a:xfrm flipH="1" flipV="1">
            <a:off x="7073900" y="3187700"/>
            <a:ext cx="2781300" cy="107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426200" y="2665798"/>
            <a:ext cx="119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存粗系统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406900" y="4826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0-128M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578600" y="4850368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128-256M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9055100" y="478583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256-300M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2717800" y="723900"/>
            <a:ext cx="223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可以给</a:t>
            </a:r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分配</a:t>
            </a:r>
            <a:r>
              <a:rPr kumimoji="1" lang="en-US" altLang="zh-CN" dirty="0" smtClean="0"/>
              <a:t>0-100M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100M-200M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200-300M</a:t>
            </a:r>
            <a:endParaRPr kumimoji="1"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4597400" y="1647230"/>
            <a:ext cx="1377950" cy="206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" name="直线箭头连接符 31"/>
          <p:cNvCxnSpPr/>
          <p:nvPr/>
        </p:nvCxnSpPr>
        <p:spPr>
          <a:xfrm flipV="1">
            <a:off x="1955800" y="1854200"/>
            <a:ext cx="2324100" cy="145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92500" y="2527298"/>
            <a:ext cx="2635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但是以上的数据划分会出现内部网络 吞吐量较</a:t>
            </a:r>
            <a:r>
              <a:rPr kumimoji="1" lang="zh-CN" altLang="en-US" smtClean="0"/>
              <a:t>大的问题</a:t>
            </a:r>
            <a:endParaRPr kumimoji="1"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080500" y="723900"/>
            <a:ext cx="234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MapReduce</a:t>
            </a:r>
            <a:r>
              <a:rPr kumimoji="1" lang="zh-CN" altLang="en-US" dirty="0" smtClean="0">
                <a:solidFill>
                  <a:srgbClr val="FF0000"/>
                </a:solidFill>
              </a:rPr>
              <a:t>的逻辑分片与</a:t>
            </a:r>
            <a:r>
              <a:rPr kumimoji="1" lang="en-US" altLang="zh-CN" dirty="0" smtClean="0">
                <a:solidFill>
                  <a:srgbClr val="FF0000"/>
                </a:solidFill>
              </a:rPr>
              <a:t>HDFS</a:t>
            </a:r>
            <a:r>
              <a:rPr kumimoji="1" lang="zh-CN" altLang="en-US" dirty="0" smtClean="0">
                <a:solidFill>
                  <a:srgbClr val="FF0000"/>
                </a:solidFill>
              </a:rPr>
              <a:t>底层存储没有直接关系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 flipV="1">
            <a:off x="4597400" y="1981200"/>
            <a:ext cx="546100" cy="2276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14" idx="0"/>
          </p:cNvCxnSpPr>
          <p:nvPr/>
        </p:nvCxnSpPr>
        <p:spPr>
          <a:xfrm flipH="1" flipV="1">
            <a:off x="5321300" y="1981200"/>
            <a:ext cx="2032000" cy="2276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15" idx="0"/>
          </p:cNvCxnSpPr>
          <p:nvPr/>
        </p:nvCxnSpPr>
        <p:spPr>
          <a:xfrm flipH="1" flipV="1">
            <a:off x="5486400" y="1981200"/>
            <a:ext cx="4368800" cy="2276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362700" y="1354003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MappeReducer</a:t>
            </a:r>
            <a:r>
              <a:rPr kumimoji="1" lang="zh-CN" altLang="en-US" dirty="0" smtClean="0"/>
              <a:t>程序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24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78100" y="1996539"/>
            <a:ext cx="248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2</a:t>
            </a:r>
            <a:r>
              <a:rPr kumimoji="1" lang="en-US" altLang="zh-CN" sz="1400" dirty="0" smtClean="0"/>
              <a:t>.job.sumit()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2000" y="673100"/>
            <a:ext cx="248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1.Job.getInstance(</a:t>
            </a:r>
            <a:r>
              <a:rPr kumimoji="1" lang="en-US" altLang="zh-CN" sz="1400" dirty="0" err="1" smtClean="0"/>
              <a:t>Conf</a:t>
            </a:r>
            <a:r>
              <a:rPr kumimoji="1" lang="en-US" altLang="zh-CN" sz="1400" dirty="0" smtClean="0"/>
              <a:t>)</a:t>
            </a:r>
          </a:p>
          <a:p>
            <a:r>
              <a:rPr kumimoji="1" lang="en-US" altLang="zh-CN" sz="1400" dirty="0" err="1" smtClean="0"/>
              <a:t>Job.setJarByClass</a:t>
            </a:r>
            <a:r>
              <a:rPr kumimoji="1" lang="en-US" altLang="zh-CN" sz="1400" dirty="0" smtClean="0"/>
              <a:t>()</a:t>
            </a:r>
          </a:p>
          <a:p>
            <a:r>
              <a:rPr kumimoji="1" lang="en-US" altLang="zh-CN" sz="1400" dirty="0" err="1" smtClean="0"/>
              <a:t>Job.waitForCompletion</a:t>
            </a:r>
            <a:r>
              <a:rPr kumimoji="1" lang="en-US" altLang="zh-CN" sz="1400" dirty="0" smtClean="0"/>
              <a:t>);</a:t>
            </a:r>
          </a:p>
        </p:txBody>
      </p:sp>
      <p:cxnSp>
        <p:nvCxnSpPr>
          <p:cNvPr id="7" name="直线箭头连接符 6"/>
          <p:cNvCxnSpPr/>
          <p:nvPr/>
        </p:nvCxnSpPr>
        <p:spPr>
          <a:xfrm>
            <a:off x="1803400" y="1411764"/>
            <a:ext cx="1193800" cy="50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333750" y="2932807"/>
            <a:ext cx="173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3.JobSubmitter</a:t>
            </a:r>
          </a:p>
          <a:p>
            <a:r>
              <a:rPr kumimoji="1" lang="en-US" altLang="zh-CN" sz="1400" dirty="0" smtClean="0"/>
              <a:t>cluster</a:t>
            </a:r>
            <a:endParaRPr kumimoji="1" lang="zh-CN" altLang="en-US" sz="1400" dirty="0"/>
          </a:p>
        </p:txBody>
      </p:sp>
      <p:cxnSp>
        <p:nvCxnSpPr>
          <p:cNvPr id="12" name="直线箭头连接符 11"/>
          <p:cNvCxnSpPr>
            <a:endCxn id="10" idx="0"/>
          </p:cNvCxnSpPr>
          <p:nvPr/>
        </p:nvCxnSpPr>
        <p:spPr>
          <a:xfrm>
            <a:off x="3238500" y="2229266"/>
            <a:ext cx="965200" cy="70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剪去单角的矩形 14"/>
          <p:cNvSpPr/>
          <p:nvPr/>
        </p:nvSpPr>
        <p:spPr>
          <a:xfrm>
            <a:off x="8585200" y="1996539"/>
            <a:ext cx="1930400" cy="759361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826500" y="2150427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yarn</a:t>
            </a:r>
            <a:endParaRPr kumimoji="1" lang="zh-CN" altLang="en-US" dirty="0"/>
          </a:p>
        </p:txBody>
      </p:sp>
      <p:cxnSp>
        <p:nvCxnSpPr>
          <p:cNvPr id="18" name="直线箭头连接符 17"/>
          <p:cNvCxnSpPr/>
          <p:nvPr/>
        </p:nvCxnSpPr>
        <p:spPr>
          <a:xfrm flipV="1">
            <a:off x="4013200" y="2519759"/>
            <a:ext cx="4572000" cy="78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4152900" y="2755900"/>
            <a:ext cx="5346700" cy="700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327775" y="2755900"/>
            <a:ext cx="191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4.1</a:t>
            </a:r>
            <a:r>
              <a:rPr kumimoji="1" lang="zh-CN" altLang="en-US" sz="1400" dirty="0" smtClean="0"/>
              <a:t>请求</a:t>
            </a:r>
            <a:r>
              <a:rPr kumimoji="1" lang="en-US" altLang="zh-CN" sz="1400" dirty="0" smtClean="0"/>
              <a:t>yarn</a:t>
            </a:r>
            <a:r>
              <a:rPr kumimoji="1" lang="zh-CN" altLang="en-US" sz="1400" dirty="0" smtClean="0"/>
              <a:t>返回</a:t>
            </a:r>
            <a:r>
              <a:rPr kumimoji="1" lang="en-US" altLang="zh-CN" sz="1400" dirty="0" err="1" smtClean="0"/>
              <a:t>YarnJobRunner</a:t>
            </a:r>
            <a:endParaRPr kumimoji="1" lang="zh-CN" altLang="en-US" sz="1400" dirty="0"/>
          </a:p>
        </p:txBody>
      </p:sp>
      <p:sp>
        <p:nvSpPr>
          <p:cNvPr id="26" name="剪去单角的矩形 25"/>
          <p:cNvSpPr/>
          <p:nvPr/>
        </p:nvSpPr>
        <p:spPr>
          <a:xfrm>
            <a:off x="9017000" y="3009006"/>
            <a:ext cx="1930400" cy="759361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6"/>
          <p:cNvCxnSpPr>
            <a:stCxn id="10" idx="2"/>
          </p:cNvCxnSpPr>
          <p:nvPr/>
        </p:nvCxnSpPr>
        <p:spPr>
          <a:xfrm>
            <a:off x="4203700" y="3456027"/>
            <a:ext cx="48133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0" idx="2"/>
          </p:cNvCxnSpPr>
          <p:nvPr/>
        </p:nvCxnSpPr>
        <p:spPr>
          <a:xfrm>
            <a:off x="4203700" y="3456027"/>
            <a:ext cx="4775200" cy="259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391400" y="3270616"/>
            <a:ext cx="191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4.2</a:t>
            </a:r>
            <a:r>
              <a:rPr kumimoji="1" lang="zh-CN" altLang="en-US" sz="1400" dirty="0" smtClean="0"/>
              <a:t>请求</a:t>
            </a:r>
            <a:r>
              <a:rPr kumimoji="1" lang="en-US" altLang="zh-CN" sz="1400" dirty="0" smtClean="0"/>
              <a:t>local</a:t>
            </a:r>
            <a:r>
              <a:rPr kumimoji="1" lang="zh-CN" altLang="en-US" sz="1400" dirty="0" smtClean="0"/>
              <a:t>返回</a:t>
            </a:r>
            <a:r>
              <a:rPr kumimoji="1" lang="en-US" altLang="zh-CN" sz="1400" dirty="0" err="1" smtClean="0"/>
              <a:t>LocalJobRunner</a:t>
            </a:r>
            <a:endParaRPr kumimoji="1" lang="zh-CN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9499600" y="3205857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local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013200" y="3979248"/>
            <a:ext cx="1428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5.yarn</a:t>
            </a:r>
            <a:r>
              <a:rPr kumimoji="1" lang="zh-CN" altLang="en-US" sz="1400" dirty="0" smtClean="0"/>
              <a:t>或者本地返回目录</a:t>
            </a:r>
            <a:r>
              <a:rPr kumimoji="1" lang="en-US" altLang="zh-CN" sz="1400" dirty="0" err="1" smtClean="0"/>
              <a:t>StagingDir</a:t>
            </a:r>
            <a:endParaRPr kumimoji="1" lang="zh-CN" altLang="en-US" sz="1400" dirty="0" smtClean="0"/>
          </a:p>
          <a:p>
            <a:r>
              <a:rPr kumimoji="1" lang="en-US" altLang="zh-CN" sz="1400" dirty="0" smtClean="0">
                <a:hlinkClick r:id="rId2" action="ppaction://hlinkfile"/>
              </a:rPr>
              <a:t>File</a:t>
            </a:r>
            <a:r>
              <a:rPr kumimoji="1" lang="en-US" altLang="zh-CN" sz="1400" dirty="0" smtClean="0">
                <a:sym typeface="Wingdings"/>
                <a:hlinkClick r:id="rId2" action="ppaction://hlinkfile"/>
              </a:rPr>
              <a:t>:\\...\.staging</a:t>
            </a:r>
            <a:endParaRPr kumimoji="1" lang="en-US" altLang="zh-CN" sz="1400" dirty="0" smtClean="0">
              <a:sym typeface="Wingdings"/>
            </a:endParaRPr>
          </a:p>
          <a:p>
            <a:r>
              <a:rPr kumimoji="1" lang="en-US" altLang="zh-CN" sz="1400" dirty="0" smtClean="0">
                <a:sym typeface="Wingdings"/>
              </a:rPr>
              <a:t>HDFS://</a:t>
            </a:r>
            <a:r>
              <a:rPr kumimoji="1" lang="mr-IN" altLang="zh-CN" sz="1400" dirty="0" smtClean="0">
                <a:sym typeface="Wingdings"/>
              </a:rPr>
              <a:t>…</a:t>
            </a:r>
            <a:r>
              <a:rPr kumimoji="1" lang="en-US" altLang="zh-CN" sz="1400" dirty="0" smtClean="0">
                <a:sym typeface="Wingdings"/>
              </a:rPr>
              <a:t>/.staging</a:t>
            </a:r>
            <a:endParaRPr kumimoji="1" lang="zh-CN" altLang="en-US" sz="1400" dirty="0"/>
          </a:p>
        </p:txBody>
      </p:sp>
      <p:cxnSp>
        <p:nvCxnSpPr>
          <p:cNvPr id="36" name="直线箭头连接符 35"/>
          <p:cNvCxnSpPr>
            <a:stCxn id="10" idx="2"/>
          </p:cNvCxnSpPr>
          <p:nvPr/>
        </p:nvCxnSpPr>
        <p:spPr>
          <a:xfrm>
            <a:off x="4203700" y="3456027"/>
            <a:ext cx="647700" cy="52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203950" y="4308552"/>
            <a:ext cx="2139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6.</a:t>
            </a:r>
            <a:r>
              <a:rPr kumimoji="1" lang="zh-CN" altLang="en-US" sz="1400" dirty="0" smtClean="0"/>
              <a:t>拿到</a:t>
            </a:r>
            <a:r>
              <a:rPr kumimoji="1" lang="en-US" altLang="zh-CN" sz="1400" dirty="0" err="1" smtClean="0"/>
              <a:t>jobid</a:t>
            </a:r>
            <a:r>
              <a:rPr kumimoji="1" lang="zh-CN" altLang="en-US" sz="1400" dirty="0" smtClean="0"/>
              <a:t>组装成文件目录</a:t>
            </a:r>
            <a:endParaRPr kumimoji="1" lang="en-US" altLang="zh-CN" sz="1400" dirty="0" smtClean="0"/>
          </a:p>
          <a:p>
            <a:r>
              <a:rPr kumimoji="1" lang="en-US" altLang="zh-CN" sz="1400" dirty="0" smtClean="0">
                <a:hlinkClick r:id="rId3" action="ppaction://hlinkfile"/>
              </a:rPr>
              <a:t>File:\\...\.</a:t>
            </a:r>
            <a:r>
              <a:rPr kumimoji="1" lang="en-US" altLang="zh-CN" sz="1400" dirty="0" smtClean="0"/>
              <a:t>staging\</a:t>
            </a:r>
            <a:r>
              <a:rPr kumimoji="1" lang="en-US" altLang="zh-CN" sz="1400" dirty="0" err="1" smtClean="0"/>
              <a:t>jobid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HDFS://../.staging\</a:t>
            </a:r>
            <a:r>
              <a:rPr kumimoji="1" lang="en-US" altLang="zh-CN" sz="1400" dirty="0" err="1" smtClean="0"/>
              <a:t>jobid</a:t>
            </a:r>
            <a:endParaRPr kumimoji="1" lang="zh-CN" altLang="en-US" sz="1400" dirty="0"/>
          </a:p>
        </p:txBody>
      </p:sp>
      <p:cxnSp>
        <p:nvCxnSpPr>
          <p:cNvPr id="39" name="直线箭头连接符 38"/>
          <p:cNvCxnSpPr>
            <a:stCxn id="34" idx="3"/>
            <a:endCxn id="37" idx="1"/>
          </p:cNvCxnSpPr>
          <p:nvPr/>
        </p:nvCxnSpPr>
        <p:spPr>
          <a:xfrm>
            <a:off x="5441950" y="4671746"/>
            <a:ext cx="762000" cy="11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0" idx="1"/>
          </p:cNvCxnSpPr>
          <p:nvPr/>
        </p:nvCxnSpPr>
        <p:spPr>
          <a:xfrm rot="10800000" flipH="1" flipV="1">
            <a:off x="3333750" y="3194416"/>
            <a:ext cx="679450" cy="1987183"/>
          </a:xfrm>
          <a:prstGeom prst="bentConnector4">
            <a:avLst>
              <a:gd name="adj1" fmla="val -33645"/>
              <a:gd name="adj2" fmla="val 565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708400" y="5181599"/>
            <a:ext cx="1733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7.FileInputForm.getSplits</a:t>
            </a:r>
            <a:r>
              <a:rPr kumimoji="1" lang="zh-CN" altLang="en-US" dirty="0" smtClean="0"/>
              <a:t>得到</a:t>
            </a:r>
            <a:r>
              <a:rPr kumimoji="1" lang="en-US" altLang="zh-CN" dirty="0" smtClean="0"/>
              <a:t>list&lt;Splits&gt;,</a:t>
            </a:r>
            <a:r>
              <a:rPr kumimoji="1" lang="zh-CN" altLang="en-US" dirty="0" smtClean="0"/>
              <a:t>形成</a:t>
            </a:r>
            <a:r>
              <a:rPr kumimoji="1" lang="en-US" altLang="zh-CN" dirty="0" err="1" smtClean="0"/>
              <a:t>job.splits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然后获得</a:t>
            </a:r>
            <a:r>
              <a:rPr kumimoji="1" lang="en-US" altLang="zh-CN" dirty="0" err="1" smtClean="0"/>
              <a:t>job.xml,jar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cxnSp>
        <p:nvCxnSpPr>
          <p:cNvPr id="45" name="直线箭头连接符 44"/>
          <p:cNvCxnSpPr>
            <a:stCxn id="42" idx="3"/>
          </p:cNvCxnSpPr>
          <p:nvPr/>
        </p:nvCxnSpPr>
        <p:spPr>
          <a:xfrm flipV="1">
            <a:off x="5441950" y="5478103"/>
            <a:ext cx="1670050" cy="58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654800" y="586740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拷贝到该路径下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168900" y="279400"/>
            <a:ext cx="28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并行度机制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86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43100" y="584200"/>
            <a:ext cx="762000" cy="1485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43100" y="4152900"/>
            <a:ext cx="762000" cy="1485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剪去单角的矩形 5"/>
          <p:cNvSpPr/>
          <p:nvPr/>
        </p:nvSpPr>
        <p:spPr>
          <a:xfrm>
            <a:off x="330200" y="2374900"/>
            <a:ext cx="749300" cy="1485900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0200" y="2832100"/>
            <a:ext cx="71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File</a:t>
            </a:r>
            <a:r>
              <a:rPr kumimoji="1" lang="zh-CN" altLang="en-US" sz="1200" dirty="0" smtClean="0"/>
              <a:t>文件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666750" y="865485"/>
            <a:ext cx="170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默认是</a:t>
            </a:r>
            <a:r>
              <a:rPr kumimoji="1" lang="en-US" altLang="zh-CN" sz="1200" dirty="0" err="1" smtClean="0"/>
              <a:t>TextOutPutForm</a:t>
            </a:r>
            <a:endParaRPr kumimoji="1" lang="zh-CN" altLang="en-US" sz="1200" dirty="0" smtClean="0"/>
          </a:p>
          <a:p>
            <a:r>
              <a:rPr kumimoji="1" lang="en-US" altLang="zh-CN" sz="1200" dirty="0" err="1" smtClean="0"/>
              <a:t>OutPutForm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215900" y="1507351"/>
            <a:ext cx="1089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RecordReader</a:t>
            </a:r>
            <a:endParaRPr kumimoji="1" lang="zh-CN" altLang="en-US" sz="1200" dirty="0"/>
          </a:p>
        </p:txBody>
      </p:sp>
      <p:cxnSp>
        <p:nvCxnSpPr>
          <p:cNvPr id="11" name="直线箭头连接符 10"/>
          <p:cNvCxnSpPr>
            <a:stCxn id="8" idx="2"/>
            <a:endCxn id="9" idx="0"/>
          </p:cNvCxnSpPr>
          <p:nvPr/>
        </p:nvCxnSpPr>
        <p:spPr>
          <a:xfrm flipH="1">
            <a:off x="760413" y="1327150"/>
            <a:ext cx="757237" cy="18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04850" y="2070100"/>
            <a:ext cx="1155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Read()</a:t>
            </a:r>
            <a:r>
              <a:rPr kumimoji="1" lang="zh-CN" altLang="en-US" sz="1200" dirty="0" smtClean="0"/>
              <a:t>方法</a:t>
            </a:r>
            <a:endParaRPr kumimoji="1" lang="zh-CN" altLang="en-US" sz="1200" dirty="0"/>
          </a:p>
        </p:txBody>
      </p:sp>
      <p:cxnSp>
        <p:nvCxnSpPr>
          <p:cNvPr id="14" name="直线箭头连接符 13"/>
          <p:cNvCxnSpPr>
            <a:stCxn id="9" idx="2"/>
            <a:endCxn id="12" idx="0"/>
          </p:cNvCxnSpPr>
          <p:nvPr/>
        </p:nvCxnSpPr>
        <p:spPr>
          <a:xfrm>
            <a:off x="760413" y="1784350"/>
            <a:ext cx="522287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12" idx="2"/>
            <a:endCxn id="6" idx="0"/>
          </p:cNvCxnSpPr>
          <p:nvPr/>
        </p:nvCxnSpPr>
        <p:spPr>
          <a:xfrm flipH="1">
            <a:off x="1079500" y="2347099"/>
            <a:ext cx="203200" cy="77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028031" y="607922"/>
            <a:ext cx="94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Mapper</a:t>
            </a:r>
            <a:endParaRPr kumimoji="1" lang="zh-CN" altLang="en-US" sz="1200" dirty="0" smtClean="0"/>
          </a:p>
          <a:p>
            <a:r>
              <a:rPr kumimoji="1" lang="en-US" altLang="zh-CN" sz="1200" dirty="0" smtClean="0"/>
              <a:t>map</a:t>
            </a:r>
            <a:r>
              <a:rPr kumimoji="1" lang="zh-CN" altLang="en-US" sz="1200" dirty="0" smtClean="0"/>
              <a:t>方法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028031" y="1554975"/>
            <a:ext cx="1062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/>
              <a:t>outCollector</a:t>
            </a:r>
            <a:endParaRPr kumimoji="1"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3228975" y="1099104"/>
            <a:ext cx="1054100" cy="296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80%</a:t>
            </a:r>
            <a:r>
              <a:rPr kumimoji="1" lang="zh-CN" altLang="en-US" sz="1200" dirty="0" smtClean="0"/>
              <a:t>数据区，</a:t>
            </a:r>
            <a:r>
              <a:rPr kumimoji="1" lang="en-US" altLang="zh-CN" sz="1200" dirty="0" smtClean="0"/>
              <a:t>20%</a:t>
            </a:r>
            <a:r>
              <a:rPr kumimoji="1" lang="zh-CN" altLang="en-US" sz="1200" dirty="0" smtClean="0"/>
              <a:t>预留区用于排序</a:t>
            </a:r>
            <a:endParaRPr kumimoji="1"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260725" y="819318"/>
            <a:ext cx="1111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 </a:t>
            </a:r>
            <a:r>
              <a:rPr kumimoji="1" lang="zh-CN" altLang="en-US" sz="1200" dirty="0" smtClean="0"/>
              <a:t>环形缓冲区</a:t>
            </a:r>
            <a:endParaRPr kumimoji="1" lang="zh-CN" altLang="en-US" sz="1200" dirty="0"/>
          </a:p>
        </p:txBody>
      </p:sp>
      <p:cxnSp>
        <p:nvCxnSpPr>
          <p:cNvPr id="25" name="直线箭头连接符 24"/>
          <p:cNvCxnSpPr/>
          <p:nvPr/>
        </p:nvCxnSpPr>
        <p:spPr>
          <a:xfrm>
            <a:off x="2501106" y="1069587"/>
            <a:ext cx="0" cy="48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39937" y="1782800"/>
            <a:ext cx="1062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/>
              <a:t>partitioner</a:t>
            </a:r>
            <a:endParaRPr kumimoji="1"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2705100" y="2208599"/>
            <a:ext cx="838200" cy="3187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spiller</a:t>
            </a:r>
            <a:endParaRPr kumimoji="1" lang="zh-CN" altLang="en-US" dirty="0"/>
          </a:p>
        </p:txBody>
      </p:sp>
      <p:sp>
        <p:nvSpPr>
          <p:cNvPr id="28" name="预定义流程 27"/>
          <p:cNvSpPr/>
          <p:nvPr/>
        </p:nvSpPr>
        <p:spPr>
          <a:xfrm>
            <a:off x="4787900" y="1395153"/>
            <a:ext cx="1092200" cy="387647"/>
          </a:xfrm>
          <a:prstGeom prst="flowChartPredefined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" name="直线箭头连接符 29"/>
          <p:cNvCxnSpPr>
            <a:stCxn id="27" idx="3"/>
            <a:endCxn id="28" idx="2"/>
          </p:cNvCxnSpPr>
          <p:nvPr/>
        </p:nvCxnSpPr>
        <p:spPr>
          <a:xfrm flipV="1">
            <a:off x="3543300" y="1782800"/>
            <a:ext cx="1790700" cy="58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16387" y="2170447"/>
            <a:ext cx="1343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写成本地文件</a:t>
            </a:r>
            <a:endParaRPr kumimoji="1" lang="zh-CN" altLang="en-US" sz="1200" dirty="0"/>
          </a:p>
        </p:txBody>
      </p:sp>
      <p:cxnSp>
        <p:nvCxnSpPr>
          <p:cNvPr id="33" name="直线箭头连接符 32"/>
          <p:cNvCxnSpPr>
            <a:endCxn id="22" idx="1"/>
          </p:cNvCxnSpPr>
          <p:nvPr/>
        </p:nvCxnSpPr>
        <p:spPr>
          <a:xfrm flipV="1">
            <a:off x="2926556" y="1247129"/>
            <a:ext cx="302419" cy="37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22" idx="2"/>
            <a:endCxn id="27" idx="0"/>
          </p:cNvCxnSpPr>
          <p:nvPr/>
        </p:nvCxnSpPr>
        <p:spPr>
          <a:xfrm flipH="1">
            <a:off x="3124200" y="1395153"/>
            <a:ext cx="631825" cy="81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5" idx="3"/>
            <a:endCxn id="40" idx="1"/>
          </p:cNvCxnSpPr>
          <p:nvPr/>
        </p:nvCxnSpPr>
        <p:spPr>
          <a:xfrm flipV="1">
            <a:off x="2705100" y="4015491"/>
            <a:ext cx="3682603" cy="88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预定义流程 39"/>
          <p:cNvSpPr/>
          <p:nvPr/>
        </p:nvSpPr>
        <p:spPr>
          <a:xfrm>
            <a:off x="6387703" y="3821667"/>
            <a:ext cx="1092200" cy="387647"/>
          </a:xfrm>
          <a:prstGeom prst="flowChartPredefined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9042400" y="253747"/>
            <a:ext cx="762000" cy="1485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042400" y="3109099"/>
            <a:ext cx="762000" cy="1485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9042400" y="5372100"/>
            <a:ext cx="762000" cy="1485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943100" y="4501640"/>
            <a:ext cx="94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Mapper</a:t>
            </a:r>
            <a:endParaRPr kumimoji="1" lang="zh-CN" altLang="en-US" sz="1200" dirty="0" smtClean="0"/>
          </a:p>
          <a:p>
            <a:r>
              <a:rPr kumimoji="1" lang="en-US" altLang="zh-CN" sz="1200" dirty="0" smtClean="0"/>
              <a:t>map</a:t>
            </a:r>
            <a:r>
              <a:rPr kumimoji="1" lang="zh-CN" altLang="en-US" sz="1200" dirty="0" smtClean="0"/>
              <a:t>方法</a:t>
            </a:r>
            <a:endParaRPr kumimoji="1" lang="zh-CN" altLang="en-US" sz="1200" dirty="0"/>
          </a:p>
        </p:txBody>
      </p:sp>
      <p:sp>
        <p:nvSpPr>
          <p:cNvPr id="45" name="文本框 44"/>
          <p:cNvSpPr txBox="1"/>
          <p:nvPr/>
        </p:nvSpPr>
        <p:spPr>
          <a:xfrm>
            <a:off x="9042400" y="319553"/>
            <a:ext cx="94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Reducer</a:t>
            </a:r>
            <a:endParaRPr kumimoji="1" lang="zh-CN" altLang="en-US" sz="1200" dirty="0" smtClean="0"/>
          </a:p>
          <a:p>
            <a:r>
              <a:rPr kumimoji="1" lang="en-US" altLang="zh-CN" sz="1200" dirty="0" smtClean="0"/>
              <a:t>reduce</a:t>
            </a:r>
            <a:r>
              <a:rPr kumimoji="1" lang="zh-CN" altLang="en-US" sz="1200" dirty="0" smtClean="0"/>
              <a:t>方法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8950325" y="3342590"/>
            <a:ext cx="94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Reducer</a:t>
            </a:r>
            <a:endParaRPr kumimoji="1" lang="zh-CN" altLang="en-US" sz="1200" dirty="0" smtClean="0"/>
          </a:p>
          <a:p>
            <a:r>
              <a:rPr kumimoji="1" lang="en-US" altLang="zh-CN" sz="1200" dirty="0" smtClean="0"/>
              <a:t>reduce</a:t>
            </a:r>
            <a:r>
              <a:rPr kumimoji="1" lang="zh-CN" altLang="en-US" sz="1200" dirty="0" smtClean="0"/>
              <a:t>方法</a:t>
            </a:r>
            <a:endParaRPr kumimoji="1" lang="zh-CN" altLang="en-US" sz="1200" dirty="0"/>
          </a:p>
        </p:txBody>
      </p:sp>
      <p:sp>
        <p:nvSpPr>
          <p:cNvPr id="47" name="文本框 46"/>
          <p:cNvSpPr txBox="1"/>
          <p:nvPr/>
        </p:nvSpPr>
        <p:spPr>
          <a:xfrm>
            <a:off x="9042400" y="5638800"/>
            <a:ext cx="94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Reducer</a:t>
            </a:r>
            <a:endParaRPr kumimoji="1" lang="zh-CN" altLang="en-US" sz="1200" dirty="0" smtClean="0"/>
          </a:p>
          <a:p>
            <a:r>
              <a:rPr kumimoji="1" lang="en-US" altLang="zh-CN" sz="1200" dirty="0" smtClean="0"/>
              <a:t>reduce</a:t>
            </a:r>
            <a:r>
              <a:rPr kumimoji="1" lang="zh-CN" altLang="en-US" sz="1200" dirty="0" smtClean="0"/>
              <a:t>方法</a:t>
            </a:r>
            <a:endParaRPr kumimoji="1" lang="zh-CN" altLang="en-US" sz="1200" dirty="0"/>
          </a:p>
        </p:txBody>
      </p:sp>
      <p:sp>
        <p:nvSpPr>
          <p:cNvPr id="48" name="预定义流程 47"/>
          <p:cNvSpPr/>
          <p:nvPr/>
        </p:nvSpPr>
        <p:spPr>
          <a:xfrm>
            <a:off x="4787899" y="2732474"/>
            <a:ext cx="1092201" cy="33133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9" name="直线箭头连接符 48"/>
          <p:cNvCxnSpPr>
            <a:stCxn id="27" idx="3"/>
            <a:endCxn id="48" idx="1"/>
          </p:cNvCxnSpPr>
          <p:nvPr/>
        </p:nvCxnSpPr>
        <p:spPr>
          <a:xfrm>
            <a:off x="3543300" y="2367950"/>
            <a:ext cx="1244599" cy="53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28" idx="2"/>
          </p:cNvCxnSpPr>
          <p:nvPr/>
        </p:nvCxnSpPr>
        <p:spPr>
          <a:xfrm>
            <a:off x="5334000" y="1782800"/>
            <a:ext cx="1054100" cy="47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48" idx="0"/>
          </p:cNvCxnSpPr>
          <p:nvPr/>
        </p:nvCxnSpPr>
        <p:spPr>
          <a:xfrm flipV="1">
            <a:off x="5334000" y="2258826"/>
            <a:ext cx="1054100" cy="47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396706" y="2020813"/>
            <a:ext cx="991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相同的</a:t>
            </a:r>
            <a:r>
              <a:rPr kumimoji="1" lang="en-US" altLang="zh-CN" sz="1200" dirty="0" smtClean="0"/>
              <a:t>partition</a:t>
            </a:r>
            <a:r>
              <a:rPr kumimoji="1" lang="zh-CN" altLang="en-US" sz="1200" dirty="0" smtClean="0"/>
              <a:t>合并，归并排序</a:t>
            </a:r>
            <a:endParaRPr kumimoji="1" lang="zh-CN" altLang="en-US" sz="1200" dirty="0"/>
          </a:p>
        </p:txBody>
      </p:sp>
      <p:sp>
        <p:nvSpPr>
          <p:cNvPr id="61" name="文本框 60"/>
          <p:cNvSpPr txBox="1"/>
          <p:nvPr/>
        </p:nvSpPr>
        <p:spPr>
          <a:xfrm>
            <a:off x="1577576" y="288989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/>
              <a:t>HashParition</a:t>
            </a:r>
            <a:r>
              <a:rPr kumimoji="1" lang="zh-CN" altLang="en-US" sz="1200" dirty="0" smtClean="0"/>
              <a:t>方法和</a:t>
            </a:r>
            <a:r>
              <a:rPr kumimoji="1" lang="en-US" altLang="zh-CN" sz="1200" dirty="0" err="1" smtClean="0"/>
              <a:t>compareTo</a:t>
            </a:r>
            <a:endParaRPr kumimoji="1" lang="zh-CN" altLang="en-US" sz="1200" dirty="0"/>
          </a:p>
        </p:txBody>
      </p:sp>
      <p:sp>
        <p:nvSpPr>
          <p:cNvPr id="62" name="文本框 61"/>
          <p:cNvSpPr txBox="1"/>
          <p:nvPr/>
        </p:nvSpPr>
        <p:spPr>
          <a:xfrm rot="5207424">
            <a:off x="3412222" y="2233175"/>
            <a:ext cx="1357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快排和外部排序</a:t>
            </a:r>
            <a:endParaRPr kumimoji="1" lang="zh-CN" altLang="en-US" sz="1200" dirty="0"/>
          </a:p>
        </p:txBody>
      </p:sp>
      <p:sp>
        <p:nvSpPr>
          <p:cNvPr id="64" name="预定义流程 63"/>
          <p:cNvSpPr/>
          <p:nvPr/>
        </p:nvSpPr>
        <p:spPr>
          <a:xfrm>
            <a:off x="6388100" y="2170447"/>
            <a:ext cx="1041400" cy="325203"/>
          </a:xfrm>
          <a:prstGeom prst="flowChartPredefined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3756024" y="4109199"/>
            <a:ext cx="157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以上步骤重复</a:t>
            </a:r>
            <a:endParaRPr kumimoji="1" lang="zh-CN" altLang="en-US" dirty="0"/>
          </a:p>
        </p:txBody>
      </p:sp>
      <p:cxnSp>
        <p:nvCxnSpPr>
          <p:cNvPr id="70" name="直线箭头连接符 69"/>
          <p:cNvCxnSpPr>
            <a:endCxn id="41" idx="1"/>
          </p:cNvCxnSpPr>
          <p:nvPr/>
        </p:nvCxnSpPr>
        <p:spPr>
          <a:xfrm flipV="1">
            <a:off x="6387703" y="996697"/>
            <a:ext cx="2654697" cy="117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>
            <a:endCxn id="41" idx="1"/>
          </p:cNvCxnSpPr>
          <p:nvPr/>
        </p:nvCxnSpPr>
        <p:spPr>
          <a:xfrm flipV="1">
            <a:off x="6426201" y="996697"/>
            <a:ext cx="2616199" cy="285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64" idx="2"/>
            <a:endCxn id="46" idx="1"/>
          </p:cNvCxnSpPr>
          <p:nvPr/>
        </p:nvCxnSpPr>
        <p:spPr>
          <a:xfrm>
            <a:off x="6908800" y="2495650"/>
            <a:ext cx="2041525" cy="1077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>
            <a:stCxn id="40" idx="0"/>
            <a:endCxn id="46" idx="1"/>
          </p:cNvCxnSpPr>
          <p:nvPr/>
        </p:nvCxnSpPr>
        <p:spPr>
          <a:xfrm flipV="1">
            <a:off x="6933803" y="3573423"/>
            <a:ext cx="2016522" cy="24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64" idx="3"/>
            <a:endCxn id="43" idx="1"/>
          </p:cNvCxnSpPr>
          <p:nvPr/>
        </p:nvCxnSpPr>
        <p:spPr>
          <a:xfrm>
            <a:off x="7429500" y="2333049"/>
            <a:ext cx="1612900" cy="3782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/>
          <p:nvPr/>
        </p:nvCxnSpPr>
        <p:spPr>
          <a:xfrm>
            <a:off x="7305277" y="4071649"/>
            <a:ext cx="1727199" cy="2043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9455151" y="832572"/>
            <a:ext cx="18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默认</a:t>
            </a:r>
            <a:r>
              <a:rPr kumimoji="1" lang="en-US" altLang="zh-CN" sz="1200" dirty="0" smtClean="0"/>
              <a:t>:</a:t>
            </a:r>
            <a:r>
              <a:rPr kumimoji="1" lang="en-US" altLang="zh-CN" sz="1200" dirty="0" err="1" smtClean="0"/>
              <a:t>TextOutPutForm</a:t>
            </a:r>
            <a:endParaRPr kumimoji="1" lang="zh-CN" altLang="en-US" sz="1200" dirty="0" smtClean="0"/>
          </a:p>
          <a:p>
            <a:r>
              <a:rPr kumimoji="1" lang="en-US" altLang="zh-CN" sz="1200" dirty="0" err="1" smtClean="0"/>
              <a:t>OutPutForm</a:t>
            </a:r>
            <a:endParaRPr kumimoji="1" lang="zh-CN" altLang="en-US" sz="1200" dirty="0"/>
          </a:p>
        </p:txBody>
      </p:sp>
      <p:sp>
        <p:nvSpPr>
          <p:cNvPr id="84" name="文本框 83"/>
          <p:cNvSpPr txBox="1"/>
          <p:nvPr/>
        </p:nvSpPr>
        <p:spPr>
          <a:xfrm>
            <a:off x="10796588" y="1428402"/>
            <a:ext cx="1089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RecordWriter</a:t>
            </a:r>
            <a:endParaRPr kumimoji="1" lang="zh-CN" altLang="en-US" sz="1200" dirty="0"/>
          </a:p>
        </p:txBody>
      </p:sp>
      <p:sp>
        <p:nvSpPr>
          <p:cNvPr id="85" name="文本框 84"/>
          <p:cNvSpPr txBox="1"/>
          <p:nvPr/>
        </p:nvSpPr>
        <p:spPr>
          <a:xfrm>
            <a:off x="10359232" y="1882313"/>
            <a:ext cx="1089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Writer</a:t>
            </a:r>
            <a:r>
              <a:rPr kumimoji="1" lang="zh-CN" altLang="en-US" sz="1200" dirty="0" smtClean="0"/>
              <a:t>方法</a:t>
            </a:r>
            <a:endParaRPr kumimoji="1" lang="zh-CN" altLang="en-US" sz="1200" dirty="0"/>
          </a:p>
        </p:txBody>
      </p:sp>
      <p:cxnSp>
        <p:nvCxnSpPr>
          <p:cNvPr id="87" name="直线箭头连接符 86"/>
          <p:cNvCxnSpPr>
            <a:stCxn id="83" idx="2"/>
            <a:endCxn id="84" idx="0"/>
          </p:cNvCxnSpPr>
          <p:nvPr/>
        </p:nvCxnSpPr>
        <p:spPr>
          <a:xfrm>
            <a:off x="10398126" y="1294237"/>
            <a:ext cx="942975" cy="134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/>
          <p:cNvCxnSpPr>
            <a:stCxn id="84" idx="2"/>
            <a:endCxn id="85" idx="0"/>
          </p:cNvCxnSpPr>
          <p:nvPr/>
        </p:nvCxnSpPr>
        <p:spPr>
          <a:xfrm flipH="1">
            <a:off x="10903745" y="1705401"/>
            <a:ext cx="437356" cy="17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剪去单角的矩形 89"/>
          <p:cNvSpPr/>
          <p:nvPr/>
        </p:nvSpPr>
        <p:spPr>
          <a:xfrm>
            <a:off x="11160524" y="2384528"/>
            <a:ext cx="574277" cy="895144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Part-r-00000</a:t>
            </a:r>
            <a:r>
              <a:rPr kumimoji="1" lang="zh-CN" altLang="en-US" sz="1200" dirty="0" smtClean="0"/>
              <a:t>文件</a:t>
            </a:r>
            <a:endParaRPr kumimoji="1" lang="zh-CN" altLang="en-US" sz="1200" dirty="0"/>
          </a:p>
        </p:txBody>
      </p:sp>
      <p:cxnSp>
        <p:nvCxnSpPr>
          <p:cNvPr id="92" name="直线箭头连接符 91"/>
          <p:cNvCxnSpPr>
            <a:stCxn id="85" idx="2"/>
          </p:cNvCxnSpPr>
          <p:nvPr/>
        </p:nvCxnSpPr>
        <p:spPr>
          <a:xfrm>
            <a:off x="10903745" y="2159312"/>
            <a:ext cx="218678" cy="73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左右箭头 94"/>
          <p:cNvSpPr/>
          <p:nvPr/>
        </p:nvSpPr>
        <p:spPr>
          <a:xfrm>
            <a:off x="3077765" y="319553"/>
            <a:ext cx="5872560" cy="3357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5861050" y="279393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shuffle</a:t>
            </a:r>
            <a:r>
              <a:rPr kumimoji="1" lang="zh-CN" altLang="en-US" dirty="0" smtClean="0"/>
              <a:t>过程</a:t>
            </a:r>
            <a:endParaRPr kumimoji="1" lang="zh-CN" altLang="en-US" dirty="0"/>
          </a:p>
        </p:txBody>
      </p:sp>
      <p:sp>
        <p:nvSpPr>
          <p:cNvPr id="97" name="剪去单角的矩形 96"/>
          <p:cNvSpPr/>
          <p:nvPr/>
        </p:nvSpPr>
        <p:spPr>
          <a:xfrm>
            <a:off x="3077765" y="3057196"/>
            <a:ext cx="1038622" cy="516227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3197624" y="3012900"/>
            <a:ext cx="82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分区、排序</a:t>
            </a:r>
            <a:endParaRPr kumimoji="1" lang="zh-CN" altLang="en-US" dirty="0"/>
          </a:p>
        </p:txBody>
      </p:sp>
      <p:cxnSp>
        <p:nvCxnSpPr>
          <p:cNvPr id="100" name="直线箭头连接符 99"/>
          <p:cNvCxnSpPr/>
          <p:nvPr/>
        </p:nvCxnSpPr>
        <p:spPr>
          <a:xfrm>
            <a:off x="3517400" y="1705401"/>
            <a:ext cx="68462" cy="130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2311400" y="2329764"/>
            <a:ext cx="767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溢出写文件</a:t>
            </a:r>
            <a:endParaRPr kumimoji="1" lang="zh-CN" altLang="en-US" sz="1200" dirty="0"/>
          </a:p>
        </p:txBody>
      </p:sp>
      <p:cxnSp>
        <p:nvCxnSpPr>
          <p:cNvPr id="103" name="直线箭头连接符 102"/>
          <p:cNvCxnSpPr>
            <a:stCxn id="97" idx="2"/>
          </p:cNvCxnSpPr>
          <p:nvPr/>
        </p:nvCxnSpPr>
        <p:spPr>
          <a:xfrm flipH="1" flipV="1">
            <a:off x="2694908" y="3136250"/>
            <a:ext cx="382857" cy="17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4816078" y="691998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这里有三个</a:t>
            </a:r>
            <a:r>
              <a:rPr kumimoji="1" lang="en-US" altLang="zh-CN" sz="1200" dirty="0" err="1" smtClean="0"/>
              <a:t>patition</a:t>
            </a:r>
            <a:r>
              <a:rPr kumimoji="1" lang="zh-CN" altLang="en-US" sz="1200" dirty="0" smtClean="0"/>
              <a:t>根据</a:t>
            </a:r>
            <a:r>
              <a:rPr kumimoji="1" lang="en-US" altLang="zh-CN" sz="1200" dirty="0" err="1" smtClean="0"/>
              <a:t>HashParition</a:t>
            </a:r>
            <a:r>
              <a:rPr kumimoji="1" lang="zh-CN" altLang="en-US" sz="1200" dirty="0" smtClean="0"/>
              <a:t>方法获得</a:t>
            </a:r>
            <a:endParaRPr kumimoji="1" lang="zh-CN" altLang="en-US" sz="1200" dirty="0"/>
          </a:p>
        </p:txBody>
      </p:sp>
      <p:sp>
        <p:nvSpPr>
          <p:cNvPr id="106" name="右大括号 105"/>
          <p:cNvSpPr/>
          <p:nvPr/>
        </p:nvSpPr>
        <p:spPr>
          <a:xfrm>
            <a:off x="4342605" y="2054612"/>
            <a:ext cx="202405" cy="83528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左大括号 107"/>
          <p:cNvSpPr/>
          <p:nvPr/>
        </p:nvSpPr>
        <p:spPr>
          <a:xfrm>
            <a:off x="6077507" y="1846844"/>
            <a:ext cx="45719" cy="1112163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4907754" y="3317594"/>
            <a:ext cx="1571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这里的两个过程可以进行</a:t>
            </a:r>
            <a:r>
              <a:rPr kumimoji="1" lang="en-US" altLang="zh-CN" sz="1200" dirty="0" smtClean="0"/>
              <a:t>Combiner</a:t>
            </a:r>
            <a:r>
              <a:rPr kumimoji="1" lang="zh-CN" altLang="en-US" sz="1200" dirty="0" smtClean="0"/>
              <a:t>函数，提高效率，例如单词统计，同一个单词的此时总次数</a:t>
            </a:r>
            <a:endParaRPr kumimoji="1" lang="zh-CN" altLang="en-US" sz="1200" dirty="0"/>
          </a:p>
        </p:txBody>
      </p:sp>
      <p:cxnSp>
        <p:nvCxnSpPr>
          <p:cNvPr id="111" name="直线箭头连接符 110"/>
          <p:cNvCxnSpPr>
            <a:stCxn id="106" idx="1"/>
          </p:cNvCxnSpPr>
          <p:nvPr/>
        </p:nvCxnSpPr>
        <p:spPr>
          <a:xfrm>
            <a:off x="4545010" y="2472254"/>
            <a:ext cx="914402" cy="879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直线箭头连接符 111"/>
          <p:cNvCxnSpPr/>
          <p:nvPr/>
        </p:nvCxnSpPr>
        <p:spPr>
          <a:xfrm flipH="1">
            <a:off x="5485724" y="2374661"/>
            <a:ext cx="591784" cy="1011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3756024" y="5093349"/>
            <a:ext cx="3432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如果有很多小的文件，</a:t>
            </a:r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是依据分片机制，每一个文件产生一个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，这样效率极其低下，优化策略</a:t>
            </a:r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合并成大文件，上传</a:t>
            </a:r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处理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CombineIntPutForm</a:t>
            </a:r>
            <a:r>
              <a:rPr kumimoji="1" lang="zh-CN" altLang="en-US" dirty="0" smtClean="0"/>
              <a:t>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62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68300" y="1460500"/>
            <a:ext cx="16256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46500" y="3962400"/>
            <a:ext cx="1257300" cy="1892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11900" y="3962400"/>
            <a:ext cx="1257300" cy="1892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877300" y="3962400"/>
            <a:ext cx="1257300" cy="1892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75400" y="50800"/>
            <a:ext cx="1257300" cy="1892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73500" y="4254500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Node manager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350000" y="4254500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Node manager</a:t>
            </a:r>
            <a:endParaRPr kumimoji="1"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991600" y="4254499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Node manager</a:t>
            </a:r>
            <a:endParaRPr kumimoji="1"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350000" y="165100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resource manager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14350" y="1488301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resource manager</a:t>
            </a:r>
            <a:endParaRPr kumimoji="1" lang="zh-CN" altLang="en-US" sz="1200" dirty="0"/>
          </a:p>
        </p:txBody>
      </p:sp>
      <p:cxnSp>
        <p:nvCxnSpPr>
          <p:cNvPr id="15" name="直线箭头连接符 14"/>
          <p:cNvCxnSpPr>
            <a:stCxn id="4" idx="0"/>
          </p:cNvCxnSpPr>
          <p:nvPr/>
        </p:nvCxnSpPr>
        <p:spPr>
          <a:xfrm flipV="1">
            <a:off x="1181100" y="165100"/>
            <a:ext cx="516890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 rot="20688253">
            <a:off x="2812092" y="402949"/>
            <a:ext cx="311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1.</a:t>
            </a:r>
            <a:r>
              <a:rPr kumimoji="1" lang="zh-CN" altLang="en-US" sz="1200" dirty="0" smtClean="0"/>
              <a:t>申请提交一个</a:t>
            </a:r>
            <a:r>
              <a:rPr kumimoji="1" lang="en-US" altLang="zh-CN" sz="1200" dirty="0" smtClean="0"/>
              <a:t>application</a:t>
            </a:r>
            <a:endParaRPr kumimoji="1" lang="zh-CN" altLang="en-US" sz="1200" dirty="0"/>
          </a:p>
        </p:txBody>
      </p:sp>
      <p:cxnSp>
        <p:nvCxnSpPr>
          <p:cNvPr id="18" name="直线箭头连接符 17"/>
          <p:cNvCxnSpPr>
            <a:stCxn id="8" idx="1"/>
            <a:endCxn id="4" idx="3"/>
          </p:cNvCxnSpPr>
          <p:nvPr/>
        </p:nvCxnSpPr>
        <p:spPr>
          <a:xfrm flipH="1">
            <a:off x="1993900" y="996950"/>
            <a:ext cx="4381500" cy="76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0953498">
            <a:off x="2705453" y="993377"/>
            <a:ext cx="269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2.</a:t>
            </a:r>
            <a:r>
              <a:rPr kumimoji="1" lang="zh-CN" altLang="en-US" sz="1200" dirty="0" smtClean="0"/>
              <a:t>分配体提交的工作目录</a:t>
            </a:r>
            <a:r>
              <a:rPr kumimoji="1" lang="en-US" altLang="zh-CN" sz="1200" dirty="0" smtClean="0"/>
              <a:t>staging</a:t>
            </a:r>
            <a:r>
              <a:rPr kumimoji="1" lang="zh-CN" altLang="en-US" sz="1200" dirty="0" smtClean="0"/>
              <a:t>，以及</a:t>
            </a:r>
            <a:r>
              <a:rPr kumimoji="1" lang="en-US" altLang="zh-CN" sz="1200" dirty="0" err="1" smtClean="0"/>
              <a:t>applicationid</a:t>
            </a:r>
            <a:endParaRPr kumimoji="1" lang="zh-CN" altLang="en-US" sz="1200" dirty="0"/>
          </a:p>
        </p:txBody>
      </p:sp>
      <p:sp>
        <p:nvSpPr>
          <p:cNvPr id="20" name="云形标注 19"/>
          <p:cNvSpPr/>
          <p:nvPr/>
        </p:nvSpPr>
        <p:spPr>
          <a:xfrm>
            <a:off x="609600" y="4749800"/>
            <a:ext cx="1828800" cy="546100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箭头连接符 21"/>
          <p:cNvCxnSpPr>
            <a:stCxn id="4" idx="2"/>
            <a:endCxn id="20" idx="3"/>
          </p:cNvCxnSpPr>
          <p:nvPr/>
        </p:nvCxnSpPr>
        <p:spPr>
          <a:xfrm>
            <a:off x="1181100" y="2070100"/>
            <a:ext cx="342900" cy="271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1300" y="2934384"/>
            <a:ext cx="20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3.</a:t>
            </a:r>
            <a:r>
              <a:rPr kumimoji="1" lang="zh-CN" altLang="en-US" sz="1200" dirty="0" smtClean="0"/>
              <a:t>提交</a:t>
            </a:r>
            <a:r>
              <a:rPr kumimoji="1" lang="en-US" altLang="zh-CN" sz="1200" dirty="0" err="1" smtClean="0"/>
              <a:t>job.splits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Job.xml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job</a:t>
            </a:r>
            <a:r>
              <a:rPr kumimoji="1" lang="zh-CN" altLang="en-US" sz="1200" dirty="0" smtClean="0"/>
              <a:t>到</a:t>
            </a:r>
          </a:p>
          <a:p>
            <a:r>
              <a:rPr kumimoji="1" lang="en-US" altLang="zh-CN" sz="1200" dirty="0" err="1" smtClean="0"/>
              <a:t>Hdfs</a:t>
            </a:r>
            <a:r>
              <a:rPr kumimoji="1" lang="en-US" altLang="zh-CN" sz="1200" dirty="0" smtClean="0"/>
              <a:t>://</a:t>
            </a:r>
            <a:r>
              <a:rPr kumimoji="1" lang="mr-IN" altLang="zh-CN" sz="1200" dirty="0" smtClean="0"/>
              <a:t>…</a:t>
            </a:r>
            <a:r>
              <a:rPr kumimoji="1" lang="en-US" altLang="zh-CN" sz="1200" dirty="0" smtClean="0"/>
              <a:t>/.staging/</a:t>
            </a:r>
            <a:r>
              <a:rPr kumimoji="1" lang="en-US" altLang="zh-CN" sz="1200" dirty="0" err="1" smtClean="0"/>
              <a:t>applicationid</a:t>
            </a:r>
            <a:endParaRPr kumimoji="1" lang="en-US" altLang="zh-CN" sz="1200" dirty="0" smtClean="0"/>
          </a:p>
        </p:txBody>
      </p:sp>
      <p:cxnSp>
        <p:nvCxnSpPr>
          <p:cNvPr id="25" name="直线箭头连接符 24"/>
          <p:cNvCxnSpPr>
            <a:stCxn id="4" idx="3"/>
          </p:cNvCxnSpPr>
          <p:nvPr/>
        </p:nvCxnSpPr>
        <p:spPr>
          <a:xfrm flipV="1">
            <a:off x="1993900" y="1702828"/>
            <a:ext cx="4318000" cy="6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098800" y="1752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4.</a:t>
            </a:r>
            <a:r>
              <a:rPr kumimoji="1" lang="zh-CN" altLang="en-US" sz="1200" dirty="0" smtClean="0"/>
              <a:t>提交完成，申请</a:t>
            </a:r>
            <a:r>
              <a:rPr kumimoji="1" lang="en-US" altLang="zh-CN" sz="1200" dirty="0" err="1" smtClean="0"/>
              <a:t>mrappmaster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553200" y="541448"/>
            <a:ext cx="113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初始化</a:t>
            </a:r>
            <a:r>
              <a:rPr kumimoji="1" lang="en-US" altLang="zh-CN" sz="1200" dirty="0" smtClean="0"/>
              <a:t>task</a:t>
            </a:r>
            <a:r>
              <a:rPr kumimoji="1" lang="zh-CN" altLang="en-US" sz="1200" dirty="0" smtClean="0"/>
              <a:t>，任务采用</a:t>
            </a:r>
            <a:r>
              <a:rPr kumimoji="1" lang="en-US" altLang="zh-CN" sz="1200" dirty="0" smtClean="0"/>
              <a:t>FIFO</a:t>
            </a:r>
            <a:r>
              <a:rPr kumimoji="1" lang="zh-CN" altLang="en-US" sz="1200" dirty="0" smtClean="0"/>
              <a:t>策略或者其他策略</a:t>
            </a:r>
            <a:endParaRPr kumimoji="1" lang="zh-CN" altLang="en-US" sz="1200" dirty="0"/>
          </a:p>
        </p:txBody>
      </p:sp>
      <p:cxnSp>
        <p:nvCxnSpPr>
          <p:cNvPr id="30" name="直线箭头连接符 29"/>
          <p:cNvCxnSpPr>
            <a:stCxn id="8" idx="2"/>
            <a:endCxn id="5" idx="0"/>
          </p:cNvCxnSpPr>
          <p:nvPr/>
        </p:nvCxnSpPr>
        <p:spPr>
          <a:xfrm flipH="1">
            <a:off x="4375150" y="1943100"/>
            <a:ext cx="2628900" cy="201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774442" y="2693018"/>
            <a:ext cx="1234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5.</a:t>
            </a:r>
            <a:r>
              <a:rPr kumimoji="1" lang="zh-CN" altLang="en-US" sz="1200" dirty="0" smtClean="0"/>
              <a:t>分配运算资源，创建容器</a:t>
            </a:r>
            <a:endParaRPr kumimoji="1"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3822700" y="4732300"/>
            <a:ext cx="1181100" cy="494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MRappmaster</a:t>
            </a:r>
            <a:endParaRPr kumimoji="1" lang="zh-CN" altLang="en-US" sz="1200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8250" y="4531498"/>
            <a:ext cx="140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Container</a:t>
            </a:r>
            <a:endParaRPr kumimoji="1" lang="zh-CN" altLang="en-US" dirty="0"/>
          </a:p>
        </p:txBody>
      </p:sp>
      <p:cxnSp>
        <p:nvCxnSpPr>
          <p:cNvPr id="36" name="直线箭头连接符 35"/>
          <p:cNvCxnSpPr>
            <a:endCxn id="8" idx="2"/>
          </p:cNvCxnSpPr>
          <p:nvPr/>
        </p:nvCxnSpPr>
        <p:spPr>
          <a:xfrm flipV="1">
            <a:off x="4838700" y="1943100"/>
            <a:ext cx="2165350" cy="201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925080" y="3330659"/>
            <a:ext cx="1386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6.</a:t>
            </a:r>
            <a:r>
              <a:rPr kumimoji="1" lang="zh-CN" altLang="en-US" sz="1200" dirty="0" smtClean="0"/>
              <a:t>请求</a:t>
            </a:r>
            <a:r>
              <a:rPr kumimoji="1" lang="en-US" altLang="zh-CN" sz="1200" dirty="0" smtClean="0"/>
              <a:t>map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task</a:t>
            </a:r>
            <a:endParaRPr kumimoji="1" lang="zh-CN" altLang="en-US" sz="1200" dirty="0"/>
          </a:p>
        </p:txBody>
      </p:sp>
      <p:cxnSp>
        <p:nvCxnSpPr>
          <p:cNvPr id="39" name="直线箭头连接符 38"/>
          <p:cNvCxnSpPr>
            <a:stCxn id="8" idx="2"/>
            <a:endCxn id="6" idx="0"/>
          </p:cNvCxnSpPr>
          <p:nvPr/>
        </p:nvCxnSpPr>
        <p:spPr>
          <a:xfrm flipH="1">
            <a:off x="6940550" y="1943100"/>
            <a:ext cx="63500" cy="201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8" idx="2"/>
            <a:endCxn id="7" idx="0"/>
          </p:cNvCxnSpPr>
          <p:nvPr/>
        </p:nvCxnSpPr>
        <p:spPr>
          <a:xfrm>
            <a:off x="7004050" y="1943100"/>
            <a:ext cx="2501900" cy="201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642100" y="2567797"/>
            <a:ext cx="234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7.</a:t>
            </a:r>
            <a:r>
              <a:rPr kumimoji="1" lang="zh-CN" altLang="en-US" sz="1200" dirty="0" smtClean="0"/>
              <a:t>分配</a:t>
            </a:r>
            <a:r>
              <a:rPr kumimoji="1" lang="en-US" altLang="zh-CN" sz="1200" dirty="0" err="1" smtClean="0"/>
              <a:t>maptask</a:t>
            </a:r>
            <a:r>
              <a:rPr kumimoji="1" lang="zh-CN" altLang="en-US" sz="1200" dirty="0" smtClean="0"/>
              <a:t>任务，创建任务</a:t>
            </a:r>
            <a:endParaRPr kumimoji="1"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6413500" y="4653699"/>
            <a:ext cx="1181100" cy="494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mapper</a:t>
            </a:r>
            <a:endParaRPr kumimoji="1" lang="zh-CN" altLang="en-US" sz="12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369050" y="4452897"/>
            <a:ext cx="140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Container</a:t>
            </a:r>
            <a:endParaRPr kumimoji="1"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8915400" y="4653699"/>
            <a:ext cx="1181100" cy="494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mapper</a:t>
            </a:r>
            <a:endParaRPr kumimoji="1" lang="zh-CN" altLang="en-US" sz="1200" dirty="0"/>
          </a:p>
        </p:txBody>
      </p:sp>
      <p:sp>
        <p:nvSpPr>
          <p:cNvPr id="47" name="文本框 46"/>
          <p:cNvSpPr txBox="1"/>
          <p:nvPr/>
        </p:nvSpPr>
        <p:spPr>
          <a:xfrm>
            <a:off x="8870950" y="4452897"/>
            <a:ext cx="140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Container</a:t>
            </a:r>
            <a:endParaRPr kumimoji="1" lang="zh-CN" altLang="en-US" dirty="0"/>
          </a:p>
        </p:txBody>
      </p:sp>
      <p:cxnSp>
        <p:nvCxnSpPr>
          <p:cNvPr id="49" name="直线箭头连接符 48"/>
          <p:cNvCxnSpPr>
            <a:stCxn id="33" idx="3"/>
            <a:endCxn id="6" idx="1"/>
          </p:cNvCxnSpPr>
          <p:nvPr/>
        </p:nvCxnSpPr>
        <p:spPr>
          <a:xfrm flipV="1">
            <a:off x="5003800" y="4908550"/>
            <a:ext cx="1308100" cy="70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33" idx="3"/>
          </p:cNvCxnSpPr>
          <p:nvPr/>
        </p:nvCxnSpPr>
        <p:spPr>
          <a:xfrm>
            <a:off x="5003800" y="4979431"/>
            <a:ext cx="3873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965701" y="4678060"/>
            <a:ext cx="172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8.</a:t>
            </a:r>
            <a:r>
              <a:rPr kumimoji="1" lang="zh-CN" altLang="en-US" sz="1200" dirty="0" smtClean="0"/>
              <a:t>启动</a:t>
            </a:r>
            <a:r>
              <a:rPr kumimoji="1" lang="en-US" altLang="zh-CN" sz="1200" dirty="0" smtClean="0"/>
              <a:t>map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task</a:t>
            </a:r>
            <a:r>
              <a:rPr kumimoji="1" lang="zh-CN" altLang="en-US" sz="1200" dirty="0" smtClean="0"/>
              <a:t>任务</a:t>
            </a:r>
            <a:endParaRPr kumimoji="1"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6704290" y="4968790"/>
            <a:ext cx="132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yarnchaild</a:t>
            </a:r>
            <a:endParaRPr kumimoji="1"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8995328" y="4981835"/>
            <a:ext cx="132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yarnchaild</a:t>
            </a:r>
            <a:endParaRPr kumimoji="1" lang="zh-CN" altLang="en-US" dirty="0"/>
          </a:p>
        </p:txBody>
      </p:sp>
      <p:cxnSp>
        <p:nvCxnSpPr>
          <p:cNvPr id="59" name="曲线连接符 58"/>
          <p:cNvCxnSpPr>
            <a:stCxn id="5" idx="1"/>
          </p:cNvCxnSpPr>
          <p:nvPr/>
        </p:nvCxnSpPr>
        <p:spPr>
          <a:xfrm rot="10800000" flipH="1">
            <a:off x="3746500" y="996950"/>
            <a:ext cx="2565400" cy="3911600"/>
          </a:xfrm>
          <a:prstGeom prst="curvedConnector4">
            <a:avLst>
              <a:gd name="adj1" fmla="val -8911"/>
              <a:gd name="adj2" fmla="val 708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3344534" y="2681028"/>
            <a:ext cx="106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9.</a:t>
            </a:r>
            <a:r>
              <a:rPr kumimoji="1" lang="zh-CN" altLang="en-US" sz="1200" dirty="0" smtClean="0"/>
              <a:t>请求</a:t>
            </a:r>
            <a:r>
              <a:rPr kumimoji="1" lang="en-US" altLang="zh-CN" sz="1200" dirty="0" smtClean="0"/>
              <a:t>reduce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task</a:t>
            </a:r>
            <a:endParaRPr kumimoji="1" lang="zh-CN" altLang="en-US" sz="1200" dirty="0"/>
          </a:p>
        </p:txBody>
      </p:sp>
      <p:cxnSp>
        <p:nvCxnSpPr>
          <p:cNvPr id="65" name="曲线连接符 64"/>
          <p:cNvCxnSpPr>
            <a:stCxn id="28" idx="3"/>
          </p:cNvCxnSpPr>
          <p:nvPr/>
        </p:nvCxnSpPr>
        <p:spPr>
          <a:xfrm>
            <a:off x="7683500" y="956947"/>
            <a:ext cx="1974850" cy="30054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stCxn id="28" idx="3"/>
            <a:endCxn id="10" idx="3"/>
          </p:cNvCxnSpPr>
          <p:nvPr/>
        </p:nvCxnSpPr>
        <p:spPr>
          <a:xfrm>
            <a:off x="7683500" y="956947"/>
            <a:ext cx="12700" cy="343605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7759701" y="1381034"/>
            <a:ext cx="19272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10.</a:t>
            </a:r>
            <a:r>
              <a:rPr kumimoji="1" lang="zh-CN" altLang="en-US" sz="1200" dirty="0" smtClean="0"/>
              <a:t>分配</a:t>
            </a:r>
            <a:r>
              <a:rPr kumimoji="1" lang="en-US" altLang="zh-CN" sz="1200" dirty="0" smtClean="0"/>
              <a:t>reduce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task</a:t>
            </a:r>
            <a:r>
              <a:rPr kumimoji="1" lang="zh-CN" altLang="en-US" sz="1200" dirty="0" smtClean="0"/>
              <a:t>任务创建容器，</a:t>
            </a:r>
            <a:r>
              <a:rPr kumimoji="1" lang="en-US" altLang="zh-CN" sz="1200" dirty="0" smtClean="0"/>
              <a:t>map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task</a:t>
            </a:r>
            <a:r>
              <a:rPr kumimoji="1" lang="zh-CN" altLang="en-US" sz="1200" dirty="0" smtClean="0"/>
              <a:t>完成后，就会被销毁，文件被</a:t>
            </a:r>
            <a:r>
              <a:rPr kumimoji="1" lang="en-US" altLang="zh-CN" sz="1200" dirty="0" smtClean="0"/>
              <a:t>node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manger</a:t>
            </a:r>
            <a:r>
              <a:rPr kumimoji="1" lang="zh-CN" altLang="en-US" sz="1200" dirty="0" smtClean="0"/>
              <a:t> 管理，以后</a:t>
            </a:r>
            <a:r>
              <a:rPr kumimoji="1" lang="en-US" altLang="zh-CN" sz="1200" dirty="0" smtClean="0"/>
              <a:t>reduce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task</a:t>
            </a:r>
            <a:r>
              <a:rPr kumimoji="1" lang="zh-CN" altLang="en-US" sz="1200" dirty="0" smtClean="0"/>
              <a:t>获取资源文件 。</a:t>
            </a:r>
            <a:r>
              <a:rPr kumimoji="1" lang="en-US" altLang="zh-CN" sz="1200" dirty="0" smtClean="0"/>
              <a:t>Node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manager</a:t>
            </a:r>
            <a:r>
              <a:rPr kumimoji="1" lang="zh-CN" altLang="en-US" sz="1200" dirty="0" smtClean="0"/>
              <a:t> 会把运行参数给</a:t>
            </a:r>
            <a:r>
              <a:rPr kumimoji="1" lang="en-US" altLang="zh-CN" sz="1200" dirty="0" smtClean="0"/>
              <a:t>reducer</a:t>
            </a:r>
            <a:endParaRPr kumimoji="1" lang="zh-CN" altLang="en-US" sz="1200" dirty="0"/>
          </a:p>
        </p:txBody>
      </p:sp>
      <p:sp>
        <p:nvSpPr>
          <p:cNvPr id="69" name="矩形 68"/>
          <p:cNvSpPr/>
          <p:nvPr/>
        </p:nvSpPr>
        <p:spPr>
          <a:xfrm>
            <a:off x="6381749" y="5578059"/>
            <a:ext cx="1181100" cy="494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reducer</a:t>
            </a:r>
            <a:endParaRPr kumimoji="1" lang="zh-CN" altLang="en-US" sz="1200" dirty="0"/>
          </a:p>
        </p:txBody>
      </p:sp>
      <p:sp>
        <p:nvSpPr>
          <p:cNvPr id="70" name="文本框 69"/>
          <p:cNvSpPr txBox="1"/>
          <p:nvPr/>
        </p:nvSpPr>
        <p:spPr>
          <a:xfrm>
            <a:off x="6337299" y="5377257"/>
            <a:ext cx="140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Container</a:t>
            </a:r>
            <a:endParaRPr kumimoji="1"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6672539" y="5893150"/>
            <a:ext cx="132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yarnchaild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8947149" y="5518326"/>
            <a:ext cx="1181100" cy="494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reducer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8902699" y="5317524"/>
            <a:ext cx="140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Container</a:t>
            </a:r>
            <a:endParaRPr kumimoji="1"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9237939" y="5833417"/>
            <a:ext cx="132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yarnchaild</a:t>
            </a:r>
            <a:endParaRPr kumimoji="1" lang="zh-CN" altLang="en-US" dirty="0"/>
          </a:p>
        </p:txBody>
      </p:sp>
      <p:cxnSp>
        <p:nvCxnSpPr>
          <p:cNvPr id="76" name="曲线连接符 75"/>
          <p:cNvCxnSpPr/>
          <p:nvPr/>
        </p:nvCxnSpPr>
        <p:spPr>
          <a:xfrm rot="5400000" flipH="1" flipV="1">
            <a:off x="3504976" y="2813274"/>
            <a:ext cx="4069488" cy="232914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546600" y="6012588"/>
            <a:ext cx="1462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11.</a:t>
            </a:r>
            <a:r>
              <a:rPr kumimoji="1" lang="zh-CN" altLang="en-US" sz="1200" dirty="0" smtClean="0"/>
              <a:t>申请销毁</a:t>
            </a:r>
            <a:r>
              <a:rPr kumimoji="1" lang="en-US" altLang="zh-CN" sz="1200" dirty="0" err="1" smtClean="0"/>
              <a:t>mrappmaster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886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1900" y="1943100"/>
            <a:ext cx="927100" cy="1663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32500" y="1943100"/>
            <a:ext cx="927100" cy="1663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22550" y="16661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active</a:t>
            </a:r>
            <a:endParaRPr kumimoji="1"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6153150" y="16661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standby</a:t>
            </a:r>
            <a:endParaRPr kumimoji="1" lang="zh-CN" altLang="en-US" sz="1200" dirty="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60400" y="2146300"/>
            <a:ext cx="18415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698750" y="3111500"/>
            <a:ext cx="730250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Fsimage</a:t>
            </a:r>
            <a:endParaRPr kumimoji="1"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2698750" y="508000"/>
            <a:ext cx="4743450" cy="1158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921000" y="1079500"/>
            <a:ext cx="508000" cy="46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84600" y="1079500"/>
            <a:ext cx="508000" cy="46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648200" y="1079500"/>
            <a:ext cx="508000" cy="46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502275" y="1079500"/>
            <a:ext cx="508000" cy="46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30950" y="1099751"/>
            <a:ext cx="508000" cy="46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01900" y="2159000"/>
            <a:ext cx="946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/>
              <a:t>namenode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153150" y="2119352"/>
            <a:ext cx="946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/>
              <a:t>namenode</a:t>
            </a:r>
            <a:endParaRPr kumimoji="1"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292600" y="596900"/>
            <a:ext cx="186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Journal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manager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721600" y="711200"/>
            <a:ext cx="172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qjournal</a:t>
            </a:r>
            <a:r>
              <a:rPr kumimoji="1" lang="zh-CN" altLang="en-US" dirty="0" smtClean="0"/>
              <a:t>进行</a:t>
            </a:r>
            <a:r>
              <a:rPr kumimoji="1" lang="en-US" altLang="zh-CN" dirty="0" err="1" smtClean="0"/>
              <a:t>edtis</a:t>
            </a:r>
            <a:r>
              <a:rPr kumimoji="1" lang="zh-CN" altLang="en-US" dirty="0" smtClean="0"/>
              <a:t>日志管理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4" idx="0"/>
          </p:cNvCxnSpPr>
          <p:nvPr/>
        </p:nvCxnSpPr>
        <p:spPr>
          <a:xfrm flipV="1">
            <a:off x="2965450" y="1569651"/>
            <a:ext cx="1428750" cy="37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064000" y="139700"/>
            <a:ext cx="208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依赖于</a:t>
            </a:r>
            <a:r>
              <a:rPr kumimoji="1" lang="en-US" altLang="zh-CN" dirty="0" smtClean="0"/>
              <a:t>zookeeper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429000" y="1666101"/>
            <a:ext cx="96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多线程上传</a:t>
            </a:r>
            <a:r>
              <a:rPr kumimoji="1" lang="en-US" altLang="zh-CN" sz="1200" dirty="0" smtClean="0"/>
              <a:t>edits</a:t>
            </a:r>
            <a:r>
              <a:rPr kumimoji="1" lang="zh-CN" altLang="en-US" sz="1200" dirty="0" smtClean="0"/>
              <a:t>多数成功即可</a:t>
            </a:r>
            <a:endParaRPr kumimoji="1" lang="zh-CN" altLang="en-US" sz="1200" dirty="0"/>
          </a:p>
        </p:txBody>
      </p:sp>
      <p:cxnSp>
        <p:nvCxnSpPr>
          <p:cNvPr id="27" name="直线箭头连接符 26"/>
          <p:cNvCxnSpPr/>
          <p:nvPr/>
        </p:nvCxnSpPr>
        <p:spPr>
          <a:xfrm>
            <a:off x="5156200" y="1569651"/>
            <a:ext cx="876300" cy="589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914900" y="1569651"/>
            <a:ext cx="106045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备用的</a:t>
            </a:r>
            <a:r>
              <a:rPr kumimoji="1" lang="en-US" altLang="zh-CN" sz="1100" dirty="0" err="1" smtClean="0"/>
              <a:t>namenode</a:t>
            </a:r>
            <a:r>
              <a:rPr kumimoji="1" lang="zh-CN" altLang="en-US" sz="1100" dirty="0" smtClean="0"/>
              <a:t>滚动操作，只差</a:t>
            </a:r>
            <a:r>
              <a:rPr kumimoji="1" lang="en-US" altLang="zh-CN" sz="1100" dirty="0" smtClean="0"/>
              <a:t>in——</a:t>
            </a:r>
            <a:r>
              <a:rPr kumimoji="1" lang="en-US" altLang="zh-CN" sz="1100" dirty="0" err="1" smtClean="0"/>
              <a:t>progeress</a:t>
            </a:r>
            <a:endParaRPr kumimoji="1" lang="zh-CN" altLang="en-US" sz="1100" dirty="0"/>
          </a:p>
        </p:txBody>
      </p:sp>
      <p:sp>
        <p:nvSpPr>
          <p:cNvPr id="29" name="矩形 28"/>
          <p:cNvSpPr/>
          <p:nvPr/>
        </p:nvSpPr>
        <p:spPr>
          <a:xfrm>
            <a:off x="2108200" y="4330700"/>
            <a:ext cx="1803400" cy="48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ZKFC</a:t>
            </a:r>
            <a:endParaRPr kumimoji="1" lang="zh-CN" altLang="en-US" dirty="0"/>
          </a:p>
        </p:txBody>
      </p:sp>
      <p:cxnSp>
        <p:nvCxnSpPr>
          <p:cNvPr id="31" name="直线箭头连接符 30"/>
          <p:cNvCxnSpPr>
            <a:stCxn id="4" idx="2"/>
            <a:endCxn id="29" idx="0"/>
          </p:cNvCxnSpPr>
          <p:nvPr/>
        </p:nvCxnSpPr>
        <p:spPr>
          <a:xfrm>
            <a:off x="2965450" y="3606800"/>
            <a:ext cx="4445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4" idx="2"/>
          </p:cNvCxnSpPr>
          <p:nvPr/>
        </p:nvCxnSpPr>
        <p:spPr>
          <a:xfrm flipH="1" flipV="1">
            <a:off x="2965450" y="3606800"/>
            <a:ext cx="46355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698750" y="3746500"/>
            <a:ext cx="121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监控状态</a:t>
            </a:r>
            <a:endParaRPr kumimoji="1"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651500" y="4330700"/>
            <a:ext cx="1803400" cy="48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ZKFC</a:t>
            </a:r>
            <a:endParaRPr kumimoji="1" lang="zh-CN" altLang="en-US" dirty="0"/>
          </a:p>
        </p:txBody>
      </p:sp>
      <p:cxnSp>
        <p:nvCxnSpPr>
          <p:cNvPr id="38" name="直线箭头连接符 37"/>
          <p:cNvCxnSpPr>
            <a:stCxn id="39" idx="2"/>
          </p:cNvCxnSpPr>
          <p:nvPr/>
        </p:nvCxnSpPr>
        <p:spPr>
          <a:xfrm>
            <a:off x="6508750" y="3606800"/>
            <a:ext cx="4445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endCxn id="39" idx="2"/>
          </p:cNvCxnSpPr>
          <p:nvPr/>
        </p:nvCxnSpPr>
        <p:spPr>
          <a:xfrm flipH="1" flipV="1">
            <a:off x="6508750" y="3606800"/>
            <a:ext cx="46355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36" idx="3"/>
          </p:cNvCxnSpPr>
          <p:nvPr/>
        </p:nvCxnSpPr>
        <p:spPr>
          <a:xfrm flipV="1">
            <a:off x="3911600" y="3911600"/>
            <a:ext cx="2597150" cy="1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048125" y="3741003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如果</a:t>
            </a:r>
            <a:r>
              <a:rPr kumimoji="1" lang="en-US" altLang="zh-CN" sz="1200" dirty="0" err="1" smtClean="0"/>
              <a:t>namenode</a:t>
            </a:r>
            <a:r>
              <a:rPr kumimoji="1" lang="zh-CN" altLang="en-US" sz="1200" dirty="0" smtClean="0"/>
              <a:t>出现异常，删除锁，通知备用</a:t>
            </a:r>
            <a:r>
              <a:rPr kumimoji="1" lang="en-US" altLang="zh-CN" sz="1200" dirty="0" err="1" smtClean="0"/>
              <a:t>namenode</a:t>
            </a:r>
            <a:endParaRPr kumimoji="1" lang="zh-CN" altLang="en-US" sz="1200" dirty="0"/>
          </a:p>
        </p:txBody>
      </p:sp>
      <p:cxnSp>
        <p:nvCxnSpPr>
          <p:cNvPr id="44" name="直线箭头连接符 43"/>
          <p:cNvCxnSpPr/>
          <p:nvPr/>
        </p:nvCxnSpPr>
        <p:spPr>
          <a:xfrm flipH="1" flipV="1">
            <a:off x="3543300" y="2628900"/>
            <a:ext cx="2787650" cy="128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064000" y="2628900"/>
            <a:ext cx="1438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Ssh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-9</a:t>
            </a:r>
            <a:r>
              <a:rPr kumimoji="1" lang="zh-CN" altLang="en-US" dirty="0" smtClean="0"/>
              <a:t>，隔离该</a:t>
            </a:r>
            <a:r>
              <a:rPr kumimoji="1" lang="en-US" altLang="zh-CN" dirty="0" err="1" smtClean="0"/>
              <a:t>namenode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260975" y="4849803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手动写脚本将</a:t>
            </a:r>
            <a:r>
              <a:rPr kumimoji="1" lang="en-US" altLang="zh-CN" sz="1200" dirty="0" err="1" smtClean="0"/>
              <a:t>namenode</a:t>
            </a:r>
            <a:r>
              <a:rPr kumimoji="1" lang="zh-CN" altLang="en-US" sz="1200" dirty="0" smtClean="0"/>
              <a:t>隔离</a:t>
            </a:r>
            <a:endParaRPr kumimoji="1" lang="zh-CN" altLang="en-US" sz="1200" dirty="0"/>
          </a:p>
        </p:txBody>
      </p:sp>
      <p:sp>
        <p:nvSpPr>
          <p:cNvPr id="47" name="文本框 46"/>
          <p:cNvSpPr txBox="1"/>
          <p:nvPr/>
        </p:nvSpPr>
        <p:spPr>
          <a:xfrm>
            <a:off x="6877051" y="3741003"/>
            <a:ext cx="84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启动，在</a:t>
            </a:r>
            <a:r>
              <a:rPr kumimoji="1" lang="en-US" altLang="zh-CN" sz="1200" dirty="0" smtClean="0"/>
              <a:t>zookeeper</a:t>
            </a:r>
            <a:r>
              <a:rPr kumimoji="1" lang="zh-CN" altLang="en-US" sz="1200" dirty="0" smtClean="0"/>
              <a:t>上注册</a:t>
            </a:r>
            <a:endParaRPr kumimoji="1"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8712200" y="3931166"/>
            <a:ext cx="825500" cy="8821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Resource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manager</a:t>
            </a:r>
            <a:endParaRPr kumimoji="1"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9150350" y="2678331"/>
            <a:ext cx="1644650" cy="4122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zookeeper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0528299" y="3968750"/>
            <a:ext cx="825500" cy="8821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Resource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manager</a:t>
            </a:r>
            <a:endParaRPr kumimoji="1" lang="zh-CN" altLang="en-US" sz="1200" dirty="0"/>
          </a:p>
        </p:txBody>
      </p:sp>
      <p:cxnSp>
        <p:nvCxnSpPr>
          <p:cNvPr id="53" name="直线箭头连接符 52"/>
          <p:cNvCxnSpPr>
            <a:endCxn id="48" idx="0"/>
          </p:cNvCxnSpPr>
          <p:nvPr/>
        </p:nvCxnSpPr>
        <p:spPr>
          <a:xfrm flipH="1">
            <a:off x="9124950" y="3090565"/>
            <a:ext cx="692150" cy="84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50" idx="2"/>
            <a:endCxn id="51" idx="0"/>
          </p:cNvCxnSpPr>
          <p:nvPr/>
        </p:nvCxnSpPr>
        <p:spPr>
          <a:xfrm>
            <a:off x="9972675" y="3090565"/>
            <a:ext cx="968374" cy="87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9193213" y="311150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进行统一管理，如果有一个下线，就直接删除，启动备用</a:t>
            </a:r>
            <a:endParaRPr kumimoji="1"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800100" y="1549400"/>
            <a:ext cx="1308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一对</a:t>
            </a:r>
            <a:r>
              <a:rPr kumimoji="1" lang="en-US" altLang="zh-CN" dirty="0" err="1" smtClean="0"/>
              <a:t>nn</a:t>
            </a:r>
            <a:r>
              <a:rPr kumimoji="1" lang="zh-CN" altLang="en-US" dirty="0" smtClean="0"/>
              <a:t>进行逻辑的命名即</a:t>
            </a:r>
            <a:r>
              <a:rPr kumimoji="1" lang="en-US" altLang="zh-CN" dirty="0" err="1" smtClean="0"/>
              <a:t>nameserver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ns1</a:t>
            </a:r>
            <a:endParaRPr kumimoji="1"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8299450" y="3606800"/>
            <a:ext cx="99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active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10636249" y="3517900"/>
            <a:ext cx="99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standby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87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81425" y="1663700"/>
            <a:ext cx="1054100" cy="173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45300" y="1651000"/>
            <a:ext cx="1054100" cy="173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86200" y="1828800"/>
            <a:ext cx="71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namenode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016750" y="1657350"/>
            <a:ext cx="71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namenode</a:t>
            </a:r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12800" y="46990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联邦实现机制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21100" y="2559903"/>
            <a:ext cx="102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每一个</a:t>
            </a:r>
            <a:r>
              <a:rPr kumimoji="1" lang="en-US" altLang="zh-CN" sz="1200" dirty="0" err="1" smtClean="0"/>
              <a:t>namenode</a:t>
            </a:r>
            <a:r>
              <a:rPr kumimoji="1" lang="zh-CN" altLang="en-US" sz="1200" dirty="0" smtClean="0"/>
              <a:t>管理一部分目录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870700" y="2431792"/>
            <a:ext cx="102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每一个</a:t>
            </a:r>
            <a:r>
              <a:rPr kumimoji="1" lang="en-US" altLang="zh-CN" sz="1200" dirty="0" err="1" smtClean="0"/>
              <a:t>namenode</a:t>
            </a:r>
            <a:r>
              <a:rPr kumimoji="1" lang="zh-CN" altLang="en-US" sz="1200" dirty="0" smtClean="0"/>
              <a:t>管理一部分目录</a:t>
            </a:r>
            <a:endParaRPr kumimoji="1"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2527300" y="1651000"/>
            <a:ext cx="901700" cy="17399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280400" y="1651000"/>
            <a:ext cx="901700" cy="17399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667000" y="1980515"/>
            <a:ext cx="679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备用</a:t>
            </a:r>
            <a:r>
              <a:rPr kumimoji="1" lang="en-US" altLang="zh-CN" dirty="0" err="1" smtClean="0"/>
              <a:t>namenode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391525" y="2062460"/>
            <a:ext cx="679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备用</a:t>
            </a:r>
            <a:r>
              <a:rPr kumimoji="1" lang="en-US" altLang="zh-CN" smtClean="0"/>
              <a:t>namenode</a:t>
            </a:r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527300" y="4940300"/>
            <a:ext cx="1181100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419600" y="4940300"/>
            <a:ext cx="1181100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223000" y="4940300"/>
            <a:ext cx="1181100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480425" y="4940300"/>
            <a:ext cx="1181100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丁字箭头 18"/>
          <p:cNvSpPr/>
          <p:nvPr/>
        </p:nvSpPr>
        <p:spPr>
          <a:xfrm>
            <a:off x="3886200" y="3853081"/>
            <a:ext cx="4749800" cy="553819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10150" y="3760658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管理统一</a:t>
            </a:r>
            <a:r>
              <a:rPr kumimoji="1" lang="en-US" altLang="zh-CN" dirty="0" err="1" smtClean="0"/>
              <a:t>datanode</a:t>
            </a:r>
            <a:endParaRPr kumimoji="1" lang="zh-CN" altLang="en-US" dirty="0"/>
          </a:p>
        </p:txBody>
      </p:sp>
      <p:sp>
        <p:nvSpPr>
          <p:cNvPr id="31" name="空心弧 30"/>
          <p:cNvSpPr/>
          <p:nvPr/>
        </p:nvSpPr>
        <p:spPr>
          <a:xfrm>
            <a:off x="3022600" y="1371600"/>
            <a:ext cx="1130300" cy="2921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3100" y="1371600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nameserver</a:t>
            </a:r>
            <a:r>
              <a:rPr kumimoji="1" lang="zh-CN" altLang="en-US" dirty="0" smtClean="0"/>
              <a:t>来进行管理，比如</a:t>
            </a:r>
            <a:r>
              <a:rPr kumimoji="1" lang="en-US" altLang="zh-CN" dirty="0" err="1" smtClean="0"/>
              <a:t>hdfs</a:t>
            </a:r>
            <a:r>
              <a:rPr kumimoji="1" lang="en-US" altLang="zh-CN" dirty="0" smtClean="0"/>
              <a:t>://aa/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906000" y="1103351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nameserver</a:t>
            </a:r>
            <a:r>
              <a:rPr kumimoji="1" lang="zh-CN" altLang="en-US" dirty="0" smtClean="0"/>
              <a:t>来进行管理，比如</a:t>
            </a:r>
            <a:r>
              <a:rPr kumimoji="1" lang="en-US" altLang="zh-CN" dirty="0" err="1" smtClean="0"/>
              <a:t>hdfs</a:t>
            </a:r>
            <a:r>
              <a:rPr kumimoji="1" lang="en-US" altLang="zh-CN" dirty="0" smtClean="0"/>
              <a:t>://bb/</a:t>
            </a:r>
            <a:endParaRPr kumimoji="1" lang="zh-CN" altLang="en-US" dirty="0"/>
          </a:p>
        </p:txBody>
      </p:sp>
      <p:sp>
        <p:nvSpPr>
          <p:cNvPr id="34" name="空心弧 33"/>
          <p:cNvSpPr/>
          <p:nvPr/>
        </p:nvSpPr>
        <p:spPr>
          <a:xfrm>
            <a:off x="7429500" y="1292349"/>
            <a:ext cx="1130300" cy="4826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5" name="空心弧 34"/>
          <p:cNvSpPr/>
          <p:nvPr/>
        </p:nvSpPr>
        <p:spPr>
          <a:xfrm>
            <a:off x="3708400" y="1103351"/>
            <a:ext cx="4019550" cy="26824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403850" y="737969"/>
            <a:ext cx="181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federation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2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54500" y="5130800"/>
            <a:ext cx="19431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11700" y="5384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HDFS</a:t>
            </a:r>
            <a:endParaRPr kumimoji="1" lang="zh-CN" altLang="en-US" dirty="0"/>
          </a:p>
        </p:txBody>
      </p:sp>
      <p:sp>
        <p:nvSpPr>
          <p:cNvPr id="6" name="磁盘 5"/>
          <p:cNvSpPr/>
          <p:nvPr/>
        </p:nvSpPr>
        <p:spPr>
          <a:xfrm>
            <a:off x="1308100" y="2235200"/>
            <a:ext cx="1485900" cy="558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35100" y="1841500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Mysql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908800" y="1447800"/>
            <a:ext cx="1104900" cy="157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0900" y="17526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hive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67700" y="10922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Create </a:t>
            </a:r>
            <a:r>
              <a:rPr kumimoji="1" lang="en-US" altLang="zh-CN" dirty="0" err="1" smtClean="0"/>
              <a:t>databse</a:t>
            </a:r>
            <a:r>
              <a:rPr kumimoji="1" lang="en-US" altLang="zh-CN" dirty="0" smtClean="0"/>
              <a:t> db1;</a:t>
            </a:r>
          </a:p>
          <a:p>
            <a:r>
              <a:rPr kumimoji="1" lang="en-US" altLang="zh-CN" dirty="0" smtClean="0"/>
              <a:t>Create table </a:t>
            </a:r>
            <a:r>
              <a:rPr kumimoji="1" lang="en-US" altLang="zh-CN" dirty="0" err="1" smtClean="0"/>
              <a:t>tabel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051050" y="393700"/>
            <a:ext cx="196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用于存储</a:t>
            </a:r>
            <a:r>
              <a:rPr kumimoji="1" lang="en-US" altLang="zh-CN" dirty="0" smtClean="0"/>
              <a:t>hive</a:t>
            </a:r>
            <a:r>
              <a:rPr kumimoji="1" lang="zh-CN" altLang="en-US" dirty="0" smtClean="0"/>
              <a:t>中数据库或者表的元数据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908800" y="5130800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存储实际的记录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endCxn id="6" idx="4"/>
          </p:cNvCxnSpPr>
          <p:nvPr/>
        </p:nvCxnSpPr>
        <p:spPr>
          <a:xfrm flipH="1">
            <a:off x="2794000" y="1752600"/>
            <a:ext cx="41148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114800" y="3234393"/>
            <a:ext cx="1739900" cy="825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349750" y="3472934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mapreduce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692900" y="3288268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hql</a:t>
            </a:r>
            <a:r>
              <a:rPr kumimoji="1" lang="zh-CN" altLang="en-US" dirty="0" smtClean="0"/>
              <a:t>来查询</a:t>
            </a:r>
            <a:endParaRPr kumimoji="1" lang="zh-CN" altLang="en-US" dirty="0"/>
          </a:p>
        </p:txBody>
      </p:sp>
      <p:cxnSp>
        <p:nvCxnSpPr>
          <p:cNvPr id="22" name="直线箭头连接符 21"/>
          <p:cNvCxnSpPr>
            <a:stCxn id="8" idx="2"/>
            <a:endCxn id="20" idx="0"/>
          </p:cNvCxnSpPr>
          <p:nvPr/>
        </p:nvCxnSpPr>
        <p:spPr>
          <a:xfrm>
            <a:off x="7461250" y="3022600"/>
            <a:ext cx="177800" cy="26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013200" y="1571030"/>
            <a:ext cx="184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需要的元数据信息</a:t>
            </a:r>
            <a:endParaRPr kumimoji="1" lang="zh-CN" altLang="en-US" dirty="0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2794000" y="2514600"/>
            <a:ext cx="4292600" cy="77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559300" y="23749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元数据信息</a:t>
            </a:r>
            <a:endParaRPr kumimoji="1" lang="zh-CN" altLang="en-US" dirty="0"/>
          </a:p>
        </p:txBody>
      </p:sp>
      <p:cxnSp>
        <p:nvCxnSpPr>
          <p:cNvPr id="31" name="直线箭头连接符 30"/>
          <p:cNvCxnSpPr>
            <a:stCxn id="20" idx="1"/>
          </p:cNvCxnSpPr>
          <p:nvPr/>
        </p:nvCxnSpPr>
        <p:spPr>
          <a:xfrm flipH="1">
            <a:off x="5854700" y="3472934"/>
            <a:ext cx="83820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324600" y="3794899"/>
            <a:ext cx="151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组装成</a:t>
            </a:r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进行操作</a:t>
            </a:r>
            <a:endParaRPr kumimoji="1" lang="zh-CN" altLang="en-US" dirty="0"/>
          </a:p>
        </p:txBody>
      </p:sp>
      <p:cxnSp>
        <p:nvCxnSpPr>
          <p:cNvPr id="34" name="直线箭头连接符 33"/>
          <p:cNvCxnSpPr>
            <a:endCxn id="4" idx="0"/>
          </p:cNvCxnSpPr>
          <p:nvPr/>
        </p:nvCxnSpPr>
        <p:spPr>
          <a:xfrm>
            <a:off x="4953000" y="4059893"/>
            <a:ext cx="273050" cy="107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254500" y="4432300"/>
            <a:ext cx="136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操作</a:t>
            </a:r>
            <a:r>
              <a:rPr kumimoji="1" lang="en-US" altLang="zh-CN" dirty="0" err="1" smtClean="0"/>
              <a:t>hdfs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627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108200" y="1155700"/>
            <a:ext cx="7747000" cy="3746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949700" y="1778000"/>
            <a:ext cx="1409700" cy="393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source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4654550" y="2171700"/>
            <a:ext cx="1543050" cy="711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5911850" y="2832100"/>
            <a:ext cx="1409700" cy="393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sink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664200" y="197485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channel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292600" y="5969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agent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664700" y="419100"/>
            <a:ext cx="1790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Flume</a:t>
            </a:r>
            <a:r>
              <a:rPr kumimoji="1" lang="zh-CN" altLang="en-US" dirty="0" smtClean="0"/>
              <a:t>是由一个</a:t>
            </a:r>
            <a:r>
              <a:rPr kumimoji="1" lang="en-US" altLang="zh-CN" dirty="0" smtClean="0"/>
              <a:t>agent</a:t>
            </a:r>
            <a:r>
              <a:rPr kumimoji="1" lang="zh-CN" altLang="en-US" dirty="0" smtClean="0"/>
              <a:t>都是由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channel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sink</a:t>
            </a:r>
            <a:r>
              <a:rPr kumimoji="1" lang="zh-CN" altLang="en-US" dirty="0" smtClean="0"/>
              <a:t>组成，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用于对接采集段，</a:t>
            </a:r>
            <a:r>
              <a:rPr kumimoji="1" lang="en-US" altLang="zh-CN" dirty="0" smtClean="0"/>
              <a:t>sink</a:t>
            </a:r>
            <a:r>
              <a:rPr kumimoji="1" lang="zh-CN" altLang="en-US" dirty="0" smtClean="0"/>
              <a:t>主要用于数据存放的地点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140200" y="101600"/>
            <a:ext cx="349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Flume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81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1155700"/>
            <a:ext cx="8458200" cy="1930400"/>
          </a:xfrm>
          <a:prstGeom prst="rect">
            <a:avLst/>
          </a:prstGeom>
        </p:spPr>
      </p:pic>
      <p:cxnSp>
        <p:nvCxnSpPr>
          <p:cNvPr id="8" name="直线箭头连接符 7"/>
          <p:cNvCxnSpPr/>
          <p:nvPr/>
        </p:nvCxnSpPr>
        <p:spPr>
          <a:xfrm>
            <a:off x="4191000" y="2120900"/>
            <a:ext cx="571500" cy="20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759200" y="4152900"/>
            <a:ext cx="2908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这里的</a:t>
            </a:r>
            <a:r>
              <a:rPr kumimoji="1" lang="en-US" altLang="zh-CN" dirty="0" smtClean="0"/>
              <a:t>sink</a:t>
            </a:r>
            <a:r>
              <a:rPr kumimoji="1" lang="zh-CN" altLang="en-US" dirty="0" smtClean="0"/>
              <a:t>相当于客户端，配置文件里面设置了需要输出到的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localhost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port</a:t>
            </a:r>
            <a:r>
              <a:rPr kumimoji="1" lang="zh-CN" altLang="en-US" dirty="0" smtClean="0"/>
              <a:t>，类行为</a:t>
            </a:r>
            <a:r>
              <a:rPr kumimoji="1" lang="en-US" altLang="zh-CN" dirty="0" err="1" smtClean="0"/>
              <a:t>avro</a:t>
            </a:r>
            <a:endParaRPr kumimoji="1" lang="zh-CN" altLang="en-US" dirty="0"/>
          </a:p>
        </p:txBody>
      </p:sp>
      <p:cxnSp>
        <p:nvCxnSpPr>
          <p:cNvPr id="12" name="直线箭头连接符 11"/>
          <p:cNvCxnSpPr/>
          <p:nvPr/>
        </p:nvCxnSpPr>
        <p:spPr>
          <a:xfrm>
            <a:off x="6108700" y="2209800"/>
            <a:ext cx="2298700" cy="176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610600" y="4051300"/>
            <a:ext cx="256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相当于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用于绑定自己的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port</a:t>
            </a:r>
            <a:r>
              <a:rPr kumimoji="1" lang="zh-CN" altLang="en-US" dirty="0" smtClean="0"/>
              <a:t>，获取流入的数据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889500" y="266700"/>
            <a:ext cx="318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 smtClean="0"/>
              <a:t>多个</a:t>
            </a:r>
            <a:r>
              <a:rPr kumimoji="1" lang="en-US" altLang="zh-CN" sz="2000" b="1" dirty="0" smtClean="0"/>
              <a:t>agent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18662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54900" y="1769249"/>
            <a:ext cx="787400" cy="1079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15000" y="3975100"/>
            <a:ext cx="787400" cy="1079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902450" y="3975100"/>
            <a:ext cx="787400" cy="1079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512300" y="3975100"/>
            <a:ext cx="787400" cy="1079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134350" y="3975100"/>
            <a:ext cx="787400" cy="1079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493000" y="2032000"/>
            <a:ext cx="78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/>
              <a:t>HMaster</a:t>
            </a:r>
            <a:endParaRPr kumimoji="1"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635625" y="437635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RegionServer</a:t>
            </a:r>
            <a:endParaRPr kumimoji="1"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899275" y="4376349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RegionServer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089900" y="4376348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RegionServer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9509125" y="4303922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RegionServer</a:t>
            </a:r>
            <a:endParaRPr kumimoji="1" lang="zh-CN" altLang="en-US" sz="1200" dirty="0"/>
          </a:p>
        </p:txBody>
      </p:sp>
      <p:cxnSp>
        <p:nvCxnSpPr>
          <p:cNvPr id="16" name="直线箭头连接符 15"/>
          <p:cNvCxnSpPr>
            <a:stCxn id="4" idx="2"/>
            <a:endCxn id="5" idx="0"/>
          </p:cNvCxnSpPr>
          <p:nvPr/>
        </p:nvCxnSpPr>
        <p:spPr>
          <a:xfrm flipH="1">
            <a:off x="6108700" y="2848749"/>
            <a:ext cx="1739900" cy="112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7" idx="0"/>
          </p:cNvCxnSpPr>
          <p:nvPr/>
        </p:nvCxnSpPr>
        <p:spPr>
          <a:xfrm flipH="1">
            <a:off x="7296150" y="2848749"/>
            <a:ext cx="561976" cy="112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4" idx="2"/>
            <a:endCxn id="9" idx="0"/>
          </p:cNvCxnSpPr>
          <p:nvPr/>
        </p:nvCxnSpPr>
        <p:spPr>
          <a:xfrm>
            <a:off x="7848600" y="2848749"/>
            <a:ext cx="679450" cy="112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4" idx="2"/>
            <a:endCxn id="8" idx="0"/>
          </p:cNvCxnSpPr>
          <p:nvPr/>
        </p:nvCxnSpPr>
        <p:spPr>
          <a:xfrm>
            <a:off x="7848600" y="2848749"/>
            <a:ext cx="2057400" cy="112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499600" y="1587500"/>
            <a:ext cx="1841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/>
              <a:t>HMaster</a:t>
            </a:r>
            <a:r>
              <a:rPr kumimoji="1" lang="zh-CN" altLang="en-US" sz="1200" dirty="0" smtClean="0"/>
              <a:t>负责</a:t>
            </a:r>
            <a:r>
              <a:rPr kumimoji="1" lang="en-US" altLang="zh-CN" sz="1200" dirty="0" smtClean="0"/>
              <a:t>table</a:t>
            </a:r>
            <a:r>
              <a:rPr kumimoji="1" lang="zh-CN" altLang="en-US" sz="1200" dirty="0" smtClean="0"/>
              <a:t>的分配，以及</a:t>
            </a:r>
            <a:r>
              <a:rPr kumimoji="1" lang="en-US" altLang="zh-CN" sz="1200" dirty="0" err="1" smtClean="0"/>
              <a:t>regionServer</a:t>
            </a:r>
            <a:r>
              <a:rPr kumimoji="1" lang="zh-CN" altLang="en-US" sz="1200" dirty="0" smtClean="0"/>
              <a:t>的负载均衡，以及当有</a:t>
            </a:r>
            <a:r>
              <a:rPr kumimoji="1" lang="en-US" altLang="zh-CN" sz="1200" dirty="0" err="1" smtClean="0"/>
              <a:t>regionServer</a:t>
            </a:r>
            <a:r>
              <a:rPr kumimoji="1" lang="zh-CN" altLang="en-US" sz="1200" dirty="0" smtClean="0"/>
              <a:t>加入和挂掉时</a:t>
            </a:r>
            <a:r>
              <a:rPr kumimoji="1" lang="en-US" altLang="zh-CN" sz="1200" dirty="0" smtClean="0"/>
              <a:t>table</a:t>
            </a:r>
            <a:r>
              <a:rPr kumimoji="1" lang="zh-CN" altLang="en-US" sz="1200" dirty="0" smtClean="0"/>
              <a:t>的分配，以及表的模式维护，以及</a:t>
            </a:r>
            <a:r>
              <a:rPr kumimoji="1" lang="en-US" altLang="zh-CN" sz="1200" dirty="0" smtClean="0"/>
              <a:t>table</a:t>
            </a:r>
            <a:r>
              <a:rPr kumimoji="1" lang="zh-CN" altLang="en-US" sz="1200" dirty="0" smtClean="0"/>
              <a:t>过大时表的拆分</a:t>
            </a:r>
            <a:endParaRPr kumimoji="1" lang="zh-CN" altLang="en-US" sz="1200" dirty="0"/>
          </a:p>
        </p:txBody>
      </p:sp>
      <p:sp>
        <p:nvSpPr>
          <p:cNvPr id="29" name="圆角矩形 28"/>
          <p:cNvSpPr/>
          <p:nvPr/>
        </p:nvSpPr>
        <p:spPr>
          <a:xfrm>
            <a:off x="3238500" y="3378200"/>
            <a:ext cx="990600" cy="431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cxnSp>
        <p:nvCxnSpPr>
          <p:cNvPr id="31" name="直线箭头连接符 30"/>
          <p:cNvCxnSpPr>
            <a:stCxn id="29" idx="3"/>
          </p:cNvCxnSpPr>
          <p:nvPr/>
        </p:nvCxnSpPr>
        <p:spPr>
          <a:xfrm>
            <a:off x="4229100" y="3594100"/>
            <a:ext cx="1485900" cy="58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525963" y="3594100"/>
            <a:ext cx="1120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客户端的增删改查</a:t>
            </a:r>
            <a:endParaRPr kumimoji="1" lang="zh-CN" altLang="en-US" sz="1200" dirty="0"/>
          </a:p>
        </p:txBody>
      </p:sp>
      <p:sp>
        <p:nvSpPr>
          <p:cNvPr id="33" name="剪去单角的矩形 32"/>
          <p:cNvSpPr/>
          <p:nvPr/>
        </p:nvSpPr>
        <p:spPr>
          <a:xfrm>
            <a:off x="2235200" y="599817"/>
            <a:ext cx="1739900" cy="931049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剪去单角的矩形 35"/>
          <p:cNvSpPr/>
          <p:nvPr/>
        </p:nvSpPr>
        <p:spPr>
          <a:xfrm>
            <a:off x="5238750" y="599816"/>
            <a:ext cx="1739900" cy="931049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656802" y="880674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root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918200" y="863600"/>
            <a:ext cx="66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meta</a:t>
            </a:r>
            <a:endParaRPr kumimoji="1" lang="zh-CN" altLang="en-US" dirty="0"/>
          </a:p>
        </p:txBody>
      </p:sp>
      <p:cxnSp>
        <p:nvCxnSpPr>
          <p:cNvPr id="40" name="直线箭头连接符 39"/>
          <p:cNvCxnSpPr>
            <a:endCxn id="33" idx="1"/>
          </p:cNvCxnSpPr>
          <p:nvPr/>
        </p:nvCxnSpPr>
        <p:spPr>
          <a:xfrm flipH="1" flipV="1">
            <a:off x="3105150" y="1530866"/>
            <a:ext cx="450850" cy="184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393950" y="2266344"/>
            <a:ext cx="85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1.meta</a:t>
            </a:r>
            <a:r>
              <a:rPr kumimoji="1" lang="zh-CN" altLang="en-US" sz="1200" dirty="0" smtClean="0"/>
              <a:t>文件处于那个</a:t>
            </a:r>
            <a:r>
              <a:rPr kumimoji="1" lang="en-US" altLang="zh-CN" sz="1200" dirty="0" smtClean="0"/>
              <a:t>region</a:t>
            </a:r>
            <a:endParaRPr kumimoji="1" lang="zh-CN" altLang="en-US" sz="1200" dirty="0"/>
          </a:p>
        </p:txBody>
      </p:sp>
      <p:cxnSp>
        <p:nvCxnSpPr>
          <p:cNvPr id="43" name="直线箭头连接符 42"/>
          <p:cNvCxnSpPr>
            <a:endCxn id="29" idx="0"/>
          </p:cNvCxnSpPr>
          <p:nvPr/>
        </p:nvCxnSpPr>
        <p:spPr>
          <a:xfrm>
            <a:off x="3238500" y="1587500"/>
            <a:ext cx="495300" cy="179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343275" y="1996391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2.</a:t>
            </a:r>
            <a:r>
              <a:rPr kumimoji="1" lang="zh-CN" altLang="en-US" sz="1200" dirty="0" smtClean="0"/>
              <a:t>返回地址</a:t>
            </a:r>
            <a:endParaRPr kumimoji="1" lang="zh-CN" altLang="en-US" sz="1200" dirty="0"/>
          </a:p>
        </p:txBody>
      </p:sp>
      <p:cxnSp>
        <p:nvCxnSpPr>
          <p:cNvPr id="46" name="直线箭头连接符 45"/>
          <p:cNvCxnSpPr>
            <a:stCxn id="29" idx="0"/>
            <a:endCxn id="36" idx="1"/>
          </p:cNvCxnSpPr>
          <p:nvPr/>
        </p:nvCxnSpPr>
        <p:spPr>
          <a:xfrm flipV="1">
            <a:off x="3733800" y="1530865"/>
            <a:ext cx="2374900" cy="1847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291013" y="2353964"/>
            <a:ext cx="109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3.</a:t>
            </a:r>
            <a:r>
              <a:rPr kumimoji="1" lang="zh-CN" altLang="en-US" sz="1200" dirty="0" smtClean="0"/>
              <a:t>所需</a:t>
            </a:r>
            <a:r>
              <a:rPr kumimoji="1" lang="en-US" altLang="zh-CN" sz="1200" dirty="0" smtClean="0"/>
              <a:t>table</a:t>
            </a:r>
            <a:r>
              <a:rPr kumimoji="1" lang="zh-CN" altLang="en-US" sz="1200" dirty="0" smtClean="0"/>
              <a:t>在那个</a:t>
            </a:r>
            <a:r>
              <a:rPr kumimoji="1" lang="en-US" altLang="zh-CN" sz="1200" dirty="0" smtClean="0"/>
              <a:t>region</a:t>
            </a:r>
            <a:endParaRPr kumimoji="1" lang="zh-CN" altLang="en-US" sz="1200" dirty="0"/>
          </a:p>
        </p:txBody>
      </p:sp>
      <p:sp>
        <p:nvSpPr>
          <p:cNvPr id="48" name="上弧形箭头 47"/>
          <p:cNvSpPr/>
          <p:nvPr/>
        </p:nvSpPr>
        <p:spPr>
          <a:xfrm>
            <a:off x="5635625" y="1587500"/>
            <a:ext cx="866775" cy="40889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311775" y="1728915"/>
            <a:ext cx="163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存储了该一定范围</a:t>
            </a:r>
            <a:r>
              <a:rPr kumimoji="1" lang="en-US" altLang="zh-CN" sz="1200" dirty="0" smtClean="0"/>
              <a:t>row</a:t>
            </a:r>
            <a:r>
              <a:rPr kumimoji="1" lang="zh-CN" altLang="en-US" sz="1200" dirty="0" smtClean="0"/>
              <a:t>，可能不再该</a:t>
            </a:r>
            <a:r>
              <a:rPr kumimoji="1" lang="en-US" altLang="zh-CN" sz="1200" dirty="0" smtClean="0"/>
              <a:t>region</a:t>
            </a:r>
            <a:endParaRPr kumimoji="1" lang="zh-CN" altLang="en-US" sz="1200" dirty="0"/>
          </a:p>
        </p:txBody>
      </p:sp>
      <p:cxnSp>
        <p:nvCxnSpPr>
          <p:cNvPr id="51" name="直线箭头连接符 50"/>
          <p:cNvCxnSpPr>
            <a:stCxn id="36" idx="1"/>
            <a:endCxn id="29" idx="3"/>
          </p:cNvCxnSpPr>
          <p:nvPr/>
        </p:nvCxnSpPr>
        <p:spPr>
          <a:xfrm flipH="1">
            <a:off x="4229100" y="1530865"/>
            <a:ext cx="1879600" cy="206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249862" y="2447498"/>
            <a:ext cx="1001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4.rowkey</a:t>
            </a:r>
            <a:r>
              <a:rPr kumimoji="1" lang="zh-CN" altLang="en-US" sz="1200" dirty="0" smtClean="0"/>
              <a:t>所在</a:t>
            </a:r>
            <a:r>
              <a:rPr kumimoji="1" lang="en-US" altLang="zh-CN" sz="1200" dirty="0" smtClean="0"/>
              <a:t>region</a:t>
            </a:r>
            <a:endParaRPr kumimoji="1" lang="zh-CN" altLang="en-US" sz="1200" dirty="0"/>
          </a:p>
        </p:txBody>
      </p:sp>
      <p:cxnSp>
        <p:nvCxnSpPr>
          <p:cNvPr id="54" name="直线箭头连接符 53"/>
          <p:cNvCxnSpPr>
            <a:stCxn id="29" idx="2"/>
          </p:cNvCxnSpPr>
          <p:nvPr/>
        </p:nvCxnSpPr>
        <p:spPr>
          <a:xfrm>
            <a:off x="3733800" y="3810000"/>
            <a:ext cx="3165475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249738" y="4133513"/>
            <a:ext cx="969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5.</a:t>
            </a:r>
            <a:r>
              <a:rPr kumimoji="1" lang="zh-CN" altLang="en-US" sz="1200" dirty="0" smtClean="0"/>
              <a:t>找到并且操作</a:t>
            </a:r>
            <a:endParaRPr kumimoji="1" lang="zh-CN" altLang="en-US"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838951" y="5143500"/>
            <a:ext cx="137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region</a:t>
            </a:r>
            <a:endParaRPr kumimoji="1"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635000" y="1232932"/>
            <a:ext cx="146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root</a:t>
            </a:r>
            <a:r>
              <a:rPr kumimoji="1" lang="zh-CN" altLang="en-US" sz="1200" dirty="0" smtClean="0"/>
              <a:t>表永远不进行分表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8522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5300" y="939800"/>
            <a:ext cx="1828800" cy="2984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89500" y="1625600"/>
            <a:ext cx="1295400" cy="1409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Tcp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buffer</a:t>
            </a:r>
            <a:endParaRPr kumimoji="1"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8382000" y="2654300"/>
            <a:ext cx="1295400" cy="1409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83200" y="1739900"/>
            <a:ext cx="85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Linux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kernel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1955800" y="1440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注册</a:t>
            </a:r>
            <a:r>
              <a:rPr kumimoji="1" lang="en-US" altLang="zh-CN" dirty="0" smtClean="0"/>
              <a:t>selector</a:t>
            </a:r>
            <a:endParaRPr kumimoji="1" lang="zh-CN" altLang="en-US" dirty="0"/>
          </a:p>
        </p:txBody>
      </p:sp>
      <p:sp>
        <p:nvSpPr>
          <p:cNvPr id="9" name="剪去单角的矩形 8"/>
          <p:cNvSpPr/>
          <p:nvPr/>
        </p:nvSpPr>
        <p:spPr>
          <a:xfrm>
            <a:off x="3695700" y="152400"/>
            <a:ext cx="1231900" cy="558800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1.</a:t>
            </a:r>
            <a:r>
              <a:rPr kumimoji="1" lang="zh-CN" altLang="en-US" sz="1200" dirty="0" smtClean="0"/>
              <a:t>在</a:t>
            </a:r>
            <a:r>
              <a:rPr kumimoji="1" lang="en-US" altLang="zh-CN" sz="1200" dirty="0" err="1" smtClean="0"/>
              <a:t>linux</a:t>
            </a:r>
            <a:r>
              <a:rPr kumimoji="1" lang="zh-CN" altLang="en-US" sz="1200" dirty="0" smtClean="0"/>
              <a:t>内核上注册</a:t>
            </a:r>
            <a:r>
              <a:rPr kumimoji="1" lang="en-US" altLang="zh-CN" sz="1200" dirty="0" smtClean="0"/>
              <a:t>selector</a:t>
            </a:r>
            <a:endParaRPr kumimoji="1" lang="zh-CN" altLang="en-US" sz="1200" dirty="0"/>
          </a:p>
        </p:txBody>
      </p:sp>
      <p:cxnSp>
        <p:nvCxnSpPr>
          <p:cNvPr id="11" name="直线箭头连接符 10"/>
          <p:cNvCxnSpPr/>
          <p:nvPr/>
        </p:nvCxnSpPr>
        <p:spPr>
          <a:xfrm flipH="1">
            <a:off x="2921000" y="711200"/>
            <a:ext cx="673100" cy="72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 flipV="1">
            <a:off x="3403600" y="1625600"/>
            <a:ext cx="1524000" cy="34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670300" y="1487100"/>
            <a:ext cx="1231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2.</a:t>
            </a:r>
            <a:r>
              <a:rPr kumimoji="1" lang="zh-CN" altLang="en-US" sz="1200" dirty="0" smtClean="0"/>
              <a:t>事件通知</a:t>
            </a:r>
            <a:endParaRPr kumimoji="1" lang="zh-CN" altLang="en-US" sz="1200" dirty="0"/>
          </a:p>
        </p:txBody>
      </p:sp>
      <p:cxnSp>
        <p:nvCxnSpPr>
          <p:cNvPr id="16" name="直线箭头连接符 15"/>
          <p:cNvCxnSpPr>
            <a:endCxn id="5" idx="1"/>
          </p:cNvCxnSpPr>
          <p:nvPr/>
        </p:nvCxnSpPr>
        <p:spPr>
          <a:xfrm>
            <a:off x="3111500" y="1970732"/>
            <a:ext cx="1778000" cy="35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695700" y="1854199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3.</a:t>
            </a:r>
            <a:r>
              <a:rPr kumimoji="1" lang="zh-CN" altLang="en-US" sz="1200" dirty="0" smtClean="0"/>
              <a:t>建立连接</a:t>
            </a:r>
            <a:endParaRPr kumimoji="1" lang="zh-CN" altLang="en-US" sz="1200" dirty="0"/>
          </a:p>
        </p:txBody>
      </p:sp>
      <p:cxnSp>
        <p:nvCxnSpPr>
          <p:cNvPr id="19" name="直线箭头连接符 18"/>
          <p:cNvCxnSpPr/>
          <p:nvPr/>
        </p:nvCxnSpPr>
        <p:spPr>
          <a:xfrm>
            <a:off x="6223000" y="2131198"/>
            <a:ext cx="2159000" cy="904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883400" y="1992698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4.</a:t>
            </a:r>
            <a:r>
              <a:rPr kumimoji="1" lang="zh-CN" altLang="en-US" sz="1200" dirty="0" smtClean="0"/>
              <a:t>三次握手</a:t>
            </a:r>
            <a:endParaRPr kumimoji="1" lang="zh-CN" altLang="en-US" sz="1200" dirty="0"/>
          </a:p>
        </p:txBody>
      </p:sp>
      <p:cxnSp>
        <p:nvCxnSpPr>
          <p:cNvPr id="22" name="直线箭头连接符 21"/>
          <p:cNvCxnSpPr>
            <a:stCxn id="5" idx="1"/>
            <a:endCxn id="4" idx="3"/>
          </p:cNvCxnSpPr>
          <p:nvPr/>
        </p:nvCxnSpPr>
        <p:spPr>
          <a:xfrm flipH="1">
            <a:off x="3594100" y="2330450"/>
            <a:ext cx="1295400" cy="10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594100" y="2187059"/>
            <a:ext cx="84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5.</a:t>
            </a:r>
            <a:r>
              <a:rPr kumimoji="1" lang="zh-CN" altLang="en-US" sz="1200" dirty="0" smtClean="0"/>
              <a:t>连接建立</a:t>
            </a:r>
            <a:endParaRPr kumimoji="1" lang="zh-CN" altLang="en-US" sz="1200" dirty="0"/>
          </a:p>
        </p:txBody>
      </p:sp>
      <p:cxnSp>
        <p:nvCxnSpPr>
          <p:cNvPr id="25" name="直线箭头连接符 24"/>
          <p:cNvCxnSpPr>
            <a:endCxn id="30" idx="1"/>
          </p:cNvCxnSpPr>
          <p:nvPr/>
        </p:nvCxnSpPr>
        <p:spPr>
          <a:xfrm flipV="1">
            <a:off x="2654300" y="3018823"/>
            <a:ext cx="2019300" cy="3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149600" y="2615168"/>
            <a:ext cx="1536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6.</a:t>
            </a:r>
            <a:r>
              <a:rPr kumimoji="1" lang="zh-CN" altLang="en-US" sz="1200" dirty="0" smtClean="0"/>
              <a:t>注册</a:t>
            </a:r>
            <a:r>
              <a:rPr kumimoji="1" lang="en-US" altLang="zh-CN" sz="1200" dirty="0" smtClean="0"/>
              <a:t>READ</a:t>
            </a:r>
            <a:r>
              <a:rPr kumimoji="1" lang="zh-CN" altLang="en-US" sz="1200" dirty="0" smtClean="0"/>
              <a:t>监听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4914900" y="2579131"/>
            <a:ext cx="355600" cy="154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圆角矩形 27"/>
          <p:cNvSpPr/>
          <p:nvPr/>
        </p:nvSpPr>
        <p:spPr>
          <a:xfrm flipH="1" flipV="1">
            <a:off x="5537200" y="2467403"/>
            <a:ext cx="431800" cy="166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673600" y="2880323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channel</a:t>
            </a:r>
            <a:endParaRPr kumimoji="1" lang="zh-CN" altLang="en-US" sz="1200" dirty="0"/>
          </a:p>
        </p:txBody>
      </p:sp>
      <p:cxnSp>
        <p:nvCxnSpPr>
          <p:cNvPr id="33" name="直线箭头连接符 32"/>
          <p:cNvCxnSpPr>
            <a:stCxn id="6" idx="1"/>
          </p:cNvCxnSpPr>
          <p:nvPr/>
        </p:nvCxnSpPr>
        <p:spPr>
          <a:xfrm flipH="1" flipV="1">
            <a:off x="5969000" y="2654300"/>
            <a:ext cx="2413000" cy="7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883400" y="2758301"/>
            <a:ext cx="96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7.</a:t>
            </a:r>
            <a:r>
              <a:rPr kumimoji="1" lang="zh-CN" altLang="en-US" sz="1200" dirty="0" smtClean="0"/>
              <a:t>发送数据</a:t>
            </a:r>
            <a:endParaRPr kumimoji="1" lang="zh-CN" altLang="en-US" sz="1200" dirty="0"/>
          </a:p>
        </p:txBody>
      </p:sp>
      <p:cxnSp>
        <p:nvCxnSpPr>
          <p:cNvPr id="38" name="直线箭头连接符 37"/>
          <p:cNvCxnSpPr>
            <a:endCxn id="27" idx="3"/>
          </p:cNvCxnSpPr>
          <p:nvPr/>
        </p:nvCxnSpPr>
        <p:spPr>
          <a:xfrm flipH="1">
            <a:off x="5270500" y="2550553"/>
            <a:ext cx="215900" cy="105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30" idx="1"/>
          </p:cNvCxnSpPr>
          <p:nvPr/>
        </p:nvCxnSpPr>
        <p:spPr>
          <a:xfrm flipH="1">
            <a:off x="2781300" y="3018823"/>
            <a:ext cx="1892300" cy="612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187700" y="3146507"/>
            <a:ext cx="1073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8.</a:t>
            </a:r>
            <a:r>
              <a:rPr kumimoji="1" lang="zh-CN" altLang="en-US" sz="1200" dirty="0" smtClean="0"/>
              <a:t>可以</a:t>
            </a:r>
            <a:r>
              <a:rPr kumimoji="1" lang="en-US" altLang="zh-CN" sz="1200" dirty="0" smtClean="0"/>
              <a:t>read</a:t>
            </a:r>
            <a:endParaRPr kumimoji="1" lang="zh-CN" altLang="en-US" sz="1200" dirty="0"/>
          </a:p>
        </p:txBody>
      </p:sp>
      <p:cxnSp>
        <p:nvCxnSpPr>
          <p:cNvPr id="46" name="直线箭头连接符 45"/>
          <p:cNvCxnSpPr>
            <a:endCxn id="30" idx="2"/>
          </p:cNvCxnSpPr>
          <p:nvPr/>
        </p:nvCxnSpPr>
        <p:spPr>
          <a:xfrm flipV="1">
            <a:off x="3187700" y="3157322"/>
            <a:ext cx="1847850" cy="74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248150" y="3544323"/>
            <a:ext cx="117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9.</a:t>
            </a:r>
            <a:r>
              <a:rPr kumimoji="1" lang="zh-CN" altLang="en-US" sz="1200" dirty="0" smtClean="0"/>
              <a:t>通过</a:t>
            </a:r>
            <a:r>
              <a:rPr kumimoji="1" lang="en-US" altLang="zh-CN" sz="1200" dirty="0" smtClean="0"/>
              <a:t>channel</a:t>
            </a:r>
            <a:r>
              <a:rPr kumimoji="1" lang="zh-CN" altLang="en-US" sz="1200" dirty="0" smtClean="0"/>
              <a:t>进行读数据</a:t>
            </a:r>
            <a:endParaRPr kumimoji="1"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6134100" y="29210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异步非阻塞</a:t>
            </a:r>
            <a:r>
              <a:rPr kumimoji="1" lang="en-US" altLang="zh-CN" dirty="0" err="1" smtClean="0"/>
              <a:t>nio</a:t>
            </a:r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247900" y="661432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8559800" y="233045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client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80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形标注 3"/>
          <p:cNvSpPr/>
          <p:nvPr/>
        </p:nvSpPr>
        <p:spPr>
          <a:xfrm>
            <a:off x="990600" y="1409700"/>
            <a:ext cx="1549400" cy="69850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D</a:t>
            </a:r>
            <a:r>
              <a:rPr kumimoji="1" lang="en-US" altLang="zh-CN" sz="1400" dirty="0" err="1" smtClean="0"/>
              <a:t>ataSource</a:t>
            </a:r>
            <a:endParaRPr kumimoji="1" lang="zh-CN" altLang="en-US" sz="1400" dirty="0"/>
          </a:p>
        </p:txBody>
      </p:sp>
      <p:sp>
        <p:nvSpPr>
          <p:cNvPr id="5" name="椭圆形标注 4"/>
          <p:cNvSpPr/>
          <p:nvPr/>
        </p:nvSpPr>
        <p:spPr>
          <a:xfrm>
            <a:off x="990600" y="3886200"/>
            <a:ext cx="1549400" cy="69850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D</a:t>
            </a:r>
            <a:r>
              <a:rPr kumimoji="1" lang="en-US" altLang="zh-CN" sz="1400" dirty="0" err="1" smtClean="0"/>
              <a:t>ataSource</a:t>
            </a:r>
            <a:endParaRPr kumimoji="1"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581400" y="1409700"/>
            <a:ext cx="1333500" cy="635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spout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68700" y="3949700"/>
            <a:ext cx="1333500" cy="635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spout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337300" y="2108200"/>
            <a:ext cx="1473200" cy="50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337300" y="901700"/>
            <a:ext cx="1473200" cy="50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94817" y="97103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bolt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94817" y="217753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bolt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337300" y="3314700"/>
            <a:ext cx="1473200" cy="50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794817" y="338403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bolt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4" idx="6"/>
            <a:endCxn id="6" idx="1"/>
          </p:cNvCxnSpPr>
          <p:nvPr/>
        </p:nvCxnSpPr>
        <p:spPr>
          <a:xfrm flipV="1">
            <a:off x="2540000" y="1727200"/>
            <a:ext cx="1041400" cy="3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4" idx="4"/>
            <a:endCxn id="7" idx="1"/>
          </p:cNvCxnSpPr>
          <p:nvPr/>
        </p:nvCxnSpPr>
        <p:spPr>
          <a:xfrm>
            <a:off x="1765300" y="2108200"/>
            <a:ext cx="1803400" cy="215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5" idx="6"/>
          </p:cNvCxnSpPr>
          <p:nvPr/>
        </p:nvCxnSpPr>
        <p:spPr>
          <a:xfrm>
            <a:off x="2540000" y="4235450"/>
            <a:ext cx="996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108359" y="2490053"/>
            <a:ext cx="1689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1.</a:t>
            </a:r>
            <a:r>
              <a:rPr kumimoji="1" lang="zh-CN" altLang="en-US" sz="1200" dirty="0" smtClean="0"/>
              <a:t>采集外部数据源，一条一条采集，类型是</a:t>
            </a:r>
            <a:r>
              <a:rPr kumimoji="1" lang="en-US" altLang="zh-CN" sz="1200" dirty="0" err="1" smtClean="0"/>
              <a:t>string,xml,json</a:t>
            </a:r>
            <a:r>
              <a:rPr kumimoji="1" lang="en-US" altLang="zh-CN" sz="1200" dirty="0" smtClean="0"/>
              <a:t>,</a:t>
            </a:r>
            <a:r>
              <a:rPr kumimoji="1" lang="zh-CN" altLang="en-US" sz="1200" dirty="0" smtClean="0"/>
              <a:t>序列化</a:t>
            </a:r>
            <a:r>
              <a:rPr kumimoji="1" lang="en-US" altLang="zh-CN" sz="1200" dirty="0" smtClean="0"/>
              <a:t>bean</a:t>
            </a:r>
            <a:endParaRPr kumimoji="1" lang="zh-CN" altLang="en-US" sz="1200" dirty="0"/>
          </a:p>
        </p:txBody>
      </p:sp>
      <p:cxnSp>
        <p:nvCxnSpPr>
          <p:cNvPr id="23" name="直线箭头连接符 22"/>
          <p:cNvCxnSpPr>
            <a:stCxn id="6" idx="3"/>
            <a:endCxn id="9" idx="1"/>
          </p:cNvCxnSpPr>
          <p:nvPr/>
        </p:nvCxnSpPr>
        <p:spPr>
          <a:xfrm flipV="1">
            <a:off x="4914900" y="1155700"/>
            <a:ext cx="14224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6" idx="3"/>
            <a:endCxn id="8" idx="1"/>
          </p:cNvCxnSpPr>
          <p:nvPr/>
        </p:nvCxnSpPr>
        <p:spPr>
          <a:xfrm>
            <a:off x="4914900" y="1727200"/>
            <a:ext cx="1422400" cy="63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7" idx="3"/>
            <a:endCxn id="13" idx="1"/>
          </p:cNvCxnSpPr>
          <p:nvPr/>
        </p:nvCxnSpPr>
        <p:spPr>
          <a:xfrm flipV="1">
            <a:off x="4902200" y="3568700"/>
            <a:ext cx="1435100" cy="69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6" idx="3"/>
            <a:endCxn id="13" idx="1"/>
          </p:cNvCxnSpPr>
          <p:nvPr/>
        </p:nvCxnSpPr>
        <p:spPr>
          <a:xfrm>
            <a:off x="4914900" y="1727200"/>
            <a:ext cx="1422400" cy="184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470400" y="2362200"/>
            <a:ext cx="163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2.</a:t>
            </a:r>
            <a:r>
              <a:rPr kumimoji="1" lang="zh-CN" altLang="en-US" sz="1200" dirty="0" smtClean="0"/>
              <a:t>数据发送给</a:t>
            </a:r>
            <a:r>
              <a:rPr kumimoji="1" lang="en-US" altLang="zh-CN" sz="1200" dirty="0" smtClean="0"/>
              <a:t>bolt</a:t>
            </a:r>
            <a:r>
              <a:rPr kumimoji="1" lang="zh-CN" altLang="en-US" sz="1200" dirty="0" smtClean="0"/>
              <a:t>，基本单位是</a:t>
            </a:r>
            <a:r>
              <a:rPr kumimoji="1" lang="en-US" altLang="zh-CN" sz="1200" dirty="0" smtClean="0"/>
              <a:t>tuple</a:t>
            </a:r>
            <a:r>
              <a:rPr kumimoji="1" lang="zh-CN" altLang="en-US" sz="1200" dirty="0" smtClean="0"/>
              <a:t>，该类型里面有一个</a:t>
            </a:r>
            <a:r>
              <a:rPr kumimoji="1" lang="en-US" altLang="zh-CN" sz="1200" dirty="0" smtClean="0"/>
              <a:t>list</a:t>
            </a:r>
            <a:r>
              <a:rPr kumimoji="1" lang="zh-CN" altLang="en-US" sz="1200" dirty="0" smtClean="0"/>
              <a:t>对象</a:t>
            </a:r>
            <a:endParaRPr kumimoji="1" lang="zh-CN" altLang="en-US" sz="1200" dirty="0"/>
          </a:p>
        </p:txBody>
      </p:sp>
      <p:sp>
        <p:nvSpPr>
          <p:cNvPr id="34" name="磁盘 33"/>
          <p:cNvSpPr/>
          <p:nvPr/>
        </p:nvSpPr>
        <p:spPr>
          <a:xfrm>
            <a:off x="10883900" y="1546225"/>
            <a:ext cx="952500" cy="3937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箭头连接符 35"/>
          <p:cNvCxnSpPr>
            <a:stCxn id="9" idx="3"/>
          </p:cNvCxnSpPr>
          <p:nvPr/>
        </p:nvCxnSpPr>
        <p:spPr>
          <a:xfrm>
            <a:off x="7810500" y="1155700"/>
            <a:ext cx="12446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8" idx="3"/>
          </p:cNvCxnSpPr>
          <p:nvPr/>
        </p:nvCxnSpPr>
        <p:spPr>
          <a:xfrm flipV="1">
            <a:off x="7810500" y="1743075"/>
            <a:ext cx="1244600" cy="61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9055100" y="1441450"/>
            <a:ext cx="977900" cy="50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9264967" y="151078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bolt</a:t>
            </a:r>
            <a:endParaRPr kumimoji="1" lang="zh-CN" altLang="en-US" dirty="0"/>
          </a:p>
        </p:txBody>
      </p:sp>
      <p:cxnSp>
        <p:nvCxnSpPr>
          <p:cNvPr id="45" name="直线箭头连接符 44"/>
          <p:cNvCxnSpPr>
            <a:stCxn id="42" idx="3"/>
            <a:endCxn id="34" idx="2"/>
          </p:cNvCxnSpPr>
          <p:nvPr/>
        </p:nvCxnSpPr>
        <p:spPr>
          <a:xfrm>
            <a:off x="10033000" y="1695450"/>
            <a:ext cx="850900" cy="4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1010900" y="1109533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/>
              <a:t>Redis</a:t>
            </a:r>
            <a:r>
              <a:rPr kumimoji="1" lang="zh-CN" altLang="en-US" sz="1200" dirty="0" smtClean="0"/>
              <a:t>或者</a:t>
            </a:r>
            <a:r>
              <a:rPr kumimoji="1" lang="en-US" altLang="zh-CN" sz="1200" dirty="0" err="1" smtClean="0"/>
              <a:t>mysql</a:t>
            </a:r>
            <a:endParaRPr kumimoji="1" lang="zh-CN" altLang="en-US" sz="1200" dirty="0"/>
          </a:p>
        </p:txBody>
      </p:sp>
      <p:cxnSp>
        <p:nvCxnSpPr>
          <p:cNvPr id="48" name="直线箭头连接符 47"/>
          <p:cNvCxnSpPr/>
          <p:nvPr/>
        </p:nvCxnSpPr>
        <p:spPr>
          <a:xfrm flipV="1">
            <a:off x="6990875" y="967259"/>
            <a:ext cx="2162175" cy="223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 flipV="1">
            <a:off x="7117716" y="996950"/>
            <a:ext cx="2035334" cy="1222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9153050" y="558800"/>
            <a:ext cx="141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并发度，执行相同任务的线程个数</a:t>
            </a:r>
            <a:endParaRPr kumimoji="1"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6794817" y="1409700"/>
            <a:ext cx="88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Task-0</a:t>
            </a:r>
            <a:endParaRPr kumimoji="1"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6781641" y="2594233"/>
            <a:ext cx="88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Task-1</a:t>
            </a:r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4701937" y="314226"/>
            <a:ext cx="29151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7</a:t>
            </a:r>
            <a:r>
              <a:rPr kumimoji="1" lang="zh-CN" altLang="en-US" sz="1200" dirty="0" smtClean="0"/>
              <a:t>种策略，</a:t>
            </a:r>
            <a:r>
              <a:rPr kumimoji="1" lang="en-US" altLang="zh-CN" sz="1200" dirty="0" smtClean="0"/>
              <a:t>stream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grouping</a:t>
            </a:r>
          </a:p>
          <a:p>
            <a:r>
              <a:rPr kumimoji="1" lang="zh-CN" altLang="en-US" sz="1200" dirty="0" smtClean="0"/>
              <a:t>数据分区策略：</a:t>
            </a:r>
            <a:r>
              <a:rPr kumimoji="1" lang="en-US" altLang="zh-CN" sz="1200" dirty="0" smtClean="0"/>
              <a:t>shuffle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grouping(random)</a:t>
            </a:r>
            <a:endParaRPr kumimoji="1" lang="zh-CN" altLang="en-US" sz="1200" dirty="0" smtClean="0"/>
          </a:p>
          <a:p>
            <a:r>
              <a:rPr kumimoji="1" lang="en-US" altLang="zh-CN" sz="1200" dirty="0" smtClean="0"/>
              <a:t>Non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grouping</a:t>
            </a:r>
            <a:endParaRPr kumimoji="1" lang="zh-CN" altLang="en-US" sz="1200" dirty="0" smtClean="0"/>
          </a:p>
          <a:p>
            <a:r>
              <a:rPr kumimoji="1" lang="en-US" altLang="zh-CN" sz="1200" dirty="0" smtClean="0"/>
              <a:t>Field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grouping</a:t>
            </a:r>
            <a:endParaRPr kumimoji="1" lang="zh-CN" altLang="en-US" sz="1200" dirty="0" smtClean="0"/>
          </a:p>
          <a:p>
            <a:r>
              <a:rPr kumimoji="1" lang="en-US" altLang="zh-CN" sz="1200" dirty="0" smtClean="0"/>
              <a:t>Local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or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shuffle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grouping</a:t>
            </a:r>
          </a:p>
          <a:p>
            <a:r>
              <a:rPr kumimoji="1" lang="en-US" altLang="zh-CN" sz="1200" dirty="0" smtClean="0"/>
              <a:t>All grouping</a:t>
            </a:r>
          </a:p>
          <a:p>
            <a:r>
              <a:rPr kumimoji="1" lang="en-US" altLang="zh-CN" sz="1200" dirty="0" err="1" smtClean="0"/>
              <a:t>Globel</a:t>
            </a:r>
            <a:r>
              <a:rPr kumimoji="1" lang="en-US" altLang="zh-CN" sz="1200" dirty="0" smtClean="0"/>
              <a:t> grouping</a:t>
            </a:r>
            <a:endParaRPr kumimoji="1"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990600" y="314226"/>
            <a:ext cx="222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strom</a:t>
            </a:r>
            <a:r>
              <a:rPr kumimoji="1" lang="zh-CN" altLang="en-US" dirty="0" smtClean="0"/>
              <a:t>编程模型</a:t>
            </a:r>
            <a:endParaRPr kumimoji="1" lang="zh-CN" altLang="en-US" dirty="0"/>
          </a:p>
        </p:txBody>
      </p:sp>
      <p:sp>
        <p:nvSpPr>
          <p:cNvPr id="58" name="左中括号 57"/>
          <p:cNvSpPr/>
          <p:nvPr/>
        </p:nvSpPr>
        <p:spPr>
          <a:xfrm>
            <a:off x="2959100" y="419100"/>
            <a:ext cx="577850" cy="4483100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双中括号 58"/>
          <p:cNvSpPr/>
          <p:nvPr/>
        </p:nvSpPr>
        <p:spPr>
          <a:xfrm>
            <a:off x="2883059" y="203200"/>
            <a:ext cx="7581741" cy="469900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4470400" y="5359400"/>
            <a:ext cx="468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这是一个</a:t>
            </a:r>
            <a:r>
              <a:rPr kumimoji="1" lang="en-US" altLang="zh-CN" dirty="0" smtClean="0"/>
              <a:t>topology</a:t>
            </a:r>
            <a:r>
              <a:rPr kumimoji="1" lang="zh-CN" altLang="en-US" dirty="0" smtClean="0"/>
              <a:t>，自己独有，和其他</a:t>
            </a:r>
            <a:r>
              <a:rPr kumimoji="1" lang="en-US" altLang="zh-CN" dirty="0" smtClean="0"/>
              <a:t>topology</a:t>
            </a:r>
            <a:r>
              <a:rPr kumimoji="1" lang="zh-CN" altLang="en-US" dirty="0" smtClean="0"/>
              <a:t>没有任何关系</a:t>
            </a:r>
            <a:endParaRPr kumimoji="1"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8826500" y="2177534"/>
            <a:ext cx="1638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接受</a:t>
            </a:r>
            <a:r>
              <a:rPr kumimoji="1" lang="en-US" altLang="zh-CN" dirty="0" smtClean="0"/>
              <a:t>spout</a:t>
            </a:r>
            <a:r>
              <a:rPr kumimoji="1" lang="zh-CN" altLang="en-US" dirty="0" smtClean="0"/>
              <a:t>发送的数据或者上游的</a:t>
            </a:r>
            <a:r>
              <a:rPr kumimoji="1" lang="en-US" altLang="zh-CN" dirty="0" smtClean="0"/>
              <a:t>bolt</a:t>
            </a:r>
            <a:r>
              <a:rPr kumimoji="1" lang="zh-CN" altLang="en-US" dirty="0" smtClean="0"/>
              <a:t>发送的数据，发送数据到某种介质或者下游</a:t>
            </a:r>
            <a:r>
              <a:rPr kumimoji="1" lang="en-US" altLang="zh-CN" dirty="0" smtClean="0"/>
              <a:t>bolt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807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73600" y="304800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storm</a:t>
            </a:r>
            <a:r>
              <a:rPr kumimoji="1" lang="zh-CN" altLang="en-US" dirty="0" smtClean="0"/>
              <a:t>系统结构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054100" y="2109232"/>
            <a:ext cx="1803400" cy="584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45000" y="2216666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zookeeper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140200" y="2089666"/>
            <a:ext cx="1803400" cy="623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82700" y="2216666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nimbus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632700" y="883166"/>
            <a:ext cx="1803400" cy="623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861300" y="1010166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supervisor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632700" y="2089666"/>
            <a:ext cx="1803400" cy="623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759700" y="2199164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supervisor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632700" y="3558064"/>
            <a:ext cx="1803400" cy="623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861300" y="3685064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Supervisor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5" idx="3"/>
            <a:endCxn id="7" idx="1"/>
          </p:cNvCxnSpPr>
          <p:nvPr/>
        </p:nvCxnSpPr>
        <p:spPr>
          <a:xfrm>
            <a:off x="2857500" y="2401332"/>
            <a:ext cx="1282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7" idx="3"/>
            <a:endCxn id="9" idx="1"/>
          </p:cNvCxnSpPr>
          <p:nvPr/>
        </p:nvCxnSpPr>
        <p:spPr>
          <a:xfrm flipV="1">
            <a:off x="5943600" y="1194832"/>
            <a:ext cx="1689100" cy="1206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1" idx="1"/>
          </p:cNvCxnSpPr>
          <p:nvPr/>
        </p:nvCxnSpPr>
        <p:spPr>
          <a:xfrm>
            <a:off x="5943600" y="2401332"/>
            <a:ext cx="1689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7" idx="3"/>
            <a:endCxn id="13" idx="1"/>
          </p:cNvCxnSpPr>
          <p:nvPr/>
        </p:nvCxnSpPr>
        <p:spPr>
          <a:xfrm>
            <a:off x="5943600" y="2401332"/>
            <a:ext cx="1689100" cy="1468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6959600" y="4834593"/>
            <a:ext cx="901700" cy="3837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016750" y="4848999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worker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8597900" y="4861383"/>
            <a:ext cx="901700" cy="3837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655050" y="4884361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worker</a:t>
            </a:r>
            <a:endParaRPr kumimoji="1" lang="zh-CN" altLang="en-US" dirty="0"/>
          </a:p>
        </p:txBody>
      </p:sp>
      <p:cxnSp>
        <p:nvCxnSpPr>
          <p:cNvPr id="30" name="直线箭头连接符 29"/>
          <p:cNvCxnSpPr>
            <a:stCxn id="13" idx="2"/>
            <a:endCxn id="25" idx="0"/>
          </p:cNvCxnSpPr>
          <p:nvPr/>
        </p:nvCxnSpPr>
        <p:spPr>
          <a:xfrm flipH="1">
            <a:off x="7410450" y="4181396"/>
            <a:ext cx="1123950" cy="65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3" idx="2"/>
            <a:endCxn id="27" idx="0"/>
          </p:cNvCxnSpPr>
          <p:nvPr/>
        </p:nvCxnSpPr>
        <p:spPr>
          <a:xfrm>
            <a:off x="8534400" y="4181396"/>
            <a:ext cx="514350" cy="67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226175" y="5730290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spout</a:t>
            </a:r>
            <a:endParaRPr kumimoji="1"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226175" y="5713462"/>
            <a:ext cx="790575" cy="469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235825" y="5799456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bolt</a:t>
            </a:r>
            <a:endParaRPr kumimoji="1"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7181850" y="5713462"/>
            <a:ext cx="790575" cy="5007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直线箭头连接符 40"/>
          <p:cNvCxnSpPr>
            <a:stCxn id="25" idx="2"/>
            <a:endCxn id="34" idx="0"/>
          </p:cNvCxnSpPr>
          <p:nvPr/>
        </p:nvCxnSpPr>
        <p:spPr>
          <a:xfrm flipH="1">
            <a:off x="6677025" y="5218331"/>
            <a:ext cx="733425" cy="511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25" idx="2"/>
            <a:endCxn id="39" idx="0"/>
          </p:cNvCxnSpPr>
          <p:nvPr/>
        </p:nvCxnSpPr>
        <p:spPr>
          <a:xfrm>
            <a:off x="7410450" y="5218331"/>
            <a:ext cx="166688" cy="49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155700" y="3006130"/>
            <a:ext cx="1943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主要分配任务资源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4070350" y="3006130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保存一些信息，心跳信息，位置信息，</a:t>
            </a:r>
            <a:r>
              <a:rPr kumimoji="1" lang="zh-CN" altLang="en-US" sz="1200" smtClean="0"/>
              <a:t>元数据信息</a:t>
            </a:r>
            <a:endParaRPr kumimoji="1" lang="zh-CN" altLang="en-US" sz="1200" dirty="0"/>
          </a:p>
        </p:txBody>
      </p:sp>
      <p:sp>
        <p:nvSpPr>
          <p:cNvPr id="47" name="文本框 46"/>
          <p:cNvSpPr txBox="1"/>
          <p:nvPr/>
        </p:nvSpPr>
        <p:spPr>
          <a:xfrm>
            <a:off x="9556750" y="963999"/>
            <a:ext cx="1943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接受</a:t>
            </a:r>
            <a:r>
              <a:rPr kumimoji="1" lang="en-US" altLang="zh-CN" sz="1200" dirty="0" smtClean="0"/>
              <a:t>nimbus</a:t>
            </a:r>
            <a:r>
              <a:rPr kumimoji="1" lang="zh-CN" altLang="en-US" sz="1200" dirty="0" smtClean="0"/>
              <a:t>的任务分配，开启</a:t>
            </a:r>
            <a:r>
              <a:rPr kumimoji="1" lang="en-US" altLang="zh-CN" sz="1200" dirty="0" smtClean="0"/>
              <a:t>worker</a:t>
            </a:r>
            <a:r>
              <a:rPr kumimoji="1" lang="zh-CN" altLang="en-US" sz="1200" dirty="0" smtClean="0"/>
              <a:t>执行任务，</a:t>
            </a:r>
            <a:r>
              <a:rPr kumimoji="1" lang="en-US" altLang="zh-CN" sz="1200" dirty="0" smtClean="0"/>
              <a:t>worker</a:t>
            </a:r>
            <a:r>
              <a:rPr kumimoji="1" lang="zh-CN" altLang="en-US" sz="1200" dirty="0" smtClean="0"/>
              <a:t>数量是由配置文件中的端口数量决定</a:t>
            </a:r>
            <a:endParaRPr kumimoji="1" lang="zh-CN" altLang="en-US" sz="1200" dirty="0"/>
          </a:p>
        </p:txBody>
      </p:sp>
      <p:sp>
        <p:nvSpPr>
          <p:cNvPr id="48" name="文本框 47"/>
          <p:cNvSpPr txBox="1"/>
          <p:nvPr/>
        </p:nvSpPr>
        <p:spPr>
          <a:xfrm>
            <a:off x="4972050" y="4607362"/>
            <a:ext cx="194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任务执行</a:t>
            </a:r>
            <a:r>
              <a:rPr kumimoji="1" lang="zh-CN" altLang="en-US" sz="1200" dirty="0" smtClean="0"/>
              <a:t>组件，</a:t>
            </a:r>
            <a:r>
              <a:rPr kumimoji="1" lang="zh-CN" altLang="en-US" sz="1200" dirty="0" smtClean="0"/>
              <a:t>开启线程执行</a:t>
            </a:r>
            <a:r>
              <a:rPr kumimoji="1" lang="en-US" altLang="zh-CN" sz="1200" dirty="0" smtClean="0"/>
              <a:t>task</a:t>
            </a:r>
            <a:r>
              <a:rPr kumimoji="1" lang="zh-CN" altLang="en-US" sz="1200" dirty="0" smtClean="0"/>
              <a:t>，</a:t>
            </a:r>
            <a:r>
              <a:rPr kumimoji="1" lang="en-US" altLang="zh-CN" sz="1200" dirty="0" smtClean="0"/>
              <a:t>task</a:t>
            </a:r>
            <a:r>
              <a:rPr kumimoji="1" lang="zh-CN" altLang="en-US" sz="1200" dirty="0" smtClean="0"/>
              <a:t>的类型有两种，分别是</a:t>
            </a:r>
            <a:r>
              <a:rPr kumimoji="1" lang="en-US" altLang="zh-CN" sz="1200" dirty="0" smtClean="0"/>
              <a:t>spout</a:t>
            </a:r>
            <a:r>
              <a:rPr kumimoji="1" lang="zh-CN" altLang="en-US" sz="1200" dirty="0" smtClean="0"/>
              <a:t>，</a:t>
            </a:r>
            <a:r>
              <a:rPr kumimoji="1" lang="en-US" altLang="zh-CN" sz="1200" dirty="0" smtClean="0"/>
              <a:t>bolt</a:t>
            </a:r>
            <a:r>
              <a:rPr kumimoji="1" lang="zh-CN" altLang="en-US" sz="1200" dirty="0" smtClean="0"/>
              <a:t>，在这里可以开启一个或者多个</a:t>
            </a:r>
            <a:r>
              <a:rPr kumimoji="1" lang="en-US" altLang="zh-CN" sz="1200" dirty="0" smtClean="0"/>
              <a:t>spout</a:t>
            </a:r>
            <a:r>
              <a:rPr kumimoji="1" lang="zh-CN" altLang="en-US" sz="1200" dirty="0" smtClean="0"/>
              <a:t>或者</a:t>
            </a:r>
            <a:r>
              <a:rPr kumimoji="1" lang="en-US" altLang="zh-CN" sz="1200" dirty="0" smtClean="0"/>
              <a:t>bolt</a:t>
            </a:r>
            <a:r>
              <a:rPr kumimoji="1" lang="zh-CN" altLang="en-US" sz="1200" dirty="0" smtClean="0"/>
              <a:t>，</a:t>
            </a:r>
          </a:p>
          <a:p>
            <a:r>
              <a:rPr kumimoji="1" lang="en-US" altLang="zh-CN" sz="1200" dirty="0" smtClean="0"/>
              <a:t>Task=</a:t>
            </a:r>
            <a:r>
              <a:rPr kumimoji="1" lang="en-US" altLang="zh-CN" sz="1200" dirty="0" err="1" smtClean="0"/>
              <a:t>excutor</a:t>
            </a:r>
            <a:r>
              <a:rPr kumimoji="1" lang="en-US" altLang="zh-CN" sz="1200" dirty="0" smtClean="0"/>
              <a:t>=thread</a:t>
            </a:r>
            <a:endParaRPr kumimoji="1"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9556750" y="4318000"/>
            <a:ext cx="2152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这里需要</a:t>
            </a:r>
            <a:r>
              <a:rPr kumimoji="1" lang="en-US" altLang="zh-CN" dirty="0" smtClean="0"/>
              <a:t>socket</a:t>
            </a:r>
            <a:r>
              <a:rPr kumimoji="1" lang="zh-CN" altLang="en-US" dirty="0" smtClean="0"/>
              <a:t>发送数据，需要在配置文件中配置端口，端口的多少决定启动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的多少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47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53662" y="1477108"/>
            <a:ext cx="1031630" cy="1887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45016" y="492369"/>
            <a:ext cx="1031630" cy="1887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467602" y="492369"/>
            <a:ext cx="1031630" cy="1887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52954" y="1125415"/>
            <a:ext cx="70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09138" y="123037"/>
            <a:ext cx="8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serv</a:t>
            </a:r>
            <a:r>
              <a:rPr kumimoji="1" lang="en-US" altLang="zh-CN"/>
              <a:t>e</a:t>
            </a:r>
            <a:r>
              <a:rPr kumimoji="1" lang="en-US" altLang="zh-CN" smtClean="0"/>
              <a:t>r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631725" y="123037"/>
            <a:ext cx="8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serv</a:t>
            </a:r>
            <a:r>
              <a:rPr kumimoji="1" lang="en-US" altLang="zh-CN"/>
              <a:t>e</a:t>
            </a:r>
            <a:r>
              <a:rPr kumimoji="1" lang="en-US" altLang="zh-CN" smtClean="0"/>
              <a:t>r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98685" y="1746738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          </a:t>
            </a:r>
            <a:r>
              <a:rPr kumimoji="1" lang="en-US" altLang="zh-CN" dirty="0" smtClean="0"/>
              <a:t>Job</a:t>
            </a:r>
            <a:endParaRPr kumimoji="1" lang="zh-CN" altLang="en-US" dirty="0" smtClean="0"/>
          </a:p>
          <a:p>
            <a:r>
              <a:rPr kumimoji="1" lang="en-US" altLang="zh-CN" dirty="0" smtClean="0"/>
              <a:t>1.getOutPutStream</a:t>
            </a:r>
            <a:endParaRPr kumimoji="1" lang="zh-CN" altLang="en-US" dirty="0" smtClean="0"/>
          </a:p>
          <a:p>
            <a:r>
              <a:rPr kumimoji="1" lang="en-US" altLang="zh-CN" dirty="0" smtClean="0"/>
              <a:t>2.printWriter</a:t>
            </a:r>
            <a:r>
              <a:rPr kumimoji="1" lang="zh-CN" altLang="en-US" dirty="0" smtClean="0"/>
              <a:t>写出数据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WordCount.jar</a:t>
            </a:r>
            <a:r>
              <a:rPr kumimoji="1" lang="en-US" altLang="zh-CN" dirty="0" smtClean="0"/>
              <a:t>)</a:t>
            </a:r>
          </a:p>
          <a:p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930769" y="307703"/>
            <a:ext cx="32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jar </a:t>
            </a:r>
            <a:r>
              <a:rPr kumimoji="1" lang="mr-IN" altLang="zh-CN" dirty="0" smtClean="0"/>
              <a:t>–</a:t>
            </a:r>
            <a:r>
              <a:rPr kumimoji="1" lang="en-US" altLang="zh-CN" dirty="0" err="1" smtClean="0"/>
              <a:t>cp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WordCount.jar</a:t>
            </a:r>
            <a:r>
              <a:rPr kumimoji="1" lang="en-US" altLang="zh-CN" dirty="0" smtClean="0"/>
              <a:t> 1.txt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709138" y="861701"/>
            <a:ext cx="79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Task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584831" y="861701"/>
            <a:ext cx="79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Task</a:t>
            </a:r>
            <a:endParaRPr kumimoji="1" lang="zh-CN" altLang="en-US" dirty="0"/>
          </a:p>
        </p:txBody>
      </p:sp>
      <p:cxnSp>
        <p:nvCxnSpPr>
          <p:cNvPr id="15" name="直线箭头连接符 14"/>
          <p:cNvCxnSpPr/>
          <p:nvPr/>
        </p:nvCxnSpPr>
        <p:spPr>
          <a:xfrm flipV="1">
            <a:off x="2485292" y="1046367"/>
            <a:ext cx="3059724" cy="70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磁盘 15"/>
          <p:cNvSpPr/>
          <p:nvPr/>
        </p:nvSpPr>
        <p:spPr>
          <a:xfrm>
            <a:off x="5709138" y="1746738"/>
            <a:ext cx="797171" cy="3634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磁盘 16"/>
          <p:cNvSpPr/>
          <p:nvPr/>
        </p:nvSpPr>
        <p:spPr>
          <a:xfrm>
            <a:off x="7631725" y="1746738"/>
            <a:ext cx="797171" cy="3634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磁盘 17"/>
          <p:cNvSpPr/>
          <p:nvPr/>
        </p:nvSpPr>
        <p:spPr>
          <a:xfrm flipV="1">
            <a:off x="9636370" y="905690"/>
            <a:ext cx="797171" cy="4043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676965" y="98163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HDFS</a:t>
            </a:r>
            <a:endParaRPr kumimoji="1"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5920152" y="1350967"/>
            <a:ext cx="445478" cy="1261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713785" y="1333481"/>
            <a:ext cx="445478" cy="1261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9812216" y="1802305"/>
            <a:ext cx="445478" cy="1261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744200" y="178845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Maper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120555" y="3201854"/>
            <a:ext cx="1031630" cy="1887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磁盘 24"/>
          <p:cNvSpPr/>
          <p:nvPr/>
        </p:nvSpPr>
        <p:spPr>
          <a:xfrm>
            <a:off x="9237784" y="4507868"/>
            <a:ext cx="797171" cy="3634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9413630" y="4021543"/>
            <a:ext cx="445478" cy="1261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/>
          <p:cNvCxnSpPr>
            <a:stCxn id="5" idx="2"/>
            <a:endCxn id="24" idx="1"/>
          </p:cNvCxnSpPr>
          <p:nvPr/>
        </p:nvCxnSpPr>
        <p:spPr>
          <a:xfrm>
            <a:off x="6060831" y="2379784"/>
            <a:ext cx="3059724" cy="1765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6" idx="3"/>
            <a:endCxn id="24" idx="0"/>
          </p:cNvCxnSpPr>
          <p:nvPr/>
        </p:nvCxnSpPr>
        <p:spPr>
          <a:xfrm>
            <a:off x="8499232" y="1436077"/>
            <a:ext cx="1137138" cy="176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030310" y="2649414"/>
            <a:ext cx="222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mapper</a:t>
            </a:r>
            <a:r>
              <a:rPr kumimoji="1" lang="zh-CN" altLang="en-US" dirty="0" smtClean="0"/>
              <a:t>得到的结果</a:t>
            </a:r>
            <a:endParaRPr kumimoji="1"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9827043" y="2395929"/>
            <a:ext cx="445478" cy="1545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0668000" y="2318965"/>
            <a:ext cx="95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Reducer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514587" y="3678390"/>
            <a:ext cx="1031630" cy="1887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Master</a:t>
            </a:r>
            <a:endParaRPr kumimoji="1" lang="zh-CN" altLang="en-US" dirty="0"/>
          </a:p>
        </p:txBody>
      </p:sp>
      <p:cxnSp>
        <p:nvCxnSpPr>
          <p:cNvPr id="36" name="直线箭头连接符 35"/>
          <p:cNvCxnSpPr>
            <a:stCxn id="34" idx="0"/>
            <a:endCxn id="5" idx="2"/>
          </p:cNvCxnSpPr>
          <p:nvPr/>
        </p:nvCxnSpPr>
        <p:spPr>
          <a:xfrm flipH="1" flipV="1">
            <a:off x="6060831" y="2379784"/>
            <a:ext cx="969571" cy="12986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34" idx="0"/>
            <a:endCxn id="6" idx="2"/>
          </p:cNvCxnSpPr>
          <p:nvPr/>
        </p:nvCxnSpPr>
        <p:spPr>
          <a:xfrm flipV="1">
            <a:off x="7030402" y="2379784"/>
            <a:ext cx="953015" cy="12986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134191" y="3678390"/>
            <a:ext cx="1705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对于资源进行统一的调度（</a:t>
            </a:r>
            <a:r>
              <a:rPr kumimoji="1" lang="en-US" altLang="zh-CN" dirty="0" smtClean="0"/>
              <a:t>yarn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375212" y="2003612"/>
            <a:ext cx="3004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Hadoop</a:t>
            </a:r>
            <a:r>
              <a:rPr kumimoji="1" lang="zh-CN" altLang="en-US" dirty="0" smtClean="0"/>
              <a:t>中不需要用户</a:t>
            </a:r>
          </a:p>
          <a:p>
            <a:r>
              <a:rPr kumimoji="1" lang="zh-CN" altLang="en-US" dirty="0" smtClean="0"/>
              <a:t>进行</a:t>
            </a:r>
            <a:r>
              <a:rPr kumimoji="1" lang="en-US" altLang="zh-CN" dirty="0" smtClean="0"/>
              <a:t>socket</a:t>
            </a:r>
            <a:r>
              <a:rPr kumimoji="1" lang="zh-CN" altLang="en-US" dirty="0" smtClean="0"/>
              <a:t>程序的编写，</a:t>
            </a:r>
          </a:p>
          <a:p>
            <a:r>
              <a:rPr kumimoji="1" lang="en-US" altLang="zh-CN" dirty="0" smtClean="0"/>
              <a:t>Hadoop</a:t>
            </a:r>
            <a:r>
              <a:rPr kumimoji="1" lang="zh-CN" altLang="en-US" dirty="0" smtClean="0"/>
              <a:t>已经将其在低层实现</a:t>
            </a:r>
          </a:p>
          <a:p>
            <a:r>
              <a:rPr kumimoji="1" lang="zh-CN" altLang="en-US" dirty="0" smtClean="0"/>
              <a:t>用户主要写</a:t>
            </a:r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程序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82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4200" y="292100"/>
            <a:ext cx="1143000" cy="1511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49300" y="469900"/>
            <a:ext cx="81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/>
              <a:t>log.jpg</a:t>
            </a:r>
            <a:endParaRPr kumimoji="1"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3390900" y="289699"/>
            <a:ext cx="1143000" cy="1511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17900" y="416004"/>
            <a:ext cx="88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Tomcat:</a:t>
            </a:r>
            <a:endParaRPr kumimoji="1" lang="zh-CN" altLang="en-US" sz="1400" dirty="0" smtClean="0"/>
          </a:p>
          <a:p>
            <a:r>
              <a:rPr kumimoji="1" lang="en-US" altLang="zh-CN" sz="1400" dirty="0" smtClean="0"/>
              <a:t>action</a:t>
            </a:r>
            <a:r>
              <a:rPr kumimoji="1" lang="zh-CN" altLang="en-US" sz="1400" dirty="0" smtClean="0"/>
              <a:t>采集用户行为日志</a:t>
            </a:r>
          </a:p>
          <a:p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var</a:t>
            </a:r>
            <a:r>
              <a:rPr kumimoji="1" lang="en-US" altLang="zh-CN" sz="1400" dirty="0" smtClean="0"/>
              <a:t>/logs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390900" y="2474099"/>
            <a:ext cx="1143000" cy="1511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517900" y="2537251"/>
            <a:ext cx="88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Tomcat:</a:t>
            </a:r>
            <a:endParaRPr kumimoji="1" lang="zh-CN" altLang="en-US" sz="1400" dirty="0" smtClean="0"/>
          </a:p>
          <a:p>
            <a:r>
              <a:rPr kumimoji="1" lang="en-US" altLang="zh-CN" sz="1400" dirty="0" smtClean="0"/>
              <a:t>action</a:t>
            </a:r>
            <a:r>
              <a:rPr kumimoji="1" lang="zh-CN" altLang="en-US" sz="1400" dirty="0" smtClean="0"/>
              <a:t>采集用户行为日志</a:t>
            </a:r>
          </a:p>
          <a:p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var</a:t>
            </a:r>
            <a:r>
              <a:rPr kumimoji="1" lang="en-US" altLang="zh-CN" sz="1400" dirty="0" smtClean="0"/>
              <a:t>/logs</a:t>
            </a:r>
            <a:endParaRPr kumimoji="1" lang="zh-CN" altLang="en-US" sz="1400" dirty="0"/>
          </a:p>
        </p:txBody>
      </p:sp>
      <p:cxnSp>
        <p:nvCxnSpPr>
          <p:cNvPr id="13" name="直线箭头连接符 12"/>
          <p:cNvCxnSpPr>
            <a:stCxn id="4" idx="3"/>
            <a:endCxn id="6" idx="1"/>
          </p:cNvCxnSpPr>
          <p:nvPr/>
        </p:nvCxnSpPr>
        <p:spPr>
          <a:xfrm flipV="1">
            <a:off x="1727200" y="1045349"/>
            <a:ext cx="1663700" cy="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3"/>
            <a:endCxn id="9" idx="1"/>
          </p:cNvCxnSpPr>
          <p:nvPr/>
        </p:nvCxnSpPr>
        <p:spPr>
          <a:xfrm>
            <a:off x="1727200" y="1047750"/>
            <a:ext cx="1663700" cy="2181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133600" y="838200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nginx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210300" y="352851"/>
            <a:ext cx="1143000" cy="8546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708900" y="352851"/>
            <a:ext cx="1143000" cy="8546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359900" y="351481"/>
            <a:ext cx="1143000" cy="8546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/>
          <p:cNvCxnSpPr>
            <a:stCxn id="6" idx="3"/>
          </p:cNvCxnSpPr>
          <p:nvPr/>
        </p:nvCxnSpPr>
        <p:spPr>
          <a:xfrm>
            <a:off x="4533900" y="1045349"/>
            <a:ext cx="1282700" cy="110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9" idx="3"/>
            <a:endCxn id="81" idx="1"/>
          </p:cNvCxnSpPr>
          <p:nvPr/>
        </p:nvCxnSpPr>
        <p:spPr>
          <a:xfrm flipV="1">
            <a:off x="4533900" y="2247174"/>
            <a:ext cx="1282700" cy="98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965700" y="1830900"/>
            <a:ext cx="74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使用</a:t>
            </a:r>
            <a:r>
              <a:rPr kumimoji="1" lang="en-US" altLang="zh-CN" sz="1400" dirty="0" smtClean="0"/>
              <a:t>flume</a:t>
            </a:r>
            <a:endParaRPr kumimoji="1"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438900" y="467667"/>
            <a:ext cx="73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HDFS</a:t>
            </a:r>
            <a:endParaRPr kumimoji="1" lang="zh-CN" altLang="en-US" sz="1400" dirty="0" smtClean="0"/>
          </a:p>
          <a:p>
            <a:r>
              <a:rPr kumimoji="1" lang="zh-CN" altLang="en-US" sz="1400" dirty="0" smtClean="0"/>
              <a:t>预处理数据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8013700" y="422751"/>
            <a:ext cx="73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HDFS</a:t>
            </a:r>
            <a:endParaRPr kumimoji="1" lang="zh-CN" altLang="en-US" sz="1400" dirty="0" smtClean="0"/>
          </a:p>
          <a:p>
            <a:r>
              <a:rPr kumimoji="1" lang="zh-CN" altLang="en-US" sz="1400" dirty="0" smtClean="0"/>
              <a:t>预处理数据</a:t>
            </a:r>
            <a:endParaRPr kumimoji="1" lang="zh-CN" altLang="en-US" sz="1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9588500" y="440203"/>
            <a:ext cx="73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HDFS</a:t>
            </a:r>
            <a:endParaRPr kumimoji="1" lang="zh-CN" altLang="en-US" sz="1400" dirty="0" smtClean="0"/>
          </a:p>
          <a:p>
            <a:r>
              <a:rPr kumimoji="1" lang="zh-CN" altLang="en-US" sz="1400" dirty="0" smtClean="0"/>
              <a:t>预处理数据</a:t>
            </a:r>
            <a:endParaRPr kumimoji="1"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7734300" y="1811298"/>
            <a:ext cx="1143000" cy="8546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013700" y="1811298"/>
            <a:ext cx="73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计算得到数据存入</a:t>
            </a:r>
            <a:r>
              <a:rPr kumimoji="1" lang="en-US" altLang="zh-CN" sz="1400" dirty="0" err="1" smtClean="0"/>
              <a:t>HIve</a:t>
            </a:r>
            <a:endParaRPr kumimoji="1" lang="zh-CN" altLang="en-US" sz="1400" dirty="0" smtClean="0"/>
          </a:p>
        </p:txBody>
      </p:sp>
      <p:cxnSp>
        <p:nvCxnSpPr>
          <p:cNvPr id="33" name="直线箭头连接符 32"/>
          <p:cNvCxnSpPr>
            <a:stCxn id="17" idx="2"/>
            <a:endCxn id="30" idx="0"/>
          </p:cNvCxnSpPr>
          <p:nvPr/>
        </p:nvCxnSpPr>
        <p:spPr>
          <a:xfrm>
            <a:off x="6781800" y="1207532"/>
            <a:ext cx="1524000" cy="60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18" idx="2"/>
          </p:cNvCxnSpPr>
          <p:nvPr/>
        </p:nvCxnSpPr>
        <p:spPr>
          <a:xfrm flipH="1">
            <a:off x="8255000" y="1207532"/>
            <a:ext cx="25400" cy="60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19" idx="2"/>
            <a:endCxn id="30" idx="0"/>
          </p:cNvCxnSpPr>
          <p:nvPr/>
        </p:nvCxnSpPr>
        <p:spPr>
          <a:xfrm flipH="1">
            <a:off x="8305800" y="1206162"/>
            <a:ext cx="1625600" cy="60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543800" y="1358900"/>
            <a:ext cx="181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多次</a:t>
            </a:r>
            <a:r>
              <a:rPr kumimoji="1" lang="en-US" altLang="zh-CN" sz="1400" dirty="0" err="1" smtClean="0"/>
              <a:t>mapreduce</a:t>
            </a:r>
            <a:r>
              <a:rPr kumimoji="1" lang="zh-CN" altLang="en-US" sz="1400" dirty="0" smtClean="0"/>
              <a:t>计算</a:t>
            </a:r>
            <a:endParaRPr kumimoji="1"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7734300" y="3229748"/>
            <a:ext cx="1143000" cy="8546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7924800" y="3280148"/>
            <a:ext cx="825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可能得到的结果：买</a:t>
            </a:r>
            <a:r>
              <a:rPr kumimoji="1" lang="en-US" altLang="zh-CN" sz="1000" dirty="0" err="1" smtClean="0"/>
              <a:t>coffe</a:t>
            </a:r>
            <a:r>
              <a:rPr kumimoji="1" lang="zh-CN" altLang="en-US" sz="1000" dirty="0" smtClean="0"/>
              <a:t>推荐</a:t>
            </a:r>
            <a:r>
              <a:rPr kumimoji="1" lang="en-US" altLang="zh-CN" sz="1000" dirty="0" err="1" smtClean="0"/>
              <a:t>coffe</a:t>
            </a:r>
            <a:r>
              <a:rPr kumimoji="1" lang="zh-CN" altLang="en-US" sz="1000" dirty="0" smtClean="0"/>
              <a:t>杯或者其他</a:t>
            </a:r>
            <a:r>
              <a:rPr kumimoji="1" lang="en-US" altLang="zh-CN" sz="1000" dirty="0" err="1" smtClean="0"/>
              <a:t>coffe</a:t>
            </a:r>
            <a:r>
              <a:rPr kumimoji="1" lang="zh-CN" altLang="en-US" sz="1000" dirty="0" smtClean="0"/>
              <a:t>豆</a:t>
            </a:r>
            <a:endParaRPr kumimoji="1" lang="zh-CN" altLang="en-US" sz="1000" dirty="0"/>
          </a:p>
        </p:txBody>
      </p:sp>
      <p:cxnSp>
        <p:nvCxnSpPr>
          <p:cNvPr id="42" name="曲线连接符 41"/>
          <p:cNvCxnSpPr>
            <a:endCxn id="39" idx="0"/>
          </p:cNvCxnSpPr>
          <p:nvPr/>
        </p:nvCxnSpPr>
        <p:spPr>
          <a:xfrm rot="5400000">
            <a:off x="8096941" y="2874838"/>
            <a:ext cx="563769" cy="1460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750300" y="2765405"/>
            <a:ext cx="135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进行</a:t>
            </a:r>
            <a:r>
              <a:rPr kumimoji="1" lang="en-US" altLang="zh-CN" sz="1400" dirty="0" smtClean="0"/>
              <a:t>ETL</a:t>
            </a:r>
            <a:r>
              <a:rPr kumimoji="1" lang="zh-CN" altLang="en-US" sz="1400" dirty="0" smtClean="0"/>
              <a:t>快，即</a:t>
            </a:r>
            <a:r>
              <a:rPr kumimoji="1" lang="en-US" altLang="zh-CN" sz="1400" dirty="0" err="1" smtClean="0"/>
              <a:t>sql</a:t>
            </a:r>
            <a:r>
              <a:rPr kumimoji="1" lang="zh-CN" altLang="en-US" sz="1400" dirty="0" smtClean="0"/>
              <a:t>查询</a:t>
            </a:r>
            <a:endParaRPr kumimoji="1" lang="zh-CN" altLang="en-US" sz="1400" dirty="0"/>
          </a:p>
        </p:txBody>
      </p:sp>
      <p:sp>
        <p:nvSpPr>
          <p:cNvPr id="45" name="磁盘 44"/>
          <p:cNvSpPr/>
          <p:nvPr/>
        </p:nvSpPr>
        <p:spPr>
          <a:xfrm>
            <a:off x="5194300" y="6083300"/>
            <a:ext cx="1905000" cy="584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7543800" y="6190734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：推荐原料数据库</a:t>
            </a:r>
            <a:endParaRPr kumimoji="1" lang="zh-CN" altLang="en-US" dirty="0"/>
          </a:p>
        </p:txBody>
      </p:sp>
      <p:cxnSp>
        <p:nvCxnSpPr>
          <p:cNvPr id="48" name="直线箭头连接符 47"/>
          <p:cNvCxnSpPr>
            <a:stCxn id="40" idx="2"/>
          </p:cNvCxnSpPr>
          <p:nvPr/>
        </p:nvCxnSpPr>
        <p:spPr>
          <a:xfrm flipH="1">
            <a:off x="6642100" y="4141922"/>
            <a:ext cx="1695450" cy="185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670800" y="4914272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使用</a:t>
            </a:r>
            <a:r>
              <a:rPr kumimoji="1" lang="en-US" altLang="zh-CN" sz="1400" dirty="0" err="1" smtClean="0"/>
              <a:t>sqoop</a:t>
            </a:r>
            <a:r>
              <a:rPr kumimoji="1" lang="zh-CN" altLang="en-US" sz="1400" dirty="0" smtClean="0"/>
              <a:t>导入到关系数据库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4972050" y="3188661"/>
            <a:ext cx="1219200" cy="12101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5207000" y="3621872"/>
            <a:ext cx="72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使用</a:t>
            </a:r>
            <a:r>
              <a:rPr kumimoji="1" lang="en-US" altLang="zh-CN" sz="1000" dirty="0" smtClean="0"/>
              <a:t>storm</a:t>
            </a:r>
            <a:r>
              <a:rPr kumimoji="1" lang="zh-CN" altLang="en-US" sz="1000" dirty="0" smtClean="0"/>
              <a:t>／</a:t>
            </a:r>
            <a:r>
              <a:rPr kumimoji="1" lang="en-US" altLang="zh-CN" sz="1000" dirty="0" smtClean="0"/>
              <a:t>spark</a:t>
            </a:r>
            <a:r>
              <a:rPr kumimoji="1" lang="zh-CN" altLang="en-US" sz="1000" dirty="0" smtClean="0"/>
              <a:t>进行实时计算</a:t>
            </a:r>
            <a:endParaRPr kumimoji="1" lang="zh-CN" altLang="en-US" sz="1000" dirty="0"/>
          </a:p>
        </p:txBody>
      </p:sp>
      <p:sp>
        <p:nvSpPr>
          <p:cNvPr id="52" name="文本框 51"/>
          <p:cNvSpPr txBox="1"/>
          <p:nvPr/>
        </p:nvSpPr>
        <p:spPr>
          <a:xfrm>
            <a:off x="5095877" y="3282882"/>
            <a:ext cx="125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实时推荐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50" idx="2"/>
          </p:cNvCxnSpPr>
          <p:nvPr/>
        </p:nvCxnSpPr>
        <p:spPr>
          <a:xfrm>
            <a:off x="5581650" y="4398777"/>
            <a:ext cx="955674" cy="157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990600" y="4158622"/>
            <a:ext cx="1143000" cy="1511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155700" y="4267200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action</a:t>
            </a:r>
            <a:endParaRPr kumimoji="1"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155700" y="4745110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1155700" y="5153058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dao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2222500" y="4636532"/>
            <a:ext cx="116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推荐引擎，对结果进行修正</a:t>
            </a:r>
            <a:endParaRPr kumimoji="1" lang="zh-CN" altLang="en-US" dirty="0"/>
          </a:p>
        </p:txBody>
      </p:sp>
      <p:cxnSp>
        <p:nvCxnSpPr>
          <p:cNvPr id="65" name="直线箭头连接符 64"/>
          <p:cNvCxnSpPr>
            <a:stCxn id="45" idx="2"/>
            <a:endCxn id="59" idx="3"/>
          </p:cNvCxnSpPr>
          <p:nvPr/>
        </p:nvCxnSpPr>
        <p:spPr>
          <a:xfrm flipH="1" flipV="1">
            <a:off x="2133600" y="4914272"/>
            <a:ext cx="3060700" cy="146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endCxn id="4" idx="2"/>
          </p:cNvCxnSpPr>
          <p:nvPr/>
        </p:nvCxnSpPr>
        <p:spPr>
          <a:xfrm flipH="1" flipV="1">
            <a:off x="1155700" y="1803400"/>
            <a:ext cx="241300" cy="235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539750" y="2474099"/>
            <a:ext cx="2070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推荐给用户</a:t>
            </a:r>
          </a:p>
          <a:p>
            <a:r>
              <a:rPr kumimoji="1" lang="zh-CN" altLang="en-US" dirty="0" smtClean="0"/>
              <a:t>比如猜你喜欢，热门关注等栏目</a:t>
            </a:r>
            <a:endParaRPr kumimoji="1"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10115550" y="1641429"/>
            <a:ext cx="1143000" cy="1511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0267950" y="1873564"/>
            <a:ext cx="1079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使用</a:t>
            </a:r>
            <a:r>
              <a:rPr kumimoji="1" lang="en-US" altLang="zh-CN" sz="1400" dirty="0" smtClean="0"/>
              <a:t>mahout</a:t>
            </a:r>
            <a:r>
              <a:rPr kumimoji="1" lang="zh-CN" altLang="en-US" sz="1400" dirty="0" smtClean="0"/>
              <a:t>进行机器学习推荐</a:t>
            </a:r>
            <a:endParaRPr kumimoji="1" lang="zh-CN" altLang="en-US" sz="1400" dirty="0"/>
          </a:p>
        </p:txBody>
      </p:sp>
      <p:cxnSp>
        <p:nvCxnSpPr>
          <p:cNvPr id="72" name="直线箭头连接符 71"/>
          <p:cNvCxnSpPr>
            <a:stCxn id="17" idx="2"/>
            <a:endCxn id="69" idx="0"/>
          </p:cNvCxnSpPr>
          <p:nvPr/>
        </p:nvCxnSpPr>
        <p:spPr>
          <a:xfrm>
            <a:off x="6781800" y="1207532"/>
            <a:ext cx="3905250" cy="43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stCxn id="18" idx="2"/>
          </p:cNvCxnSpPr>
          <p:nvPr/>
        </p:nvCxnSpPr>
        <p:spPr>
          <a:xfrm>
            <a:off x="8280400" y="1207532"/>
            <a:ext cx="2286000" cy="35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>
            <a:stCxn id="19" idx="2"/>
            <a:endCxn id="69" idx="0"/>
          </p:cNvCxnSpPr>
          <p:nvPr/>
        </p:nvCxnSpPr>
        <p:spPr>
          <a:xfrm>
            <a:off x="9931400" y="1206162"/>
            <a:ext cx="755650" cy="435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>
            <a:endCxn id="39" idx="3"/>
          </p:cNvCxnSpPr>
          <p:nvPr/>
        </p:nvCxnSpPr>
        <p:spPr>
          <a:xfrm flipH="1">
            <a:off x="8877300" y="3152729"/>
            <a:ext cx="1930400" cy="50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9566275" y="1320800"/>
            <a:ext cx="200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先进行</a:t>
            </a:r>
            <a:r>
              <a:rPr kumimoji="1" lang="en-US" altLang="zh-CN" sz="1400" dirty="0" err="1" smtClean="0"/>
              <a:t>mapreduce</a:t>
            </a:r>
            <a:r>
              <a:rPr kumimoji="1" lang="zh-CN" altLang="en-US" sz="1400" dirty="0" smtClean="0"/>
              <a:t>计算</a:t>
            </a:r>
            <a:endParaRPr kumimoji="1" lang="zh-CN" altLang="en-US" sz="1400" dirty="0"/>
          </a:p>
        </p:txBody>
      </p:sp>
      <p:sp>
        <p:nvSpPr>
          <p:cNvPr id="81" name="矩形 80"/>
          <p:cNvSpPr/>
          <p:nvPr/>
        </p:nvSpPr>
        <p:spPr>
          <a:xfrm>
            <a:off x="5816600" y="1666677"/>
            <a:ext cx="965200" cy="1160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5905500" y="203260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kafka</a:t>
            </a:r>
            <a:endParaRPr kumimoji="1" lang="zh-CN" altLang="en-US" dirty="0"/>
          </a:p>
        </p:txBody>
      </p:sp>
      <p:cxnSp>
        <p:nvCxnSpPr>
          <p:cNvPr id="87" name="直线箭头连接符 86"/>
          <p:cNvCxnSpPr>
            <a:stCxn id="81" idx="0"/>
            <a:endCxn id="17" idx="2"/>
          </p:cNvCxnSpPr>
          <p:nvPr/>
        </p:nvCxnSpPr>
        <p:spPr>
          <a:xfrm flipV="1">
            <a:off x="6299200" y="1207532"/>
            <a:ext cx="482600" cy="45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/>
          <p:cNvCxnSpPr>
            <a:stCxn id="81" idx="2"/>
            <a:endCxn id="50" idx="0"/>
          </p:cNvCxnSpPr>
          <p:nvPr/>
        </p:nvCxnSpPr>
        <p:spPr>
          <a:xfrm flipH="1">
            <a:off x="5581650" y="2827671"/>
            <a:ext cx="717550" cy="3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7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05100" y="990600"/>
            <a:ext cx="1612900" cy="2311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08300" y="1206500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namenode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19700" y="990600"/>
            <a:ext cx="1612900" cy="2311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620000" y="990600"/>
            <a:ext cx="1612900" cy="2311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740900" y="990600"/>
            <a:ext cx="1612900" cy="2311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56250" y="1251466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datanode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823200" y="1251466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datanode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147300" y="1251466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datanode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705100" y="2489200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manager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556250" y="2489200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yarn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026400" y="2489200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yarn</a:t>
            </a:r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639300" y="2489200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yarn</a:t>
            </a:r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81000" y="2387600"/>
            <a:ext cx="163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HDFS</a:t>
            </a:r>
            <a:endParaRPr kumimoji="1" lang="zh-CN" altLang="en-US" dirty="0" smtClean="0"/>
          </a:p>
          <a:p>
            <a:r>
              <a:rPr kumimoji="1" lang="en-US" altLang="zh-CN" dirty="0" smtClean="0"/>
              <a:t>YARN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216400" y="2159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Hadoop</a:t>
            </a:r>
            <a:r>
              <a:rPr kumimoji="1" lang="zh-CN" altLang="en-US" dirty="0" smtClean="0"/>
              <a:t>集群搭建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29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0700" y="1003300"/>
            <a:ext cx="952500" cy="101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37200" y="673100"/>
            <a:ext cx="952500" cy="101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6800" y="3797300"/>
            <a:ext cx="952500" cy="101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37200" y="3797300"/>
            <a:ext cx="952500" cy="101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378700" y="3797300"/>
            <a:ext cx="952500" cy="101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410700" y="3797300"/>
            <a:ext cx="952500" cy="101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37200" y="303768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namenode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517900" y="3427968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datanode1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448300" y="3427968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datanode2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200900" y="3427968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datanode3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9220200" y="3427968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datanode4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66750" y="633968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client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66750" y="1282700"/>
            <a:ext cx="67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/>
              <a:t>Jdk.tar.gz</a:t>
            </a:r>
            <a:r>
              <a:rPr kumimoji="1" lang="en-US" altLang="zh-CN" sz="1200" dirty="0" smtClean="0"/>
              <a:t> 400MB</a:t>
            </a:r>
            <a:endParaRPr kumimoji="1" lang="zh-CN" altLang="en-US" sz="1200" dirty="0"/>
          </a:p>
        </p:txBody>
      </p:sp>
      <p:cxnSp>
        <p:nvCxnSpPr>
          <p:cNvPr id="18" name="直线箭头连接符 17"/>
          <p:cNvCxnSpPr>
            <a:stCxn id="4" idx="3"/>
          </p:cNvCxnSpPr>
          <p:nvPr/>
        </p:nvCxnSpPr>
        <p:spPr>
          <a:xfrm flipV="1">
            <a:off x="1473200" y="673100"/>
            <a:ext cx="4064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012950" y="621268"/>
            <a:ext cx="242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1.</a:t>
            </a:r>
            <a:r>
              <a:rPr kumimoji="1" lang="zh-CN" altLang="en-US" sz="1400" dirty="0" smtClean="0"/>
              <a:t>向</a:t>
            </a:r>
            <a:r>
              <a:rPr kumimoji="1" lang="en-US" altLang="zh-CN" sz="1400" dirty="0" err="1" smtClean="0"/>
              <a:t>namenode</a:t>
            </a:r>
            <a:r>
              <a:rPr kumimoji="1" lang="zh-CN" altLang="en-US" sz="1400" dirty="0" smtClean="0"/>
              <a:t>请求上传到／</a:t>
            </a:r>
            <a:r>
              <a:rPr kumimoji="1" lang="en-US" altLang="zh-CN" sz="1400" dirty="0" smtClean="0"/>
              <a:t>test</a:t>
            </a:r>
            <a:r>
              <a:rPr kumimoji="1" lang="zh-CN" altLang="en-US" sz="1400" dirty="0" smtClean="0"/>
              <a:t>目录</a:t>
            </a:r>
            <a:endParaRPr kumimoji="1" lang="zh-CN" altLang="en-US" sz="1400" dirty="0"/>
          </a:p>
        </p:txBody>
      </p:sp>
      <p:sp>
        <p:nvSpPr>
          <p:cNvPr id="20" name="左弧形箭头 19"/>
          <p:cNvSpPr/>
          <p:nvPr/>
        </p:nvSpPr>
        <p:spPr>
          <a:xfrm>
            <a:off x="6489700" y="818634"/>
            <a:ext cx="393700" cy="4640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35800" y="621268"/>
            <a:ext cx="196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2.</a:t>
            </a:r>
            <a:r>
              <a:rPr kumimoji="1" lang="zh-CN" altLang="en-US" sz="1200" dirty="0" smtClean="0"/>
              <a:t>检查</a:t>
            </a:r>
            <a:r>
              <a:rPr kumimoji="1" lang="en-US" altLang="zh-CN" sz="1200" dirty="0" smtClean="0"/>
              <a:t>/.test</a:t>
            </a:r>
            <a:r>
              <a:rPr kumimoji="1" lang="zh-CN" altLang="en-US" sz="1200" dirty="0" smtClean="0"/>
              <a:t>目录是否存在</a:t>
            </a:r>
            <a:r>
              <a:rPr kumimoji="1" lang="en-US" altLang="zh-CN" sz="1200" dirty="0" err="1" smtClean="0"/>
              <a:t>jdk.tar.gz</a:t>
            </a:r>
            <a:r>
              <a:rPr kumimoji="1" lang="zh-CN" altLang="en-US" sz="1200" dirty="0" smtClean="0"/>
              <a:t>文件，如果存在则抛出异常，否则响应</a:t>
            </a:r>
            <a:endParaRPr kumimoji="1" lang="zh-CN" altLang="en-US" sz="1200" dirty="0"/>
          </a:p>
        </p:txBody>
      </p:sp>
      <p:cxnSp>
        <p:nvCxnSpPr>
          <p:cNvPr id="23" name="直线箭头连接符 22"/>
          <p:cNvCxnSpPr>
            <a:stCxn id="5" idx="1"/>
          </p:cNvCxnSpPr>
          <p:nvPr/>
        </p:nvCxnSpPr>
        <p:spPr>
          <a:xfrm flipH="1">
            <a:off x="1473200" y="1181100"/>
            <a:ext cx="4064000" cy="42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 rot="21188406">
            <a:off x="2860702" y="1159349"/>
            <a:ext cx="196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3.</a:t>
            </a:r>
            <a:r>
              <a:rPr kumimoji="1" lang="zh-CN" altLang="en-US" sz="1200" dirty="0" smtClean="0"/>
              <a:t>可以上传或者抛出异常</a:t>
            </a:r>
            <a:endParaRPr kumimoji="1" lang="zh-CN" altLang="en-US" sz="1200" dirty="0"/>
          </a:p>
        </p:txBody>
      </p:sp>
      <p:cxnSp>
        <p:nvCxnSpPr>
          <p:cNvPr id="27" name="直线箭头连接符 26"/>
          <p:cNvCxnSpPr/>
          <p:nvPr/>
        </p:nvCxnSpPr>
        <p:spPr>
          <a:xfrm flipV="1">
            <a:off x="1473200" y="1511300"/>
            <a:ext cx="4064000" cy="17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012950" y="1385500"/>
            <a:ext cx="393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4.</a:t>
            </a:r>
            <a:r>
              <a:rPr kumimoji="1" lang="zh-CN" altLang="en-US" sz="1200" dirty="0" smtClean="0"/>
              <a:t>第一个</a:t>
            </a:r>
            <a:r>
              <a:rPr kumimoji="1" lang="en-US" altLang="zh-CN" sz="1200" dirty="0" smtClean="0"/>
              <a:t>block</a:t>
            </a:r>
            <a:r>
              <a:rPr kumimoji="1" lang="zh-CN" altLang="en-US" sz="1200" dirty="0" smtClean="0"/>
              <a:t>块是</a:t>
            </a:r>
            <a:r>
              <a:rPr kumimoji="1" lang="en-US" altLang="zh-CN" sz="1200" dirty="0" smtClean="0"/>
              <a:t>0-128MB</a:t>
            </a:r>
            <a:r>
              <a:rPr kumimoji="1" lang="zh-CN" altLang="en-US" sz="1200" dirty="0" smtClean="0"/>
              <a:t>，请求具体的</a:t>
            </a:r>
            <a:r>
              <a:rPr kumimoji="1" lang="en-US" altLang="zh-CN" sz="1200" dirty="0" err="1" smtClean="0"/>
              <a:t>datanode</a:t>
            </a:r>
            <a:endParaRPr kumimoji="1" lang="zh-CN" altLang="en-US" sz="1200" dirty="0"/>
          </a:p>
        </p:txBody>
      </p:sp>
      <p:cxnSp>
        <p:nvCxnSpPr>
          <p:cNvPr id="30" name="直线箭头连接符 29"/>
          <p:cNvCxnSpPr>
            <a:stCxn id="5" idx="2"/>
          </p:cNvCxnSpPr>
          <p:nvPr/>
        </p:nvCxnSpPr>
        <p:spPr>
          <a:xfrm flipH="1">
            <a:off x="1473200" y="1689100"/>
            <a:ext cx="4540250" cy="2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 rot="21268328">
            <a:off x="2054225" y="1749114"/>
            <a:ext cx="3105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5.</a:t>
            </a:r>
            <a:r>
              <a:rPr kumimoji="1" lang="zh-CN" altLang="en-US" sz="1200" dirty="0" smtClean="0"/>
              <a:t>根据算法返回</a:t>
            </a:r>
            <a:r>
              <a:rPr kumimoji="1" lang="en-US" altLang="zh-CN" sz="1200" dirty="0" err="1" smtClean="0"/>
              <a:t>datanode</a:t>
            </a:r>
            <a:r>
              <a:rPr kumimoji="1" lang="zh-CN" altLang="en-US" sz="1200" dirty="0" smtClean="0"/>
              <a:t>，假设为</a:t>
            </a:r>
            <a:r>
              <a:rPr kumimoji="1" lang="en-US" altLang="zh-CN" sz="1200" dirty="0" smtClean="0"/>
              <a:t>1</a:t>
            </a:r>
            <a:r>
              <a:rPr kumimoji="1" lang="zh-CN" altLang="en-US" sz="1200" dirty="0" smtClean="0"/>
              <a:t>，</a:t>
            </a:r>
            <a:r>
              <a:rPr kumimoji="1" lang="en-US" altLang="zh-CN" sz="1200" dirty="0" smtClean="0"/>
              <a:t>3</a:t>
            </a:r>
            <a:r>
              <a:rPr kumimoji="1" lang="zh-CN" altLang="en-US" sz="1200" dirty="0" smtClean="0"/>
              <a:t>，</a:t>
            </a:r>
            <a:r>
              <a:rPr kumimoji="1" lang="en-US" altLang="zh-CN" sz="1200" dirty="0" smtClean="0"/>
              <a:t>4</a:t>
            </a:r>
            <a:endParaRPr kumimoji="1" lang="zh-CN" altLang="en-US" sz="1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9220200" y="303768"/>
            <a:ext cx="265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第一个副本放在同一机架的</a:t>
            </a:r>
            <a:r>
              <a:rPr kumimoji="1" lang="en-US" altLang="zh-CN" sz="1200" dirty="0" err="1" smtClean="0"/>
              <a:t>datanode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第二个副本放在不同计价的</a:t>
            </a:r>
            <a:r>
              <a:rPr kumimoji="1" lang="en-US" altLang="zh-CN" sz="1200" dirty="0" err="1" smtClean="0"/>
              <a:t>datanode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第三副本放在除开第一个机架的</a:t>
            </a:r>
            <a:r>
              <a:rPr kumimoji="1" lang="en-US" altLang="zh-CN" sz="1200" dirty="0" err="1" smtClean="0"/>
              <a:t>datanode</a:t>
            </a:r>
            <a:endParaRPr kumimoji="1" lang="zh-CN" altLang="en-US" sz="1200" dirty="0" smtClean="0"/>
          </a:p>
        </p:txBody>
      </p:sp>
      <p:sp>
        <p:nvSpPr>
          <p:cNvPr id="33" name="文本框 32"/>
          <p:cNvSpPr txBox="1"/>
          <p:nvPr/>
        </p:nvSpPr>
        <p:spPr>
          <a:xfrm>
            <a:off x="3338512" y="1992699"/>
            <a:ext cx="1704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主要考虑距离</a:t>
            </a:r>
            <a:endParaRPr kumimoji="1" lang="zh-CN" altLang="en-US" sz="1200" dirty="0"/>
          </a:p>
        </p:txBody>
      </p:sp>
      <p:cxnSp>
        <p:nvCxnSpPr>
          <p:cNvPr id="35" name="直线箭头连接符 34"/>
          <p:cNvCxnSpPr>
            <a:stCxn id="4" idx="2"/>
            <a:endCxn id="6" idx="1"/>
          </p:cNvCxnSpPr>
          <p:nvPr/>
        </p:nvCxnSpPr>
        <p:spPr>
          <a:xfrm>
            <a:off x="996950" y="2019300"/>
            <a:ext cx="2609850" cy="228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511300" y="2347952"/>
            <a:ext cx="200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6.</a:t>
            </a:r>
            <a:r>
              <a:rPr kumimoji="1" lang="zh-CN" altLang="en-US" sz="1200" dirty="0" smtClean="0"/>
              <a:t>建立</a:t>
            </a:r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channel</a:t>
            </a:r>
            <a:r>
              <a:rPr kumimoji="1" lang="zh-CN" altLang="en-US" sz="1200" dirty="0" smtClean="0"/>
              <a:t>连接发送数据</a:t>
            </a:r>
            <a:endParaRPr kumimoji="1" lang="zh-CN" altLang="en-US" sz="1200" dirty="0"/>
          </a:p>
        </p:txBody>
      </p:sp>
      <p:cxnSp>
        <p:nvCxnSpPr>
          <p:cNvPr id="38" name="直线箭头连接符 37"/>
          <p:cNvCxnSpPr/>
          <p:nvPr/>
        </p:nvCxnSpPr>
        <p:spPr>
          <a:xfrm>
            <a:off x="4559300" y="4064000"/>
            <a:ext cx="2819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949950" y="3797300"/>
            <a:ext cx="125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7.1</a:t>
            </a:r>
            <a:r>
              <a:rPr kumimoji="1" lang="zh-CN" altLang="en-US" sz="1200" dirty="0" smtClean="0"/>
              <a:t>建立连接通道</a:t>
            </a:r>
            <a:endParaRPr kumimoji="1" lang="zh-CN" altLang="en-US" sz="1200" dirty="0"/>
          </a:p>
        </p:txBody>
      </p:sp>
      <p:cxnSp>
        <p:nvCxnSpPr>
          <p:cNvPr id="41" name="直线箭头连接符 40"/>
          <p:cNvCxnSpPr/>
          <p:nvPr/>
        </p:nvCxnSpPr>
        <p:spPr>
          <a:xfrm>
            <a:off x="8331200" y="4064000"/>
            <a:ext cx="1079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470900" y="3792151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7.2</a:t>
            </a:r>
            <a:r>
              <a:rPr kumimoji="1" lang="zh-CN" altLang="en-US" sz="1200" dirty="0" smtClean="0"/>
              <a:t>建立连接</a:t>
            </a:r>
            <a:endParaRPr kumimoji="1" lang="zh-CN" altLang="en-US" sz="1200" dirty="0"/>
          </a:p>
        </p:txBody>
      </p:sp>
      <p:cxnSp>
        <p:nvCxnSpPr>
          <p:cNvPr id="44" name="直线箭头连接符 43"/>
          <p:cNvCxnSpPr/>
          <p:nvPr/>
        </p:nvCxnSpPr>
        <p:spPr>
          <a:xfrm flipH="1" flipV="1">
            <a:off x="8331200" y="4622800"/>
            <a:ext cx="10795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267700" y="4400376"/>
            <a:ext cx="142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8.1socket</a:t>
            </a:r>
            <a:r>
              <a:rPr kumimoji="1" lang="zh-CN" altLang="en-US" sz="1200" dirty="0" smtClean="0"/>
              <a:t>连接建立</a:t>
            </a:r>
            <a:endParaRPr kumimoji="1" lang="zh-CN" altLang="en-US" sz="1200" dirty="0"/>
          </a:p>
        </p:txBody>
      </p:sp>
      <p:cxnSp>
        <p:nvCxnSpPr>
          <p:cNvPr id="47" name="直线箭头连接符 46"/>
          <p:cNvCxnSpPr/>
          <p:nvPr/>
        </p:nvCxnSpPr>
        <p:spPr>
          <a:xfrm flipH="1">
            <a:off x="4559300" y="4622800"/>
            <a:ext cx="28194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842000" y="4406900"/>
            <a:ext cx="125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8.2</a:t>
            </a:r>
            <a:r>
              <a:rPr kumimoji="1" lang="zh-CN" altLang="en-US" sz="1200" dirty="0" smtClean="0"/>
              <a:t>连接建立</a:t>
            </a:r>
            <a:endParaRPr kumimoji="1" lang="zh-CN" altLang="en-US" sz="1200" dirty="0"/>
          </a:p>
        </p:txBody>
      </p:sp>
      <p:cxnSp>
        <p:nvCxnSpPr>
          <p:cNvPr id="50" name="直线箭头连接符 49"/>
          <p:cNvCxnSpPr>
            <a:stCxn id="6" idx="1"/>
          </p:cNvCxnSpPr>
          <p:nvPr/>
        </p:nvCxnSpPr>
        <p:spPr>
          <a:xfrm flipH="1" flipV="1">
            <a:off x="666750" y="2019300"/>
            <a:ext cx="2940050" cy="228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423987" y="2804299"/>
            <a:ext cx="1522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9ok.</a:t>
            </a:r>
            <a:r>
              <a:rPr kumimoji="1" lang="zh-CN" altLang="en-US" sz="1200" dirty="0" smtClean="0"/>
              <a:t>等待数据发送</a:t>
            </a:r>
            <a:endParaRPr kumimoji="1" lang="zh-CN" altLang="en-US" sz="1200" dirty="0"/>
          </a:p>
        </p:txBody>
      </p:sp>
      <p:cxnSp>
        <p:nvCxnSpPr>
          <p:cNvPr id="53" name="直线箭头连接符 52"/>
          <p:cNvCxnSpPr>
            <a:stCxn id="4" idx="2"/>
          </p:cNvCxnSpPr>
          <p:nvPr/>
        </p:nvCxnSpPr>
        <p:spPr>
          <a:xfrm>
            <a:off x="996950" y="2019300"/>
            <a:ext cx="2609850" cy="279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296987" y="3427968"/>
            <a:ext cx="2068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10.</a:t>
            </a:r>
            <a:r>
              <a:rPr kumimoji="1" lang="zh-CN" altLang="en-US" sz="1200" dirty="0" smtClean="0"/>
              <a:t>发送数据，</a:t>
            </a:r>
            <a:r>
              <a:rPr kumimoji="1" lang="en-US" altLang="zh-CN" sz="1200" dirty="0" smtClean="0"/>
              <a:t>pocket(64k)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3840162" y="4305300"/>
            <a:ext cx="598488" cy="330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3840162" y="4978400"/>
            <a:ext cx="10239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11.</a:t>
            </a:r>
            <a:r>
              <a:rPr kumimoji="1" lang="zh-CN" altLang="en-US" sz="1200" dirty="0" smtClean="0"/>
              <a:t>本地缓存，第一写在本地文件，当然也要校验</a:t>
            </a:r>
            <a:r>
              <a:rPr kumimoji="1" lang="en-US" altLang="zh-CN" sz="1200" dirty="0" smtClean="0"/>
              <a:t>pocket</a:t>
            </a:r>
            <a:r>
              <a:rPr kumimoji="1" lang="zh-CN" altLang="en-US" sz="1200" dirty="0" smtClean="0"/>
              <a:t>，第二发送</a:t>
            </a:r>
            <a:r>
              <a:rPr kumimoji="1" lang="zh-CN" altLang="en-US" sz="1200" smtClean="0"/>
              <a:t>给副本</a:t>
            </a:r>
            <a:endParaRPr kumimoji="1"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4813299" y="3989169"/>
            <a:ext cx="609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PIPE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LINE</a:t>
            </a:r>
            <a:endParaRPr kumimoji="1"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666750" y="4470400"/>
            <a:ext cx="2184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第二个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再次请求</a:t>
            </a:r>
            <a:r>
              <a:rPr kumimoji="1" lang="en-US" altLang="zh-CN" dirty="0" err="1" smtClean="0"/>
              <a:t>namenode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namenode</a:t>
            </a:r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datanode</a:t>
            </a:r>
            <a:r>
              <a:rPr kumimoji="1" lang="zh-CN" altLang="en-US" dirty="0" smtClean="0"/>
              <a:t>给客户端，再次进行以上操作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5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5181" y="1582322"/>
            <a:ext cx="876300" cy="1485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321800" y="4165600"/>
            <a:ext cx="876300" cy="1485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226300" y="4171950"/>
            <a:ext cx="876300" cy="1485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51450" y="4165600"/>
            <a:ext cx="876300" cy="1485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76600" y="4165600"/>
            <a:ext cx="876300" cy="1485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89600" y="457200"/>
            <a:ext cx="876300" cy="1485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/>
          <p:cNvCxnSpPr>
            <a:stCxn id="4" idx="0"/>
          </p:cNvCxnSpPr>
          <p:nvPr/>
        </p:nvCxnSpPr>
        <p:spPr>
          <a:xfrm flipV="1">
            <a:off x="1423331" y="553622"/>
            <a:ext cx="4349750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20733898">
            <a:off x="2352675" y="662454"/>
            <a:ext cx="256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1.</a:t>
            </a:r>
            <a:r>
              <a:rPr kumimoji="1" lang="zh-CN" altLang="en-US" sz="1200" dirty="0" smtClean="0"/>
              <a:t>请求数据</a:t>
            </a:r>
            <a:r>
              <a:rPr kumimoji="1" lang="en-US" altLang="zh-CN" sz="1200" dirty="0" smtClean="0"/>
              <a:t>/test/</a:t>
            </a:r>
            <a:r>
              <a:rPr kumimoji="1" lang="en-US" altLang="zh-CN" sz="1200" dirty="0" err="1" smtClean="0"/>
              <a:t>jdk.tar.gz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731000" y="5969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/>
              <a:t>jdk.tar.gz</a:t>
            </a:r>
            <a:r>
              <a:rPr kumimoji="1" lang="zh-CN" altLang="en-US" sz="1200" dirty="0" smtClean="0"/>
              <a:t>的</a:t>
            </a:r>
            <a:r>
              <a:rPr kumimoji="1" lang="en-US" altLang="zh-CN" sz="1200" dirty="0" smtClean="0"/>
              <a:t>block</a:t>
            </a:r>
            <a:r>
              <a:rPr kumimoji="1" lang="zh-CN" altLang="en-US" sz="1200" dirty="0" smtClean="0"/>
              <a:t>块</a:t>
            </a:r>
          </a:p>
          <a:p>
            <a:r>
              <a:rPr kumimoji="1" lang="en-US" altLang="zh-CN" sz="1200" dirty="0" smtClean="0"/>
              <a:t>BLOCK_1(DN1,DN2,DN3) </a:t>
            </a:r>
            <a:endParaRPr kumimoji="1" lang="zh-CN" altLang="en-US" sz="1200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5689600" y="177800"/>
            <a:ext cx="87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/>
              <a:t>namenode</a:t>
            </a:r>
            <a:endParaRPr kumimoji="1" lang="zh-CN" altLang="en-US" sz="1200" dirty="0"/>
          </a:p>
        </p:txBody>
      </p:sp>
      <p:cxnSp>
        <p:nvCxnSpPr>
          <p:cNvPr id="17" name="直线箭头连接符 16"/>
          <p:cNvCxnSpPr>
            <a:stCxn id="10" idx="1"/>
            <a:endCxn id="4" idx="3"/>
          </p:cNvCxnSpPr>
          <p:nvPr/>
        </p:nvCxnSpPr>
        <p:spPr>
          <a:xfrm flipH="1">
            <a:off x="1861481" y="1200150"/>
            <a:ext cx="3828119" cy="1125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 rot="20872988">
            <a:off x="2560657" y="1498612"/>
            <a:ext cx="214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2.</a:t>
            </a:r>
            <a:r>
              <a:rPr kumimoji="1" lang="zh-CN" altLang="en-US" sz="1200" dirty="0" smtClean="0"/>
              <a:t>返回元数据信息</a:t>
            </a:r>
            <a:r>
              <a:rPr kumimoji="1" lang="en-US" altLang="zh-CN" sz="1200" dirty="0" smtClean="0"/>
              <a:t>BLOCK_1</a:t>
            </a:r>
            <a:endParaRPr kumimoji="1" lang="zh-CN" altLang="en-US" sz="1200" dirty="0"/>
          </a:p>
        </p:txBody>
      </p:sp>
      <p:cxnSp>
        <p:nvCxnSpPr>
          <p:cNvPr id="20" name="直线箭头连接符 19"/>
          <p:cNvCxnSpPr>
            <a:stCxn id="4" idx="3"/>
            <a:endCxn id="9" idx="1"/>
          </p:cNvCxnSpPr>
          <p:nvPr/>
        </p:nvCxnSpPr>
        <p:spPr>
          <a:xfrm>
            <a:off x="1861481" y="2325272"/>
            <a:ext cx="1415119" cy="258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 rot="3455999">
            <a:off x="1839873" y="3156763"/>
            <a:ext cx="1924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3.</a:t>
            </a:r>
            <a:r>
              <a:rPr kumimoji="1" lang="zh-CN" altLang="en-US" sz="1200" dirty="0" smtClean="0"/>
              <a:t>建立</a:t>
            </a:r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连接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1097484" y="1279951"/>
            <a:ext cx="87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client</a:t>
            </a:r>
            <a:endParaRPr kumimoji="1"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399359" y="3888601"/>
            <a:ext cx="87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DN</a:t>
            </a:r>
            <a:r>
              <a:rPr kumimoji="1" lang="en-US" altLang="zh-CN" sz="1200"/>
              <a:t>1</a:t>
            </a:r>
            <a:endParaRPr kumimoji="1"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5450409" y="3904901"/>
            <a:ext cx="87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DN2</a:t>
            </a:r>
            <a:endParaRPr kumimoji="1"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7425259" y="3904901"/>
            <a:ext cx="87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DN3</a:t>
            </a:r>
            <a:endParaRPr kumimoji="1"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9505927" y="3906101"/>
            <a:ext cx="87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DN4</a:t>
            </a:r>
            <a:endParaRPr kumimoji="1"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227177" y="4764044"/>
            <a:ext cx="1197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4.</a:t>
            </a:r>
            <a:r>
              <a:rPr kumimoji="1" lang="zh-CN" altLang="en-US" sz="1200" dirty="0" smtClean="0"/>
              <a:t>建立本地流</a:t>
            </a:r>
            <a:r>
              <a:rPr kumimoji="1" lang="en-US" altLang="zh-CN" sz="1200" dirty="0" smtClean="0"/>
              <a:t>INPUTSTREAM</a:t>
            </a:r>
            <a:r>
              <a:rPr kumimoji="1" lang="zh-CN" altLang="en-US" sz="1200" dirty="0" smtClean="0"/>
              <a:t>，转换为</a:t>
            </a:r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的</a:t>
            </a:r>
            <a:r>
              <a:rPr kumimoji="1" lang="en-US" altLang="zh-CN" sz="1200" dirty="0" smtClean="0"/>
              <a:t>OUTPUTSTREAM</a:t>
            </a:r>
            <a:endParaRPr kumimoji="1" lang="zh-CN" altLang="en-US" sz="1200" dirty="0"/>
          </a:p>
        </p:txBody>
      </p:sp>
      <p:cxnSp>
        <p:nvCxnSpPr>
          <p:cNvPr id="29" name="直线箭头连接符 28"/>
          <p:cNvCxnSpPr>
            <a:endCxn id="4" idx="2"/>
          </p:cNvCxnSpPr>
          <p:nvPr/>
        </p:nvCxnSpPr>
        <p:spPr>
          <a:xfrm flipH="1" flipV="1">
            <a:off x="1423331" y="3068222"/>
            <a:ext cx="1887327" cy="194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50980" y="1930400"/>
            <a:ext cx="1369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5</a:t>
            </a:r>
            <a:r>
              <a:rPr kumimoji="1" lang="en-US" altLang="zh-CN" sz="1200" dirty="0"/>
              <a:t>.</a:t>
            </a:r>
            <a:r>
              <a:rPr kumimoji="1" lang="zh-CN" altLang="en-US" sz="1200" dirty="0" smtClean="0"/>
              <a:t>建立本地</a:t>
            </a:r>
            <a:r>
              <a:rPr kumimoji="1" lang="en-US" altLang="zh-CN" sz="1200" dirty="0" err="1" smtClean="0"/>
              <a:t>FileINPUTSTREAM</a:t>
            </a:r>
            <a:r>
              <a:rPr kumimoji="1" lang="zh-CN" altLang="en-US" sz="1200" dirty="0" smtClean="0"/>
              <a:t>，</a:t>
            </a:r>
            <a:r>
              <a:rPr kumimoji="1" lang="en-US" altLang="zh-CN" sz="1200" dirty="0" err="1" smtClean="0"/>
              <a:t>socket.OUTPUTSTREAM</a:t>
            </a:r>
            <a:r>
              <a:rPr kumimoji="1" lang="zh-CN" altLang="en-US" sz="1200" dirty="0" smtClean="0"/>
              <a:t>转化写文件</a:t>
            </a:r>
            <a:endParaRPr kumimoji="1" lang="zh-CN" altLang="en-US" sz="1200" dirty="0"/>
          </a:p>
        </p:txBody>
      </p:sp>
      <p:cxnSp>
        <p:nvCxnSpPr>
          <p:cNvPr id="36" name="直线箭头连接符 35"/>
          <p:cNvCxnSpPr/>
          <p:nvPr/>
        </p:nvCxnSpPr>
        <p:spPr>
          <a:xfrm flipV="1">
            <a:off x="2555493" y="1762711"/>
            <a:ext cx="3217588" cy="64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424573" y="2408625"/>
            <a:ext cx="300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第二步，再次请求</a:t>
            </a:r>
            <a:r>
              <a:rPr kumimoji="1" lang="en-US" altLang="zh-CN" dirty="0" err="1" smtClean="0"/>
              <a:t>namenode</a:t>
            </a:r>
            <a:r>
              <a:rPr kumimoji="1" lang="zh-CN" altLang="en-US" dirty="0" smtClean="0"/>
              <a:t>获得</a:t>
            </a:r>
            <a:r>
              <a:rPr kumimoji="1" lang="en-US" altLang="zh-CN" dirty="0" smtClean="0"/>
              <a:t>BLOCK_2</a:t>
            </a:r>
            <a:r>
              <a:rPr kumimoji="1" lang="zh-CN" altLang="en-US" dirty="0" smtClean="0"/>
              <a:t>信息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98500" y="3295262"/>
            <a:ext cx="12752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最后将所有的人流追加在一个文件里面，形成一个文件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23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0900" y="2324100"/>
            <a:ext cx="673100" cy="1460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62400" y="831850"/>
            <a:ext cx="2380790" cy="2470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975600" y="831850"/>
            <a:ext cx="1676400" cy="1460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>
            <a:stCxn id="4" idx="0"/>
            <a:endCxn id="5" idx="1"/>
          </p:cNvCxnSpPr>
          <p:nvPr/>
        </p:nvCxnSpPr>
        <p:spPr>
          <a:xfrm flipV="1">
            <a:off x="1187450" y="2066925"/>
            <a:ext cx="2774950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 rot="20662960">
            <a:off x="1803401" y="1928426"/>
            <a:ext cx="165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1.</a:t>
            </a:r>
            <a:r>
              <a:rPr kumimoji="1" lang="zh-CN" altLang="en-US" sz="1200" dirty="0" smtClean="0"/>
              <a:t>更新元数据的请求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876300" y="2018194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489450" y="449265"/>
            <a:ext cx="130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namenode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721600" y="462518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Secondary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namenode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270500" y="3038254"/>
            <a:ext cx="1390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/>
              <a:t>fsimage</a:t>
            </a:r>
            <a:r>
              <a:rPr kumimoji="1" lang="zh-CN" altLang="en-US" sz="1200" dirty="0" smtClean="0"/>
              <a:t>镜像文件</a:t>
            </a:r>
            <a:endParaRPr kumimoji="1"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074216" y="2501827"/>
            <a:ext cx="139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Edits001</a:t>
            </a:r>
            <a:endParaRPr kumimoji="1" lang="zh-CN" altLang="en-US" sz="1200" dirty="0" smtClean="0"/>
          </a:p>
          <a:p>
            <a:r>
              <a:rPr kumimoji="1" lang="en-US" altLang="zh-CN" sz="1200" dirty="0" smtClean="0"/>
              <a:t>Edits002</a:t>
            </a:r>
            <a:endParaRPr kumimoji="1" lang="zh-CN" altLang="en-US" sz="1200" dirty="0" smtClean="0"/>
          </a:p>
          <a:p>
            <a:r>
              <a:rPr kumimoji="1" lang="en-US" altLang="zh-CN" sz="1200" dirty="0" smtClean="0"/>
              <a:t>edits003</a:t>
            </a:r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483100" y="1297507"/>
            <a:ext cx="189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edits_inprogress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652000" y="882008"/>
            <a:ext cx="139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checkpoint:</a:t>
            </a:r>
          </a:p>
          <a:p>
            <a:r>
              <a:rPr kumimoji="1" lang="zh-CN" altLang="en-US" sz="1200" dirty="0" smtClean="0"/>
              <a:t>唤醒条件：</a:t>
            </a:r>
          </a:p>
          <a:p>
            <a:r>
              <a:rPr kumimoji="1" lang="zh-CN" altLang="en-US" sz="1200" dirty="0" smtClean="0"/>
              <a:t>定时唤醒</a:t>
            </a:r>
          </a:p>
          <a:p>
            <a:r>
              <a:rPr kumimoji="1" lang="zh-CN" altLang="en-US" sz="1200" dirty="0" smtClean="0"/>
              <a:t>日志大小</a:t>
            </a:r>
            <a:endParaRPr kumimoji="1" lang="zh-CN" altLang="en-US" sz="1200" dirty="0"/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6381290" y="1143000"/>
            <a:ext cx="1594310" cy="33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 rot="21016270">
            <a:off x="6381290" y="943255"/>
            <a:ext cx="1340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1.</a:t>
            </a:r>
            <a:r>
              <a:rPr kumimoji="1" lang="zh-CN" altLang="en-US" sz="1200" dirty="0" smtClean="0"/>
              <a:t>请求</a:t>
            </a:r>
            <a:r>
              <a:rPr kumimoji="1" lang="en-US" altLang="zh-CN" sz="1200" dirty="0" smtClean="0"/>
              <a:t>checkpoint</a:t>
            </a:r>
            <a:endParaRPr kumimoji="1" lang="zh-CN" altLang="en-US" sz="1200" dirty="0"/>
          </a:p>
        </p:txBody>
      </p:sp>
      <p:cxnSp>
        <p:nvCxnSpPr>
          <p:cNvPr id="23" name="直线箭头连接符 22"/>
          <p:cNvCxnSpPr>
            <a:stCxn id="6" idx="1"/>
            <a:endCxn id="5" idx="3"/>
          </p:cNvCxnSpPr>
          <p:nvPr/>
        </p:nvCxnSpPr>
        <p:spPr>
          <a:xfrm flipH="1">
            <a:off x="6343190" y="1562100"/>
            <a:ext cx="1632410" cy="50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 rot="20658740">
            <a:off x="6501405" y="1541630"/>
            <a:ext cx="1340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2.</a:t>
            </a:r>
            <a:r>
              <a:rPr kumimoji="1" lang="zh-CN" altLang="en-US" sz="1200" dirty="0" smtClean="0"/>
              <a:t>响应</a:t>
            </a:r>
            <a:r>
              <a:rPr kumimoji="1" lang="en-US" altLang="zh-CN" sz="1200" dirty="0" smtClean="0"/>
              <a:t>checkpoint</a:t>
            </a:r>
            <a:endParaRPr kumimoji="1" lang="zh-CN" altLang="en-US" sz="1200" dirty="0"/>
          </a:p>
        </p:txBody>
      </p:sp>
      <p:sp>
        <p:nvSpPr>
          <p:cNvPr id="26" name="右大括号 25"/>
          <p:cNvSpPr/>
          <p:nvPr/>
        </p:nvSpPr>
        <p:spPr>
          <a:xfrm>
            <a:off x="4769311" y="2590800"/>
            <a:ext cx="132889" cy="4474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/>
          <p:cNvCxnSpPr/>
          <p:nvPr/>
        </p:nvCxnSpPr>
        <p:spPr>
          <a:xfrm flipV="1">
            <a:off x="5016500" y="2195512"/>
            <a:ext cx="2959100" cy="619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6455006" y="2202860"/>
            <a:ext cx="1520594" cy="94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5542309" y="1666839"/>
            <a:ext cx="2426481" cy="52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391400" y="2814527"/>
            <a:ext cx="142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3.</a:t>
            </a:r>
            <a:r>
              <a:rPr kumimoji="1" lang="zh-CN" altLang="en-US" sz="1200" dirty="0" smtClean="0"/>
              <a:t>下载日志文件，和</a:t>
            </a:r>
            <a:r>
              <a:rPr kumimoji="1" lang="en-US" altLang="zh-CN" sz="1200" dirty="0" err="1" smtClean="0"/>
              <a:t>fsimage</a:t>
            </a:r>
            <a:endParaRPr kumimoji="1" lang="zh-CN" altLang="en-US" sz="1200" dirty="0"/>
          </a:p>
        </p:txBody>
      </p:sp>
      <p:sp>
        <p:nvSpPr>
          <p:cNvPr id="35" name="文本框 34"/>
          <p:cNvSpPr txBox="1"/>
          <p:nvPr/>
        </p:nvSpPr>
        <p:spPr>
          <a:xfrm>
            <a:off x="8263374" y="997361"/>
            <a:ext cx="1232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4.</a:t>
            </a:r>
            <a:r>
              <a:rPr kumimoji="1" lang="zh-CN" altLang="en-US" sz="1200" dirty="0" smtClean="0"/>
              <a:t>进行合并操作</a:t>
            </a:r>
            <a:endParaRPr kumimoji="1"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8058761" y="1587671"/>
            <a:ext cx="96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5.Dump</a:t>
            </a:r>
            <a:r>
              <a:rPr kumimoji="1" lang="zh-CN" altLang="en-US" sz="1200" dirty="0" smtClean="0"/>
              <a:t>下来，上传给</a:t>
            </a:r>
            <a:r>
              <a:rPr kumimoji="1" lang="en-US" altLang="zh-CN" sz="1200" dirty="0" err="1" smtClean="0"/>
              <a:t>namenode</a:t>
            </a:r>
            <a:endParaRPr kumimoji="1" lang="zh-CN" altLang="en-US" sz="1200" dirty="0"/>
          </a:p>
        </p:txBody>
      </p:sp>
      <p:cxnSp>
        <p:nvCxnSpPr>
          <p:cNvPr id="38" name="直线箭头连接符 37"/>
          <p:cNvCxnSpPr>
            <a:endCxn id="36" idx="0"/>
          </p:cNvCxnSpPr>
          <p:nvPr/>
        </p:nvCxnSpPr>
        <p:spPr>
          <a:xfrm flipH="1">
            <a:off x="8543380" y="1274360"/>
            <a:ext cx="333920" cy="31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H="1">
            <a:off x="6340418" y="1931175"/>
            <a:ext cx="1641992" cy="39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458140" y="2168750"/>
            <a:ext cx="90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6.</a:t>
            </a:r>
            <a:r>
              <a:rPr kumimoji="1" lang="zh-CN" altLang="en-US" sz="1200" dirty="0" smtClean="0"/>
              <a:t>更新</a:t>
            </a:r>
            <a:r>
              <a:rPr kumimoji="1" lang="en-US" altLang="zh-CN" sz="1200" dirty="0" err="1" smtClean="0"/>
              <a:t>fsimage</a:t>
            </a:r>
            <a:endParaRPr kumimoji="1" lang="zh-CN" altLang="en-US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368512" y="1910836"/>
            <a:ext cx="72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7.</a:t>
            </a:r>
            <a:r>
              <a:rPr kumimoji="1" lang="zh-CN" altLang="en-US" sz="1200" dirty="0" smtClean="0"/>
              <a:t>清空旧的日志</a:t>
            </a:r>
            <a:endParaRPr kumimoji="1" lang="zh-CN" altLang="en-US" sz="1200" dirty="0"/>
          </a:p>
        </p:txBody>
      </p:sp>
      <p:cxnSp>
        <p:nvCxnSpPr>
          <p:cNvPr id="44" name="直线箭头连接符 43"/>
          <p:cNvCxnSpPr>
            <a:stCxn id="41" idx="1"/>
          </p:cNvCxnSpPr>
          <p:nvPr/>
        </p:nvCxnSpPr>
        <p:spPr>
          <a:xfrm flipH="1" flipV="1">
            <a:off x="4902200" y="2234001"/>
            <a:ext cx="555940" cy="165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546432" y="858861"/>
            <a:ext cx="132483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内存</a:t>
            </a:r>
            <a:endParaRPr kumimoji="1" lang="zh-CN" altLang="en-US" dirty="0"/>
          </a:p>
        </p:txBody>
      </p:sp>
      <p:cxnSp>
        <p:nvCxnSpPr>
          <p:cNvPr id="47" name="直线箭头连接符 46"/>
          <p:cNvCxnSpPr>
            <a:endCxn id="17" idx="0"/>
          </p:cNvCxnSpPr>
          <p:nvPr/>
        </p:nvCxnSpPr>
        <p:spPr>
          <a:xfrm>
            <a:off x="5140325" y="1143000"/>
            <a:ext cx="291870" cy="15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152795" y="3594100"/>
            <a:ext cx="29059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在进行</a:t>
            </a:r>
            <a:r>
              <a:rPr kumimoji="1" lang="en-US" altLang="zh-CN" dirty="0" err="1" smtClean="0"/>
              <a:t>ckeckpoint</a:t>
            </a:r>
            <a:r>
              <a:rPr kumimoji="1" lang="zh-CN" altLang="en-US" dirty="0" smtClean="0"/>
              <a:t>时，有可能正在进行日志的追加操作，需要滚动一下，将滚动下来的日志和以前的日志加</a:t>
            </a:r>
            <a:r>
              <a:rPr kumimoji="1" lang="en-US" altLang="zh-CN" dirty="0" err="1" smtClean="0"/>
              <a:t>fsimage</a:t>
            </a:r>
            <a:r>
              <a:rPr kumimoji="1" lang="zh-CN" altLang="en-US" dirty="0" smtClean="0"/>
              <a:t>传入</a:t>
            </a:r>
            <a:r>
              <a:rPr kumimoji="1" lang="en-US" altLang="zh-CN" dirty="0" smtClean="0"/>
              <a:t>secondary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namdenode</a:t>
            </a:r>
            <a:r>
              <a:rPr kumimoji="1" lang="zh-CN" altLang="en-US" dirty="0" smtClean="0"/>
              <a:t>进行合并，这里</a:t>
            </a:r>
            <a:r>
              <a:rPr kumimoji="1" lang="en-US" altLang="zh-CN" dirty="0" err="1" smtClean="0"/>
              <a:t>fsimage</a:t>
            </a:r>
            <a:r>
              <a:rPr kumimoji="1" lang="zh-CN" altLang="en-US" dirty="0" smtClean="0"/>
              <a:t>不会很大，以后只下载日志文件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187450" y="462518"/>
            <a:ext cx="2089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每一个日志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占用</a:t>
            </a:r>
            <a:r>
              <a:rPr kumimoji="1" lang="en-US" altLang="zh-CN" dirty="0" smtClean="0"/>
              <a:t>150byte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hdfs</a:t>
            </a:r>
            <a:r>
              <a:rPr kumimoji="1" lang="zh-CN" altLang="en-US" dirty="0" smtClean="0"/>
              <a:t>适合大文件的存储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833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5200" y="889000"/>
            <a:ext cx="1079500" cy="116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03300" y="408513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多个文件</a:t>
            </a:r>
            <a:r>
              <a:rPr kumimoji="1" lang="en-US" altLang="zh-CN" sz="1400" dirty="0" err="1" smtClean="0"/>
              <a:t>Words.txt</a:t>
            </a:r>
            <a:endParaRPr kumimoji="1" lang="zh-CN" altLang="en-US" sz="1400" dirty="0"/>
          </a:p>
        </p:txBody>
      </p:sp>
      <p:sp>
        <p:nvSpPr>
          <p:cNvPr id="6" name="剪去单角的矩形 5"/>
          <p:cNvSpPr/>
          <p:nvPr/>
        </p:nvSpPr>
        <p:spPr>
          <a:xfrm>
            <a:off x="635000" y="3479800"/>
            <a:ext cx="1054100" cy="1257300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4350" y="3740834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/>
              <a:t>wordcountDriver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800100" y="4108450"/>
            <a:ext cx="1695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1.</a:t>
            </a:r>
            <a:r>
              <a:rPr kumimoji="1" lang="zh-CN" altLang="en-US" sz="1200" dirty="0" smtClean="0"/>
              <a:t>获取处理数据的信息，里面配置</a:t>
            </a:r>
            <a:r>
              <a:rPr kumimoji="1" lang="en-US" altLang="zh-CN" sz="1200" dirty="0" err="1" smtClean="0"/>
              <a:t>job.xml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err="1" smtClean="0"/>
              <a:t>job.split</a:t>
            </a:r>
            <a:r>
              <a:rPr kumimoji="1" lang="zh-CN" altLang="en-US" sz="1200" dirty="0" smtClean="0"/>
              <a:t>根据形成任务分配规则</a:t>
            </a:r>
            <a:endParaRPr kumimoji="1" lang="zh-CN" altLang="en-US" sz="1200" dirty="0"/>
          </a:p>
        </p:txBody>
      </p:sp>
      <p:sp>
        <p:nvSpPr>
          <p:cNvPr id="9" name="剪去单角的矩形 8"/>
          <p:cNvSpPr/>
          <p:nvPr/>
        </p:nvSpPr>
        <p:spPr>
          <a:xfrm>
            <a:off x="3022600" y="4800600"/>
            <a:ext cx="1079500" cy="1816100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67050" y="5293151"/>
            <a:ext cx="111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Resource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manager</a:t>
            </a:r>
            <a:r>
              <a:rPr kumimoji="1" lang="zh-CN" altLang="en-US" sz="1200" dirty="0" smtClean="0"/>
              <a:t>根据配置文件分配任务</a:t>
            </a:r>
            <a:endParaRPr kumimoji="1"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4533900" y="581223"/>
            <a:ext cx="1130300" cy="8919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33900" y="1813123"/>
            <a:ext cx="1130300" cy="8919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33900" y="3125856"/>
            <a:ext cx="1130300" cy="8919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635500" y="2032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datanode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635500" y="654734"/>
            <a:ext cx="10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0-128M</a:t>
            </a:r>
            <a:endParaRPr kumimoji="1"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648200" y="1838523"/>
            <a:ext cx="10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128-240M</a:t>
            </a:r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635500" y="3202801"/>
            <a:ext cx="10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0-100M</a:t>
            </a:r>
            <a:endParaRPr kumimoji="1" lang="zh-CN" altLang="en-US" sz="1200" dirty="0"/>
          </a:p>
        </p:txBody>
      </p:sp>
      <p:cxnSp>
        <p:nvCxnSpPr>
          <p:cNvPr id="19" name="直线箭头连接符 18"/>
          <p:cNvCxnSpPr/>
          <p:nvPr/>
        </p:nvCxnSpPr>
        <p:spPr>
          <a:xfrm flipH="1">
            <a:off x="2044700" y="793233"/>
            <a:ext cx="2489200" cy="47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12" idx="1"/>
          </p:cNvCxnSpPr>
          <p:nvPr/>
        </p:nvCxnSpPr>
        <p:spPr>
          <a:xfrm flipH="1" flipV="1">
            <a:off x="2044700" y="1270000"/>
            <a:ext cx="2489200" cy="98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3" idx="1"/>
          </p:cNvCxnSpPr>
          <p:nvPr/>
        </p:nvCxnSpPr>
        <p:spPr>
          <a:xfrm flipH="1" flipV="1">
            <a:off x="2146300" y="1360617"/>
            <a:ext cx="2387600" cy="2211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384425" y="796378"/>
            <a:ext cx="160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通过</a:t>
            </a:r>
            <a:r>
              <a:rPr kumimoji="1" lang="en-US" altLang="zh-CN" sz="1200" dirty="0" err="1" smtClean="0"/>
              <a:t>FileInputFormt</a:t>
            </a:r>
            <a:r>
              <a:rPr kumimoji="1" lang="zh-CN" altLang="en-US" sz="1200" dirty="0" smtClean="0"/>
              <a:t>获得范围数据</a:t>
            </a:r>
            <a:endParaRPr kumimoji="1"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4330700" y="975211"/>
            <a:ext cx="247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/>
              <a:t>WordCountMapper</a:t>
            </a:r>
            <a:r>
              <a:rPr kumimoji="1" lang="zh-CN" altLang="en-US" sz="1200" dirty="0" smtClean="0"/>
              <a:t>执行</a:t>
            </a:r>
            <a:r>
              <a:rPr kumimoji="1" lang="en-US" altLang="zh-CN" sz="1200" dirty="0" err="1" smtClean="0"/>
              <a:t>MapTask</a:t>
            </a:r>
            <a:r>
              <a:rPr kumimoji="1" lang="zh-CN" altLang="en-US" sz="1200" dirty="0" smtClean="0"/>
              <a:t>任务</a:t>
            </a:r>
            <a:r>
              <a:rPr kumimoji="1" lang="en-US" altLang="zh-CN" sz="1200" dirty="0" err="1" smtClean="0"/>
              <a:t>WordCountMapper</a:t>
            </a:r>
            <a:r>
              <a:rPr kumimoji="1" lang="en-US" altLang="zh-CN" sz="1200" dirty="0" smtClean="0"/>
              <a:t>{</a:t>
            </a:r>
          </a:p>
          <a:p>
            <a:r>
              <a:rPr kumimoji="1" lang="en-US" altLang="zh-CN" sz="1200" dirty="0" smtClean="0"/>
              <a:t>        map</a:t>
            </a:r>
            <a:r>
              <a:rPr kumimoji="1" lang="zh-CN" altLang="en-US" sz="1200" dirty="0" smtClean="0"/>
              <a:t>方法</a:t>
            </a:r>
            <a:endParaRPr kumimoji="1" lang="en-US" altLang="zh-CN" sz="1200" dirty="0"/>
          </a:p>
          <a:p>
            <a:r>
              <a:rPr kumimoji="1" lang="en-US" altLang="zh-CN" sz="1200" dirty="0" smtClean="0"/>
              <a:t>}</a:t>
            </a:r>
            <a:endParaRPr kumimoji="1"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8426450" y="410626"/>
            <a:ext cx="1130300" cy="8919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426450" y="1764556"/>
            <a:ext cx="1130300" cy="8919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509000" y="3125855"/>
            <a:ext cx="1130300" cy="8919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299200" y="1390709"/>
            <a:ext cx="508000" cy="11746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" name="直线箭头连接符 31"/>
          <p:cNvCxnSpPr>
            <a:endCxn id="30" idx="1"/>
          </p:cNvCxnSpPr>
          <p:nvPr/>
        </p:nvCxnSpPr>
        <p:spPr>
          <a:xfrm>
            <a:off x="5661025" y="889000"/>
            <a:ext cx="638175" cy="108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096000" y="1473200"/>
            <a:ext cx="165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产生中间结果</a:t>
            </a:r>
          </a:p>
          <a:p>
            <a:r>
              <a:rPr kumimoji="1" lang="zh-CN" altLang="en-US" sz="1200" dirty="0" smtClean="0"/>
              <a:t>例如</a:t>
            </a:r>
            <a:r>
              <a:rPr kumimoji="1" lang="en-US" altLang="zh-CN" sz="1200" dirty="0" smtClean="0"/>
              <a:t>&lt;hello,1&gt;</a:t>
            </a:r>
            <a:endParaRPr kumimoji="1"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6324600" y="2673409"/>
            <a:ext cx="508000" cy="11746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" name="直线箭头连接符 34"/>
          <p:cNvCxnSpPr/>
          <p:nvPr/>
        </p:nvCxnSpPr>
        <p:spPr>
          <a:xfrm>
            <a:off x="5686425" y="2171700"/>
            <a:ext cx="638175" cy="108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121400" y="2755900"/>
            <a:ext cx="165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产生中间结果</a:t>
            </a:r>
          </a:p>
          <a:p>
            <a:r>
              <a:rPr kumimoji="1" lang="zh-CN" altLang="en-US" sz="1200" dirty="0" smtClean="0"/>
              <a:t>例如</a:t>
            </a:r>
            <a:r>
              <a:rPr kumimoji="1" lang="en-US" altLang="zh-CN" sz="1200" dirty="0" smtClean="0"/>
              <a:t>&lt;hello,1&gt;</a:t>
            </a:r>
            <a:endParaRPr kumimoji="1"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6324600" y="4235509"/>
            <a:ext cx="508000" cy="11746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直线箭头连接符 37"/>
          <p:cNvCxnSpPr/>
          <p:nvPr/>
        </p:nvCxnSpPr>
        <p:spPr>
          <a:xfrm>
            <a:off x="5686425" y="3733800"/>
            <a:ext cx="638175" cy="108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121400" y="4318000"/>
            <a:ext cx="165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产生中间结果</a:t>
            </a:r>
          </a:p>
          <a:p>
            <a:r>
              <a:rPr kumimoji="1" lang="zh-CN" altLang="en-US" sz="1200" dirty="0" smtClean="0"/>
              <a:t>例如</a:t>
            </a:r>
            <a:r>
              <a:rPr kumimoji="1" lang="en-US" altLang="zh-CN" sz="1200" dirty="0" smtClean="0"/>
              <a:t>&lt;hello,1&gt;</a:t>
            </a:r>
            <a:endParaRPr kumimoji="1" lang="zh-CN" altLang="en-US" sz="1200" dirty="0"/>
          </a:p>
        </p:txBody>
      </p:sp>
      <p:cxnSp>
        <p:nvCxnSpPr>
          <p:cNvPr id="41" name="直线箭头连接符 40"/>
          <p:cNvCxnSpPr>
            <a:stCxn id="30" idx="3"/>
          </p:cNvCxnSpPr>
          <p:nvPr/>
        </p:nvCxnSpPr>
        <p:spPr>
          <a:xfrm flipV="1">
            <a:off x="6807200" y="654734"/>
            <a:ext cx="1619250" cy="132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34" idx="3"/>
          </p:cNvCxnSpPr>
          <p:nvPr/>
        </p:nvCxnSpPr>
        <p:spPr>
          <a:xfrm flipV="1">
            <a:off x="6832600" y="733624"/>
            <a:ext cx="1527175" cy="252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37" idx="3"/>
          </p:cNvCxnSpPr>
          <p:nvPr/>
        </p:nvCxnSpPr>
        <p:spPr>
          <a:xfrm flipV="1">
            <a:off x="6832600" y="793233"/>
            <a:ext cx="1527175" cy="4029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010400" y="1876960"/>
            <a:ext cx="134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这些结果通过</a:t>
            </a:r>
            <a:r>
              <a:rPr kumimoji="1" lang="en-US" altLang="zh-CN" sz="1200" dirty="0" smtClean="0"/>
              <a:t>shuffle</a:t>
            </a:r>
            <a:r>
              <a:rPr kumimoji="1" lang="zh-CN" altLang="en-US" sz="1200" dirty="0" smtClean="0"/>
              <a:t>来得到合并的结果</a:t>
            </a:r>
            <a:r>
              <a:rPr kumimoji="1" lang="en-US" altLang="zh-CN" sz="1200" dirty="0" smtClean="0"/>
              <a:t>, </a:t>
            </a:r>
            <a:r>
              <a:rPr kumimoji="1" lang="zh-CN" altLang="en-US" sz="1200" dirty="0" smtClean="0"/>
              <a:t>例如</a:t>
            </a:r>
          </a:p>
          <a:p>
            <a:r>
              <a:rPr kumimoji="1" lang="en-US" altLang="zh-CN" sz="1200" dirty="0" smtClean="0"/>
              <a:t>&lt;</a:t>
            </a:r>
            <a:r>
              <a:rPr kumimoji="1" lang="en-US" altLang="zh-CN" sz="1200" dirty="0" err="1" smtClean="0"/>
              <a:t>k,iterable</a:t>
            </a:r>
            <a:r>
              <a:rPr kumimoji="1" lang="en-US" altLang="zh-CN" sz="1200" dirty="0" smtClean="0"/>
              <a:t>&lt;</a:t>
            </a:r>
            <a:r>
              <a:rPr kumimoji="1" lang="en-US" altLang="zh-CN" sz="1200" dirty="0" err="1" smtClean="0"/>
              <a:t>intWritable</a:t>
            </a:r>
            <a:r>
              <a:rPr kumimoji="1" lang="en-US" altLang="zh-CN" sz="1200" dirty="0" smtClean="0"/>
              <a:t>&gt;&gt;</a:t>
            </a:r>
            <a:endParaRPr kumimoji="1" lang="zh-CN" altLang="en-US" sz="1200" dirty="0" smtClean="0"/>
          </a:p>
        </p:txBody>
      </p:sp>
      <p:cxnSp>
        <p:nvCxnSpPr>
          <p:cNvPr id="48" name="直线箭头连接符 47"/>
          <p:cNvCxnSpPr>
            <a:stCxn id="30" idx="3"/>
            <a:endCxn id="28" idx="1"/>
          </p:cNvCxnSpPr>
          <p:nvPr/>
        </p:nvCxnSpPr>
        <p:spPr>
          <a:xfrm>
            <a:off x="6807200" y="1978055"/>
            <a:ext cx="1619250" cy="23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34" idx="3"/>
          </p:cNvCxnSpPr>
          <p:nvPr/>
        </p:nvCxnSpPr>
        <p:spPr>
          <a:xfrm flipV="1">
            <a:off x="6832600" y="2239665"/>
            <a:ext cx="1524000" cy="102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39" idx="2"/>
            <a:endCxn id="28" idx="1"/>
          </p:cNvCxnSpPr>
          <p:nvPr/>
        </p:nvCxnSpPr>
        <p:spPr>
          <a:xfrm flipV="1">
            <a:off x="6946900" y="2210545"/>
            <a:ext cx="1479550" cy="256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30" idx="3"/>
            <a:endCxn id="29" idx="1"/>
          </p:cNvCxnSpPr>
          <p:nvPr/>
        </p:nvCxnSpPr>
        <p:spPr>
          <a:xfrm>
            <a:off x="6807200" y="1978055"/>
            <a:ext cx="1701800" cy="1593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34" idx="3"/>
          </p:cNvCxnSpPr>
          <p:nvPr/>
        </p:nvCxnSpPr>
        <p:spPr>
          <a:xfrm>
            <a:off x="6832600" y="3260755"/>
            <a:ext cx="1574800" cy="275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37" idx="3"/>
          </p:cNvCxnSpPr>
          <p:nvPr/>
        </p:nvCxnSpPr>
        <p:spPr>
          <a:xfrm flipV="1">
            <a:off x="6832600" y="3568075"/>
            <a:ext cx="1593850" cy="1254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8407400" y="965165"/>
            <a:ext cx="1454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Reducer</a:t>
            </a:r>
            <a:r>
              <a:rPr kumimoji="1" lang="zh-CN" altLang="en-US" sz="1200" dirty="0" smtClean="0"/>
              <a:t>使用</a:t>
            </a:r>
            <a:r>
              <a:rPr kumimoji="1" lang="en-US" altLang="zh-CN" sz="1200" dirty="0" smtClean="0"/>
              <a:t>reduce</a:t>
            </a:r>
            <a:r>
              <a:rPr kumimoji="1" lang="zh-CN" altLang="en-US" sz="1200" dirty="0" smtClean="0"/>
              <a:t>方法计算</a:t>
            </a:r>
            <a:endParaRPr kumimoji="1" lang="zh-CN" altLang="en-US" sz="1200" dirty="0"/>
          </a:p>
        </p:txBody>
      </p:sp>
      <p:sp>
        <p:nvSpPr>
          <p:cNvPr id="61" name="文本框 60"/>
          <p:cNvSpPr txBox="1"/>
          <p:nvPr/>
        </p:nvSpPr>
        <p:spPr>
          <a:xfrm>
            <a:off x="8239125" y="449843"/>
            <a:ext cx="150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得到的数据就是每一个单词的全部集合</a:t>
            </a:r>
            <a:endParaRPr kumimoji="1" lang="zh-CN" altLang="en-US" sz="1200" dirty="0"/>
          </a:p>
        </p:txBody>
      </p:sp>
      <p:sp>
        <p:nvSpPr>
          <p:cNvPr id="62" name="矩形 61"/>
          <p:cNvSpPr/>
          <p:nvPr/>
        </p:nvSpPr>
        <p:spPr>
          <a:xfrm>
            <a:off x="10604500" y="975211"/>
            <a:ext cx="965200" cy="728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4" name="直线箭头连接符 63"/>
          <p:cNvCxnSpPr>
            <a:endCxn id="62" idx="1"/>
          </p:cNvCxnSpPr>
          <p:nvPr/>
        </p:nvCxnSpPr>
        <p:spPr>
          <a:xfrm>
            <a:off x="9575800" y="856614"/>
            <a:ext cx="1028700" cy="48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9744075" y="461469"/>
            <a:ext cx="134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通过</a:t>
            </a:r>
            <a:r>
              <a:rPr kumimoji="1" lang="en-US" altLang="zh-CN" sz="1200" dirty="0" err="1" smtClean="0"/>
              <a:t>FileOutPut</a:t>
            </a:r>
            <a:r>
              <a:rPr kumimoji="1" lang="zh-CN" altLang="en-US" sz="1200" dirty="0" smtClean="0"/>
              <a:t>组件输出到</a:t>
            </a:r>
            <a:r>
              <a:rPr kumimoji="1" lang="en-US" altLang="zh-CN" sz="1200" dirty="0" smtClean="0"/>
              <a:t>HDFS</a:t>
            </a:r>
            <a:endParaRPr kumimoji="1" lang="zh-CN" altLang="en-US" sz="1200" dirty="0"/>
          </a:p>
        </p:txBody>
      </p:sp>
      <p:sp>
        <p:nvSpPr>
          <p:cNvPr id="66" name="文本框 65"/>
          <p:cNvSpPr txBox="1"/>
          <p:nvPr/>
        </p:nvSpPr>
        <p:spPr>
          <a:xfrm>
            <a:off x="10661650" y="1149831"/>
            <a:ext cx="128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Part-r-0000</a:t>
            </a:r>
            <a:endParaRPr kumimoji="1" lang="zh-CN" altLang="en-US" sz="1200" dirty="0"/>
          </a:p>
        </p:txBody>
      </p:sp>
      <p:sp>
        <p:nvSpPr>
          <p:cNvPr id="67" name="矩形 66"/>
          <p:cNvSpPr/>
          <p:nvPr/>
        </p:nvSpPr>
        <p:spPr>
          <a:xfrm>
            <a:off x="10620375" y="2200989"/>
            <a:ext cx="965200" cy="728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8" name="直线箭头连接符 67"/>
          <p:cNvCxnSpPr/>
          <p:nvPr/>
        </p:nvCxnSpPr>
        <p:spPr>
          <a:xfrm>
            <a:off x="9591675" y="2082392"/>
            <a:ext cx="1079500" cy="54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0677525" y="2375609"/>
            <a:ext cx="128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Part-r-0002</a:t>
            </a:r>
            <a:endParaRPr kumimoji="1" lang="zh-CN" altLang="en-US" sz="1200" dirty="0"/>
          </a:p>
        </p:txBody>
      </p:sp>
      <p:sp>
        <p:nvSpPr>
          <p:cNvPr id="71" name="矩形 70"/>
          <p:cNvSpPr/>
          <p:nvPr/>
        </p:nvSpPr>
        <p:spPr>
          <a:xfrm>
            <a:off x="10702925" y="3744039"/>
            <a:ext cx="965200" cy="728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2" name="直线箭头连接符 71"/>
          <p:cNvCxnSpPr/>
          <p:nvPr/>
        </p:nvCxnSpPr>
        <p:spPr>
          <a:xfrm>
            <a:off x="9674225" y="3625442"/>
            <a:ext cx="1028700" cy="48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10760075" y="3918659"/>
            <a:ext cx="128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Part-r-0003</a:t>
            </a:r>
            <a:endParaRPr kumimoji="1" lang="zh-CN" altLang="en-US" sz="1200" dirty="0"/>
          </a:p>
        </p:txBody>
      </p:sp>
      <p:cxnSp>
        <p:nvCxnSpPr>
          <p:cNvPr id="75" name="直线箭头连接符 74"/>
          <p:cNvCxnSpPr>
            <a:endCxn id="13" idx="2"/>
          </p:cNvCxnSpPr>
          <p:nvPr/>
        </p:nvCxnSpPr>
        <p:spPr>
          <a:xfrm flipV="1">
            <a:off x="4102100" y="4017833"/>
            <a:ext cx="996950" cy="1786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670425" y="5201106"/>
            <a:ext cx="181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yarn</a:t>
            </a:r>
            <a:r>
              <a:rPr kumimoji="1" lang="zh-CN" altLang="en-US" sz="1200" dirty="0" smtClean="0"/>
              <a:t>来进行任务分配</a:t>
            </a:r>
            <a:endParaRPr kumimoji="1" lang="zh-CN" altLang="en-US" sz="1200" dirty="0"/>
          </a:p>
        </p:txBody>
      </p:sp>
      <p:cxnSp>
        <p:nvCxnSpPr>
          <p:cNvPr id="78" name="直线箭头连接符 77"/>
          <p:cNvCxnSpPr/>
          <p:nvPr/>
        </p:nvCxnSpPr>
        <p:spPr>
          <a:xfrm>
            <a:off x="1190625" y="4737100"/>
            <a:ext cx="2222500" cy="112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1343025" y="5519867"/>
            <a:ext cx="1152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上传到</a:t>
            </a:r>
            <a:r>
              <a:rPr kumimoji="1" lang="en-US" altLang="zh-CN" dirty="0" err="1" smtClean="0"/>
              <a:t>hadoop</a:t>
            </a:r>
            <a:r>
              <a:rPr kumimoji="1" lang="zh-CN" altLang="en-US" dirty="0" smtClean="0"/>
              <a:t>集群</a:t>
            </a:r>
            <a:endParaRPr kumimoji="1"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8509000" y="101600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reducer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857875" y="17739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MapReduce</a:t>
            </a:r>
            <a:r>
              <a:rPr kumimoji="1" lang="zh-CN" altLang="en-US" dirty="0" smtClean="0">
                <a:solidFill>
                  <a:srgbClr val="FF0000"/>
                </a:solidFill>
              </a:rPr>
              <a:t>运行机制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2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3296</TotalTime>
  <Words>1937</Words>
  <Application>Microsoft Macintosh PowerPoint</Application>
  <PresentationFormat>宽屏</PresentationFormat>
  <Paragraphs>412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Calibri</vt:lpstr>
      <vt:lpstr>Calibri Light</vt:lpstr>
      <vt:lpstr>Mangal</vt:lpstr>
      <vt:lpstr>Wingdings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112</cp:revision>
  <dcterms:created xsi:type="dcterms:W3CDTF">2018-03-06T07:10:07Z</dcterms:created>
  <dcterms:modified xsi:type="dcterms:W3CDTF">2018-03-28T14:27:45Z</dcterms:modified>
</cp:coreProperties>
</file>