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3"/>
  </p:handoutMasterIdLst>
  <p:sldIdLst>
    <p:sldId id="256" r:id="rId3"/>
    <p:sldId id="341" r:id="rId5"/>
    <p:sldId id="492" r:id="rId6"/>
    <p:sldId id="344" r:id="rId7"/>
    <p:sldId id="348" r:id="rId8"/>
    <p:sldId id="349" r:id="rId9"/>
    <p:sldId id="330" r:id="rId10"/>
    <p:sldId id="333" r:id="rId11"/>
    <p:sldId id="328" r:id="rId12"/>
    <p:sldId id="493" r:id="rId13"/>
    <p:sldId id="458" r:id="rId14"/>
    <p:sldId id="352" r:id="rId15"/>
    <p:sldId id="355" r:id="rId16"/>
    <p:sldId id="329" r:id="rId17"/>
    <p:sldId id="351" r:id="rId18"/>
    <p:sldId id="332" r:id="rId19"/>
    <p:sldId id="482" r:id="rId20"/>
    <p:sldId id="463" r:id="rId21"/>
    <p:sldId id="357" r:id="rId22"/>
    <p:sldId id="494" r:id="rId23"/>
    <p:sldId id="361" r:id="rId24"/>
    <p:sldId id="484" r:id="rId25"/>
    <p:sldId id="362" r:id="rId26"/>
    <p:sldId id="495" r:id="rId27"/>
    <p:sldId id="506" r:id="rId28"/>
    <p:sldId id="497" r:id="rId29"/>
    <p:sldId id="498" r:id="rId30"/>
    <p:sldId id="505" r:id="rId31"/>
    <p:sldId id="499" r:id="rId32"/>
    <p:sldId id="502" r:id="rId33"/>
    <p:sldId id="501" r:id="rId34"/>
    <p:sldId id="500" r:id="rId35"/>
    <p:sldId id="260" r:id="rId36"/>
    <p:sldId id="261" r:id="rId37"/>
    <p:sldId id="262" r:id="rId38"/>
    <p:sldId id="509" r:id="rId39"/>
    <p:sldId id="510" r:id="rId40"/>
    <p:sldId id="464" r:id="rId41"/>
    <p:sldId id="511" r:id="rId42"/>
    <p:sldId id="512" r:id="rId43"/>
    <p:sldId id="513" r:id="rId44"/>
    <p:sldId id="467" r:id="rId45"/>
    <p:sldId id="457" r:id="rId46"/>
    <p:sldId id="462" r:id="rId47"/>
    <p:sldId id="273" r:id="rId48"/>
    <p:sldId id="372" r:id="rId49"/>
    <p:sldId id="373" r:id="rId50"/>
    <p:sldId id="514" r:id="rId51"/>
    <p:sldId id="515" r:id="rId52"/>
    <p:sldId id="516" r:id="rId53"/>
    <p:sldId id="517" r:id="rId54"/>
    <p:sldId id="470" r:id="rId55"/>
    <p:sldId id="469" r:id="rId56"/>
    <p:sldId id="474" r:id="rId57"/>
    <p:sldId id="472" r:id="rId58"/>
    <p:sldId id="473" r:id="rId59"/>
    <p:sldId id="471" r:id="rId60"/>
    <p:sldId id="489" r:id="rId61"/>
    <p:sldId id="518" r:id="rId62"/>
  </p:sldIdLst>
  <p:sldSz cx="9144000" cy="6858000" type="screen4x3"/>
  <p:notesSz cx="6858000" cy="9144000"/>
  <p:custDataLst>
    <p:tags r:id="rId6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25000"/>
      </a:lnSpc>
      <a:spcBef>
        <a:spcPts val="12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华文楷体" panose="02010600040101010101" pitchFamily="2" charset="-122"/>
        <a:ea typeface="华文楷体" panose="0201060004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25000"/>
      </a:lnSpc>
      <a:spcBef>
        <a:spcPts val="12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华文楷体" panose="02010600040101010101" pitchFamily="2" charset="-122"/>
        <a:ea typeface="华文楷体" panose="0201060004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25000"/>
      </a:lnSpc>
      <a:spcBef>
        <a:spcPts val="12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华文楷体" panose="02010600040101010101" pitchFamily="2" charset="-122"/>
        <a:ea typeface="华文楷体" panose="0201060004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25000"/>
      </a:lnSpc>
      <a:spcBef>
        <a:spcPts val="12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华文楷体" panose="02010600040101010101" pitchFamily="2" charset="-122"/>
        <a:ea typeface="华文楷体" panose="0201060004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25000"/>
      </a:lnSpc>
      <a:spcBef>
        <a:spcPts val="12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华文楷体" panose="02010600040101010101" pitchFamily="2" charset="-122"/>
        <a:ea typeface="华文楷体" panose="0201060004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25000"/>
      </a:lnSpc>
      <a:spcBef>
        <a:spcPts val="12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华文楷体" panose="02010600040101010101" pitchFamily="2" charset="-122"/>
        <a:ea typeface="华文楷体" panose="0201060004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25000"/>
      </a:lnSpc>
      <a:spcBef>
        <a:spcPts val="12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华文楷体" panose="02010600040101010101" pitchFamily="2" charset="-122"/>
        <a:ea typeface="华文楷体" panose="0201060004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25000"/>
      </a:lnSpc>
      <a:spcBef>
        <a:spcPts val="12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华文楷体" panose="02010600040101010101" pitchFamily="2" charset="-122"/>
        <a:ea typeface="华文楷体" panose="0201060004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25000"/>
      </a:lnSpc>
      <a:spcBef>
        <a:spcPts val="12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华文楷体" panose="02010600040101010101" pitchFamily="2" charset="-122"/>
        <a:ea typeface="华文楷体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37911F"/>
    <a:srgbClr val="0AA60A"/>
    <a:srgbClr val="EEE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41"/>
    <p:restoredTop sz="91323"/>
  </p:normalViewPr>
  <p:slideViewPr>
    <p:cSldViewPr snapToGrid="0" showGuides="1">
      <p:cViewPr varScale="1">
        <p:scale>
          <a:sx n="103" d="100"/>
          <a:sy n="103" d="100"/>
        </p:scale>
        <p:origin x="-2022" y="-96"/>
      </p:cViewPr>
      <p:guideLst>
        <p:guide orient="horz" pos="216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7" Type="http://schemas.openxmlformats.org/officeDocument/2006/relationships/tags" Target="tags/tag1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handoutMaster" Target="handoutMasters/handoutMaster1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200" b="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b="0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200" b="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b="0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和光栅显示器相适应的图形处理、显示算法，称为光栅图形学算法</a:t>
            </a:r>
            <a:endParaRPr lang="zh-CN" altLang="en-US" dirty="0"/>
          </a:p>
        </p:txBody>
      </p:sp>
      <p:sp>
        <p:nvSpPr>
          <p:cNvPr id="61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用误差来衡量候选点的逼近程度，找出离直线最近的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endParaRPr lang="zh-CN" altLang="en-US" dirty="0"/>
          </a:p>
        </p:txBody>
      </p:sp>
      <p:sp>
        <p:nvSpPr>
          <p:cNvPr id="409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491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512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d=0,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可在两个像素中任取一个，约定取右方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en-US" altLang="zh-CN" baseline="-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endParaRPr lang="zh-CN" altLang="en-US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>
              <a:lnSpc>
                <a:spcPct val="80000"/>
              </a:lnSpc>
              <a:spcBef>
                <a:spcPts val="1200"/>
              </a:spcBef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扫描线：一行像素</a:t>
            </a:r>
            <a:endParaRPr lang="en-US" altLang="zh-CN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 eaLnBrk="1" hangingPunct="1">
              <a:lnSpc>
                <a:spcPct val="80000"/>
              </a:lnSpc>
              <a:spcBef>
                <a:spcPts val="1200"/>
              </a:spcBef>
            </a:pP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连续图形显示到离散光栅设备</a:t>
            </a:r>
            <a:endParaRPr lang="en-US" altLang="zh-CN" sz="2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indent="0" eaLnBrk="1" hangingPunct="1">
              <a:lnSpc>
                <a:spcPct val="80000"/>
              </a:lnSpc>
              <a:spcBef>
                <a:spcPts val="1200"/>
              </a:spcBef>
            </a:pP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扫描转换（光栅化）确定逼近的一组像素，然后写入帧缓存</a:t>
            </a:r>
            <a:endParaRPr lang="zh-CN" altLang="en-US" sz="2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endParaRPr lang="zh-CN" altLang="en-US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复杂的图形由基本图形元素组成</a:t>
            </a:r>
            <a:endParaRPr lang="zh-CN" altLang="en-US" dirty="0"/>
          </a:p>
          <a:p>
            <a:pPr lvl="0"/>
            <a:r>
              <a:rPr lang="zh-CN" altLang="en-US" dirty="0"/>
              <a:t>不借助硬件资源实现光栅化的方式，叫做软光栅。</a:t>
            </a:r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(10.48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20.51)=&gt; (10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21)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en-US" dirty="0"/>
              <a:t>光栅化指的就是输入图形的定义（比如三角形的定义，三个几何坐标以及属性信息：颜色光照纹理等），通过找到最佳逼近的像素点并且给像素指定合适的颜色值的过程。</a:t>
            </a:r>
            <a:endParaRPr lang="zh-CN" altLang="en-US" dirty="0"/>
          </a:p>
          <a:p>
            <a:pPr lvl="0"/>
            <a:r>
              <a:rPr lang="zh-CN" altLang="en-US" b="1" u="sng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直线光栅化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就是在有限个像素组成的矩阵中，依次确定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最佳逼近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于该直线的一组像素，并且给像素指定适当颜色值的过程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endParaRPr lang="zh-CN" altLang="en-US" dirty="0"/>
          </a:p>
        </p:txBody>
      </p:sp>
      <p:sp>
        <p:nvSpPr>
          <p:cNvPr id="143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微分概念是在解决直与曲的矛盾中产生的，在微小局部可以用直线去近似替代曲线，它的直接应用就是函数的线性化。微分具有双重意义：它表示一个微小的量，因此就可以把线性函数的数值计算结果作为本来函数的数值近似值，这就是运用微分方法进行近似计算的基本思想。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zh-CN" dirty="0"/>
              <a:t>其中△</a:t>
            </a:r>
            <a:r>
              <a:rPr lang="en-US" altLang="zh-CN" dirty="0"/>
              <a:t>x</a:t>
            </a:r>
            <a:r>
              <a:rPr lang="zh-CN" altLang="zh-CN" dirty="0"/>
              <a:t>，△</a:t>
            </a:r>
            <a:r>
              <a:rPr lang="en-US" altLang="zh-CN" dirty="0"/>
              <a:t>y</a:t>
            </a:r>
            <a:r>
              <a:rPr lang="zh-CN" altLang="zh-CN" dirty="0"/>
              <a:t>分别表示线段端点之间，</a:t>
            </a:r>
            <a:r>
              <a:rPr lang="en-US" altLang="zh-CN" dirty="0"/>
              <a:t>x</a:t>
            </a:r>
            <a:r>
              <a:rPr lang="zh-CN" altLang="zh-CN" dirty="0"/>
              <a:t>和</a:t>
            </a:r>
            <a:r>
              <a:rPr lang="en-US" altLang="zh-CN" dirty="0"/>
              <a:t>y</a:t>
            </a:r>
            <a:r>
              <a:rPr lang="zh-CN" altLang="zh-CN" dirty="0"/>
              <a:t>坐标的变化量。而ε为 表示两点间隔大小 的比例系数。</a:t>
            </a:r>
            <a:endParaRPr lang="en-US" altLang="zh-CN" dirty="0"/>
          </a:p>
          <a:p>
            <a:pPr lvl="0"/>
            <a:r>
              <a:rPr lang="zh-CN" altLang="zh-CN" dirty="0"/>
              <a:t>根据增量表达式时，我们从当前点坐标</a:t>
            </a:r>
            <a:r>
              <a:rPr lang="en-US" altLang="zh-CN" dirty="0"/>
              <a:t>xi,yi, </a:t>
            </a:r>
            <a:r>
              <a:rPr lang="zh-CN" altLang="zh-CN" dirty="0"/>
              <a:t>在</a:t>
            </a:r>
            <a:r>
              <a:rPr lang="en-US" altLang="zh-CN" dirty="0"/>
              <a:t>x</a:t>
            </a:r>
            <a:r>
              <a:rPr lang="zh-CN" altLang="zh-CN" dirty="0"/>
              <a:t>和</a:t>
            </a:r>
            <a:r>
              <a:rPr lang="en-US" altLang="zh-CN" dirty="0"/>
              <a:t> y</a:t>
            </a:r>
            <a:r>
              <a:rPr lang="zh-CN" altLang="zh-CN" dirty="0"/>
              <a:t>方向跨过一定的间隔，或者称为步长，就可以计算得到下一个点的坐标</a:t>
            </a:r>
            <a:r>
              <a:rPr lang="en-US" altLang="zh-CN" dirty="0"/>
              <a:t>xi+1,yi+1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256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1" indent="0" eaLnBrk="1" hangingPunct="1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过小：多次运算并不前进，浪费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过大：丢失点，点稀疏，线暗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色淡</a:t>
            </a:r>
            <a:endParaRPr lang="en-US" altLang="zh-CN" sz="2400" b="1" dirty="0">
              <a:solidFill>
                <a:srgbClr val="0000FF"/>
              </a:solidFill>
              <a:ea typeface="华文楷体" panose="02010600040101010101" pitchFamily="2" charset="-122"/>
            </a:endParaRPr>
          </a:p>
          <a:p>
            <a:pPr lvl="0"/>
            <a:endParaRPr lang="zh-CN" altLang="en-US" dirty="0"/>
          </a:p>
        </p:txBody>
      </p:sp>
      <p:sp>
        <p:nvSpPr>
          <p:cNvPr id="276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|𝛥 𝑦∕𝛥 𝑥|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与步长变化的方向有什么关系？</a:t>
            </a:r>
            <a:endParaRPr lang="zh-CN" altLang="en-US" dirty="0"/>
          </a:p>
        </p:txBody>
      </p:sp>
      <p:sp>
        <p:nvSpPr>
          <p:cNvPr id="307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>
              <a:lnSpc>
                <a:spcPct val="120000"/>
              </a:lnSpc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Dx, Dy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的符号与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(x2-x1), (y2-y1)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的符号相同。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斜率绝对值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&lt;1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每变化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1,y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最多变化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当斜率绝对值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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每变化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1,x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最多变化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 eaLnBrk="1" hangingPunct="1">
              <a:lnSpc>
                <a:spcPct val="120000"/>
              </a:lnSpc>
              <a:buChar char="•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垂直主步长方向，只有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个像素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endParaRPr lang="zh-CN" altLang="en-US" dirty="0"/>
          </a:p>
        </p:txBody>
      </p:sp>
      <p:sp>
        <p:nvSpPr>
          <p:cNvPr id="327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Char char="v"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Char char="v"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Char char="v"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Char char="v"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Char char="v"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Char char="v"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Char char="v"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Char char="v"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Char char="v"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Char char="v"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Char char="v"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Char char="v"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Char char="v"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Char char="v"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sz="12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sz="12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Wingdings" panose="05000000000000000000" pitchFamily="2" charset="2"/>
              <a:defRPr sz="1200" b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Char char="v"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png"/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8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emf"/><Relationship Id="rId2" Type="http://schemas.openxmlformats.org/officeDocument/2006/relationships/oleObject" Target="../embeddings/oleObject11.bin"/><Relationship Id="rId1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oleObject" Target="../embeddings/oleObject12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13.bin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14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wmf"/><Relationship Id="rId1" Type="http://schemas.openxmlformats.org/officeDocument/2006/relationships/oleObject" Target="../embeddings/oleObject16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1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8.wmf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19.bin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3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42.wmf"/><Relationship Id="rId1" Type="http://schemas.openxmlformats.org/officeDocument/2006/relationships/oleObject" Target="../embeddings/oleObject23.bin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wmf"/><Relationship Id="rId1" Type="http://schemas.openxmlformats.org/officeDocument/2006/relationships/oleObject" Target="../embeddings/oleObject25.bin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5.wmf"/><Relationship Id="rId1" Type="http://schemas.openxmlformats.org/officeDocument/2006/relationships/oleObject" Target="../embeddings/oleObject26.bin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6.wmf"/><Relationship Id="rId1" Type="http://schemas.openxmlformats.org/officeDocument/2006/relationships/oleObject" Target="../embeddings/oleObject27.bin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wmf"/><Relationship Id="rId1" Type="http://schemas.openxmlformats.org/officeDocument/2006/relationships/oleObject" Target="../embeddings/oleObject28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ctrTitle"/>
          </p:nvPr>
        </p:nvSpPr>
        <p:spPr>
          <a:xfrm>
            <a:off x="709613" y="903288"/>
            <a:ext cx="7772400" cy="1470025"/>
          </a:xfrm>
          <a:ln/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章 基本图形光栅化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12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0463" y="2220913"/>
            <a:ext cx="3919537" cy="4232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逐像素处理，比较其与直线的位置关系，然后决定下一个像素位置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434" name="标题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spcBef>
                <a:spcPct val="0"/>
              </a:spcBef>
              <a:buFontTx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3.2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直线段光栅化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逐点比较法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3"/>
          <p:cNvSpPr>
            <a:spLocks noGrp="1"/>
          </p:cNvSpPr>
          <p:nvPr>
            <p:ph idx="4294967295"/>
          </p:nvPr>
        </p:nvSpPr>
        <p:spPr>
          <a:xfrm>
            <a:off x="461963" y="1462088"/>
            <a:ext cx="7916862" cy="4525962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4000"/>
              </a:lnSpc>
              <a:spcBef>
                <a:spcPts val="1200"/>
              </a:spcBef>
              <a:buFontTx/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基本原理：令</a:t>
            </a:r>
            <a:r>
              <a:rPr lang="en-US" altLang="zh-CN" sz="28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=(y2-y1)/(x2-x1)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，假设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0≤</a:t>
            </a:r>
            <a:r>
              <a:rPr lang="en-US" altLang="zh-CN" sz="28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≤1 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1200"/>
              </a:spcBef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</a:t>
            </a:r>
            <a:r>
              <a:rPr lang="en-US" altLang="zh-CN" sz="2800" b="1" dirty="0"/>
              <a:t>y = k*x+b;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可以通过该方程直接计算理想直线上所有点的坐标，确定逼近像素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1200"/>
              </a:spcBef>
              <a:buFontTx/>
              <a:buNone/>
            </a:pP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945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5525" y="3943350"/>
            <a:ext cx="2501900" cy="2159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59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5" y="3629025"/>
            <a:ext cx="3141663" cy="2736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0" name="标题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spcBef>
                <a:spcPct val="0"/>
              </a:spcBef>
              <a:buFontTx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3.2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直线段光栅化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直接计算法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531813" y="1339850"/>
            <a:ext cx="8229600" cy="485775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sz="2800" b="1" dirty="0"/>
              <a:t> double  k = (y2-y1)/(x2-x1);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 double   b = (double)(x2*y1-x1*y2)/(x2-x1);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  for( x = x1; x &lt;= x2; x++ )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     {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          y = k*x+b;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          //y = y1 + (double)(x-x1)*(y2-y1)/(x2-x1);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          dc.SetPixel(</a:t>
            </a:r>
            <a:r>
              <a:rPr lang="en-US" altLang="zh-CN" sz="2800" b="1" u="sng" dirty="0"/>
              <a:t>x,(int)y</a:t>
            </a:r>
            <a:r>
              <a:rPr lang="en-US" altLang="zh-CN" sz="2800" b="1" dirty="0"/>
              <a:t>,RGB(0,0,0));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将坐标</a:t>
            </a:r>
            <a:r>
              <a:rPr lang="en-US" altLang="zh-CN" sz="2000" b="1" dirty="0"/>
              <a:t>(x,(int)y)</a:t>
            </a:r>
            <a:r>
              <a:rPr lang="zh-CN" altLang="en-US" sz="2000" b="1" dirty="0"/>
              <a:t>像素设置为黑色</a:t>
            </a:r>
            <a:endParaRPr lang="en-US" altLang="zh-CN" sz="2000" b="1" dirty="0"/>
          </a:p>
          <a:p>
            <a:pPr eaLnBrk="1" hangingPunct="1">
              <a:buNone/>
            </a:pPr>
            <a:r>
              <a:rPr lang="zh-CN" altLang="en-US" sz="2800" b="1" dirty="0"/>
              <a:t>     </a:t>
            </a:r>
            <a:r>
              <a:rPr lang="en-US" altLang="zh-CN" sz="2800" b="1" dirty="0"/>
              <a:t>}</a:t>
            </a:r>
            <a:endParaRPr lang="zh-CN" altLang="en-US" sz="2800" b="1" dirty="0"/>
          </a:p>
        </p:txBody>
      </p:sp>
      <p:sp>
        <p:nvSpPr>
          <p:cNvPr id="17412" name="TextBox 4"/>
          <p:cNvSpPr txBox="1"/>
          <p:nvPr/>
        </p:nvSpPr>
        <p:spPr>
          <a:xfrm>
            <a:off x="5597525" y="2824163"/>
            <a:ext cx="2538413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分析：时间复杂度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5597525" y="450850"/>
            <a:ext cx="3398838" cy="1147763"/>
          </a:xfrm>
          <a:prstGeom prst="wedgeEllipseCallout">
            <a:avLst>
              <a:gd name="adj1" fmla="val -68933"/>
              <a:gd name="adj2" fmla="val 5284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竖直直线怎么办？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609600" y="109538"/>
            <a:ext cx="3398838" cy="1147763"/>
          </a:xfrm>
          <a:prstGeom prst="wedgeEllipseCallout">
            <a:avLst>
              <a:gd name="adj1" fmla="val 15310"/>
              <a:gd name="adj2" fmla="val 13894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直线方向从右往左怎么办？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165860" y="3899535"/>
            <a:ext cx="6848475" cy="4749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形标注 3"/>
          <p:cNvSpPr/>
          <p:nvPr/>
        </p:nvSpPr>
        <p:spPr>
          <a:xfrm>
            <a:off x="5167313" y="2513013"/>
            <a:ext cx="3398838" cy="1147763"/>
          </a:xfrm>
          <a:prstGeom prst="wedgeEllipseCallout">
            <a:avLst>
              <a:gd name="adj1" fmla="val -28714"/>
              <a:gd name="adj2" fmla="val 914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  <p:bldP spid="17412" grpId="0"/>
      <p:bldP spid="4" grpId="1" animBg="1"/>
      <p:bldP spid="17412" grpId="1"/>
      <p:bldP spid="2" grpId="0" animBg="1"/>
      <p:bldP spid="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直接计算的缺点分析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342900" lvl="1" indent="-342900" eaLnBrk="1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分析：涉及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浮点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运算（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乘法、除法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加法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），有大量的乘法和加法，算法效率较低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那么如何降低时间复杂度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采用增量，减少除法和乘法。乘法用加法实现，用等步长计算直线上的下一个点 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微分方程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8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38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38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charRg st="5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charRg st="5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4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charRg st="84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charRg st="84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3.2.1  DDA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数值微分法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  <a:spcAft>
                <a:spcPct val="10000"/>
              </a:spcAft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Digital Differential Analyzer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DDA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Aft>
                <a:spcPct val="10000"/>
              </a:spcAft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思想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10000"/>
              </a:lnSpc>
              <a:spcAft>
                <a:spcPct val="10000"/>
              </a:spcAft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利用微分方程计算直线上下一个点的坐标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10000"/>
              </a:lnSpc>
              <a:spcAft>
                <a:spcPct val="10000"/>
              </a:spcAft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采用增量，减少除法和乘法。乘法改用加法实现，等步长计算直线上的下一个点 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227013" y="1192213"/>
            <a:ext cx="8229600" cy="49926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已知</a:t>
            </a: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直线上两点（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,y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i</a:t>
            </a: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）和（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i+1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,y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i+1</a:t>
            </a:r>
            <a:r>
              <a:rPr kumimoji="0" lang="zh-CN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，根据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直线微分方程：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其中线段端点坐标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(x1,y1),(x2,y2)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    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而</a:t>
            </a:r>
            <a:r>
              <a:rPr kumimoji="0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ε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表示两点间隔比例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系数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步长或者</a:t>
            </a:r>
            <a:r>
              <a:rPr kumimoji="0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ε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应该如何设置？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4578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Rectangle 6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1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582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8950" y="2632075"/>
            <a:ext cx="3306763" cy="244633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4583" name="Object 5"/>
          <p:cNvGraphicFramePr>
            <a:graphicFrameLocks noChangeAspect="1"/>
          </p:cNvGraphicFramePr>
          <p:nvPr/>
        </p:nvGraphicFramePr>
        <p:xfrm>
          <a:off x="1739900" y="2293938"/>
          <a:ext cx="3040063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155700" imgH="533400" progId="Equation.3">
                  <p:embed/>
                </p:oleObj>
              </mc:Choice>
              <mc:Fallback>
                <p:oleObj name="" r:id="rId2" imgW="1155700" imgH="5334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9900" y="2293938"/>
                        <a:ext cx="3040063" cy="1139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6"/>
          <p:cNvSpPr txBox="1"/>
          <p:nvPr/>
        </p:nvSpPr>
        <p:spPr>
          <a:xfrm>
            <a:off x="1444625" y="4003675"/>
            <a:ext cx="3200400" cy="947738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10000"/>
              </a:lnSpc>
              <a:spcBef>
                <a:spcPts val="600"/>
              </a:spcBef>
              <a:buFontTx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△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x=x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-x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  <a:buFontTx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△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y=y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-y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1444625" y="2365375"/>
            <a:ext cx="295275" cy="974725"/>
          </a:xfrm>
          <a:prstGeom prst="leftBrace">
            <a:avLst>
              <a:gd name="adj1" fmla="val 54096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86" name="文本框 1"/>
          <p:cNvSpPr txBox="1"/>
          <p:nvPr/>
        </p:nvSpPr>
        <p:spPr>
          <a:xfrm>
            <a:off x="5338763" y="4221163"/>
            <a:ext cx="1095375" cy="339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P1(x1,y1)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587" name="文本框 8"/>
          <p:cNvSpPr txBox="1"/>
          <p:nvPr/>
        </p:nvSpPr>
        <p:spPr>
          <a:xfrm>
            <a:off x="8048625" y="2293938"/>
            <a:ext cx="1095375" cy="338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P2(x2,y2)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4735513" y="2017713"/>
            <a:ext cx="2300288" cy="835025"/>
          </a:xfrm>
          <a:prstGeom prst="wedgeEllipseCallout">
            <a:avLst>
              <a:gd name="adj1" fmla="val -59555"/>
              <a:gd name="adj2" fmla="val 81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增量表达式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3.2.1  DDA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数值微分法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83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>
                                            <p:txEl>
                                              <p:charRg st="83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">
                                            <p:txEl>
                                              <p:charRg st="83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260350" y="763588"/>
            <a:ext cx="8623300" cy="51260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步长：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隔多远绘制下一个点</a:t>
            </a:r>
            <a:endParaRPr kumimoji="0" lang="en-US" altLang="zh-CN" sz="2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    步长或者</a:t>
            </a:r>
            <a:r>
              <a:rPr kumimoji="0" lang="zh-CN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ε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应该如何设置？</a:t>
            </a:r>
            <a:endParaRPr kumimoji="0" lang="en-US" altLang="zh-CN" sz="2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过小：多次运算并不前进，浪费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过大：丢失点，直线断裂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在变化快的方向上前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进一步，即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max{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|</a:t>
            </a:r>
            <a:r>
              <a:rPr kumimoji="0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ε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华文楷体" panose="02010600040101010101" pitchFamily="2" charset="-122"/>
                <a:cs typeface="Times New Roman" panose="02020603050405020304"/>
              </a:rPr>
              <a:t>∙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△</a:t>
            </a:r>
            <a:r>
              <a:rPr kumimoji="1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|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|</a:t>
            </a:r>
            <a:r>
              <a:rPr kumimoji="0" lang="zh-C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ε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华文楷体" panose="02010600040101010101" pitchFamily="2" charset="-122"/>
                <a:cs typeface="Times New Roman" panose="02020603050405020304"/>
              </a:rPr>
              <a:t>∙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△</a:t>
            </a:r>
            <a:r>
              <a:rPr kumimoji="1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|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=1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。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需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分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情况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讨论。将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ε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代入整理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增量表达式，得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3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endParaRPr kumimoji="0" lang="en-US" altLang="zh-CN" sz="3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626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9438" y="369888"/>
            <a:ext cx="3194050" cy="236378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6627" name="对象 1"/>
          <p:cNvGraphicFramePr>
            <a:graphicFrameLocks noChangeAspect="1"/>
          </p:cNvGraphicFramePr>
          <p:nvPr/>
        </p:nvGraphicFramePr>
        <p:xfrm>
          <a:off x="858838" y="4725988"/>
          <a:ext cx="191293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" imgW="1026795" imgH="574675" progId="Equation.AxMath">
                  <p:embed/>
                </p:oleObj>
              </mc:Choice>
              <mc:Fallback>
                <p:oleObj name="" r:id="rId2" imgW="1026795" imgH="574675" progId="Equation.AxMath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8838" y="4725988"/>
                        <a:ext cx="1912937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Box 2"/>
          <p:cNvSpPr txBox="1"/>
          <p:nvPr/>
        </p:nvSpPr>
        <p:spPr>
          <a:xfrm>
            <a:off x="184150" y="4230688"/>
            <a:ext cx="4046538" cy="99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0" lvl="1" indent="0" algn="l" rtl="0" eaLnBrk="1" fontAlgn="base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|△x|&gt;|△y|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，即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|k|≤1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的情况：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</a:pP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629" name="TextBox 10"/>
          <p:cNvSpPr txBox="1"/>
          <p:nvPr/>
        </p:nvSpPr>
        <p:spPr>
          <a:xfrm>
            <a:off x="4572000" y="4229100"/>
            <a:ext cx="4044950" cy="1016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0" lvl="1" indent="0" algn="l" rtl="0" eaLnBrk="1" fontAlgn="base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|△x|&lt;=|△y|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，即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|k|&gt;1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的情况：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Tx/>
            </a:pP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6630" name="对象 8"/>
          <p:cNvGraphicFramePr>
            <a:graphicFrameLocks noChangeAspect="1"/>
          </p:cNvGraphicFramePr>
          <p:nvPr/>
        </p:nvGraphicFramePr>
        <p:xfrm>
          <a:off x="5243513" y="4572000"/>
          <a:ext cx="1857375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4" imgW="1089025" imgH="762000" progId="Equation.AxMath">
                  <p:embed/>
                </p:oleObj>
              </mc:Choice>
              <mc:Fallback>
                <p:oleObj name="" r:id="rId4" imgW="1089025" imgH="762000" progId="Equation.AxMath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43513" y="4572000"/>
                        <a:ext cx="1857375" cy="1298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Box 9"/>
          <p:cNvSpPr txBox="1"/>
          <p:nvPr/>
        </p:nvSpPr>
        <p:spPr>
          <a:xfrm>
            <a:off x="314325" y="5708650"/>
            <a:ext cx="3417888" cy="4778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为步长方向，每次前进一步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632" name="TextBox 13"/>
          <p:cNvSpPr txBox="1"/>
          <p:nvPr/>
        </p:nvSpPr>
        <p:spPr>
          <a:xfrm>
            <a:off x="4683125" y="5680075"/>
            <a:ext cx="3417888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为步长方向，每次前进一步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3"/>
          <p:cNvSpPr>
            <a:spLocks noGrp="1"/>
          </p:cNvSpPr>
          <p:nvPr>
            <p:ph idx="1"/>
          </p:nvPr>
        </p:nvSpPr>
        <p:spPr>
          <a:xfrm>
            <a:off x="230188" y="996950"/>
            <a:ext cx="8553450" cy="5129213"/>
          </a:xfrm>
          <a:ln/>
        </p:spPr>
        <p:txBody>
          <a:bodyPr vert="horz" wrap="square" lIns="91440" tIns="45720" rIns="91440" bIns="45720" anchor="t" anchorCtr="0"/>
          <a:p>
            <a:pPr marL="0" lvl="1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以斜率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k&gt;0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直线为例说明计算下一个点坐标的过程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647700" lvl="2" indent="-342900"/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若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k&lt;=1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，应使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方向每次加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，则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增量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k&lt;=1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。所以从左端点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x1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开始向右端点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x2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循环步进，每次根据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增量计算相应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坐标；取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(x, y)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最近的象素近似当前点。</a:t>
            </a:r>
            <a:endParaRPr lang="en-US" altLang="zh-CN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647700" lvl="2" indent="-342900"/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若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k&gt;1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，应使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方向每次增加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，则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增量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1/k&lt;1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。所以从下端点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y1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开始向上端点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y2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循环步进，每次根据增量计算相应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坐标；取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(x, y)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最近象素近似当前点。</a:t>
            </a:r>
            <a:endParaRPr lang="en-US" altLang="zh-CN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endParaRPr lang="en-GB" altLang="zh-CN" sz="2400" i="1" dirty="0">
              <a:sym typeface="Symbol" panose="05050102010706020507" pitchFamily="18" charset="2"/>
            </a:endParaRPr>
          </a:p>
        </p:txBody>
      </p:sp>
      <p:grpSp>
        <p:nvGrpSpPr>
          <p:cNvPr id="28674" name="Group 5"/>
          <p:cNvGrpSpPr/>
          <p:nvPr/>
        </p:nvGrpSpPr>
        <p:grpSpPr>
          <a:xfrm>
            <a:off x="5256213" y="4387850"/>
            <a:ext cx="2232025" cy="1511300"/>
            <a:chOff x="703" y="2024"/>
            <a:chExt cx="1406" cy="952"/>
          </a:xfrm>
        </p:grpSpPr>
        <p:sp>
          <p:nvSpPr>
            <p:cNvPr id="28675" name="Rectangle 6"/>
            <p:cNvSpPr/>
            <p:nvPr/>
          </p:nvSpPr>
          <p:spPr>
            <a:xfrm>
              <a:off x="1293" y="2296"/>
              <a:ext cx="136" cy="272"/>
            </a:xfrm>
            <a:prstGeom prst="rect">
              <a:avLst/>
            </a:prstGeom>
            <a:solidFill>
              <a:srgbClr val="C0C0C0"/>
            </a:solidFill>
            <a:ln w="9525">
              <a:noFill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676" name="Rectangle 7"/>
            <p:cNvSpPr/>
            <p:nvPr/>
          </p:nvSpPr>
          <p:spPr>
            <a:xfrm>
              <a:off x="1156" y="2568"/>
              <a:ext cx="136" cy="272"/>
            </a:xfrm>
            <a:prstGeom prst="rect">
              <a:avLst/>
            </a:prstGeom>
            <a:solidFill>
              <a:srgbClr val="C0C0C0"/>
            </a:solidFill>
            <a:ln w="9525">
              <a:noFill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677" name="Rectangle 8"/>
            <p:cNvSpPr/>
            <p:nvPr/>
          </p:nvSpPr>
          <p:spPr>
            <a:xfrm>
              <a:off x="1020" y="2840"/>
              <a:ext cx="136" cy="136"/>
            </a:xfrm>
            <a:prstGeom prst="rect">
              <a:avLst/>
            </a:prstGeom>
            <a:solidFill>
              <a:srgbClr val="C0C0C0"/>
            </a:solidFill>
            <a:ln w="9525">
              <a:noFill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678" name="Rectangle 9"/>
            <p:cNvSpPr/>
            <p:nvPr/>
          </p:nvSpPr>
          <p:spPr>
            <a:xfrm>
              <a:off x="1429" y="2024"/>
              <a:ext cx="136" cy="272"/>
            </a:xfrm>
            <a:prstGeom prst="rect">
              <a:avLst/>
            </a:prstGeom>
            <a:solidFill>
              <a:srgbClr val="C0C0C0"/>
            </a:solidFill>
            <a:ln w="9525">
              <a:noFill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28679" name="Group 10"/>
            <p:cNvGrpSpPr/>
            <p:nvPr/>
          </p:nvGrpSpPr>
          <p:grpSpPr>
            <a:xfrm>
              <a:off x="703" y="2024"/>
              <a:ext cx="1406" cy="952"/>
              <a:chOff x="748" y="2024"/>
              <a:chExt cx="1406" cy="952"/>
            </a:xfrm>
          </p:grpSpPr>
          <p:sp>
            <p:nvSpPr>
              <p:cNvPr id="28680" name="Line 11"/>
              <p:cNvSpPr/>
              <p:nvPr/>
            </p:nvSpPr>
            <p:spPr>
              <a:xfrm>
                <a:off x="748" y="2160"/>
                <a:ext cx="140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681" name="Line 12"/>
              <p:cNvSpPr/>
              <p:nvPr/>
            </p:nvSpPr>
            <p:spPr>
              <a:xfrm>
                <a:off x="748" y="2296"/>
                <a:ext cx="140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682" name="Line 13"/>
              <p:cNvSpPr/>
              <p:nvPr/>
            </p:nvSpPr>
            <p:spPr>
              <a:xfrm>
                <a:off x="748" y="2432"/>
                <a:ext cx="140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683" name="Line 14"/>
              <p:cNvSpPr/>
              <p:nvPr/>
            </p:nvSpPr>
            <p:spPr>
              <a:xfrm>
                <a:off x="748" y="2568"/>
                <a:ext cx="140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684" name="Line 15"/>
              <p:cNvSpPr/>
              <p:nvPr/>
            </p:nvSpPr>
            <p:spPr>
              <a:xfrm>
                <a:off x="748" y="2704"/>
                <a:ext cx="140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685" name="Line 16"/>
              <p:cNvSpPr/>
              <p:nvPr/>
            </p:nvSpPr>
            <p:spPr>
              <a:xfrm>
                <a:off x="748" y="2840"/>
                <a:ext cx="140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686" name="Line 17"/>
              <p:cNvSpPr/>
              <p:nvPr/>
            </p:nvSpPr>
            <p:spPr>
              <a:xfrm>
                <a:off x="930" y="2024"/>
                <a:ext cx="0" cy="95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687" name="Line 18"/>
              <p:cNvSpPr/>
              <p:nvPr/>
            </p:nvSpPr>
            <p:spPr>
              <a:xfrm>
                <a:off x="1066" y="2024"/>
                <a:ext cx="0" cy="95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688" name="Line 19"/>
              <p:cNvSpPr/>
              <p:nvPr/>
            </p:nvSpPr>
            <p:spPr>
              <a:xfrm>
                <a:off x="1202" y="2024"/>
                <a:ext cx="0" cy="95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689" name="Line 20"/>
              <p:cNvSpPr/>
              <p:nvPr/>
            </p:nvSpPr>
            <p:spPr>
              <a:xfrm>
                <a:off x="1338" y="2024"/>
                <a:ext cx="0" cy="95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690" name="Line 21"/>
              <p:cNvSpPr/>
              <p:nvPr/>
            </p:nvSpPr>
            <p:spPr>
              <a:xfrm>
                <a:off x="1474" y="2024"/>
                <a:ext cx="0" cy="95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691" name="Line 22"/>
              <p:cNvSpPr/>
              <p:nvPr/>
            </p:nvSpPr>
            <p:spPr>
              <a:xfrm>
                <a:off x="1610" y="2024"/>
                <a:ext cx="0" cy="95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692" name="Line 23"/>
              <p:cNvSpPr/>
              <p:nvPr/>
            </p:nvSpPr>
            <p:spPr>
              <a:xfrm>
                <a:off x="1746" y="2024"/>
                <a:ext cx="0" cy="95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693" name="Line 24"/>
              <p:cNvSpPr/>
              <p:nvPr/>
            </p:nvSpPr>
            <p:spPr>
              <a:xfrm>
                <a:off x="1882" y="2024"/>
                <a:ext cx="0" cy="95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8694" name="Line 25"/>
            <p:cNvSpPr/>
            <p:nvPr/>
          </p:nvSpPr>
          <p:spPr>
            <a:xfrm flipV="1">
              <a:off x="1020" y="2024"/>
              <a:ext cx="545" cy="9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8695" name="Group 26"/>
          <p:cNvGrpSpPr/>
          <p:nvPr/>
        </p:nvGrpSpPr>
        <p:grpSpPr>
          <a:xfrm>
            <a:off x="1228725" y="4387850"/>
            <a:ext cx="2232025" cy="1511300"/>
            <a:chOff x="3470" y="2024"/>
            <a:chExt cx="1406" cy="952"/>
          </a:xfrm>
        </p:grpSpPr>
        <p:sp>
          <p:nvSpPr>
            <p:cNvPr id="28696" name="Rectangle 27"/>
            <p:cNvSpPr/>
            <p:nvPr/>
          </p:nvSpPr>
          <p:spPr>
            <a:xfrm>
              <a:off x="3796" y="2432"/>
              <a:ext cx="408" cy="136"/>
            </a:xfrm>
            <a:prstGeom prst="rect">
              <a:avLst/>
            </a:prstGeom>
            <a:solidFill>
              <a:srgbClr val="C0C0C0"/>
            </a:solidFill>
            <a:ln w="9525">
              <a:noFill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697" name="Rectangle 28"/>
            <p:cNvSpPr/>
            <p:nvPr/>
          </p:nvSpPr>
          <p:spPr>
            <a:xfrm>
              <a:off x="4195" y="2296"/>
              <a:ext cx="273" cy="136"/>
            </a:xfrm>
            <a:prstGeom prst="rect">
              <a:avLst/>
            </a:prstGeom>
            <a:solidFill>
              <a:srgbClr val="C0C0C0"/>
            </a:solidFill>
            <a:ln w="9525">
              <a:noFill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698" name="Rectangle 29"/>
            <p:cNvSpPr/>
            <p:nvPr/>
          </p:nvSpPr>
          <p:spPr>
            <a:xfrm>
              <a:off x="4468" y="2160"/>
              <a:ext cx="408" cy="136"/>
            </a:xfrm>
            <a:prstGeom prst="rect">
              <a:avLst/>
            </a:prstGeom>
            <a:solidFill>
              <a:srgbClr val="C0C0C0"/>
            </a:solidFill>
            <a:ln w="9525">
              <a:noFill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699" name="Rectangle 30"/>
            <p:cNvSpPr/>
            <p:nvPr/>
          </p:nvSpPr>
          <p:spPr>
            <a:xfrm>
              <a:off x="3470" y="2568"/>
              <a:ext cx="317" cy="136"/>
            </a:xfrm>
            <a:prstGeom prst="rect">
              <a:avLst/>
            </a:prstGeom>
            <a:solidFill>
              <a:srgbClr val="C0C0C0"/>
            </a:solidFill>
            <a:ln w="9525">
              <a:noFill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700" name="Line 31"/>
            <p:cNvSpPr/>
            <p:nvPr/>
          </p:nvSpPr>
          <p:spPr>
            <a:xfrm>
              <a:off x="3470" y="2160"/>
              <a:ext cx="140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701" name="Line 32"/>
            <p:cNvSpPr/>
            <p:nvPr/>
          </p:nvSpPr>
          <p:spPr>
            <a:xfrm>
              <a:off x="3470" y="2296"/>
              <a:ext cx="140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702" name="Line 33"/>
            <p:cNvSpPr/>
            <p:nvPr/>
          </p:nvSpPr>
          <p:spPr>
            <a:xfrm>
              <a:off x="3470" y="2432"/>
              <a:ext cx="140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703" name="Line 34"/>
            <p:cNvSpPr/>
            <p:nvPr/>
          </p:nvSpPr>
          <p:spPr>
            <a:xfrm>
              <a:off x="3470" y="2568"/>
              <a:ext cx="140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704" name="Line 35"/>
            <p:cNvSpPr/>
            <p:nvPr/>
          </p:nvSpPr>
          <p:spPr>
            <a:xfrm>
              <a:off x="3470" y="2704"/>
              <a:ext cx="140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705" name="Line 36"/>
            <p:cNvSpPr/>
            <p:nvPr/>
          </p:nvSpPr>
          <p:spPr>
            <a:xfrm>
              <a:off x="3470" y="2840"/>
              <a:ext cx="140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706" name="Line 37"/>
            <p:cNvSpPr/>
            <p:nvPr/>
          </p:nvSpPr>
          <p:spPr>
            <a:xfrm>
              <a:off x="3652" y="2024"/>
              <a:ext cx="0" cy="9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707" name="Line 38"/>
            <p:cNvSpPr/>
            <p:nvPr/>
          </p:nvSpPr>
          <p:spPr>
            <a:xfrm>
              <a:off x="3788" y="2024"/>
              <a:ext cx="0" cy="9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708" name="Line 39"/>
            <p:cNvSpPr/>
            <p:nvPr/>
          </p:nvSpPr>
          <p:spPr>
            <a:xfrm>
              <a:off x="3924" y="2024"/>
              <a:ext cx="0" cy="9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709" name="Line 40"/>
            <p:cNvSpPr/>
            <p:nvPr/>
          </p:nvSpPr>
          <p:spPr>
            <a:xfrm>
              <a:off x="4060" y="2024"/>
              <a:ext cx="0" cy="9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710" name="Line 41"/>
            <p:cNvSpPr/>
            <p:nvPr/>
          </p:nvSpPr>
          <p:spPr>
            <a:xfrm>
              <a:off x="4196" y="2024"/>
              <a:ext cx="0" cy="9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711" name="Line 42"/>
            <p:cNvSpPr/>
            <p:nvPr/>
          </p:nvSpPr>
          <p:spPr>
            <a:xfrm>
              <a:off x="4332" y="2024"/>
              <a:ext cx="0" cy="9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712" name="Line 43"/>
            <p:cNvSpPr/>
            <p:nvPr/>
          </p:nvSpPr>
          <p:spPr>
            <a:xfrm>
              <a:off x="4468" y="2024"/>
              <a:ext cx="0" cy="9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713" name="Line 44"/>
            <p:cNvSpPr/>
            <p:nvPr/>
          </p:nvSpPr>
          <p:spPr>
            <a:xfrm>
              <a:off x="4604" y="2024"/>
              <a:ext cx="0" cy="9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714" name="Line 45"/>
            <p:cNvSpPr/>
            <p:nvPr/>
          </p:nvSpPr>
          <p:spPr>
            <a:xfrm flipV="1">
              <a:off x="3470" y="2160"/>
              <a:ext cx="1406" cy="5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715" name="Line 46"/>
            <p:cNvSpPr/>
            <p:nvPr/>
          </p:nvSpPr>
          <p:spPr>
            <a:xfrm>
              <a:off x="4740" y="2024"/>
              <a:ext cx="0" cy="9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8716" name="Text Box 47"/>
          <p:cNvSpPr txBox="1"/>
          <p:nvPr/>
        </p:nvSpPr>
        <p:spPr>
          <a:xfrm>
            <a:off x="5111750" y="6043613"/>
            <a:ext cx="3206750" cy="4778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GB" altLang="zh-CN" sz="20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k </a:t>
            </a:r>
            <a:r>
              <a:rPr lang="en-GB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&gt;1,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应沿着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方向前进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GB" altLang="zh-CN" sz="2000" i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717" name="Text Box 48"/>
          <p:cNvSpPr txBox="1"/>
          <p:nvPr/>
        </p:nvSpPr>
        <p:spPr>
          <a:xfrm>
            <a:off x="1011238" y="6043613"/>
            <a:ext cx="3108325" cy="4778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20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GB" altLang="zh-CN" sz="20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GB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&lt;=1,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应沿着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方向前进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GB" altLang="zh-CN" sz="2000" i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80088" y="3787775"/>
            <a:ext cx="2600325" cy="581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如何扩展到任意斜率？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3"/>
          <p:cNvSpPr>
            <a:spLocks noGrp="1"/>
          </p:cNvSpPr>
          <p:nvPr>
            <p:ph type="body" sz="half" idx="1"/>
          </p:nvPr>
        </p:nvSpPr>
        <p:spPr>
          <a:xfrm>
            <a:off x="241300" y="990600"/>
            <a:ext cx="5676900" cy="5135563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 typeface="Arial" panose="020B0604020202020204" pitchFamily="34" charset="0"/>
            </a:pPr>
            <a:r>
              <a:rPr lang="zh-CN" altLang="en-US" sz="2600" b="1" dirty="0">
                <a:ea typeface="华文楷体" panose="02010600040101010101" pitchFamily="2" charset="-122"/>
              </a:rPr>
              <a:t>利用对称性，把算法推广到任意斜率</a:t>
            </a:r>
            <a:endParaRPr lang="zh-CN" altLang="en-US" sz="2600" b="1" dirty="0">
              <a:ea typeface="华文楷体" panose="02010600040101010101" pitchFamily="2" charset="-122"/>
            </a:endParaRPr>
          </a:p>
        </p:txBody>
      </p:sp>
      <p:graphicFrame>
        <p:nvGraphicFramePr>
          <p:cNvPr id="184350" name="Group 30"/>
          <p:cNvGraphicFramePr>
            <a:graphicFrameLocks noGrp="1"/>
          </p:cNvGraphicFramePr>
          <p:nvPr>
            <p:ph sz="quarter" idx="2"/>
          </p:nvPr>
        </p:nvGraphicFramePr>
        <p:xfrm>
          <a:off x="1057564" y="2129783"/>
          <a:ext cx="3957955" cy="3430270"/>
        </p:xfrm>
        <a:graphic>
          <a:graphicData uri="http://schemas.openxmlformats.org/drawingml/2006/table">
            <a:tbl>
              <a:tblPr/>
              <a:tblGrid>
                <a:gridCol w="3957782"/>
              </a:tblGrid>
              <a:tr h="363813">
                <a:tc>
                  <a:txBody>
                    <a:bodyPr/>
                    <a:lstStyle/>
                    <a:p>
                      <a:endParaRPr lang="zh-CN" sz="1400"/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1">
                      <a:blip r:embed="rId1"/>
                      <a:stretch>
                        <a:fillRect l="-1422" t="-12857" b="-868571"/>
                      </a:stretch>
                    </a:blipFill>
                  </a:tcPr>
                </a:tc>
              </a:tr>
              <a:tr h="30666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1a           true          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 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        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k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1b           false            1/k         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2a           true            -1            k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2b           false           -1/k         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3a           true            -1           -k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3b           false           -1/k        -1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4a           true             1           -k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4b           false            1/k        -1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699" name="Object 2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57313" y="6070600"/>
          <a:ext cx="3287712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" imgW="2146300" imgH="431800" progId="Equation.DSMT4">
                  <p:embed/>
                </p:oleObj>
              </mc:Choice>
              <mc:Fallback>
                <p:oleObj name="" r:id="rId2" imgW="2146300" imgH="4318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57313" y="6070600"/>
                        <a:ext cx="3287712" cy="6619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0" name="Picture 5" descr="Image 1 i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363" y="88900"/>
            <a:ext cx="3195637" cy="3189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1" name="TextBox 3"/>
          <p:cNvSpPr txBox="1"/>
          <p:nvPr/>
        </p:nvSpPr>
        <p:spPr>
          <a:xfrm>
            <a:off x="6391275" y="3038475"/>
            <a:ext cx="2624138" cy="4778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直线</a:t>
            </a:r>
            <a:r>
              <a:rPr lang="zh-CN" altLang="en-US" sz="2000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方向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个区域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702" name="TextBox 2"/>
          <p:cNvSpPr txBox="1"/>
          <p:nvPr/>
        </p:nvSpPr>
        <p:spPr>
          <a:xfrm>
            <a:off x="512763" y="6070600"/>
            <a:ext cx="844550" cy="438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3.1  </a:t>
            </a:r>
            <a:endParaRPr lang="zh-CN" altLang="en-US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9703" name="对象 3"/>
          <p:cNvGraphicFramePr>
            <a:graphicFrameLocks noChangeAspect="1"/>
          </p:cNvGraphicFramePr>
          <p:nvPr/>
        </p:nvGraphicFramePr>
        <p:xfrm>
          <a:off x="1809750" y="1541463"/>
          <a:ext cx="17002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761365" imgH="254000" progId="Equation.DSMT4">
                  <p:embed/>
                </p:oleObj>
              </mc:Choice>
              <mc:Fallback>
                <p:oleObj name="" r:id="rId5" imgW="761365" imgH="2540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09750" y="1541463"/>
                        <a:ext cx="1700213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内容占位符 2"/>
          <p:cNvSpPr>
            <a:spLocks noGrp="1"/>
          </p:cNvSpPr>
          <p:nvPr>
            <p:ph idx="1"/>
          </p:nvPr>
        </p:nvSpPr>
        <p:spPr>
          <a:xfrm>
            <a:off x="225425" y="889000"/>
            <a:ext cx="8918575" cy="4525963"/>
          </a:xfrm>
          <a:ln/>
        </p:spPr>
        <p:txBody>
          <a:bodyPr vert="horz" wrap="square" lIns="91440" tIns="45720" rIns="91440" bIns="45720" anchor="t" anchorCtr="0"/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8000"/>
                </a:solidFill>
              </a:rPr>
              <a:t>//DDA</a:t>
            </a:r>
            <a:r>
              <a:rPr lang="zh-CN" altLang="en-US" sz="2400" b="1" dirty="0">
                <a:solidFill>
                  <a:srgbClr val="008000"/>
                </a:solidFill>
              </a:rPr>
              <a:t>算法绘制直线</a:t>
            </a:r>
            <a:r>
              <a:rPr lang="en-US" altLang="zh-CN" sz="2400" b="1" dirty="0">
                <a:solidFill>
                  <a:srgbClr val="008000"/>
                </a:solidFill>
              </a:rPr>
              <a:t>(0≤k≤1)</a:t>
            </a:r>
            <a:endParaRPr lang="zh-CN" altLang="en-US" sz="2400" b="1" dirty="0">
              <a:solidFill>
                <a:srgbClr val="008000"/>
              </a:solidFill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void</a:t>
            </a:r>
            <a:r>
              <a:rPr lang="en-US" altLang="zh-CN" sz="2400" b="1" dirty="0"/>
              <a:t> DDALine(</a:t>
            </a:r>
            <a:r>
              <a:rPr lang="en-US" altLang="zh-CN" sz="2400" b="1" dirty="0">
                <a:solidFill>
                  <a:srgbClr val="0000FF"/>
                </a:solidFill>
              </a:rPr>
              <a:t>int</a:t>
            </a:r>
            <a:r>
              <a:rPr lang="en-US" altLang="zh-CN" sz="2400" b="1" dirty="0"/>
              <a:t> x1,</a:t>
            </a:r>
            <a:r>
              <a:rPr lang="en-US" altLang="zh-CN" sz="2400" b="1" dirty="0">
                <a:solidFill>
                  <a:srgbClr val="0000FF"/>
                </a:solidFill>
              </a:rPr>
              <a:t>int </a:t>
            </a:r>
            <a:r>
              <a:rPr lang="en-US" altLang="zh-CN" sz="2400" b="1" dirty="0"/>
              <a:t>y1,</a:t>
            </a:r>
            <a:r>
              <a:rPr lang="en-US" altLang="zh-CN" sz="2400" b="1" dirty="0">
                <a:solidFill>
                  <a:srgbClr val="0000FF"/>
                </a:solidFill>
              </a:rPr>
              <a:t>int</a:t>
            </a:r>
            <a:r>
              <a:rPr lang="en-US" altLang="zh-CN" sz="2400" b="1" dirty="0"/>
              <a:t> x2, </a:t>
            </a:r>
            <a:r>
              <a:rPr lang="en-US" altLang="zh-CN" sz="2400" b="1" dirty="0">
                <a:solidFill>
                  <a:srgbClr val="0000FF"/>
                </a:solidFill>
              </a:rPr>
              <a:t>int</a:t>
            </a:r>
            <a:r>
              <a:rPr lang="en-US" altLang="zh-CN" sz="2400" b="1" dirty="0"/>
              <a:t> y2 , </a:t>
            </a:r>
            <a:r>
              <a:rPr lang="en-US" altLang="zh-CN" sz="2400" b="1" dirty="0">
                <a:solidFill>
                  <a:srgbClr val="0000FF"/>
                </a:solidFill>
              </a:rPr>
              <a:t>int</a:t>
            </a:r>
            <a:r>
              <a:rPr lang="en-US" altLang="zh-CN" sz="2400" b="1" dirty="0"/>
              <a:t> color)</a:t>
            </a:r>
            <a:endParaRPr lang="en-US" altLang="zh-CN" sz="2400" b="1" dirty="0"/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{</a:t>
            </a:r>
            <a:endParaRPr lang="en-US" altLang="zh-CN" sz="2400" b="1" dirty="0"/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 </a:t>
            </a:r>
            <a:r>
              <a:rPr lang="en-US" altLang="zh-CN" sz="2400" b="1" dirty="0">
                <a:solidFill>
                  <a:srgbClr val="0000FF"/>
                </a:solidFill>
              </a:rPr>
              <a:t>int</a:t>
            </a:r>
            <a:r>
              <a:rPr lang="en-US" altLang="zh-CN" sz="2400" b="1" dirty="0"/>
              <a:t> x;</a:t>
            </a:r>
            <a:endParaRPr lang="en-US" altLang="zh-CN" sz="2400" b="1" dirty="0"/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 </a:t>
            </a:r>
            <a:r>
              <a:rPr lang="en-US" altLang="zh-CN" sz="2400" b="1" dirty="0">
                <a:solidFill>
                  <a:srgbClr val="0000FF"/>
                </a:solidFill>
              </a:rPr>
              <a:t>float</a:t>
            </a:r>
            <a:r>
              <a:rPr lang="en-US" altLang="zh-CN" sz="2400" b="1" dirty="0"/>
              <a:t> dx,dy,y,k;</a:t>
            </a:r>
            <a:endParaRPr lang="en-US" altLang="zh-CN" sz="2400" b="1" dirty="0"/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 dx=x2-x1;dy=y2-y1;</a:t>
            </a:r>
            <a:endParaRPr lang="en-US" altLang="zh-CN" sz="2400" b="1" dirty="0"/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 k=dy/dx,y=y1;</a:t>
            </a:r>
            <a:endParaRPr lang="en-US" altLang="zh-CN" sz="2400" b="1" dirty="0"/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 </a:t>
            </a:r>
            <a:r>
              <a:rPr lang="en-US" altLang="zh-CN" sz="2400" b="1" dirty="0">
                <a:solidFill>
                  <a:srgbClr val="0000FF"/>
                </a:solidFill>
              </a:rPr>
              <a:t>for</a:t>
            </a:r>
            <a:r>
              <a:rPr lang="en-US" altLang="zh-CN" sz="2400" b="1" dirty="0"/>
              <a:t>(x=x1;x&lt;=x2; x++)</a:t>
            </a:r>
            <a:endParaRPr lang="en-US" altLang="zh-CN" sz="2400" b="1" dirty="0"/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{</a:t>
            </a:r>
            <a:endParaRPr lang="en-US" altLang="zh-CN" sz="2400" b="1" dirty="0"/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     y=y+k;</a:t>
            </a:r>
            <a:endParaRPr lang="en-US" altLang="zh-CN" sz="2400" b="1" dirty="0">
              <a:solidFill>
                <a:srgbClr val="008000"/>
              </a:solidFill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     setpixel (x, </a:t>
            </a:r>
            <a:r>
              <a:rPr lang="en-US" altLang="zh-CN" sz="2400" b="1" dirty="0">
                <a:solidFill>
                  <a:srgbClr val="0000FF"/>
                </a:solidFill>
              </a:rPr>
              <a:t>int</a:t>
            </a:r>
            <a:r>
              <a:rPr lang="en-US" altLang="zh-CN" sz="2400" b="1" dirty="0"/>
              <a:t>(y+0.5), color);</a:t>
            </a:r>
            <a:r>
              <a:rPr lang="en-US" altLang="zh-CN" sz="2400" b="1" dirty="0">
                <a:solidFill>
                  <a:srgbClr val="008000"/>
                </a:solidFill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</a:rPr>
              <a:t>避免调用函数</a:t>
            </a:r>
            <a:r>
              <a:rPr lang="en-US" altLang="zh-CN" sz="2400" b="1" dirty="0">
                <a:solidFill>
                  <a:srgbClr val="008000"/>
                </a:solidFill>
              </a:rPr>
              <a:t>round(x)</a:t>
            </a:r>
            <a:r>
              <a:rPr lang="zh-CN" altLang="en-US" sz="2400" b="1" dirty="0">
                <a:solidFill>
                  <a:srgbClr val="008000"/>
                </a:solidFill>
              </a:rPr>
              <a:t>四舍五入</a:t>
            </a:r>
            <a:endParaRPr lang="en-US" altLang="zh-CN" sz="2400" b="1" dirty="0">
              <a:solidFill>
                <a:srgbClr val="008000"/>
              </a:solidFill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}</a:t>
            </a:r>
            <a:endParaRPr lang="en-US" altLang="zh-CN" sz="2400" b="1" dirty="0"/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}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80088" y="3787775"/>
            <a:ext cx="2600325" cy="581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如何扩展到任意斜率？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023"/>
          <p:cNvGrpSpPr/>
          <p:nvPr/>
        </p:nvGrpSpPr>
        <p:grpSpPr>
          <a:xfrm>
            <a:off x="874713" y="1697038"/>
            <a:ext cx="6962775" cy="3576637"/>
            <a:chOff x="989" y="1798"/>
            <a:chExt cx="3882" cy="1658"/>
          </a:xfrm>
        </p:grpSpPr>
        <p:grpSp>
          <p:nvGrpSpPr>
            <p:cNvPr id="7170" name="Group 715"/>
            <p:cNvGrpSpPr/>
            <p:nvPr/>
          </p:nvGrpSpPr>
          <p:grpSpPr>
            <a:xfrm>
              <a:off x="989" y="2431"/>
              <a:ext cx="3761" cy="1025"/>
              <a:chOff x="989" y="2431"/>
              <a:chExt cx="3761" cy="1025"/>
            </a:xfrm>
          </p:grpSpPr>
          <p:sp>
            <p:nvSpPr>
              <p:cNvPr id="7171" name="Rectangle 515"/>
              <p:cNvSpPr/>
              <p:nvPr/>
            </p:nvSpPr>
            <p:spPr>
              <a:xfrm>
                <a:off x="2431" y="3295"/>
                <a:ext cx="1322" cy="1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光栅显示系统结构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7172" name="Rectangle 516"/>
              <p:cNvSpPr/>
              <p:nvPr/>
            </p:nvSpPr>
            <p:spPr>
              <a:xfrm>
                <a:off x="989" y="3160"/>
                <a:ext cx="1332" cy="1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>
                <a:spAutoFit/>
              </a:bodyPr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帧缓冲存储器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7173" name="Rectangle 517"/>
              <p:cNvSpPr/>
              <p:nvPr/>
            </p:nvSpPr>
            <p:spPr>
              <a:xfrm>
                <a:off x="4113" y="3212"/>
                <a:ext cx="637" cy="1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CRT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光栅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7174" name="Freeform 518"/>
              <p:cNvSpPr>
                <a:spLocks noEditPoints="1"/>
              </p:cNvSpPr>
              <p:nvPr/>
            </p:nvSpPr>
            <p:spPr>
              <a:xfrm>
                <a:off x="3200" y="2462"/>
                <a:ext cx="567" cy="255"/>
              </a:xfrm>
              <a:custGeom>
                <a:avLst/>
                <a:gdLst/>
                <a:ahLst/>
                <a:cxnLst>
                  <a:cxn ang="0">
                    <a:pos x="158" y="246"/>
                  </a:cxn>
                  <a:cxn ang="0">
                    <a:pos x="162" y="251"/>
                  </a:cxn>
                  <a:cxn ang="0">
                    <a:pos x="158" y="254"/>
                  </a:cxn>
                  <a:cxn ang="0">
                    <a:pos x="3" y="254"/>
                  </a:cxn>
                  <a:cxn ang="0">
                    <a:pos x="0" y="251"/>
                  </a:cxn>
                  <a:cxn ang="0">
                    <a:pos x="3" y="246"/>
                  </a:cxn>
                  <a:cxn ang="0">
                    <a:pos x="248" y="246"/>
                  </a:cxn>
                  <a:cxn ang="0">
                    <a:pos x="403" y="247"/>
                  </a:cxn>
                  <a:cxn ang="0">
                    <a:pos x="404" y="252"/>
                  </a:cxn>
                  <a:cxn ang="0">
                    <a:pos x="399" y="255"/>
                  </a:cxn>
                  <a:cxn ang="0">
                    <a:pos x="244" y="253"/>
                  </a:cxn>
                  <a:cxn ang="0">
                    <a:pos x="243" y="249"/>
                  </a:cxn>
                  <a:cxn ang="0">
                    <a:pos x="248" y="246"/>
                  </a:cxn>
                  <a:cxn ang="0">
                    <a:pos x="562" y="246"/>
                  </a:cxn>
                  <a:cxn ang="0">
                    <a:pos x="557" y="178"/>
                  </a:cxn>
                  <a:cxn ang="0">
                    <a:pos x="562" y="175"/>
                  </a:cxn>
                  <a:cxn ang="0">
                    <a:pos x="567" y="178"/>
                  </a:cxn>
                  <a:cxn ang="0">
                    <a:pos x="567" y="252"/>
                  </a:cxn>
                  <a:cxn ang="0">
                    <a:pos x="562" y="255"/>
                  </a:cxn>
                  <a:cxn ang="0">
                    <a:pos x="486" y="253"/>
                  </a:cxn>
                  <a:cxn ang="0">
                    <a:pos x="485" y="249"/>
                  </a:cxn>
                  <a:cxn ang="0">
                    <a:pos x="490" y="246"/>
                  </a:cxn>
                  <a:cxn ang="0">
                    <a:pos x="557" y="4"/>
                  </a:cxn>
                  <a:cxn ang="0">
                    <a:pos x="516" y="7"/>
                  </a:cxn>
                  <a:cxn ang="0">
                    <a:pos x="513" y="4"/>
                  </a:cxn>
                  <a:cxn ang="0">
                    <a:pos x="516" y="0"/>
                  </a:cxn>
                  <a:cxn ang="0">
                    <a:pos x="563" y="0"/>
                  </a:cxn>
                  <a:cxn ang="0">
                    <a:pos x="567" y="4"/>
                  </a:cxn>
                  <a:cxn ang="0">
                    <a:pos x="566" y="102"/>
                  </a:cxn>
                  <a:cxn ang="0">
                    <a:pos x="559" y="103"/>
                  </a:cxn>
                  <a:cxn ang="0">
                    <a:pos x="557" y="99"/>
                  </a:cxn>
                  <a:cxn ang="0">
                    <a:pos x="276" y="8"/>
                  </a:cxn>
                  <a:cxn ang="0">
                    <a:pos x="271" y="5"/>
                  </a:cxn>
                  <a:cxn ang="0">
                    <a:pos x="272" y="1"/>
                  </a:cxn>
                  <a:cxn ang="0">
                    <a:pos x="428" y="0"/>
                  </a:cxn>
                  <a:cxn ang="0">
                    <a:pos x="431" y="2"/>
                  </a:cxn>
                  <a:cxn ang="0">
                    <a:pos x="430" y="6"/>
                  </a:cxn>
                  <a:cxn ang="0">
                    <a:pos x="428" y="8"/>
                  </a:cxn>
                  <a:cxn ang="0">
                    <a:pos x="31" y="7"/>
                  </a:cxn>
                  <a:cxn ang="0">
                    <a:pos x="29" y="4"/>
                  </a:cxn>
                  <a:cxn ang="0">
                    <a:pos x="31" y="0"/>
                  </a:cxn>
                  <a:cxn ang="0">
                    <a:pos x="187" y="0"/>
                  </a:cxn>
                  <a:cxn ang="0">
                    <a:pos x="190" y="4"/>
                  </a:cxn>
                  <a:cxn ang="0">
                    <a:pos x="187" y="7"/>
                  </a:cxn>
                  <a:cxn ang="0">
                    <a:pos x="10" y="59"/>
                  </a:cxn>
                  <a:cxn ang="0">
                    <a:pos x="9" y="197"/>
                  </a:cxn>
                  <a:cxn ang="0">
                    <a:pos x="3" y="198"/>
                  </a:cxn>
                  <a:cxn ang="0">
                    <a:pos x="0" y="193"/>
                  </a:cxn>
                  <a:cxn ang="0">
                    <a:pos x="2" y="56"/>
                  </a:cxn>
                  <a:cxn ang="0">
                    <a:pos x="7" y="55"/>
                  </a:cxn>
                  <a:cxn ang="0">
                    <a:pos x="10" y="59"/>
                  </a:cxn>
                </a:cxnLst>
                <a:pathLst>
                  <a:path w="567" h="255">
                    <a:moveTo>
                      <a:pt x="5" y="246"/>
                    </a:moveTo>
                    <a:lnTo>
                      <a:pt x="157" y="246"/>
                    </a:lnTo>
                    <a:lnTo>
                      <a:pt x="158" y="246"/>
                    </a:lnTo>
                    <a:lnTo>
                      <a:pt x="161" y="247"/>
                    </a:lnTo>
                    <a:lnTo>
                      <a:pt x="162" y="249"/>
                    </a:lnTo>
                    <a:lnTo>
                      <a:pt x="162" y="251"/>
                    </a:lnTo>
                    <a:lnTo>
                      <a:pt x="162" y="252"/>
                    </a:lnTo>
                    <a:lnTo>
                      <a:pt x="161" y="253"/>
                    </a:lnTo>
                    <a:lnTo>
                      <a:pt x="158" y="254"/>
                    </a:lnTo>
                    <a:lnTo>
                      <a:pt x="157" y="255"/>
                    </a:lnTo>
                    <a:lnTo>
                      <a:pt x="5" y="255"/>
                    </a:lnTo>
                    <a:lnTo>
                      <a:pt x="3" y="254"/>
                    </a:lnTo>
                    <a:lnTo>
                      <a:pt x="2" y="253"/>
                    </a:lnTo>
                    <a:lnTo>
                      <a:pt x="0" y="252"/>
                    </a:lnTo>
                    <a:lnTo>
                      <a:pt x="0" y="251"/>
                    </a:lnTo>
                    <a:lnTo>
                      <a:pt x="0" y="249"/>
                    </a:lnTo>
                    <a:lnTo>
                      <a:pt x="2" y="247"/>
                    </a:lnTo>
                    <a:lnTo>
                      <a:pt x="3" y="246"/>
                    </a:lnTo>
                    <a:lnTo>
                      <a:pt x="5" y="246"/>
                    </a:lnTo>
                    <a:close/>
                    <a:moveTo>
                      <a:pt x="248" y="246"/>
                    </a:moveTo>
                    <a:lnTo>
                      <a:pt x="399" y="246"/>
                    </a:lnTo>
                    <a:lnTo>
                      <a:pt x="400" y="246"/>
                    </a:lnTo>
                    <a:lnTo>
                      <a:pt x="403" y="247"/>
                    </a:lnTo>
                    <a:lnTo>
                      <a:pt x="404" y="249"/>
                    </a:lnTo>
                    <a:lnTo>
                      <a:pt x="404" y="251"/>
                    </a:lnTo>
                    <a:lnTo>
                      <a:pt x="404" y="252"/>
                    </a:lnTo>
                    <a:lnTo>
                      <a:pt x="403" y="253"/>
                    </a:lnTo>
                    <a:lnTo>
                      <a:pt x="400" y="254"/>
                    </a:lnTo>
                    <a:lnTo>
                      <a:pt x="399" y="255"/>
                    </a:lnTo>
                    <a:lnTo>
                      <a:pt x="248" y="255"/>
                    </a:lnTo>
                    <a:lnTo>
                      <a:pt x="245" y="254"/>
                    </a:lnTo>
                    <a:lnTo>
                      <a:pt x="244" y="253"/>
                    </a:lnTo>
                    <a:lnTo>
                      <a:pt x="243" y="252"/>
                    </a:lnTo>
                    <a:lnTo>
                      <a:pt x="243" y="251"/>
                    </a:lnTo>
                    <a:lnTo>
                      <a:pt x="243" y="249"/>
                    </a:lnTo>
                    <a:lnTo>
                      <a:pt x="244" y="247"/>
                    </a:lnTo>
                    <a:lnTo>
                      <a:pt x="245" y="246"/>
                    </a:lnTo>
                    <a:lnTo>
                      <a:pt x="248" y="246"/>
                    </a:lnTo>
                    <a:close/>
                    <a:moveTo>
                      <a:pt x="490" y="246"/>
                    </a:moveTo>
                    <a:lnTo>
                      <a:pt x="562" y="246"/>
                    </a:lnTo>
                    <a:lnTo>
                      <a:pt x="557" y="251"/>
                    </a:lnTo>
                    <a:lnTo>
                      <a:pt x="557" y="180"/>
                    </a:lnTo>
                    <a:lnTo>
                      <a:pt x="557" y="178"/>
                    </a:lnTo>
                    <a:lnTo>
                      <a:pt x="558" y="177"/>
                    </a:lnTo>
                    <a:lnTo>
                      <a:pt x="559" y="176"/>
                    </a:lnTo>
                    <a:lnTo>
                      <a:pt x="562" y="175"/>
                    </a:lnTo>
                    <a:lnTo>
                      <a:pt x="563" y="176"/>
                    </a:lnTo>
                    <a:lnTo>
                      <a:pt x="566" y="177"/>
                    </a:lnTo>
                    <a:lnTo>
                      <a:pt x="567" y="178"/>
                    </a:lnTo>
                    <a:lnTo>
                      <a:pt x="567" y="180"/>
                    </a:lnTo>
                    <a:lnTo>
                      <a:pt x="567" y="251"/>
                    </a:lnTo>
                    <a:lnTo>
                      <a:pt x="567" y="252"/>
                    </a:lnTo>
                    <a:lnTo>
                      <a:pt x="566" y="253"/>
                    </a:lnTo>
                    <a:lnTo>
                      <a:pt x="563" y="254"/>
                    </a:lnTo>
                    <a:lnTo>
                      <a:pt x="562" y="255"/>
                    </a:lnTo>
                    <a:lnTo>
                      <a:pt x="490" y="255"/>
                    </a:lnTo>
                    <a:lnTo>
                      <a:pt x="487" y="254"/>
                    </a:lnTo>
                    <a:lnTo>
                      <a:pt x="486" y="253"/>
                    </a:lnTo>
                    <a:lnTo>
                      <a:pt x="485" y="252"/>
                    </a:lnTo>
                    <a:lnTo>
                      <a:pt x="485" y="251"/>
                    </a:lnTo>
                    <a:lnTo>
                      <a:pt x="485" y="249"/>
                    </a:lnTo>
                    <a:lnTo>
                      <a:pt x="486" y="247"/>
                    </a:lnTo>
                    <a:lnTo>
                      <a:pt x="487" y="246"/>
                    </a:lnTo>
                    <a:lnTo>
                      <a:pt x="490" y="246"/>
                    </a:lnTo>
                    <a:close/>
                    <a:moveTo>
                      <a:pt x="557" y="99"/>
                    </a:moveTo>
                    <a:lnTo>
                      <a:pt x="557" y="4"/>
                    </a:lnTo>
                    <a:lnTo>
                      <a:pt x="562" y="8"/>
                    </a:lnTo>
                    <a:lnTo>
                      <a:pt x="518" y="8"/>
                    </a:lnTo>
                    <a:lnTo>
                      <a:pt x="516" y="7"/>
                    </a:lnTo>
                    <a:lnTo>
                      <a:pt x="515" y="6"/>
                    </a:lnTo>
                    <a:lnTo>
                      <a:pt x="513" y="5"/>
                    </a:lnTo>
                    <a:lnTo>
                      <a:pt x="513" y="4"/>
                    </a:lnTo>
                    <a:lnTo>
                      <a:pt x="513" y="2"/>
                    </a:lnTo>
                    <a:lnTo>
                      <a:pt x="515" y="1"/>
                    </a:lnTo>
                    <a:lnTo>
                      <a:pt x="516" y="0"/>
                    </a:lnTo>
                    <a:lnTo>
                      <a:pt x="518" y="0"/>
                    </a:lnTo>
                    <a:lnTo>
                      <a:pt x="562" y="0"/>
                    </a:lnTo>
                    <a:lnTo>
                      <a:pt x="563" y="0"/>
                    </a:lnTo>
                    <a:lnTo>
                      <a:pt x="566" y="1"/>
                    </a:lnTo>
                    <a:lnTo>
                      <a:pt x="567" y="2"/>
                    </a:lnTo>
                    <a:lnTo>
                      <a:pt x="567" y="4"/>
                    </a:lnTo>
                    <a:lnTo>
                      <a:pt x="567" y="99"/>
                    </a:lnTo>
                    <a:lnTo>
                      <a:pt x="567" y="101"/>
                    </a:lnTo>
                    <a:lnTo>
                      <a:pt x="566" y="102"/>
                    </a:lnTo>
                    <a:lnTo>
                      <a:pt x="563" y="103"/>
                    </a:lnTo>
                    <a:lnTo>
                      <a:pt x="562" y="103"/>
                    </a:lnTo>
                    <a:lnTo>
                      <a:pt x="559" y="103"/>
                    </a:lnTo>
                    <a:lnTo>
                      <a:pt x="558" y="102"/>
                    </a:lnTo>
                    <a:lnTo>
                      <a:pt x="557" y="101"/>
                    </a:lnTo>
                    <a:lnTo>
                      <a:pt x="557" y="99"/>
                    </a:lnTo>
                    <a:close/>
                    <a:moveTo>
                      <a:pt x="428" y="8"/>
                    </a:moveTo>
                    <a:lnTo>
                      <a:pt x="276" y="8"/>
                    </a:lnTo>
                    <a:lnTo>
                      <a:pt x="274" y="7"/>
                    </a:lnTo>
                    <a:lnTo>
                      <a:pt x="272" y="6"/>
                    </a:lnTo>
                    <a:lnTo>
                      <a:pt x="271" y="5"/>
                    </a:lnTo>
                    <a:lnTo>
                      <a:pt x="271" y="4"/>
                    </a:lnTo>
                    <a:lnTo>
                      <a:pt x="271" y="2"/>
                    </a:lnTo>
                    <a:lnTo>
                      <a:pt x="272" y="1"/>
                    </a:lnTo>
                    <a:lnTo>
                      <a:pt x="274" y="0"/>
                    </a:lnTo>
                    <a:lnTo>
                      <a:pt x="276" y="0"/>
                    </a:lnTo>
                    <a:lnTo>
                      <a:pt x="428" y="0"/>
                    </a:lnTo>
                    <a:lnTo>
                      <a:pt x="429" y="0"/>
                    </a:lnTo>
                    <a:lnTo>
                      <a:pt x="430" y="1"/>
                    </a:lnTo>
                    <a:lnTo>
                      <a:pt x="431" y="2"/>
                    </a:lnTo>
                    <a:lnTo>
                      <a:pt x="433" y="4"/>
                    </a:lnTo>
                    <a:lnTo>
                      <a:pt x="431" y="5"/>
                    </a:lnTo>
                    <a:lnTo>
                      <a:pt x="430" y="6"/>
                    </a:lnTo>
                    <a:lnTo>
                      <a:pt x="429" y="7"/>
                    </a:lnTo>
                    <a:lnTo>
                      <a:pt x="428" y="8"/>
                    </a:lnTo>
                    <a:close/>
                    <a:moveTo>
                      <a:pt x="186" y="8"/>
                    </a:moveTo>
                    <a:lnTo>
                      <a:pt x="34" y="8"/>
                    </a:lnTo>
                    <a:lnTo>
                      <a:pt x="31" y="7"/>
                    </a:lnTo>
                    <a:lnTo>
                      <a:pt x="30" y="6"/>
                    </a:lnTo>
                    <a:lnTo>
                      <a:pt x="29" y="5"/>
                    </a:lnTo>
                    <a:lnTo>
                      <a:pt x="29" y="4"/>
                    </a:lnTo>
                    <a:lnTo>
                      <a:pt x="29" y="2"/>
                    </a:lnTo>
                    <a:lnTo>
                      <a:pt x="30" y="1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186" y="0"/>
                    </a:lnTo>
                    <a:lnTo>
                      <a:pt x="187" y="0"/>
                    </a:lnTo>
                    <a:lnTo>
                      <a:pt x="188" y="1"/>
                    </a:lnTo>
                    <a:lnTo>
                      <a:pt x="189" y="2"/>
                    </a:lnTo>
                    <a:lnTo>
                      <a:pt x="190" y="4"/>
                    </a:lnTo>
                    <a:lnTo>
                      <a:pt x="189" y="5"/>
                    </a:lnTo>
                    <a:lnTo>
                      <a:pt x="188" y="6"/>
                    </a:lnTo>
                    <a:lnTo>
                      <a:pt x="187" y="7"/>
                    </a:lnTo>
                    <a:lnTo>
                      <a:pt x="186" y="8"/>
                    </a:lnTo>
                    <a:close/>
                    <a:moveTo>
                      <a:pt x="10" y="59"/>
                    </a:moveTo>
                    <a:lnTo>
                      <a:pt x="10" y="193"/>
                    </a:lnTo>
                    <a:lnTo>
                      <a:pt x="10" y="195"/>
                    </a:lnTo>
                    <a:lnTo>
                      <a:pt x="9" y="197"/>
                    </a:lnTo>
                    <a:lnTo>
                      <a:pt x="7" y="198"/>
                    </a:lnTo>
                    <a:lnTo>
                      <a:pt x="5" y="198"/>
                    </a:lnTo>
                    <a:lnTo>
                      <a:pt x="3" y="198"/>
                    </a:lnTo>
                    <a:lnTo>
                      <a:pt x="2" y="197"/>
                    </a:lnTo>
                    <a:lnTo>
                      <a:pt x="0" y="195"/>
                    </a:lnTo>
                    <a:lnTo>
                      <a:pt x="0" y="193"/>
                    </a:lnTo>
                    <a:lnTo>
                      <a:pt x="0" y="59"/>
                    </a:lnTo>
                    <a:lnTo>
                      <a:pt x="0" y="57"/>
                    </a:lnTo>
                    <a:lnTo>
                      <a:pt x="2" y="56"/>
                    </a:lnTo>
                    <a:lnTo>
                      <a:pt x="3" y="55"/>
                    </a:lnTo>
                    <a:lnTo>
                      <a:pt x="5" y="55"/>
                    </a:lnTo>
                    <a:lnTo>
                      <a:pt x="7" y="55"/>
                    </a:lnTo>
                    <a:lnTo>
                      <a:pt x="9" y="56"/>
                    </a:lnTo>
                    <a:lnTo>
                      <a:pt x="10" y="57"/>
                    </a:lnTo>
                    <a:lnTo>
                      <a:pt x="10" y="59"/>
                    </a:lnTo>
                    <a:close/>
                  </a:path>
                </a:pathLst>
              </a:custGeom>
              <a:solidFill>
                <a:srgbClr val="FFFFFF"/>
              </a:solidFill>
              <a:ln w="1588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175" name="Rectangle 519"/>
              <p:cNvSpPr/>
              <p:nvPr/>
            </p:nvSpPr>
            <p:spPr>
              <a:xfrm>
                <a:off x="3326" y="2537"/>
                <a:ext cx="244" cy="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r>
                  <a:rPr lang="zh-CN" altLang="en-US" sz="12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电子枪</a:t>
                </a:r>
                <a:endParaRPr lang="zh-CN" altLang="en-US" sz="12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6" name="Rectangle 520"/>
              <p:cNvSpPr/>
              <p:nvPr/>
            </p:nvSpPr>
            <p:spPr>
              <a:xfrm>
                <a:off x="2186" y="2431"/>
                <a:ext cx="596" cy="287"/>
              </a:xfrm>
              <a:prstGeom prst="rect">
                <a:avLst/>
              </a:prstGeom>
              <a:noFill/>
              <a:ln w="1587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7" name="Rectangle 521"/>
              <p:cNvSpPr/>
              <p:nvPr/>
            </p:nvSpPr>
            <p:spPr>
              <a:xfrm>
                <a:off x="2325" y="2523"/>
                <a:ext cx="331" cy="1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寄存器</a:t>
                </a:r>
                <a:endParaRPr lang="zh-CN" altLang="en-US" sz="16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8" name="Rectangle 522"/>
              <p:cNvSpPr/>
              <p:nvPr/>
            </p:nvSpPr>
            <p:spPr>
              <a:xfrm>
                <a:off x="1033" y="3036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9" name="Rectangle 523"/>
              <p:cNvSpPr/>
              <p:nvPr/>
            </p:nvSpPr>
            <p:spPr>
              <a:xfrm>
                <a:off x="1033" y="3036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0" name="Rectangle 524"/>
              <p:cNvSpPr/>
              <p:nvPr/>
            </p:nvSpPr>
            <p:spPr>
              <a:xfrm>
                <a:off x="1510" y="3036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1" name="Rectangle 525"/>
              <p:cNvSpPr/>
              <p:nvPr/>
            </p:nvSpPr>
            <p:spPr>
              <a:xfrm>
                <a:off x="1510" y="3036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2" name="Rectangle 526"/>
              <p:cNvSpPr/>
              <p:nvPr/>
            </p:nvSpPr>
            <p:spPr>
              <a:xfrm>
                <a:off x="1430" y="3036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3" name="Rectangle 527"/>
              <p:cNvSpPr/>
              <p:nvPr/>
            </p:nvSpPr>
            <p:spPr>
              <a:xfrm>
                <a:off x="1430" y="3036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4" name="Rectangle 528"/>
              <p:cNvSpPr/>
              <p:nvPr/>
            </p:nvSpPr>
            <p:spPr>
              <a:xfrm>
                <a:off x="1271" y="3036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5" name="Rectangle 529"/>
              <p:cNvSpPr/>
              <p:nvPr/>
            </p:nvSpPr>
            <p:spPr>
              <a:xfrm>
                <a:off x="1271" y="3036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6" name="Rectangle 530"/>
              <p:cNvSpPr/>
              <p:nvPr/>
            </p:nvSpPr>
            <p:spPr>
              <a:xfrm>
                <a:off x="1192" y="3036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7" name="Rectangle 531"/>
              <p:cNvSpPr/>
              <p:nvPr/>
            </p:nvSpPr>
            <p:spPr>
              <a:xfrm>
                <a:off x="1192" y="3036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8" name="Rectangle 532"/>
              <p:cNvSpPr/>
              <p:nvPr/>
            </p:nvSpPr>
            <p:spPr>
              <a:xfrm>
                <a:off x="1112" y="3036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9" name="Rectangle 533"/>
              <p:cNvSpPr/>
              <p:nvPr/>
            </p:nvSpPr>
            <p:spPr>
              <a:xfrm>
                <a:off x="1112" y="3036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0" name="Rectangle 534"/>
              <p:cNvSpPr/>
              <p:nvPr/>
            </p:nvSpPr>
            <p:spPr>
              <a:xfrm>
                <a:off x="1351" y="3036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1" name="Rectangle 535"/>
              <p:cNvSpPr/>
              <p:nvPr/>
            </p:nvSpPr>
            <p:spPr>
              <a:xfrm>
                <a:off x="1351" y="3036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2" name="Rectangle 536"/>
              <p:cNvSpPr/>
              <p:nvPr/>
            </p:nvSpPr>
            <p:spPr>
              <a:xfrm>
                <a:off x="1589" y="3036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3" name="Rectangle 537"/>
              <p:cNvSpPr/>
              <p:nvPr/>
            </p:nvSpPr>
            <p:spPr>
              <a:xfrm>
                <a:off x="1589" y="3036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4" name="Rectangle 538"/>
              <p:cNvSpPr/>
              <p:nvPr/>
            </p:nvSpPr>
            <p:spPr>
              <a:xfrm>
                <a:off x="2066" y="3036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5" name="Rectangle 539"/>
              <p:cNvSpPr/>
              <p:nvPr/>
            </p:nvSpPr>
            <p:spPr>
              <a:xfrm>
                <a:off x="2066" y="3036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6" name="Rectangle 540"/>
              <p:cNvSpPr/>
              <p:nvPr/>
            </p:nvSpPr>
            <p:spPr>
              <a:xfrm>
                <a:off x="1987" y="3036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7" name="Rectangle 541"/>
              <p:cNvSpPr/>
              <p:nvPr/>
            </p:nvSpPr>
            <p:spPr>
              <a:xfrm>
                <a:off x="1987" y="3036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8" name="Rectangle 542"/>
              <p:cNvSpPr/>
              <p:nvPr/>
            </p:nvSpPr>
            <p:spPr>
              <a:xfrm>
                <a:off x="1828" y="3036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9" name="Rectangle 543"/>
              <p:cNvSpPr/>
              <p:nvPr/>
            </p:nvSpPr>
            <p:spPr>
              <a:xfrm>
                <a:off x="1828" y="3036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00" name="Rectangle 544"/>
              <p:cNvSpPr/>
              <p:nvPr/>
            </p:nvSpPr>
            <p:spPr>
              <a:xfrm>
                <a:off x="1748" y="3036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01" name="Rectangle 545"/>
              <p:cNvSpPr/>
              <p:nvPr/>
            </p:nvSpPr>
            <p:spPr>
              <a:xfrm>
                <a:off x="1748" y="3036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02" name="Rectangle 546"/>
              <p:cNvSpPr/>
              <p:nvPr/>
            </p:nvSpPr>
            <p:spPr>
              <a:xfrm>
                <a:off x="1669" y="3036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03" name="Rectangle 547"/>
              <p:cNvSpPr/>
              <p:nvPr/>
            </p:nvSpPr>
            <p:spPr>
              <a:xfrm>
                <a:off x="1669" y="3036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04" name="Rectangle 548"/>
              <p:cNvSpPr/>
              <p:nvPr/>
            </p:nvSpPr>
            <p:spPr>
              <a:xfrm>
                <a:off x="1907" y="3036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05" name="Rectangle 549"/>
              <p:cNvSpPr/>
              <p:nvPr/>
            </p:nvSpPr>
            <p:spPr>
              <a:xfrm>
                <a:off x="1907" y="3036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06" name="Rectangle 550"/>
              <p:cNvSpPr/>
              <p:nvPr/>
            </p:nvSpPr>
            <p:spPr>
              <a:xfrm>
                <a:off x="2146" y="3036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07" name="Rectangle 551"/>
              <p:cNvSpPr/>
              <p:nvPr/>
            </p:nvSpPr>
            <p:spPr>
              <a:xfrm>
                <a:off x="2146" y="3036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08" name="Rectangle 552"/>
              <p:cNvSpPr/>
              <p:nvPr/>
            </p:nvSpPr>
            <p:spPr>
              <a:xfrm>
                <a:off x="1033" y="2965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09" name="Rectangle 553"/>
              <p:cNvSpPr/>
              <p:nvPr/>
            </p:nvSpPr>
            <p:spPr>
              <a:xfrm>
                <a:off x="1033" y="2965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10" name="Rectangle 554"/>
              <p:cNvSpPr/>
              <p:nvPr/>
            </p:nvSpPr>
            <p:spPr>
              <a:xfrm>
                <a:off x="1510" y="2965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11" name="Rectangle 555"/>
              <p:cNvSpPr/>
              <p:nvPr/>
            </p:nvSpPr>
            <p:spPr>
              <a:xfrm>
                <a:off x="1510" y="2965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12" name="Rectangle 556"/>
              <p:cNvSpPr/>
              <p:nvPr/>
            </p:nvSpPr>
            <p:spPr>
              <a:xfrm>
                <a:off x="1430" y="2965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13" name="Rectangle 557"/>
              <p:cNvSpPr/>
              <p:nvPr/>
            </p:nvSpPr>
            <p:spPr>
              <a:xfrm>
                <a:off x="1430" y="2965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14" name="Rectangle 558"/>
              <p:cNvSpPr/>
              <p:nvPr/>
            </p:nvSpPr>
            <p:spPr>
              <a:xfrm>
                <a:off x="1271" y="2965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15" name="Rectangle 559"/>
              <p:cNvSpPr/>
              <p:nvPr/>
            </p:nvSpPr>
            <p:spPr>
              <a:xfrm>
                <a:off x="1271" y="2965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16" name="Rectangle 560"/>
              <p:cNvSpPr/>
              <p:nvPr/>
            </p:nvSpPr>
            <p:spPr>
              <a:xfrm>
                <a:off x="1192" y="2965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17" name="Rectangle 561"/>
              <p:cNvSpPr/>
              <p:nvPr/>
            </p:nvSpPr>
            <p:spPr>
              <a:xfrm>
                <a:off x="1192" y="2965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18" name="Rectangle 562"/>
              <p:cNvSpPr/>
              <p:nvPr/>
            </p:nvSpPr>
            <p:spPr>
              <a:xfrm>
                <a:off x="1112" y="2965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19" name="Rectangle 563"/>
              <p:cNvSpPr/>
              <p:nvPr/>
            </p:nvSpPr>
            <p:spPr>
              <a:xfrm>
                <a:off x="1112" y="2965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20" name="Rectangle 564"/>
              <p:cNvSpPr/>
              <p:nvPr/>
            </p:nvSpPr>
            <p:spPr>
              <a:xfrm>
                <a:off x="1351" y="2965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21" name="Rectangle 565"/>
              <p:cNvSpPr/>
              <p:nvPr/>
            </p:nvSpPr>
            <p:spPr>
              <a:xfrm>
                <a:off x="1351" y="2965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22" name="Rectangle 566"/>
              <p:cNvSpPr/>
              <p:nvPr/>
            </p:nvSpPr>
            <p:spPr>
              <a:xfrm>
                <a:off x="1589" y="2965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23" name="Rectangle 567"/>
              <p:cNvSpPr/>
              <p:nvPr/>
            </p:nvSpPr>
            <p:spPr>
              <a:xfrm>
                <a:off x="1589" y="2965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24" name="Rectangle 568"/>
              <p:cNvSpPr/>
              <p:nvPr/>
            </p:nvSpPr>
            <p:spPr>
              <a:xfrm>
                <a:off x="2066" y="2965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25" name="Rectangle 569"/>
              <p:cNvSpPr/>
              <p:nvPr/>
            </p:nvSpPr>
            <p:spPr>
              <a:xfrm>
                <a:off x="2066" y="2965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26" name="Rectangle 570"/>
              <p:cNvSpPr/>
              <p:nvPr/>
            </p:nvSpPr>
            <p:spPr>
              <a:xfrm>
                <a:off x="1987" y="2965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27" name="Rectangle 571"/>
              <p:cNvSpPr/>
              <p:nvPr/>
            </p:nvSpPr>
            <p:spPr>
              <a:xfrm>
                <a:off x="1987" y="2965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28" name="Rectangle 572"/>
              <p:cNvSpPr/>
              <p:nvPr/>
            </p:nvSpPr>
            <p:spPr>
              <a:xfrm>
                <a:off x="1828" y="2965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29" name="Rectangle 573"/>
              <p:cNvSpPr/>
              <p:nvPr/>
            </p:nvSpPr>
            <p:spPr>
              <a:xfrm>
                <a:off x="1828" y="2965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30" name="Rectangle 574"/>
              <p:cNvSpPr/>
              <p:nvPr/>
            </p:nvSpPr>
            <p:spPr>
              <a:xfrm>
                <a:off x="1748" y="2965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31" name="Rectangle 575"/>
              <p:cNvSpPr/>
              <p:nvPr/>
            </p:nvSpPr>
            <p:spPr>
              <a:xfrm>
                <a:off x="1748" y="2965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32" name="Rectangle 576"/>
              <p:cNvSpPr/>
              <p:nvPr/>
            </p:nvSpPr>
            <p:spPr>
              <a:xfrm>
                <a:off x="1669" y="2965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33" name="Rectangle 577"/>
              <p:cNvSpPr/>
              <p:nvPr/>
            </p:nvSpPr>
            <p:spPr>
              <a:xfrm>
                <a:off x="1669" y="2965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34" name="Rectangle 578"/>
              <p:cNvSpPr/>
              <p:nvPr/>
            </p:nvSpPr>
            <p:spPr>
              <a:xfrm>
                <a:off x="1907" y="2965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35" name="Rectangle 579"/>
              <p:cNvSpPr/>
              <p:nvPr/>
            </p:nvSpPr>
            <p:spPr>
              <a:xfrm>
                <a:off x="1907" y="2965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36" name="Rectangle 580"/>
              <p:cNvSpPr/>
              <p:nvPr/>
            </p:nvSpPr>
            <p:spPr>
              <a:xfrm>
                <a:off x="2146" y="2965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37" name="Rectangle 581"/>
              <p:cNvSpPr/>
              <p:nvPr/>
            </p:nvSpPr>
            <p:spPr>
              <a:xfrm>
                <a:off x="2146" y="2965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38" name="Rectangle 582"/>
              <p:cNvSpPr/>
              <p:nvPr/>
            </p:nvSpPr>
            <p:spPr>
              <a:xfrm>
                <a:off x="1033" y="2895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39" name="Rectangle 583"/>
              <p:cNvSpPr/>
              <p:nvPr/>
            </p:nvSpPr>
            <p:spPr>
              <a:xfrm>
                <a:off x="1033" y="2895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40" name="Rectangle 584"/>
              <p:cNvSpPr/>
              <p:nvPr/>
            </p:nvSpPr>
            <p:spPr>
              <a:xfrm>
                <a:off x="1510" y="2895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41" name="Rectangle 585"/>
              <p:cNvSpPr/>
              <p:nvPr/>
            </p:nvSpPr>
            <p:spPr>
              <a:xfrm>
                <a:off x="1510" y="2895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42" name="Rectangle 586"/>
              <p:cNvSpPr/>
              <p:nvPr/>
            </p:nvSpPr>
            <p:spPr>
              <a:xfrm>
                <a:off x="1430" y="2895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43" name="Rectangle 587"/>
              <p:cNvSpPr/>
              <p:nvPr/>
            </p:nvSpPr>
            <p:spPr>
              <a:xfrm>
                <a:off x="1430" y="2895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44" name="Rectangle 588"/>
              <p:cNvSpPr/>
              <p:nvPr/>
            </p:nvSpPr>
            <p:spPr>
              <a:xfrm>
                <a:off x="1271" y="2895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45" name="Rectangle 589"/>
              <p:cNvSpPr/>
              <p:nvPr/>
            </p:nvSpPr>
            <p:spPr>
              <a:xfrm>
                <a:off x="1271" y="2895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46" name="Rectangle 590"/>
              <p:cNvSpPr/>
              <p:nvPr/>
            </p:nvSpPr>
            <p:spPr>
              <a:xfrm>
                <a:off x="1192" y="2895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47" name="Rectangle 591"/>
              <p:cNvSpPr/>
              <p:nvPr/>
            </p:nvSpPr>
            <p:spPr>
              <a:xfrm>
                <a:off x="1192" y="2895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48" name="Rectangle 592"/>
              <p:cNvSpPr/>
              <p:nvPr/>
            </p:nvSpPr>
            <p:spPr>
              <a:xfrm>
                <a:off x="1112" y="2895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49" name="Rectangle 593"/>
              <p:cNvSpPr/>
              <p:nvPr/>
            </p:nvSpPr>
            <p:spPr>
              <a:xfrm>
                <a:off x="1112" y="2895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50" name="Rectangle 594"/>
              <p:cNvSpPr/>
              <p:nvPr/>
            </p:nvSpPr>
            <p:spPr>
              <a:xfrm>
                <a:off x="1351" y="2895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51" name="Rectangle 595"/>
              <p:cNvSpPr/>
              <p:nvPr/>
            </p:nvSpPr>
            <p:spPr>
              <a:xfrm>
                <a:off x="1351" y="2895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52" name="Rectangle 596"/>
              <p:cNvSpPr/>
              <p:nvPr/>
            </p:nvSpPr>
            <p:spPr>
              <a:xfrm>
                <a:off x="1589" y="2895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53" name="Rectangle 597"/>
              <p:cNvSpPr/>
              <p:nvPr/>
            </p:nvSpPr>
            <p:spPr>
              <a:xfrm>
                <a:off x="1589" y="2895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54" name="Rectangle 598"/>
              <p:cNvSpPr/>
              <p:nvPr/>
            </p:nvSpPr>
            <p:spPr>
              <a:xfrm>
                <a:off x="2066" y="2895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55" name="Rectangle 599"/>
              <p:cNvSpPr/>
              <p:nvPr/>
            </p:nvSpPr>
            <p:spPr>
              <a:xfrm>
                <a:off x="2066" y="2895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56" name="Rectangle 600"/>
              <p:cNvSpPr/>
              <p:nvPr/>
            </p:nvSpPr>
            <p:spPr>
              <a:xfrm>
                <a:off x="1987" y="2895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57" name="Rectangle 601"/>
              <p:cNvSpPr/>
              <p:nvPr/>
            </p:nvSpPr>
            <p:spPr>
              <a:xfrm>
                <a:off x="1987" y="2895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58" name="Rectangle 602"/>
              <p:cNvSpPr/>
              <p:nvPr/>
            </p:nvSpPr>
            <p:spPr>
              <a:xfrm>
                <a:off x="1828" y="2895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59" name="Rectangle 603"/>
              <p:cNvSpPr/>
              <p:nvPr/>
            </p:nvSpPr>
            <p:spPr>
              <a:xfrm>
                <a:off x="1828" y="2895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60" name="Rectangle 604"/>
              <p:cNvSpPr/>
              <p:nvPr/>
            </p:nvSpPr>
            <p:spPr>
              <a:xfrm>
                <a:off x="1748" y="2895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61" name="Rectangle 605"/>
              <p:cNvSpPr/>
              <p:nvPr/>
            </p:nvSpPr>
            <p:spPr>
              <a:xfrm>
                <a:off x="1748" y="2895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62" name="Rectangle 606"/>
              <p:cNvSpPr/>
              <p:nvPr/>
            </p:nvSpPr>
            <p:spPr>
              <a:xfrm>
                <a:off x="1669" y="2895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63" name="Rectangle 607"/>
              <p:cNvSpPr/>
              <p:nvPr/>
            </p:nvSpPr>
            <p:spPr>
              <a:xfrm>
                <a:off x="1669" y="2895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64" name="Rectangle 608"/>
              <p:cNvSpPr/>
              <p:nvPr/>
            </p:nvSpPr>
            <p:spPr>
              <a:xfrm>
                <a:off x="1907" y="2895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65" name="Rectangle 609"/>
              <p:cNvSpPr/>
              <p:nvPr/>
            </p:nvSpPr>
            <p:spPr>
              <a:xfrm>
                <a:off x="1907" y="2895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66" name="Rectangle 610"/>
              <p:cNvSpPr/>
              <p:nvPr/>
            </p:nvSpPr>
            <p:spPr>
              <a:xfrm>
                <a:off x="2146" y="2895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67" name="Rectangle 611"/>
              <p:cNvSpPr/>
              <p:nvPr/>
            </p:nvSpPr>
            <p:spPr>
              <a:xfrm>
                <a:off x="2146" y="2895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68" name="Rectangle 612"/>
              <p:cNvSpPr/>
              <p:nvPr/>
            </p:nvSpPr>
            <p:spPr>
              <a:xfrm>
                <a:off x="1033" y="2824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69" name="Rectangle 613"/>
              <p:cNvSpPr/>
              <p:nvPr/>
            </p:nvSpPr>
            <p:spPr>
              <a:xfrm>
                <a:off x="1033" y="2824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70" name="Rectangle 614"/>
              <p:cNvSpPr/>
              <p:nvPr/>
            </p:nvSpPr>
            <p:spPr>
              <a:xfrm>
                <a:off x="1510" y="2824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71" name="Rectangle 615"/>
              <p:cNvSpPr/>
              <p:nvPr/>
            </p:nvSpPr>
            <p:spPr>
              <a:xfrm>
                <a:off x="1510" y="2824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72" name="Rectangle 616"/>
              <p:cNvSpPr/>
              <p:nvPr/>
            </p:nvSpPr>
            <p:spPr>
              <a:xfrm>
                <a:off x="1430" y="2824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73" name="Rectangle 617"/>
              <p:cNvSpPr/>
              <p:nvPr/>
            </p:nvSpPr>
            <p:spPr>
              <a:xfrm>
                <a:off x="1430" y="2824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74" name="Rectangle 618"/>
              <p:cNvSpPr/>
              <p:nvPr/>
            </p:nvSpPr>
            <p:spPr>
              <a:xfrm>
                <a:off x="1271" y="2824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75" name="Rectangle 619"/>
              <p:cNvSpPr/>
              <p:nvPr/>
            </p:nvSpPr>
            <p:spPr>
              <a:xfrm>
                <a:off x="1271" y="2824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76" name="Rectangle 620"/>
              <p:cNvSpPr/>
              <p:nvPr/>
            </p:nvSpPr>
            <p:spPr>
              <a:xfrm>
                <a:off x="1192" y="2824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77" name="Rectangle 621"/>
              <p:cNvSpPr/>
              <p:nvPr/>
            </p:nvSpPr>
            <p:spPr>
              <a:xfrm>
                <a:off x="1192" y="2824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78" name="Rectangle 622"/>
              <p:cNvSpPr/>
              <p:nvPr/>
            </p:nvSpPr>
            <p:spPr>
              <a:xfrm>
                <a:off x="1112" y="2824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79" name="Rectangle 623"/>
              <p:cNvSpPr/>
              <p:nvPr/>
            </p:nvSpPr>
            <p:spPr>
              <a:xfrm>
                <a:off x="1112" y="2824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80" name="Rectangle 624"/>
              <p:cNvSpPr/>
              <p:nvPr/>
            </p:nvSpPr>
            <p:spPr>
              <a:xfrm>
                <a:off x="1351" y="2824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81" name="Rectangle 625"/>
              <p:cNvSpPr/>
              <p:nvPr/>
            </p:nvSpPr>
            <p:spPr>
              <a:xfrm>
                <a:off x="1351" y="2824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82" name="Rectangle 626"/>
              <p:cNvSpPr/>
              <p:nvPr/>
            </p:nvSpPr>
            <p:spPr>
              <a:xfrm>
                <a:off x="1589" y="2824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83" name="Rectangle 627"/>
              <p:cNvSpPr/>
              <p:nvPr/>
            </p:nvSpPr>
            <p:spPr>
              <a:xfrm>
                <a:off x="1589" y="2824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84" name="Rectangle 628"/>
              <p:cNvSpPr/>
              <p:nvPr/>
            </p:nvSpPr>
            <p:spPr>
              <a:xfrm>
                <a:off x="2066" y="2824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85" name="Rectangle 629"/>
              <p:cNvSpPr/>
              <p:nvPr/>
            </p:nvSpPr>
            <p:spPr>
              <a:xfrm>
                <a:off x="2066" y="2824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86" name="Rectangle 630"/>
              <p:cNvSpPr/>
              <p:nvPr/>
            </p:nvSpPr>
            <p:spPr>
              <a:xfrm>
                <a:off x="1987" y="2824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87" name="Rectangle 631"/>
              <p:cNvSpPr/>
              <p:nvPr/>
            </p:nvSpPr>
            <p:spPr>
              <a:xfrm>
                <a:off x="1987" y="2824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88" name="Rectangle 632"/>
              <p:cNvSpPr/>
              <p:nvPr/>
            </p:nvSpPr>
            <p:spPr>
              <a:xfrm>
                <a:off x="1828" y="2824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89" name="Rectangle 633"/>
              <p:cNvSpPr/>
              <p:nvPr/>
            </p:nvSpPr>
            <p:spPr>
              <a:xfrm>
                <a:off x="1828" y="2824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90" name="Rectangle 634"/>
              <p:cNvSpPr/>
              <p:nvPr/>
            </p:nvSpPr>
            <p:spPr>
              <a:xfrm>
                <a:off x="1748" y="2824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91" name="Rectangle 635"/>
              <p:cNvSpPr/>
              <p:nvPr/>
            </p:nvSpPr>
            <p:spPr>
              <a:xfrm>
                <a:off x="1748" y="2824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92" name="Rectangle 636"/>
              <p:cNvSpPr/>
              <p:nvPr/>
            </p:nvSpPr>
            <p:spPr>
              <a:xfrm>
                <a:off x="1669" y="2824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93" name="Rectangle 637"/>
              <p:cNvSpPr/>
              <p:nvPr/>
            </p:nvSpPr>
            <p:spPr>
              <a:xfrm>
                <a:off x="1669" y="2824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94" name="Rectangle 638"/>
              <p:cNvSpPr/>
              <p:nvPr/>
            </p:nvSpPr>
            <p:spPr>
              <a:xfrm>
                <a:off x="1907" y="2824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95" name="Rectangle 639"/>
              <p:cNvSpPr/>
              <p:nvPr/>
            </p:nvSpPr>
            <p:spPr>
              <a:xfrm>
                <a:off x="1907" y="2824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96" name="Rectangle 640"/>
              <p:cNvSpPr/>
              <p:nvPr/>
            </p:nvSpPr>
            <p:spPr>
              <a:xfrm>
                <a:off x="2146" y="2824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97" name="Rectangle 641"/>
              <p:cNvSpPr/>
              <p:nvPr/>
            </p:nvSpPr>
            <p:spPr>
              <a:xfrm>
                <a:off x="2146" y="2824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98" name="Rectangle 642"/>
              <p:cNvSpPr/>
              <p:nvPr/>
            </p:nvSpPr>
            <p:spPr>
              <a:xfrm>
                <a:off x="1033" y="2754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99" name="Rectangle 643"/>
              <p:cNvSpPr/>
              <p:nvPr/>
            </p:nvSpPr>
            <p:spPr>
              <a:xfrm>
                <a:off x="1033" y="2754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00" name="Rectangle 644"/>
              <p:cNvSpPr/>
              <p:nvPr/>
            </p:nvSpPr>
            <p:spPr>
              <a:xfrm>
                <a:off x="1510" y="2754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01" name="Rectangle 645"/>
              <p:cNvSpPr/>
              <p:nvPr/>
            </p:nvSpPr>
            <p:spPr>
              <a:xfrm>
                <a:off x="1510" y="2754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02" name="Rectangle 646"/>
              <p:cNvSpPr/>
              <p:nvPr/>
            </p:nvSpPr>
            <p:spPr>
              <a:xfrm>
                <a:off x="1430" y="2754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03" name="Rectangle 647"/>
              <p:cNvSpPr/>
              <p:nvPr/>
            </p:nvSpPr>
            <p:spPr>
              <a:xfrm>
                <a:off x="1430" y="2754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04" name="Rectangle 648"/>
              <p:cNvSpPr/>
              <p:nvPr/>
            </p:nvSpPr>
            <p:spPr>
              <a:xfrm>
                <a:off x="1271" y="2754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05" name="Rectangle 649"/>
              <p:cNvSpPr/>
              <p:nvPr/>
            </p:nvSpPr>
            <p:spPr>
              <a:xfrm>
                <a:off x="1271" y="2754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06" name="Rectangle 650"/>
              <p:cNvSpPr/>
              <p:nvPr/>
            </p:nvSpPr>
            <p:spPr>
              <a:xfrm>
                <a:off x="1192" y="2754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07" name="Rectangle 651"/>
              <p:cNvSpPr/>
              <p:nvPr/>
            </p:nvSpPr>
            <p:spPr>
              <a:xfrm>
                <a:off x="1192" y="2754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08" name="Rectangle 652"/>
              <p:cNvSpPr/>
              <p:nvPr/>
            </p:nvSpPr>
            <p:spPr>
              <a:xfrm>
                <a:off x="1112" y="2754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09" name="Rectangle 653"/>
              <p:cNvSpPr/>
              <p:nvPr/>
            </p:nvSpPr>
            <p:spPr>
              <a:xfrm>
                <a:off x="1112" y="2754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10" name="Rectangle 654"/>
              <p:cNvSpPr/>
              <p:nvPr/>
            </p:nvSpPr>
            <p:spPr>
              <a:xfrm>
                <a:off x="1351" y="2754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11" name="Rectangle 655"/>
              <p:cNvSpPr/>
              <p:nvPr/>
            </p:nvSpPr>
            <p:spPr>
              <a:xfrm>
                <a:off x="1351" y="2754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12" name="Rectangle 656"/>
              <p:cNvSpPr/>
              <p:nvPr/>
            </p:nvSpPr>
            <p:spPr>
              <a:xfrm>
                <a:off x="1589" y="2754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13" name="Rectangle 657"/>
              <p:cNvSpPr/>
              <p:nvPr/>
            </p:nvSpPr>
            <p:spPr>
              <a:xfrm>
                <a:off x="1589" y="2754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14" name="Rectangle 658"/>
              <p:cNvSpPr/>
              <p:nvPr/>
            </p:nvSpPr>
            <p:spPr>
              <a:xfrm>
                <a:off x="2066" y="2754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15" name="Rectangle 659"/>
              <p:cNvSpPr/>
              <p:nvPr/>
            </p:nvSpPr>
            <p:spPr>
              <a:xfrm>
                <a:off x="2066" y="2754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16" name="Rectangle 660"/>
              <p:cNvSpPr/>
              <p:nvPr/>
            </p:nvSpPr>
            <p:spPr>
              <a:xfrm>
                <a:off x="1987" y="2754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17" name="Rectangle 661"/>
              <p:cNvSpPr/>
              <p:nvPr/>
            </p:nvSpPr>
            <p:spPr>
              <a:xfrm>
                <a:off x="1987" y="2754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18" name="Rectangle 662"/>
              <p:cNvSpPr/>
              <p:nvPr/>
            </p:nvSpPr>
            <p:spPr>
              <a:xfrm>
                <a:off x="1828" y="2754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19" name="Rectangle 663"/>
              <p:cNvSpPr/>
              <p:nvPr/>
            </p:nvSpPr>
            <p:spPr>
              <a:xfrm>
                <a:off x="1828" y="2754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20" name="Rectangle 664"/>
              <p:cNvSpPr/>
              <p:nvPr/>
            </p:nvSpPr>
            <p:spPr>
              <a:xfrm>
                <a:off x="1748" y="2754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21" name="Rectangle 665"/>
              <p:cNvSpPr/>
              <p:nvPr/>
            </p:nvSpPr>
            <p:spPr>
              <a:xfrm>
                <a:off x="1748" y="2754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22" name="Rectangle 666"/>
              <p:cNvSpPr/>
              <p:nvPr/>
            </p:nvSpPr>
            <p:spPr>
              <a:xfrm>
                <a:off x="1669" y="2754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23" name="Rectangle 667"/>
              <p:cNvSpPr/>
              <p:nvPr/>
            </p:nvSpPr>
            <p:spPr>
              <a:xfrm>
                <a:off x="1669" y="2754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24" name="Rectangle 668"/>
              <p:cNvSpPr/>
              <p:nvPr/>
            </p:nvSpPr>
            <p:spPr>
              <a:xfrm>
                <a:off x="1907" y="2754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25" name="Rectangle 669"/>
              <p:cNvSpPr/>
              <p:nvPr/>
            </p:nvSpPr>
            <p:spPr>
              <a:xfrm>
                <a:off x="1907" y="2754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26" name="Rectangle 670"/>
              <p:cNvSpPr/>
              <p:nvPr/>
            </p:nvSpPr>
            <p:spPr>
              <a:xfrm>
                <a:off x="2146" y="2754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27" name="Rectangle 671"/>
              <p:cNvSpPr/>
              <p:nvPr/>
            </p:nvSpPr>
            <p:spPr>
              <a:xfrm>
                <a:off x="2146" y="2754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28" name="Rectangle 672"/>
              <p:cNvSpPr/>
              <p:nvPr/>
            </p:nvSpPr>
            <p:spPr>
              <a:xfrm>
                <a:off x="1033" y="2683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29" name="Rectangle 673"/>
              <p:cNvSpPr/>
              <p:nvPr/>
            </p:nvSpPr>
            <p:spPr>
              <a:xfrm>
                <a:off x="1033" y="2683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30" name="Rectangle 674"/>
              <p:cNvSpPr/>
              <p:nvPr/>
            </p:nvSpPr>
            <p:spPr>
              <a:xfrm>
                <a:off x="1510" y="2683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31" name="Rectangle 675"/>
              <p:cNvSpPr/>
              <p:nvPr/>
            </p:nvSpPr>
            <p:spPr>
              <a:xfrm>
                <a:off x="1510" y="2683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32" name="Rectangle 676"/>
              <p:cNvSpPr/>
              <p:nvPr/>
            </p:nvSpPr>
            <p:spPr>
              <a:xfrm>
                <a:off x="1430" y="2683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33" name="Rectangle 677"/>
              <p:cNvSpPr/>
              <p:nvPr/>
            </p:nvSpPr>
            <p:spPr>
              <a:xfrm>
                <a:off x="1430" y="2683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34" name="Rectangle 678"/>
              <p:cNvSpPr/>
              <p:nvPr/>
            </p:nvSpPr>
            <p:spPr>
              <a:xfrm>
                <a:off x="1271" y="2683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35" name="Rectangle 679"/>
              <p:cNvSpPr/>
              <p:nvPr/>
            </p:nvSpPr>
            <p:spPr>
              <a:xfrm>
                <a:off x="1271" y="2683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36" name="Rectangle 680"/>
              <p:cNvSpPr/>
              <p:nvPr/>
            </p:nvSpPr>
            <p:spPr>
              <a:xfrm>
                <a:off x="1192" y="2683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37" name="Rectangle 681"/>
              <p:cNvSpPr/>
              <p:nvPr/>
            </p:nvSpPr>
            <p:spPr>
              <a:xfrm>
                <a:off x="1192" y="2683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38" name="Rectangle 682"/>
              <p:cNvSpPr/>
              <p:nvPr/>
            </p:nvSpPr>
            <p:spPr>
              <a:xfrm>
                <a:off x="1112" y="2683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39" name="Rectangle 683"/>
              <p:cNvSpPr/>
              <p:nvPr/>
            </p:nvSpPr>
            <p:spPr>
              <a:xfrm>
                <a:off x="1112" y="2683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40" name="Rectangle 684"/>
              <p:cNvSpPr/>
              <p:nvPr/>
            </p:nvSpPr>
            <p:spPr>
              <a:xfrm>
                <a:off x="1351" y="2683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41" name="Rectangle 685"/>
              <p:cNvSpPr/>
              <p:nvPr/>
            </p:nvSpPr>
            <p:spPr>
              <a:xfrm>
                <a:off x="1351" y="2683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42" name="Rectangle 686"/>
              <p:cNvSpPr/>
              <p:nvPr/>
            </p:nvSpPr>
            <p:spPr>
              <a:xfrm>
                <a:off x="1589" y="2683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43" name="Rectangle 687"/>
              <p:cNvSpPr/>
              <p:nvPr/>
            </p:nvSpPr>
            <p:spPr>
              <a:xfrm>
                <a:off x="1589" y="2683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44" name="Rectangle 688"/>
              <p:cNvSpPr/>
              <p:nvPr/>
            </p:nvSpPr>
            <p:spPr>
              <a:xfrm>
                <a:off x="2066" y="2683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45" name="Rectangle 689"/>
              <p:cNvSpPr/>
              <p:nvPr/>
            </p:nvSpPr>
            <p:spPr>
              <a:xfrm>
                <a:off x="2066" y="2683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46" name="Rectangle 690"/>
              <p:cNvSpPr/>
              <p:nvPr/>
            </p:nvSpPr>
            <p:spPr>
              <a:xfrm>
                <a:off x="1987" y="2683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47" name="Rectangle 691"/>
              <p:cNvSpPr/>
              <p:nvPr/>
            </p:nvSpPr>
            <p:spPr>
              <a:xfrm>
                <a:off x="1987" y="2683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48" name="Rectangle 692"/>
              <p:cNvSpPr/>
              <p:nvPr/>
            </p:nvSpPr>
            <p:spPr>
              <a:xfrm>
                <a:off x="1828" y="2683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49" name="Rectangle 693"/>
              <p:cNvSpPr/>
              <p:nvPr/>
            </p:nvSpPr>
            <p:spPr>
              <a:xfrm>
                <a:off x="1828" y="2683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50" name="Rectangle 694"/>
              <p:cNvSpPr/>
              <p:nvPr/>
            </p:nvSpPr>
            <p:spPr>
              <a:xfrm>
                <a:off x="1748" y="2683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51" name="Rectangle 695"/>
              <p:cNvSpPr/>
              <p:nvPr/>
            </p:nvSpPr>
            <p:spPr>
              <a:xfrm>
                <a:off x="1748" y="2683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52" name="Rectangle 696"/>
              <p:cNvSpPr/>
              <p:nvPr/>
            </p:nvSpPr>
            <p:spPr>
              <a:xfrm>
                <a:off x="1669" y="2683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53" name="Rectangle 697"/>
              <p:cNvSpPr/>
              <p:nvPr/>
            </p:nvSpPr>
            <p:spPr>
              <a:xfrm>
                <a:off x="1669" y="2683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54" name="Rectangle 698"/>
              <p:cNvSpPr/>
              <p:nvPr/>
            </p:nvSpPr>
            <p:spPr>
              <a:xfrm>
                <a:off x="1907" y="2683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55" name="Rectangle 699"/>
              <p:cNvSpPr/>
              <p:nvPr/>
            </p:nvSpPr>
            <p:spPr>
              <a:xfrm>
                <a:off x="1907" y="2683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56" name="Rectangle 700"/>
              <p:cNvSpPr/>
              <p:nvPr/>
            </p:nvSpPr>
            <p:spPr>
              <a:xfrm>
                <a:off x="2146" y="2683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57" name="Rectangle 701"/>
              <p:cNvSpPr/>
              <p:nvPr/>
            </p:nvSpPr>
            <p:spPr>
              <a:xfrm>
                <a:off x="2146" y="2683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58" name="Rectangle 702"/>
              <p:cNvSpPr/>
              <p:nvPr/>
            </p:nvSpPr>
            <p:spPr>
              <a:xfrm>
                <a:off x="1033" y="2613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59" name="Rectangle 703"/>
              <p:cNvSpPr/>
              <p:nvPr/>
            </p:nvSpPr>
            <p:spPr>
              <a:xfrm>
                <a:off x="1033" y="2613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60" name="Rectangle 704"/>
              <p:cNvSpPr/>
              <p:nvPr/>
            </p:nvSpPr>
            <p:spPr>
              <a:xfrm>
                <a:off x="1510" y="2613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61" name="Rectangle 705"/>
              <p:cNvSpPr/>
              <p:nvPr/>
            </p:nvSpPr>
            <p:spPr>
              <a:xfrm>
                <a:off x="1510" y="2613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62" name="Rectangle 706"/>
              <p:cNvSpPr/>
              <p:nvPr/>
            </p:nvSpPr>
            <p:spPr>
              <a:xfrm>
                <a:off x="1430" y="2613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63" name="Rectangle 707"/>
              <p:cNvSpPr/>
              <p:nvPr/>
            </p:nvSpPr>
            <p:spPr>
              <a:xfrm>
                <a:off x="1430" y="2613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64" name="Rectangle 708"/>
              <p:cNvSpPr/>
              <p:nvPr/>
            </p:nvSpPr>
            <p:spPr>
              <a:xfrm>
                <a:off x="1271" y="2613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65" name="Rectangle 709"/>
              <p:cNvSpPr/>
              <p:nvPr/>
            </p:nvSpPr>
            <p:spPr>
              <a:xfrm>
                <a:off x="1271" y="2613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66" name="Rectangle 710"/>
              <p:cNvSpPr/>
              <p:nvPr/>
            </p:nvSpPr>
            <p:spPr>
              <a:xfrm>
                <a:off x="1192" y="2613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67" name="Rectangle 711"/>
              <p:cNvSpPr/>
              <p:nvPr/>
            </p:nvSpPr>
            <p:spPr>
              <a:xfrm>
                <a:off x="1192" y="2613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68" name="Rectangle 712"/>
              <p:cNvSpPr/>
              <p:nvPr/>
            </p:nvSpPr>
            <p:spPr>
              <a:xfrm>
                <a:off x="1112" y="2613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69" name="Rectangle 713"/>
              <p:cNvSpPr/>
              <p:nvPr/>
            </p:nvSpPr>
            <p:spPr>
              <a:xfrm>
                <a:off x="1112" y="2613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0" name="Rectangle 714"/>
              <p:cNvSpPr/>
              <p:nvPr/>
            </p:nvSpPr>
            <p:spPr>
              <a:xfrm>
                <a:off x="1351" y="2613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371" name="Group 916"/>
            <p:cNvGrpSpPr/>
            <p:nvPr/>
          </p:nvGrpSpPr>
          <p:grpSpPr>
            <a:xfrm>
              <a:off x="1033" y="2119"/>
              <a:ext cx="1192" cy="564"/>
              <a:chOff x="1033" y="2119"/>
              <a:chExt cx="1192" cy="564"/>
            </a:xfrm>
          </p:grpSpPr>
          <p:sp>
            <p:nvSpPr>
              <p:cNvPr id="7372" name="Rectangle 716"/>
              <p:cNvSpPr/>
              <p:nvPr/>
            </p:nvSpPr>
            <p:spPr>
              <a:xfrm>
                <a:off x="1351" y="2613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3" name="Rectangle 717"/>
              <p:cNvSpPr/>
              <p:nvPr/>
            </p:nvSpPr>
            <p:spPr>
              <a:xfrm>
                <a:off x="1589" y="2613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4" name="Rectangle 718"/>
              <p:cNvSpPr/>
              <p:nvPr/>
            </p:nvSpPr>
            <p:spPr>
              <a:xfrm>
                <a:off x="1589" y="2613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5" name="Rectangle 719"/>
              <p:cNvSpPr/>
              <p:nvPr/>
            </p:nvSpPr>
            <p:spPr>
              <a:xfrm>
                <a:off x="2066" y="2613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6" name="Rectangle 720"/>
              <p:cNvSpPr/>
              <p:nvPr/>
            </p:nvSpPr>
            <p:spPr>
              <a:xfrm>
                <a:off x="2066" y="2613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7" name="Rectangle 721"/>
              <p:cNvSpPr/>
              <p:nvPr/>
            </p:nvSpPr>
            <p:spPr>
              <a:xfrm>
                <a:off x="1987" y="2613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8" name="Rectangle 722"/>
              <p:cNvSpPr/>
              <p:nvPr/>
            </p:nvSpPr>
            <p:spPr>
              <a:xfrm>
                <a:off x="1987" y="2613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9" name="Rectangle 723"/>
              <p:cNvSpPr/>
              <p:nvPr/>
            </p:nvSpPr>
            <p:spPr>
              <a:xfrm>
                <a:off x="1828" y="2613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80" name="Rectangle 724"/>
              <p:cNvSpPr/>
              <p:nvPr/>
            </p:nvSpPr>
            <p:spPr>
              <a:xfrm>
                <a:off x="1828" y="2613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81" name="Rectangle 725"/>
              <p:cNvSpPr/>
              <p:nvPr/>
            </p:nvSpPr>
            <p:spPr>
              <a:xfrm>
                <a:off x="1748" y="2613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82" name="Rectangle 726"/>
              <p:cNvSpPr/>
              <p:nvPr/>
            </p:nvSpPr>
            <p:spPr>
              <a:xfrm>
                <a:off x="1748" y="2613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83" name="Rectangle 727"/>
              <p:cNvSpPr/>
              <p:nvPr/>
            </p:nvSpPr>
            <p:spPr>
              <a:xfrm>
                <a:off x="1669" y="2613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84" name="Rectangle 728"/>
              <p:cNvSpPr/>
              <p:nvPr/>
            </p:nvSpPr>
            <p:spPr>
              <a:xfrm>
                <a:off x="1669" y="2613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85" name="Rectangle 729"/>
              <p:cNvSpPr/>
              <p:nvPr/>
            </p:nvSpPr>
            <p:spPr>
              <a:xfrm>
                <a:off x="1907" y="2613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86" name="Rectangle 730"/>
              <p:cNvSpPr/>
              <p:nvPr/>
            </p:nvSpPr>
            <p:spPr>
              <a:xfrm>
                <a:off x="1907" y="2613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87" name="Rectangle 731"/>
              <p:cNvSpPr/>
              <p:nvPr/>
            </p:nvSpPr>
            <p:spPr>
              <a:xfrm>
                <a:off x="2146" y="2613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88" name="Rectangle 732"/>
              <p:cNvSpPr/>
              <p:nvPr/>
            </p:nvSpPr>
            <p:spPr>
              <a:xfrm>
                <a:off x="2146" y="2613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89" name="Rectangle 733"/>
              <p:cNvSpPr/>
              <p:nvPr/>
            </p:nvSpPr>
            <p:spPr>
              <a:xfrm>
                <a:off x="1033" y="2542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90" name="Rectangle 734"/>
              <p:cNvSpPr/>
              <p:nvPr/>
            </p:nvSpPr>
            <p:spPr>
              <a:xfrm>
                <a:off x="1033" y="2542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91" name="Rectangle 735"/>
              <p:cNvSpPr/>
              <p:nvPr/>
            </p:nvSpPr>
            <p:spPr>
              <a:xfrm>
                <a:off x="1510" y="2542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92" name="Rectangle 736"/>
              <p:cNvSpPr/>
              <p:nvPr/>
            </p:nvSpPr>
            <p:spPr>
              <a:xfrm>
                <a:off x="1510" y="2542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93" name="Rectangle 737"/>
              <p:cNvSpPr/>
              <p:nvPr/>
            </p:nvSpPr>
            <p:spPr>
              <a:xfrm>
                <a:off x="1430" y="2542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94" name="Rectangle 738"/>
              <p:cNvSpPr/>
              <p:nvPr/>
            </p:nvSpPr>
            <p:spPr>
              <a:xfrm>
                <a:off x="1430" y="2542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95" name="Rectangle 739"/>
              <p:cNvSpPr/>
              <p:nvPr/>
            </p:nvSpPr>
            <p:spPr>
              <a:xfrm>
                <a:off x="1271" y="2542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96" name="Rectangle 740"/>
              <p:cNvSpPr/>
              <p:nvPr/>
            </p:nvSpPr>
            <p:spPr>
              <a:xfrm>
                <a:off x="1271" y="2542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97" name="Rectangle 741"/>
              <p:cNvSpPr/>
              <p:nvPr/>
            </p:nvSpPr>
            <p:spPr>
              <a:xfrm>
                <a:off x="1192" y="2542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98" name="Rectangle 742"/>
              <p:cNvSpPr/>
              <p:nvPr/>
            </p:nvSpPr>
            <p:spPr>
              <a:xfrm>
                <a:off x="1192" y="2542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99" name="Rectangle 743"/>
              <p:cNvSpPr/>
              <p:nvPr/>
            </p:nvSpPr>
            <p:spPr>
              <a:xfrm>
                <a:off x="1112" y="2542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00" name="Rectangle 744"/>
              <p:cNvSpPr/>
              <p:nvPr/>
            </p:nvSpPr>
            <p:spPr>
              <a:xfrm>
                <a:off x="1112" y="2542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01" name="Rectangle 745"/>
              <p:cNvSpPr/>
              <p:nvPr/>
            </p:nvSpPr>
            <p:spPr>
              <a:xfrm>
                <a:off x="1351" y="2542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02" name="Rectangle 746"/>
              <p:cNvSpPr/>
              <p:nvPr/>
            </p:nvSpPr>
            <p:spPr>
              <a:xfrm>
                <a:off x="1351" y="2542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03" name="Rectangle 747"/>
              <p:cNvSpPr/>
              <p:nvPr/>
            </p:nvSpPr>
            <p:spPr>
              <a:xfrm>
                <a:off x="1589" y="2542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04" name="Rectangle 748"/>
              <p:cNvSpPr/>
              <p:nvPr/>
            </p:nvSpPr>
            <p:spPr>
              <a:xfrm>
                <a:off x="1589" y="2542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05" name="Rectangle 749"/>
              <p:cNvSpPr/>
              <p:nvPr/>
            </p:nvSpPr>
            <p:spPr>
              <a:xfrm>
                <a:off x="2066" y="2542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06" name="Rectangle 750"/>
              <p:cNvSpPr/>
              <p:nvPr/>
            </p:nvSpPr>
            <p:spPr>
              <a:xfrm>
                <a:off x="2066" y="2542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07" name="Rectangle 751"/>
              <p:cNvSpPr/>
              <p:nvPr/>
            </p:nvSpPr>
            <p:spPr>
              <a:xfrm>
                <a:off x="1987" y="2542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08" name="Rectangle 752"/>
              <p:cNvSpPr/>
              <p:nvPr/>
            </p:nvSpPr>
            <p:spPr>
              <a:xfrm>
                <a:off x="1987" y="2542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09" name="Rectangle 753"/>
              <p:cNvSpPr/>
              <p:nvPr/>
            </p:nvSpPr>
            <p:spPr>
              <a:xfrm>
                <a:off x="1828" y="2542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10" name="Rectangle 754"/>
              <p:cNvSpPr/>
              <p:nvPr/>
            </p:nvSpPr>
            <p:spPr>
              <a:xfrm>
                <a:off x="1828" y="2542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11" name="Rectangle 755"/>
              <p:cNvSpPr/>
              <p:nvPr/>
            </p:nvSpPr>
            <p:spPr>
              <a:xfrm>
                <a:off x="1748" y="2542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12" name="Rectangle 756"/>
              <p:cNvSpPr/>
              <p:nvPr/>
            </p:nvSpPr>
            <p:spPr>
              <a:xfrm>
                <a:off x="1748" y="2542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13" name="Rectangle 757"/>
              <p:cNvSpPr/>
              <p:nvPr/>
            </p:nvSpPr>
            <p:spPr>
              <a:xfrm>
                <a:off x="1669" y="2542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14" name="Rectangle 758"/>
              <p:cNvSpPr/>
              <p:nvPr/>
            </p:nvSpPr>
            <p:spPr>
              <a:xfrm>
                <a:off x="1669" y="2542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15" name="Rectangle 759"/>
              <p:cNvSpPr/>
              <p:nvPr/>
            </p:nvSpPr>
            <p:spPr>
              <a:xfrm>
                <a:off x="1907" y="2542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16" name="Rectangle 760"/>
              <p:cNvSpPr/>
              <p:nvPr/>
            </p:nvSpPr>
            <p:spPr>
              <a:xfrm>
                <a:off x="1907" y="2542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17" name="Rectangle 761"/>
              <p:cNvSpPr/>
              <p:nvPr/>
            </p:nvSpPr>
            <p:spPr>
              <a:xfrm>
                <a:off x="2146" y="2542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18" name="Rectangle 762"/>
              <p:cNvSpPr/>
              <p:nvPr/>
            </p:nvSpPr>
            <p:spPr>
              <a:xfrm>
                <a:off x="2146" y="2542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19" name="Rectangle 763"/>
              <p:cNvSpPr/>
              <p:nvPr/>
            </p:nvSpPr>
            <p:spPr>
              <a:xfrm>
                <a:off x="1033" y="2471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20" name="Rectangle 764"/>
              <p:cNvSpPr/>
              <p:nvPr/>
            </p:nvSpPr>
            <p:spPr>
              <a:xfrm>
                <a:off x="1033" y="2471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21" name="Rectangle 765"/>
              <p:cNvSpPr/>
              <p:nvPr/>
            </p:nvSpPr>
            <p:spPr>
              <a:xfrm>
                <a:off x="1510" y="2471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22" name="Rectangle 766"/>
              <p:cNvSpPr/>
              <p:nvPr/>
            </p:nvSpPr>
            <p:spPr>
              <a:xfrm>
                <a:off x="1510" y="2471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23" name="Rectangle 767"/>
              <p:cNvSpPr/>
              <p:nvPr/>
            </p:nvSpPr>
            <p:spPr>
              <a:xfrm>
                <a:off x="1430" y="2471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24" name="Rectangle 768"/>
              <p:cNvSpPr/>
              <p:nvPr/>
            </p:nvSpPr>
            <p:spPr>
              <a:xfrm>
                <a:off x="1430" y="2471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25" name="Rectangle 769"/>
              <p:cNvSpPr/>
              <p:nvPr/>
            </p:nvSpPr>
            <p:spPr>
              <a:xfrm>
                <a:off x="1271" y="2471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26" name="Rectangle 770"/>
              <p:cNvSpPr/>
              <p:nvPr/>
            </p:nvSpPr>
            <p:spPr>
              <a:xfrm>
                <a:off x="1271" y="2471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27" name="Rectangle 771"/>
              <p:cNvSpPr/>
              <p:nvPr/>
            </p:nvSpPr>
            <p:spPr>
              <a:xfrm>
                <a:off x="1192" y="2471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28" name="Rectangle 772"/>
              <p:cNvSpPr/>
              <p:nvPr/>
            </p:nvSpPr>
            <p:spPr>
              <a:xfrm>
                <a:off x="1192" y="2471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29" name="Rectangle 773"/>
              <p:cNvSpPr/>
              <p:nvPr/>
            </p:nvSpPr>
            <p:spPr>
              <a:xfrm>
                <a:off x="1112" y="2471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30" name="Rectangle 774"/>
              <p:cNvSpPr/>
              <p:nvPr/>
            </p:nvSpPr>
            <p:spPr>
              <a:xfrm>
                <a:off x="1112" y="2471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31" name="Rectangle 775"/>
              <p:cNvSpPr/>
              <p:nvPr/>
            </p:nvSpPr>
            <p:spPr>
              <a:xfrm>
                <a:off x="1351" y="2471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32" name="Rectangle 776"/>
              <p:cNvSpPr/>
              <p:nvPr/>
            </p:nvSpPr>
            <p:spPr>
              <a:xfrm>
                <a:off x="1351" y="2471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33" name="Rectangle 777"/>
              <p:cNvSpPr/>
              <p:nvPr/>
            </p:nvSpPr>
            <p:spPr>
              <a:xfrm>
                <a:off x="1589" y="2471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34" name="Rectangle 778"/>
              <p:cNvSpPr/>
              <p:nvPr/>
            </p:nvSpPr>
            <p:spPr>
              <a:xfrm>
                <a:off x="1589" y="2471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35" name="Rectangle 779"/>
              <p:cNvSpPr/>
              <p:nvPr/>
            </p:nvSpPr>
            <p:spPr>
              <a:xfrm>
                <a:off x="2066" y="2471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36" name="Rectangle 780"/>
              <p:cNvSpPr/>
              <p:nvPr/>
            </p:nvSpPr>
            <p:spPr>
              <a:xfrm>
                <a:off x="2066" y="2471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37" name="Rectangle 781"/>
              <p:cNvSpPr/>
              <p:nvPr/>
            </p:nvSpPr>
            <p:spPr>
              <a:xfrm>
                <a:off x="1987" y="2471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38" name="Rectangle 782"/>
              <p:cNvSpPr/>
              <p:nvPr/>
            </p:nvSpPr>
            <p:spPr>
              <a:xfrm>
                <a:off x="1987" y="2471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39" name="Rectangle 783"/>
              <p:cNvSpPr/>
              <p:nvPr/>
            </p:nvSpPr>
            <p:spPr>
              <a:xfrm>
                <a:off x="1828" y="2471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40" name="Rectangle 784"/>
              <p:cNvSpPr/>
              <p:nvPr/>
            </p:nvSpPr>
            <p:spPr>
              <a:xfrm>
                <a:off x="1828" y="2471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41" name="Rectangle 785"/>
              <p:cNvSpPr/>
              <p:nvPr/>
            </p:nvSpPr>
            <p:spPr>
              <a:xfrm>
                <a:off x="1748" y="2471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42" name="Rectangle 786"/>
              <p:cNvSpPr/>
              <p:nvPr/>
            </p:nvSpPr>
            <p:spPr>
              <a:xfrm>
                <a:off x="1748" y="2471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43" name="Rectangle 787"/>
              <p:cNvSpPr/>
              <p:nvPr/>
            </p:nvSpPr>
            <p:spPr>
              <a:xfrm>
                <a:off x="1669" y="2471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44" name="Rectangle 788"/>
              <p:cNvSpPr/>
              <p:nvPr/>
            </p:nvSpPr>
            <p:spPr>
              <a:xfrm>
                <a:off x="1669" y="2471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45" name="Rectangle 789"/>
              <p:cNvSpPr/>
              <p:nvPr/>
            </p:nvSpPr>
            <p:spPr>
              <a:xfrm>
                <a:off x="1907" y="2471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46" name="Rectangle 790"/>
              <p:cNvSpPr/>
              <p:nvPr/>
            </p:nvSpPr>
            <p:spPr>
              <a:xfrm>
                <a:off x="1907" y="2471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47" name="Rectangle 791"/>
              <p:cNvSpPr/>
              <p:nvPr/>
            </p:nvSpPr>
            <p:spPr>
              <a:xfrm>
                <a:off x="2146" y="2471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48" name="Rectangle 792"/>
              <p:cNvSpPr/>
              <p:nvPr/>
            </p:nvSpPr>
            <p:spPr>
              <a:xfrm>
                <a:off x="2146" y="2471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49" name="Rectangle 793"/>
              <p:cNvSpPr/>
              <p:nvPr/>
            </p:nvSpPr>
            <p:spPr>
              <a:xfrm>
                <a:off x="1033" y="2401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50" name="Rectangle 794"/>
              <p:cNvSpPr/>
              <p:nvPr/>
            </p:nvSpPr>
            <p:spPr>
              <a:xfrm>
                <a:off x="1033" y="2401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51" name="Rectangle 795"/>
              <p:cNvSpPr/>
              <p:nvPr/>
            </p:nvSpPr>
            <p:spPr>
              <a:xfrm>
                <a:off x="1510" y="2401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52" name="Rectangle 796"/>
              <p:cNvSpPr/>
              <p:nvPr/>
            </p:nvSpPr>
            <p:spPr>
              <a:xfrm>
                <a:off x="1510" y="2401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53" name="Rectangle 797"/>
              <p:cNvSpPr/>
              <p:nvPr/>
            </p:nvSpPr>
            <p:spPr>
              <a:xfrm>
                <a:off x="1430" y="2401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54" name="Rectangle 798"/>
              <p:cNvSpPr/>
              <p:nvPr/>
            </p:nvSpPr>
            <p:spPr>
              <a:xfrm>
                <a:off x="1430" y="2401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55" name="Rectangle 799"/>
              <p:cNvSpPr/>
              <p:nvPr/>
            </p:nvSpPr>
            <p:spPr>
              <a:xfrm>
                <a:off x="1271" y="2401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56" name="Rectangle 800"/>
              <p:cNvSpPr/>
              <p:nvPr/>
            </p:nvSpPr>
            <p:spPr>
              <a:xfrm>
                <a:off x="1271" y="2401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57" name="Rectangle 801"/>
              <p:cNvSpPr/>
              <p:nvPr/>
            </p:nvSpPr>
            <p:spPr>
              <a:xfrm>
                <a:off x="1192" y="2401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58" name="Rectangle 802"/>
              <p:cNvSpPr/>
              <p:nvPr/>
            </p:nvSpPr>
            <p:spPr>
              <a:xfrm>
                <a:off x="1192" y="2401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59" name="Rectangle 803"/>
              <p:cNvSpPr/>
              <p:nvPr/>
            </p:nvSpPr>
            <p:spPr>
              <a:xfrm>
                <a:off x="1112" y="2401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60" name="Rectangle 804"/>
              <p:cNvSpPr/>
              <p:nvPr/>
            </p:nvSpPr>
            <p:spPr>
              <a:xfrm>
                <a:off x="1112" y="2401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61" name="Rectangle 805"/>
              <p:cNvSpPr/>
              <p:nvPr/>
            </p:nvSpPr>
            <p:spPr>
              <a:xfrm>
                <a:off x="1351" y="2401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62" name="Rectangle 806"/>
              <p:cNvSpPr/>
              <p:nvPr/>
            </p:nvSpPr>
            <p:spPr>
              <a:xfrm>
                <a:off x="1351" y="2401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63" name="Rectangle 807"/>
              <p:cNvSpPr/>
              <p:nvPr/>
            </p:nvSpPr>
            <p:spPr>
              <a:xfrm>
                <a:off x="1589" y="2401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64" name="Rectangle 808"/>
              <p:cNvSpPr/>
              <p:nvPr/>
            </p:nvSpPr>
            <p:spPr>
              <a:xfrm>
                <a:off x="1589" y="2401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65" name="Rectangle 809"/>
              <p:cNvSpPr/>
              <p:nvPr/>
            </p:nvSpPr>
            <p:spPr>
              <a:xfrm>
                <a:off x="2066" y="2401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66" name="Rectangle 810"/>
              <p:cNvSpPr/>
              <p:nvPr/>
            </p:nvSpPr>
            <p:spPr>
              <a:xfrm>
                <a:off x="2066" y="2401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67" name="Rectangle 811"/>
              <p:cNvSpPr/>
              <p:nvPr/>
            </p:nvSpPr>
            <p:spPr>
              <a:xfrm>
                <a:off x="1987" y="2401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68" name="Rectangle 812"/>
              <p:cNvSpPr/>
              <p:nvPr/>
            </p:nvSpPr>
            <p:spPr>
              <a:xfrm>
                <a:off x="1987" y="2401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69" name="Rectangle 813"/>
              <p:cNvSpPr/>
              <p:nvPr/>
            </p:nvSpPr>
            <p:spPr>
              <a:xfrm>
                <a:off x="1828" y="2401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0" name="Rectangle 814"/>
              <p:cNvSpPr/>
              <p:nvPr/>
            </p:nvSpPr>
            <p:spPr>
              <a:xfrm>
                <a:off x="1828" y="2401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1" name="Rectangle 815"/>
              <p:cNvSpPr/>
              <p:nvPr/>
            </p:nvSpPr>
            <p:spPr>
              <a:xfrm>
                <a:off x="1748" y="2401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2" name="Rectangle 816"/>
              <p:cNvSpPr/>
              <p:nvPr/>
            </p:nvSpPr>
            <p:spPr>
              <a:xfrm>
                <a:off x="1748" y="2401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3" name="Rectangle 817"/>
              <p:cNvSpPr/>
              <p:nvPr/>
            </p:nvSpPr>
            <p:spPr>
              <a:xfrm>
                <a:off x="1669" y="2401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4" name="Rectangle 818"/>
              <p:cNvSpPr/>
              <p:nvPr/>
            </p:nvSpPr>
            <p:spPr>
              <a:xfrm>
                <a:off x="1669" y="2401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5" name="Rectangle 819"/>
              <p:cNvSpPr/>
              <p:nvPr/>
            </p:nvSpPr>
            <p:spPr>
              <a:xfrm>
                <a:off x="1907" y="2401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6" name="Rectangle 820"/>
              <p:cNvSpPr/>
              <p:nvPr/>
            </p:nvSpPr>
            <p:spPr>
              <a:xfrm>
                <a:off x="1907" y="2401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7" name="Rectangle 821"/>
              <p:cNvSpPr/>
              <p:nvPr/>
            </p:nvSpPr>
            <p:spPr>
              <a:xfrm>
                <a:off x="2146" y="2401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8" name="Rectangle 822"/>
              <p:cNvSpPr/>
              <p:nvPr/>
            </p:nvSpPr>
            <p:spPr>
              <a:xfrm>
                <a:off x="2146" y="2401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9" name="Rectangle 823"/>
              <p:cNvSpPr/>
              <p:nvPr/>
            </p:nvSpPr>
            <p:spPr>
              <a:xfrm>
                <a:off x="1033" y="2330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80" name="Rectangle 824"/>
              <p:cNvSpPr/>
              <p:nvPr/>
            </p:nvSpPr>
            <p:spPr>
              <a:xfrm>
                <a:off x="1033" y="2330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81" name="Rectangle 825"/>
              <p:cNvSpPr/>
              <p:nvPr/>
            </p:nvSpPr>
            <p:spPr>
              <a:xfrm>
                <a:off x="1510" y="2330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82" name="Rectangle 826"/>
              <p:cNvSpPr/>
              <p:nvPr/>
            </p:nvSpPr>
            <p:spPr>
              <a:xfrm>
                <a:off x="1510" y="2330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83" name="Rectangle 827"/>
              <p:cNvSpPr/>
              <p:nvPr/>
            </p:nvSpPr>
            <p:spPr>
              <a:xfrm>
                <a:off x="1430" y="2330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84" name="Rectangle 828"/>
              <p:cNvSpPr/>
              <p:nvPr/>
            </p:nvSpPr>
            <p:spPr>
              <a:xfrm>
                <a:off x="1430" y="2330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85" name="Rectangle 829"/>
              <p:cNvSpPr/>
              <p:nvPr/>
            </p:nvSpPr>
            <p:spPr>
              <a:xfrm>
                <a:off x="1271" y="2330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86" name="Rectangle 830"/>
              <p:cNvSpPr/>
              <p:nvPr/>
            </p:nvSpPr>
            <p:spPr>
              <a:xfrm>
                <a:off x="1271" y="2330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87" name="Rectangle 831"/>
              <p:cNvSpPr/>
              <p:nvPr/>
            </p:nvSpPr>
            <p:spPr>
              <a:xfrm>
                <a:off x="1192" y="2330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88" name="Rectangle 832"/>
              <p:cNvSpPr/>
              <p:nvPr/>
            </p:nvSpPr>
            <p:spPr>
              <a:xfrm>
                <a:off x="1192" y="2330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89" name="Rectangle 833"/>
              <p:cNvSpPr/>
              <p:nvPr/>
            </p:nvSpPr>
            <p:spPr>
              <a:xfrm>
                <a:off x="1112" y="2330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90" name="Rectangle 834"/>
              <p:cNvSpPr/>
              <p:nvPr/>
            </p:nvSpPr>
            <p:spPr>
              <a:xfrm>
                <a:off x="1112" y="2330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91" name="Rectangle 835"/>
              <p:cNvSpPr/>
              <p:nvPr/>
            </p:nvSpPr>
            <p:spPr>
              <a:xfrm>
                <a:off x="1351" y="2330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92" name="Rectangle 836"/>
              <p:cNvSpPr/>
              <p:nvPr/>
            </p:nvSpPr>
            <p:spPr>
              <a:xfrm>
                <a:off x="1351" y="2330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93" name="Rectangle 837"/>
              <p:cNvSpPr/>
              <p:nvPr/>
            </p:nvSpPr>
            <p:spPr>
              <a:xfrm>
                <a:off x="1589" y="2330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94" name="Rectangle 838"/>
              <p:cNvSpPr/>
              <p:nvPr/>
            </p:nvSpPr>
            <p:spPr>
              <a:xfrm>
                <a:off x="1589" y="2330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95" name="Rectangle 839"/>
              <p:cNvSpPr/>
              <p:nvPr/>
            </p:nvSpPr>
            <p:spPr>
              <a:xfrm>
                <a:off x="2066" y="2330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96" name="Rectangle 840"/>
              <p:cNvSpPr/>
              <p:nvPr/>
            </p:nvSpPr>
            <p:spPr>
              <a:xfrm>
                <a:off x="2066" y="2330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97" name="Rectangle 841"/>
              <p:cNvSpPr/>
              <p:nvPr/>
            </p:nvSpPr>
            <p:spPr>
              <a:xfrm>
                <a:off x="1987" y="2330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98" name="Rectangle 842"/>
              <p:cNvSpPr/>
              <p:nvPr/>
            </p:nvSpPr>
            <p:spPr>
              <a:xfrm>
                <a:off x="1987" y="2330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99" name="Rectangle 843"/>
              <p:cNvSpPr/>
              <p:nvPr/>
            </p:nvSpPr>
            <p:spPr>
              <a:xfrm>
                <a:off x="1828" y="2330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00" name="Rectangle 844"/>
              <p:cNvSpPr/>
              <p:nvPr/>
            </p:nvSpPr>
            <p:spPr>
              <a:xfrm>
                <a:off x="1828" y="2330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01" name="Rectangle 845"/>
              <p:cNvSpPr/>
              <p:nvPr/>
            </p:nvSpPr>
            <p:spPr>
              <a:xfrm>
                <a:off x="1748" y="2330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02" name="Rectangle 846"/>
              <p:cNvSpPr/>
              <p:nvPr/>
            </p:nvSpPr>
            <p:spPr>
              <a:xfrm>
                <a:off x="1748" y="2330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03" name="Rectangle 847"/>
              <p:cNvSpPr/>
              <p:nvPr/>
            </p:nvSpPr>
            <p:spPr>
              <a:xfrm>
                <a:off x="1669" y="2330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04" name="Rectangle 848"/>
              <p:cNvSpPr/>
              <p:nvPr/>
            </p:nvSpPr>
            <p:spPr>
              <a:xfrm>
                <a:off x="1669" y="2330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05" name="Rectangle 849"/>
              <p:cNvSpPr/>
              <p:nvPr/>
            </p:nvSpPr>
            <p:spPr>
              <a:xfrm>
                <a:off x="1907" y="2330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06" name="Rectangle 850"/>
              <p:cNvSpPr/>
              <p:nvPr/>
            </p:nvSpPr>
            <p:spPr>
              <a:xfrm>
                <a:off x="1907" y="2330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07" name="Rectangle 851"/>
              <p:cNvSpPr/>
              <p:nvPr/>
            </p:nvSpPr>
            <p:spPr>
              <a:xfrm>
                <a:off x="2146" y="2330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08" name="Rectangle 852"/>
              <p:cNvSpPr/>
              <p:nvPr/>
            </p:nvSpPr>
            <p:spPr>
              <a:xfrm>
                <a:off x="2146" y="2330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09" name="Rectangle 853"/>
              <p:cNvSpPr/>
              <p:nvPr/>
            </p:nvSpPr>
            <p:spPr>
              <a:xfrm>
                <a:off x="1033" y="2260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10" name="Rectangle 854"/>
              <p:cNvSpPr/>
              <p:nvPr/>
            </p:nvSpPr>
            <p:spPr>
              <a:xfrm>
                <a:off x="1033" y="2260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11" name="Rectangle 855"/>
              <p:cNvSpPr/>
              <p:nvPr/>
            </p:nvSpPr>
            <p:spPr>
              <a:xfrm>
                <a:off x="1510" y="2260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12" name="Rectangle 856"/>
              <p:cNvSpPr/>
              <p:nvPr/>
            </p:nvSpPr>
            <p:spPr>
              <a:xfrm>
                <a:off x="1510" y="2260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13" name="Rectangle 857"/>
              <p:cNvSpPr/>
              <p:nvPr/>
            </p:nvSpPr>
            <p:spPr>
              <a:xfrm>
                <a:off x="1430" y="2260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14" name="Rectangle 858"/>
              <p:cNvSpPr/>
              <p:nvPr/>
            </p:nvSpPr>
            <p:spPr>
              <a:xfrm>
                <a:off x="1430" y="2260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15" name="Rectangle 859"/>
              <p:cNvSpPr/>
              <p:nvPr/>
            </p:nvSpPr>
            <p:spPr>
              <a:xfrm>
                <a:off x="1271" y="2260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16" name="Rectangle 860"/>
              <p:cNvSpPr/>
              <p:nvPr/>
            </p:nvSpPr>
            <p:spPr>
              <a:xfrm>
                <a:off x="1271" y="2260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17" name="Rectangle 861"/>
              <p:cNvSpPr/>
              <p:nvPr/>
            </p:nvSpPr>
            <p:spPr>
              <a:xfrm>
                <a:off x="1192" y="2260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18" name="Rectangle 862"/>
              <p:cNvSpPr/>
              <p:nvPr/>
            </p:nvSpPr>
            <p:spPr>
              <a:xfrm>
                <a:off x="1192" y="2260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19" name="Rectangle 863"/>
              <p:cNvSpPr/>
              <p:nvPr/>
            </p:nvSpPr>
            <p:spPr>
              <a:xfrm>
                <a:off x="1112" y="2260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20" name="Rectangle 864"/>
              <p:cNvSpPr/>
              <p:nvPr/>
            </p:nvSpPr>
            <p:spPr>
              <a:xfrm>
                <a:off x="1112" y="2260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21" name="Rectangle 865"/>
              <p:cNvSpPr/>
              <p:nvPr/>
            </p:nvSpPr>
            <p:spPr>
              <a:xfrm>
                <a:off x="1351" y="2260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22" name="Rectangle 866"/>
              <p:cNvSpPr/>
              <p:nvPr/>
            </p:nvSpPr>
            <p:spPr>
              <a:xfrm>
                <a:off x="1351" y="2260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23" name="Rectangle 867"/>
              <p:cNvSpPr/>
              <p:nvPr/>
            </p:nvSpPr>
            <p:spPr>
              <a:xfrm>
                <a:off x="1589" y="2260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24" name="Rectangle 868"/>
              <p:cNvSpPr/>
              <p:nvPr/>
            </p:nvSpPr>
            <p:spPr>
              <a:xfrm>
                <a:off x="1589" y="2260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25" name="Rectangle 869"/>
              <p:cNvSpPr/>
              <p:nvPr/>
            </p:nvSpPr>
            <p:spPr>
              <a:xfrm>
                <a:off x="2066" y="2260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26" name="Rectangle 870"/>
              <p:cNvSpPr/>
              <p:nvPr/>
            </p:nvSpPr>
            <p:spPr>
              <a:xfrm>
                <a:off x="2066" y="2260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27" name="Rectangle 871"/>
              <p:cNvSpPr/>
              <p:nvPr/>
            </p:nvSpPr>
            <p:spPr>
              <a:xfrm>
                <a:off x="1987" y="2260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28" name="Rectangle 872"/>
              <p:cNvSpPr/>
              <p:nvPr/>
            </p:nvSpPr>
            <p:spPr>
              <a:xfrm>
                <a:off x="1987" y="2260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29" name="Rectangle 873"/>
              <p:cNvSpPr/>
              <p:nvPr/>
            </p:nvSpPr>
            <p:spPr>
              <a:xfrm>
                <a:off x="1828" y="2260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30" name="Rectangle 874"/>
              <p:cNvSpPr/>
              <p:nvPr/>
            </p:nvSpPr>
            <p:spPr>
              <a:xfrm>
                <a:off x="1828" y="2260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31" name="Rectangle 875"/>
              <p:cNvSpPr/>
              <p:nvPr/>
            </p:nvSpPr>
            <p:spPr>
              <a:xfrm>
                <a:off x="1748" y="2260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32" name="Rectangle 876"/>
              <p:cNvSpPr/>
              <p:nvPr/>
            </p:nvSpPr>
            <p:spPr>
              <a:xfrm>
                <a:off x="1748" y="2260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33" name="Rectangle 877"/>
              <p:cNvSpPr/>
              <p:nvPr/>
            </p:nvSpPr>
            <p:spPr>
              <a:xfrm>
                <a:off x="1669" y="2260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34" name="Rectangle 878"/>
              <p:cNvSpPr/>
              <p:nvPr/>
            </p:nvSpPr>
            <p:spPr>
              <a:xfrm>
                <a:off x="1669" y="2260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35" name="Rectangle 879"/>
              <p:cNvSpPr/>
              <p:nvPr/>
            </p:nvSpPr>
            <p:spPr>
              <a:xfrm>
                <a:off x="1907" y="2260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36" name="Rectangle 880"/>
              <p:cNvSpPr/>
              <p:nvPr/>
            </p:nvSpPr>
            <p:spPr>
              <a:xfrm>
                <a:off x="1907" y="2260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37" name="Rectangle 881"/>
              <p:cNvSpPr/>
              <p:nvPr/>
            </p:nvSpPr>
            <p:spPr>
              <a:xfrm>
                <a:off x="2146" y="2260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38" name="Rectangle 882"/>
              <p:cNvSpPr/>
              <p:nvPr/>
            </p:nvSpPr>
            <p:spPr>
              <a:xfrm>
                <a:off x="2146" y="2260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39" name="Rectangle 883"/>
              <p:cNvSpPr/>
              <p:nvPr/>
            </p:nvSpPr>
            <p:spPr>
              <a:xfrm>
                <a:off x="1033" y="2189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40" name="Rectangle 884"/>
              <p:cNvSpPr/>
              <p:nvPr/>
            </p:nvSpPr>
            <p:spPr>
              <a:xfrm>
                <a:off x="1033" y="2189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41" name="Rectangle 885"/>
              <p:cNvSpPr/>
              <p:nvPr/>
            </p:nvSpPr>
            <p:spPr>
              <a:xfrm>
                <a:off x="1510" y="2189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42" name="Rectangle 886"/>
              <p:cNvSpPr/>
              <p:nvPr/>
            </p:nvSpPr>
            <p:spPr>
              <a:xfrm>
                <a:off x="1510" y="2189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43" name="Rectangle 887"/>
              <p:cNvSpPr/>
              <p:nvPr/>
            </p:nvSpPr>
            <p:spPr>
              <a:xfrm>
                <a:off x="1430" y="2189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44" name="Rectangle 888"/>
              <p:cNvSpPr/>
              <p:nvPr/>
            </p:nvSpPr>
            <p:spPr>
              <a:xfrm>
                <a:off x="1430" y="2189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45" name="Rectangle 889"/>
              <p:cNvSpPr/>
              <p:nvPr/>
            </p:nvSpPr>
            <p:spPr>
              <a:xfrm>
                <a:off x="1271" y="2189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46" name="Rectangle 890"/>
              <p:cNvSpPr/>
              <p:nvPr/>
            </p:nvSpPr>
            <p:spPr>
              <a:xfrm>
                <a:off x="1271" y="2189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47" name="Rectangle 891"/>
              <p:cNvSpPr/>
              <p:nvPr/>
            </p:nvSpPr>
            <p:spPr>
              <a:xfrm>
                <a:off x="1192" y="2189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48" name="Rectangle 892"/>
              <p:cNvSpPr/>
              <p:nvPr/>
            </p:nvSpPr>
            <p:spPr>
              <a:xfrm>
                <a:off x="1192" y="2189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49" name="Rectangle 893"/>
              <p:cNvSpPr/>
              <p:nvPr/>
            </p:nvSpPr>
            <p:spPr>
              <a:xfrm>
                <a:off x="1112" y="2189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50" name="Rectangle 894"/>
              <p:cNvSpPr/>
              <p:nvPr/>
            </p:nvSpPr>
            <p:spPr>
              <a:xfrm>
                <a:off x="1112" y="2189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51" name="Rectangle 895"/>
              <p:cNvSpPr/>
              <p:nvPr/>
            </p:nvSpPr>
            <p:spPr>
              <a:xfrm>
                <a:off x="1351" y="2189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52" name="Rectangle 896"/>
              <p:cNvSpPr/>
              <p:nvPr/>
            </p:nvSpPr>
            <p:spPr>
              <a:xfrm>
                <a:off x="1351" y="2189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53" name="Rectangle 897"/>
              <p:cNvSpPr/>
              <p:nvPr/>
            </p:nvSpPr>
            <p:spPr>
              <a:xfrm>
                <a:off x="1589" y="2189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54" name="Rectangle 898"/>
              <p:cNvSpPr/>
              <p:nvPr/>
            </p:nvSpPr>
            <p:spPr>
              <a:xfrm>
                <a:off x="1589" y="2189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55" name="Rectangle 899"/>
              <p:cNvSpPr/>
              <p:nvPr/>
            </p:nvSpPr>
            <p:spPr>
              <a:xfrm>
                <a:off x="2066" y="2189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56" name="Rectangle 900"/>
              <p:cNvSpPr/>
              <p:nvPr/>
            </p:nvSpPr>
            <p:spPr>
              <a:xfrm>
                <a:off x="2066" y="2189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57" name="Rectangle 901"/>
              <p:cNvSpPr/>
              <p:nvPr/>
            </p:nvSpPr>
            <p:spPr>
              <a:xfrm>
                <a:off x="1987" y="2189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58" name="Rectangle 902"/>
              <p:cNvSpPr/>
              <p:nvPr/>
            </p:nvSpPr>
            <p:spPr>
              <a:xfrm>
                <a:off x="1987" y="2189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59" name="Rectangle 903"/>
              <p:cNvSpPr/>
              <p:nvPr/>
            </p:nvSpPr>
            <p:spPr>
              <a:xfrm>
                <a:off x="1828" y="2189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60" name="Rectangle 904"/>
              <p:cNvSpPr/>
              <p:nvPr/>
            </p:nvSpPr>
            <p:spPr>
              <a:xfrm>
                <a:off x="1828" y="2189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61" name="Rectangle 905"/>
              <p:cNvSpPr/>
              <p:nvPr/>
            </p:nvSpPr>
            <p:spPr>
              <a:xfrm>
                <a:off x="1748" y="2189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62" name="Rectangle 906"/>
              <p:cNvSpPr/>
              <p:nvPr/>
            </p:nvSpPr>
            <p:spPr>
              <a:xfrm>
                <a:off x="1748" y="2189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63" name="Rectangle 907"/>
              <p:cNvSpPr/>
              <p:nvPr/>
            </p:nvSpPr>
            <p:spPr>
              <a:xfrm>
                <a:off x="1669" y="2189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64" name="Rectangle 908"/>
              <p:cNvSpPr/>
              <p:nvPr/>
            </p:nvSpPr>
            <p:spPr>
              <a:xfrm>
                <a:off x="1669" y="2189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65" name="Rectangle 909"/>
              <p:cNvSpPr/>
              <p:nvPr/>
            </p:nvSpPr>
            <p:spPr>
              <a:xfrm>
                <a:off x="1907" y="2189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66" name="Rectangle 910"/>
              <p:cNvSpPr/>
              <p:nvPr/>
            </p:nvSpPr>
            <p:spPr>
              <a:xfrm>
                <a:off x="1907" y="2189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67" name="Rectangle 911"/>
              <p:cNvSpPr/>
              <p:nvPr/>
            </p:nvSpPr>
            <p:spPr>
              <a:xfrm>
                <a:off x="2146" y="2189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68" name="Rectangle 912"/>
              <p:cNvSpPr/>
              <p:nvPr/>
            </p:nvSpPr>
            <p:spPr>
              <a:xfrm>
                <a:off x="2146" y="2189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69" name="Rectangle 913"/>
              <p:cNvSpPr/>
              <p:nvPr/>
            </p:nvSpPr>
            <p:spPr>
              <a:xfrm>
                <a:off x="1033" y="2119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70" name="Rectangle 914"/>
              <p:cNvSpPr/>
              <p:nvPr/>
            </p:nvSpPr>
            <p:spPr>
              <a:xfrm>
                <a:off x="1033" y="2119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71" name="Rectangle 915"/>
              <p:cNvSpPr/>
              <p:nvPr/>
            </p:nvSpPr>
            <p:spPr>
              <a:xfrm>
                <a:off x="1510" y="2119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572" name="Rectangle 917"/>
            <p:cNvSpPr/>
            <p:nvPr/>
          </p:nvSpPr>
          <p:spPr>
            <a:xfrm>
              <a:off x="1510" y="2119"/>
              <a:ext cx="79" cy="7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73" name="Rectangle 918"/>
            <p:cNvSpPr/>
            <p:nvPr/>
          </p:nvSpPr>
          <p:spPr>
            <a:xfrm>
              <a:off x="1430" y="2119"/>
              <a:ext cx="80" cy="7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74" name="Rectangle 919"/>
            <p:cNvSpPr/>
            <p:nvPr/>
          </p:nvSpPr>
          <p:spPr>
            <a:xfrm>
              <a:off x="1430" y="2119"/>
              <a:ext cx="80" cy="7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75" name="Rectangle 920"/>
            <p:cNvSpPr/>
            <p:nvPr/>
          </p:nvSpPr>
          <p:spPr>
            <a:xfrm>
              <a:off x="1271" y="2119"/>
              <a:ext cx="80" cy="7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76" name="Rectangle 921"/>
            <p:cNvSpPr/>
            <p:nvPr/>
          </p:nvSpPr>
          <p:spPr>
            <a:xfrm>
              <a:off x="1271" y="2119"/>
              <a:ext cx="80" cy="7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77" name="Rectangle 922"/>
            <p:cNvSpPr/>
            <p:nvPr/>
          </p:nvSpPr>
          <p:spPr>
            <a:xfrm>
              <a:off x="1192" y="2119"/>
              <a:ext cx="79" cy="7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78" name="Rectangle 923"/>
            <p:cNvSpPr/>
            <p:nvPr/>
          </p:nvSpPr>
          <p:spPr>
            <a:xfrm>
              <a:off x="1192" y="2119"/>
              <a:ext cx="79" cy="7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79" name="Rectangle 924"/>
            <p:cNvSpPr/>
            <p:nvPr/>
          </p:nvSpPr>
          <p:spPr>
            <a:xfrm>
              <a:off x="1112" y="2119"/>
              <a:ext cx="80" cy="7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0" name="Rectangle 925"/>
            <p:cNvSpPr/>
            <p:nvPr/>
          </p:nvSpPr>
          <p:spPr>
            <a:xfrm>
              <a:off x="1112" y="2119"/>
              <a:ext cx="80" cy="7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1" name="Rectangle 926"/>
            <p:cNvSpPr/>
            <p:nvPr/>
          </p:nvSpPr>
          <p:spPr>
            <a:xfrm>
              <a:off x="1351" y="2119"/>
              <a:ext cx="79" cy="7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2" name="Rectangle 927"/>
            <p:cNvSpPr/>
            <p:nvPr/>
          </p:nvSpPr>
          <p:spPr>
            <a:xfrm>
              <a:off x="1351" y="2119"/>
              <a:ext cx="79" cy="7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3" name="Rectangle 928"/>
            <p:cNvSpPr/>
            <p:nvPr/>
          </p:nvSpPr>
          <p:spPr>
            <a:xfrm>
              <a:off x="1589" y="2119"/>
              <a:ext cx="80" cy="7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4" name="Rectangle 929"/>
            <p:cNvSpPr/>
            <p:nvPr/>
          </p:nvSpPr>
          <p:spPr>
            <a:xfrm>
              <a:off x="1589" y="2119"/>
              <a:ext cx="80" cy="7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5" name="Rectangle 930"/>
            <p:cNvSpPr/>
            <p:nvPr/>
          </p:nvSpPr>
          <p:spPr>
            <a:xfrm>
              <a:off x="2066" y="2119"/>
              <a:ext cx="80" cy="7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6" name="Rectangle 931"/>
            <p:cNvSpPr/>
            <p:nvPr/>
          </p:nvSpPr>
          <p:spPr>
            <a:xfrm>
              <a:off x="2066" y="2119"/>
              <a:ext cx="80" cy="7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7" name="Rectangle 932"/>
            <p:cNvSpPr/>
            <p:nvPr/>
          </p:nvSpPr>
          <p:spPr>
            <a:xfrm>
              <a:off x="1987" y="2119"/>
              <a:ext cx="79" cy="7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8" name="Rectangle 933"/>
            <p:cNvSpPr/>
            <p:nvPr/>
          </p:nvSpPr>
          <p:spPr>
            <a:xfrm>
              <a:off x="1987" y="2119"/>
              <a:ext cx="79" cy="7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9" name="Rectangle 934"/>
            <p:cNvSpPr/>
            <p:nvPr/>
          </p:nvSpPr>
          <p:spPr>
            <a:xfrm>
              <a:off x="1828" y="2119"/>
              <a:ext cx="79" cy="7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90" name="Rectangle 935"/>
            <p:cNvSpPr/>
            <p:nvPr/>
          </p:nvSpPr>
          <p:spPr>
            <a:xfrm>
              <a:off x="1828" y="2119"/>
              <a:ext cx="79" cy="7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91" name="Rectangle 936"/>
            <p:cNvSpPr/>
            <p:nvPr/>
          </p:nvSpPr>
          <p:spPr>
            <a:xfrm>
              <a:off x="1748" y="2119"/>
              <a:ext cx="80" cy="7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92" name="Rectangle 937"/>
            <p:cNvSpPr/>
            <p:nvPr/>
          </p:nvSpPr>
          <p:spPr>
            <a:xfrm>
              <a:off x="1748" y="2119"/>
              <a:ext cx="80" cy="7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93" name="Rectangle 938"/>
            <p:cNvSpPr/>
            <p:nvPr/>
          </p:nvSpPr>
          <p:spPr>
            <a:xfrm>
              <a:off x="1669" y="2119"/>
              <a:ext cx="79" cy="7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94" name="Rectangle 939"/>
            <p:cNvSpPr/>
            <p:nvPr/>
          </p:nvSpPr>
          <p:spPr>
            <a:xfrm>
              <a:off x="1669" y="2119"/>
              <a:ext cx="79" cy="7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95" name="Rectangle 940"/>
            <p:cNvSpPr/>
            <p:nvPr/>
          </p:nvSpPr>
          <p:spPr>
            <a:xfrm>
              <a:off x="1907" y="2119"/>
              <a:ext cx="80" cy="7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96" name="Rectangle 941"/>
            <p:cNvSpPr/>
            <p:nvPr/>
          </p:nvSpPr>
          <p:spPr>
            <a:xfrm>
              <a:off x="1907" y="2119"/>
              <a:ext cx="80" cy="7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97" name="Rectangle 942"/>
            <p:cNvSpPr/>
            <p:nvPr/>
          </p:nvSpPr>
          <p:spPr>
            <a:xfrm>
              <a:off x="2146" y="2119"/>
              <a:ext cx="79" cy="7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98" name="Rectangle 943"/>
            <p:cNvSpPr/>
            <p:nvPr/>
          </p:nvSpPr>
          <p:spPr>
            <a:xfrm>
              <a:off x="2146" y="2119"/>
              <a:ext cx="79" cy="7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99" name="Rectangle 944"/>
            <p:cNvSpPr/>
            <p:nvPr/>
          </p:nvSpPr>
          <p:spPr>
            <a:xfrm>
              <a:off x="1033" y="2048"/>
              <a:ext cx="79" cy="7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00" name="Rectangle 945"/>
            <p:cNvSpPr/>
            <p:nvPr/>
          </p:nvSpPr>
          <p:spPr>
            <a:xfrm>
              <a:off x="1033" y="2048"/>
              <a:ext cx="79" cy="71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01" name="Rectangle 946"/>
            <p:cNvSpPr/>
            <p:nvPr/>
          </p:nvSpPr>
          <p:spPr>
            <a:xfrm>
              <a:off x="1510" y="2048"/>
              <a:ext cx="79" cy="7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02" name="Rectangle 947"/>
            <p:cNvSpPr/>
            <p:nvPr/>
          </p:nvSpPr>
          <p:spPr>
            <a:xfrm>
              <a:off x="1510" y="2048"/>
              <a:ext cx="79" cy="71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03" name="Rectangle 948"/>
            <p:cNvSpPr/>
            <p:nvPr/>
          </p:nvSpPr>
          <p:spPr>
            <a:xfrm>
              <a:off x="1430" y="2048"/>
              <a:ext cx="80" cy="7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04" name="Rectangle 949"/>
            <p:cNvSpPr/>
            <p:nvPr/>
          </p:nvSpPr>
          <p:spPr>
            <a:xfrm>
              <a:off x="1430" y="2048"/>
              <a:ext cx="80" cy="71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05" name="Rectangle 950"/>
            <p:cNvSpPr/>
            <p:nvPr/>
          </p:nvSpPr>
          <p:spPr>
            <a:xfrm>
              <a:off x="1271" y="2048"/>
              <a:ext cx="80" cy="7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06" name="Rectangle 951"/>
            <p:cNvSpPr/>
            <p:nvPr/>
          </p:nvSpPr>
          <p:spPr>
            <a:xfrm>
              <a:off x="1271" y="2048"/>
              <a:ext cx="80" cy="71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07" name="Rectangle 952"/>
            <p:cNvSpPr/>
            <p:nvPr/>
          </p:nvSpPr>
          <p:spPr>
            <a:xfrm>
              <a:off x="1192" y="2048"/>
              <a:ext cx="79" cy="7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08" name="Rectangle 953"/>
            <p:cNvSpPr/>
            <p:nvPr/>
          </p:nvSpPr>
          <p:spPr>
            <a:xfrm>
              <a:off x="1192" y="2048"/>
              <a:ext cx="79" cy="71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09" name="Rectangle 954"/>
            <p:cNvSpPr/>
            <p:nvPr/>
          </p:nvSpPr>
          <p:spPr>
            <a:xfrm>
              <a:off x="1112" y="2048"/>
              <a:ext cx="80" cy="7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10" name="Rectangle 955"/>
            <p:cNvSpPr/>
            <p:nvPr/>
          </p:nvSpPr>
          <p:spPr>
            <a:xfrm>
              <a:off x="1112" y="2048"/>
              <a:ext cx="80" cy="71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11" name="Rectangle 956"/>
            <p:cNvSpPr/>
            <p:nvPr/>
          </p:nvSpPr>
          <p:spPr>
            <a:xfrm>
              <a:off x="1351" y="2048"/>
              <a:ext cx="79" cy="7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12" name="Rectangle 957"/>
            <p:cNvSpPr/>
            <p:nvPr/>
          </p:nvSpPr>
          <p:spPr>
            <a:xfrm>
              <a:off x="1351" y="2048"/>
              <a:ext cx="79" cy="71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13" name="Rectangle 958"/>
            <p:cNvSpPr/>
            <p:nvPr/>
          </p:nvSpPr>
          <p:spPr>
            <a:xfrm>
              <a:off x="1589" y="2048"/>
              <a:ext cx="80" cy="7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14" name="Rectangle 959"/>
            <p:cNvSpPr/>
            <p:nvPr/>
          </p:nvSpPr>
          <p:spPr>
            <a:xfrm>
              <a:off x="1589" y="2048"/>
              <a:ext cx="80" cy="71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15" name="Rectangle 960"/>
            <p:cNvSpPr/>
            <p:nvPr/>
          </p:nvSpPr>
          <p:spPr>
            <a:xfrm>
              <a:off x="2066" y="2048"/>
              <a:ext cx="80" cy="7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16" name="Rectangle 961"/>
            <p:cNvSpPr/>
            <p:nvPr/>
          </p:nvSpPr>
          <p:spPr>
            <a:xfrm>
              <a:off x="2066" y="2048"/>
              <a:ext cx="80" cy="71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17" name="Rectangle 962"/>
            <p:cNvSpPr/>
            <p:nvPr/>
          </p:nvSpPr>
          <p:spPr>
            <a:xfrm>
              <a:off x="1987" y="2048"/>
              <a:ext cx="79" cy="7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18" name="Rectangle 963"/>
            <p:cNvSpPr/>
            <p:nvPr/>
          </p:nvSpPr>
          <p:spPr>
            <a:xfrm>
              <a:off x="1987" y="2048"/>
              <a:ext cx="79" cy="71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19" name="Rectangle 964"/>
            <p:cNvSpPr/>
            <p:nvPr/>
          </p:nvSpPr>
          <p:spPr>
            <a:xfrm>
              <a:off x="1828" y="2048"/>
              <a:ext cx="79" cy="7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20" name="Rectangle 965"/>
            <p:cNvSpPr/>
            <p:nvPr/>
          </p:nvSpPr>
          <p:spPr>
            <a:xfrm>
              <a:off x="1828" y="2048"/>
              <a:ext cx="79" cy="71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21" name="Rectangle 966"/>
            <p:cNvSpPr/>
            <p:nvPr/>
          </p:nvSpPr>
          <p:spPr>
            <a:xfrm>
              <a:off x="1748" y="2048"/>
              <a:ext cx="80" cy="7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22" name="Rectangle 967"/>
            <p:cNvSpPr/>
            <p:nvPr/>
          </p:nvSpPr>
          <p:spPr>
            <a:xfrm>
              <a:off x="1748" y="2048"/>
              <a:ext cx="80" cy="71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23" name="Rectangle 968"/>
            <p:cNvSpPr/>
            <p:nvPr/>
          </p:nvSpPr>
          <p:spPr>
            <a:xfrm>
              <a:off x="1669" y="2048"/>
              <a:ext cx="79" cy="7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24" name="Rectangle 969"/>
            <p:cNvSpPr/>
            <p:nvPr/>
          </p:nvSpPr>
          <p:spPr>
            <a:xfrm>
              <a:off x="1669" y="2048"/>
              <a:ext cx="79" cy="71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25" name="Rectangle 970"/>
            <p:cNvSpPr/>
            <p:nvPr/>
          </p:nvSpPr>
          <p:spPr>
            <a:xfrm>
              <a:off x="1907" y="2048"/>
              <a:ext cx="80" cy="7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26" name="Rectangle 971"/>
            <p:cNvSpPr/>
            <p:nvPr/>
          </p:nvSpPr>
          <p:spPr>
            <a:xfrm>
              <a:off x="1907" y="2048"/>
              <a:ext cx="80" cy="71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27" name="Rectangle 972"/>
            <p:cNvSpPr/>
            <p:nvPr/>
          </p:nvSpPr>
          <p:spPr>
            <a:xfrm>
              <a:off x="2146" y="2048"/>
              <a:ext cx="79" cy="7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28" name="Rectangle 973"/>
            <p:cNvSpPr/>
            <p:nvPr/>
          </p:nvSpPr>
          <p:spPr>
            <a:xfrm>
              <a:off x="2146" y="2048"/>
              <a:ext cx="79" cy="71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29" name="Rectangle 974"/>
            <p:cNvSpPr/>
            <p:nvPr/>
          </p:nvSpPr>
          <p:spPr>
            <a:xfrm>
              <a:off x="1033" y="2048"/>
              <a:ext cx="1192" cy="1058"/>
            </a:xfrm>
            <a:prstGeom prst="rect">
              <a:avLst/>
            </a:prstGeom>
            <a:noFill/>
            <a:ln w="26988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30" name="Line 975"/>
            <p:cNvSpPr/>
            <p:nvPr/>
          </p:nvSpPr>
          <p:spPr>
            <a:xfrm>
              <a:off x="3640" y="2736"/>
              <a:ext cx="227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31" name="Freeform 976"/>
            <p:cNvSpPr/>
            <p:nvPr/>
          </p:nvSpPr>
          <p:spPr>
            <a:xfrm>
              <a:off x="3854" y="2709"/>
              <a:ext cx="59" cy="53"/>
            </a:xfrm>
            <a:custGeom>
              <a:avLst/>
              <a:gdLst/>
              <a:ahLst/>
              <a:cxnLst>
                <a:cxn ang="0">
                  <a:pos x="59" y="27"/>
                </a:cxn>
                <a:cxn ang="0">
                  <a:pos x="51" y="28"/>
                </a:cxn>
                <a:cxn ang="0">
                  <a:pos x="42" y="29"/>
                </a:cxn>
                <a:cxn ang="0">
                  <a:pos x="35" y="31"/>
                </a:cxn>
                <a:cxn ang="0">
                  <a:pos x="26" y="35"/>
                </a:cxn>
                <a:cxn ang="0">
                  <a:pos x="18" y="38"/>
                </a:cxn>
                <a:cxn ang="0">
                  <a:pos x="12" y="43"/>
                </a:cxn>
                <a:cxn ang="0">
                  <a:pos x="5" y="48"/>
                </a:cxn>
                <a:cxn ang="0">
                  <a:pos x="0" y="53"/>
                </a:cxn>
                <a:cxn ang="0">
                  <a:pos x="2" y="47"/>
                </a:cxn>
                <a:cxn ang="0">
                  <a:pos x="5" y="40"/>
                </a:cxn>
                <a:cxn ang="0">
                  <a:pos x="6" y="34"/>
                </a:cxn>
                <a:cxn ang="0">
                  <a:pos x="6" y="27"/>
                </a:cxn>
                <a:cxn ang="0">
                  <a:pos x="6" y="20"/>
                </a:cxn>
                <a:cxn ang="0">
                  <a:pos x="5" y="13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12" y="10"/>
                </a:cxn>
                <a:cxn ang="0">
                  <a:pos x="18" y="15"/>
                </a:cxn>
                <a:cxn ang="0">
                  <a:pos x="26" y="19"/>
                </a:cxn>
                <a:cxn ang="0">
                  <a:pos x="35" y="23"/>
                </a:cxn>
                <a:cxn ang="0">
                  <a:pos x="42" y="25"/>
                </a:cxn>
                <a:cxn ang="0">
                  <a:pos x="51" y="26"/>
                </a:cxn>
                <a:cxn ang="0">
                  <a:pos x="59" y="27"/>
                </a:cxn>
              </a:cxnLst>
              <a:pathLst>
                <a:path w="59" h="53">
                  <a:moveTo>
                    <a:pt x="59" y="27"/>
                  </a:moveTo>
                  <a:lnTo>
                    <a:pt x="51" y="28"/>
                  </a:lnTo>
                  <a:lnTo>
                    <a:pt x="42" y="29"/>
                  </a:lnTo>
                  <a:lnTo>
                    <a:pt x="35" y="31"/>
                  </a:lnTo>
                  <a:lnTo>
                    <a:pt x="26" y="35"/>
                  </a:lnTo>
                  <a:lnTo>
                    <a:pt x="18" y="38"/>
                  </a:lnTo>
                  <a:lnTo>
                    <a:pt x="12" y="43"/>
                  </a:lnTo>
                  <a:lnTo>
                    <a:pt x="5" y="48"/>
                  </a:lnTo>
                  <a:lnTo>
                    <a:pt x="0" y="53"/>
                  </a:lnTo>
                  <a:lnTo>
                    <a:pt x="2" y="47"/>
                  </a:lnTo>
                  <a:lnTo>
                    <a:pt x="5" y="40"/>
                  </a:lnTo>
                  <a:lnTo>
                    <a:pt x="6" y="34"/>
                  </a:lnTo>
                  <a:lnTo>
                    <a:pt x="6" y="27"/>
                  </a:lnTo>
                  <a:lnTo>
                    <a:pt x="6" y="20"/>
                  </a:lnTo>
                  <a:lnTo>
                    <a:pt x="5" y="13"/>
                  </a:lnTo>
                  <a:lnTo>
                    <a:pt x="2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12" y="10"/>
                  </a:lnTo>
                  <a:lnTo>
                    <a:pt x="18" y="15"/>
                  </a:lnTo>
                  <a:lnTo>
                    <a:pt x="26" y="19"/>
                  </a:lnTo>
                  <a:lnTo>
                    <a:pt x="35" y="23"/>
                  </a:lnTo>
                  <a:lnTo>
                    <a:pt x="42" y="25"/>
                  </a:lnTo>
                  <a:lnTo>
                    <a:pt x="51" y="26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32" name="Line 977"/>
            <p:cNvSpPr/>
            <p:nvPr/>
          </p:nvSpPr>
          <p:spPr>
            <a:xfrm>
              <a:off x="1982" y="2722"/>
              <a:ext cx="35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33" name="Freeform 978"/>
            <p:cNvSpPr/>
            <p:nvPr/>
          </p:nvSpPr>
          <p:spPr>
            <a:xfrm>
              <a:off x="2318" y="2694"/>
              <a:ext cx="61" cy="54"/>
            </a:xfrm>
            <a:custGeom>
              <a:avLst/>
              <a:gdLst/>
              <a:ahLst/>
              <a:cxnLst>
                <a:cxn ang="0">
                  <a:pos x="61" y="28"/>
                </a:cxn>
                <a:cxn ang="0">
                  <a:pos x="51" y="29"/>
                </a:cxn>
                <a:cxn ang="0">
                  <a:pos x="44" y="30"/>
                </a:cxn>
                <a:cxn ang="0">
                  <a:pos x="35" y="32"/>
                </a:cxn>
                <a:cxn ang="0">
                  <a:pos x="28" y="35"/>
                </a:cxn>
                <a:cxn ang="0">
                  <a:pos x="20" y="39"/>
                </a:cxn>
                <a:cxn ang="0">
                  <a:pos x="13" y="43"/>
                </a:cxn>
                <a:cxn ang="0">
                  <a:pos x="7" y="49"/>
                </a:cxn>
                <a:cxn ang="0">
                  <a:pos x="0" y="54"/>
                </a:cxn>
                <a:cxn ang="0">
                  <a:pos x="3" y="47"/>
                </a:cxn>
                <a:cxn ang="0">
                  <a:pos x="5" y="41"/>
                </a:cxn>
                <a:cxn ang="0">
                  <a:pos x="7" y="34"/>
                </a:cxn>
                <a:cxn ang="0">
                  <a:pos x="8" y="28"/>
                </a:cxn>
                <a:cxn ang="0">
                  <a:pos x="7" y="21"/>
                </a:cxn>
                <a:cxn ang="0">
                  <a:pos x="5" y="1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13" y="11"/>
                </a:cxn>
                <a:cxn ang="0">
                  <a:pos x="20" y="15"/>
                </a:cxn>
                <a:cxn ang="0">
                  <a:pos x="28" y="20"/>
                </a:cxn>
                <a:cxn ang="0">
                  <a:pos x="35" y="22"/>
                </a:cxn>
                <a:cxn ang="0">
                  <a:pos x="44" y="25"/>
                </a:cxn>
                <a:cxn ang="0">
                  <a:pos x="51" y="27"/>
                </a:cxn>
                <a:cxn ang="0">
                  <a:pos x="61" y="28"/>
                </a:cxn>
              </a:cxnLst>
              <a:pathLst>
                <a:path w="61" h="54">
                  <a:moveTo>
                    <a:pt x="61" y="28"/>
                  </a:moveTo>
                  <a:lnTo>
                    <a:pt x="51" y="29"/>
                  </a:lnTo>
                  <a:lnTo>
                    <a:pt x="44" y="30"/>
                  </a:lnTo>
                  <a:lnTo>
                    <a:pt x="35" y="32"/>
                  </a:lnTo>
                  <a:lnTo>
                    <a:pt x="28" y="35"/>
                  </a:lnTo>
                  <a:lnTo>
                    <a:pt x="20" y="39"/>
                  </a:lnTo>
                  <a:lnTo>
                    <a:pt x="13" y="43"/>
                  </a:lnTo>
                  <a:lnTo>
                    <a:pt x="7" y="49"/>
                  </a:lnTo>
                  <a:lnTo>
                    <a:pt x="0" y="54"/>
                  </a:lnTo>
                  <a:lnTo>
                    <a:pt x="3" y="47"/>
                  </a:lnTo>
                  <a:lnTo>
                    <a:pt x="5" y="41"/>
                  </a:lnTo>
                  <a:lnTo>
                    <a:pt x="7" y="34"/>
                  </a:lnTo>
                  <a:lnTo>
                    <a:pt x="8" y="28"/>
                  </a:lnTo>
                  <a:lnTo>
                    <a:pt x="7" y="21"/>
                  </a:lnTo>
                  <a:lnTo>
                    <a:pt x="5" y="13"/>
                  </a:lnTo>
                  <a:lnTo>
                    <a:pt x="3" y="7"/>
                  </a:lnTo>
                  <a:lnTo>
                    <a:pt x="0" y="0"/>
                  </a:lnTo>
                  <a:lnTo>
                    <a:pt x="7" y="7"/>
                  </a:lnTo>
                  <a:lnTo>
                    <a:pt x="13" y="11"/>
                  </a:lnTo>
                  <a:lnTo>
                    <a:pt x="20" y="15"/>
                  </a:lnTo>
                  <a:lnTo>
                    <a:pt x="28" y="20"/>
                  </a:lnTo>
                  <a:lnTo>
                    <a:pt x="35" y="22"/>
                  </a:lnTo>
                  <a:lnTo>
                    <a:pt x="44" y="25"/>
                  </a:lnTo>
                  <a:lnTo>
                    <a:pt x="51" y="27"/>
                  </a:lnTo>
                  <a:lnTo>
                    <a:pt x="61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34" name="Line 979"/>
            <p:cNvSpPr/>
            <p:nvPr/>
          </p:nvSpPr>
          <p:spPr>
            <a:xfrm>
              <a:off x="1391" y="2722"/>
              <a:ext cx="612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35" name="Freeform 980"/>
            <p:cNvSpPr/>
            <p:nvPr/>
          </p:nvSpPr>
          <p:spPr>
            <a:xfrm>
              <a:off x="1367" y="2701"/>
              <a:ext cx="46" cy="40"/>
            </a:xfrm>
            <a:custGeom>
              <a:avLst/>
              <a:gdLst/>
              <a:ahLst/>
              <a:cxnLst>
                <a:cxn ang="0">
                  <a:pos x="46" y="21"/>
                </a:cxn>
                <a:cxn ang="0">
                  <a:pos x="45" y="16"/>
                </a:cxn>
                <a:cxn ang="0">
                  <a:pos x="43" y="13"/>
                </a:cxn>
                <a:cxn ang="0">
                  <a:pos x="42" y="10"/>
                </a:cxn>
                <a:cxn ang="0">
                  <a:pos x="38" y="6"/>
                </a:cxn>
                <a:cxn ang="0">
                  <a:pos x="36" y="4"/>
                </a:cxn>
                <a:cxn ang="0">
                  <a:pos x="32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2"/>
                </a:cxn>
                <a:cxn ang="0">
                  <a:pos x="10" y="4"/>
                </a:cxn>
                <a:cxn ang="0">
                  <a:pos x="7" y="6"/>
                </a:cxn>
                <a:cxn ang="0">
                  <a:pos x="4" y="10"/>
                </a:cxn>
                <a:cxn ang="0">
                  <a:pos x="2" y="13"/>
                </a:cxn>
                <a:cxn ang="0">
                  <a:pos x="1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1" y="24"/>
                </a:cxn>
                <a:cxn ang="0">
                  <a:pos x="2" y="28"/>
                </a:cxn>
                <a:cxn ang="0">
                  <a:pos x="4" y="32"/>
                </a:cxn>
                <a:cxn ang="0">
                  <a:pos x="7" y="35"/>
                </a:cxn>
                <a:cxn ang="0">
                  <a:pos x="10" y="37"/>
                </a:cxn>
                <a:cxn ang="0">
                  <a:pos x="14" y="39"/>
                </a:cxn>
                <a:cxn ang="0">
                  <a:pos x="19" y="40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2" y="39"/>
                </a:cxn>
                <a:cxn ang="0">
                  <a:pos x="36" y="37"/>
                </a:cxn>
                <a:cxn ang="0">
                  <a:pos x="38" y="35"/>
                </a:cxn>
                <a:cxn ang="0">
                  <a:pos x="42" y="32"/>
                </a:cxn>
                <a:cxn ang="0">
                  <a:pos x="43" y="28"/>
                </a:cxn>
                <a:cxn ang="0">
                  <a:pos x="45" y="24"/>
                </a:cxn>
                <a:cxn ang="0">
                  <a:pos x="46" y="21"/>
                </a:cxn>
              </a:cxnLst>
              <a:pathLst>
                <a:path w="46" h="40">
                  <a:moveTo>
                    <a:pt x="46" y="21"/>
                  </a:moveTo>
                  <a:lnTo>
                    <a:pt x="45" y="16"/>
                  </a:lnTo>
                  <a:lnTo>
                    <a:pt x="43" y="13"/>
                  </a:lnTo>
                  <a:lnTo>
                    <a:pt x="42" y="10"/>
                  </a:lnTo>
                  <a:lnTo>
                    <a:pt x="38" y="6"/>
                  </a:lnTo>
                  <a:lnTo>
                    <a:pt x="36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0" y="4"/>
                  </a:lnTo>
                  <a:lnTo>
                    <a:pt x="7" y="6"/>
                  </a:lnTo>
                  <a:lnTo>
                    <a:pt x="4" y="10"/>
                  </a:lnTo>
                  <a:lnTo>
                    <a:pt x="2" y="13"/>
                  </a:lnTo>
                  <a:lnTo>
                    <a:pt x="1" y="16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2" y="28"/>
                  </a:lnTo>
                  <a:lnTo>
                    <a:pt x="4" y="32"/>
                  </a:lnTo>
                  <a:lnTo>
                    <a:pt x="7" y="35"/>
                  </a:lnTo>
                  <a:lnTo>
                    <a:pt x="10" y="37"/>
                  </a:lnTo>
                  <a:lnTo>
                    <a:pt x="14" y="39"/>
                  </a:lnTo>
                  <a:lnTo>
                    <a:pt x="19" y="40"/>
                  </a:lnTo>
                  <a:lnTo>
                    <a:pt x="24" y="40"/>
                  </a:lnTo>
                  <a:lnTo>
                    <a:pt x="27" y="40"/>
                  </a:lnTo>
                  <a:lnTo>
                    <a:pt x="32" y="39"/>
                  </a:lnTo>
                  <a:lnTo>
                    <a:pt x="36" y="37"/>
                  </a:lnTo>
                  <a:lnTo>
                    <a:pt x="38" y="35"/>
                  </a:lnTo>
                  <a:lnTo>
                    <a:pt x="42" y="32"/>
                  </a:lnTo>
                  <a:lnTo>
                    <a:pt x="43" y="28"/>
                  </a:lnTo>
                  <a:lnTo>
                    <a:pt x="45" y="24"/>
                  </a:lnTo>
                  <a:lnTo>
                    <a:pt x="46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36" name="Rectangle 981"/>
            <p:cNvSpPr/>
            <p:nvPr/>
          </p:nvSpPr>
          <p:spPr>
            <a:xfrm>
              <a:off x="2381" y="2642"/>
              <a:ext cx="183" cy="160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37" name="Rectangle 982"/>
            <p:cNvSpPr/>
            <p:nvPr/>
          </p:nvSpPr>
          <p:spPr>
            <a:xfrm>
              <a:off x="2446" y="2670"/>
              <a:ext cx="48" cy="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r>
                <a:rPr lang="en-US" altLang="zh-CN" sz="1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38" name="Line 983"/>
            <p:cNvSpPr/>
            <p:nvPr/>
          </p:nvSpPr>
          <p:spPr>
            <a:xfrm>
              <a:off x="2564" y="2730"/>
              <a:ext cx="131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39" name="Freeform 984"/>
            <p:cNvSpPr/>
            <p:nvPr/>
          </p:nvSpPr>
          <p:spPr>
            <a:xfrm>
              <a:off x="2681" y="2704"/>
              <a:ext cx="61" cy="54"/>
            </a:xfrm>
            <a:custGeom>
              <a:avLst/>
              <a:gdLst/>
              <a:ahLst/>
              <a:cxnLst>
                <a:cxn ang="0">
                  <a:pos x="61" y="26"/>
                </a:cxn>
                <a:cxn ang="0">
                  <a:pos x="52" y="28"/>
                </a:cxn>
                <a:cxn ang="0">
                  <a:pos x="44" y="30"/>
                </a:cxn>
                <a:cxn ang="0">
                  <a:pos x="35" y="32"/>
                </a:cxn>
                <a:cxn ang="0">
                  <a:pos x="28" y="35"/>
                </a:cxn>
                <a:cxn ang="0">
                  <a:pos x="20" y="39"/>
                </a:cxn>
                <a:cxn ang="0">
                  <a:pos x="13" y="43"/>
                </a:cxn>
                <a:cxn ang="0">
                  <a:pos x="6" y="48"/>
                </a:cxn>
                <a:cxn ang="0">
                  <a:pos x="0" y="54"/>
                </a:cxn>
                <a:cxn ang="0">
                  <a:pos x="3" y="47"/>
                </a:cxn>
                <a:cxn ang="0">
                  <a:pos x="5" y="41"/>
                </a:cxn>
                <a:cxn ang="0">
                  <a:pos x="6" y="34"/>
                </a:cxn>
                <a:cxn ang="0">
                  <a:pos x="8" y="26"/>
                </a:cxn>
                <a:cxn ang="0">
                  <a:pos x="6" y="20"/>
                </a:cxn>
                <a:cxn ang="0">
                  <a:pos x="5" y="1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6" y="5"/>
                </a:cxn>
                <a:cxn ang="0">
                  <a:pos x="13" y="11"/>
                </a:cxn>
                <a:cxn ang="0">
                  <a:pos x="20" y="15"/>
                </a:cxn>
                <a:cxn ang="0">
                  <a:pos x="28" y="19"/>
                </a:cxn>
                <a:cxn ang="0">
                  <a:pos x="35" y="22"/>
                </a:cxn>
                <a:cxn ang="0">
                  <a:pos x="44" y="24"/>
                </a:cxn>
                <a:cxn ang="0">
                  <a:pos x="52" y="26"/>
                </a:cxn>
                <a:cxn ang="0">
                  <a:pos x="61" y="26"/>
                </a:cxn>
              </a:cxnLst>
              <a:pathLst>
                <a:path w="61" h="54">
                  <a:moveTo>
                    <a:pt x="61" y="26"/>
                  </a:moveTo>
                  <a:lnTo>
                    <a:pt x="52" y="28"/>
                  </a:lnTo>
                  <a:lnTo>
                    <a:pt x="44" y="30"/>
                  </a:lnTo>
                  <a:lnTo>
                    <a:pt x="35" y="32"/>
                  </a:lnTo>
                  <a:lnTo>
                    <a:pt x="28" y="35"/>
                  </a:lnTo>
                  <a:lnTo>
                    <a:pt x="20" y="39"/>
                  </a:lnTo>
                  <a:lnTo>
                    <a:pt x="13" y="43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3" y="47"/>
                  </a:lnTo>
                  <a:lnTo>
                    <a:pt x="5" y="41"/>
                  </a:lnTo>
                  <a:lnTo>
                    <a:pt x="6" y="34"/>
                  </a:lnTo>
                  <a:lnTo>
                    <a:pt x="8" y="26"/>
                  </a:lnTo>
                  <a:lnTo>
                    <a:pt x="6" y="20"/>
                  </a:lnTo>
                  <a:lnTo>
                    <a:pt x="5" y="13"/>
                  </a:lnTo>
                  <a:lnTo>
                    <a:pt x="3" y="7"/>
                  </a:lnTo>
                  <a:lnTo>
                    <a:pt x="0" y="0"/>
                  </a:lnTo>
                  <a:lnTo>
                    <a:pt x="6" y="5"/>
                  </a:lnTo>
                  <a:lnTo>
                    <a:pt x="13" y="11"/>
                  </a:lnTo>
                  <a:lnTo>
                    <a:pt x="20" y="15"/>
                  </a:lnTo>
                  <a:lnTo>
                    <a:pt x="28" y="19"/>
                  </a:lnTo>
                  <a:lnTo>
                    <a:pt x="35" y="22"/>
                  </a:lnTo>
                  <a:lnTo>
                    <a:pt x="44" y="24"/>
                  </a:lnTo>
                  <a:lnTo>
                    <a:pt x="52" y="26"/>
                  </a:lnTo>
                  <a:lnTo>
                    <a:pt x="61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40" name="Rectangle 985"/>
            <p:cNvSpPr/>
            <p:nvPr/>
          </p:nvSpPr>
          <p:spPr>
            <a:xfrm>
              <a:off x="2748" y="2639"/>
              <a:ext cx="283" cy="170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41" name="Rectangle 986"/>
            <p:cNvSpPr/>
            <p:nvPr/>
          </p:nvSpPr>
          <p:spPr>
            <a:xfrm>
              <a:off x="2812" y="2671"/>
              <a:ext cx="122" cy="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r>
                <a:rPr lang="en-US" altLang="zh-CN" sz="12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DAC</a:t>
              </a:r>
              <a:endParaRPr lang="en-US" altLang="zh-CN" sz="1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42" name="Line 987"/>
            <p:cNvSpPr/>
            <p:nvPr/>
          </p:nvSpPr>
          <p:spPr>
            <a:xfrm>
              <a:off x="3031" y="2730"/>
              <a:ext cx="237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43" name="Freeform 988"/>
            <p:cNvSpPr/>
            <p:nvPr/>
          </p:nvSpPr>
          <p:spPr>
            <a:xfrm>
              <a:off x="3254" y="2704"/>
              <a:ext cx="61" cy="54"/>
            </a:xfrm>
            <a:custGeom>
              <a:avLst/>
              <a:gdLst/>
              <a:ahLst/>
              <a:cxnLst>
                <a:cxn ang="0">
                  <a:pos x="61" y="26"/>
                </a:cxn>
                <a:cxn ang="0">
                  <a:pos x="52" y="28"/>
                </a:cxn>
                <a:cxn ang="0">
                  <a:pos x="43" y="30"/>
                </a:cxn>
                <a:cxn ang="0">
                  <a:pos x="35" y="32"/>
                </a:cxn>
                <a:cxn ang="0">
                  <a:pos x="27" y="35"/>
                </a:cxn>
                <a:cxn ang="0">
                  <a:pos x="20" y="39"/>
                </a:cxn>
                <a:cxn ang="0">
                  <a:pos x="12" y="43"/>
                </a:cxn>
                <a:cxn ang="0">
                  <a:pos x="6" y="48"/>
                </a:cxn>
                <a:cxn ang="0">
                  <a:pos x="0" y="54"/>
                </a:cxn>
                <a:cxn ang="0">
                  <a:pos x="2" y="47"/>
                </a:cxn>
                <a:cxn ang="0">
                  <a:pos x="5" y="41"/>
                </a:cxn>
                <a:cxn ang="0">
                  <a:pos x="6" y="34"/>
                </a:cxn>
                <a:cxn ang="0">
                  <a:pos x="7" y="26"/>
                </a:cxn>
                <a:cxn ang="0">
                  <a:pos x="6" y="20"/>
                </a:cxn>
                <a:cxn ang="0">
                  <a:pos x="5" y="13"/>
                </a:cxn>
                <a:cxn ang="0">
                  <a:pos x="2" y="7"/>
                </a:cxn>
                <a:cxn ang="0">
                  <a:pos x="0" y="0"/>
                </a:cxn>
                <a:cxn ang="0">
                  <a:pos x="6" y="5"/>
                </a:cxn>
                <a:cxn ang="0">
                  <a:pos x="12" y="11"/>
                </a:cxn>
                <a:cxn ang="0">
                  <a:pos x="20" y="15"/>
                </a:cxn>
                <a:cxn ang="0">
                  <a:pos x="27" y="19"/>
                </a:cxn>
                <a:cxn ang="0">
                  <a:pos x="35" y="22"/>
                </a:cxn>
                <a:cxn ang="0">
                  <a:pos x="43" y="24"/>
                </a:cxn>
                <a:cxn ang="0">
                  <a:pos x="52" y="26"/>
                </a:cxn>
                <a:cxn ang="0">
                  <a:pos x="61" y="26"/>
                </a:cxn>
              </a:cxnLst>
              <a:pathLst>
                <a:path w="61" h="54">
                  <a:moveTo>
                    <a:pt x="61" y="26"/>
                  </a:moveTo>
                  <a:lnTo>
                    <a:pt x="52" y="28"/>
                  </a:lnTo>
                  <a:lnTo>
                    <a:pt x="43" y="30"/>
                  </a:lnTo>
                  <a:lnTo>
                    <a:pt x="35" y="32"/>
                  </a:lnTo>
                  <a:lnTo>
                    <a:pt x="27" y="35"/>
                  </a:lnTo>
                  <a:lnTo>
                    <a:pt x="20" y="39"/>
                  </a:lnTo>
                  <a:lnTo>
                    <a:pt x="12" y="43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2" y="47"/>
                  </a:lnTo>
                  <a:lnTo>
                    <a:pt x="5" y="41"/>
                  </a:lnTo>
                  <a:lnTo>
                    <a:pt x="6" y="34"/>
                  </a:lnTo>
                  <a:lnTo>
                    <a:pt x="7" y="26"/>
                  </a:lnTo>
                  <a:lnTo>
                    <a:pt x="6" y="20"/>
                  </a:lnTo>
                  <a:lnTo>
                    <a:pt x="5" y="13"/>
                  </a:lnTo>
                  <a:lnTo>
                    <a:pt x="2" y="7"/>
                  </a:lnTo>
                  <a:lnTo>
                    <a:pt x="0" y="0"/>
                  </a:lnTo>
                  <a:lnTo>
                    <a:pt x="6" y="5"/>
                  </a:lnTo>
                  <a:lnTo>
                    <a:pt x="12" y="11"/>
                  </a:lnTo>
                  <a:lnTo>
                    <a:pt x="20" y="15"/>
                  </a:lnTo>
                  <a:lnTo>
                    <a:pt x="27" y="19"/>
                  </a:lnTo>
                  <a:lnTo>
                    <a:pt x="35" y="22"/>
                  </a:lnTo>
                  <a:lnTo>
                    <a:pt x="43" y="24"/>
                  </a:lnTo>
                  <a:lnTo>
                    <a:pt x="52" y="26"/>
                  </a:lnTo>
                  <a:lnTo>
                    <a:pt x="61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44" name="Rectangle 989"/>
            <p:cNvSpPr/>
            <p:nvPr/>
          </p:nvSpPr>
          <p:spPr>
            <a:xfrm>
              <a:off x="3313" y="2668"/>
              <a:ext cx="317" cy="126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45" name="Line 990"/>
            <p:cNvSpPr/>
            <p:nvPr/>
          </p:nvSpPr>
          <p:spPr>
            <a:xfrm>
              <a:off x="3978" y="2226"/>
              <a:ext cx="1" cy="988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46" name="Line 991"/>
            <p:cNvSpPr/>
            <p:nvPr/>
          </p:nvSpPr>
          <p:spPr>
            <a:xfrm>
              <a:off x="4253" y="2095"/>
              <a:ext cx="1" cy="987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47" name="Line 992"/>
            <p:cNvSpPr/>
            <p:nvPr/>
          </p:nvSpPr>
          <p:spPr>
            <a:xfrm>
              <a:off x="4184" y="2128"/>
              <a:ext cx="1" cy="987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48" name="Line 993"/>
            <p:cNvSpPr/>
            <p:nvPr/>
          </p:nvSpPr>
          <p:spPr>
            <a:xfrm>
              <a:off x="4115" y="2160"/>
              <a:ext cx="1" cy="988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49" name="Line 994"/>
            <p:cNvSpPr/>
            <p:nvPr/>
          </p:nvSpPr>
          <p:spPr>
            <a:xfrm>
              <a:off x="4046" y="2193"/>
              <a:ext cx="1" cy="988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50" name="Line 995"/>
            <p:cNvSpPr/>
            <p:nvPr/>
          </p:nvSpPr>
          <p:spPr>
            <a:xfrm>
              <a:off x="4321" y="2061"/>
              <a:ext cx="1" cy="989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51" name="Line 996"/>
            <p:cNvSpPr/>
            <p:nvPr/>
          </p:nvSpPr>
          <p:spPr>
            <a:xfrm>
              <a:off x="4389" y="2028"/>
              <a:ext cx="1" cy="989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52" name="Line 997"/>
            <p:cNvSpPr/>
            <p:nvPr/>
          </p:nvSpPr>
          <p:spPr>
            <a:xfrm>
              <a:off x="4459" y="1995"/>
              <a:ext cx="1" cy="989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53" name="Line 998"/>
            <p:cNvSpPr/>
            <p:nvPr/>
          </p:nvSpPr>
          <p:spPr>
            <a:xfrm>
              <a:off x="4527" y="1962"/>
              <a:ext cx="1" cy="989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54" name="Line 999"/>
            <p:cNvSpPr/>
            <p:nvPr/>
          </p:nvSpPr>
          <p:spPr>
            <a:xfrm>
              <a:off x="4595" y="1929"/>
              <a:ext cx="1" cy="989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55" name="Line 1000"/>
            <p:cNvSpPr/>
            <p:nvPr/>
          </p:nvSpPr>
          <p:spPr>
            <a:xfrm>
              <a:off x="4665" y="1896"/>
              <a:ext cx="1" cy="989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56" name="Line 1001"/>
            <p:cNvSpPr/>
            <p:nvPr/>
          </p:nvSpPr>
          <p:spPr>
            <a:xfrm>
              <a:off x="4733" y="1863"/>
              <a:ext cx="1" cy="989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57" name="Line 1002"/>
            <p:cNvSpPr/>
            <p:nvPr/>
          </p:nvSpPr>
          <p:spPr>
            <a:xfrm>
              <a:off x="4802" y="1830"/>
              <a:ext cx="1" cy="989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58" name="Line 1003"/>
            <p:cNvSpPr/>
            <p:nvPr/>
          </p:nvSpPr>
          <p:spPr>
            <a:xfrm>
              <a:off x="4870" y="1798"/>
              <a:ext cx="1" cy="988"/>
            </a:xfrm>
            <a:prstGeom prst="line">
              <a:avLst/>
            </a:prstGeom>
            <a:ln w="269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59" name="Line 1004"/>
            <p:cNvSpPr/>
            <p:nvPr/>
          </p:nvSpPr>
          <p:spPr>
            <a:xfrm>
              <a:off x="3908" y="2259"/>
              <a:ext cx="1" cy="988"/>
            </a:xfrm>
            <a:prstGeom prst="line">
              <a:avLst/>
            </a:prstGeom>
            <a:ln w="269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60" name="Freeform 1005"/>
            <p:cNvSpPr/>
            <p:nvPr/>
          </p:nvSpPr>
          <p:spPr>
            <a:xfrm>
              <a:off x="3908" y="1929"/>
              <a:ext cx="962" cy="462"/>
            </a:xfrm>
            <a:custGeom>
              <a:avLst/>
              <a:gdLst/>
              <a:ahLst/>
              <a:cxnLst>
                <a:cxn ang="0">
                  <a:pos x="0" y="462"/>
                </a:cxn>
                <a:cxn ang="0">
                  <a:pos x="962" y="0"/>
                </a:cxn>
                <a:cxn ang="0">
                  <a:pos x="771" y="93"/>
                </a:cxn>
              </a:cxnLst>
              <a:pathLst>
                <a:path w="962" h="462">
                  <a:moveTo>
                    <a:pt x="0" y="462"/>
                  </a:moveTo>
                  <a:lnTo>
                    <a:pt x="962" y="0"/>
                  </a:lnTo>
                  <a:lnTo>
                    <a:pt x="771" y="93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61" name="Freeform 1006"/>
            <p:cNvSpPr/>
            <p:nvPr/>
          </p:nvSpPr>
          <p:spPr>
            <a:xfrm>
              <a:off x="3908" y="1863"/>
              <a:ext cx="962" cy="462"/>
            </a:xfrm>
            <a:custGeom>
              <a:avLst/>
              <a:gdLst/>
              <a:ahLst/>
              <a:cxnLst>
                <a:cxn ang="0">
                  <a:pos x="0" y="462"/>
                </a:cxn>
                <a:cxn ang="0">
                  <a:pos x="962" y="0"/>
                </a:cxn>
                <a:cxn ang="0">
                  <a:pos x="771" y="93"/>
                </a:cxn>
              </a:cxnLst>
              <a:pathLst>
                <a:path w="962" h="462">
                  <a:moveTo>
                    <a:pt x="0" y="462"/>
                  </a:moveTo>
                  <a:lnTo>
                    <a:pt x="962" y="0"/>
                  </a:lnTo>
                  <a:lnTo>
                    <a:pt x="771" y="93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62" name="Freeform 1007"/>
            <p:cNvSpPr/>
            <p:nvPr/>
          </p:nvSpPr>
          <p:spPr>
            <a:xfrm>
              <a:off x="3908" y="2259"/>
              <a:ext cx="962" cy="462"/>
            </a:xfrm>
            <a:custGeom>
              <a:avLst/>
              <a:gdLst/>
              <a:ahLst/>
              <a:cxnLst>
                <a:cxn ang="0">
                  <a:pos x="0" y="462"/>
                </a:cxn>
                <a:cxn ang="0">
                  <a:pos x="962" y="0"/>
                </a:cxn>
                <a:cxn ang="0">
                  <a:pos x="771" y="92"/>
                </a:cxn>
              </a:cxnLst>
              <a:pathLst>
                <a:path w="962" h="462">
                  <a:moveTo>
                    <a:pt x="0" y="462"/>
                  </a:moveTo>
                  <a:lnTo>
                    <a:pt x="962" y="0"/>
                  </a:lnTo>
                  <a:lnTo>
                    <a:pt x="771" y="92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63" name="Freeform 1008"/>
            <p:cNvSpPr/>
            <p:nvPr/>
          </p:nvSpPr>
          <p:spPr>
            <a:xfrm>
              <a:off x="3908" y="2193"/>
              <a:ext cx="962" cy="461"/>
            </a:xfrm>
            <a:custGeom>
              <a:avLst/>
              <a:gdLst/>
              <a:ahLst/>
              <a:cxnLst>
                <a:cxn ang="0">
                  <a:pos x="0" y="461"/>
                </a:cxn>
                <a:cxn ang="0">
                  <a:pos x="962" y="0"/>
                </a:cxn>
                <a:cxn ang="0">
                  <a:pos x="771" y="92"/>
                </a:cxn>
              </a:cxnLst>
              <a:pathLst>
                <a:path w="962" h="461">
                  <a:moveTo>
                    <a:pt x="0" y="461"/>
                  </a:moveTo>
                  <a:lnTo>
                    <a:pt x="962" y="0"/>
                  </a:lnTo>
                  <a:lnTo>
                    <a:pt x="771" y="92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64" name="Freeform 1009"/>
            <p:cNvSpPr/>
            <p:nvPr/>
          </p:nvSpPr>
          <p:spPr>
            <a:xfrm>
              <a:off x="3908" y="2721"/>
              <a:ext cx="962" cy="460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962" y="0"/>
                </a:cxn>
                <a:cxn ang="0">
                  <a:pos x="771" y="91"/>
                </a:cxn>
              </a:cxnLst>
              <a:pathLst>
                <a:path w="962" h="460">
                  <a:moveTo>
                    <a:pt x="0" y="460"/>
                  </a:moveTo>
                  <a:lnTo>
                    <a:pt x="962" y="0"/>
                  </a:lnTo>
                  <a:lnTo>
                    <a:pt x="771" y="91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65" name="Freeform 1010"/>
            <p:cNvSpPr/>
            <p:nvPr/>
          </p:nvSpPr>
          <p:spPr>
            <a:xfrm>
              <a:off x="3908" y="2654"/>
              <a:ext cx="962" cy="461"/>
            </a:xfrm>
            <a:custGeom>
              <a:avLst/>
              <a:gdLst/>
              <a:ahLst/>
              <a:cxnLst>
                <a:cxn ang="0">
                  <a:pos x="0" y="461"/>
                </a:cxn>
                <a:cxn ang="0">
                  <a:pos x="962" y="0"/>
                </a:cxn>
                <a:cxn ang="0">
                  <a:pos x="771" y="93"/>
                </a:cxn>
              </a:cxnLst>
              <a:pathLst>
                <a:path w="962" h="461">
                  <a:moveTo>
                    <a:pt x="0" y="461"/>
                  </a:moveTo>
                  <a:lnTo>
                    <a:pt x="962" y="0"/>
                  </a:lnTo>
                  <a:lnTo>
                    <a:pt x="771" y="93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66" name="Freeform 1011"/>
            <p:cNvSpPr/>
            <p:nvPr/>
          </p:nvSpPr>
          <p:spPr>
            <a:xfrm>
              <a:off x="3908" y="2588"/>
              <a:ext cx="962" cy="462"/>
            </a:xfrm>
            <a:custGeom>
              <a:avLst/>
              <a:gdLst/>
              <a:ahLst/>
              <a:cxnLst>
                <a:cxn ang="0">
                  <a:pos x="0" y="462"/>
                </a:cxn>
                <a:cxn ang="0">
                  <a:pos x="962" y="0"/>
                </a:cxn>
                <a:cxn ang="0">
                  <a:pos x="771" y="93"/>
                </a:cxn>
              </a:cxnLst>
              <a:pathLst>
                <a:path w="962" h="462">
                  <a:moveTo>
                    <a:pt x="0" y="462"/>
                  </a:moveTo>
                  <a:lnTo>
                    <a:pt x="962" y="0"/>
                  </a:lnTo>
                  <a:lnTo>
                    <a:pt x="771" y="93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67" name="Freeform 1012"/>
            <p:cNvSpPr/>
            <p:nvPr/>
          </p:nvSpPr>
          <p:spPr>
            <a:xfrm>
              <a:off x="3908" y="2522"/>
              <a:ext cx="962" cy="462"/>
            </a:xfrm>
            <a:custGeom>
              <a:avLst/>
              <a:gdLst/>
              <a:ahLst/>
              <a:cxnLst>
                <a:cxn ang="0">
                  <a:pos x="0" y="462"/>
                </a:cxn>
                <a:cxn ang="0">
                  <a:pos x="962" y="0"/>
                </a:cxn>
                <a:cxn ang="0">
                  <a:pos x="771" y="93"/>
                </a:cxn>
              </a:cxnLst>
              <a:pathLst>
                <a:path w="962" h="462">
                  <a:moveTo>
                    <a:pt x="0" y="462"/>
                  </a:moveTo>
                  <a:lnTo>
                    <a:pt x="962" y="0"/>
                  </a:lnTo>
                  <a:lnTo>
                    <a:pt x="771" y="93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68" name="Freeform 1013"/>
            <p:cNvSpPr/>
            <p:nvPr/>
          </p:nvSpPr>
          <p:spPr>
            <a:xfrm>
              <a:off x="3908" y="2456"/>
              <a:ext cx="962" cy="462"/>
            </a:xfrm>
            <a:custGeom>
              <a:avLst/>
              <a:gdLst/>
              <a:ahLst/>
              <a:cxnLst>
                <a:cxn ang="0">
                  <a:pos x="0" y="462"/>
                </a:cxn>
                <a:cxn ang="0">
                  <a:pos x="962" y="0"/>
                </a:cxn>
                <a:cxn ang="0">
                  <a:pos x="771" y="93"/>
                </a:cxn>
              </a:cxnLst>
              <a:pathLst>
                <a:path w="962" h="462">
                  <a:moveTo>
                    <a:pt x="0" y="462"/>
                  </a:moveTo>
                  <a:lnTo>
                    <a:pt x="962" y="0"/>
                  </a:lnTo>
                  <a:lnTo>
                    <a:pt x="771" y="93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69" name="Freeform 1014"/>
            <p:cNvSpPr/>
            <p:nvPr/>
          </p:nvSpPr>
          <p:spPr>
            <a:xfrm>
              <a:off x="3908" y="2391"/>
              <a:ext cx="962" cy="461"/>
            </a:xfrm>
            <a:custGeom>
              <a:avLst/>
              <a:gdLst/>
              <a:ahLst/>
              <a:cxnLst>
                <a:cxn ang="0">
                  <a:pos x="0" y="461"/>
                </a:cxn>
                <a:cxn ang="0">
                  <a:pos x="962" y="0"/>
                </a:cxn>
                <a:cxn ang="0">
                  <a:pos x="771" y="91"/>
                </a:cxn>
              </a:cxnLst>
              <a:pathLst>
                <a:path w="962" h="461">
                  <a:moveTo>
                    <a:pt x="0" y="461"/>
                  </a:moveTo>
                  <a:lnTo>
                    <a:pt x="962" y="0"/>
                  </a:lnTo>
                  <a:lnTo>
                    <a:pt x="771" y="91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70" name="Freeform 1015"/>
            <p:cNvSpPr/>
            <p:nvPr/>
          </p:nvSpPr>
          <p:spPr>
            <a:xfrm>
              <a:off x="3908" y="2325"/>
              <a:ext cx="962" cy="461"/>
            </a:xfrm>
            <a:custGeom>
              <a:avLst/>
              <a:gdLst/>
              <a:ahLst/>
              <a:cxnLst>
                <a:cxn ang="0">
                  <a:pos x="0" y="461"/>
                </a:cxn>
                <a:cxn ang="0">
                  <a:pos x="962" y="0"/>
                </a:cxn>
                <a:cxn ang="0">
                  <a:pos x="771" y="92"/>
                </a:cxn>
              </a:cxnLst>
              <a:pathLst>
                <a:path w="962" h="461">
                  <a:moveTo>
                    <a:pt x="0" y="461"/>
                  </a:moveTo>
                  <a:lnTo>
                    <a:pt x="962" y="0"/>
                  </a:lnTo>
                  <a:lnTo>
                    <a:pt x="771" y="92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71" name="Freeform 1016"/>
            <p:cNvSpPr/>
            <p:nvPr/>
          </p:nvSpPr>
          <p:spPr>
            <a:xfrm>
              <a:off x="3908" y="2128"/>
              <a:ext cx="962" cy="460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962" y="0"/>
                </a:cxn>
                <a:cxn ang="0">
                  <a:pos x="771" y="91"/>
                </a:cxn>
              </a:cxnLst>
              <a:pathLst>
                <a:path w="962" h="460">
                  <a:moveTo>
                    <a:pt x="0" y="460"/>
                  </a:moveTo>
                  <a:lnTo>
                    <a:pt x="962" y="0"/>
                  </a:lnTo>
                  <a:lnTo>
                    <a:pt x="771" y="91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72" name="Freeform 1017"/>
            <p:cNvSpPr/>
            <p:nvPr/>
          </p:nvSpPr>
          <p:spPr>
            <a:xfrm>
              <a:off x="3908" y="2061"/>
              <a:ext cx="962" cy="461"/>
            </a:xfrm>
            <a:custGeom>
              <a:avLst/>
              <a:gdLst/>
              <a:ahLst/>
              <a:cxnLst>
                <a:cxn ang="0">
                  <a:pos x="0" y="461"/>
                </a:cxn>
                <a:cxn ang="0">
                  <a:pos x="962" y="0"/>
                </a:cxn>
                <a:cxn ang="0">
                  <a:pos x="771" y="92"/>
                </a:cxn>
              </a:cxnLst>
              <a:pathLst>
                <a:path w="962" h="461">
                  <a:moveTo>
                    <a:pt x="0" y="461"/>
                  </a:moveTo>
                  <a:lnTo>
                    <a:pt x="962" y="0"/>
                  </a:lnTo>
                  <a:lnTo>
                    <a:pt x="771" y="92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73" name="Freeform 1018"/>
            <p:cNvSpPr/>
            <p:nvPr/>
          </p:nvSpPr>
          <p:spPr>
            <a:xfrm>
              <a:off x="3908" y="1995"/>
              <a:ext cx="962" cy="461"/>
            </a:xfrm>
            <a:custGeom>
              <a:avLst/>
              <a:gdLst/>
              <a:ahLst/>
              <a:cxnLst>
                <a:cxn ang="0">
                  <a:pos x="0" y="461"/>
                </a:cxn>
                <a:cxn ang="0">
                  <a:pos x="962" y="0"/>
                </a:cxn>
                <a:cxn ang="0">
                  <a:pos x="771" y="93"/>
                </a:cxn>
              </a:cxnLst>
              <a:pathLst>
                <a:path w="962" h="461">
                  <a:moveTo>
                    <a:pt x="0" y="461"/>
                  </a:moveTo>
                  <a:lnTo>
                    <a:pt x="962" y="0"/>
                  </a:lnTo>
                  <a:lnTo>
                    <a:pt x="771" y="93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74" name="Freeform 1019"/>
            <p:cNvSpPr>
              <a:spLocks noEditPoints="1"/>
            </p:cNvSpPr>
            <p:nvPr/>
          </p:nvSpPr>
          <p:spPr>
            <a:xfrm>
              <a:off x="3900" y="2732"/>
              <a:ext cx="323" cy="8"/>
            </a:xfrm>
            <a:custGeom>
              <a:avLst/>
              <a:gdLst/>
              <a:ahLst/>
              <a:cxnLst>
                <a:cxn ang="0">
                  <a:pos x="318" y="8"/>
                </a:cxn>
                <a:cxn ang="0">
                  <a:pos x="247" y="8"/>
                </a:cxn>
                <a:cxn ang="0">
                  <a:pos x="244" y="8"/>
                </a:cxn>
                <a:cxn ang="0">
                  <a:pos x="243" y="7"/>
                </a:cxn>
                <a:cxn ang="0">
                  <a:pos x="242" y="5"/>
                </a:cxn>
                <a:cxn ang="0">
                  <a:pos x="242" y="4"/>
                </a:cxn>
                <a:cxn ang="0">
                  <a:pos x="242" y="2"/>
                </a:cxn>
                <a:cxn ang="0">
                  <a:pos x="243" y="1"/>
                </a:cxn>
                <a:cxn ang="0">
                  <a:pos x="244" y="0"/>
                </a:cxn>
                <a:cxn ang="0">
                  <a:pos x="247" y="0"/>
                </a:cxn>
                <a:cxn ang="0">
                  <a:pos x="318" y="0"/>
                </a:cxn>
                <a:cxn ang="0">
                  <a:pos x="319" y="0"/>
                </a:cxn>
                <a:cxn ang="0">
                  <a:pos x="322" y="1"/>
                </a:cxn>
                <a:cxn ang="0">
                  <a:pos x="322" y="2"/>
                </a:cxn>
                <a:cxn ang="0">
                  <a:pos x="323" y="4"/>
                </a:cxn>
                <a:cxn ang="0">
                  <a:pos x="322" y="5"/>
                </a:cxn>
                <a:cxn ang="0">
                  <a:pos x="322" y="7"/>
                </a:cxn>
                <a:cxn ang="0">
                  <a:pos x="319" y="8"/>
                </a:cxn>
                <a:cxn ang="0">
                  <a:pos x="318" y="8"/>
                </a:cxn>
                <a:cxn ang="0">
                  <a:pos x="318" y="8"/>
                </a:cxn>
                <a:cxn ang="0">
                  <a:pos x="196" y="8"/>
                </a:cxn>
                <a:cxn ang="0">
                  <a:pos x="125" y="8"/>
                </a:cxn>
                <a:cxn ang="0">
                  <a:pos x="124" y="8"/>
                </a:cxn>
                <a:cxn ang="0">
                  <a:pos x="122" y="7"/>
                </a:cxn>
                <a:cxn ang="0">
                  <a:pos x="122" y="5"/>
                </a:cxn>
                <a:cxn ang="0">
                  <a:pos x="120" y="4"/>
                </a:cxn>
                <a:cxn ang="0">
                  <a:pos x="122" y="2"/>
                </a:cxn>
                <a:cxn ang="0">
                  <a:pos x="122" y="1"/>
                </a:cxn>
                <a:cxn ang="0">
                  <a:pos x="124" y="0"/>
                </a:cxn>
                <a:cxn ang="0">
                  <a:pos x="125" y="0"/>
                </a:cxn>
                <a:cxn ang="0">
                  <a:pos x="196" y="0"/>
                </a:cxn>
                <a:cxn ang="0">
                  <a:pos x="199" y="0"/>
                </a:cxn>
                <a:cxn ang="0">
                  <a:pos x="200" y="1"/>
                </a:cxn>
                <a:cxn ang="0">
                  <a:pos x="201" y="2"/>
                </a:cxn>
                <a:cxn ang="0">
                  <a:pos x="201" y="4"/>
                </a:cxn>
                <a:cxn ang="0">
                  <a:pos x="201" y="5"/>
                </a:cxn>
                <a:cxn ang="0">
                  <a:pos x="200" y="7"/>
                </a:cxn>
                <a:cxn ang="0">
                  <a:pos x="199" y="8"/>
                </a:cxn>
                <a:cxn ang="0">
                  <a:pos x="196" y="8"/>
                </a:cxn>
                <a:cxn ang="0">
                  <a:pos x="196" y="8"/>
                </a:cxn>
                <a:cxn ang="0">
                  <a:pos x="76" y="8"/>
                </a:cxn>
                <a:cxn ang="0">
                  <a:pos x="5" y="8"/>
                </a:cxn>
                <a:cxn ang="0">
                  <a:pos x="2" y="8"/>
                </a:cxn>
                <a:cxn ang="0">
                  <a:pos x="1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76" y="0"/>
                </a:cxn>
                <a:cxn ang="0">
                  <a:pos x="77" y="0"/>
                </a:cxn>
                <a:cxn ang="0">
                  <a:pos x="79" y="1"/>
                </a:cxn>
                <a:cxn ang="0">
                  <a:pos x="79" y="2"/>
                </a:cxn>
                <a:cxn ang="0">
                  <a:pos x="81" y="4"/>
                </a:cxn>
                <a:cxn ang="0">
                  <a:pos x="79" y="5"/>
                </a:cxn>
                <a:cxn ang="0">
                  <a:pos x="79" y="7"/>
                </a:cxn>
                <a:cxn ang="0">
                  <a:pos x="77" y="8"/>
                </a:cxn>
                <a:cxn ang="0">
                  <a:pos x="76" y="8"/>
                </a:cxn>
                <a:cxn ang="0">
                  <a:pos x="76" y="8"/>
                </a:cxn>
              </a:cxnLst>
              <a:pathLst>
                <a:path w="323" h="8">
                  <a:moveTo>
                    <a:pt x="318" y="8"/>
                  </a:moveTo>
                  <a:lnTo>
                    <a:pt x="247" y="8"/>
                  </a:lnTo>
                  <a:lnTo>
                    <a:pt x="244" y="8"/>
                  </a:lnTo>
                  <a:lnTo>
                    <a:pt x="243" y="7"/>
                  </a:lnTo>
                  <a:lnTo>
                    <a:pt x="242" y="5"/>
                  </a:lnTo>
                  <a:lnTo>
                    <a:pt x="242" y="4"/>
                  </a:lnTo>
                  <a:lnTo>
                    <a:pt x="242" y="2"/>
                  </a:lnTo>
                  <a:lnTo>
                    <a:pt x="243" y="1"/>
                  </a:lnTo>
                  <a:lnTo>
                    <a:pt x="244" y="0"/>
                  </a:lnTo>
                  <a:lnTo>
                    <a:pt x="247" y="0"/>
                  </a:lnTo>
                  <a:lnTo>
                    <a:pt x="318" y="0"/>
                  </a:lnTo>
                  <a:lnTo>
                    <a:pt x="319" y="0"/>
                  </a:lnTo>
                  <a:lnTo>
                    <a:pt x="322" y="1"/>
                  </a:lnTo>
                  <a:lnTo>
                    <a:pt x="322" y="2"/>
                  </a:lnTo>
                  <a:lnTo>
                    <a:pt x="323" y="4"/>
                  </a:lnTo>
                  <a:lnTo>
                    <a:pt x="322" y="5"/>
                  </a:lnTo>
                  <a:lnTo>
                    <a:pt x="322" y="7"/>
                  </a:lnTo>
                  <a:lnTo>
                    <a:pt x="319" y="8"/>
                  </a:lnTo>
                  <a:lnTo>
                    <a:pt x="318" y="8"/>
                  </a:lnTo>
                  <a:close/>
                  <a:moveTo>
                    <a:pt x="196" y="8"/>
                  </a:moveTo>
                  <a:lnTo>
                    <a:pt x="125" y="8"/>
                  </a:lnTo>
                  <a:lnTo>
                    <a:pt x="124" y="8"/>
                  </a:lnTo>
                  <a:lnTo>
                    <a:pt x="122" y="7"/>
                  </a:lnTo>
                  <a:lnTo>
                    <a:pt x="122" y="5"/>
                  </a:lnTo>
                  <a:lnTo>
                    <a:pt x="120" y="4"/>
                  </a:lnTo>
                  <a:lnTo>
                    <a:pt x="122" y="2"/>
                  </a:lnTo>
                  <a:lnTo>
                    <a:pt x="122" y="1"/>
                  </a:lnTo>
                  <a:lnTo>
                    <a:pt x="124" y="0"/>
                  </a:lnTo>
                  <a:lnTo>
                    <a:pt x="125" y="0"/>
                  </a:lnTo>
                  <a:lnTo>
                    <a:pt x="196" y="0"/>
                  </a:lnTo>
                  <a:lnTo>
                    <a:pt x="199" y="0"/>
                  </a:lnTo>
                  <a:lnTo>
                    <a:pt x="200" y="1"/>
                  </a:lnTo>
                  <a:lnTo>
                    <a:pt x="201" y="2"/>
                  </a:lnTo>
                  <a:lnTo>
                    <a:pt x="201" y="4"/>
                  </a:lnTo>
                  <a:lnTo>
                    <a:pt x="201" y="5"/>
                  </a:lnTo>
                  <a:lnTo>
                    <a:pt x="200" y="7"/>
                  </a:lnTo>
                  <a:lnTo>
                    <a:pt x="199" y="8"/>
                  </a:lnTo>
                  <a:lnTo>
                    <a:pt x="196" y="8"/>
                  </a:lnTo>
                  <a:close/>
                  <a:moveTo>
                    <a:pt x="76" y="8"/>
                  </a:moveTo>
                  <a:lnTo>
                    <a:pt x="5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76" y="0"/>
                  </a:lnTo>
                  <a:lnTo>
                    <a:pt x="77" y="0"/>
                  </a:lnTo>
                  <a:lnTo>
                    <a:pt x="79" y="1"/>
                  </a:lnTo>
                  <a:lnTo>
                    <a:pt x="79" y="2"/>
                  </a:lnTo>
                  <a:lnTo>
                    <a:pt x="81" y="4"/>
                  </a:lnTo>
                  <a:lnTo>
                    <a:pt x="79" y="5"/>
                  </a:lnTo>
                  <a:lnTo>
                    <a:pt x="79" y="7"/>
                  </a:lnTo>
                  <a:lnTo>
                    <a:pt x="77" y="8"/>
                  </a:lnTo>
                  <a:lnTo>
                    <a:pt x="76" y="8"/>
                  </a:lnTo>
                  <a:close/>
                </a:path>
              </a:pathLst>
            </a:custGeom>
            <a:solidFill>
              <a:srgbClr val="000000"/>
            </a:solidFill>
            <a:ln w="15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75" name="Freeform 1020"/>
            <p:cNvSpPr/>
            <p:nvPr/>
          </p:nvSpPr>
          <p:spPr>
            <a:xfrm>
              <a:off x="4194" y="2716"/>
              <a:ext cx="46" cy="4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24"/>
                </a:cxn>
                <a:cxn ang="0">
                  <a:pos x="3" y="28"/>
                </a:cxn>
                <a:cxn ang="0">
                  <a:pos x="5" y="31"/>
                </a:cxn>
                <a:cxn ang="0">
                  <a:pos x="8" y="34"/>
                </a:cxn>
                <a:cxn ang="0">
                  <a:pos x="11" y="36"/>
                </a:cxn>
                <a:cxn ang="0">
                  <a:pos x="15" y="39"/>
                </a:cxn>
                <a:cxn ang="0">
                  <a:pos x="19" y="40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32" y="39"/>
                </a:cxn>
                <a:cxn ang="0">
                  <a:pos x="36" y="36"/>
                </a:cxn>
                <a:cxn ang="0">
                  <a:pos x="40" y="34"/>
                </a:cxn>
                <a:cxn ang="0">
                  <a:pos x="42" y="31"/>
                </a:cxn>
                <a:cxn ang="0">
                  <a:pos x="45" y="28"/>
                </a:cxn>
                <a:cxn ang="0">
                  <a:pos x="46" y="24"/>
                </a:cxn>
                <a:cxn ang="0">
                  <a:pos x="46" y="20"/>
                </a:cxn>
                <a:cxn ang="0">
                  <a:pos x="46" y="20"/>
                </a:cxn>
                <a:cxn ang="0">
                  <a:pos x="46" y="16"/>
                </a:cxn>
                <a:cxn ang="0">
                  <a:pos x="45" y="12"/>
                </a:cxn>
                <a:cxn ang="0">
                  <a:pos x="42" y="9"/>
                </a:cxn>
                <a:cxn ang="0">
                  <a:pos x="40" y="6"/>
                </a:cxn>
                <a:cxn ang="0">
                  <a:pos x="36" y="3"/>
                </a:cxn>
                <a:cxn ang="0">
                  <a:pos x="32" y="1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9" y="0"/>
                </a:cxn>
                <a:cxn ang="0">
                  <a:pos x="15" y="1"/>
                </a:cxn>
                <a:cxn ang="0">
                  <a:pos x="11" y="3"/>
                </a:cxn>
                <a:cxn ang="0">
                  <a:pos x="8" y="6"/>
                </a:cxn>
                <a:cxn ang="0">
                  <a:pos x="5" y="9"/>
                </a:cxn>
                <a:cxn ang="0">
                  <a:pos x="3" y="12"/>
                </a:cxn>
                <a:cxn ang="0">
                  <a:pos x="1" y="16"/>
                </a:cxn>
                <a:cxn ang="0">
                  <a:pos x="0" y="20"/>
                </a:cxn>
              </a:cxnLst>
              <a:pathLst>
                <a:path w="46" h="40">
                  <a:moveTo>
                    <a:pt x="0" y="20"/>
                  </a:moveTo>
                  <a:lnTo>
                    <a:pt x="1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4"/>
                  </a:lnTo>
                  <a:lnTo>
                    <a:pt x="11" y="36"/>
                  </a:lnTo>
                  <a:lnTo>
                    <a:pt x="15" y="39"/>
                  </a:lnTo>
                  <a:lnTo>
                    <a:pt x="19" y="40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32" y="39"/>
                  </a:lnTo>
                  <a:lnTo>
                    <a:pt x="36" y="36"/>
                  </a:lnTo>
                  <a:lnTo>
                    <a:pt x="40" y="34"/>
                  </a:lnTo>
                  <a:lnTo>
                    <a:pt x="42" y="31"/>
                  </a:lnTo>
                  <a:lnTo>
                    <a:pt x="45" y="28"/>
                  </a:lnTo>
                  <a:lnTo>
                    <a:pt x="46" y="24"/>
                  </a:lnTo>
                  <a:lnTo>
                    <a:pt x="46" y="20"/>
                  </a:lnTo>
                  <a:lnTo>
                    <a:pt x="46" y="16"/>
                  </a:lnTo>
                  <a:lnTo>
                    <a:pt x="45" y="12"/>
                  </a:lnTo>
                  <a:lnTo>
                    <a:pt x="42" y="9"/>
                  </a:lnTo>
                  <a:lnTo>
                    <a:pt x="40" y="6"/>
                  </a:lnTo>
                  <a:lnTo>
                    <a:pt x="36" y="3"/>
                  </a:lnTo>
                  <a:lnTo>
                    <a:pt x="32" y="1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1" y="3"/>
                  </a:lnTo>
                  <a:lnTo>
                    <a:pt x="8" y="6"/>
                  </a:lnTo>
                  <a:lnTo>
                    <a:pt x="5" y="9"/>
                  </a:lnTo>
                  <a:lnTo>
                    <a:pt x="3" y="12"/>
                  </a:lnTo>
                  <a:lnTo>
                    <a:pt x="1" y="1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76" name="Freeform 1021"/>
            <p:cNvSpPr/>
            <p:nvPr/>
          </p:nvSpPr>
          <p:spPr>
            <a:xfrm>
              <a:off x="3908" y="2786"/>
              <a:ext cx="962" cy="461"/>
            </a:xfrm>
            <a:custGeom>
              <a:avLst/>
              <a:gdLst/>
              <a:ahLst/>
              <a:cxnLst>
                <a:cxn ang="0">
                  <a:pos x="0" y="461"/>
                </a:cxn>
                <a:cxn ang="0">
                  <a:pos x="962" y="0"/>
                </a:cxn>
                <a:cxn ang="0">
                  <a:pos x="771" y="92"/>
                </a:cxn>
              </a:cxnLst>
              <a:pathLst>
                <a:path w="962" h="461">
                  <a:moveTo>
                    <a:pt x="0" y="461"/>
                  </a:moveTo>
                  <a:lnTo>
                    <a:pt x="962" y="0"/>
                  </a:lnTo>
                  <a:lnTo>
                    <a:pt x="771" y="92"/>
                  </a:lnTo>
                </a:path>
              </a:pathLst>
            </a:custGeom>
            <a:noFill/>
            <a:ln w="269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77" name="Freeform 1022"/>
            <p:cNvSpPr/>
            <p:nvPr/>
          </p:nvSpPr>
          <p:spPr>
            <a:xfrm>
              <a:off x="3908" y="1798"/>
              <a:ext cx="962" cy="461"/>
            </a:xfrm>
            <a:custGeom>
              <a:avLst/>
              <a:gdLst/>
              <a:ahLst/>
              <a:cxnLst>
                <a:cxn ang="0">
                  <a:pos x="0" y="461"/>
                </a:cxn>
                <a:cxn ang="0">
                  <a:pos x="962" y="0"/>
                </a:cxn>
                <a:cxn ang="0">
                  <a:pos x="771" y="92"/>
                </a:cxn>
              </a:cxnLst>
              <a:pathLst>
                <a:path w="962" h="461">
                  <a:moveTo>
                    <a:pt x="0" y="461"/>
                  </a:moveTo>
                  <a:lnTo>
                    <a:pt x="962" y="0"/>
                  </a:lnTo>
                  <a:lnTo>
                    <a:pt x="771" y="92"/>
                  </a:lnTo>
                </a:path>
              </a:pathLst>
            </a:custGeom>
            <a:noFill/>
            <a:ln w="269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678" name="内容占位符 2"/>
          <p:cNvSpPr>
            <a:spLocks noGrp="1"/>
          </p:cNvSpPr>
          <p:nvPr>
            <p:ph idx="1"/>
          </p:nvPr>
        </p:nvSpPr>
        <p:spPr>
          <a:xfrm>
            <a:off x="284163" y="5757863"/>
            <a:ext cx="8505825" cy="50482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光栅：</a:t>
            </a: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M*N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个离散点（即像素）组成的矩阵</a:t>
            </a:r>
            <a:endParaRPr lang="en-US" altLang="zh-CN" sz="2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679" name="标题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spcBef>
                <a:spcPct val="0"/>
              </a:spcBef>
              <a:buFontTx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3.1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光栅化问题概述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工作原理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41313" y="792163"/>
            <a:ext cx="8447088" cy="598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//DDA</a:t>
            </a:r>
            <a:r>
              <a:rPr kumimoji="0" lang="zh-CN" altLang="en-US" sz="2200" b="1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算法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--</a:t>
            </a:r>
            <a:r>
              <a:rPr kumimoji="0" lang="zh-CN" altLang="en-US" sz="2200" b="1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任意斜率</a:t>
            </a:r>
            <a:endParaRPr kumimoji="0" lang="zh-CN" altLang="en-US" sz="2200" b="1" i="0" u="none" strike="noStrike" kern="1200" cap="none" spc="0" normalizeH="0" baseline="0" noProof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void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DDALine(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x1,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y1,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x2, 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y2, 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color)</a:t>
            </a:r>
            <a:endParaRPr kumimoji="0" lang="en-US" altLang="zh-CN" sz="2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{</a:t>
            </a:r>
            <a:endParaRPr kumimoji="0" lang="en-US" altLang="zh-CN" sz="2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dm=0;//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总步数</a:t>
            </a:r>
            <a:endParaRPr kumimoji="0" lang="en-US" altLang="zh-CN" sz="2200" b="1" i="0" u="none" strike="noStrike" kern="120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if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(abs(x2-x1)&gt;=abs(y2-y1))       dm=abs(x2-x1);</a:t>
            </a:r>
            <a:endParaRPr kumimoji="0" lang="en-US" altLang="zh-CN" sz="2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else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dm=abs(y2-y1);</a:t>
            </a:r>
            <a:endParaRPr kumimoji="0" lang="en-US" altLang="zh-CN" sz="2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float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dx=(float)(x2-x1)/dm, dy=(float)(y2-y1)/dm;//</a:t>
            </a:r>
            <a:r>
              <a:rPr kumimoji="0" lang="zh-CN" altLang="en-US" sz="2200" b="1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每一步增量</a:t>
            </a:r>
            <a:endParaRPr kumimoji="0" lang="en-US" altLang="zh-CN" sz="2200" b="1" i="0" u="none" strike="noStrike" kern="1200" cap="none" spc="0" normalizeH="0" baseline="0" noProof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float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x=x1, y=y1;</a:t>
            </a:r>
            <a:endParaRPr kumimoji="0" lang="en-US" altLang="zh-CN" sz="2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for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i=0;i&lt;=dm;i++)</a:t>
            </a:r>
            <a:endParaRPr kumimoji="0" lang="en-US" altLang="zh-CN" sz="2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{</a:t>
            </a:r>
            <a:endParaRPr kumimoji="0" lang="en-US" altLang="zh-CN" sz="2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    setpixel((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)(x+0.5),(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)(y+0.5),color);</a:t>
            </a:r>
            <a:endParaRPr kumimoji="0" lang="en-US" altLang="zh-CN" sz="2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    x+=dx;	y+=dy;</a:t>
            </a:r>
            <a:endParaRPr kumimoji="0" lang="en-US" altLang="zh-CN" sz="2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}</a:t>
            </a:r>
            <a:endParaRPr kumimoji="0" lang="en-US" altLang="zh-CN" sz="2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}</a:t>
            </a:r>
            <a:endParaRPr kumimoji="0" lang="zh-CN" altLang="en-US" sz="2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内容占位符 2"/>
          <p:cNvSpPr>
            <a:spLocks noGrp="1"/>
          </p:cNvSpPr>
          <p:nvPr>
            <p:ph idx="1"/>
          </p:nvPr>
        </p:nvSpPr>
        <p:spPr>
          <a:xfrm>
            <a:off x="342900" y="1550035"/>
            <a:ext cx="8439150" cy="497586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  <a:spcBef>
                <a:spcPts val="700"/>
              </a:spcBef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优点</a:t>
            </a:r>
            <a:endParaRPr lang="zh-CN" altLang="en-US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10000"/>
              </a:lnSpc>
              <a:spcBef>
                <a:spcPts val="700"/>
              </a:spcBef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消除浮点数乘法，采用增量算法，直观易实现</a:t>
            </a:r>
            <a:endParaRPr lang="zh-CN" altLang="en-US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700"/>
              </a:spcBef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缺点</a:t>
            </a:r>
            <a:endParaRPr lang="zh-CN" altLang="en-US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 eaLnBrk="1" latinLnBrk="0" hangingPunct="1">
              <a:lnSpc>
                <a:spcPct val="110000"/>
              </a:lnSpc>
              <a:spcBef>
                <a:spcPts val="600"/>
              </a:spcBef>
              <a:buFont typeface="Times New Roman" panose="02020603050405020304" pitchFamily="18" charset="0"/>
              <a:buChar char="─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计算量大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just" eaLnBrk="1" latinLnBrk="0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每生成一条直线段执行两次浮点除法，每绘制一个像素就执行两次浮点加法和两次取整运算</a:t>
            </a:r>
            <a:endParaRPr lang="zh-CN" altLang="en-US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 eaLnBrk="1" latinLnBrk="0" hangingPunct="1">
              <a:lnSpc>
                <a:spcPct val="110000"/>
              </a:lnSpc>
              <a:spcBef>
                <a:spcPts val="600"/>
              </a:spcBef>
              <a:buFont typeface="Times New Roman" panose="02020603050405020304" pitchFamily="18" charset="0"/>
              <a:buChar char="─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仍需浮点数计算，并伴随浮点数相加累积误差，对长线段而言容易引起像素位置与理想位置较大偏差</a:t>
            </a:r>
            <a:endParaRPr lang="zh-CN" altLang="en-US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 eaLnBrk="1" latinLnBrk="0" hangingPunct="1">
              <a:lnSpc>
                <a:spcPct val="110000"/>
              </a:lnSpc>
              <a:spcBef>
                <a:spcPts val="600"/>
              </a:spcBef>
              <a:buFont typeface="Times New Roman" panose="02020603050405020304" pitchFamily="18" charset="0"/>
              <a:buChar char="─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四舍五入计算耗时</a:t>
            </a:r>
            <a:endParaRPr lang="zh-CN" altLang="en-US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 eaLnBrk="1" latinLnBrk="0" hangingPunct="1">
              <a:lnSpc>
                <a:spcPct val="110000"/>
              </a:lnSpc>
              <a:spcBef>
                <a:spcPts val="600"/>
              </a:spcBef>
              <a:buFont typeface="Times New Roman" panose="02020603050405020304" pitchFamily="18" charset="0"/>
              <a:buChar char="─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不便于硬件实现 </a:t>
            </a:r>
            <a:endParaRPr lang="zh-CN" altLang="en-US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3.2.1  DDA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数值微分法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内容占位符 47"/>
          <p:cNvSpPr>
            <a:spLocks noGrp="1"/>
          </p:cNvSpPr>
          <p:nvPr>
            <p:ph idx="1"/>
          </p:nvPr>
        </p:nvSpPr>
        <p:spPr>
          <a:xfrm>
            <a:off x="404813" y="1162050"/>
            <a:ext cx="8229600" cy="952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为了方便讨论，也可以经过各行各列像素构造一组虚拟网格（见右图），像素位于网格交点处</a:t>
            </a:r>
            <a:r>
              <a:rPr lang="zh-CN" altLang="en-US" sz="2400" noProof="0" smtClean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（</a:t>
            </a:r>
            <a:r>
              <a:rPr lang="zh-CN" altLang="en-US" sz="24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其中圆点代表像素</a:t>
            </a:r>
            <a:r>
              <a:rPr lang="zh-CN" altLang="en-US" sz="2400" noProof="0" smtClean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）</a:t>
            </a:r>
            <a:endParaRPr kumimoji="0" lang="en-US" altLang="zh-CN" sz="260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像素的坐标由纵横网格点坐标表示</a:t>
            </a:r>
            <a:endParaRPr kumimoji="0" lang="zh-CN" altLang="en-US" sz="240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5842" name="组合 57"/>
          <p:cNvGrpSpPr/>
          <p:nvPr/>
        </p:nvGrpSpPr>
        <p:grpSpPr>
          <a:xfrm>
            <a:off x="152400" y="3211513"/>
            <a:ext cx="4171950" cy="3370952"/>
            <a:chOff x="1206500" y="2489200"/>
            <a:chExt cx="5473700" cy="4108359"/>
          </a:xfrm>
        </p:grpSpPr>
        <p:grpSp>
          <p:nvGrpSpPr>
            <p:cNvPr id="35843" name="组合 45"/>
            <p:cNvGrpSpPr/>
            <p:nvPr/>
          </p:nvGrpSpPr>
          <p:grpSpPr>
            <a:xfrm>
              <a:off x="1491711" y="2730500"/>
              <a:ext cx="4477289" cy="3867059"/>
              <a:chOff x="2346325" y="2628900"/>
              <a:chExt cx="4892675" cy="4366026"/>
            </a:xfrm>
          </p:grpSpPr>
          <p:sp>
            <p:nvSpPr>
              <p:cNvPr id="35844" name="Line 16"/>
              <p:cNvSpPr/>
              <p:nvPr/>
            </p:nvSpPr>
            <p:spPr>
              <a:xfrm>
                <a:off x="2819400" y="6324600"/>
                <a:ext cx="44196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5845" name="组合 44"/>
              <p:cNvGrpSpPr/>
              <p:nvPr/>
            </p:nvGrpSpPr>
            <p:grpSpPr>
              <a:xfrm>
                <a:off x="2895600" y="2628900"/>
                <a:ext cx="4191000" cy="3771900"/>
                <a:chOff x="2895600" y="2057400"/>
                <a:chExt cx="4191000" cy="4343400"/>
              </a:xfrm>
            </p:grpSpPr>
            <p:sp>
              <p:nvSpPr>
                <p:cNvPr id="35846" name="Line 5"/>
                <p:cNvSpPr/>
                <p:nvPr/>
              </p:nvSpPr>
              <p:spPr>
                <a:xfrm>
                  <a:off x="2895600" y="2057400"/>
                  <a:ext cx="0" cy="434340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847" name="Line 6"/>
                <p:cNvSpPr/>
                <p:nvPr/>
              </p:nvSpPr>
              <p:spPr>
                <a:xfrm>
                  <a:off x="3276600" y="2057400"/>
                  <a:ext cx="0" cy="434340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848" name="Line 7"/>
                <p:cNvSpPr/>
                <p:nvPr/>
              </p:nvSpPr>
              <p:spPr>
                <a:xfrm>
                  <a:off x="3657600" y="2057400"/>
                  <a:ext cx="0" cy="434340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849" name="Line 8"/>
                <p:cNvSpPr/>
                <p:nvPr/>
              </p:nvSpPr>
              <p:spPr>
                <a:xfrm>
                  <a:off x="4038600" y="2057400"/>
                  <a:ext cx="0" cy="434340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850" name="Line 9"/>
                <p:cNvSpPr/>
                <p:nvPr/>
              </p:nvSpPr>
              <p:spPr>
                <a:xfrm>
                  <a:off x="4419600" y="2057400"/>
                  <a:ext cx="0" cy="434340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851" name="Line 10"/>
                <p:cNvSpPr/>
                <p:nvPr/>
              </p:nvSpPr>
              <p:spPr>
                <a:xfrm>
                  <a:off x="4800600" y="2057400"/>
                  <a:ext cx="0" cy="434340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852" name="Line 11"/>
                <p:cNvSpPr/>
                <p:nvPr/>
              </p:nvSpPr>
              <p:spPr>
                <a:xfrm>
                  <a:off x="5181600" y="2057400"/>
                  <a:ext cx="0" cy="434340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853" name="Line 12"/>
                <p:cNvSpPr/>
                <p:nvPr/>
              </p:nvSpPr>
              <p:spPr>
                <a:xfrm>
                  <a:off x="5562600" y="2057400"/>
                  <a:ext cx="0" cy="434340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854" name="Line 13"/>
                <p:cNvSpPr/>
                <p:nvPr/>
              </p:nvSpPr>
              <p:spPr>
                <a:xfrm>
                  <a:off x="5943600" y="2057400"/>
                  <a:ext cx="0" cy="434340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855" name="Line 14"/>
                <p:cNvSpPr/>
                <p:nvPr/>
              </p:nvSpPr>
              <p:spPr>
                <a:xfrm>
                  <a:off x="6324600" y="2057400"/>
                  <a:ext cx="0" cy="434340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856" name="Line 15"/>
                <p:cNvSpPr/>
                <p:nvPr/>
              </p:nvSpPr>
              <p:spPr>
                <a:xfrm>
                  <a:off x="6705600" y="2057400"/>
                  <a:ext cx="0" cy="434340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857" name="Line 17"/>
                <p:cNvSpPr/>
                <p:nvPr/>
              </p:nvSpPr>
              <p:spPr>
                <a:xfrm>
                  <a:off x="7086600" y="2057400"/>
                  <a:ext cx="0" cy="434340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5858" name="Line 18"/>
              <p:cNvSpPr/>
              <p:nvPr/>
            </p:nvSpPr>
            <p:spPr>
              <a:xfrm>
                <a:off x="2819400" y="5943600"/>
                <a:ext cx="44196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59" name="Line 19"/>
              <p:cNvSpPr/>
              <p:nvPr/>
            </p:nvSpPr>
            <p:spPr>
              <a:xfrm>
                <a:off x="2819400" y="5562600"/>
                <a:ext cx="44196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60" name="Line 20"/>
              <p:cNvSpPr/>
              <p:nvPr/>
            </p:nvSpPr>
            <p:spPr>
              <a:xfrm>
                <a:off x="2819400" y="5181600"/>
                <a:ext cx="44196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61" name="Line 21"/>
              <p:cNvSpPr/>
              <p:nvPr/>
            </p:nvSpPr>
            <p:spPr>
              <a:xfrm>
                <a:off x="2819400" y="4800600"/>
                <a:ext cx="44196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62" name="Line 22"/>
              <p:cNvSpPr/>
              <p:nvPr/>
            </p:nvSpPr>
            <p:spPr>
              <a:xfrm>
                <a:off x="2819400" y="4419600"/>
                <a:ext cx="44196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63" name="Line 23"/>
              <p:cNvSpPr/>
              <p:nvPr/>
            </p:nvSpPr>
            <p:spPr>
              <a:xfrm>
                <a:off x="2819400" y="4038600"/>
                <a:ext cx="44196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64" name="Line 24"/>
              <p:cNvSpPr/>
              <p:nvPr/>
            </p:nvSpPr>
            <p:spPr>
              <a:xfrm>
                <a:off x="2819400" y="3657600"/>
                <a:ext cx="44196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65" name="Line 25"/>
              <p:cNvSpPr/>
              <p:nvPr/>
            </p:nvSpPr>
            <p:spPr>
              <a:xfrm>
                <a:off x="2819400" y="3276600"/>
                <a:ext cx="44196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66" name="Line 26"/>
              <p:cNvSpPr/>
              <p:nvPr/>
            </p:nvSpPr>
            <p:spPr>
              <a:xfrm>
                <a:off x="2819400" y="2895600"/>
                <a:ext cx="44196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67" name="Text Box 27"/>
              <p:cNvSpPr txBox="1"/>
              <p:nvPr/>
            </p:nvSpPr>
            <p:spPr>
              <a:xfrm>
                <a:off x="2851150" y="6340475"/>
                <a:ext cx="444290" cy="6544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latinLnBrk="1">
                  <a:spcBef>
                    <a:spcPct val="0"/>
                  </a:spcBef>
                  <a:buFontTx/>
                </a:pPr>
                <a:r>
                  <a:rPr lang="en-US" altLang="ko-KR" sz="2000" b="0" dirty="0">
                    <a:latin typeface="Times New Roman" panose="02020603050405020304" pitchFamily="18" charset="0"/>
                    <a:ea typeface="Gulim" pitchFamily="34" charset="-127"/>
                  </a:rPr>
                  <a:t>0</a:t>
                </a:r>
                <a:endParaRPr lang="en-US" altLang="ko-KR" sz="2000" b="0" dirty="0">
                  <a:latin typeface="Times New Roman" panose="02020603050405020304" pitchFamily="18" charset="0"/>
                  <a:ea typeface="Gulim" pitchFamily="34" charset="-127"/>
                </a:endParaRPr>
              </a:p>
            </p:txBody>
          </p:sp>
          <p:sp>
            <p:nvSpPr>
              <p:cNvPr id="35868" name="Text Box 28"/>
              <p:cNvSpPr txBox="1"/>
              <p:nvPr/>
            </p:nvSpPr>
            <p:spPr>
              <a:xfrm>
                <a:off x="4724400" y="6340475"/>
                <a:ext cx="444290" cy="6544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latinLnBrk="1">
                  <a:spcBef>
                    <a:spcPct val="0"/>
                  </a:spcBef>
                  <a:buFontTx/>
                </a:pPr>
                <a:r>
                  <a:rPr lang="en-US" altLang="ko-KR" sz="2000" b="0" dirty="0">
                    <a:latin typeface="Times New Roman" panose="02020603050405020304" pitchFamily="18" charset="0"/>
                    <a:ea typeface="Gulim" pitchFamily="34" charset="-127"/>
                  </a:rPr>
                  <a:t>5</a:t>
                </a:r>
                <a:endParaRPr lang="en-US" altLang="ko-KR" sz="2000" b="0" dirty="0">
                  <a:latin typeface="Times New Roman" panose="02020603050405020304" pitchFamily="18" charset="0"/>
                  <a:ea typeface="Gulim" pitchFamily="34" charset="-127"/>
                </a:endParaRPr>
              </a:p>
            </p:txBody>
          </p:sp>
          <p:sp>
            <p:nvSpPr>
              <p:cNvPr id="35869" name="Text Box 29"/>
              <p:cNvSpPr txBox="1"/>
              <p:nvPr/>
            </p:nvSpPr>
            <p:spPr>
              <a:xfrm>
                <a:off x="6556672" y="6340475"/>
                <a:ext cx="626376" cy="6544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latinLnBrk="1">
                  <a:spcBef>
                    <a:spcPct val="0"/>
                  </a:spcBef>
                  <a:buFontTx/>
                </a:pPr>
                <a:r>
                  <a:rPr lang="en-US" altLang="ko-KR" sz="2000" b="0" dirty="0">
                    <a:latin typeface="Times New Roman" panose="02020603050405020304" pitchFamily="18" charset="0"/>
                    <a:ea typeface="Gulim" pitchFamily="34" charset="-127"/>
                  </a:rPr>
                  <a:t>10</a:t>
                </a:r>
                <a:endParaRPr lang="en-US" altLang="ko-KR" sz="2000" b="0" dirty="0">
                  <a:latin typeface="Times New Roman" panose="02020603050405020304" pitchFamily="18" charset="0"/>
                  <a:ea typeface="Gulim" pitchFamily="34" charset="-127"/>
                </a:endParaRPr>
              </a:p>
            </p:txBody>
          </p:sp>
          <p:sp>
            <p:nvSpPr>
              <p:cNvPr id="35870" name="Text Box 30"/>
              <p:cNvSpPr txBox="1"/>
              <p:nvPr/>
            </p:nvSpPr>
            <p:spPr>
              <a:xfrm>
                <a:off x="2346325" y="5776711"/>
                <a:ext cx="444290" cy="6544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latinLnBrk="1">
                  <a:spcBef>
                    <a:spcPct val="0"/>
                  </a:spcBef>
                  <a:buFontTx/>
                </a:pPr>
                <a:r>
                  <a:rPr lang="en-US" altLang="ko-KR" sz="2000" b="0" dirty="0">
                    <a:latin typeface="Times New Roman" panose="02020603050405020304" pitchFamily="18" charset="0"/>
                    <a:ea typeface="Gulim" pitchFamily="34" charset="-127"/>
                  </a:rPr>
                  <a:t>0</a:t>
                </a:r>
                <a:endParaRPr lang="en-US" altLang="ko-KR" sz="2000" b="0" dirty="0">
                  <a:latin typeface="Times New Roman" panose="02020603050405020304" pitchFamily="18" charset="0"/>
                  <a:ea typeface="Gulim" pitchFamily="34" charset="-127"/>
                </a:endParaRPr>
              </a:p>
            </p:txBody>
          </p:sp>
          <p:sp>
            <p:nvSpPr>
              <p:cNvPr id="35871" name="Text Box 31"/>
              <p:cNvSpPr txBox="1"/>
              <p:nvPr/>
            </p:nvSpPr>
            <p:spPr>
              <a:xfrm>
                <a:off x="2346325" y="3900229"/>
                <a:ext cx="444290" cy="6754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noAutofit/>
              </a:bodyPr>
              <a:p>
                <a:pPr latinLnBrk="1">
                  <a:spcBef>
                    <a:spcPct val="0"/>
                  </a:spcBef>
                  <a:buFontTx/>
                </a:pPr>
                <a:r>
                  <a:rPr lang="en-US" altLang="ko-KR" sz="2000" b="0" dirty="0">
                    <a:latin typeface="Times New Roman" panose="02020603050405020304" pitchFamily="18" charset="0"/>
                    <a:ea typeface="Gulim" pitchFamily="34" charset="-127"/>
                  </a:rPr>
                  <a:t>5</a:t>
                </a:r>
                <a:endParaRPr lang="en-US" altLang="ko-KR" sz="2000" b="0" dirty="0">
                  <a:latin typeface="Times New Roman" panose="02020603050405020304" pitchFamily="18" charset="0"/>
                  <a:ea typeface="Gulim" pitchFamily="34" charset="-127"/>
                </a:endParaRPr>
              </a:p>
            </p:txBody>
          </p:sp>
          <p:sp>
            <p:nvSpPr>
              <p:cNvPr id="35872" name="Text Box 32"/>
              <p:cNvSpPr txBox="1"/>
              <p:nvPr/>
            </p:nvSpPr>
            <p:spPr>
              <a:xfrm>
                <a:off x="2346348" y="2707446"/>
                <a:ext cx="444290" cy="6544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latinLnBrk="1">
                  <a:spcBef>
                    <a:spcPct val="0"/>
                  </a:spcBef>
                  <a:buFontTx/>
                </a:pPr>
                <a:r>
                  <a:rPr lang="en-US" altLang="ko-KR" sz="2000" b="0" dirty="0">
                    <a:latin typeface="Times New Roman" panose="02020603050405020304" pitchFamily="18" charset="0"/>
                    <a:ea typeface="Gulim" pitchFamily="34" charset="-127"/>
                  </a:rPr>
                  <a:t>8</a:t>
                </a:r>
                <a:endParaRPr lang="en-US" altLang="ko-KR" sz="2000" b="0" dirty="0">
                  <a:latin typeface="Times New Roman" panose="02020603050405020304" pitchFamily="18" charset="0"/>
                  <a:ea typeface="Gulim" pitchFamily="34" charset="-127"/>
                </a:endParaRPr>
              </a:p>
            </p:txBody>
          </p:sp>
          <p:sp>
            <p:nvSpPr>
              <p:cNvPr id="35873" name="Oval 33"/>
              <p:cNvSpPr/>
              <p:nvPr/>
            </p:nvSpPr>
            <p:spPr>
              <a:xfrm>
                <a:off x="2895600" y="5943600"/>
                <a:ext cx="381000" cy="381000"/>
              </a:xfrm>
              <a:prstGeom prst="ellipse">
                <a:avLst/>
              </a:prstGeom>
              <a:solidFill>
                <a:srgbClr val="92D05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FontTx/>
                </a:pP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5874" name="Oval 34"/>
              <p:cNvSpPr/>
              <p:nvPr/>
            </p:nvSpPr>
            <p:spPr>
              <a:xfrm>
                <a:off x="3276600" y="5562600"/>
                <a:ext cx="381000" cy="381000"/>
              </a:xfrm>
              <a:prstGeom prst="ellipse">
                <a:avLst/>
              </a:prstGeom>
              <a:solidFill>
                <a:srgbClr val="92D05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FontTx/>
                </a:pP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5875" name="Oval 35"/>
              <p:cNvSpPr/>
              <p:nvPr/>
            </p:nvSpPr>
            <p:spPr>
              <a:xfrm>
                <a:off x="3657600" y="5181600"/>
                <a:ext cx="381000" cy="381000"/>
              </a:xfrm>
              <a:prstGeom prst="ellipse">
                <a:avLst/>
              </a:prstGeom>
              <a:solidFill>
                <a:srgbClr val="92D05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FontTx/>
                </a:pP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5876" name="Oval 36"/>
              <p:cNvSpPr/>
              <p:nvPr/>
            </p:nvSpPr>
            <p:spPr>
              <a:xfrm>
                <a:off x="4038600" y="5181600"/>
                <a:ext cx="381000" cy="381000"/>
              </a:xfrm>
              <a:prstGeom prst="ellipse">
                <a:avLst/>
              </a:prstGeom>
              <a:solidFill>
                <a:srgbClr val="92D05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FontTx/>
                </a:pP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5877" name="Oval 37"/>
              <p:cNvSpPr/>
              <p:nvPr/>
            </p:nvSpPr>
            <p:spPr>
              <a:xfrm>
                <a:off x="4419600" y="4800600"/>
                <a:ext cx="381000" cy="381000"/>
              </a:xfrm>
              <a:prstGeom prst="ellipse">
                <a:avLst/>
              </a:prstGeom>
              <a:solidFill>
                <a:srgbClr val="92D05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FontTx/>
                </a:pP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5878" name="Oval 38"/>
              <p:cNvSpPr/>
              <p:nvPr/>
            </p:nvSpPr>
            <p:spPr>
              <a:xfrm>
                <a:off x="4800600" y="4419600"/>
                <a:ext cx="381000" cy="381000"/>
              </a:xfrm>
              <a:prstGeom prst="ellipse">
                <a:avLst/>
              </a:prstGeom>
              <a:solidFill>
                <a:srgbClr val="92D05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FontTx/>
                </a:pP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5879" name="Oval 39"/>
              <p:cNvSpPr/>
              <p:nvPr/>
            </p:nvSpPr>
            <p:spPr>
              <a:xfrm>
                <a:off x="5181600" y="4038600"/>
                <a:ext cx="381000" cy="381000"/>
              </a:xfrm>
              <a:prstGeom prst="ellipse">
                <a:avLst/>
              </a:prstGeom>
              <a:solidFill>
                <a:srgbClr val="92D05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FontTx/>
                </a:pP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5880" name="Oval 40"/>
              <p:cNvSpPr/>
              <p:nvPr/>
            </p:nvSpPr>
            <p:spPr>
              <a:xfrm>
                <a:off x="5562600" y="3657600"/>
                <a:ext cx="381000" cy="381000"/>
              </a:xfrm>
              <a:prstGeom prst="ellipse">
                <a:avLst/>
              </a:prstGeom>
              <a:solidFill>
                <a:srgbClr val="92D05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FontTx/>
                </a:pP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5881" name="Oval 41"/>
              <p:cNvSpPr/>
              <p:nvPr/>
            </p:nvSpPr>
            <p:spPr>
              <a:xfrm>
                <a:off x="5943600" y="3657600"/>
                <a:ext cx="381000" cy="381000"/>
              </a:xfrm>
              <a:prstGeom prst="ellipse">
                <a:avLst/>
              </a:prstGeom>
              <a:solidFill>
                <a:srgbClr val="92D05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FontTx/>
                </a:pP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5882" name="Oval 42"/>
              <p:cNvSpPr/>
              <p:nvPr/>
            </p:nvSpPr>
            <p:spPr>
              <a:xfrm>
                <a:off x="6324600" y="3276600"/>
                <a:ext cx="381000" cy="381000"/>
              </a:xfrm>
              <a:prstGeom prst="ellipse">
                <a:avLst/>
              </a:prstGeom>
              <a:solidFill>
                <a:srgbClr val="92D05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FontTx/>
                </a:pP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5883" name="Oval 43"/>
              <p:cNvSpPr/>
              <p:nvPr/>
            </p:nvSpPr>
            <p:spPr>
              <a:xfrm>
                <a:off x="6705600" y="2895600"/>
                <a:ext cx="381000" cy="381000"/>
              </a:xfrm>
              <a:prstGeom prst="ellipse">
                <a:avLst/>
              </a:prstGeom>
              <a:solidFill>
                <a:srgbClr val="92D05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FontTx/>
                </a:pP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5884" name="Line 44"/>
              <p:cNvSpPr/>
              <p:nvPr/>
            </p:nvSpPr>
            <p:spPr>
              <a:xfrm flipV="1">
                <a:off x="3048000" y="3124200"/>
                <a:ext cx="3810000" cy="304800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50" name="直接连接符 49"/>
            <p:cNvCxnSpPr/>
            <p:nvPr/>
          </p:nvCxnSpPr>
          <p:spPr>
            <a:xfrm flipV="1">
              <a:off x="1206500" y="5830549"/>
              <a:ext cx="5473700" cy="23217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2145861" y="2489200"/>
              <a:ext cx="27076" cy="373410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87" name="Group 4"/>
          <p:cNvGrpSpPr/>
          <p:nvPr/>
        </p:nvGrpSpPr>
        <p:grpSpPr>
          <a:xfrm>
            <a:off x="5588000" y="3670300"/>
            <a:ext cx="3302000" cy="2332038"/>
            <a:chOff x="1338" y="999"/>
            <a:chExt cx="3084" cy="1758"/>
          </a:xfrm>
        </p:grpSpPr>
        <p:grpSp>
          <p:nvGrpSpPr>
            <p:cNvPr id="35888" name="Group 5"/>
            <p:cNvGrpSpPr/>
            <p:nvPr/>
          </p:nvGrpSpPr>
          <p:grpSpPr>
            <a:xfrm>
              <a:off x="1429" y="1000"/>
              <a:ext cx="589" cy="1749"/>
              <a:chOff x="1565" y="954"/>
              <a:chExt cx="589" cy="1749"/>
            </a:xfrm>
          </p:grpSpPr>
          <p:grpSp>
            <p:nvGrpSpPr>
              <p:cNvPr id="35889" name="Group 6"/>
              <p:cNvGrpSpPr/>
              <p:nvPr/>
            </p:nvGrpSpPr>
            <p:grpSpPr>
              <a:xfrm>
                <a:off x="1565" y="954"/>
                <a:ext cx="589" cy="435"/>
                <a:chOff x="1565" y="1661"/>
                <a:chExt cx="816" cy="635"/>
              </a:xfrm>
            </p:grpSpPr>
            <p:sp>
              <p:nvSpPr>
                <p:cNvPr id="35890" name="Line 7"/>
                <p:cNvSpPr/>
                <p:nvPr/>
              </p:nvSpPr>
              <p:spPr>
                <a:xfrm>
                  <a:off x="1565" y="1960"/>
                  <a:ext cx="81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891" name="Line 8"/>
                <p:cNvSpPr/>
                <p:nvPr/>
              </p:nvSpPr>
              <p:spPr>
                <a:xfrm>
                  <a:off x="1954" y="1661"/>
                  <a:ext cx="0" cy="635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892" name="Oval 9"/>
                <p:cNvSpPr/>
                <p:nvPr/>
              </p:nvSpPr>
              <p:spPr>
                <a:xfrm>
                  <a:off x="1882" y="188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FontTx/>
                  </a:pPr>
                  <a:endPara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35893" name="Group 10"/>
              <p:cNvGrpSpPr/>
              <p:nvPr/>
            </p:nvGrpSpPr>
            <p:grpSpPr>
              <a:xfrm>
                <a:off x="1565" y="1389"/>
                <a:ext cx="589" cy="435"/>
                <a:chOff x="1565" y="1661"/>
                <a:chExt cx="816" cy="635"/>
              </a:xfrm>
            </p:grpSpPr>
            <p:sp>
              <p:nvSpPr>
                <p:cNvPr id="35894" name="Line 11"/>
                <p:cNvSpPr/>
                <p:nvPr/>
              </p:nvSpPr>
              <p:spPr>
                <a:xfrm>
                  <a:off x="1565" y="1960"/>
                  <a:ext cx="81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895" name="Line 12"/>
                <p:cNvSpPr/>
                <p:nvPr/>
              </p:nvSpPr>
              <p:spPr>
                <a:xfrm>
                  <a:off x="1954" y="1661"/>
                  <a:ext cx="0" cy="635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896" name="Oval 13"/>
                <p:cNvSpPr/>
                <p:nvPr/>
              </p:nvSpPr>
              <p:spPr>
                <a:xfrm>
                  <a:off x="1882" y="188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FontTx/>
                  </a:pPr>
                  <a:endPara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35897" name="Group 14"/>
              <p:cNvGrpSpPr/>
              <p:nvPr/>
            </p:nvGrpSpPr>
            <p:grpSpPr>
              <a:xfrm>
                <a:off x="1565" y="1833"/>
                <a:ext cx="589" cy="435"/>
                <a:chOff x="1565" y="1661"/>
                <a:chExt cx="816" cy="635"/>
              </a:xfrm>
            </p:grpSpPr>
            <p:sp>
              <p:nvSpPr>
                <p:cNvPr id="35898" name="Line 15"/>
                <p:cNvSpPr/>
                <p:nvPr/>
              </p:nvSpPr>
              <p:spPr>
                <a:xfrm>
                  <a:off x="1565" y="1960"/>
                  <a:ext cx="81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899" name="Line 16"/>
                <p:cNvSpPr/>
                <p:nvPr/>
              </p:nvSpPr>
              <p:spPr>
                <a:xfrm>
                  <a:off x="1954" y="1661"/>
                  <a:ext cx="0" cy="635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900" name="Oval 17"/>
                <p:cNvSpPr/>
                <p:nvPr/>
              </p:nvSpPr>
              <p:spPr>
                <a:xfrm>
                  <a:off x="1882" y="188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FontTx/>
                  </a:pPr>
                  <a:endPara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35901" name="Group 18"/>
              <p:cNvGrpSpPr/>
              <p:nvPr/>
            </p:nvGrpSpPr>
            <p:grpSpPr>
              <a:xfrm>
                <a:off x="1565" y="2268"/>
                <a:ext cx="589" cy="435"/>
                <a:chOff x="1565" y="1661"/>
                <a:chExt cx="816" cy="635"/>
              </a:xfrm>
            </p:grpSpPr>
            <p:sp>
              <p:nvSpPr>
                <p:cNvPr id="35902" name="Line 19"/>
                <p:cNvSpPr/>
                <p:nvPr/>
              </p:nvSpPr>
              <p:spPr>
                <a:xfrm>
                  <a:off x="1565" y="1960"/>
                  <a:ext cx="81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903" name="Line 20"/>
                <p:cNvSpPr/>
                <p:nvPr/>
              </p:nvSpPr>
              <p:spPr>
                <a:xfrm>
                  <a:off x="1954" y="1661"/>
                  <a:ext cx="0" cy="635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904" name="Oval 21"/>
                <p:cNvSpPr/>
                <p:nvPr/>
              </p:nvSpPr>
              <p:spPr>
                <a:xfrm>
                  <a:off x="1882" y="188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FontTx/>
                  </a:pPr>
                  <a:endPara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</p:grpSp>
        <p:grpSp>
          <p:nvGrpSpPr>
            <p:cNvPr id="35905" name="Group 22"/>
            <p:cNvGrpSpPr/>
            <p:nvPr/>
          </p:nvGrpSpPr>
          <p:grpSpPr>
            <a:xfrm>
              <a:off x="2019" y="999"/>
              <a:ext cx="589" cy="435"/>
              <a:chOff x="1565" y="1661"/>
              <a:chExt cx="816" cy="635"/>
            </a:xfrm>
          </p:grpSpPr>
          <p:sp>
            <p:nvSpPr>
              <p:cNvPr id="35906" name="Line 23"/>
              <p:cNvSpPr/>
              <p:nvPr/>
            </p:nvSpPr>
            <p:spPr>
              <a:xfrm>
                <a:off x="1565" y="1960"/>
                <a:ext cx="81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07" name="Line 24"/>
              <p:cNvSpPr/>
              <p:nvPr/>
            </p:nvSpPr>
            <p:spPr>
              <a:xfrm>
                <a:off x="1954" y="1661"/>
                <a:ext cx="0" cy="63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08" name="Oval 25"/>
              <p:cNvSpPr/>
              <p:nvPr/>
            </p:nvSpPr>
            <p:spPr>
              <a:xfrm>
                <a:off x="1882" y="1888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FontTx/>
                </a:pPr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35909" name="Group 26"/>
            <p:cNvGrpSpPr/>
            <p:nvPr/>
          </p:nvGrpSpPr>
          <p:grpSpPr>
            <a:xfrm>
              <a:off x="2019" y="1434"/>
              <a:ext cx="589" cy="435"/>
              <a:chOff x="1565" y="1661"/>
              <a:chExt cx="816" cy="635"/>
            </a:xfrm>
          </p:grpSpPr>
          <p:sp>
            <p:nvSpPr>
              <p:cNvPr id="35910" name="Line 27"/>
              <p:cNvSpPr/>
              <p:nvPr/>
            </p:nvSpPr>
            <p:spPr>
              <a:xfrm>
                <a:off x="1565" y="1960"/>
                <a:ext cx="81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11" name="Line 28"/>
              <p:cNvSpPr/>
              <p:nvPr/>
            </p:nvSpPr>
            <p:spPr>
              <a:xfrm>
                <a:off x="1954" y="1661"/>
                <a:ext cx="0" cy="63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12" name="Oval 29"/>
              <p:cNvSpPr/>
              <p:nvPr/>
            </p:nvSpPr>
            <p:spPr>
              <a:xfrm>
                <a:off x="1882" y="1888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FontTx/>
                </a:pPr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5913" name="Line 30"/>
            <p:cNvSpPr/>
            <p:nvPr/>
          </p:nvSpPr>
          <p:spPr>
            <a:xfrm>
              <a:off x="2019" y="2083"/>
              <a:ext cx="5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914" name="Line 31"/>
            <p:cNvSpPr/>
            <p:nvPr/>
          </p:nvSpPr>
          <p:spPr>
            <a:xfrm>
              <a:off x="2300" y="1878"/>
              <a:ext cx="0" cy="4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915" name="Oval 32"/>
            <p:cNvSpPr/>
            <p:nvPr/>
          </p:nvSpPr>
          <p:spPr>
            <a:xfrm>
              <a:off x="2248" y="2034"/>
              <a:ext cx="98" cy="93"/>
            </a:xfrm>
            <a:prstGeom prst="ellipse">
              <a:avLst/>
            </a:prstGeom>
            <a:solidFill>
              <a:srgbClr val="9933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35916" name="Group 33"/>
            <p:cNvGrpSpPr/>
            <p:nvPr/>
          </p:nvGrpSpPr>
          <p:grpSpPr>
            <a:xfrm>
              <a:off x="2019" y="2322"/>
              <a:ext cx="589" cy="435"/>
              <a:chOff x="1565" y="1661"/>
              <a:chExt cx="816" cy="635"/>
            </a:xfrm>
          </p:grpSpPr>
          <p:sp>
            <p:nvSpPr>
              <p:cNvPr id="35917" name="Line 34"/>
              <p:cNvSpPr/>
              <p:nvPr/>
            </p:nvSpPr>
            <p:spPr>
              <a:xfrm>
                <a:off x="1565" y="1960"/>
                <a:ext cx="81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18" name="Line 35"/>
              <p:cNvSpPr/>
              <p:nvPr/>
            </p:nvSpPr>
            <p:spPr>
              <a:xfrm>
                <a:off x="1954" y="1661"/>
                <a:ext cx="0" cy="63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19" name="Oval 36"/>
              <p:cNvSpPr/>
              <p:nvPr/>
            </p:nvSpPr>
            <p:spPr>
              <a:xfrm>
                <a:off x="1882" y="1888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FontTx/>
                </a:pPr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35920" name="Group 37"/>
            <p:cNvGrpSpPr/>
            <p:nvPr/>
          </p:nvGrpSpPr>
          <p:grpSpPr>
            <a:xfrm>
              <a:off x="2609" y="1000"/>
              <a:ext cx="589" cy="435"/>
              <a:chOff x="1565" y="1661"/>
              <a:chExt cx="816" cy="635"/>
            </a:xfrm>
          </p:grpSpPr>
          <p:sp>
            <p:nvSpPr>
              <p:cNvPr id="35921" name="Line 38"/>
              <p:cNvSpPr/>
              <p:nvPr/>
            </p:nvSpPr>
            <p:spPr>
              <a:xfrm>
                <a:off x="1565" y="1960"/>
                <a:ext cx="81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22" name="Line 39"/>
              <p:cNvSpPr/>
              <p:nvPr/>
            </p:nvSpPr>
            <p:spPr>
              <a:xfrm>
                <a:off x="1954" y="1661"/>
                <a:ext cx="0" cy="63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23" name="Oval 40"/>
              <p:cNvSpPr/>
              <p:nvPr/>
            </p:nvSpPr>
            <p:spPr>
              <a:xfrm>
                <a:off x="1882" y="1888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FontTx/>
                </a:pPr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35924" name="Group 41"/>
            <p:cNvGrpSpPr/>
            <p:nvPr/>
          </p:nvGrpSpPr>
          <p:grpSpPr>
            <a:xfrm>
              <a:off x="2609" y="1435"/>
              <a:ext cx="589" cy="435"/>
              <a:chOff x="1565" y="1661"/>
              <a:chExt cx="816" cy="635"/>
            </a:xfrm>
          </p:grpSpPr>
          <p:sp>
            <p:nvSpPr>
              <p:cNvPr id="35925" name="Line 42"/>
              <p:cNvSpPr/>
              <p:nvPr/>
            </p:nvSpPr>
            <p:spPr>
              <a:xfrm>
                <a:off x="1565" y="1960"/>
                <a:ext cx="81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26" name="Line 43"/>
              <p:cNvSpPr/>
              <p:nvPr/>
            </p:nvSpPr>
            <p:spPr>
              <a:xfrm>
                <a:off x="1954" y="1661"/>
                <a:ext cx="0" cy="63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27" name="Oval 44"/>
              <p:cNvSpPr/>
              <p:nvPr/>
            </p:nvSpPr>
            <p:spPr>
              <a:xfrm>
                <a:off x="1882" y="1888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FontTx/>
                </a:pPr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35928" name="Group 45"/>
            <p:cNvGrpSpPr/>
            <p:nvPr/>
          </p:nvGrpSpPr>
          <p:grpSpPr>
            <a:xfrm>
              <a:off x="2609" y="1879"/>
              <a:ext cx="589" cy="435"/>
              <a:chOff x="1565" y="1661"/>
              <a:chExt cx="816" cy="635"/>
            </a:xfrm>
          </p:grpSpPr>
          <p:sp>
            <p:nvSpPr>
              <p:cNvPr id="35929" name="Line 46"/>
              <p:cNvSpPr/>
              <p:nvPr/>
            </p:nvSpPr>
            <p:spPr>
              <a:xfrm>
                <a:off x="1565" y="1960"/>
                <a:ext cx="81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30" name="Line 47"/>
              <p:cNvSpPr/>
              <p:nvPr/>
            </p:nvSpPr>
            <p:spPr>
              <a:xfrm>
                <a:off x="1954" y="1661"/>
                <a:ext cx="0" cy="63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31" name="Oval 48"/>
              <p:cNvSpPr/>
              <p:nvPr/>
            </p:nvSpPr>
            <p:spPr>
              <a:xfrm>
                <a:off x="1882" y="1888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FontTx/>
                </a:pPr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35932" name="Group 49"/>
            <p:cNvGrpSpPr/>
            <p:nvPr/>
          </p:nvGrpSpPr>
          <p:grpSpPr>
            <a:xfrm>
              <a:off x="2609" y="2314"/>
              <a:ext cx="589" cy="435"/>
              <a:chOff x="1565" y="1661"/>
              <a:chExt cx="816" cy="635"/>
            </a:xfrm>
          </p:grpSpPr>
          <p:sp>
            <p:nvSpPr>
              <p:cNvPr id="35933" name="Line 50"/>
              <p:cNvSpPr/>
              <p:nvPr/>
            </p:nvSpPr>
            <p:spPr>
              <a:xfrm>
                <a:off x="1565" y="1960"/>
                <a:ext cx="81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34" name="Line 51"/>
              <p:cNvSpPr/>
              <p:nvPr/>
            </p:nvSpPr>
            <p:spPr>
              <a:xfrm>
                <a:off x="1954" y="1661"/>
                <a:ext cx="0" cy="63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35" name="Oval 52"/>
              <p:cNvSpPr/>
              <p:nvPr/>
            </p:nvSpPr>
            <p:spPr>
              <a:xfrm>
                <a:off x="1882" y="1888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FontTx/>
                </a:pPr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35936" name="Group 53"/>
            <p:cNvGrpSpPr/>
            <p:nvPr/>
          </p:nvGrpSpPr>
          <p:grpSpPr>
            <a:xfrm>
              <a:off x="3198" y="1001"/>
              <a:ext cx="589" cy="1749"/>
              <a:chOff x="1565" y="954"/>
              <a:chExt cx="589" cy="1749"/>
            </a:xfrm>
          </p:grpSpPr>
          <p:grpSp>
            <p:nvGrpSpPr>
              <p:cNvPr id="35937" name="Group 54"/>
              <p:cNvGrpSpPr/>
              <p:nvPr/>
            </p:nvGrpSpPr>
            <p:grpSpPr>
              <a:xfrm>
                <a:off x="1565" y="954"/>
                <a:ext cx="589" cy="435"/>
                <a:chOff x="1565" y="1661"/>
                <a:chExt cx="816" cy="635"/>
              </a:xfrm>
            </p:grpSpPr>
            <p:sp>
              <p:nvSpPr>
                <p:cNvPr id="35938" name="Line 55"/>
                <p:cNvSpPr/>
                <p:nvPr/>
              </p:nvSpPr>
              <p:spPr>
                <a:xfrm>
                  <a:off x="1565" y="1960"/>
                  <a:ext cx="81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939" name="Line 56"/>
                <p:cNvSpPr/>
                <p:nvPr/>
              </p:nvSpPr>
              <p:spPr>
                <a:xfrm>
                  <a:off x="1954" y="1661"/>
                  <a:ext cx="0" cy="635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940" name="Oval 57"/>
                <p:cNvSpPr/>
                <p:nvPr/>
              </p:nvSpPr>
              <p:spPr>
                <a:xfrm>
                  <a:off x="1882" y="188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FontTx/>
                  </a:pPr>
                  <a:endPara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35941" name="Group 58"/>
              <p:cNvGrpSpPr/>
              <p:nvPr/>
            </p:nvGrpSpPr>
            <p:grpSpPr>
              <a:xfrm>
                <a:off x="1565" y="1389"/>
                <a:ext cx="589" cy="435"/>
                <a:chOff x="1565" y="1661"/>
                <a:chExt cx="816" cy="635"/>
              </a:xfrm>
            </p:grpSpPr>
            <p:sp>
              <p:nvSpPr>
                <p:cNvPr id="35942" name="Line 59"/>
                <p:cNvSpPr/>
                <p:nvPr/>
              </p:nvSpPr>
              <p:spPr>
                <a:xfrm>
                  <a:off x="1565" y="1960"/>
                  <a:ext cx="81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943" name="Line 60"/>
                <p:cNvSpPr/>
                <p:nvPr/>
              </p:nvSpPr>
              <p:spPr>
                <a:xfrm>
                  <a:off x="1954" y="1661"/>
                  <a:ext cx="0" cy="635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944" name="Oval 61"/>
                <p:cNvSpPr/>
                <p:nvPr/>
              </p:nvSpPr>
              <p:spPr>
                <a:xfrm>
                  <a:off x="1882" y="188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FontTx/>
                  </a:pPr>
                  <a:endPara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35945" name="Group 62"/>
              <p:cNvGrpSpPr/>
              <p:nvPr/>
            </p:nvGrpSpPr>
            <p:grpSpPr>
              <a:xfrm>
                <a:off x="1565" y="1833"/>
                <a:ext cx="589" cy="435"/>
                <a:chOff x="1565" y="1661"/>
                <a:chExt cx="816" cy="635"/>
              </a:xfrm>
            </p:grpSpPr>
            <p:sp>
              <p:nvSpPr>
                <p:cNvPr id="35946" name="Line 63"/>
                <p:cNvSpPr/>
                <p:nvPr/>
              </p:nvSpPr>
              <p:spPr>
                <a:xfrm>
                  <a:off x="1565" y="1960"/>
                  <a:ext cx="81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947" name="Line 64"/>
                <p:cNvSpPr/>
                <p:nvPr/>
              </p:nvSpPr>
              <p:spPr>
                <a:xfrm>
                  <a:off x="1954" y="1661"/>
                  <a:ext cx="0" cy="635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948" name="Oval 65"/>
                <p:cNvSpPr/>
                <p:nvPr/>
              </p:nvSpPr>
              <p:spPr>
                <a:xfrm>
                  <a:off x="1882" y="188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FontTx/>
                  </a:pPr>
                  <a:endPara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35949" name="Group 66"/>
              <p:cNvGrpSpPr/>
              <p:nvPr/>
            </p:nvGrpSpPr>
            <p:grpSpPr>
              <a:xfrm>
                <a:off x="1565" y="2268"/>
                <a:ext cx="589" cy="435"/>
                <a:chOff x="1565" y="1661"/>
                <a:chExt cx="816" cy="635"/>
              </a:xfrm>
            </p:grpSpPr>
            <p:sp>
              <p:nvSpPr>
                <p:cNvPr id="35950" name="Line 67"/>
                <p:cNvSpPr/>
                <p:nvPr/>
              </p:nvSpPr>
              <p:spPr>
                <a:xfrm>
                  <a:off x="1565" y="1960"/>
                  <a:ext cx="81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951" name="Line 68"/>
                <p:cNvSpPr/>
                <p:nvPr/>
              </p:nvSpPr>
              <p:spPr>
                <a:xfrm>
                  <a:off x="1954" y="1661"/>
                  <a:ext cx="0" cy="635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952" name="Oval 69"/>
                <p:cNvSpPr/>
                <p:nvPr/>
              </p:nvSpPr>
              <p:spPr>
                <a:xfrm>
                  <a:off x="1882" y="188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FontTx/>
                  </a:pPr>
                  <a:endPara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</p:grpSp>
        <p:grpSp>
          <p:nvGrpSpPr>
            <p:cNvPr id="35953" name="Group 70"/>
            <p:cNvGrpSpPr/>
            <p:nvPr/>
          </p:nvGrpSpPr>
          <p:grpSpPr>
            <a:xfrm>
              <a:off x="3788" y="1000"/>
              <a:ext cx="589" cy="435"/>
              <a:chOff x="1565" y="1661"/>
              <a:chExt cx="816" cy="635"/>
            </a:xfrm>
          </p:grpSpPr>
          <p:sp>
            <p:nvSpPr>
              <p:cNvPr id="35954" name="Line 71"/>
              <p:cNvSpPr/>
              <p:nvPr/>
            </p:nvSpPr>
            <p:spPr>
              <a:xfrm>
                <a:off x="1565" y="1960"/>
                <a:ext cx="81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55" name="Line 72"/>
              <p:cNvSpPr/>
              <p:nvPr/>
            </p:nvSpPr>
            <p:spPr>
              <a:xfrm>
                <a:off x="1954" y="1661"/>
                <a:ext cx="0" cy="63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56" name="Oval 73"/>
              <p:cNvSpPr/>
              <p:nvPr/>
            </p:nvSpPr>
            <p:spPr>
              <a:xfrm>
                <a:off x="1882" y="1888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FontTx/>
                </a:pPr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35957" name="Group 74"/>
            <p:cNvGrpSpPr/>
            <p:nvPr/>
          </p:nvGrpSpPr>
          <p:grpSpPr>
            <a:xfrm>
              <a:off x="3788" y="1435"/>
              <a:ext cx="589" cy="435"/>
              <a:chOff x="1565" y="1661"/>
              <a:chExt cx="816" cy="635"/>
            </a:xfrm>
          </p:grpSpPr>
          <p:sp>
            <p:nvSpPr>
              <p:cNvPr id="35958" name="Line 75"/>
              <p:cNvSpPr/>
              <p:nvPr/>
            </p:nvSpPr>
            <p:spPr>
              <a:xfrm>
                <a:off x="1565" y="1960"/>
                <a:ext cx="81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59" name="Line 76"/>
              <p:cNvSpPr/>
              <p:nvPr/>
            </p:nvSpPr>
            <p:spPr>
              <a:xfrm>
                <a:off x="1954" y="1661"/>
                <a:ext cx="0" cy="63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60" name="Oval 77"/>
              <p:cNvSpPr/>
              <p:nvPr/>
            </p:nvSpPr>
            <p:spPr>
              <a:xfrm>
                <a:off x="1882" y="1888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FontTx/>
                </a:pPr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35961" name="Group 78"/>
            <p:cNvGrpSpPr/>
            <p:nvPr/>
          </p:nvGrpSpPr>
          <p:grpSpPr>
            <a:xfrm>
              <a:off x="3788" y="1879"/>
              <a:ext cx="589" cy="435"/>
              <a:chOff x="1565" y="1661"/>
              <a:chExt cx="816" cy="635"/>
            </a:xfrm>
          </p:grpSpPr>
          <p:sp>
            <p:nvSpPr>
              <p:cNvPr id="35962" name="Line 79"/>
              <p:cNvSpPr/>
              <p:nvPr/>
            </p:nvSpPr>
            <p:spPr>
              <a:xfrm>
                <a:off x="1565" y="1960"/>
                <a:ext cx="81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63" name="Line 80"/>
              <p:cNvSpPr/>
              <p:nvPr/>
            </p:nvSpPr>
            <p:spPr>
              <a:xfrm>
                <a:off x="1954" y="1661"/>
                <a:ext cx="0" cy="63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64" name="Oval 81"/>
              <p:cNvSpPr/>
              <p:nvPr/>
            </p:nvSpPr>
            <p:spPr>
              <a:xfrm>
                <a:off x="1882" y="1888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FontTx/>
                </a:pPr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35965" name="Group 82"/>
            <p:cNvGrpSpPr/>
            <p:nvPr/>
          </p:nvGrpSpPr>
          <p:grpSpPr>
            <a:xfrm>
              <a:off x="3788" y="2314"/>
              <a:ext cx="589" cy="435"/>
              <a:chOff x="1565" y="1661"/>
              <a:chExt cx="816" cy="635"/>
            </a:xfrm>
          </p:grpSpPr>
          <p:sp>
            <p:nvSpPr>
              <p:cNvPr id="35966" name="Line 83"/>
              <p:cNvSpPr/>
              <p:nvPr/>
            </p:nvSpPr>
            <p:spPr>
              <a:xfrm>
                <a:off x="1565" y="1960"/>
                <a:ext cx="81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67" name="Line 84"/>
              <p:cNvSpPr/>
              <p:nvPr/>
            </p:nvSpPr>
            <p:spPr>
              <a:xfrm>
                <a:off x="1954" y="1661"/>
                <a:ext cx="0" cy="63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968" name="Oval 85"/>
              <p:cNvSpPr/>
              <p:nvPr/>
            </p:nvSpPr>
            <p:spPr>
              <a:xfrm>
                <a:off x="1882" y="1888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FontTx/>
                </a:pPr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5969" name="Line 86"/>
            <p:cNvSpPr/>
            <p:nvPr/>
          </p:nvSpPr>
          <p:spPr>
            <a:xfrm flipV="1">
              <a:off x="1338" y="1434"/>
              <a:ext cx="3084" cy="99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970" name="Oval 87"/>
            <p:cNvSpPr/>
            <p:nvPr/>
          </p:nvSpPr>
          <p:spPr>
            <a:xfrm>
              <a:off x="2845" y="2033"/>
              <a:ext cx="98" cy="93"/>
            </a:xfrm>
            <a:prstGeom prst="ellipse">
              <a:avLst/>
            </a:prstGeom>
            <a:solidFill>
              <a:srgbClr val="9933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5971" name="Oval 88"/>
            <p:cNvSpPr/>
            <p:nvPr/>
          </p:nvSpPr>
          <p:spPr>
            <a:xfrm>
              <a:off x="3426" y="1589"/>
              <a:ext cx="98" cy="93"/>
            </a:xfrm>
            <a:prstGeom prst="ellipse">
              <a:avLst/>
            </a:prstGeom>
            <a:solidFill>
              <a:srgbClr val="9933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5972" name="Oval 89"/>
            <p:cNvSpPr/>
            <p:nvPr/>
          </p:nvSpPr>
          <p:spPr>
            <a:xfrm>
              <a:off x="1655" y="2475"/>
              <a:ext cx="98" cy="93"/>
            </a:xfrm>
            <a:prstGeom prst="ellipse">
              <a:avLst/>
            </a:prstGeom>
            <a:solidFill>
              <a:srgbClr val="9933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5973" name="Oval 90"/>
            <p:cNvSpPr/>
            <p:nvPr/>
          </p:nvSpPr>
          <p:spPr>
            <a:xfrm>
              <a:off x="4016" y="1589"/>
              <a:ext cx="98" cy="93"/>
            </a:xfrm>
            <a:prstGeom prst="ellipse">
              <a:avLst/>
            </a:prstGeom>
            <a:solidFill>
              <a:srgbClr val="9933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" name="右箭头 1"/>
          <p:cNvSpPr/>
          <p:nvPr/>
        </p:nvSpPr>
        <p:spPr>
          <a:xfrm>
            <a:off x="4656138" y="4333875"/>
            <a:ext cx="525463" cy="392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9027" name="Object 3"/>
          <p:cNvGraphicFramePr>
            <a:graphicFrameLocks noChangeAspect="1"/>
          </p:cNvGraphicFramePr>
          <p:nvPr/>
        </p:nvGraphicFramePr>
        <p:xfrm>
          <a:off x="4710113" y="1684338"/>
          <a:ext cx="4038600" cy="282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3327400" imgH="2298700" progId="Visio.Drawing.11">
                  <p:embed/>
                </p:oleObj>
              </mc:Choice>
              <mc:Fallback>
                <p:oleObj name="" r:id="rId1" imgW="3327400" imgH="2298700" progId="Visio.Drawing.11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10113" y="1684338"/>
                        <a:ext cx="4038600" cy="2824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6" name="Rectangle 2"/>
          <p:cNvSpPr>
            <a:spLocks noGrp="1"/>
          </p:cNvSpPr>
          <p:nvPr>
            <p:ph idx="1"/>
          </p:nvPr>
        </p:nvSpPr>
        <p:spPr>
          <a:xfrm>
            <a:off x="228600" y="457200"/>
            <a:ext cx="8610600" cy="533400"/>
          </a:xfrm>
          <a:ln/>
        </p:spPr>
        <p:txBody>
          <a:bodyPr vert="horz" wrap="square" lIns="91440" tIns="45720" rIns="91440" bIns="45720" anchor="t" anchorCtr="0"/>
          <a:p>
            <a:pPr marL="0" indent="357505" eaLnBrk="1" hangingPunct="1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例：绘制直线段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P0(0,0)--P1(5,2)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357505" eaLnBrk="1" hangingPunct="1"/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9028" name="Text Box 4"/>
          <p:cNvSpPr txBox="1"/>
          <p:nvPr/>
        </p:nvSpPr>
        <p:spPr>
          <a:xfrm>
            <a:off x="228600" y="1163638"/>
            <a:ext cx="8915400" cy="896937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FontTx/>
            </a:pP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</a:t>
            </a: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k=2.0/5=0.4 </a:t>
            </a:r>
            <a:endParaRPr lang="en-US" altLang="zh-CN" sz="2400" b="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chemeClr val="accent2"/>
              </a:buClr>
              <a:buFontTx/>
            </a:pPr>
            <a:r>
              <a:rPr lang="en-US" altLang="zh-CN" sz="2400" b="0" dirty="0">
                <a:latin typeface="Arial" panose="020B0604020202020204" pitchFamily="34" charset="0"/>
                <a:ea typeface="楷体_GB2312" pitchFamily="49" charset="-122"/>
              </a:rPr>
              <a:t>x           y           int(y+0.5)</a:t>
            </a:r>
            <a:endParaRPr lang="en-US" altLang="zh-CN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029" name="Text Box 5"/>
          <p:cNvSpPr txBox="1"/>
          <p:nvPr/>
        </p:nvSpPr>
        <p:spPr>
          <a:xfrm>
            <a:off x="228600" y="2001838"/>
            <a:ext cx="533400" cy="374332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FontTx/>
            </a:pPr>
            <a:r>
              <a:rPr lang="en-US" altLang="zh-CN" sz="2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2400" b="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Tx/>
            </a:pPr>
            <a:r>
              <a:rPr lang="en-US" altLang="zh-CN" sz="2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400" b="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Tx/>
            </a:pPr>
            <a:r>
              <a:rPr lang="en-US" altLang="zh-CN" sz="2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400" b="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Tx/>
            </a:pPr>
            <a:r>
              <a:rPr lang="en-US" altLang="zh-CN" sz="2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2400" b="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Tx/>
            </a:pPr>
            <a:r>
              <a:rPr lang="en-US" altLang="zh-CN" sz="2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2400" b="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Tx/>
            </a:pPr>
            <a:r>
              <a:rPr lang="en-US" altLang="zh-CN" sz="2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2400" b="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Tx/>
            </a:pPr>
            <a:endParaRPr lang="en-US" altLang="zh-CN" sz="2400" b="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9" name="矩形 18"/>
          <p:cNvSpPr/>
          <p:nvPr/>
        </p:nvSpPr>
        <p:spPr>
          <a:xfrm>
            <a:off x="714375" y="5600700"/>
            <a:ext cx="3278188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FontTx/>
            </a:pP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注：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网格交点表示象素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Text Box 5"/>
          <p:cNvSpPr txBox="1"/>
          <p:nvPr/>
        </p:nvSpPr>
        <p:spPr>
          <a:xfrm>
            <a:off x="1246188" y="2020888"/>
            <a:ext cx="788987" cy="3230562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FontTx/>
            </a:pPr>
            <a:r>
              <a:rPr lang="en-US" altLang="zh-CN" sz="2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2400" b="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Tx/>
            </a:pPr>
            <a:r>
              <a:rPr lang="en-US" altLang="zh-CN" sz="2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0.4</a:t>
            </a:r>
            <a:endParaRPr lang="en-US" altLang="zh-CN" sz="2400" b="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Tx/>
            </a:pPr>
            <a:r>
              <a:rPr lang="en-US" altLang="zh-CN" sz="2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0.8</a:t>
            </a:r>
            <a:endParaRPr lang="en-US" altLang="zh-CN" sz="2400" b="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Tx/>
            </a:pPr>
            <a:r>
              <a:rPr lang="en-US" altLang="zh-CN" sz="2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1.2</a:t>
            </a:r>
            <a:endParaRPr lang="en-US" altLang="zh-CN" sz="2400" b="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Tx/>
            </a:pPr>
            <a:r>
              <a:rPr lang="en-US" altLang="zh-CN" sz="2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1.6</a:t>
            </a:r>
            <a:endParaRPr lang="en-US" altLang="zh-CN" sz="2400" b="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Tx/>
            </a:pPr>
            <a:r>
              <a:rPr lang="en-US" altLang="zh-CN" sz="2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2.0</a:t>
            </a:r>
            <a:endParaRPr lang="en-US" altLang="zh-CN" sz="2400" b="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Text Box 5"/>
          <p:cNvSpPr txBox="1"/>
          <p:nvPr/>
        </p:nvSpPr>
        <p:spPr>
          <a:xfrm>
            <a:off x="2876550" y="2020888"/>
            <a:ext cx="788988" cy="3230562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FontTx/>
            </a:pPr>
            <a:r>
              <a:rPr lang="en-US" altLang="zh-CN" sz="2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2400" b="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Tx/>
            </a:pPr>
            <a:r>
              <a:rPr lang="en-US" altLang="zh-CN" sz="2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2400" b="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Tx/>
            </a:pPr>
            <a:r>
              <a:rPr lang="en-US" altLang="zh-CN" sz="2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400" b="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Tx/>
            </a:pPr>
            <a:r>
              <a:rPr lang="en-US" altLang="zh-CN" sz="2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400" b="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Tx/>
            </a:pPr>
            <a:r>
              <a:rPr lang="en-US" altLang="zh-CN" sz="2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400" b="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Tx/>
            </a:pPr>
            <a:r>
              <a:rPr lang="en-US" altLang="zh-CN" sz="2400" b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400" b="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5611" name="Picture 11"/>
          <p:cNvPicPr>
            <a:picLocks noChangeAspect="1"/>
          </p:cNvPicPr>
          <p:nvPr/>
        </p:nvPicPr>
        <p:blipFill>
          <a:blip r:embed="rId3"/>
          <a:srcRect r="11198"/>
          <a:stretch>
            <a:fillRect/>
          </a:stretch>
        </p:blipFill>
        <p:spPr>
          <a:xfrm>
            <a:off x="4686300" y="1704975"/>
            <a:ext cx="4005263" cy="2857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椭圆形标注 1"/>
          <p:cNvSpPr/>
          <p:nvPr/>
        </p:nvSpPr>
        <p:spPr>
          <a:xfrm>
            <a:off x="4686300" y="4849813"/>
            <a:ext cx="4227513" cy="1570038"/>
          </a:xfrm>
          <a:prstGeom prst="wedgeEllipseCallout">
            <a:avLst>
              <a:gd name="adj1" fmla="val -64729"/>
              <a:gd name="adj2" fmla="val -180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P0(0,0)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到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P1(2,5)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的直线段如何绘制？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26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build="p"/>
      <p:bldP spid="129028" grpId="0"/>
      <p:bldP spid="129029" grpId="0"/>
      <p:bldP spid="19" grpId="0"/>
      <p:bldP spid="20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3"/>
          <p:cNvSpPr>
            <a:spLocks noGrp="1"/>
          </p:cNvSpPr>
          <p:nvPr>
            <p:ph type="title"/>
          </p:nvPr>
        </p:nvSpPr>
        <p:spPr>
          <a:xfrm>
            <a:off x="442913" y="246063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3.2.2 </a:t>
            </a:r>
            <a:r>
              <a:rPr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IE" altLang="zh-CN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Bresenham </a:t>
            </a:r>
            <a:r>
              <a:rPr lang="zh-CN" altLang="en-IE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画线</a:t>
            </a:r>
            <a:r>
              <a:rPr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算法</a:t>
            </a:r>
            <a:endParaRPr lang="en-US" altLang="zh-CN" sz="32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37890" name="Rectangle 4"/>
          <p:cNvSpPr>
            <a:spLocks noGrp="1"/>
          </p:cNvSpPr>
          <p:nvPr>
            <p:ph idx="1"/>
          </p:nvPr>
        </p:nvSpPr>
        <p:spPr>
          <a:xfrm>
            <a:off x="277813" y="1333500"/>
            <a:ext cx="8588375" cy="52959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IE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Bresenham </a:t>
            </a:r>
            <a:r>
              <a:rPr lang="zh-CN" altLang="en-IE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画线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算法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直线生成算法中最有效的算法之一，广泛应用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也是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增量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运算。其优势：只使用</a:t>
            </a:r>
            <a:r>
              <a:rPr lang="zh-CN" altLang="en-US" sz="24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整数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运算（加减，移位）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</a:pP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IE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基本原理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在两个候选像素中，通过比较误差，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选择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最接近理想直线的那个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矩形 44"/>
          <p:cNvSpPr/>
          <p:nvPr/>
        </p:nvSpPr>
        <p:spPr>
          <a:xfrm>
            <a:off x="414338" y="1195388"/>
            <a:ext cx="8405812" cy="2492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假设直线斜率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0&lt;=k&lt;=1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。设</a:t>
            </a:r>
            <a:r>
              <a:rPr lang="en-US" altLang="zh-CN" sz="2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P(</a:t>
            </a:r>
            <a:r>
              <a:rPr lang="en-US" altLang="zh-CN" sz="26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6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en-US" altLang="zh-CN" sz="26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en-US" altLang="zh-CN" sz="26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r>
              <a:rPr lang="zh-CN" altLang="en-US" sz="2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为当前像素，则下一个像素，只有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两种可能：</a:t>
            </a:r>
            <a:r>
              <a:rPr lang="zh-CN" altLang="en-US" sz="2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正右方点</a:t>
            </a:r>
            <a:r>
              <a:rPr lang="en-US" altLang="zh-CN" sz="2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S(</a:t>
            </a:r>
            <a:r>
              <a:rPr lang="en-US" altLang="zh-CN" sz="26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6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+1,</a:t>
            </a:r>
            <a:r>
              <a:rPr lang="en-US" altLang="zh-CN" sz="26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en-US" altLang="zh-CN" sz="26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r>
              <a:rPr lang="zh-CN" altLang="en-US" sz="2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，或者是右上方点</a:t>
            </a:r>
            <a:r>
              <a:rPr lang="en-US" altLang="zh-CN" sz="2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T (</a:t>
            </a:r>
            <a:r>
              <a:rPr lang="en-US" altLang="zh-CN" sz="26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6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+1,</a:t>
            </a:r>
            <a:r>
              <a:rPr lang="en-US" altLang="zh-CN" sz="26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en-US" altLang="zh-CN" sz="26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+1)</a:t>
            </a:r>
            <a:r>
              <a:rPr lang="zh-CN" altLang="en-US" sz="2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  <a:endParaRPr lang="en-US" altLang="zh-CN" sz="26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938" name="Line 5"/>
          <p:cNvSpPr/>
          <p:nvPr/>
        </p:nvSpPr>
        <p:spPr>
          <a:xfrm flipV="1">
            <a:off x="4065588" y="2513013"/>
            <a:ext cx="0" cy="2608262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9939" name="Line 6"/>
          <p:cNvSpPr/>
          <p:nvPr/>
        </p:nvSpPr>
        <p:spPr>
          <a:xfrm rot="5400000" flipV="1">
            <a:off x="6170613" y="2809875"/>
            <a:ext cx="0" cy="442277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9940" name="Line 7"/>
          <p:cNvSpPr/>
          <p:nvPr/>
        </p:nvSpPr>
        <p:spPr>
          <a:xfrm flipV="1">
            <a:off x="4541838" y="2759075"/>
            <a:ext cx="2892425" cy="2157413"/>
          </a:xfrm>
          <a:prstGeom prst="line">
            <a:avLst/>
          </a:prstGeom>
          <a:ln w="317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41" name="Line 9"/>
          <p:cNvSpPr/>
          <p:nvPr/>
        </p:nvSpPr>
        <p:spPr>
          <a:xfrm>
            <a:off x="3954463" y="3773488"/>
            <a:ext cx="22383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42" name="Line 10"/>
          <p:cNvSpPr/>
          <p:nvPr/>
        </p:nvSpPr>
        <p:spPr>
          <a:xfrm>
            <a:off x="3954463" y="3033713"/>
            <a:ext cx="22383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43" name="Line 11"/>
          <p:cNvSpPr/>
          <p:nvPr/>
        </p:nvSpPr>
        <p:spPr>
          <a:xfrm>
            <a:off x="6078538" y="4892675"/>
            <a:ext cx="0" cy="233363"/>
          </a:xfrm>
          <a:prstGeom prst="line">
            <a:avLst/>
          </a:prstGeom>
          <a:ln w="127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44" name="Oval 12"/>
          <p:cNvSpPr/>
          <p:nvPr/>
        </p:nvSpPr>
        <p:spPr>
          <a:xfrm>
            <a:off x="6013450" y="4406900"/>
            <a:ext cx="144463" cy="14605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txBody>
          <a:bodyPr wrap="none" anchor="ctr" anchorCtr="0"/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5" name="Oval 13"/>
          <p:cNvSpPr/>
          <p:nvPr/>
        </p:nvSpPr>
        <p:spPr>
          <a:xfrm>
            <a:off x="6013450" y="3700463"/>
            <a:ext cx="144463" cy="14605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txBody>
          <a:bodyPr wrap="none" anchor="ctr" anchorCtr="0"/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6" name="Oval 14"/>
          <p:cNvSpPr/>
          <p:nvPr/>
        </p:nvSpPr>
        <p:spPr>
          <a:xfrm>
            <a:off x="6013450" y="2959100"/>
            <a:ext cx="144463" cy="147638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txBody>
          <a:bodyPr wrap="none" anchor="ctr" anchorCtr="0"/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endParaRPr lang="zh-CN" altLang="en-US" b="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7" name="Text Box 16"/>
          <p:cNvSpPr txBox="1"/>
          <p:nvPr/>
        </p:nvSpPr>
        <p:spPr>
          <a:xfrm>
            <a:off x="3440113" y="4168775"/>
            <a:ext cx="377825" cy="461963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39948" name="Text Box 17"/>
          <p:cNvSpPr txBox="1"/>
          <p:nvPr/>
        </p:nvSpPr>
        <p:spPr>
          <a:xfrm>
            <a:off x="3243263" y="2716213"/>
            <a:ext cx="771525" cy="461962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IE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IE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9" name="Text Box 18"/>
          <p:cNvSpPr txBox="1"/>
          <p:nvPr/>
        </p:nvSpPr>
        <p:spPr>
          <a:xfrm>
            <a:off x="5911850" y="5040313"/>
            <a:ext cx="746125" cy="461962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Font typeface="Arial" panose="020B0604020202020204" pitchFamily="34" charset="0"/>
            </a:pPr>
            <a:r>
              <a:rPr lang="en-IE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IE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IE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+1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950" name="Line 34"/>
          <p:cNvSpPr/>
          <p:nvPr/>
        </p:nvSpPr>
        <p:spPr>
          <a:xfrm>
            <a:off x="3952875" y="4478338"/>
            <a:ext cx="223838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51" name="Text Box 18"/>
          <p:cNvSpPr txBox="1"/>
          <p:nvPr/>
        </p:nvSpPr>
        <p:spPr>
          <a:xfrm>
            <a:off x="4467225" y="5026025"/>
            <a:ext cx="396875" cy="461963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IE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IE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952" name="Oval 12"/>
          <p:cNvSpPr/>
          <p:nvPr/>
        </p:nvSpPr>
        <p:spPr>
          <a:xfrm>
            <a:off x="4756150" y="4418013"/>
            <a:ext cx="144463" cy="147637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txBody>
          <a:bodyPr wrap="none" anchor="ctr" anchorCtr="0"/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3" name="Line 34"/>
          <p:cNvSpPr/>
          <p:nvPr/>
        </p:nvSpPr>
        <p:spPr>
          <a:xfrm>
            <a:off x="4051300" y="4478338"/>
            <a:ext cx="4433888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54" name="Line 34"/>
          <p:cNvSpPr/>
          <p:nvPr/>
        </p:nvSpPr>
        <p:spPr>
          <a:xfrm>
            <a:off x="4014788" y="3040063"/>
            <a:ext cx="44338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55" name="Line 11"/>
          <p:cNvSpPr/>
          <p:nvPr/>
        </p:nvSpPr>
        <p:spPr>
          <a:xfrm>
            <a:off x="6078538" y="2716213"/>
            <a:ext cx="0" cy="2420937"/>
          </a:xfrm>
          <a:prstGeom prst="line">
            <a:avLst/>
          </a:prstGeom>
          <a:ln w="254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56" name="Line 11"/>
          <p:cNvSpPr/>
          <p:nvPr/>
        </p:nvSpPr>
        <p:spPr>
          <a:xfrm>
            <a:off x="4821238" y="2703513"/>
            <a:ext cx="0" cy="2422525"/>
          </a:xfrm>
          <a:prstGeom prst="line">
            <a:avLst/>
          </a:prstGeom>
          <a:ln w="254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57" name="Text Box 21"/>
          <p:cNvSpPr txBox="1"/>
          <p:nvPr/>
        </p:nvSpPr>
        <p:spPr>
          <a:xfrm>
            <a:off x="6103938" y="4406900"/>
            <a:ext cx="357187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IE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58" name="Text Box 22"/>
          <p:cNvSpPr txBox="1"/>
          <p:nvPr/>
        </p:nvSpPr>
        <p:spPr>
          <a:xfrm>
            <a:off x="6078538" y="2633663"/>
            <a:ext cx="373062" cy="461962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IE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59" name="Text Box 21"/>
          <p:cNvSpPr txBox="1"/>
          <p:nvPr/>
        </p:nvSpPr>
        <p:spPr>
          <a:xfrm>
            <a:off x="4279900" y="3957638"/>
            <a:ext cx="10604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60" name="Rectangle 3"/>
          <p:cNvSpPr>
            <a:spLocks noGrp="1"/>
          </p:cNvSpPr>
          <p:nvPr>
            <p:ph type="title"/>
          </p:nvPr>
        </p:nvSpPr>
        <p:spPr>
          <a:xfrm>
            <a:off x="442913" y="246063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3.2.2 </a:t>
            </a:r>
            <a:r>
              <a:rPr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IE" altLang="zh-CN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Bresenham </a:t>
            </a:r>
            <a:r>
              <a:rPr lang="zh-CN" altLang="en-IE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画线</a:t>
            </a:r>
            <a:r>
              <a:rPr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算法</a:t>
            </a:r>
            <a:endParaRPr lang="en-US" altLang="zh-CN" sz="32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矩形 44"/>
          <p:cNvSpPr/>
          <p:nvPr/>
        </p:nvSpPr>
        <p:spPr>
          <a:xfrm>
            <a:off x="414338" y="1195388"/>
            <a:ext cx="8405812" cy="2012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用误差来衡量候选点的逼近程度，找出离直线最近的</a:t>
            </a:r>
            <a:endParaRPr lang="zh-CN" altLang="en-US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2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若</a:t>
            </a:r>
            <a:r>
              <a:rPr lang="en-IE" altLang="zh-CN" sz="2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t&gt;s     </a:t>
            </a:r>
            <a:r>
              <a:rPr lang="zh-CN" altLang="en-IE" sz="2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选</a:t>
            </a:r>
            <a:r>
              <a:rPr lang="en-IE" altLang="zh-CN" sz="2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S   </a:t>
            </a:r>
            <a:endParaRPr lang="en-IE" altLang="zh-CN" sz="26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2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若</a:t>
            </a:r>
            <a:r>
              <a:rPr lang="en-IE" altLang="zh-CN" sz="2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t&lt;=s   </a:t>
            </a:r>
            <a:r>
              <a:rPr lang="zh-CN" altLang="en-IE" sz="2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选</a:t>
            </a:r>
            <a:r>
              <a:rPr lang="en-IE" altLang="zh-CN" sz="2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endParaRPr lang="en-US" altLang="zh-CN" sz="26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986" name="Line 5"/>
          <p:cNvSpPr/>
          <p:nvPr/>
        </p:nvSpPr>
        <p:spPr>
          <a:xfrm flipV="1">
            <a:off x="4065588" y="2457450"/>
            <a:ext cx="0" cy="2608263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41987" name="Line 6"/>
          <p:cNvSpPr/>
          <p:nvPr/>
        </p:nvSpPr>
        <p:spPr>
          <a:xfrm rot="5400000" flipV="1">
            <a:off x="6170613" y="2754313"/>
            <a:ext cx="0" cy="442277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41988" name="Line 7"/>
          <p:cNvSpPr/>
          <p:nvPr/>
        </p:nvSpPr>
        <p:spPr>
          <a:xfrm flipV="1">
            <a:off x="4541838" y="2703513"/>
            <a:ext cx="2892425" cy="2157412"/>
          </a:xfrm>
          <a:prstGeom prst="line">
            <a:avLst/>
          </a:prstGeom>
          <a:ln w="317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989" name="Line 9"/>
          <p:cNvSpPr/>
          <p:nvPr/>
        </p:nvSpPr>
        <p:spPr>
          <a:xfrm>
            <a:off x="3954463" y="3717925"/>
            <a:ext cx="22383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990" name="Line 10"/>
          <p:cNvSpPr/>
          <p:nvPr/>
        </p:nvSpPr>
        <p:spPr>
          <a:xfrm>
            <a:off x="3954463" y="2978150"/>
            <a:ext cx="22383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991" name="Line 11"/>
          <p:cNvSpPr/>
          <p:nvPr/>
        </p:nvSpPr>
        <p:spPr>
          <a:xfrm>
            <a:off x="6078538" y="4837113"/>
            <a:ext cx="0" cy="233362"/>
          </a:xfrm>
          <a:prstGeom prst="line">
            <a:avLst/>
          </a:prstGeom>
          <a:ln w="127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992" name="Oval 12"/>
          <p:cNvSpPr/>
          <p:nvPr/>
        </p:nvSpPr>
        <p:spPr>
          <a:xfrm>
            <a:off x="6013450" y="4351338"/>
            <a:ext cx="144463" cy="14605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txBody>
          <a:bodyPr wrap="none" anchor="ctr" anchorCtr="0"/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93" name="Oval 13"/>
          <p:cNvSpPr/>
          <p:nvPr/>
        </p:nvSpPr>
        <p:spPr>
          <a:xfrm>
            <a:off x="6013450" y="3644900"/>
            <a:ext cx="144463" cy="14605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txBody>
          <a:bodyPr wrap="none" anchor="ctr" anchorCtr="0"/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94" name="Oval 14"/>
          <p:cNvSpPr/>
          <p:nvPr/>
        </p:nvSpPr>
        <p:spPr>
          <a:xfrm>
            <a:off x="6013450" y="2903538"/>
            <a:ext cx="144463" cy="147637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txBody>
          <a:bodyPr wrap="none" anchor="ctr" anchorCtr="0"/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endParaRPr lang="zh-CN" altLang="en-US" b="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95" name="Text Box 16"/>
          <p:cNvSpPr txBox="1"/>
          <p:nvPr/>
        </p:nvSpPr>
        <p:spPr>
          <a:xfrm>
            <a:off x="3440113" y="4113213"/>
            <a:ext cx="377825" cy="461962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41996" name="Text Box 17"/>
          <p:cNvSpPr txBox="1"/>
          <p:nvPr/>
        </p:nvSpPr>
        <p:spPr>
          <a:xfrm>
            <a:off x="3243263" y="2660650"/>
            <a:ext cx="771525" cy="461963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IE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IE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7" name="Text Box 18"/>
          <p:cNvSpPr txBox="1"/>
          <p:nvPr/>
        </p:nvSpPr>
        <p:spPr>
          <a:xfrm>
            <a:off x="5911850" y="4984750"/>
            <a:ext cx="746125" cy="461963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Font typeface="Arial" panose="020B0604020202020204" pitchFamily="34" charset="0"/>
            </a:pPr>
            <a:r>
              <a:rPr lang="en-IE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IE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IE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+1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692" name="AutoShape 19"/>
          <p:cNvSpPr/>
          <p:nvPr/>
        </p:nvSpPr>
        <p:spPr>
          <a:xfrm>
            <a:off x="6181725" y="3709988"/>
            <a:ext cx="146050" cy="719137"/>
          </a:xfrm>
          <a:prstGeom prst="rightBrace">
            <a:avLst>
              <a:gd name="adj1" fmla="val 42058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93" name="AutoShape 20"/>
          <p:cNvSpPr/>
          <p:nvPr/>
        </p:nvSpPr>
        <p:spPr>
          <a:xfrm flipH="1">
            <a:off x="5826125" y="2987675"/>
            <a:ext cx="176213" cy="722313"/>
          </a:xfrm>
          <a:prstGeom prst="rightBrace">
            <a:avLst>
              <a:gd name="adj1" fmla="val 35013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94" name="Text Box 21"/>
          <p:cNvSpPr txBox="1"/>
          <p:nvPr/>
        </p:nvSpPr>
        <p:spPr>
          <a:xfrm>
            <a:off x="6284913" y="3675063"/>
            <a:ext cx="309562" cy="487362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IE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en-US" altLang="zh-CN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95" name="Text Box 22"/>
          <p:cNvSpPr txBox="1"/>
          <p:nvPr/>
        </p:nvSpPr>
        <p:spPr>
          <a:xfrm>
            <a:off x="5500688" y="2990850"/>
            <a:ext cx="271462" cy="485775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IE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002" name="Line 34"/>
          <p:cNvSpPr/>
          <p:nvPr/>
        </p:nvSpPr>
        <p:spPr>
          <a:xfrm>
            <a:off x="3952875" y="4422775"/>
            <a:ext cx="223838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03" name="Text Box 18"/>
          <p:cNvSpPr txBox="1"/>
          <p:nvPr/>
        </p:nvSpPr>
        <p:spPr>
          <a:xfrm>
            <a:off x="4467225" y="4970463"/>
            <a:ext cx="396875" cy="461962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IE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IE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2004" name="Oval 12"/>
          <p:cNvSpPr/>
          <p:nvPr/>
        </p:nvSpPr>
        <p:spPr>
          <a:xfrm>
            <a:off x="4756150" y="4362450"/>
            <a:ext cx="144463" cy="147638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txBody>
          <a:bodyPr wrap="none" anchor="ctr" anchorCtr="0"/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005" name="Line 34"/>
          <p:cNvSpPr/>
          <p:nvPr/>
        </p:nvSpPr>
        <p:spPr>
          <a:xfrm>
            <a:off x="4051300" y="4422775"/>
            <a:ext cx="4433888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06" name="Line 34"/>
          <p:cNvSpPr/>
          <p:nvPr/>
        </p:nvSpPr>
        <p:spPr>
          <a:xfrm>
            <a:off x="4014788" y="2984500"/>
            <a:ext cx="44338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07" name="Line 11"/>
          <p:cNvSpPr/>
          <p:nvPr/>
        </p:nvSpPr>
        <p:spPr>
          <a:xfrm>
            <a:off x="6078538" y="2660650"/>
            <a:ext cx="0" cy="2420938"/>
          </a:xfrm>
          <a:prstGeom prst="line">
            <a:avLst/>
          </a:prstGeom>
          <a:ln w="254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08" name="Line 11"/>
          <p:cNvSpPr/>
          <p:nvPr/>
        </p:nvSpPr>
        <p:spPr>
          <a:xfrm>
            <a:off x="4821238" y="2647950"/>
            <a:ext cx="0" cy="2422525"/>
          </a:xfrm>
          <a:prstGeom prst="line">
            <a:avLst/>
          </a:prstGeom>
          <a:ln w="254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09" name="Text Box 21"/>
          <p:cNvSpPr txBox="1"/>
          <p:nvPr/>
        </p:nvSpPr>
        <p:spPr>
          <a:xfrm>
            <a:off x="6103938" y="4351338"/>
            <a:ext cx="1784350" cy="461962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Font typeface="Arial" panose="020B0604020202020204" pitchFamily="34" charset="0"/>
            </a:pPr>
            <a:r>
              <a:rPr lang="en-IE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010" name="Text Box 22"/>
          <p:cNvSpPr txBox="1"/>
          <p:nvPr/>
        </p:nvSpPr>
        <p:spPr>
          <a:xfrm>
            <a:off x="6078538" y="2578100"/>
            <a:ext cx="1793875" cy="461963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Font typeface="Arial" panose="020B0604020202020204" pitchFamily="34" charset="0"/>
            </a:pPr>
            <a:r>
              <a:rPr lang="en-IE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011" name="Text Box 21"/>
          <p:cNvSpPr txBox="1"/>
          <p:nvPr/>
        </p:nvSpPr>
        <p:spPr>
          <a:xfrm>
            <a:off x="4284663" y="3883025"/>
            <a:ext cx="10604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012" name="对象 2"/>
          <p:cNvGraphicFramePr>
            <a:graphicFrameLocks noChangeAspect="1"/>
          </p:cNvGraphicFramePr>
          <p:nvPr/>
        </p:nvGraphicFramePr>
        <p:xfrm>
          <a:off x="414338" y="5446713"/>
          <a:ext cx="501332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2693670" imgH="596900" progId="Equation.AxMath">
                  <p:embed/>
                </p:oleObj>
              </mc:Choice>
              <mc:Fallback>
                <p:oleObj name="" r:id="rId1" imgW="2693670" imgH="596900" progId="Equation.AxMath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4338" y="5446713"/>
                        <a:ext cx="5013325" cy="1111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3" name="Rectangle 3"/>
          <p:cNvSpPr>
            <a:spLocks noGrp="1"/>
          </p:cNvSpPr>
          <p:nvPr>
            <p:ph type="title"/>
          </p:nvPr>
        </p:nvSpPr>
        <p:spPr>
          <a:xfrm>
            <a:off x="442913" y="246063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3.2.2 </a:t>
            </a:r>
            <a:r>
              <a:rPr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IE" altLang="zh-CN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Bresenham </a:t>
            </a:r>
            <a:r>
              <a:rPr lang="zh-CN" altLang="en-IE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画线</a:t>
            </a:r>
            <a:r>
              <a:rPr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算法</a:t>
            </a:r>
            <a:endParaRPr lang="en-US" altLang="zh-CN" sz="32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42014" name="TextBox 2"/>
          <p:cNvSpPr txBox="1"/>
          <p:nvPr/>
        </p:nvSpPr>
        <p:spPr>
          <a:xfrm>
            <a:off x="84138" y="4316413"/>
            <a:ext cx="4284662" cy="10112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14000"/>
              </a:lnSpc>
              <a:spcBef>
                <a:spcPts val="600"/>
              </a:spcBef>
              <a:buFontTx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设直线方程为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kx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endParaRPr lang="en-US" altLang="zh-CN" sz="2400" i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记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sz="24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对应直线点纵坐标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2015" name="Text Box 16"/>
          <p:cNvSpPr txBox="1"/>
          <p:nvPr/>
        </p:nvSpPr>
        <p:spPr>
          <a:xfrm>
            <a:off x="3440113" y="3457575"/>
            <a:ext cx="320675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2" grpId="0" animBg="1"/>
      <p:bldP spid="28693" grpId="0" animBg="1"/>
      <p:bldP spid="28694" grpId="0"/>
      <p:bldP spid="2869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8" name="Rectangle 10"/>
          <p:cNvSpPr>
            <a:spLocks noGrp="1"/>
          </p:cNvSpPr>
          <p:nvPr>
            <p:ph idx="1"/>
          </p:nvPr>
        </p:nvSpPr>
        <p:spPr>
          <a:xfrm>
            <a:off x="292100" y="4562475"/>
            <a:ext cx="8478838" cy="2114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结论</a:t>
            </a:r>
            <a:endParaRPr kumimoji="0" lang="en-US" altLang="zh-CN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选择当前像素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P(x</a:t>
            </a:r>
            <a:r>
              <a:rPr kumimoji="0" lang="en-US" altLang="zh-CN" sz="26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,y</a:t>
            </a:r>
            <a:r>
              <a:rPr kumimoji="0" lang="en-US" altLang="zh-CN" sz="26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)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后，下一个像素有两种可能。根据判别式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d</a:t>
            </a:r>
            <a:r>
              <a:rPr kumimoji="0" lang="en-US" altLang="zh-CN" sz="26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的符号，确定选择哪一个</a:t>
            </a:r>
            <a:endParaRPr kumimoji="0" lang="en-US" altLang="zh-CN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d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&gt;=0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，选右上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T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d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&lt;0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，  选右侧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S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  <p:graphicFrame>
        <p:nvGraphicFramePr>
          <p:cNvPr id="43010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581025" y="1760538"/>
          <a:ext cx="5040313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2603500" imgH="1371600" progId="Equation.DSMT4">
                  <p:embed/>
                </p:oleObj>
              </mc:Choice>
              <mc:Fallback>
                <p:oleObj name="" r:id="rId1" imgW="2603500" imgH="13716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1025" y="1760538"/>
                        <a:ext cx="5040313" cy="26543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Rectangle 3"/>
          <p:cNvSpPr>
            <a:spLocks noGrp="1"/>
          </p:cNvSpPr>
          <p:nvPr>
            <p:ph type="title"/>
          </p:nvPr>
        </p:nvSpPr>
        <p:spPr>
          <a:xfrm>
            <a:off x="442913" y="246063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3.2.2 </a:t>
            </a:r>
            <a:r>
              <a:rPr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IE" altLang="zh-CN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Bresenham </a:t>
            </a:r>
            <a:r>
              <a:rPr lang="zh-CN" altLang="en-IE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画线</a:t>
            </a:r>
            <a:r>
              <a:rPr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算法</a:t>
            </a:r>
            <a:r>
              <a:rPr lang="en-US" altLang="zh-CN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--</a:t>
            </a:r>
            <a:r>
              <a:rPr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判别式</a:t>
            </a:r>
            <a:r>
              <a:rPr lang="en-US" altLang="zh-CN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di</a:t>
            </a:r>
            <a:r>
              <a:rPr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推导</a:t>
            </a:r>
            <a:endParaRPr lang="en-US" altLang="zh-CN" sz="32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43012" name="组合 9"/>
          <p:cNvGrpSpPr/>
          <p:nvPr/>
        </p:nvGrpSpPr>
        <p:grpSpPr>
          <a:xfrm>
            <a:off x="4686300" y="1079500"/>
            <a:ext cx="4341813" cy="2509838"/>
            <a:chOff x="2626826" y="1773515"/>
            <a:chExt cx="5533212" cy="3146127"/>
          </a:xfrm>
        </p:grpSpPr>
        <p:graphicFrame>
          <p:nvGraphicFramePr>
            <p:cNvPr id="43013" name="Object 2"/>
            <p:cNvGraphicFramePr>
              <a:graphicFrameLocks noChangeAspect="1"/>
            </p:cNvGraphicFramePr>
            <p:nvPr/>
          </p:nvGraphicFramePr>
          <p:xfrm>
            <a:off x="6510626" y="2864196"/>
            <a:ext cx="1649412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3" imgW="673100" imgH="203200" progId="Equation.3">
                    <p:embed/>
                  </p:oleObj>
                </mc:Choice>
                <mc:Fallback>
                  <p:oleObj name="" r:id="rId3" imgW="673100" imgH="2032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510626" y="2864196"/>
                          <a:ext cx="1649412" cy="4984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4" name="Line 5"/>
            <p:cNvSpPr/>
            <p:nvPr/>
          </p:nvSpPr>
          <p:spPr>
            <a:xfrm flipV="1">
              <a:off x="3482975" y="1773515"/>
              <a:ext cx="0" cy="278606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3015" name="Line 6"/>
            <p:cNvSpPr/>
            <p:nvPr/>
          </p:nvSpPr>
          <p:spPr>
            <a:xfrm rot="5400000" flipV="1">
              <a:off x="5672929" y="2152131"/>
              <a:ext cx="0" cy="460216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3016" name="Line 7"/>
            <p:cNvSpPr/>
            <p:nvPr/>
          </p:nvSpPr>
          <p:spPr>
            <a:xfrm flipV="1">
              <a:off x="3978275" y="2037040"/>
              <a:ext cx="3009900" cy="2303462"/>
            </a:xfrm>
            <a:prstGeom prst="line">
              <a:avLst/>
            </a:prstGeom>
            <a:ln w="317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17" name="Line 9"/>
            <p:cNvSpPr/>
            <p:nvPr/>
          </p:nvSpPr>
          <p:spPr>
            <a:xfrm>
              <a:off x="3367088" y="3119715"/>
              <a:ext cx="231775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18" name="Line 10"/>
            <p:cNvSpPr/>
            <p:nvPr/>
          </p:nvSpPr>
          <p:spPr>
            <a:xfrm>
              <a:off x="3367088" y="2330727"/>
              <a:ext cx="231775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19" name="Line 11"/>
            <p:cNvSpPr/>
            <p:nvPr/>
          </p:nvSpPr>
          <p:spPr>
            <a:xfrm>
              <a:off x="5576888" y="4315102"/>
              <a:ext cx="0" cy="249238"/>
            </a:xfrm>
            <a:prstGeom prst="line">
              <a:avLst/>
            </a:prstGeom>
            <a:ln w="127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20" name="Oval 12"/>
            <p:cNvSpPr/>
            <p:nvPr/>
          </p:nvSpPr>
          <p:spPr>
            <a:xfrm>
              <a:off x="5508625" y="3795990"/>
              <a:ext cx="150813" cy="15716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txBody>
            <a:bodyPr wrap="none" anchor="ctr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21" name="Oval 13"/>
            <p:cNvSpPr/>
            <p:nvPr/>
          </p:nvSpPr>
          <p:spPr>
            <a:xfrm>
              <a:off x="5508625" y="3041927"/>
              <a:ext cx="150813" cy="157163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txBody>
            <a:bodyPr wrap="none" anchor="ctr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22" name="Oval 14"/>
            <p:cNvSpPr/>
            <p:nvPr/>
          </p:nvSpPr>
          <p:spPr>
            <a:xfrm>
              <a:off x="5508625" y="2251352"/>
              <a:ext cx="150813" cy="157163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txBody>
            <a:bodyPr wrap="none" anchor="ctr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24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23" name="Text Box 16"/>
            <p:cNvSpPr txBox="1"/>
            <p:nvPr/>
          </p:nvSpPr>
          <p:spPr>
            <a:xfrm>
              <a:off x="2841625" y="3388002"/>
              <a:ext cx="378630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r>
                <a:rPr lang="en-US" altLang="zh-CN" sz="2400" i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43024" name="Text Box 17"/>
            <p:cNvSpPr txBox="1"/>
            <p:nvPr/>
          </p:nvSpPr>
          <p:spPr>
            <a:xfrm>
              <a:off x="2626826" y="1991001"/>
              <a:ext cx="1057382" cy="57840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r>
                <a:rPr lang="en-IE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IE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  <a:endPara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5" name="Text Box 18"/>
            <p:cNvSpPr txBox="1"/>
            <p:nvPr/>
          </p:nvSpPr>
          <p:spPr>
            <a:xfrm>
              <a:off x="5424488" y="4432577"/>
              <a:ext cx="745717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  <a:buClr>
                  <a:schemeClr val="accent2"/>
                </a:buClr>
                <a:buFont typeface="Arial" panose="020B0604020202020204" pitchFamily="34" charset="0"/>
              </a:pPr>
              <a:r>
                <a:rPr lang="en-IE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IE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IE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+1</a:t>
              </a:r>
              <a:endPara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3026" name="AutoShape 19"/>
            <p:cNvSpPr/>
            <p:nvPr/>
          </p:nvSpPr>
          <p:spPr>
            <a:xfrm>
              <a:off x="5684838" y="3111777"/>
              <a:ext cx="150812" cy="768350"/>
            </a:xfrm>
            <a:prstGeom prst="rightBrace">
              <a:avLst>
                <a:gd name="adj1" fmla="val 42409"/>
                <a:gd name="adj2" fmla="val 5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27" name="AutoShape 20"/>
            <p:cNvSpPr/>
            <p:nvPr/>
          </p:nvSpPr>
          <p:spPr>
            <a:xfrm flipH="1">
              <a:off x="5314950" y="2340252"/>
              <a:ext cx="182563" cy="771525"/>
            </a:xfrm>
            <a:prstGeom prst="rightBrace">
              <a:avLst>
                <a:gd name="adj1" fmla="val 35178"/>
                <a:gd name="adj2" fmla="val 5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28" name="Text Box 21"/>
            <p:cNvSpPr txBox="1"/>
            <p:nvPr/>
          </p:nvSpPr>
          <p:spPr>
            <a:xfrm>
              <a:off x="5791200" y="3075265"/>
              <a:ext cx="304892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r>
                <a:rPr lang="en-IE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9" name="Text Box 22"/>
            <p:cNvSpPr txBox="1"/>
            <p:nvPr/>
          </p:nvSpPr>
          <p:spPr>
            <a:xfrm>
              <a:off x="4975225" y="2343427"/>
              <a:ext cx="269626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r>
                <a:rPr lang="en-IE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0" name="Line 34"/>
            <p:cNvSpPr/>
            <p:nvPr/>
          </p:nvSpPr>
          <p:spPr>
            <a:xfrm>
              <a:off x="3365500" y="3873777"/>
              <a:ext cx="231775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31" name="Text Box 18"/>
            <p:cNvSpPr txBox="1"/>
            <p:nvPr/>
          </p:nvSpPr>
          <p:spPr>
            <a:xfrm>
              <a:off x="3900488" y="4457977"/>
              <a:ext cx="396262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r>
                <a:rPr lang="en-IE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IE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3032" name="Oval 12"/>
            <p:cNvSpPr/>
            <p:nvPr/>
          </p:nvSpPr>
          <p:spPr>
            <a:xfrm>
              <a:off x="4200525" y="3808690"/>
              <a:ext cx="150813" cy="15716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txBody>
            <a:bodyPr wrap="none" anchor="ctr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33" name="Line 34"/>
            <p:cNvSpPr/>
            <p:nvPr/>
          </p:nvSpPr>
          <p:spPr>
            <a:xfrm>
              <a:off x="3467100" y="3873777"/>
              <a:ext cx="4613275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34" name="Line 34"/>
            <p:cNvSpPr/>
            <p:nvPr/>
          </p:nvSpPr>
          <p:spPr>
            <a:xfrm>
              <a:off x="3429000" y="2337077"/>
              <a:ext cx="4613275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35" name="Line 11"/>
            <p:cNvSpPr/>
            <p:nvPr/>
          </p:nvSpPr>
          <p:spPr>
            <a:xfrm>
              <a:off x="5576888" y="1991002"/>
              <a:ext cx="0" cy="2586038"/>
            </a:xfrm>
            <a:prstGeom prst="line">
              <a:avLst/>
            </a:prstGeom>
            <a:ln w="127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36" name="Line 11"/>
            <p:cNvSpPr/>
            <p:nvPr/>
          </p:nvSpPr>
          <p:spPr>
            <a:xfrm>
              <a:off x="4268788" y="1978302"/>
              <a:ext cx="0" cy="2586038"/>
            </a:xfrm>
            <a:prstGeom prst="line">
              <a:avLst/>
            </a:prstGeom>
            <a:ln w="127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37" name="Text Box 21"/>
            <p:cNvSpPr txBox="1"/>
            <p:nvPr/>
          </p:nvSpPr>
          <p:spPr>
            <a:xfrm>
              <a:off x="5689600" y="3786465"/>
              <a:ext cx="356188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r>
                <a:rPr lang="en-IE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8" name="Text Box 22"/>
            <p:cNvSpPr txBox="1"/>
            <p:nvPr/>
          </p:nvSpPr>
          <p:spPr>
            <a:xfrm>
              <a:off x="5661025" y="2102127"/>
              <a:ext cx="372218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r>
                <a:rPr lang="en-IE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9" name="Text Box 21"/>
            <p:cNvSpPr txBox="1"/>
            <p:nvPr/>
          </p:nvSpPr>
          <p:spPr>
            <a:xfrm>
              <a:off x="3817937" y="3304155"/>
              <a:ext cx="1059906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(</a:t>
              </a:r>
              <a:r>
                <a:rPr lang="en-US" altLang="zh-CN" sz="2400" i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x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,</a:t>
              </a:r>
              <a:r>
                <a:rPr lang="en-US" altLang="zh-CN" sz="2400" i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)</a:t>
              </a:r>
              <a:endPara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关键：如何快速计算下一个像素的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di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？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44035" name="对象 3"/>
          <p:cNvGraphicFramePr>
            <a:graphicFrameLocks noChangeAspect="1"/>
          </p:cNvGraphicFramePr>
          <p:nvPr/>
        </p:nvGraphicFramePr>
        <p:xfrm>
          <a:off x="139700" y="2708275"/>
          <a:ext cx="5310188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2832100" imgH="685800" progId="Equation.DSMT4">
                  <p:embed/>
                </p:oleObj>
              </mc:Choice>
              <mc:Fallback>
                <p:oleObj name="" r:id="rId1" imgW="2832100" imgH="6858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9700" y="2708275"/>
                        <a:ext cx="5310188" cy="1287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0"/>
          <p:cNvSpPr txBox="1"/>
          <p:nvPr/>
        </p:nvSpPr>
        <p:spPr bwMode="auto">
          <a:xfrm>
            <a:off x="544513" y="4414838"/>
            <a:ext cx="8415338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结论</a:t>
            </a: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若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d</a:t>
            </a:r>
            <a:r>
              <a:rPr kumimoji="0" lang="en-US" altLang="zh-CN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&gt;=0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，选右上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T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，更新判别式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d</a:t>
            </a:r>
            <a:r>
              <a:rPr kumimoji="0" lang="en-US" altLang="zh-CN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i+1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=d</a:t>
            </a:r>
            <a:r>
              <a:rPr kumimoji="0" lang="en-US" altLang="zh-CN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+2(dy-dx)</a:t>
            </a: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若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d</a:t>
            </a:r>
            <a:r>
              <a:rPr kumimoji="0" lang="en-US" altLang="zh-CN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&lt;0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，  选右侧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S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，更新判别式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d</a:t>
            </a:r>
            <a:r>
              <a:rPr kumimoji="0" lang="en-US" altLang="zh-CN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i+1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=d</a:t>
            </a:r>
            <a:r>
              <a:rPr kumimoji="0" lang="en-US" altLang="zh-CN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+2dy</a:t>
            </a: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d</a:t>
            </a:r>
            <a:r>
              <a:rPr kumimoji="0" lang="en-US" altLang="zh-CN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的初值        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d</a:t>
            </a:r>
            <a:r>
              <a:rPr kumimoji="0" lang="en-US" altLang="zh-CN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=2dy-dx</a:t>
            </a: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44037" name="组合 9"/>
          <p:cNvGrpSpPr/>
          <p:nvPr/>
        </p:nvGrpSpPr>
        <p:grpSpPr>
          <a:xfrm>
            <a:off x="5402263" y="2260600"/>
            <a:ext cx="3159125" cy="2320925"/>
            <a:chOff x="2626826" y="1773515"/>
            <a:chExt cx="5453549" cy="3216161"/>
          </a:xfrm>
        </p:grpSpPr>
        <p:sp>
          <p:nvSpPr>
            <p:cNvPr id="44038" name="Line 5"/>
            <p:cNvSpPr/>
            <p:nvPr/>
          </p:nvSpPr>
          <p:spPr>
            <a:xfrm flipV="1">
              <a:off x="3482975" y="1773515"/>
              <a:ext cx="0" cy="278606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4039" name="Line 6"/>
            <p:cNvSpPr/>
            <p:nvPr/>
          </p:nvSpPr>
          <p:spPr>
            <a:xfrm rot="5400000" flipV="1">
              <a:off x="5672929" y="2152131"/>
              <a:ext cx="0" cy="460216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4040" name="Line 7"/>
            <p:cNvSpPr/>
            <p:nvPr/>
          </p:nvSpPr>
          <p:spPr>
            <a:xfrm flipV="1">
              <a:off x="3978275" y="2037040"/>
              <a:ext cx="3009900" cy="2303462"/>
            </a:xfrm>
            <a:prstGeom prst="line">
              <a:avLst/>
            </a:prstGeom>
            <a:ln w="317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41" name="Line 9"/>
            <p:cNvSpPr/>
            <p:nvPr/>
          </p:nvSpPr>
          <p:spPr>
            <a:xfrm>
              <a:off x="3367088" y="3119715"/>
              <a:ext cx="231775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42" name="Line 10"/>
            <p:cNvSpPr/>
            <p:nvPr/>
          </p:nvSpPr>
          <p:spPr>
            <a:xfrm>
              <a:off x="3367088" y="2330727"/>
              <a:ext cx="231775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43" name="Line 11"/>
            <p:cNvSpPr/>
            <p:nvPr/>
          </p:nvSpPr>
          <p:spPr>
            <a:xfrm>
              <a:off x="5576888" y="4315102"/>
              <a:ext cx="0" cy="249238"/>
            </a:xfrm>
            <a:prstGeom prst="line">
              <a:avLst/>
            </a:prstGeom>
            <a:ln w="127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44" name="Oval 12"/>
            <p:cNvSpPr/>
            <p:nvPr/>
          </p:nvSpPr>
          <p:spPr>
            <a:xfrm>
              <a:off x="5508625" y="3795990"/>
              <a:ext cx="150813" cy="15716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txBody>
            <a:bodyPr wrap="none" anchor="ctr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45" name="Oval 13"/>
            <p:cNvSpPr/>
            <p:nvPr/>
          </p:nvSpPr>
          <p:spPr>
            <a:xfrm>
              <a:off x="5508625" y="3041927"/>
              <a:ext cx="150813" cy="157163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txBody>
            <a:bodyPr wrap="none" anchor="ctr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46" name="Oval 14"/>
            <p:cNvSpPr/>
            <p:nvPr/>
          </p:nvSpPr>
          <p:spPr>
            <a:xfrm>
              <a:off x="5508625" y="2251352"/>
              <a:ext cx="150813" cy="157163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txBody>
            <a:bodyPr wrap="none" anchor="ctr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24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47" name="Text Box 16"/>
            <p:cNvSpPr txBox="1"/>
            <p:nvPr/>
          </p:nvSpPr>
          <p:spPr>
            <a:xfrm>
              <a:off x="2841625" y="3388001"/>
              <a:ext cx="629715" cy="58003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r>
                <a:rPr lang="en-US" altLang="zh-CN" sz="1800" i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y</a:t>
              </a:r>
              <a:r>
                <a:rPr lang="en-US" altLang="zh-CN" sz="18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44048" name="Text Box 17"/>
            <p:cNvSpPr txBox="1"/>
            <p:nvPr/>
          </p:nvSpPr>
          <p:spPr>
            <a:xfrm>
              <a:off x="2626826" y="1991001"/>
              <a:ext cx="1057382" cy="53169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r>
                <a:rPr lang="en-IE" altLang="zh-CN" sz="16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IE" altLang="zh-CN" sz="16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16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  <a:endParaRPr lang="en-US" altLang="zh-CN" sz="16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9" name="Text Box 18"/>
            <p:cNvSpPr txBox="1"/>
            <p:nvPr/>
          </p:nvSpPr>
          <p:spPr>
            <a:xfrm>
              <a:off x="5424487" y="4432578"/>
              <a:ext cx="1066422" cy="5316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  <a:buClr>
                  <a:schemeClr val="accent2"/>
                </a:buClr>
                <a:buFont typeface="Arial" panose="020B0604020202020204" pitchFamily="34" charset="0"/>
              </a:pPr>
              <a:r>
                <a:rPr lang="en-IE" altLang="zh-CN" sz="16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IE" altLang="zh-CN" sz="16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IE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+1</a:t>
              </a:r>
              <a:endPara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050" name="AutoShape 19"/>
            <p:cNvSpPr/>
            <p:nvPr/>
          </p:nvSpPr>
          <p:spPr>
            <a:xfrm>
              <a:off x="5684838" y="3111777"/>
              <a:ext cx="150812" cy="768350"/>
            </a:xfrm>
            <a:prstGeom prst="rightBrace">
              <a:avLst>
                <a:gd name="adj1" fmla="val 42409"/>
                <a:gd name="adj2" fmla="val 5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51" name="AutoShape 20"/>
            <p:cNvSpPr/>
            <p:nvPr/>
          </p:nvSpPr>
          <p:spPr>
            <a:xfrm flipH="1">
              <a:off x="5314950" y="2340252"/>
              <a:ext cx="182563" cy="771525"/>
            </a:xfrm>
            <a:prstGeom prst="rightBrace">
              <a:avLst>
                <a:gd name="adj1" fmla="val 35178"/>
                <a:gd name="adj2" fmla="val 5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52" name="Text Box 21"/>
            <p:cNvSpPr txBox="1"/>
            <p:nvPr/>
          </p:nvSpPr>
          <p:spPr>
            <a:xfrm>
              <a:off x="5791200" y="3075265"/>
              <a:ext cx="304892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r>
                <a:rPr lang="en-IE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3" name="Text Box 22"/>
            <p:cNvSpPr txBox="1"/>
            <p:nvPr/>
          </p:nvSpPr>
          <p:spPr>
            <a:xfrm>
              <a:off x="4975225" y="2343427"/>
              <a:ext cx="269626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r>
                <a:rPr lang="en-IE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4" name="Line 34"/>
            <p:cNvSpPr/>
            <p:nvPr/>
          </p:nvSpPr>
          <p:spPr>
            <a:xfrm>
              <a:off x="3365500" y="3873777"/>
              <a:ext cx="231775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55" name="Text Box 18"/>
            <p:cNvSpPr txBox="1"/>
            <p:nvPr/>
          </p:nvSpPr>
          <p:spPr>
            <a:xfrm>
              <a:off x="3900488" y="4457977"/>
              <a:ext cx="620552" cy="5316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r>
                <a:rPr lang="en-IE" altLang="zh-CN" sz="16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IE" altLang="zh-CN" sz="16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056" name="Oval 12"/>
            <p:cNvSpPr/>
            <p:nvPr/>
          </p:nvSpPr>
          <p:spPr>
            <a:xfrm>
              <a:off x="4200525" y="3808690"/>
              <a:ext cx="150813" cy="157162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txBody>
            <a:bodyPr wrap="none" anchor="ctr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57" name="Line 34"/>
            <p:cNvSpPr/>
            <p:nvPr/>
          </p:nvSpPr>
          <p:spPr>
            <a:xfrm>
              <a:off x="3467100" y="3873777"/>
              <a:ext cx="4613275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58" name="Line 34"/>
            <p:cNvSpPr/>
            <p:nvPr/>
          </p:nvSpPr>
          <p:spPr>
            <a:xfrm>
              <a:off x="3429000" y="2337077"/>
              <a:ext cx="4613275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59" name="Line 11"/>
            <p:cNvSpPr/>
            <p:nvPr/>
          </p:nvSpPr>
          <p:spPr>
            <a:xfrm>
              <a:off x="5576888" y="1991002"/>
              <a:ext cx="0" cy="2586038"/>
            </a:xfrm>
            <a:prstGeom prst="line">
              <a:avLst/>
            </a:prstGeom>
            <a:ln w="127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60" name="Line 11"/>
            <p:cNvSpPr/>
            <p:nvPr/>
          </p:nvSpPr>
          <p:spPr>
            <a:xfrm>
              <a:off x="4268788" y="1978302"/>
              <a:ext cx="0" cy="2586038"/>
            </a:xfrm>
            <a:prstGeom prst="line">
              <a:avLst/>
            </a:prstGeom>
            <a:ln w="127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61" name="Text Box 21"/>
            <p:cNvSpPr txBox="1"/>
            <p:nvPr/>
          </p:nvSpPr>
          <p:spPr>
            <a:xfrm>
              <a:off x="5689601" y="3786466"/>
              <a:ext cx="568638" cy="5316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r>
                <a:rPr lang="en-IE" altLang="zh-CN" sz="16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16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62" name="Text Box 22"/>
            <p:cNvSpPr txBox="1"/>
            <p:nvPr/>
          </p:nvSpPr>
          <p:spPr>
            <a:xfrm>
              <a:off x="5661026" y="2102127"/>
              <a:ext cx="590013" cy="5316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r>
                <a:rPr lang="en-IE" altLang="zh-CN" sz="16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16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63" name="Text Box 21"/>
            <p:cNvSpPr txBox="1"/>
            <p:nvPr/>
          </p:nvSpPr>
          <p:spPr>
            <a:xfrm>
              <a:off x="3817938" y="3304155"/>
              <a:ext cx="1603907" cy="58003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r>
                <a:rPr lang="en-US" altLang="zh-CN" sz="1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1800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(</a:t>
              </a:r>
              <a:r>
                <a:rPr lang="en-US" altLang="zh-CN" sz="1800" i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x</a:t>
              </a:r>
              <a:r>
                <a:rPr lang="en-US" altLang="zh-CN" sz="18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1800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,</a:t>
              </a:r>
              <a:r>
                <a:rPr lang="en-US" altLang="zh-CN" sz="1800" i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y</a:t>
              </a:r>
              <a:r>
                <a:rPr lang="en-US" altLang="zh-CN" sz="18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1800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)</a:t>
              </a:r>
              <a:endPara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7011988" y="4775200"/>
            <a:ext cx="1489075" cy="6461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011988" y="5270500"/>
            <a:ext cx="1489075" cy="6461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98475" y="1182688"/>
            <a:ext cx="8478838" cy="52736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925" marR="0" lvl="2" indent="-71755" algn="l" defTabSz="914400" rtl="0" eaLnBrk="0" fontAlgn="base" latinLnBrk="0" hangingPunct="0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（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斜率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0&lt;=k&lt;=1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）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34925" marR="0" lvl="2" indent="-71755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 输入线段两个端点坐标，将左端点存储在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(</a:t>
            </a:r>
            <a:r>
              <a:rPr kumimoji="0" lang="en-US" altLang="zh-C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x</a:t>
            </a:r>
            <a:r>
              <a:rPr kumimoji="0" lang="en-US" altLang="zh-CN" sz="26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1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,</a:t>
            </a:r>
            <a:r>
              <a:rPr kumimoji="0" lang="en-US" altLang="zh-C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y</a:t>
            </a:r>
            <a:r>
              <a:rPr kumimoji="0" lang="en-US" altLang="zh-CN" sz="26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1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)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中</a:t>
            </a:r>
            <a:endParaRPr kumimoji="0" lang="zh-CN" alt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34925" marR="0" lvl="2" indent="-71755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 绘制第一个点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(</a:t>
            </a:r>
            <a:r>
              <a:rPr kumimoji="0" lang="en-US" altLang="zh-C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x</a:t>
            </a:r>
            <a:r>
              <a:rPr kumimoji="0" lang="en-US" altLang="zh-CN" sz="26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1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,</a:t>
            </a:r>
            <a:r>
              <a:rPr kumimoji="0" lang="en-US" altLang="zh-C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y</a:t>
            </a:r>
            <a:r>
              <a:rPr kumimoji="0" lang="en-US" altLang="zh-CN" sz="26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1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)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；</a:t>
            </a:r>
            <a:endParaRPr kumimoji="0" lang="zh-CN" alt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34925" marR="0" lvl="2" indent="-71755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 计算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d</a:t>
            </a:r>
            <a:r>
              <a:rPr kumimoji="0" lang="en-US" altLang="zh-C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zh-CN" altLang="en-US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d</a:t>
            </a:r>
            <a:r>
              <a:rPr kumimoji="0" lang="en-US" altLang="zh-C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y</a:t>
            </a:r>
            <a:r>
              <a:rPr kumimoji="0" lang="zh-CN" altLang="en-US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2d</a:t>
            </a:r>
            <a:r>
              <a:rPr kumimoji="0" lang="en-US" altLang="zh-C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y</a:t>
            </a:r>
            <a:r>
              <a:rPr kumimoji="0" lang="zh-CN" altLang="en-US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2d</a:t>
            </a:r>
            <a:r>
              <a:rPr kumimoji="0" lang="en-US" altLang="zh-C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y 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-2d</a:t>
            </a:r>
            <a:r>
              <a:rPr kumimoji="0" lang="en-US" altLang="zh-C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，判别式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d</a:t>
            </a:r>
            <a:r>
              <a:rPr kumimoji="0" lang="en-US" altLang="zh-CN" sz="26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i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初值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2d</a:t>
            </a:r>
            <a:r>
              <a:rPr kumimoji="0" lang="en-US" altLang="zh-C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y- 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d</a:t>
            </a:r>
            <a:r>
              <a:rPr kumimoji="0" lang="en-US" altLang="zh-C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x 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；</a:t>
            </a:r>
            <a:endParaRPr kumimoji="0" lang="zh-CN" alt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  <a:sym typeface="Symbol" panose="05050102010706020507" pitchFamily="18" charset="2"/>
            </a:endParaRPr>
          </a:p>
          <a:p>
            <a:pPr marL="34925" marR="0" lvl="2" indent="-71755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 从</a:t>
            </a:r>
            <a:r>
              <a:rPr kumimoji="0" lang="en-US" altLang="zh-C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＝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0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开始，在沿直线路径的每个</a:t>
            </a:r>
            <a:r>
              <a:rPr kumimoji="0" lang="en-US" altLang="zh-C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，进行下列判断：</a:t>
            </a:r>
            <a:endParaRPr kumimoji="0" lang="zh-CN" alt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  <a:sym typeface="Symbol" panose="05050102010706020507" pitchFamily="18" charset="2"/>
            </a:endParaRPr>
          </a:p>
          <a:p>
            <a:pPr marL="395605" marR="0" lvl="3" indent="-71755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 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d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i 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&lt;0,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选择右侧的像素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(</a:t>
            </a:r>
            <a:r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+1,</a:t>
            </a:r>
            <a:r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y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绘制，并更新判别式    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323850" marR="0" lvl="3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 d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i+1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= </a:t>
            </a:r>
            <a:r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d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+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 2d</a:t>
            </a:r>
            <a:r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y</a:t>
            </a:r>
            <a:r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;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395605" marR="0" lvl="3" indent="-71755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 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d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i 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≥0 ,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选择右上方的像素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(</a:t>
            </a:r>
            <a:r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+1,</a:t>
            </a:r>
            <a:r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y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+1)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绘制，并更新判别式</a:t>
            </a:r>
            <a:r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d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i+1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= </a:t>
            </a:r>
            <a:r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d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+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 2d</a:t>
            </a:r>
            <a:r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y-2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d</a:t>
            </a:r>
            <a:r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;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  <a:sym typeface="Symbol" panose="05050102010706020507" pitchFamily="18" charset="2"/>
            </a:endParaRPr>
          </a:p>
          <a:p>
            <a:pPr marL="34925" marR="0" lvl="2" indent="-71755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 重复上述判断和更新操作，共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d</a:t>
            </a:r>
            <a:r>
              <a:rPr kumimoji="0" lang="en-US" altLang="zh-C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x 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次</a:t>
            </a:r>
            <a:endParaRPr kumimoji="0" lang="en-US" altLang="zh-CN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5058" name="Rectangle 3"/>
          <p:cNvSpPr>
            <a:spLocks noGrp="1"/>
          </p:cNvSpPr>
          <p:nvPr>
            <p:ph type="title"/>
          </p:nvPr>
        </p:nvSpPr>
        <p:spPr>
          <a:xfrm>
            <a:off x="442913" y="246063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3.2.2 </a:t>
            </a:r>
            <a:r>
              <a:rPr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IE" altLang="zh-CN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Bresenham </a:t>
            </a:r>
            <a:r>
              <a:rPr lang="zh-CN" altLang="en-IE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画线</a:t>
            </a:r>
            <a:r>
              <a:rPr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算法</a:t>
            </a:r>
            <a:r>
              <a:rPr lang="en-US" altLang="zh-CN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—</a:t>
            </a:r>
            <a:r>
              <a:rPr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算法执行流程</a:t>
            </a:r>
            <a:endParaRPr lang="en-US" altLang="zh-CN" sz="32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文本框 13"/>
          <p:cNvSpPr txBox="1">
            <a:spLocks noChangeArrowheads="1"/>
          </p:cNvSpPr>
          <p:nvPr/>
        </p:nvSpPr>
        <p:spPr bwMode="auto">
          <a:xfrm>
            <a:off x="247650" y="1403350"/>
            <a:ext cx="8616950" cy="33242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36195" marR="0" lvl="1" indent="385445" algn="l" defTabSz="914400" rtl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图元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：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图形学中不可再分的独立图形，如点、直线、圆弧、多边形、字符等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36195" marR="0" lvl="1" indent="385445" algn="l" defTabSz="914400" rtl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图元光栅化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：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从图元的参数表示形式转换为点阵表示形式</a:t>
            </a: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的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过程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396240" marR="0" lvl="2" indent="385445" algn="l" defTabSz="914400" rtl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华文中宋" panose="02010600040101010101" pitchFamily="2" charset="-122"/>
              <a:buChar char="−"/>
              <a:defRPr/>
            </a:pP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具体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来说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就是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在像素点阵中确定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最佳逼近于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理想图元的像素点集，并用指定颜色设置这些像素点集，用于显示</a:t>
            </a: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图元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。这个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过程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也称为图元的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扫描转换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（图元的</a:t>
            </a: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生成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）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9218" name="Group 1023"/>
          <p:cNvGrpSpPr/>
          <p:nvPr/>
        </p:nvGrpSpPr>
        <p:grpSpPr>
          <a:xfrm>
            <a:off x="2852738" y="4727575"/>
            <a:ext cx="4783137" cy="1876425"/>
            <a:chOff x="999" y="1798"/>
            <a:chExt cx="3872" cy="1651"/>
          </a:xfrm>
        </p:grpSpPr>
        <p:grpSp>
          <p:nvGrpSpPr>
            <p:cNvPr id="9219" name="Group 715"/>
            <p:cNvGrpSpPr/>
            <p:nvPr/>
          </p:nvGrpSpPr>
          <p:grpSpPr>
            <a:xfrm>
              <a:off x="999" y="2395"/>
              <a:ext cx="3848" cy="1054"/>
              <a:chOff x="999" y="2395"/>
              <a:chExt cx="3848" cy="1054"/>
            </a:xfrm>
          </p:grpSpPr>
          <p:sp>
            <p:nvSpPr>
              <p:cNvPr id="9220" name="Rectangle 516"/>
              <p:cNvSpPr/>
              <p:nvPr/>
            </p:nvSpPr>
            <p:spPr>
              <a:xfrm>
                <a:off x="999" y="3160"/>
                <a:ext cx="1332" cy="2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>
                <a:spAutoFit/>
              </a:bodyPr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r>
                  <a:rPr lang="zh-CN" altLang="en-US" sz="1400" dirty="0">
                    <a:solidFill>
                      <a:srgbClr val="0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  帧缓冲存储器</a:t>
                </a: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21" name="Rectangle 517"/>
              <p:cNvSpPr/>
              <p:nvPr/>
            </p:nvSpPr>
            <p:spPr>
              <a:xfrm>
                <a:off x="4113" y="3212"/>
                <a:ext cx="734" cy="2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CRT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光栅</a:t>
                </a: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22" name="Freeform 518"/>
              <p:cNvSpPr>
                <a:spLocks noEditPoints="1"/>
              </p:cNvSpPr>
              <p:nvPr/>
            </p:nvSpPr>
            <p:spPr>
              <a:xfrm>
                <a:off x="3200" y="2462"/>
                <a:ext cx="567" cy="255"/>
              </a:xfrm>
              <a:custGeom>
                <a:avLst/>
                <a:gdLst/>
                <a:ahLst/>
                <a:cxnLst>
                  <a:cxn ang="0">
                    <a:pos x="158" y="246"/>
                  </a:cxn>
                  <a:cxn ang="0">
                    <a:pos x="162" y="251"/>
                  </a:cxn>
                  <a:cxn ang="0">
                    <a:pos x="158" y="254"/>
                  </a:cxn>
                  <a:cxn ang="0">
                    <a:pos x="3" y="254"/>
                  </a:cxn>
                  <a:cxn ang="0">
                    <a:pos x="0" y="251"/>
                  </a:cxn>
                  <a:cxn ang="0">
                    <a:pos x="3" y="246"/>
                  </a:cxn>
                  <a:cxn ang="0">
                    <a:pos x="248" y="246"/>
                  </a:cxn>
                  <a:cxn ang="0">
                    <a:pos x="403" y="247"/>
                  </a:cxn>
                  <a:cxn ang="0">
                    <a:pos x="404" y="252"/>
                  </a:cxn>
                  <a:cxn ang="0">
                    <a:pos x="399" y="255"/>
                  </a:cxn>
                  <a:cxn ang="0">
                    <a:pos x="244" y="253"/>
                  </a:cxn>
                  <a:cxn ang="0">
                    <a:pos x="243" y="249"/>
                  </a:cxn>
                  <a:cxn ang="0">
                    <a:pos x="248" y="246"/>
                  </a:cxn>
                  <a:cxn ang="0">
                    <a:pos x="562" y="246"/>
                  </a:cxn>
                  <a:cxn ang="0">
                    <a:pos x="557" y="178"/>
                  </a:cxn>
                  <a:cxn ang="0">
                    <a:pos x="562" y="175"/>
                  </a:cxn>
                  <a:cxn ang="0">
                    <a:pos x="567" y="178"/>
                  </a:cxn>
                  <a:cxn ang="0">
                    <a:pos x="567" y="252"/>
                  </a:cxn>
                  <a:cxn ang="0">
                    <a:pos x="562" y="255"/>
                  </a:cxn>
                  <a:cxn ang="0">
                    <a:pos x="486" y="253"/>
                  </a:cxn>
                  <a:cxn ang="0">
                    <a:pos x="485" y="249"/>
                  </a:cxn>
                  <a:cxn ang="0">
                    <a:pos x="490" y="246"/>
                  </a:cxn>
                  <a:cxn ang="0">
                    <a:pos x="557" y="4"/>
                  </a:cxn>
                  <a:cxn ang="0">
                    <a:pos x="516" y="7"/>
                  </a:cxn>
                  <a:cxn ang="0">
                    <a:pos x="513" y="4"/>
                  </a:cxn>
                  <a:cxn ang="0">
                    <a:pos x="516" y="0"/>
                  </a:cxn>
                  <a:cxn ang="0">
                    <a:pos x="563" y="0"/>
                  </a:cxn>
                  <a:cxn ang="0">
                    <a:pos x="567" y="4"/>
                  </a:cxn>
                  <a:cxn ang="0">
                    <a:pos x="566" y="102"/>
                  </a:cxn>
                  <a:cxn ang="0">
                    <a:pos x="559" y="103"/>
                  </a:cxn>
                  <a:cxn ang="0">
                    <a:pos x="557" y="99"/>
                  </a:cxn>
                  <a:cxn ang="0">
                    <a:pos x="276" y="8"/>
                  </a:cxn>
                  <a:cxn ang="0">
                    <a:pos x="271" y="5"/>
                  </a:cxn>
                  <a:cxn ang="0">
                    <a:pos x="272" y="1"/>
                  </a:cxn>
                  <a:cxn ang="0">
                    <a:pos x="428" y="0"/>
                  </a:cxn>
                  <a:cxn ang="0">
                    <a:pos x="431" y="2"/>
                  </a:cxn>
                  <a:cxn ang="0">
                    <a:pos x="430" y="6"/>
                  </a:cxn>
                  <a:cxn ang="0">
                    <a:pos x="428" y="8"/>
                  </a:cxn>
                  <a:cxn ang="0">
                    <a:pos x="31" y="7"/>
                  </a:cxn>
                  <a:cxn ang="0">
                    <a:pos x="29" y="4"/>
                  </a:cxn>
                  <a:cxn ang="0">
                    <a:pos x="31" y="0"/>
                  </a:cxn>
                  <a:cxn ang="0">
                    <a:pos x="187" y="0"/>
                  </a:cxn>
                  <a:cxn ang="0">
                    <a:pos x="190" y="4"/>
                  </a:cxn>
                  <a:cxn ang="0">
                    <a:pos x="187" y="7"/>
                  </a:cxn>
                  <a:cxn ang="0">
                    <a:pos x="10" y="59"/>
                  </a:cxn>
                  <a:cxn ang="0">
                    <a:pos x="9" y="197"/>
                  </a:cxn>
                  <a:cxn ang="0">
                    <a:pos x="3" y="198"/>
                  </a:cxn>
                  <a:cxn ang="0">
                    <a:pos x="0" y="193"/>
                  </a:cxn>
                  <a:cxn ang="0">
                    <a:pos x="2" y="56"/>
                  </a:cxn>
                  <a:cxn ang="0">
                    <a:pos x="7" y="55"/>
                  </a:cxn>
                  <a:cxn ang="0">
                    <a:pos x="10" y="59"/>
                  </a:cxn>
                </a:cxnLst>
                <a:pathLst>
                  <a:path w="567" h="255">
                    <a:moveTo>
                      <a:pt x="5" y="246"/>
                    </a:moveTo>
                    <a:lnTo>
                      <a:pt x="157" y="246"/>
                    </a:lnTo>
                    <a:lnTo>
                      <a:pt x="158" y="246"/>
                    </a:lnTo>
                    <a:lnTo>
                      <a:pt x="161" y="247"/>
                    </a:lnTo>
                    <a:lnTo>
                      <a:pt x="162" y="249"/>
                    </a:lnTo>
                    <a:lnTo>
                      <a:pt x="162" y="251"/>
                    </a:lnTo>
                    <a:lnTo>
                      <a:pt x="162" y="252"/>
                    </a:lnTo>
                    <a:lnTo>
                      <a:pt x="161" y="253"/>
                    </a:lnTo>
                    <a:lnTo>
                      <a:pt x="158" y="254"/>
                    </a:lnTo>
                    <a:lnTo>
                      <a:pt x="157" y="255"/>
                    </a:lnTo>
                    <a:lnTo>
                      <a:pt x="5" y="255"/>
                    </a:lnTo>
                    <a:lnTo>
                      <a:pt x="3" y="254"/>
                    </a:lnTo>
                    <a:lnTo>
                      <a:pt x="2" y="253"/>
                    </a:lnTo>
                    <a:lnTo>
                      <a:pt x="0" y="252"/>
                    </a:lnTo>
                    <a:lnTo>
                      <a:pt x="0" y="251"/>
                    </a:lnTo>
                    <a:lnTo>
                      <a:pt x="0" y="249"/>
                    </a:lnTo>
                    <a:lnTo>
                      <a:pt x="2" y="247"/>
                    </a:lnTo>
                    <a:lnTo>
                      <a:pt x="3" y="246"/>
                    </a:lnTo>
                    <a:lnTo>
                      <a:pt x="5" y="246"/>
                    </a:lnTo>
                    <a:close/>
                    <a:moveTo>
                      <a:pt x="248" y="246"/>
                    </a:moveTo>
                    <a:lnTo>
                      <a:pt x="399" y="246"/>
                    </a:lnTo>
                    <a:lnTo>
                      <a:pt x="400" y="246"/>
                    </a:lnTo>
                    <a:lnTo>
                      <a:pt x="403" y="247"/>
                    </a:lnTo>
                    <a:lnTo>
                      <a:pt x="404" y="249"/>
                    </a:lnTo>
                    <a:lnTo>
                      <a:pt x="404" y="251"/>
                    </a:lnTo>
                    <a:lnTo>
                      <a:pt x="404" y="252"/>
                    </a:lnTo>
                    <a:lnTo>
                      <a:pt x="403" y="253"/>
                    </a:lnTo>
                    <a:lnTo>
                      <a:pt x="400" y="254"/>
                    </a:lnTo>
                    <a:lnTo>
                      <a:pt x="399" y="255"/>
                    </a:lnTo>
                    <a:lnTo>
                      <a:pt x="248" y="255"/>
                    </a:lnTo>
                    <a:lnTo>
                      <a:pt x="245" y="254"/>
                    </a:lnTo>
                    <a:lnTo>
                      <a:pt x="244" y="253"/>
                    </a:lnTo>
                    <a:lnTo>
                      <a:pt x="243" y="252"/>
                    </a:lnTo>
                    <a:lnTo>
                      <a:pt x="243" y="251"/>
                    </a:lnTo>
                    <a:lnTo>
                      <a:pt x="243" y="249"/>
                    </a:lnTo>
                    <a:lnTo>
                      <a:pt x="244" y="247"/>
                    </a:lnTo>
                    <a:lnTo>
                      <a:pt x="245" y="246"/>
                    </a:lnTo>
                    <a:lnTo>
                      <a:pt x="248" y="246"/>
                    </a:lnTo>
                    <a:close/>
                    <a:moveTo>
                      <a:pt x="490" y="246"/>
                    </a:moveTo>
                    <a:lnTo>
                      <a:pt x="562" y="246"/>
                    </a:lnTo>
                    <a:lnTo>
                      <a:pt x="557" y="251"/>
                    </a:lnTo>
                    <a:lnTo>
                      <a:pt x="557" y="180"/>
                    </a:lnTo>
                    <a:lnTo>
                      <a:pt x="557" y="178"/>
                    </a:lnTo>
                    <a:lnTo>
                      <a:pt x="558" y="177"/>
                    </a:lnTo>
                    <a:lnTo>
                      <a:pt x="559" y="176"/>
                    </a:lnTo>
                    <a:lnTo>
                      <a:pt x="562" y="175"/>
                    </a:lnTo>
                    <a:lnTo>
                      <a:pt x="563" y="176"/>
                    </a:lnTo>
                    <a:lnTo>
                      <a:pt x="566" y="177"/>
                    </a:lnTo>
                    <a:lnTo>
                      <a:pt x="567" y="178"/>
                    </a:lnTo>
                    <a:lnTo>
                      <a:pt x="567" y="180"/>
                    </a:lnTo>
                    <a:lnTo>
                      <a:pt x="567" y="251"/>
                    </a:lnTo>
                    <a:lnTo>
                      <a:pt x="567" y="252"/>
                    </a:lnTo>
                    <a:lnTo>
                      <a:pt x="566" y="253"/>
                    </a:lnTo>
                    <a:lnTo>
                      <a:pt x="563" y="254"/>
                    </a:lnTo>
                    <a:lnTo>
                      <a:pt x="562" y="255"/>
                    </a:lnTo>
                    <a:lnTo>
                      <a:pt x="490" y="255"/>
                    </a:lnTo>
                    <a:lnTo>
                      <a:pt x="487" y="254"/>
                    </a:lnTo>
                    <a:lnTo>
                      <a:pt x="486" y="253"/>
                    </a:lnTo>
                    <a:lnTo>
                      <a:pt x="485" y="252"/>
                    </a:lnTo>
                    <a:lnTo>
                      <a:pt x="485" y="251"/>
                    </a:lnTo>
                    <a:lnTo>
                      <a:pt x="485" y="249"/>
                    </a:lnTo>
                    <a:lnTo>
                      <a:pt x="486" y="247"/>
                    </a:lnTo>
                    <a:lnTo>
                      <a:pt x="487" y="246"/>
                    </a:lnTo>
                    <a:lnTo>
                      <a:pt x="490" y="246"/>
                    </a:lnTo>
                    <a:close/>
                    <a:moveTo>
                      <a:pt x="557" y="99"/>
                    </a:moveTo>
                    <a:lnTo>
                      <a:pt x="557" y="4"/>
                    </a:lnTo>
                    <a:lnTo>
                      <a:pt x="562" y="8"/>
                    </a:lnTo>
                    <a:lnTo>
                      <a:pt x="518" y="8"/>
                    </a:lnTo>
                    <a:lnTo>
                      <a:pt x="516" y="7"/>
                    </a:lnTo>
                    <a:lnTo>
                      <a:pt x="515" y="6"/>
                    </a:lnTo>
                    <a:lnTo>
                      <a:pt x="513" y="5"/>
                    </a:lnTo>
                    <a:lnTo>
                      <a:pt x="513" y="4"/>
                    </a:lnTo>
                    <a:lnTo>
                      <a:pt x="513" y="2"/>
                    </a:lnTo>
                    <a:lnTo>
                      <a:pt x="515" y="1"/>
                    </a:lnTo>
                    <a:lnTo>
                      <a:pt x="516" y="0"/>
                    </a:lnTo>
                    <a:lnTo>
                      <a:pt x="518" y="0"/>
                    </a:lnTo>
                    <a:lnTo>
                      <a:pt x="562" y="0"/>
                    </a:lnTo>
                    <a:lnTo>
                      <a:pt x="563" y="0"/>
                    </a:lnTo>
                    <a:lnTo>
                      <a:pt x="566" y="1"/>
                    </a:lnTo>
                    <a:lnTo>
                      <a:pt x="567" y="2"/>
                    </a:lnTo>
                    <a:lnTo>
                      <a:pt x="567" y="4"/>
                    </a:lnTo>
                    <a:lnTo>
                      <a:pt x="567" y="99"/>
                    </a:lnTo>
                    <a:lnTo>
                      <a:pt x="567" y="101"/>
                    </a:lnTo>
                    <a:lnTo>
                      <a:pt x="566" y="102"/>
                    </a:lnTo>
                    <a:lnTo>
                      <a:pt x="563" y="103"/>
                    </a:lnTo>
                    <a:lnTo>
                      <a:pt x="562" y="103"/>
                    </a:lnTo>
                    <a:lnTo>
                      <a:pt x="559" y="103"/>
                    </a:lnTo>
                    <a:lnTo>
                      <a:pt x="558" y="102"/>
                    </a:lnTo>
                    <a:lnTo>
                      <a:pt x="557" y="101"/>
                    </a:lnTo>
                    <a:lnTo>
                      <a:pt x="557" y="99"/>
                    </a:lnTo>
                    <a:close/>
                    <a:moveTo>
                      <a:pt x="428" y="8"/>
                    </a:moveTo>
                    <a:lnTo>
                      <a:pt x="276" y="8"/>
                    </a:lnTo>
                    <a:lnTo>
                      <a:pt x="274" y="7"/>
                    </a:lnTo>
                    <a:lnTo>
                      <a:pt x="272" y="6"/>
                    </a:lnTo>
                    <a:lnTo>
                      <a:pt x="271" y="5"/>
                    </a:lnTo>
                    <a:lnTo>
                      <a:pt x="271" y="4"/>
                    </a:lnTo>
                    <a:lnTo>
                      <a:pt x="271" y="2"/>
                    </a:lnTo>
                    <a:lnTo>
                      <a:pt x="272" y="1"/>
                    </a:lnTo>
                    <a:lnTo>
                      <a:pt x="274" y="0"/>
                    </a:lnTo>
                    <a:lnTo>
                      <a:pt x="276" y="0"/>
                    </a:lnTo>
                    <a:lnTo>
                      <a:pt x="428" y="0"/>
                    </a:lnTo>
                    <a:lnTo>
                      <a:pt x="429" y="0"/>
                    </a:lnTo>
                    <a:lnTo>
                      <a:pt x="430" y="1"/>
                    </a:lnTo>
                    <a:lnTo>
                      <a:pt x="431" y="2"/>
                    </a:lnTo>
                    <a:lnTo>
                      <a:pt x="433" y="4"/>
                    </a:lnTo>
                    <a:lnTo>
                      <a:pt x="431" y="5"/>
                    </a:lnTo>
                    <a:lnTo>
                      <a:pt x="430" y="6"/>
                    </a:lnTo>
                    <a:lnTo>
                      <a:pt x="429" y="7"/>
                    </a:lnTo>
                    <a:lnTo>
                      <a:pt x="428" y="8"/>
                    </a:lnTo>
                    <a:close/>
                    <a:moveTo>
                      <a:pt x="186" y="8"/>
                    </a:moveTo>
                    <a:lnTo>
                      <a:pt x="34" y="8"/>
                    </a:lnTo>
                    <a:lnTo>
                      <a:pt x="31" y="7"/>
                    </a:lnTo>
                    <a:lnTo>
                      <a:pt x="30" y="6"/>
                    </a:lnTo>
                    <a:lnTo>
                      <a:pt x="29" y="5"/>
                    </a:lnTo>
                    <a:lnTo>
                      <a:pt x="29" y="4"/>
                    </a:lnTo>
                    <a:lnTo>
                      <a:pt x="29" y="2"/>
                    </a:lnTo>
                    <a:lnTo>
                      <a:pt x="30" y="1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186" y="0"/>
                    </a:lnTo>
                    <a:lnTo>
                      <a:pt x="187" y="0"/>
                    </a:lnTo>
                    <a:lnTo>
                      <a:pt x="188" y="1"/>
                    </a:lnTo>
                    <a:lnTo>
                      <a:pt x="189" y="2"/>
                    </a:lnTo>
                    <a:lnTo>
                      <a:pt x="190" y="4"/>
                    </a:lnTo>
                    <a:lnTo>
                      <a:pt x="189" y="5"/>
                    </a:lnTo>
                    <a:lnTo>
                      <a:pt x="188" y="6"/>
                    </a:lnTo>
                    <a:lnTo>
                      <a:pt x="187" y="7"/>
                    </a:lnTo>
                    <a:lnTo>
                      <a:pt x="186" y="8"/>
                    </a:lnTo>
                    <a:close/>
                    <a:moveTo>
                      <a:pt x="10" y="59"/>
                    </a:moveTo>
                    <a:lnTo>
                      <a:pt x="10" y="193"/>
                    </a:lnTo>
                    <a:lnTo>
                      <a:pt x="10" y="195"/>
                    </a:lnTo>
                    <a:lnTo>
                      <a:pt x="9" y="197"/>
                    </a:lnTo>
                    <a:lnTo>
                      <a:pt x="7" y="198"/>
                    </a:lnTo>
                    <a:lnTo>
                      <a:pt x="5" y="198"/>
                    </a:lnTo>
                    <a:lnTo>
                      <a:pt x="3" y="198"/>
                    </a:lnTo>
                    <a:lnTo>
                      <a:pt x="2" y="197"/>
                    </a:lnTo>
                    <a:lnTo>
                      <a:pt x="0" y="195"/>
                    </a:lnTo>
                    <a:lnTo>
                      <a:pt x="0" y="193"/>
                    </a:lnTo>
                    <a:lnTo>
                      <a:pt x="0" y="59"/>
                    </a:lnTo>
                    <a:lnTo>
                      <a:pt x="0" y="57"/>
                    </a:lnTo>
                    <a:lnTo>
                      <a:pt x="2" y="56"/>
                    </a:lnTo>
                    <a:lnTo>
                      <a:pt x="3" y="55"/>
                    </a:lnTo>
                    <a:lnTo>
                      <a:pt x="5" y="55"/>
                    </a:lnTo>
                    <a:lnTo>
                      <a:pt x="7" y="55"/>
                    </a:lnTo>
                    <a:lnTo>
                      <a:pt x="9" y="56"/>
                    </a:lnTo>
                    <a:lnTo>
                      <a:pt x="10" y="57"/>
                    </a:lnTo>
                    <a:lnTo>
                      <a:pt x="10" y="59"/>
                    </a:lnTo>
                    <a:close/>
                  </a:path>
                </a:pathLst>
              </a:custGeom>
              <a:solidFill>
                <a:srgbClr val="FFFFFF"/>
              </a:solidFill>
              <a:ln w="1588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223" name="Rectangle 519"/>
              <p:cNvSpPr/>
              <p:nvPr/>
            </p:nvSpPr>
            <p:spPr>
              <a:xfrm>
                <a:off x="3293" y="2629"/>
                <a:ext cx="504" cy="2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>
                <a:spAutoFit/>
              </a:bodyPr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r>
                  <a:rPr lang="zh-CN" altLang="en-US" sz="1400" dirty="0">
                    <a:solidFill>
                      <a:srgbClr val="0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电子枪</a:t>
                </a: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24" name="Rectangle 520"/>
              <p:cNvSpPr/>
              <p:nvPr/>
            </p:nvSpPr>
            <p:spPr>
              <a:xfrm>
                <a:off x="2186" y="2431"/>
                <a:ext cx="596" cy="287"/>
              </a:xfrm>
              <a:prstGeom prst="rect">
                <a:avLst/>
              </a:prstGeom>
              <a:noFill/>
              <a:ln w="1587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25" name="Rectangle 521"/>
              <p:cNvSpPr/>
              <p:nvPr/>
            </p:nvSpPr>
            <p:spPr>
              <a:xfrm>
                <a:off x="2329" y="2395"/>
                <a:ext cx="436" cy="2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r>
                  <a:rPr lang="zh-CN" altLang="en-US" sz="1400" dirty="0">
                    <a:solidFill>
                      <a:srgbClr val="0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寄存器</a:t>
                </a: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26" name="Rectangle 522"/>
              <p:cNvSpPr/>
              <p:nvPr/>
            </p:nvSpPr>
            <p:spPr>
              <a:xfrm>
                <a:off x="1033" y="3036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27" name="Rectangle 523"/>
              <p:cNvSpPr/>
              <p:nvPr/>
            </p:nvSpPr>
            <p:spPr>
              <a:xfrm>
                <a:off x="1033" y="3036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28" name="Rectangle 524"/>
              <p:cNvSpPr/>
              <p:nvPr/>
            </p:nvSpPr>
            <p:spPr>
              <a:xfrm>
                <a:off x="1510" y="3036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29" name="Rectangle 525"/>
              <p:cNvSpPr/>
              <p:nvPr/>
            </p:nvSpPr>
            <p:spPr>
              <a:xfrm>
                <a:off x="1510" y="3036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30" name="Rectangle 526"/>
              <p:cNvSpPr/>
              <p:nvPr/>
            </p:nvSpPr>
            <p:spPr>
              <a:xfrm>
                <a:off x="1430" y="3036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31" name="Rectangle 527"/>
              <p:cNvSpPr/>
              <p:nvPr/>
            </p:nvSpPr>
            <p:spPr>
              <a:xfrm>
                <a:off x="1430" y="3036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32" name="Rectangle 528"/>
              <p:cNvSpPr/>
              <p:nvPr/>
            </p:nvSpPr>
            <p:spPr>
              <a:xfrm>
                <a:off x="1271" y="3036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33" name="Rectangle 529"/>
              <p:cNvSpPr/>
              <p:nvPr/>
            </p:nvSpPr>
            <p:spPr>
              <a:xfrm>
                <a:off x="1271" y="3036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34" name="Rectangle 530"/>
              <p:cNvSpPr/>
              <p:nvPr/>
            </p:nvSpPr>
            <p:spPr>
              <a:xfrm>
                <a:off x="1192" y="3036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35" name="Rectangle 531"/>
              <p:cNvSpPr/>
              <p:nvPr/>
            </p:nvSpPr>
            <p:spPr>
              <a:xfrm>
                <a:off x="1192" y="3036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36" name="Rectangle 532"/>
              <p:cNvSpPr/>
              <p:nvPr/>
            </p:nvSpPr>
            <p:spPr>
              <a:xfrm>
                <a:off x="1112" y="3036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37" name="Rectangle 533"/>
              <p:cNvSpPr/>
              <p:nvPr/>
            </p:nvSpPr>
            <p:spPr>
              <a:xfrm>
                <a:off x="1112" y="3036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38" name="Rectangle 534"/>
              <p:cNvSpPr/>
              <p:nvPr/>
            </p:nvSpPr>
            <p:spPr>
              <a:xfrm>
                <a:off x="1351" y="3036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39" name="Rectangle 535"/>
              <p:cNvSpPr/>
              <p:nvPr/>
            </p:nvSpPr>
            <p:spPr>
              <a:xfrm>
                <a:off x="1351" y="3036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40" name="Rectangle 536"/>
              <p:cNvSpPr/>
              <p:nvPr/>
            </p:nvSpPr>
            <p:spPr>
              <a:xfrm>
                <a:off x="1589" y="3036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41" name="Rectangle 537"/>
              <p:cNvSpPr/>
              <p:nvPr/>
            </p:nvSpPr>
            <p:spPr>
              <a:xfrm>
                <a:off x="1589" y="3036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42" name="Rectangle 538"/>
              <p:cNvSpPr/>
              <p:nvPr/>
            </p:nvSpPr>
            <p:spPr>
              <a:xfrm>
                <a:off x="2066" y="3036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43" name="Rectangle 539"/>
              <p:cNvSpPr/>
              <p:nvPr/>
            </p:nvSpPr>
            <p:spPr>
              <a:xfrm>
                <a:off x="2066" y="3036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44" name="Rectangle 540"/>
              <p:cNvSpPr/>
              <p:nvPr/>
            </p:nvSpPr>
            <p:spPr>
              <a:xfrm>
                <a:off x="1987" y="3036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45" name="Rectangle 541"/>
              <p:cNvSpPr/>
              <p:nvPr/>
            </p:nvSpPr>
            <p:spPr>
              <a:xfrm>
                <a:off x="1987" y="3036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46" name="Rectangle 542"/>
              <p:cNvSpPr/>
              <p:nvPr/>
            </p:nvSpPr>
            <p:spPr>
              <a:xfrm>
                <a:off x="1828" y="3036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47" name="Rectangle 543"/>
              <p:cNvSpPr/>
              <p:nvPr/>
            </p:nvSpPr>
            <p:spPr>
              <a:xfrm>
                <a:off x="1828" y="3036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48" name="Rectangle 544"/>
              <p:cNvSpPr/>
              <p:nvPr/>
            </p:nvSpPr>
            <p:spPr>
              <a:xfrm>
                <a:off x="1748" y="3036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49" name="Rectangle 545"/>
              <p:cNvSpPr/>
              <p:nvPr/>
            </p:nvSpPr>
            <p:spPr>
              <a:xfrm>
                <a:off x="1748" y="3036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50" name="Rectangle 546"/>
              <p:cNvSpPr/>
              <p:nvPr/>
            </p:nvSpPr>
            <p:spPr>
              <a:xfrm>
                <a:off x="1669" y="3036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51" name="Rectangle 547"/>
              <p:cNvSpPr/>
              <p:nvPr/>
            </p:nvSpPr>
            <p:spPr>
              <a:xfrm>
                <a:off x="1669" y="3036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52" name="Rectangle 548"/>
              <p:cNvSpPr/>
              <p:nvPr/>
            </p:nvSpPr>
            <p:spPr>
              <a:xfrm>
                <a:off x="1907" y="3036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53" name="Rectangle 549"/>
              <p:cNvSpPr/>
              <p:nvPr/>
            </p:nvSpPr>
            <p:spPr>
              <a:xfrm>
                <a:off x="1907" y="3036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54" name="Rectangle 550"/>
              <p:cNvSpPr/>
              <p:nvPr/>
            </p:nvSpPr>
            <p:spPr>
              <a:xfrm>
                <a:off x="2146" y="3036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55" name="Rectangle 551"/>
              <p:cNvSpPr/>
              <p:nvPr/>
            </p:nvSpPr>
            <p:spPr>
              <a:xfrm>
                <a:off x="2146" y="3036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56" name="Rectangle 552"/>
              <p:cNvSpPr/>
              <p:nvPr/>
            </p:nvSpPr>
            <p:spPr>
              <a:xfrm>
                <a:off x="1033" y="2965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57" name="Rectangle 553"/>
              <p:cNvSpPr/>
              <p:nvPr/>
            </p:nvSpPr>
            <p:spPr>
              <a:xfrm>
                <a:off x="1033" y="2965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58" name="Rectangle 554"/>
              <p:cNvSpPr/>
              <p:nvPr/>
            </p:nvSpPr>
            <p:spPr>
              <a:xfrm>
                <a:off x="1510" y="2965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59" name="Rectangle 555"/>
              <p:cNvSpPr/>
              <p:nvPr/>
            </p:nvSpPr>
            <p:spPr>
              <a:xfrm>
                <a:off x="1510" y="2965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60" name="Rectangle 556"/>
              <p:cNvSpPr/>
              <p:nvPr/>
            </p:nvSpPr>
            <p:spPr>
              <a:xfrm>
                <a:off x="1430" y="2965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61" name="Rectangle 557"/>
              <p:cNvSpPr/>
              <p:nvPr/>
            </p:nvSpPr>
            <p:spPr>
              <a:xfrm>
                <a:off x="1430" y="2965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62" name="Rectangle 558"/>
              <p:cNvSpPr/>
              <p:nvPr/>
            </p:nvSpPr>
            <p:spPr>
              <a:xfrm>
                <a:off x="1271" y="2965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63" name="Rectangle 559"/>
              <p:cNvSpPr/>
              <p:nvPr/>
            </p:nvSpPr>
            <p:spPr>
              <a:xfrm>
                <a:off x="1271" y="2965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64" name="Rectangle 560"/>
              <p:cNvSpPr/>
              <p:nvPr/>
            </p:nvSpPr>
            <p:spPr>
              <a:xfrm>
                <a:off x="1192" y="2965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65" name="Rectangle 561"/>
              <p:cNvSpPr/>
              <p:nvPr/>
            </p:nvSpPr>
            <p:spPr>
              <a:xfrm>
                <a:off x="1192" y="2965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66" name="Rectangle 562"/>
              <p:cNvSpPr/>
              <p:nvPr/>
            </p:nvSpPr>
            <p:spPr>
              <a:xfrm>
                <a:off x="1112" y="2965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67" name="Rectangle 563"/>
              <p:cNvSpPr/>
              <p:nvPr/>
            </p:nvSpPr>
            <p:spPr>
              <a:xfrm>
                <a:off x="1112" y="2965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68" name="Rectangle 564"/>
              <p:cNvSpPr/>
              <p:nvPr/>
            </p:nvSpPr>
            <p:spPr>
              <a:xfrm>
                <a:off x="1351" y="2965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69" name="Rectangle 565"/>
              <p:cNvSpPr/>
              <p:nvPr/>
            </p:nvSpPr>
            <p:spPr>
              <a:xfrm>
                <a:off x="1351" y="2965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70" name="Rectangle 566"/>
              <p:cNvSpPr/>
              <p:nvPr/>
            </p:nvSpPr>
            <p:spPr>
              <a:xfrm>
                <a:off x="1589" y="2965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71" name="Rectangle 567"/>
              <p:cNvSpPr/>
              <p:nvPr/>
            </p:nvSpPr>
            <p:spPr>
              <a:xfrm>
                <a:off x="1589" y="2965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72" name="Rectangle 568"/>
              <p:cNvSpPr/>
              <p:nvPr/>
            </p:nvSpPr>
            <p:spPr>
              <a:xfrm>
                <a:off x="2066" y="2965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73" name="Rectangle 569"/>
              <p:cNvSpPr/>
              <p:nvPr/>
            </p:nvSpPr>
            <p:spPr>
              <a:xfrm>
                <a:off x="2066" y="2965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74" name="Rectangle 570"/>
              <p:cNvSpPr/>
              <p:nvPr/>
            </p:nvSpPr>
            <p:spPr>
              <a:xfrm>
                <a:off x="1987" y="2965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75" name="Rectangle 571"/>
              <p:cNvSpPr/>
              <p:nvPr/>
            </p:nvSpPr>
            <p:spPr>
              <a:xfrm>
                <a:off x="1987" y="2965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76" name="Rectangle 572"/>
              <p:cNvSpPr/>
              <p:nvPr/>
            </p:nvSpPr>
            <p:spPr>
              <a:xfrm>
                <a:off x="1828" y="2965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77" name="Rectangle 573"/>
              <p:cNvSpPr/>
              <p:nvPr/>
            </p:nvSpPr>
            <p:spPr>
              <a:xfrm>
                <a:off x="1828" y="2965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78" name="Rectangle 574"/>
              <p:cNvSpPr/>
              <p:nvPr/>
            </p:nvSpPr>
            <p:spPr>
              <a:xfrm>
                <a:off x="1748" y="2965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79" name="Rectangle 575"/>
              <p:cNvSpPr/>
              <p:nvPr/>
            </p:nvSpPr>
            <p:spPr>
              <a:xfrm>
                <a:off x="1748" y="2965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80" name="Rectangle 576"/>
              <p:cNvSpPr/>
              <p:nvPr/>
            </p:nvSpPr>
            <p:spPr>
              <a:xfrm>
                <a:off x="1669" y="2965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81" name="Rectangle 577"/>
              <p:cNvSpPr/>
              <p:nvPr/>
            </p:nvSpPr>
            <p:spPr>
              <a:xfrm>
                <a:off x="1669" y="2965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82" name="Rectangle 578"/>
              <p:cNvSpPr/>
              <p:nvPr/>
            </p:nvSpPr>
            <p:spPr>
              <a:xfrm>
                <a:off x="1907" y="2965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83" name="Rectangle 579"/>
              <p:cNvSpPr/>
              <p:nvPr/>
            </p:nvSpPr>
            <p:spPr>
              <a:xfrm>
                <a:off x="1907" y="2965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84" name="Rectangle 580"/>
              <p:cNvSpPr/>
              <p:nvPr/>
            </p:nvSpPr>
            <p:spPr>
              <a:xfrm>
                <a:off x="2146" y="2965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85" name="Rectangle 581"/>
              <p:cNvSpPr/>
              <p:nvPr/>
            </p:nvSpPr>
            <p:spPr>
              <a:xfrm>
                <a:off x="2146" y="2965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86" name="Rectangle 582"/>
              <p:cNvSpPr/>
              <p:nvPr/>
            </p:nvSpPr>
            <p:spPr>
              <a:xfrm>
                <a:off x="1033" y="2895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87" name="Rectangle 583"/>
              <p:cNvSpPr/>
              <p:nvPr/>
            </p:nvSpPr>
            <p:spPr>
              <a:xfrm>
                <a:off x="1033" y="2895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88" name="Rectangle 584"/>
              <p:cNvSpPr/>
              <p:nvPr/>
            </p:nvSpPr>
            <p:spPr>
              <a:xfrm>
                <a:off x="1510" y="2895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89" name="Rectangle 585"/>
              <p:cNvSpPr/>
              <p:nvPr/>
            </p:nvSpPr>
            <p:spPr>
              <a:xfrm>
                <a:off x="1510" y="2895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90" name="Rectangle 586"/>
              <p:cNvSpPr/>
              <p:nvPr/>
            </p:nvSpPr>
            <p:spPr>
              <a:xfrm>
                <a:off x="1430" y="2895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91" name="Rectangle 587"/>
              <p:cNvSpPr/>
              <p:nvPr/>
            </p:nvSpPr>
            <p:spPr>
              <a:xfrm>
                <a:off x="1430" y="2895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92" name="Rectangle 588"/>
              <p:cNvSpPr/>
              <p:nvPr/>
            </p:nvSpPr>
            <p:spPr>
              <a:xfrm>
                <a:off x="1271" y="2895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93" name="Rectangle 589"/>
              <p:cNvSpPr/>
              <p:nvPr/>
            </p:nvSpPr>
            <p:spPr>
              <a:xfrm>
                <a:off x="1271" y="2895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94" name="Rectangle 590"/>
              <p:cNvSpPr/>
              <p:nvPr/>
            </p:nvSpPr>
            <p:spPr>
              <a:xfrm>
                <a:off x="1192" y="2895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95" name="Rectangle 591"/>
              <p:cNvSpPr/>
              <p:nvPr/>
            </p:nvSpPr>
            <p:spPr>
              <a:xfrm>
                <a:off x="1192" y="2895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96" name="Rectangle 592"/>
              <p:cNvSpPr/>
              <p:nvPr/>
            </p:nvSpPr>
            <p:spPr>
              <a:xfrm>
                <a:off x="1112" y="2895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97" name="Rectangle 593"/>
              <p:cNvSpPr/>
              <p:nvPr/>
            </p:nvSpPr>
            <p:spPr>
              <a:xfrm>
                <a:off x="1112" y="2895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98" name="Rectangle 594"/>
              <p:cNvSpPr/>
              <p:nvPr/>
            </p:nvSpPr>
            <p:spPr>
              <a:xfrm>
                <a:off x="1351" y="2895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299" name="Rectangle 595"/>
              <p:cNvSpPr/>
              <p:nvPr/>
            </p:nvSpPr>
            <p:spPr>
              <a:xfrm>
                <a:off x="1351" y="2895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00" name="Rectangle 596"/>
              <p:cNvSpPr/>
              <p:nvPr/>
            </p:nvSpPr>
            <p:spPr>
              <a:xfrm>
                <a:off x="1589" y="2895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01" name="Rectangle 597"/>
              <p:cNvSpPr/>
              <p:nvPr/>
            </p:nvSpPr>
            <p:spPr>
              <a:xfrm>
                <a:off x="1589" y="2895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02" name="Rectangle 598"/>
              <p:cNvSpPr/>
              <p:nvPr/>
            </p:nvSpPr>
            <p:spPr>
              <a:xfrm>
                <a:off x="2066" y="2895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03" name="Rectangle 599"/>
              <p:cNvSpPr/>
              <p:nvPr/>
            </p:nvSpPr>
            <p:spPr>
              <a:xfrm>
                <a:off x="2066" y="2895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04" name="Rectangle 600"/>
              <p:cNvSpPr/>
              <p:nvPr/>
            </p:nvSpPr>
            <p:spPr>
              <a:xfrm>
                <a:off x="1987" y="2895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05" name="Rectangle 601"/>
              <p:cNvSpPr/>
              <p:nvPr/>
            </p:nvSpPr>
            <p:spPr>
              <a:xfrm>
                <a:off x="1987" y="2895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06" name="Rectangle 602"/>
              <p:cNvSpPr/>
              <p:nvPr/>
            </p:nvSpPr>
            <p:spPr>
              <a:xfrm>
                <a:off x="1828" y="2895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07" name="Rectangle 603"/>
              <p:cNvSpPr/>
              <p:nvPr/>
            </p:nvSpPr>
            <p:spPr>
              <a:xfrm>
                <a:off x="1828" y="2895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08" name="Rectangle 604"/>
              <p:cNvSpPr/>
              <p:nvPr/>
            </p:nvSpPr>
            <p:spPr>
              <a:xfrm>
                <a:off x="1748" y="2895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09" name="Rectangle 605"/>
              <p:cNvSpPr/>
              <p:nvPr/>
            </p:nvSpPr>
            <p:spPr>
              <a:xfrm>
                <a:off x="1748" y="2895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10" name="Rectangle 606"/>
              <p:cNvSpPr/>
              <p:nvPr/>
            </p:nvSpPr>
            <p:spPr>
              <a:xfrm>
                <a:off x="1669" y="2895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11" name="Rectangle 607"/>
              <p:cNvSpPr/>
              <p:nvPr/>
            </p:nvSpPr>
            <p:spPr>
              <a:xfrm>
                <a:off x="1669" y="2895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12" name="Rectangle 608"/>
              <p:cNvSpPr/>
              <p:nvPr/>
            </p:nvSpPr>
            <p:spPr>
              <a:xfrm>
                <a:off x="1907" y="2895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13" name="Rectangle 609"/>
              <p:cNvSpPr/>
              <p:nvPr/>
            </p:nvSpPr>
            <p:spPr>
              <a:xfrm>
                <a:off x="1907" y="2895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14" name="Rectangle 610"/>
              <p:cNvSpPr/>
              <p:nvPr/>
            </p:nvSpPr>
            <p:spPr>
              <a:xfrm>
                <a:off x="2146" y="2895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15" name="Rectangle 611"/>
              <p:cNvSpPr/>
              <p:nvPr/>
            </p:nvSpPr>
            <p:spPr>
              <a:xfrm>
                <a:off x="2146" y="2895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16" name="Rectangle 612"/>
              <p:cNvSpPr/>
              <p:nvPr/>
            </p:nvSpPr>
            <p:spPr>
              <a:xfrm>
                <a:off x="1033" y="2824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17" name="Rectangle 613"/>
              <p:cNvSpPr/>
              <p:nvPr/>
            </p:nvSpPr>
            <p:spPr>
              <a:xfrm>
                <a:off x="1033" y="2824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18" name="Rectangle 614"/>
              <p:cNvSpPr/>
              <p:nvPr/>
            </p:nvSpPr>
            <p:spPr>
              <a:xfrm>
                <a:off x="1510" y="2824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19" name="Rectangle 615"/>
              <p:cNvSpPr/>
              <p:nvPr/>
            </p:nvSpPr>
            <p:spPr>
              <a:xfrm>
                <a:off x="1510" y="2824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20" name="Rectangle 616"/>
              <p:cNvSpPr/>
              <p:nvPr/>
            </p:nvSpPr>
            <p:spPr>
              <a:xfrm>
                <a:off x="1430" y="2824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21" name="Rectangle 617"/>
              <p:cNvSpPr/>
              <p:nvPr/>
            </p:nvSpPr>
            <p:spPr>
              <a:xfrm>
                <a:off x="1430" y="2824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22" name="Rectangle 618"/>
              <p:cNvSpPr/>
              <p:nvPr/>
            </p:nvSpPr>
            <p:spPr>
              <a:xfrm>
                <a:off x="1271" y="2824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23" name="Rectangle 619"/>
              <p:cNvSpPr/>
              <p:nvPr/>
            </p:nvSpPr>
            <p:spPr>
              <a:xfrm>
                <a:off x="1271" y="2824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24" name="Rectangle 620"/>
              <p:cNvSpPr/>
              <p:nvPr/>
            </p:nvSpPr>
            <p:spPr>
              <a:xfrm>
                <a:off x="1192" y="2824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25" name="Rectangle 621"/>
              <p:cNvSpPr/>
              <p:nvPr/>
            </p:nvSpPr>
            <p:spPr>
              <a:xfrm>
                <a:off x="1192" y="2824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26" name="Rectangle 622"/>
              <p:cNvSpPr/>
              <p:nvPr/>
            </p:nvSpPr>
            <p:spPr>
              <a:xfrm>
                <a:off x="1112" y="2824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27" name="Rectangle 623"/>
              <p:cNvSpPr/>
              <p:nvPr/>
            </p:nvSpPr>
            <p:spPr>
              <a:xfrm>
                <a:off x="1112" y="2824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28" name="Rectangle 624"/>
              <p:cNvSpPr/>
              <p:nvPr/>
            </p:nvSpPr>
            <p:spPr>
              <a:xfrm>
                <a:off x="1351" y="2824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29" name="Rectangle 625"/>
              <p:cNvSpPr/>
              <p:nvPr/>
            </p:nvSpPr>
            <p:spPr>
              <a:xfrm>
                <a:off x="1351" y="2824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30" name="Rectangle 626"/>
              <p:cNvSpPr/>
              <p:nvPr/>
            </p:nvSpPr>
            <p:spPr>
              <a:xfrm>
                <a:off x="1589" y="2824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31" name="Rectangle 627"/>
              <p:cNvSpPr/>
              <p:nvPr/>
            </p:nvSpPr>
            <p:spPr>
              <a:xfrm>
                <a:off x="1589" y="2824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32" name="Rectangle 628"/>
              <p:cNvSpPr/>
              <p:nvPr/>
            </p:nvSpPr>
            <p:spPr>
              <a:xfrm>
                <a:off x="2066" y="2824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33" name="Rectangle 629"/>
              <p:cNvSpPr/>
              <p:nvPr/>
            </p:nvSpPr>
            <p:spPr>
              <a:xfrm>
                <a:off x="2066" y="2824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34" name="Rectangle 630"/>
              <p:cNvSpPr/>
              <p:nvPr/>
            </p:nvSpPr>
            <p:spPr>
              <a:xfrm>
                <a:off x="1987" y="2824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35" name="Rectangle 631"/>
              <p:cNvSpPr/>
              <p:nvPr/>
            </p:nvSpPr>
            <p:spPr>
              <a:xfrm>
                <a:off x="1987" y="2824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36" name="Rectangle 632"/>
              <p:cNvSpPr/>
              <p:nvPr/>
            </p:nvSpPr>
            <p:spPr>
              <a:xfrm>
                <a:off x="1828" y="2824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37" name="Rectangle 633"/>
              <p:cNvSpPr/>
              <p:nvPr/>
            </p:nvSpPr>
            <p:spPr>
              <a:xfrm>
                <a:off x="1828" y="2824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38" name="Rectangle 634"/>
              <p:cNvSpPr/>
              <p:nvPr/>
            </p:nvSpPr>
            <p:spPr>
              <a:xfrm>
                <a:off x="1748" y="2824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39" name="Rectangle 635"/>
              <p:cNvSpPr/>
              <p:nvPr/>
            </p:nvSpPr>
            <p:spPr>
              <a:xfrm>
                <a:off x="1748" y="2824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40" name="Rectangle 636"/>
              <p:cNvSpPr/>
              <p:nvPr/>
            </p:nvSpPr>
            <p:spPr>
              <a:xfrm>
                <a:off x="1669" y="2824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41" name="Rectangle 637"/>
              <p:cNvSpPr/>
              <p:nvPr/>
            </p:nvSpPr>
            <p:spPr>
              <a:xfrm>
                <a:off x="1669" y="2824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42" name="Rectangle 638"/>
              <p:cNvSpPr/>
              <p:nvPr/>
            </p:nvSpPr>
            <p:spPr>
              <a:xfrm>
                <a:off x="1907" y="2824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43" name="Rectangle 639"/>
              <p:cNvSpPr/>
              <p:nvPr/>
            </p:nvSpPr>
            <p:spPr>
              <a:xfrm>
                <a:off x="1907" y="2824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44" name="Rectangle 640"/>
              <p:cNvSpPr/>
              <p:nvPr/>
            </p:nvSpPr>
            <p:spPr>
              <a:xfrm>
                <a:off x="2146" y="2824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45" name="Rectangle 641"/>
              <p:cNvSpPr/>
              <p:nvPr/>
            </p:nvSpPr>
            <p:spPr>
              <a:xfrm>
                <a:off x="2146" y="2824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46" name="Rectangle 642"/>
              <p:cNvSpPr/>
              <p:nvPr/>
            </p:nvSpPr>
            <p:spPr>
              <a:xfrm>
                <a:off x="1033" y="2754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47" name="Rectangle 643"/>
              <p:cNvSpPr/>
              <p:nvPr/>
            </p:nvSpPr>
            <p:spPr>
              <a:xfrm>
                <a:off x="1033" y="2754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48" name="Rectangle 644"/>
              <p:cNvSpPr/>
              <p:nvPr/>
            </p:nvSpPr>
            <p:spPr>
              <a:xfrm>
                <a:off x="1510" y="2754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49" name="Rectangle 645"/>
              <p:cNvSpPr/>
              <p:nvPr/>
            </p:nvSpPr>
            <p:spPr>
              <a:xfrm>
                <a:off x="1510" y="2754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50" name="Rectangle 646"/>
              <p:cNvSpPr/>
              <p:nvPr/>
            </p:nvSpPr>
            <p:spPr>
              <a:xfrm>
                <a:off x="1430" y="2754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51" name="Rectangle 647"/>
              <p:cNvSpPr/>
              <p:nvPr/>
            </p:nvSpPr>
            <p:spPr>
              <a:xfrm>
                <a:off x="1430" y="2754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52" name="Rectangle 648"/>
              <p:cNvSpPr/>
              <p:nvPr/>
            </p:nvSpPr>
            <p:spPr>
              <a:xfrm>
                <a:off x="1271" y="2754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53" name="Rectangle 649"/>
              <p:cNvSpPr/>
              <p:nvPr/>
            </p:nvSpPr>
            <p:spPr>
              <a:xfrm>
                <a:off x="1271" y="2754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54" name="Rectangle 650"/>
              <p:cNvSpPr/>
              <p:nvPr/>
            </p:nvSpPr>
            <p:spPr>
              <a:xfrm>
                <a:off x="1192" y="2754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55" name="Rectangle 651"/>
              <p:cNvSpPr/>
              <p:nvPr/>
            </p:nvSpPr>
            <p:spPr>
              <a:xfrm>
                <a:off x="1192" y="2754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56" name="Rectangle 652"/>
              <p:cNvSpPr/>
              <p:nvPr/>
            </p:nvSpPr>
            <p:spPr>
              <a:xfrm>
                <a:off x="1112" y="2754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57" name="Rectangle 653"/>
              <p:cNvSpPr/>
              <p:nvPr/>
            </p:nvSpPr>
            <p:spPr>
              <a:xfrm>
                <a:off x="1112" y="2754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58" name="Rectangle 654"/>
              <p:cNvSpPr/>
              <p:nvPr/>
            </p:nvSpPr>
            <p:spPr>
              <a:xfrm>
                <a:off x="1351" y="2754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59" name="Rectangle 655"/>
              <p:cNvSpPr/>
              <p:nvPr/>
            </p:nvSpPr>
            <p:spPr>
              <a:xfrm>
                <a:off x="1351" y="2754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60" name="Rectangle 656"/>
              <p:cNvSpPr/>
              <p:nvPr/>
            </p:nvSpPr>
            <p:spPr>
              <a:xfrm>
                <a:off x="1589" y="2754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61" name="Rectangle 657"/>
              <p:cNvSpPr/>
              <p:nvPr/>
            </p:nvSpPr>
            <p:spPr>
              <a:xfrm>
                <a:off x="1589" y="2754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62" name="Rectangle 658"/>
              <p:cNvSpPr/>
              <p:nvPr/>
            </p:nvSpPr>
            <p:spPr>
              <a:xfrm>
                <a:off x="2066" y="2754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63" name="Rectangle 659"/>
              <p:cNvSpPr/>
              <p:nvPr/>
            </p:nvSpPr>
            <p:spPr>
              <a:xfrm>
                <a:off x="2066" y="2754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64" name="Rectangle 660"/>
              <p:cNvSpPr/>
              <p:nvPr/>
            </p:nvSpPr>
            <p:spPr>
              <a:xfrm>
                <a:off x="1987" y="2754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65" name="Rectangle 661"/>
              <p:cNvSpPr/>
              <p:nvPr/>
            </p:nvSpPr>
            <p:spPr>
              <a:xfrm>
                <a:off x="1987" y="2754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66" name="Rectangle 662"/>
              <p:cNvSpPr/>
              <p:nvPr/>
            </p:nvSpPr>
            <p:spPr>
              <a:xfrm>
                <a:off x="1828" y="2754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67" name="Rectangle 663"/>
              <p:cNvSpPr/>
              <p:nvPr/>
            </p:nvSpPr>
            <p:spPr>
              <a:xfrm>
                <a:off x="1828" y="2754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68" name="Rectangle 664"/>
              <p:cNvSpPr/>
              <p:nvPr/>
            </p:nvSpPr>
            <p:spPr>
              <a:xfrm>
                <a:off x="1748" y="2754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69" name="Rectangle 665"/>
              <p:cNvSpPr/>
              <p:nvPr/>
            </p:nvSpPr>
            <p:spPr>
              <a:xfrm>
                <a:off x="1748" y="2754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70" name="Rectangle 666"/>
              <p:cNvSpPr/>
              <p:nvPr/>
            </p:nvSpPr>
            <p:spPr>
              <a:xfrm>
                <a:off x="1669" y="2754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71" name="Rectangle 667"/>
              <p:cNvSpPr/>
              <p:nvPr/>
            </p:nvSpPr>
            <p:spPr>
              <a:xfrm>
                <a:off x="1669" y="2754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72" name="Rectangle 668"/>
              <p:cNvSpPr/>
              <p:nvPr/>
            </p:nvSpPr>
            <p:spPr>
              <a:xfrm>
                <a:off x="1907" y="2754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73" name="Rectangle 669"/>
              <p:cNvSpPr/>
              <p:nvPr/>
            </p:nvSpPr>
            <p:spPr>
              <a:xfrm>
                <a:off x="1907" y="2754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74" name="Rectangle 670"/>
              <p:cNvSpPr/>
              <p:nvPr/>
            </p:nvSpPr>
            <p:spPr>
              <a:xfrm>
                <a:off x="2146" y="2754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75" name="Rectangle 671"/>
              <p:cNvSpPr/>
              <p:nvPr/>
            </p:nvSpPr>
            <p:spPr>
              <a:xfrm>
                <a:off x="2146" y="2754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76" name="Rectangle 672"/>
              <p:cNvSpPr/>
              <p:nvPr/>
            </p:nvSpPr>
            <p:spPr>
              <a:xfrm>
                <a:off x="1033" y="2683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77" name="Rectangle 673"/>
              <p:cNvSpPr/>
              <p:nvPr/>
            </p:nvSpPr>
            <p:spPr>
              <a:xfrm>
                <a:off x="1033" y="2683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78" name="Rectangle 674"/>
              <p:cNvSpPr/>
              <p:nvPr/>
            </p:nvSpPr>
            <p:spPr>
              <a:xfrm>
                <a:off x="1510" y="2683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79" name="Rectangle 675"/>
              <p:cNvSpPr/>
              <p:nvPr/>
            </p:nvSpPr>
            <p:spPr>
              <a:xfrm>
                <a:off x="1510" y="2683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80" name="Rectangle 676"/>
              <p:cNvSpPr/>
              <p:nvPr/>
            </p:nvSpPr>
            <p:spPr>
              <a:xfrm>
                <a:off x="1430" y="2683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81" name="Rectangle 677"/>
              <p:cNvSpPr/>
              <p:nvPr/>
            </p:nvSpPr>
            <p:spPr>
              <a:xfrm>
                <a:off x="1430" y="2683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82" name="Rectangle 678"/>
              <p:cNvSpPr/>
              <p:nvPr/>
            </p:nvSpPr>
            <p:spPr>
              <a:xfrm>
                <a:off x="1271" y="2683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83" name="Rectangle 679"/>
              <p:cNvSpPr/>
              <p:nvPr/>
            </p:nvSpPr>
            <p:spPr>
              <a:xfrm>
                <a:off x="1271" y="2683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84" name="Rectangle 680"/>
              <p:cNvSpPr/>
              <p:nvPr/>
            </p:nvSpPr>
            <p:spPr>
              <a:xfrm>
                <a:off x="1192" y="2683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85" name="Rectangle 681"/>
              <p:cNvSpPr/>
              <p:nvPr/>
            </p:nvSpPr>
            <p:spPr>
              <a:xfrm>
                <a:off x="1192" y="2683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86" name="Rectangle 682"/>
              <p:cNvSpPr/>
              <p:nvPr/>
            </p:nvSpPr>
            <p:spPr>
              <a:xfrm>
                <a:off x="1112" y="2683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87" name="Rectangle 683"/>
              <p:cNvSpPr/>
              <p:nvPr/>
            </p:nvSpPr>
            <p:spPr>
              <a:xfrm>
                <a:off x="1112" y="2683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88" name="Rectangle 684"/>
              <p:cNvSpPr/>
              <p:nvPr/>
            </p:nvSpPr>
            <p:spPr>
              <a:xfrm>
                <a:off x="1351" y="2683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89" name="Rectangle 685"/>
              <p:cNvSpPr/>
              <p:nvPr/>
            </p:nvSpPr>
            <p:spPr>
              <a:xfrm>
                <a:off x="1351" y="2683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90" name="Rectangle 686"/>
              <p:cNvSpPr/>
              <p:nvPr/>
            </p:nvSpPr>
            <p:spPr>
              <a:xfrm>
                <a:off x="1589" y="2683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91" name="Rectangle 687"/>
              <p:cNvSpPr/>
              <p:nvPr/>
            </p:nvSpPr>
            <p:spPr>
              <a:xfrm>
                <a:off x="1589" y="2683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92" name="Rectangle 688"/>
              <p:cNvSpPr/>
              <p:nvPr/>
            </p:nvSpPr>
            <p:spPr>
              <a:xfrm>
                <a:off x="2066" y="2683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93" name="Rectangle 689"/>
              <p:cNvSpPr/>
              <p:nvPr/>
            </p:nvSpPr>
            <p:spPr>
              <a:xfrm>
                <a:off x="2066" y="2683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94" name="Rectangle 690"/>
              <p:cNvSpPr/>
              <p:nvPr/>
            </p:nvSpPr>
            <p:spPr>
              <a:xfrm>
                <a:off x="1987" y="2683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95" name="Rectangle 691"/>
              <p:cNvSpPr/>
              <p:nvPr/>
            </p:nvSpPr>
            <p:spPr>
              <a:xfrm>
                <a:off x="1987" y="2683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96" name="Rectangle 692"/>
              <p:cNvSpPr/>
              <p:nvPr/>
            </p:nvSpPr>
            <p:spPr>
              <a:xfrm>
                <a:off x="1828" y="2683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97" name="Rectangle 693"/>
              <p:cNvSpPr/>
              <p:nvPr/>
            </p:nvSpPr>
            <p:spPr>
              <a:xfrm>
                <a:off x="1828" y="2683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98" name="Rectangle 694"/>
              <p:cNvSpPr/>
              <p:nvPr/>
            </p:nvSpPr>
            <p:spPr>
              <a:xfrm>
                <a:off x="1748" y="2683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399" name="Rectangle 695"/>
              <p:cNvSpPr/>
              <p:nvPr/>
            </p:nvSpPr>
            <p:spPr>
              <a:xfrm>
                <a:off x="1748" y="2683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00" name="Rectangle 696"/>
              <p:cNvSpPr/>
              <p:nvPr/>
            </p:nvSpPr>
            <p:spPr>
              <a:xfrm>
                <a:off x="1669" y="2683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01" name="Rectangle 697"/>
              <p:cNvSpPr/>
              <p:nvPr/>
            </p:nvSpPr>
            <p:spPr>
              <a:xfrm>
                <a:off x="1669" y="2683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02" name="Rectangle 698"/>
              <p:cNvSpPr/>
              <p:nvPr/>
            </p:nvSpPr>
            <p:spPr>
              <a:xfrm>
                <a:off x="1907" y="2683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03" name="Rectangle 699"/>
              <p:cNvSpPr/>
              <p:nvPr/>
            </p:nvSpPr>
            <p:spPr>
              <a:xfrm>
                <a:off x="1907" y="2683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04" name="Rectangle 700"/>
              <p:cNvSpPr/>
              <p:nvPr/>
            </p:nvSpPr>
            <p:spPr>
              <a:xfrm>
                <a:off x="2146" y="2683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05" name="Rectangle 701"/>
              <p:cNvSpPr/>
              <p:nvPr/>
            </p:nvSpPr>
            <p:spPr>
              <a:xfrm>
                <a:off x="2146" y="2683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06" name="Rectangle 702"/>
              <p:cNvSpPr/>
              <p:nvPr/>
            </p:nvSpPr>
            <p:spPr>
              <a:xfrm>
                <a:off x="1033" y="2613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07" name="Rectangle 703"/>
              <p:cNvSpPr/>
              <p:nvPr/>
            </p:nvSpPr>
            <p:spPr>
              <a:xfrm>
                <a:off x="1033" y="2613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08" name="Rectangle 704"/>
              <p:cNvSpPr/>
              <p:nvPr/>
            </p:nvSpPr>
            <p:spPr>
              <a:xfrm>
                <a:off x="1510" y="2613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09" name="Rectangle 705"/>
              <p:cNvSpPr/>
              <p:nvPr/>
            </p:nvSpPr>
            <p:spPr>
              <a:xfrm>
                <a:off x="1510" y="2613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10" name="Rectangle 706"/>
              <p:cNvSpPr/>
              <p:nvPr/>
            </p:nvSpPr>
            <p:spPr>
              <a:xfrm>
                <a:off x="1430" y="2613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11" name="Rectangle 707"/>
              <p:cNvSpPr/>
              <p:nvPr/>
            </p:nvSpPr>
            <p:spPr>
              <a:xfrm>
                <a:off x="1430" y="2613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12" name="Rectangle 708"/>
              <p:cNvSpPr/>
              <p:nvPr/>
            </p:nvSpPr>
            <p:spPr>
              <a:xfrm>
                <a:off x="1271" y="2613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13" name="Rectangle 709"/>
              <p:cNvSpPr/>
              <p:nvPr/>
            </p:nvSpPr>
            <p:spPr>
              <a:xfrm>
                <a:off x="1271" y="2613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14" name="Rectangle 710"/>
              <p:cNvSpPr/>
              <p:nvPr/>
            </p:nvSpPr>
            <p:spPr>
              <a:xfrm>
                <a:off x="1192" y="2613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15" name="Rectangle 711"/>
              <p:cNvSpPr/>
              <p:nvPr/>
            </p:nvSpPr>
            <p:spPr>
              <a:xfrm>
                <a:off x="1192" y="2613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16" name="Rectangle 712"/>
              <p:cNvSpPr/>
              <p:nvPr/>
            </p:nvSpPr>
            <p:spPr>
              <a:xfrm>
                <a:off x="1112" y="2613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17" name="Rectangle 713"/>
              <p:cNvSpPr/>
              <p:nvPr/>
            </p:nvSpPr>
            <p:spPr>
              <a:xfrm>
                <a:off x="1112" y="2613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18" name="Rectangle 714"/>
              <p:cNvSpPr/>
              <p:nvPr/>
            </p:nvSpPr>
            <p:spPr>
              <a:xfrm>
                <a:off x="1351" y="2613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  <p:grpSp>
          <p:nvGrpSpPr>
            <p:cNvPr id="9419" name="Group 916"/>
            <p:cNvGrpSpPr/>
            <p:nvPr/>
          </p:nvGrpSpPr>
          <p:grpSpPr>
            <a:xfrm>
              <a:off x="1033" y="2119"/>
              <a:ext cx="1192" cy="564"/>
              <a:chOff x="1033" y="2119"/>
              <a:chExt cx="1192" cy="564"/>
            </a:xfrm>
          </p:grpSpPr>
          <p:sp>
            <p:nvSpPr>
              <p:cNvPr id="9420" name="Rectangle 716"/>
              <p:cNvSpPr/>
              <p:nvPr/>
            </p:nvSpPr>
            <p:spPr>
              <a:xfrm>
                <a:off x="1351" y="2613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21" name="Rectangle 717"/>
              <p:cNvSpPr/>
              <p:nvPr/>
            </p:nvSpPr>
            <p:spPr>
              <a:xfrm>
                <a:off x="1589" y="2613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22" name="Rectangle 718"/>
              <p:cNvSpPr/>
              <p:nvPr/>
            </p:nvSpPr>
            <p:spPr>
              <a:xfrm>
                <a:off x="1589" y="2613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23" name="Rectangle 719"/>
              <p:cNvSpPr/>
              <p:nvPr/>
            </p:nvSpPr>
            <p:spPr>
              <a:xfrm>
                <a:off x="2066" y="2613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24" name="Rectangle 720"/>
              <p:cNvSpPr/>
              <p:nvPr/>
            </p:nvSpPr>
            <p:spPr>
              <a:xfrm>
                <a:off x="2066" y="2613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25" name="Rectangle 721"/>
              <p:cNvSpPr/>
              <p:nvPr/>
            </p:nvSpPr>
            <p:spPr>
              <a:xfrm>
                <a:off x="1987" y="2613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26" name="Rectangle 722"/>
              <p:cNvSpPr/>
              <p:nvPr/>
            </p:nvSpPr>
            <p:spPr>
              <a:xfrm>
                <a:off x="1987" y="2613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27" name="Rectangle 723"/>
              <p:cNvSpPr/>
              <p:nvPr/>
            </p:nvSpPr>
            <p:spPr>
              <a:xfrm>
                <a:off x="1828" y="2613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28" name="Rectangle 724"/>
              <p:cNvSpPr/>
              <p:nvPr/>
            </p:nvSpPr>
            <p:spPr>
              <a:xfrm>
                <a:off x="1828" y="2613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29" name="Rectangle 725"/>
              <p:cNvSpPr/>
              <p:nvPr/>
            </p:nvSpPr>
            <p:spPr>
              <a:xfrm>
                <a:off x="1748" y="2613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30" name="Rectangle 726"/>
              <p:cNvSpPr/>
              <p:nvPr/>
            </p:nvSpPr>
            <p:spPr>
              <a:xfrm>
                <a:off x="1748" y="2613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31" name="Rectangle 727"/>
              <p:cNvSpPr/>
              <p:nvPr/>
            </p:nvSpPr>
            <p:spPr>
              <a:xfrm>
                <a:off x="1669" y="2613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32" name="Rectangle 728"/>
              <p:cNvSpPr/>
              <p:nvPr/>
            </p:nvSpPr>
            <p:spPr>
              <a:xfrm>
                <a:off x="1669" y="2613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33" name="Rectangle 729"/>
              <p:cNvSpPr/>
              <p:nvPr/>
            </p:nvSpPr>
            <p:spPr>
              <a:xfrm>
                <a:off x="1907" y="2613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34" name="Rectangle 730"/>
              <p:cNvSpPr/>
              <p:nvPr/>
            </p:nvSpPr>
            <p:spPr>
              <a:xfrm>
                <a:off x="1907" y="2613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35" name="Rectangle 731"/>
              <p:cNvSpPr/>
              <p:nvPr/>
            </p:nvSpPr>
            <p:spPr>
              <a:xfrm>
                <a:off x="2146" y="2613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36" name="Rectangle 732"/>
              <p:cNvSpPr/>
              <p:nvPr/>
            </p:nvSpPr>
            <p:spPr>
              <a:xfrm>
                <a:off x="2146" y="2613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37" name="Rectangle 733"/>
              <p:cNvSpPr/>
              <p:nvPr/>
            </p:nvSpPr>
            <p:spPr>
              <a:xfrm>
                <a:off x="1033" y="2542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38" name="Rectangle 734"/>
              <p:cNvSpPr/>
              <p:nvPr/>
            </p:nvSpPr>
            <p:spPr>
              <a:xfrm>
                <a:off x="1033" y="2542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39" name="Rectangle 735"/>
              <p:cNvSpPr/>
              <p:nvPr/>
            </p:nvSpPr>
            <p:spPr>
              <a:xfrm>
                <a:off x="1510" y="2542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40" name="Rectangle 736"/>
              <p:cNvSpPr/>
              <p:nvPr/>
            </p:nvSpPr>
            <p:spPr>
              <a:xfrm>
                <a:off x="1510" y="2542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41" name="Rectangle 737"/>
              <p:cNvSpPr/>
              <p:nvPr/>
            </p:nvSpPr>
            <p:spPr>
              <a:xfrm>
                <a:off x="1430" y="2542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42" name="Rectangle 738"/>
              <p:cNvSpPr/>
              <p:nvPr/>
            </p:nvSpPr>
            <p:spPr>
              <a:xfrm>
                <a:off x="1430" y="2542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43" name="Rectangle 739"/>
              <p:cNvSpPr/>
              <p:nvPr/>
            </p:nvSpPr>
            <p:spPr>
              <a:xfrm>
                <a:off x="1271" y="2542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44" name="Rectangle 740"/>
              <p:cNvSpPr/>
              <p:nvPr/>
            </p:nvSpPr>
            <p:spPr>
              <a:xfrm>
                <a:off x="1271" y="2542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45" name="Rectangle 741"/>
              <p:cNvSpPr/>
              <p:nvPr/>
            </p:nvSpPr>
            <p:spPr>
              <a:xfrm>
                <a:off x="1192" y="2542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46" name="Rectangle 742"/>
              <p:cNvSpPr/>
              <p:nvPr/>
            </p:nvSpPr>
            <p:spPr>
              <a:xfrm>
                <a:off x="1192" y="2542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47" name="Rectangle 743"/>
              <p:cNvSpPr/>
              <p:nvPr/>
            </p:nvSpPr>
            <p:spPr>
              <a:xfrm>
                <a:off x="1112" y="2542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48" name="Rectangle 744"/>
              <p:cNvSpPr/>
              <p:nvPr/>
            </p:nvSpPr>
            <p:spPr>
              <a:xfrm>
                <a:off x="1112" y="2542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49" name="Rectangle 745"/>
              <p:cNvSpPr/>
              <p:nvPr/>
            </p:nvSpPr>
            <p:spPr>
              <a:xfrm>
                <a:off x="1351" y="2542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50" name="Rectangle 746"/>
              <p:cNvSpPr/>
              <p:nvPr/>
            </p:nvSpPr>
            <p:spPr>
              <a:xfrm>
                <a:off x="1351" y="2542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51" name="Rectangle 747"/>
              <p:cNvSpPr/>
              <p:nvPr/>
            </p:nvSpPr>
            <p:spPr>
              <a:xfrm>
                <a:off x="1589" y="2542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52" name="Rectangle 748"/>
              <p:cNvSpPr/>
              <p:nvPr/>
            </p:nvSpPr>
            <p:spPr>
              <a:xfrm>
                <a:off x="1589" y="2542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53" name="Rectangle 749"/>
              <p:cNvSpPr/>
              <p:nvPr/>
            </p:nvSpPr>
            <p:spPr>
              <a:xfrm>
                <a:off x="2066" y="2542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54" name="Rectangle 750"/>
              <p:cNvSpPr/>
              <p:nvPr/>
            </p:nvSpPr>
            <p:spPr>
              <a:xfrm>
                <a:off x="2066" y="2542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55" name="Rectangle 751"/>
              <p:cNvSpPr/>
              <p:nvPr/>
            </p:nvSpPr>
            <p:spPr>
              <a:xfrm>
                <a:off x="1987" y="2542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56" name="Rectangle 752"/>
              <p:cNvSpPr/>
              <p:nvPr/>
            </p:nvSpPr>
            <p:spPr>
              <a:xfrm>
                <a:off x="1987" y="2542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57" name="Rectangle 753"/>
              <p:cNvSpPr/>
              <p:nvPr/>
            </p:nvSpPr>
            <p:spPr>
              <a:xfrm>
                <a:off x="1828" y="2542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58" name="Rectangle 754"/>
              <p:cNvSpPr/>
              <p:nvPr/>
            </p:nvSpPr>
            <p:spPr>
              <a:xfrm>
                <a:off x="1828" y="2542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59" name="Rectangle 755"/>
              <p:cNvSpPr/>
              <p:nvPr/>
            </p:nvSpPr>
            <p:spPr>
              <a:xfrm>
                <a:off x="1748" y="2542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60" name="Rectangle 756"/>
              <p:cNvSpPr/>
              <p:nvPr/>
            </p:nvSpPr>
            <p:spPr>
              <a:xfrm>
                <a:off x="1748" y="2542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61" name="Rectangle 757"/>
              <p:cNvSpPr/>
              <p:nvPr/>
            </p:nvSpPr>
            <p:spPr>
              <a:xfrm>
                <a:off x="1669" y="2542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62" name="Rectangle 758"/>
              <p:cNvSpPr/>
              <p:nvPr/>
            </p:nvSpPr>
            <p:spPr>
              <a:xfrm>
                <a:off x="1669" y="2542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63" name="Rectangle 759"/>
              <p:cNvSpPr/>
              <p:nvPr/>
            </p:nvSpPr>
            <p:spPr>
              <a:xfrm>
                <a:off x="1907" y="2542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64" name="Rectangle 760"/>
              <p:cNvSpPr/>
              <p:nvPr/>
            </p:nvSpPr>
            <p:spPr>
              <a:xfrm>
                <a:off x="1907" y="2542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65" name="Rectangle 761"/>
              <p:cNvSpPr/>
              <p:nvPr/>
            </p:nvSpPr>
            <p:spPr>
              <a:xfrm>
                <a:off x="2146" y="2542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66" name="Rectangle 762"/>
              <p:cNvSpPr/>
              <p:nvPr/>
            </p:nvSpPr>
            <p:spPr>
              <a:xfrm>
                <a:off x="2146" y="2542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67" name="Rectangle 763"/>
              <p:cNvSpPr/>
              <p:nvPr/>
            </p:nvSpPr>
            <p:spPr>
              <a:xfrm>
                <a:off x="1033" y="2471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68" name="Rectangle 764"/>
              <p:cNvSpPr/>
              <p:nvPr/>
            </p:nvSpPr>
            <p:spPr>
              <a:xfrm>
                <a:off x="1033" y="2471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69" name="Rectangle 765"/>
              <p:cNvSpPr/>
              <p:nvPr/>
            </p:nvSpPr>
            <p:spPr>
              <a:xfrm>
                <a:off x="1510" y="2471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70" name="Rectangle 766"/>
              <p:cNvSpPr/>
              <p:nvPr/>
            </p:nvSpPr>
            <p:spPr>
              <a:xfrm>
                <a:off x="1510" y="2471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71" name="Rectangle 767"/>
              <p:cNvSpPr/>
              <p:nvPr/>
            </p:nvSpPr>
            <p:spPr>
              <a:xfrm>
                <a:off x="1430" y="2471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72" name="Rectangle 768"/>
              <p:cNvSpPr/>
              <p:nvPr/>
            </p:nvSpPr>
            <p:spPr>
              <a:xfrm>
                <a:off x="1430" y="2471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73" name="Rectangle 769"/>
              <p:cNvSpPr/>
              <p:nvPr/>
            </p:nvSpPr>
            <p:spPr>
              <a:xfrm>
                <a:off x="1271" y="2471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74" name="Rectangle 770"/>
              <p:cNvSpPr/>
              <p:nvPr/>
            </p:nvSpPr>
            <p:spPr>
              <a:xfrm>
                <a:off x="1271" y="2471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75" name="Rectangle 771"/>
              <p:cNvSpPr/>
              <p:nvPr/>
            </p:nvSpPr>
            <p:spPr>
              <a:xfrm>
                <a:off x="1192" y="2471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76" name="Rectangle 772"/>
              <p:cNvSpPr/>
              <p:nvPr/>
            </p:nvSpPr>
            <p:spPr>
              <a:xfrm>
                <a:off x="1192" y="2471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77" name="Rectangle 773"/>
              <p:cNvSpPr/>
              <p:nvPr/>
            </p:nvSpPr>
            <p:spPr>
              <a:xfrm>
                <a:off x="1112" y="2471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78" name="Rectangle 774"/>
              <p:cNvSpPr/>
              <p:nvPr/>
            </p:nvSpPr>
            <p:spPr>
              <a:xfrm>
                <a:off x="1112" y="2471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79" name="Rectangle 775"/>
              <p:cNvSpPr/>
              <p:nvPr/>
            </p:nvSpPr>
            <p:spPr>
              <a:xfrm>
                <a:off x="1351" y="2471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80" name="Rectangle 776"/>
              <p:cNvSpPr/>
              <p:nvPr/>
            </p:nvSpPr>
            <p:spPr>
              <a:xfrm>
                <a:off x="1351" y="2471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81" name="Rectangle 777"/>
              <p:cNvSpPr/>
              <p:nvPr/>
            </p:nvSpPr>
            <p:spPr>
              <a:xfrm>
                <a:off x="1589" y="2471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82" name="Rectangle 778"/>
              <p:cNvSpPr/>
              <p:nvPr/>
            </p:nvSpPr>
            <p:spPr>
              <a:xfrm>
                <a:off x="1589" y="2471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83" name="Rectangle 779"/>
              <p:cNvSpPr/>
              <p:nvPr/>
            </p:nvSpPr>
            <p:spPr>
              <a:xfrm>
                <a:off x="2066" y="2471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84" name="Rectangle 780"/>
              <p:cNvSpPr/>
              <p:nvPr/>
            </p:nvSpPr>
            <p:spPr>
              <a:xfrm>
                <a:off x="2066" y="2471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85" name="Rectangle 781"/>
              <p:cNvSpPr/>
              <p:nvPr/>
            </p:nvSpPr>
            <p:spPr>
              <a:xfrm>
                <a:off x="1987" y="2471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86" name="Rectangle 782"/>
              <p:cNvSpPr/>
              <p:nvPr/>
            </p:nvSpPr>
            <p:spPr>
              <a:xfrm>
                <a:off x="1987" y="2471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87" name="Rectangle 783"/>
              <p:cNvSpPr/>
              <p:nvPr/>
            </p:nvSpPr>
            <p:spPr>
              <a:xfrm>
                <a:off x="1828" y="2471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88" name="Rectangle 784"/>
              <p:cNvSpPr/>
              <p:nvPr/>
            </p:nvSpPr>
            <p:spPr>
              <a:xfrm>
                <a:off x="1828" y="2471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89" name="Rectangle 785"/>
              <p:cNvSpPr/>
              <p:nvPr/>
            </p:nvSpPr>
            <p:spPr>
              <a:xfrm>
                <a:off x="1748" y="2471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90" name="Rectangle 786"/>
              <p:cNvSpPr/>
              <p:nvPr/>
            </p:nvSpPr>
            <p:spPr>
              <a:xfrm>
                <a:off x="1748" y="2471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91" name="Rectangle 787"/>
              <p:cNvSpPr/>
              <p:nvPr/>
            </p:nvSpPr>
            <p:spPr>
              <a:xfrm>
                <a:off x="1669" y="2471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92" name="Rectangle 788"/>
              <p:cNvSpPr/>
              <p:nvPr/>
            </p:nvSpPr>
            <p:spPr>
              <a:xfrm>
                <a:off x="1669" y="2471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93" name="Rectangle 789"/>
              <p:cNvSpPr/>
              <p:nvPr/>
            </p:nvSpPr>
            <p:spPr>
              <a:xfrm>
                <a:off x="1907" y="2471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94" name="Rectangle 790"/>
              <p:cNvSpPr/>
              <p:nvPr/>
            </p:nvSpPr>
            <p:spPr>
              <a:xfrm>
                <a:off x="1907" y="2471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95" name="Rectangle 791"/>
              <p:cNvSpPr/>
              <p:nvPr/>
            </p:nvSpPr>
            <p:spPr>
              <a:xfrm>
                <a:off x="2146" y="2471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96" name="Rectangle 792"/>
              <p:cNvSpPr/>
              <p:nvPr/>
            </p:nvSpPr>
            <p:spPr>
              <a:xfrm>
                <a:off x="2146" y="2471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97" name="Rectangle 793"/>
              <p:cNvSpPr/>
              <p:nvPr/>
            </p:nvSpPr>
            <p:spPr>
              <a:xfrm>
                <a:off x="1033" y="2401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98" name="Rectangle 794"/>
              <p:cNvSpPr/>
              <p:nvPr/>
            </p:nvSpPr>
            <p:spPr>
              <a:xfrm>
                <a:off x="1033" y="2401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499" name="Rectangle 795"/>
              <p:cNvSpPr/>
              <p:nvPr/>
            </p:nvSpPr>
            <p:spPr>
              <a:xfrm>
                <a:off x="1510" y="2401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00" name="Rectangle 796"/>
              <p:cNvSpPr/>
              <p:nvPr/>
            </p:nvSpPr>
            <p:spPr>
              <a:xfrm>
                <a:off x="1510" y="2401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01" name="Rectangle 797"/>
              <p:cNvSpPr/>
              <p:nvPr/>
            </p:nvSpPr>
            <p:spPr>
              <a:xfrm>
                <a:off x="1430" y="2401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02" name="Rectangle 798"/>
              <p:cNvSpPr/>
              <p:nvPr/>
            </p:nvSpPr>
            <p:spPr>
              <a:xfrm>
                <a:off x="1430" y="2401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03" name="Rectangle 799"/>
              <p:cNvSpPr/>
              <p:nvPr/>
            </p:nvSpPr>
            <p:spPr>
              <a:xfrm>
                <a:off x="1271" y="2401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04" name="Rectangle 800"/>
              <p:cNvSpPr/>
              <p:nvPr/>
            </p:nvSpPr>
            <p:spPr>
              <a:xfrm>
                <a:off x="1271" y="2401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05" name="Rectangle 801"/>
              <p:cNvSpPr/>
              <p:nvPr/>
            </p:nvSpPr>
            <p:spPr>
              <a:xfrm>
                <a:off x="1192" y="2401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06" name="Rectangle 802"/>
              <p:cNvSpPr/>
              <p:nvPr/>
            </p:nvSpPr>
            <p:spPr>
              <a:xfrm>
                <a:off x="1192" y="2401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07" name="Rectangle 803"/>
              <p:cNvSpPr/>
              <p:nvPr/>
            </p:nvSpPr>
            <p:spPr>
              <a:xfrm>
                <a:off x="1112" y="2401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08" name="Rectangle 804"/>
              <p:cNvSpPr/>
              <p:nvPr/>
            </p:nvSpPr>
            <p:spPr>
              <a:xfrm>
                <a:off x="1112" y="2401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09" name="Rectangle 805"/>
              <p:cNvSpPr/>
              <p:nvPr/>
            </p:nvSpPr>
            <p:spPr>
              <a:xfrm>
                <a:off x="1351" y="2401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10" name="Rectangle 806"/>
              <p:cNvSpPr/>
              <p:nvPr/>
            </p:nvSpPr>
            <p:spPr>
              <a:xfrm>
                <a:off x="1351" y="2401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11" name="Rectangle 807"/>
              <p:cNvSpPr/>
              <p:nvPr/>
            </p:nvSpPr>
            <p:spPr>
              <a:xfrm>
                <a:off x="1589" y="2401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12" name="Rectangle 808"/>
              <p:cNvSpPr/>
              <p:nvPr/>
            </p:nvSpPr>
            <p:spPr>
              <a:xfrm>
                <a:off x="1589" y="2401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13" name="Rectangle 809"/>
              <p:cNvSpPr/>
              <p:nvPr/>
            </p:nvSpPr>
            <p:spPr>
              <a:xfrm>
                <a:off x="2066" y="2401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14" name="Rectangle 810"/>
              <p:cNvSpPr/>
              <p:nvPr/>
            </p:nvSpPr>
            <p:spPr>
              <a:xfrm>
                <a:off x="2066" y="2401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15" name="Rectangle 811"/>
              <p:cNvSpPr/>
              <p:nvPr/>
            </p:nvSpPr>
            <p:spPr>
              <a:xfrm>
                <a:off x="1987" y="2401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16" name="Rectangle 812"/>
              <p:cNvSpPr/>
              <p:nvPr/>
            </p:nvSpPr>
            <p:spPr>
              <a:xfrm>
                <a:off x="1987" y="2401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17" name="Rectangle 813"/>
              <p:cNvSpPr/>
              <p:nvPr/>
            </p:nvSpPr>
            <p:spPr>
              <a:xfrm>
                <a:off x="1828" y="2401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18" name="Rectangle 814"/>
              <p:cNvSpPr/>
              <p:nvPr/>
            </p:nvSpPr>
            <p:spPr>
              <a:xfrm>
                <a:off x="1828" y="2401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19" name="Rectangle 815"/>
              <p:cNvSpPr/>
              <p:nvPr/>
            </p:nvSpPr>
            <p:spPr>
              <a:xfrm>
                <a:off x="1748" y="2401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20" name="Rectangle 816"/>
              <p:cNvSpPr/>
              <p:nvPr/>
            </p:nvSpPr>
            <p:spPr>
              <a:xfrm>
                <a:off x="1748" y="2401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21" name="Rectangle 817"/>
              <p:cNvSpPr/>
              <p:nvPr/>
            </p:nvSpPr>
            <p:spPr>
              <a:xfrm>
                <a:off x="1669" y="2401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22" name="Rectangle 818"/>
              <p:cNvSpPr/>
              <p:nvPr/>
            </p:nvSpPr>
            <p:spPr>
              <a:xfrm>
                <a:off x="1669" y="2401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23" name="Rectangle 819"/>
              <p:cNvSpPr/>
              <p:nvPr/>
            </p:nvSpPr>
            <p:spPr>
              <a:xfrm>
                <a:off x="1907" y="2401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24" name="Rectangle 820"/>
              <p:cNvSpPr/>
              <p:nvPr/>
            </p:nvSpPr>
            <p:spPr>
              <a:xfrm>
                <a:off x="1907" y="2401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25" name="Rectangle 821"/>
              <p:cNvSpPr/>
              <p:nvPr/>
            </p:nvSpPr>
            <p:spPr>
              <a:xfrm>
                <a:off x="2146" y="2401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26" name="Rectangle 822"/>
              <p:cNvSpPr/>
              <p:nvPr/>
            </p:nvSpPr>
            <p:spPr>
              <a:xfrm>
                <a:off x="2146" y="2401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27" name="Rectangle 823"/>
              <p:cNvSpPr/>
              <p:nvPr/>
            </p:nvSpPr>
            <p:spPr>
              <a:xfrm>
                <a:off x="1033" y="2330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28" name="Rectangle 824"/>
              <p:cNvSpPr/>
              <p:nvPr/>
            </p:nvSpPr>
            <p:spPr>
              <a:xfrm>
                <a:off x="1033" y="2330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29" name="Rectangle 825"/>
              <p:cNvSpPr/>
              <p:nvPr/>
            </p:nvSpPr>
            <p:spPr>
              <a:xfrm>
                <a:off x="1510" y="2330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30" name="Rectangle 826"/>
              <p:cNvSpPr/>
              <p:nvPr/>
            </p:nvSpPr>
            <p:spPr>
              <a:xfrm>
                <a:off x="1510" y="2330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31" name="Rectangle 827"/>
              <p:cNvSpPr/>
              <p:nvPr/>
            </p:nvSpPr>
            <p:spPr>
              <a:xfrm>
                <a:off x="1430" y="2330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32" name="Rectangle 828"/>
              <p:cNvSpPr/>
              <p:nvPr/>
            </p:nvSpPr>
            <p:spPr>
              <a:xfrm>
                <a:off x="1430" y="2330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33" name="Rectangle 829"/>
              <p:cNvSpPr/>
              <p:nvPr/>
            </p:nvSpPr>
            <p:spPr>
              <a:xfrm>
                <a:off x="1271" y="2330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34" name="Rectangle 830"/>
              <p:cNvSpPr/>
              <p:nvPr/>
            </p:nvSpPr>
            <p:spPr>
              <a:xfrm>
                <a:off x="1271" y="2330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35" name="Rectangle 831"/>
              <p:cNvSpPr/>
              <p:nvPr/>
            </p:nvSpPr>
            <p:spPr>
              <a:xfrm>
                <a:off x="1192" y="2330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36" name="Rectangle 832"/>
              <p:cNvSpPr/>
              <p:nvPr/>
            </p:nvSpPr>
            <p:spPr>
              <a:xfrm>
                <a:off x="1192" y="2330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37" name="Rectangle 833"/>
              <p:cNvSpPr/>
              <p:nvPr/>
            </p:nvSpPr>
            <p:spPr>
              <a:xfrm>
                <a:off x="1112" y="2330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38" name="Rectangle 834"/>
              <p:cNvSpPr/>
              <p:nvPr/>
            </p:nvSpPr>
            <p:spPr>
              <a:xfrm>
                <a:off x="1112" y="2330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39" name="Rectangle 835"/>
              <p:cNvSpPr/>
              <p:nvPr/>
            </p:nvSpPr>
            <p:spPr>
              <a:xfrm>
                <a:off x="1351" y="2330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40" name="Rectangle 836"/>
              <p:cNvSpPr/>
              <p:nvPr/>
            </p:nvSpPr>
            <p:spPr>
              <a:xfrm>
                <a:off x="1351" y="2330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41" name="Rectangle 837"/>
              <p:cNvSpPr/>
              <p:nvPr/>
            </p:nvSpPr>
            <p:spPr>
              <a:xfrm>
                <a:off x="1589" y="2330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42" name="Rectangle 838"/>
              <p:cNvSpPr/>
              <p:nvPr/>
            </p:nvSpPr>
            <p:spPr>
              <a:xfrm>
                <a:off x="1589" y="2330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43" name="Rectangle 839"/>
              <p:cNvSpPr/>
              <p:nvPr/>
            </p:nvSpPr>
            <p:spPr>
              <a:xfrm>
                <a:off x="2066" y="2330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44" name="Rectangle 840"/>
              <p:cNvSpPr/>
              <p:nvPr/>
            </p:nvSpPr>
            <p:spPr>
              <a:xfrm>
                <a:off x="2066" y="2330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45" name="Rectangle 841"/>
              <p:cNvSpPr/>
              <p:nvPr/>
            </p:nvSpPr>
            <p:spPr>
              <a:xfrm>
                <a:off x="1987" y="2330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46" name="Rectangle 842"/>
              <p:cNvSpPr/>
              <p:nvPr/>
            </p:nvSpPr>
            <p:spPr>
              <a:xfrm>
                <a:off x="1987" y="2330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47" name="Rectangle 843"/>
              <p:cNvSpPr/>
              <p:nvPr/>
            </p:nvSpPr>
            <p:spPr>
              <a:xfrm>
                <a:off x="1828" y="2330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48" name="Rectangle 844"/>
              <p:cNvSpPr/>
              <p:nvPr/>
            </p:nvSpPr>
            <p:spPr>
              <a:xfrm>
                <a:off x="1828" y="2330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49" name="Rectangle 845"/>
              <p:cNvSpPr/>
              <p:nvPr/>
            </p:nvSpPr>
            <p:spPr>
              <a:xfrm>
                <a:off x="1748" y="2330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50" name="Rectangle 846"/>
              <p:cNvSpPr/>
              <p:nvPr/>
            </p:nvSpPr>
            <p:spPr>
              <a:xfrm>
                <a:off x="1748" y="2330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51" name="Rectangle 847"/>
              <p:cNvSpPr/>
              <p:nvPr/>
            </p:nvSpPr>
            <p:spPr>
              <a:xfrm>
                <a:off x="1669" y="2330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52" name="Rectangle 848"/>
              <p:cNvSpPr/>
              <p:nvPr/>
            </p:nvSpPr>
            <p:spPr>
              <a:xfrm>
                <a:off x="1669" y="2330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53" name="Rectangle 849"/>
              <p:cNvSpPr/>
              <p:nvPr/>
            </p:nvSpPr>
            <p:spPr>
              <a:xfrm>
                <a:off x="1907" y="2330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54" name="Rectangle 850"/>
              <p:cNvSpPr/>
              <p:nvPr/>
            </p:nvSpPr>
            <p:spPr>
              <a:xfrm>
                <a:off x="1907" y="2330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55" name="Rectangle 851"/>
              <p:cNvSpPr/>
              <p:nvPr/>
            </p:nvSpPr>
            <p:spPr>
              <a:xfrm>
                <a:off x="2146" y="2330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56" name="Rectangle 852"/>
              <p:cNvSpPr/>
              <p:nvPr/>
            </p:nvSpPr>
            <p:spPr>
              <a:xfrm>
                <a:off x="2146" y="2330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57" name="Rectangle 853"/>
              <p:cNvSpPr/>
              <p:nvPr/>
            </p:nvSpPr>
            <p:spPr>
              <a:xfrm>
                <a:off x="1033" y="2260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58" name="Rectangle 854"/>
              <p:cNvSpPr/>
              <p:nvPr/>
            </p:nvSpPr>
            <p:spPr>
              <a:xfrm>
                <a:off x="1033" y="2260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59" name="Rectangle 855"/>
              <p:cNvSpPr/>
              <p:nvPr/>
            </p:nvSpPr>
            <p:spPr>
              <a:xfrm>
                <a:off x="1510" y="2260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60" name="Rectangle 856"/>
              <p:cNvSpPr/>
              <p:nvPr/>
            </p:nvSpPr>
            <p:spPr>
              <a:xfrm>
                <a:off x="1510" y="2260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61" name="Rectangle 857"/>
              <p:cNvSpPr/>
              <p:nvPr/>
            </p:nvSpPr>
            <p:spPr>
              <a:xfrm>
                <a:off x="1430" y="2260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62" name="Rectangle 858"/>
              <p:cNvSpPr/>
              <p:nvPr/>
            </p:nvSpPr>
            <p:spPr>
              <a:xfrm>
                <a:off x="1430" y="2260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63" name="Rectangle 859"/>
              <p:cNvSpPr/>
              <p:nvPr/>
            </p:nvSpPr>
            <p:spPr>
              <a:xfrm>
                <a:off x="1271" y="2260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64" name="Rectangle 860"/>
              <p:cNvSpPr/>
              <p:nvPr/>
            </p:nvSpPr>
            <p:spPr>
              <a:xfrm>
                <a:off x="1271" y="2260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65" name="Rectangle 861"/>
              <p:cNvSpPr/>
              <p:nvPr/>
            </p:nvSpPr>
            <p:spPr>
              <a:xfrm>
                <a:off x="1192" y="2260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66" name="Rectangle 862"/>
              <p:cNvSpPr/>
              <p:nvPr/>
            </p:nvSpPr>
            <p:spPr>
              <a:xfrm>
                <a:off x="1192" y="2260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67" name="Rectangle 863"/>
              <p:cNvSpPr/>
              <p:nvPr/>
            </p:nvSpPr>
            <p:spPr>
              <a:xfrm>
                <a:off x="1112" y="2260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68" name="Rectangle 864"/>
              <p:cNvSpPr/>
              <p:nvPr/>
            </p:nvSpPr>
            <p:spPr>
              <a:xfrm>
                <a:off x="1112" y="2260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69" name="Rectangle 865"/>
              <p:cNvSpPr/>
              <p:nvPr/>
            </p:nvSpPr>
            <p:spPr>
              <a:xfrm>
                <a:off x="1351" y="2260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70" name="Rectangle 866"/>
              <p:cNvSpPr/>
              <p:nvPr/>
            </p:nvSpPr>
            <p:spPr>
              <a:xfrm>
                <a:off x="1351" y="2260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71" name="Rectangle 867"/>
              <p:cNvSpPr/>
              <p:nvPr/>
            </p:nvSpPr>
            <p:spPr>
              <a:xfrm>
                <a:off x="1589" y="2260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72" name="Rectangle 868"/>
              <p:cNvSpPr/>
              <p:nvPr/>
            </p:nvSpPr>
            <p:spPr>
              <a:xfrm>
                <a:off x="1589" y="2260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73" name="Rectangle 869"/>
              <p:cNvSpPr/>
              <p:nvPr/>
            </p:nvSpPr>
            <p:spPr>
              <a:xfrm>
                <a:off x="2066" y="2260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74" name="Rectangle 870"/>
              <p:cNvSpPr/>
              <p:nvPr/>
            </p:nvSpPr>
            <p:spPr>
              <a:xfrm>
                <a:off x="2066" y="2260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75" name="Rectangle 871"/>
              <p:cNvSpPr/>
              <p:nvPr/>
            </p:nvSpPr>
            <p:spPr>
              <a:xfrm>
                <a:off x="1987" y="2260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76" name="Rectangle 872"/>
              <p:cNvSpPr/>
              <p:nvPr/>
            </p:nvSpPr>
            <p:spPr>
              <a:xfrm>
                <a:off x="1987" y="2260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77" name="Rectangle 873"/>
              <p:cNvSpPr/>
              <p:nvPr/>
            </p:nvSpPr>
            <p:spPr>
              <a:xfrm>
                <a:off x="1828" y="2260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78" name="Rectangle 874"/>
              <p:cNvSpPr/>
              <p:nvPr/>
            </p:nvSpPr>
            <p:spPr>
              <a:xfrm>
                <a:off x="1828" y="2260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79" name="Rectangle 875"/>
              <p:cNvSpPr/>
              <p:nvPr/>
            </p:nvSpPr>
            <p:spPr>
              <a:xfrm>
                <a:off x="1748" y="2260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80" name="Rectangle 876"/>
              <p:cNvSpPr/>
              <p:nvPr/>
            </p:nvSpPr>
            <p:spPr>
              <a:xfrm>
                <a:off x="1748" y="2260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81" name="Rectangle 877"/>
              <p:cNvSpPr/>
              <p:nvPr/>
            </p:nvSpPr>
            <p:spPr>
              <a:xfrm>
                <a:off x="1669" y="2260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82" name="Rectangle 878"/>
              <p:cNvSpPr/>
              <p:nvPr/>
            </p:nvSpPr>
            <p:spPr>
              <a:xfrm>
                <a:off x="1669" y="2260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83" name="Rectangle 879"/>
              <p:cNvSpPr/>
              <p:nvPr/>
            </p:nvSpPr>
            <p:spPr>
              <a:xfrm>
                <a:off x="1907" y="2260"/>
                <a:ext cx="80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84" name="Rectangle 880"/>
              <p:cNvSpPr/>
              <p:nvPr/>
            </p:nvSpPr>
            <p:spPr>
              <a:xfrm>
                <a:off x="1907" y="2260"/>
                <a:ext cx="80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85" name="Rectangle 881"/>
              <p:cNvSpPr/>
              <p:nvPr/>
            </p:nvSpPr>
            <p:spPr>
              <a:xfrm>
                <a:off x="2146" y="2260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86" name="Rectangle 882"/>
              <p:cNvSpPr/>
              <p:nvPr/>
            </p:nvSpPr>
            <p:spPr>
              <a:xfrm>
                <a:off x="2146" y="2260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87" name="Rectangle 883"/>
              <p:cNvSpPr/>
              <p:nvPr/>
            </p:nvSpPr>
            <p:spPr>
              <a:xfrm>
                <a:off x="1033" y="2189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88" name="Rectangle 884"/>
              <p:cNvSpPr/>
              <p:nvPr/>
            </p:nvSpPr>
            <p:spPr>
              <a:xfrm>
                <a:off x="1033" y="2189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89" name="Rectangle 885"/>
              <p:cNvSpPr/>
              <p:nvPr/>
            </p:nvSpPr>
            <p:spPr>
              <a:xfrm>
                <a:off x="1510" y="2189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90" name="Rectangle 886"/>
              <p:cNvSpPr/>
              <p:nvPr/>
            </p:nvSpPr>
            <p:spPr>
              <a:xfrm>
                <a:off x="1510" y="2189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91" name="Rectangle 887"/>
              <p:cNvSpPr/>
              <p:nvPr/>
            </p:nvSpPr>
            <p:spPr>
              <a:xfrm>
                <a:off x="1430" y="2189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92" name="Rectangle 888"/>
              <p:cNvSpPr/>
              <p:nvPr/>
            </p:nvSpPr>
            <p:spPr>
              <a:xfrm>
                <a:off x="1430" y="2189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93" name="Rectangle 889"/>
              <p:cNvSpPr/>
              <p:nvPr/>
            </p:nvSpPr>
            <p:spPr>
              <a:xfrm>
                <a:off x="1271" y="2189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94" name="Rectangle 890"/>
              <p:cNvSpPr/>
              <p:nvPr/>
            </p:nvSpPr>
            <p:spPr>
              <a:xfrm>
                <a:off x="1271" y="2189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95" name="Rectangle 891"/>
              <p:cNvSpPr/>
              <p:nvPr/>
            </p:nvSpPr>
            <p:spPr>
              <a:xfrm>
                <a:off x="1192" y="2189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96" name="Rectangle 892"/>
              <p:cNvSpPr/>
              <p:nvPr/>
            </p:nvSpPr>
            <p:spPr>
              <a:xfrm>
                <a:off x="1192" y="2189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97" name="Rectangle 893"/>
              <p:cNvSpPr/>
              <p:nvPr/>
            </p:nvSpPr>
            <p:spPr>
              <a:xfrm>
                <a:off x="1112" y="2189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98" name="Rectangle 894"/>
              <p:cNvSpPr/>
              <p:nvPr/>
            </p:nvSpPr>
            <p:spPr>
              <a:xfrm>
                <a:off x="1112" y="2189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599" name="Rectangle 895"/>
              <p:cNvSpPr/>
              <p:nvPr/>
            </p:nvSpPr>
            <p:spPr>
              <a:xfrm>
                <a:off x="1351" y="2189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600" name="Rectangle 896"/>
              <p:cNvSpPr/>
              <p:nvPr/>
            </p:nvSpPr>
            <p:spPr>
              <a:xfrm>
                <a:off x="1351" y="2189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601" name="Rectangle 897"/>
              <p:cNvSpPr/>
              <p:nvPr/>
            </p:nvSpPr>
            <p:spPr>
              <a:xfrm>
                <a:off x="1589" y="2189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602" name="Rectangle 898"/>
              <p:cNvSpPr/>
              <p:nvPr/>
            </p:nvSpPr>
            <p:spPr>
              <a:xfrm>
                <a:off x="1589" y="2189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603" name="Rectangle 899"/>
              <p:cNvSpPr/>
              <p:nvPr/>
            </p:nvSpPr>
            <p:spPr>
              <a:xfrm>
                <a:off x="2066" y="2189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604" name="Rectangle 900"/>
              <p:cNvSpPr/>
              <p:nvPr/>
            </p:nvSpPr>
            <p:spPr>
              <a:xfrm>
                <a:off x="2066" y="2189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605" name="Rectangle 901"/>
              <p:cNvSpPr/>
              <p:nvPr/>
            </p:nvSpPr>
            <p:spPr>
              <a:xfrm>
                <a:off x="1987" y="2189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606" name="Rectangle 902"/>
              <p:cNvSpPr/>
              <p:nvPr/>
            </p:nvSpPr>
            <p:spPr>
              <a:xfrm>
                <a:off x="1987" y="2189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607" name="Rectangle 903"/>
              <p:cNvSpPr/>
              <p:nvPr/>
            </p:nvSpPr>
            <p:spPr>
              <a:xfrm>
                <a:off x="1828" y="2189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608" name="Rectangle 904"/>
              <p:cNvSpPr/>
              <p:nvPr/>
            </p:nvSpPr>
            <p:spPr>
              <a:xfrm>
                <a:off x="1828" y="2189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609" name="Rectangle 905"/>
              <p:cNvSpPr/>
              <p:nvPr/>
            </p:nvSpPr>
            <p:spPr>
              <a:xfrm>
                <a:off x="1748" y="2189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610" name="Rectangle 906"/>
              <p:cNvSpPr/>
              <p:nvPr/>
            </p:nvSpPr>
            <p:spPr>
              <a:xfrm>
                <a:off x="1748" y="2189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611" name="Rectangle 907"/>
              <p:cNvSpPr/>
              <p:nvPr/>
            </p:nvSpPr>
            <p:spPr>
              <a:xfrm>
                <a:off x="1669" y="2189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612" name="Rectangle 908"/>
              <p:cNvSpPr/>
              <p:nvPr/>
            </p:nvSpPr>
            <p:spPr>
              <a:xfrm>
                <a:off x="1669" y="2189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613" name="Rectangle 909"/>
              <p:cNvSpPr/>
              <p:nvPr/>
            </p:nvSpPr>
            <p:spPr>
              <a:xfrm>
                <a:off x="1907" y="2189"/>
                <a:ext cx="80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614" name="Rectangle 910"/>
              <p:cNvSpPr/>
              <p:nvPr/>
            </p:nvSpPr>
            <p:spPr>
              <a:xfrm>
                <a:off x="1907" y="2189"/>
                <a:ext cx="80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615" name="Rectangle 911"/>
              <p:cNvSpPr/>
              <p:nvPr/>
            </p:nvSpPr>
            <p:spPr>
              <a:xfrm>
                <a:off x="2146" y="2189"/>
                <a:ext cx="79" cy="7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616" name="Rectangle 912"/>
              <p:cNvSpPr/>
              <p:nvPr/>
            </p:nvSpPr>
            <p:spPr>
              <a:xfrm>
                <a:off x="2146" y="2189"/>
                <a:ext cx="79" cy="71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617" name="Rectangle 913"/>
              <p:cNvSpPr/>
              <p:nvPr/>
            </p:nvSpPr>
            <p:spPr>
              <a:xfrm>
                <a:off x="1033" y="2119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618" name="Rectangle 914"/>
              <p:cNvSpPr/>
              <p:nvPr/>
            </p:nvSpPr>
            <p:spPr>
              <a:xfrm>
                <a:off x="1033" y="2119"/>
                <a:ext cx="79" cy="70"/>
              </a:xfrm>
              <a:prstGeom prst="rect">
                <a:avLst/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619" name="Rectangle 915"/>
              <p:cNvSpPr/>
              <p:nvPr/>
            </p:nvSpPr>
            <p:spPr>
              <a:xfrm>
                <a:off x="1510" y="2119"/>
                <a:ext cx="79" cy="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  <p:sp>
          <p:nvSpPr>
            <p:cNvPr id="9620" name="Rectangle 917"/>
            <p:cNvSpPr/>
            <p:nvPr/>
          </p:nvSpPr>
          <p:spPr>
            <a:xfrm>
              <a:off x="1510" y="2119"/>
              <a:ext cx="79" cy="7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21" name="Rectangle 918"/>
            <p:cNvSpPr/>
            <p:nvPr/>
          </p:nvSpPr>
          <p:spPr>
            <a:xfrm>
              <a:off x="1430" y="2119"/>
              <a:ext cx="80" cy="7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22" name="Rectangle 919"/>
            <p:cNvSpPr/>
            <p:nvPr/>
          </p:nvSpPr>
          <p:spPr>
            <a:xfrm>
              <a:off x="1430" y="2119"/>
              <a:ext cx="80" cy="7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23" name="Rectangle 920"/>
            <p:cNvSpPr/>
            <p:nvPr/>
          </p:nvSpPr>
          <p:spPr>
            <a:xfrm>
              <a:off x="1271" y="2119"/>
              <a:ext cx="80" cy="7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24" name="Rectangle 921"/>
            <p:cNvSpPr/>
            <p:nvPr/>
          </p:nvSpPr>
          <p:spPr>
            <a:xfrm>
              <a:off x="1271" y="2119"/>
              <a:ext cx="80" cy="7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25" name="Rectangle 922"/>
            <p:cNvSpPr/>
            <p:nvPr/>
          </p:nvSpPr>
          <p:spPr>
            <a:xfrm>
              <a:off x="1192" y="2119"/>
              <a:ext cx="79" cy="7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26" name="Rectangle 923"/>
            <p:cNvSpPr/>
            <p:nvPr/>
          </p:nvSpPr>
          <p:spPr>
            <a:xfrm>
              <a:off x="1192" y="2119"/>
              <a:ext cx="79" cy="7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27" name="Rectangle 924"/>
            <p:cNvSpPr/>
            <p:nvPr/>
          </p:nvSpPr>
          <p:spPr>
            <a:xfrm>
              <a:off x="1112" y="2119"/>
              <a:ext cx="80" cy="7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28" name="Rectangle 925"/>
            <p:cNvSpPr/>
            <p:nvPr/>
          </p:nvSpPr>
          <p:spPr>
            <a:xfrm>
              <a:off x="1112" y="2119"/>
              <a:ext cx="80" cy="7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29" name="Rectangle 926"/>
            <p:cNvSpPr/>
            <p:nvPr/>
          </p:nvSpPr>
          <p:spPr>
            <a:xfrm>
              <a:off x="1351" y="2119"/>
              <a:ext cx="79" cy="7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30" name="Rectangle 927"/>
            <p:cNvSpPr/>
            <p:nvPr/>
          </p:nvSpPr>
          <p:spPr>
            <a:xfrm>
              <a:off x="1351" y="2119"/>
              <a:ext cx="79" cy="7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31" name="Rectangle 928"/>
            <p:cNvSpPr/>
            <p:nvPr/>
          </p:nvSpPr>
          <p:spPr>
            <a:xfrm>
              <a:off x="1589" y="2119"/>
              <a:ext cx="80" cy="7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32" name="Rectangle 929"/>
            <p:cNvSpPr/>
            <p:nvPr/>
          </p:nvSpPr>
          <p:spPr>
            <a:xfrm>
              <a:off x="1589" y="2119"/>
              <a:ext cx="80" cy="7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33" name="Rectangle 930"/>
            <p:cNvSpPr/>
            <p:nvPr/>
          </p:nvSpPr>
          <p:spPr>
            <a:xfrm>
              <a:off x="2066" y="2119"/>
              <a:ext cx="80" cy="7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34" name="Rectangle 931"/>
            <p:cNvSpPr/>
            <p:nvPr/>
          </p:nvSpPr>
          <p:spPr>
            <a:xfrm>
              <a:off x="2066" y="2119"/>
              <a:ext cx="80" cy="7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35" name="Rectangle 932"/>
            <p:cNvSpPr/>
            <p:nvPr/>
          </p:nvSpPr>
          <p:spPr>
            <a:xfrm>
              <a:off x="1987" y="2119"/>
              <a:ext cx="79" cy="7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36" name="Rectangle 933"/>
            <p:cNvSpPr/>
            <p:nvPr/>
          </p:nvSpPr>
          <p:spPr>
            <a:xfrm>
              <a:off x="1987" y="2119"/>
              <a:ext cx="79" cy="7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37" name="Rectangle 934"/>
            <p:cNvSpPr/>
            <p:nvPr/>
          </p:nvSpPr>
          <p:spPr>
            <a:xfrm>
              <a:off x="1828" y="2119"/>
              <a:ext cx="79" cy="7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38" name="Rectangle 935"/>
            <p:cNvSpPr/>
            <p:nvPr/>
          </p:nvSpPr>
          <p:spPr>
            <a:xfrm>
              <a:off x="1828" y="2119"/>
              <a:ext cx="79" cy="7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39" name="Rectangle 936"/>
            <p:cNvSpPr/>
            <p:nvPr/>
          </p:nvSpPr>
          <p:spPr>
            <a:xfrm>
              <a:off x="1748" y="2119"/>
              <a:ext cx="80" cy="7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40" name="Rectangle 937"/>
            <p:cNvSpPr/>
            <p:nvPr/>
          </p:nvSpPr>
          <p:spPr>
            <a:xfrm>
              <a:off x="1748" y="2119"/>
              <a:ext cx="80" cy="7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41" name="Rectangle 938"/>
            <p:cNvSpPr/>
            <p:nvPr/>
          </p:nvSpPr>
          <p:spPr>
            <a:xfrm>
              <a:off x="1669" y="2119"/>
              <a:ext cx="79" cy="7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42" name="Rectangle 939"/>
            <p:cNvSpPr/>
            <p:nvPr/>
          </p:nvSpPr>
          <p:spPr>
            <a:xfrm>
              <a:off x="1669" y="2119"/>
              <a:ext cx="79" cy="7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43" name="Rectangle 940"/>
            <p:cNvSpPr/>
            <p:nvPr/>
          </p:nvSpPr>
          <p:spPr>
            <a:xfrm>
              <a:off x="1907" y="2119"/>
              <a:ext cx="80" cy="7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44" name="Rectangle 941"/>
            <p:cNvSpPr/>
            <p:nvPr/>
          </p:nvSpPr>
          <p:spPr>
            <a:xfrm>
              <a:off x="1907" y="2119"/>
              <a:ext cx="80" cy="7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45" name="Rectangle 942"/>
            <p:cNvSpPr/>
            <p:nvPr/>
          </p:nvSpPr>
          <p:spPr>
            <a:xfrm>
              <a:off x="2146" y="2119"/>
              <a:ext cx="79" cy="7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46" name="Rectangle 943"/>
            <p:cNvSpPr/>
            <p:nvPr/>
          </p:nvSpPr>
          <p:spPr>
            <a:xfrm>
              <a:off x="2146" y="2119"/>
              <a:ext cx="79" cy="7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47" name="Rectangle 944"/>
            <p:cNvSpPr/>
            <p:nvPr/>
          </p:nvSpPr>
          <p:spPr>
            <a:xfrm>
              <a:off x="1033" y="2048"/>
              <a:ext cx="79" cy="7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48" name="Rectangle 945"/>
            <p:cNvSpPr/>
            <p:nvPr/>
          </p:nvSpPr>
          <p:spPr>
            <a:xfrm>
              <a:off x="1033" y="2048"/>
              <a:ext cx="79" cy="71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49" name="Rectangle 946"/>
            <p:cNvSpPr/>
            <p:nvPr/>
          </p:nvSpPr>
          <p:spPr>
            <a:xfrm>
              <a:off x="1510" y="2048"/>
              <a:ext cx="79" cy="7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50" name="Rectangle 947"/>
            <p:cNvSpPr/>
            <p:nvPr/>
          </p:nvSpPr>
          <p:spPr>
            <a:xfrm>
              <a:off x="1510" y="2048"/>
              <a:ext cx="79" cy="71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51" name="Rectangle 948"/>
            <p:cNvSpPr/>
            <p:nvPr/>
          </p:nvSpPr>
          <p:spPr>
            <a:xfrm>
              <a:off x="1430" y="2048"/>
              <a:ext cx="80" cy="7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52" name="Rectangle 949"/>
            <p:cNvSpPr/>
            <p:nvPr/>
          </p:nvSpPr>
          <p:spPr>
            <a:xfrm>
              <a:off x="1430" y="2048"/>
              <a:ext cx="80" cy="71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53" name="Rectangle 950"/>
            <p:cNvSpPr/>
            <p:nvPr/>
          </p:nvSpPr>
          <p:spPr>
            <a:xfrm>
              <a:off x="1271" y="2048"/>
              <a:ext cx="80" cy="7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54" name="Rectangle 951"/>
            <p:cNvSpPr/>
            <p:nvPr/>
          </p:nvSpPr>
          <p:spPr>
            <a:xfrm>
              <a:off x="1271" y="2048"/>
              <a:ext cx="80" cy="71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55" name="Rectangle 952"/>
            <p:cNvSpPr/>
            <p:nvPr/>
          </p:nvSpPr>
          <p:spPr>
            <a:xfrm>
              <a:off x="1192" y="2048"/>
              <a:ext cx="79" cy="7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56" name="Rectangle 953"/>
            <p:cNvSpPr/>
            <p:nvPr/>
          </p:nvSpPr>
          <p:spPr>
            <a:xfrm>
              <a:off x="1192" y="2048"/>
              <a:ext cx="79" cy="71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57" name="Rectangle 954"/>
            <p:cNvSpPr/>
            <p:nvPr/>
          </p:nvSpPr>
          <p:spPr>
            <a:xfrm>
              <a:off x="1112" y="2048"/>
              <a:ext cx="80" cy="7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58" name="Rectangle 955"/>
            <p:cNvSpPr/>
            <p:nvPr/>
          </p:nvSpPr>
          <p:spPr>
            <a:xfrm>
              <a:off x="1112" y="2048"/>
              <a:ext cx="80" cy="71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59" name="Rectangle 956"/>
            <p:cNvSpPr/>
            <p:nvPr/>
          </p:nvSpPr>
          <p:spPr>
            <a:xfrm>
              <a:off x="1351" y="2048"/>
              <a:ext cx="79" cy="7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60" name="Rectangle 957"/>
            <p:cNvSpPr/>
            <p:nvPr/>
          </p:nvSpPr>
          <p:spPr>
            <a:xfrm>
              <a:off x="1351" y="2048"/>
              <a:ext cx="79" cy="71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61" name="Rectangle 958"/>
            <p:cNvSpPr/>
            <p:nvPr/>
          </p:nvSpPr>
          <p:spPr>
            <a:xfrm>
              <a:off x="1589" y="2048"/>
              <a:ext cx="80" cy="7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62" name="Rectangle 959"/>
            <p:cNvSpPr/>
            <p:nvPr/>
          </p:nvSpPr>
          <p:spPr>
            <a:xfrm>
              <a:off x="1589" y="2048"/>
              <a:ext cx="80" cy="71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63" name="Rectangle 960"/>
            <p:cNvSpPr/>
            <p:nvPr/>
          </p:nvSpPr>
          <p:spPr>
            <a:xfrm>
              <a:off x="2066" y="2048"/>
              <a:ext cx="80" cy="7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64" name="Rectangle 961"/>
            <p:cNvSpPr/>
            <p:nvPr/>
          </p:nvSpPr>
          <p:spPr>
            <a:xfrm>
              <a:off x="2066" y="2048"/>
              <a:ext cx="80" cy="71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65" name="Rectangle 962"/>
            <p:cNvSpPr/>
            <p:nvPr/>
          </p:nvSpPr>
          <p:spPr>
            <a:xfrm>
              <a:off x="1987" y="2048"/>
              <a:ext cx="79" cy="7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66" name="Rectangle 963"/>
            <p:cNvSpPr/>
            <p:nvPr/>
          </p:nvSpPr>
          <p:spPr>
            <a:xfrm>
              <a:off x="1987" y="2048"/>
              <a:ext cx="79" cy="71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67" name="Rectangle 964"/>
            <p:cNvSpPr/>
            <p:nvPr/>
          </p:nvSpPr>
          <p:spPr>
            <a:xfrm>
              <a:off x="1828" y="2048"/>
              <a:ext cx="79" cy="7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68" name="Rectangle 965"/>
            <p:cNvSpPr/>
            <p:nvPr/>
          </p:nvSpPr>
          <p:spPr>
            <a:xfrm>
              <a:off x="1828" y="2048"/>
              <a:ext cx="79" cy="71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69" name="Rectangle 966"/>
            <p:cNvSpPr/>
            <p:nvPr/>
          </p:nvSpPr>
          <p:spPr>
            <a:xfrm>
              <a:off x="1748" y="2048"/>
              <a:ext cx="80" cy="7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70" name="Rectangle 967"/>
            <p:cNvSpPr/>
            <p:nvPr/>
          </p:nvSpPr>
          <p:spPr>
            <a:xfrm>
              <a:off x="1748" y="2048"/>
              <a:ext cx="80" cy="71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71" name="Rectangle 968"/>
            <p:cNvSpPr/>
            <p:nvPr/>
          </p:nvSpPr>
          <p:spPr>
            <a:xfrm>
              <a:off x="1669" y="2048"/>
              <a:ext cx="79" cy="7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72" name="Rectangle 969"/>
            <p:cNvSpPr/>
            <p:nvPr/>
          </p:nvSpPr>
          <p:spPr>
            <a:xfrm>
              <a:off x="1669" y="2048"/>
              <a:ext cx="79" cy="71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73" name="Rectangle 970"/>
            <p:cNvSpPr/>
            <p:nvPr/>
          </p:nvSpPr>
          <p:spPr>
            <a:xfrm>
              <a:off x="1907" y="2048"/>
              <a:ext cx="80" cy="7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74" name="Rectangle 971"/>
            <p:cNvSpPr/>
            <p:nvPr/>
          </p:nvSpPr>
          <p:spPr>
            <a:xfrm>
              <a:off x="1907" y="2048"/>
              <a:ext cx="80" cy="71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75" name="Rectangle 972"/>
            <p:cNvSpPr/>
            <p:nvPr/>
          </p:nvSpPr>
          <p:spPr>
            <a:xfrm>
              <a:off x="2146" y="2048"/>
              <a:ext cx="79" cy="7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76" name="Rectangle 973"/>
            <p:cNvSpPr/>
            <p:nvPr/>
          </p:nvSpPr>
          <p:spPr>
            <a:xfrm>
              <a:off x="2146" y="2048"/>
              <a:ext cx="79" cy="71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77" name="Rectangle 974"/>
            <p:cNvSpPr/>
            <p:nvPr/>
          </p:nvSpPr>
          <p:spPr>
            <a:xfrm>
              <a:off x="1033" y="2048"/>
              <a:ext cx="1192" cy="1058"/>
            </a:xfrm>
            <a:prstGeom prst="rect">
              <a:avLst/>
            </a:prstGeom>
            <a:noFill/>
            <a:ln w="26988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78" name="Line 975"/>
            <p:cNvSpPr/>
            <p:nvPr/>
          </p:nvSpPr>
          <p:spPr>
            <a:xfrm>
              <a:off x="3640" y="2736"/>
              <a:ext cx="214" cy="4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79" name="Freeform 976"/>
            <p:cNvSpPr/>
            <p:nvPr/>
          </p:nvSpPr>
          <p:spPr>
            <a:xfrm>
              <a:off x="3854" y="2709"/>
              <a:ext cx="59" cy="53"/>
            </a:xfrm>
            <a:custGeom>
              <a:avLst/>
              <a:gdLst/>
              <a:ahLst/>
              <a:cxnLst>
                <a:cxn ang="0">
                  <a:pos x="59" y="27"/>
                </a:cxn>
                <a:cxn ang="0">
                  <a:pos x="51" y="28"/>
                </a:cxn>
                <a:cxn ang="0">
                  <a:pos x="42" y="29"/>
                </a:cxn>
                <a:cxn ang="0">
                  <a:pos x="35" y="31"/>
                </a:cxn>
                <a:cxn ang="0">
                  <a:pos x="26" y="35"/>
                </a:cxn>
                <a:cxn ang="0">
                  <a:pos x="18" y="38"/>
                </a:cxn>
                <a:cxn ang="0">
                  <a:pos x="12" y="43"/>
                </a:cxn>
                <a:cxn ang="0">
                  <a:pos x="5" y="48"/>
                </a:cxn>
                <a:cxn ang="0">
                  <a:pos x="0" y="53"/>
                </a:cxn>
                <a:cxn ang="0">
                  <a:pos x="2" y="47"/>
                </a:cxn>
                <a:cxn ang="0">
                  <a:pos x="5" y="40"/>
                </a:cxn>
                <a:cxn ang="0">
                  <a:pos x="6" y="34"/>
                </a:cxn>
                <a:cxn ang="0">
                  <a:pos x="6" y="27"/>
                </a:cxn>
                <a:cxn ang="0">
                  <a:pos x="6" y="20"/>
                </a:cxn>
                <a:cxn ang="0">
                  <a:pos x="5" y="13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12" y="10"/>
                </a:cxn>
                <a:cxn ang="0">
                  <a:pos x="18" y="15"/>
                </a:cxn>
                <a:cxn ang="0">
                  <a:pos x="26" y="19"/>
                </a:cxn>
                <a:cxn ang="0">
                  <a:pos x="35" y="23"/>
                </a:cxn>
                <a:cxn ang="0">
                  <a:pos x="42" y="25"/>
                </a:cxn>
                <a:cxn ang="0">
                  <a:pos x="51" y="26"/>
                </a:cxn>
                <a:cxn ang="0">
                  <a:pos x="59" y="27"/>
                </a:cxn>
              </a:cxnLst>
              <a:pathLst>
                <a:path w="59" h="53">
                  <a:moveTo>
                    <a:pt x="59" y="27"/>
                  </a:moveTo>
                  <a:lnTo>
                    <a:pt x="51" y="28"/>
                  </a:lnTo>
                  <a:lnTo>
                    <a:pt x="42" y="29"/>
                  </a:lnTo>
                  <a:lnTo>
                    <a:pt x="35" y="31"/>
                  </a:lnTo>
                  <a:lnTo>
                    <a:pt x="26" y="35"/>
                  </a:lnTo>
                  <a:lnTo>
                    <a:pt x="18" y="38"/>
                  </a:lnTo>
                  <a:lnTo>
                    <a:pt x="12" y="43"/>
                  </a:lnTo>
                  <a:lnTo>
                    <a:pt x="5" y="48"/>
                  </a:lnTo>
                  <a:lnTo>
                    <a:pt x="0" y="53"/>
                  </a:lnTo>
                  <a:lnTo>
                    <a:pt x="2" y="47"/>
                  </a:lnTo>
                  <a:lnTo>
                    <a:pt x="5" y="40"/>
                  </a:lnTo>
                  <a:lnTo>
                    <a:pt x="6" y="34"/>
                  </a:lnTo>
                  <a:lnTo>
                    <a:pt x="6" y="27"/>
                  </a:lnTo>
                  <a:lnTo>
                    <a:pt x="6" y="20"/>
                  </a:lnTo>
                  <a:lnTo>
                    <a:pt x="5" y="13"/>
                  </a:lnTo>
                  <a:lnTo>
                    <a:pt x="2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12" y="10"/>
                  </a:lnTo>
                  <a:lnTo>
                    <a:pt x="18" y="15"/>
                  </a:lnTo>
                  <a:lnTo>
                    <a:pt x="26" y="19"/>
                  </a:lnTo>
                  <a:lnTo>
                    <a:pt x="35" y="23"/>
                  </a:lnTo>
                  <a:lnTo>
                    <a:pt x="42" y="25"/>
                  </a:lnTo>
                  <a:lnTo>
                    <a:pt x="51" y="26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80" name="Line 977"/>
            <p:cNvSpPr/>
            <p:nvPr/>
          </p:nvSpPr>
          <p:spPr>
            <a:xfrm>
              <a:off x="1982" y="2722"/>
              <a:ext cx="350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81" name="Freeform 978"/>
            <p:cNvSpPr/>
            <p:nvPr/>
          </p:nvSpPr>
          <p:spPr>
            <a:xfrm>
              <a:off x="2318" y="2694"/>
              <a:ext cx="61" cy="54"/>
            </a:xfrm>
            <a:custGeom>
              <a:avLst/>
              <a:gdLst/>
              <a:ahLst/>
              <a:cxnLst>
                <a:cxn ang="0">
                  <a:pos x="61" y="28"/>
                </a:cxn>
                <a:cxn ang="0">
                  <a:pos x="51" y="29"/>
                </a:cxn>
                <a:cxn ang="0">
                  <a:pos x="44" y="30"/>
                </a:cxn>
                <a:cxn ang="0">
                  <a:pos x="35" y="32"/>
                </a:cxn>
                <a:cxn ang="0">
                  <a:pos x="28" y="35"/>
                </a:cxn>
                <a:cxn ang="0">
                  <a:pos x="20" y="39"/>
                </a:cxn>
                <a:cxn ang="0">
                  <a:pos x="13" y="43"/>
                </a:cxn>
                <a:cxn ang="0">
                  <a:pos x="7" y="49"/>
                </a:cxn>
                <a:cxn ang="0">
                  <a:pos x="0" y="54"/>
                </a:cxn>
                <a:cxn ang="0">
                  <a:pos x="3" y="47"/>
                </a:cxn>
                <a:cxn ang="0">
                  <a:pos x="5" y="41"/>
                </a:cxn>
                <a:cxn ang="0">
                  <a:pos x="7" y="34"/>
                </a:cxn>
                <a:cxn ang="0">
                  <a:pos x="8" y="28"/>
                </a:cxn>
                <a:cxn ang="0">
                  <a:pos x="7" y="21"/>
                </a:cxn>
                <a:cxn ang="0">
                  <a:pos x="5" y="1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13" y="11"/>
                </a:cxn>
                <a:cxn ang="0">
                  <a:pos x="20" y="15"/>
                </a:cxn>
                <a:cxn ang="0">
                  <a:pos x="28" y="20"/>
                </a:cxn>
                <a:cxn ang="0">
                  <a:pos x="35" y="22"/>
                </a:cxn>
                <a:cxn ang="0">
                  <a:pos x="44" y="25"/>
                </a:cxn>
                <a:cxn ang="0">
                  <a:pos x="51" y="27"/>
                </a:cxn>
                <a:cxn ang="0">
                  <a:pos x="61" y="28"/>
                </a:cxn>
              </a:cxnLst>
              <a:pathLst>
                <a:path w="61" h="54">
                  <a:moveTo>
                    <a:pt x="61" y="28"/>
                  </a:moveTo>
                  <a:lnTo>
                    <a:pt x="51" y="29"/>
                  </a:lnTo>
                  <a:lnTo>
                    <a:pt x="44" y="30"/>
                  </a:lnTo>
                  <a:lnTo>
                    <a:pt x="35" y="32"/>
                  </a:lnTo>
                  <a:lnTo>
                    <a:pt x="28" y="35"/>
                  </a:lnTo>
                  <a:lnTo>
                    <a:pt x="20" y="39"/>
                  </a:lnTo>
                  <a:lnTo>
                    <a:pt x="13" y="43"/>
                  </a:lnTo>
                  <a:lnTo>
                    <a:pt x="7" y="49"/>
                  </a:lnTo>
                  <a:lnTo>
                    <a:pt x="0" y="54"/>
                  </a:lnTo>
                  <a:lnTo>
                    <a:pt x="3" y="47"/>
                  </a:lnTo>
                  <a:lnTo>
                    <a:pt x="5" y="41"/>
                  </a:lnTo>
                  <a:lnTo>
                    <a:pt x="7" y="34"/>
                  </a:lnTo>
                  <a:lnTo>
                    <a:pt x="8" y="28"/>
                  </a:lnTo>
                  <a:lnTo>
                    <a:pt x="7" y="21"/>
                  </a:lnTo>
                  <a:lnTo>
                    <a:pt x="5" y="13"/>
                  </a:lnTo>
                  <a:lnTo>
                    <a:pt x="3" y="7"/>
                  </a:lnTo>
                  <a:lnTo>
                    <a:pt x="0" y="0"/>
                  </a:lnTo>
                  <a:lnTo>
                    <a:pt x="7" y="7"/>
                  </a:lnTo>
                  <a:lnTo>
                    <a:pt x="13" y="11"/>
                  </a:lnTo>
                  <a:lnTo>
                    <a:pt x="20" y="15"/>
                  </a:lnTo>
                  <a:lnTo>
                    <a:pt x="28" y="20"/>
                  </a:lnTo>
                  <a:lnTo>
                    <a:pt x="35" y="22"/>
                  </a:lnTo>
                  <a:lnTo>
                    <a:pt x="44" y="25"/>
                  </a:lnTo>
                  <a:lnTo>
                    <a:pt x="51" y="27"/>
                  </a:lnTo>
                  <a:lnTo>
                    <a:pt x="61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82" name="Line 979"/>
            <p:cNvSpPr/>
            <p:nvPr/>
          </p:nvSpPr>
          <p:spPr>
            <a:xfrm>
              <a:off x="1391" y="2722"/>
              <a:ext cx="612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83" name="Freeform 980"/>
            <p:cNvSpPr/>
            <p:nvPr/>
          </p:nvSpPr>
          <p:spPr>
            <a:xfrm>
              <a:off x="1367" y="2701"/>
              <a:ext cx="46" cy="40"/>
            </a:xfrm>
            <a:custGeom>
              <a:avLst/>
              <a:gdLst/>
              <a:ahLst/>
              <a:cxnLst>
                <a:cxn ang="0">
                  <a:pos x="46" y="21"/>
                </a:cxn>
                <a:cxn ang="0">
                  <a:pos x="45" y="16"/>
                </a:cxn>
                <a:cxn ang="0">
                  <a:pos x="43" y="13"/>
                </a:cxn>
                <a:cxn ang="0">
                  <a:pos x="42" y="10"/>
                </a:cxn>
                <a:cxn ang="0">
                  <a:pos x="38" y="6"/>
                </a:cxn>
                <a:cxn ang="0">
                  <a:pos x="36" y="4"/>
                </a:cxn>
                <a:cxn ang="0">
                  <a:pos x="32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2"/>
                </a:cxn>
                <a:cxn ang="0">
                  <a:pos x="10" y="4"/>
                </a:cxn>
                <a:cxn ang="0">
                  <a:pos x="7" y="6"/>
                </a:cxn>
                <a:cxn ang="0">
                  <a:pos x="4" y="10"/>
                </a:cxn>
                <a:cxn ang="0">
                  <a:pos x="2" y="13"/>
                </a:cxn>
                <a:cxn ang="0">
                  <a:pos x="1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1" y="24"/>
                </a:cxn>
                <a:cxn ang="0">
                  <a:pos x="2" y="28"/>
                </a:cxn>
                <a:cxn ang="0">
                  <a:pos x="4" y="32"/>
                </a:cxn>
                <a:cxn ang="0">
                  <a:pos x="7" y="35"/>
                </a:cxn>
                <a:cxn ang="0">
                  <a:pos x="10" y="37"/>
                </a:cxn>
                <a:cxn ang="0">
                  <a:pos x="14" y="39"/>
                </a:cxn>
                <a:cxn ang="0">
                  <a:pos x="19" y="40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2" y="39"/>
                </a:cxn>
                <a:cxn ang="0">
                  <a:pos x="36" y="37"/>
                </a:cxn>
                <a:cxn ang="0">
                  <a:pos x="38" y="35"/>
                </a:cxn>
                <a:cxn ang="0">
                  <a:pos x="42" y="32"/>
                </a:cxn>
                <a:cxn ang="0">
                  <a:pos x="43" y="28"/>
                </a:cxn>
                <a:cxn ang="0">
                  <a:pos x="45" y="24"/>
                </a:cxn>
                <a:cxn ang="0">
                  <a:pos x="46" y="21"/>
                </a:cxn>
              </a:cxnLst>
              <a:pathLst>
                <a:path w="46" h="40">
                  <a:moveTo>
                    <a:pt x="46" y="21"/>
                  </a:moveTo>
                  <a:lnTo>
                    <a:pt x="45" y="16"/>
                  </a:lnTo>
                  <a:lnTo>
                    <a:pt x="43" y="13"/>
                  </a:lnTo>
                  <a:lnTo>
                    <a:pt x="42" y="10"/>
                  </a:lnTo>
                  <a:lnTo>
                    <a:pt x="38" y="6"/>
                  </a:lnTo>
                  <a:lnTo>
                    <a:pt x="36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0" y="4"/>
                  </a:lnTo>
                  <a:lnTo>
                    <a:pt x="7" y="6"/>
                  </a:lnTo>
                  <a:lnTo>
                    <a:pt x="4" y="10"/>
                  </a:lnTo>
                  <a:lnTo>
                    <a:pt x="2" y="13"/>
                  </a:lnTo>
                  <a:lnTo>
                    <a:pt x="1" y="16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2" y="28"/>
                  </a:lnTo>
                  <a:lnTo>
                    <a:pt x="4" y="32"/>
                  </a:lnTo>
                  <a:lnTo>
                    <a:pt x="7" y="35"/>
                  </a:lnTo>
                  <a:lnTo>
                    <a:pt x="10" y="37"/>
                  </a:lnTo>
                  <a:lnTo>
                    <a:pt x="14" y="39"/>
                  </a:lnTo>
                  <a:lnTo>
                    <a:pt x="19" y="40"/>
                  </a:lnTo>
                  <a:lnTo>
                    <a:pt x="24" y="40"/>
                  </a:lnTo>
                  <a:lnTo>
                    <a:pt x="27" y="40"/>
                  </a:lnTo>
                  <a:lnTo>
                    <a:pt x="32" y="39"/>
                  </a:lnTo>
                  <a:lnTo>
                    <a:pt x="36" y="37"/>
                  </a:lnTo>
                  <a:lnTo>
                    <a:pt x="38" y="35"/>
                  </a:lnTo>
                  <a:lnTo>
                    <a:pt x="42" y="32"/>
                  </a:lnTo>
                  <a:lnTo>
                    <a:pt x="43" y="28"/>
                  </a:lnTo>
                  <a:lnTo>
                    <a:pt x="45" y="24"/>
                  </a:lnTo>
                  <a:lnTo>
                    <a:pt x="46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84" name="Rectangle 981"/>
            <p:cNvSpPr/>
            <p:nvPr/>
          </p:nvSpPr>
          <p:spPr>
            <a:xfrm>
              <a:off x="2381" y="2642"/>
              <a:ext cx="183" cy="177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85" name="Rectangle 982"/>
            <p:cNvSpPr/>
            <p:nvPr/>
          </p:nvSpPr>
          <p:spPr>
            <a:xfrm>
              <a:off x="2446" y="2628"/>
              <a:ext cx="91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r>
                <a:rPr lang="en-US" altLang="zh-CN" sz="14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1</a:t>
              </a:r>
              <a:endPara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86" name="Line 983"/>
            <p:cNvSpPr/>
            <p:nvPr/>
          </p:nvSpPr>
          <p:spPr>
            <a:xfrm>
              <a:off x="2564" y="2730"/>
              <a:ext cx="131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87" name="Freeform 984"/>
            <p:cNvSpPr/>
            <p:nvPr/>
          </p:nvSpPr>
          <p:spPr>
            <a:xfrm>
              <a:off x="2681" y="2704"/>
              <a:ext cx="61" cy="54"/>
            </a:xfrm>
            <a:custGeom>
              <a:avLst/>
              <a:gdLst/>
              <a:ahLst/>
              <a:cxnLst>
                <a:cxn ang="0">
                  <a:pos x="61" y="26"/>
                </a:cxn>
                <a:cxn ang="0">
                  <a:pos x="52" y="28"/>
                </a:cxn>
                <a:cxn ang="0">
                  <a:pos x="44" y="30"/>
                </a:cxn>
                <a:cxn ang="0">
                  <a:pos x="35" y="32"/>
                </a:cxn>
                <a:cxn ang="0">
                  <a:pos x="28" y="35"/>
                </a:cxn>
                <a:cxn ang="0">
                  <a:pos x="20" y="39"/>
                </a:cxn>
                <a:cxn ang="0">
                  <a:pos x="13" y="43"/>
                </a:cxn>
                <a:cxn ang="0">
                  <a:pos x="6" y="48"/>
                </a:cxn>
                <a:cxn ang="0">
                  <a:pos x="0" y="54"/>
                </a:cxn>
                <a:cxn ang="0">
                  <a:pos x="3" y="47"/>
                </a:cxn>
                <a:cxn ang="0">
                  <a:pos x="5" y="41"/>
                </a:cxn>
                <a:cxn ang="0">
                  <a:pos x="6" y="34"/>
                </a:cxn>
                <a:cxn ang="0">
                  <a:pos x="8" y="26"/>
                </a:cxn>
                <a:cxn ang="0">
                  <a:pos x="6" y="20"/>
                </a:cxn>
                <a:cxn ang="0">
                  <a:pos x="5" y="1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6" y="5"/>
                </a:cxn>
                <a:cxn ang="0">
                  <a:pos x="13" y="11"/>
                </a:cxn>
                <a:cxn ang="0">
                  <a:pos x="20" y="15"/>
                </a:cxn>
                <a:cxn ang="0">
                  <a:pos x="28" y="19"/>
                </a:cxn>
                <a:cxn ang="0">
                  <a:pos x="35" y="22"/>
                </a:cxn>
                <a:cxn ang="0">
                  <a:pos x="44" y="24"/>
                </a:cxn>
                <a:cxn ang="0">
                  <a:pos x="52" y="26"/>
                </a:cxn>
                <a:cxn ang="0">
                  <a:pos x="61" y="26"/>
                </a:cxn>
              </a:cxnLst>
              <a:pathLst>
                <a:path w="61" h="54">
                  <a:moveTo>
                    <a:pt x="61" y="26"/>
                  </a:moveTo>
                  <a:lnTo>
                    <a:pt x="52" y="28"/>
                  </a:lnTo>
                  <a:lnTo>
                    <a:pt x="44" y="30"/>
                  </a:lnTo>
                  <a:lnTo>
                    <a:pt x="35" y="32"/>
                  </a:lnTo>
                  <a:lnTo>
                    <a:pt x="28" y="35"/>
                  </a:lnTo>
                  <a:lnTo>
                    <a:pt x="20" y="39"/>
                  </a:lnTo>
                  <a:lnTo>
                    <a:pt x="13" y="43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3" y="47"/>
                  </a:lnTo>
                  <a:lnTo>
                    <a:pt x="5" y="41"/>
                  </a:lnTo>
                  <a:lnTo>
                    <a:pt x="6" y="34"/>
                  </a:lnTo>
                  <a:lnTo>
                    <a:pt x="8" y="26"/>
                  </a:lnTo>
                  <a:lnTo>
                    <a:pt x="6" y="20"/>
                  </a:lnTo>
                  <a:lnTo>
                    <a:pt x="5" y="13"/>
                  </a:lnTo>
                  <a:lnTo>
                    <a:pt x="3" y="7"/>
                  </a:lnTo>
                  <a:lnTo>
                    <a:pt x="0" y="0"/>
                  </a:lnTo>
                  <a:lnTo>
                    <a:pt x="6" y="5"/>
                  </a:lnTo>
                  <a:lnTo>
                    <a:pt x="13" y="11"/>
                  </a:lnTo>
                  <a:lnTo>
                    <a:pt x="20" y="15"/>
                  </a:lnTo>
                  <a:lnTo>
                    <a:pt x="28" y="19"/>
                  </a:lnTo>
                  <a:lnTo>
                    <a:pt x="35" y="22"/>
                  </a:lnTo>
                  <a:lnTo>
                    <a:pt x="44" y="24"/>
                  </a:lnTo>
                  <a:lnTo>
                    <a:pt x="52" y="26"/>
                  </a:lnTo>
                  <a:lnTo>
                    <a:pt x="61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88" name="Rectangle 985"/>
            <p:cNvSpPr/>
            <p:nvPr/>
          </p:nvSpPr>
          <p:spPr>
            <a:xfrm>
              <a:off x="2748" y="2639"/>
              <a:ext cx="283" cy="194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89" name="Rectangle 986"/>
            <p:cNvSpPr/>
            <p:nvPr/>
          </p:nvSpPr>
          <p:spPr>
            <a:xfrm>
              <a:off x="2766" y="2643"/>
              <a:ext cx="323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r>
                <a:rPr lang="en-US" altLang="zh-CN" sz="14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DAC</a:t>
              </a:r>
              <a:endPara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90" name="Line 987"/>
            <p:cNvSpPr/>
            <p:nvPr/>
          </p:nvSpPr>
          <p:spPr>
            <a:xfrm>
              <a:off x="3031" y="2730"/>
              <a:ext cx="223" cy="0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91" name="Rectangle 989"/>
            <p:cNvSpPr/>
            <p:nvPr/>
          </p:nvSpPr>
          <p:spPr>
            <a:xfrm>
              <a:off x="3254" y="2642"/>
              <a:ext cx="445" cy="176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692" name="Line 990"/>
            <p:cNvSpPr/>
            <p:nvPr/>
          </p:nvSpPr>
          <p:spPr>
            <a:xfrm>
              <a:off x="3978" y="2226"/>
              <a:ext cx="1" cy="988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93" name="Line 991"/>
            <p:cNvSpPr/>
            <p:nvPr/>
          </p:nvSpPr>
          <p:spPr>
            <a:xfrm>
              <a:off x="4253" y="2095"/>
              <a:ext cx="1" cy="987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94" name="Line 992"/>
            <p:cNvSpPr/>
            <p:nvPr/>
          </p:nvSpPr>
          <p:spPr>
            <a:xfrm>
              <a:off x="4184" y="2128"/>
              <a:ext cx="1" cy="987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95" name="Line 993"/>
            <p:cNvSpPr/>
            <p:nvPr/>
          </p:nvSpPr>
          <p:spPr>
            <a:xfrm>
              <a:off x="4115" y="2160"/>
              <a:ext cx="1" cy="988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96" name="Line 994"/>
            <p:cNvSpPr/>
            <p:nvPr/>
          </p:nvSpPr>
          <p:spPr>
            <a:xfrm>
              <a:off x="4046" y="2193"/>
              <a:ext cx="1" cy="988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97" name="Line 995"/>
            <p:cNvSpPr/>
            <p:nvPr/>
          </p:nvSpPr>
          <p:spPr>
            <a:xfrm>
              <a:off x="4321" y="2061"/>
              <a:ext cx="1" cy="989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98" name="Line 996"/>
            <p:cNvSpPr/>
            <p:nvPr/>
          </p:nvSpPr>
          <p:spPr>
            <a:xfrm>
              <a:off x="4389" y="2028"/>
              <a:ext cx="1" cy="989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99" name="Line 997"/>
            <p:cNvSpPr/>
            <p:nvPr/>
          </p:nvSpPr>
          <p:spPr>
            <a:xfrm>
              <a:off x="4459" y="1995"/>
              <a:ext cx="1" cy="989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00" name="Line 998"/>
            <p:cNvSpPr/>
            <p:nvPr/>
          </p:nvSpPr>
          <p:spPr>
            <a:xfrm>
              <a:off x="4527" y="1962"/>
              <a:ext cx="1" cy="989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01" name="Line 999"/>
            <p:cNvSpPr/>
            <p:nvPr/>
          </p:nvSpPr>
          <p:spPr>
            <a:xfrm>
              <a:off x="4595" y="1929"/>
              <a:ext cx="1" cy="989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02" name="Line 1000"/>
            <p:cNvSpPr/>
            <p:nvPr/>
          </p:nvSpPr>
          <p:spPr>
            <a:xfrm>
              <a:off x="4665" y="1896"/>
              <a:ext cx="1" cy="989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03" name="Line 1001"/>
            <p:cNvSpPr/>
            <p:nvPr/>
          </p:nvSpPr>
          <p:spPr>
            <a:xfrm>
              <a:off x="4733" y="1863"/>
              <a:ext cx="1" cy="989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04" name="Line 1002"/>
            <p:cNvSpPr/>
            <p:nvPr/>
          </p:nvSpPr>
          <p:spPr>
            <a:xfrm>
              <a:off x="4802" y="1830"/>
              <a:ext cx="1" cy="989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05" name="Line 1003"/>
            <p:cNvSpPr/>
            <p:nvPr/>
          </p:nvSpPr>
          <p:spPr>
            <a:xfrm>
              <a:off x="4870" y="1798"/>
              <a:ext cx="1" cy="988"/>
            </a:xfrm>
            <a:prstGeom prst="line">
              <a:avLst/>
            </a:prstGeom>
            <a:ln w="269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06" name="Line 1004"/>
            <p:cNvSpPr/>
            <p:nvPr/>
          </p:nvSpPr>
          <p:spPr>
            <a:xfrm>
              <a:off x="3908" y="2259"/>
              <a:ext cx="1" cy="988"/>
            </a:xfrm>
            <a:prstGeom prst="line">
              <a:avLst/>
            </a:prstGeom>
            <a:ln w="269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07" name="Freeform 1005"/>
            <p:cNvSpPr/>
            <p:nvPr/>
          </p:nvSpPr>
          <p:spPr>
            <a:xfrm>
              <a:off x="3908" y="1929"/>
              <a:ext cx="962" cy="462"/>
            </a:xfrm>
            <a:custGeom>
              <a:avLst/>
              <a:gdLst/>
              <a:ahLst/>
              <a:cxnLst>
                <a:cxn ang="0">
                  <a:pos x="0" y="462"/>
                </a:cxn>
                <a:cxn ang="0">
                  <a:pos x="962" y="0"/>
                </a:cxn>
                <a:cxn ang="0">
                  <a:pos x="771" y="93"/>
                </a:cxn>
              </a:cxnLst>
              <a:pathLst>
                <a:path w="962" h="462">
                  <a:moveTo>
                    <a:pt x="0" y="462"/>
                  </a:moveTo>
                  <a:lnTo>
                    <a:pt x="962" y="0"/>
                  </a:lnTo>
                  <a:lnTo>
                    <a:pt x="771" y="93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08" name="Freeform 1006"/>
            <p:cNvSpPr/>
            <p:nvPr/>
          </p:nvSpPr>
          <p:spPr>
            <a:xfrm>
              <a:off x="3908" y="1863"/>
              <a:ext cx="962" cy="462"/>
            </a:xfrm>
            <a:custGeom>
              <a:avLst/>
              <a:gdLst/>
              <a:ahLst/>
              <a:cxnLst>
                <a:cxn ang="0">
                  <a:pos x="0" y="462"/>
                </a:cxn>
                <a:cxn ang="0">
                  <a:pos x="962" y="0"/>
                </a:cxn>
                <a:cxn ang="0">
                  <a:pos x="771" y="93"/>
                </a:cxn>
              </a:cxnLst>
              <a:pathLst>
                <a:path w="962" h="462">
                  <a:moveTo>
                    <a:pt x="0" y="462"/>
                  </a:moveTo>
                  <a:lnTo>
                    <a:pt x="962" y="0"/>
                  </a:lnTo>
                  <a:lnTo>
                    <a:pt x="771" y="93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09" name="Freeform 1007"/>
            <p:cNvSpPr/>
            <p:nvPr/>
          </p:nvSpPr>
          <p:spPr>
            <a:xfrm>
              <a:off x="3908" y="2259"/>
              <a:ext cx="962" cy="462"/>
            </a:xfrm>
            <a:custGeom>
              <a:avLst/>
              <a:gdLst/>
              <a:ahLst/>
              <a:cxnLst>
                <a:cxn ang="0">
                  <a:pos x="0" y="462"/>
                </a:cxn>
                <a:cxn ang="0">
                  <a:pos x="962" y="0"/>
                </a:cxn>
                <a:cxn ang="0">
                  <a:pos x="771" y="92"/>
                </a:cxn>
              </a:cxnLst>
              <a:pathLst>
                <a:path w="962" h="462">
                  <a:moveTo>
                    <a:pt x="0" y="462"/>
                  </a:moveTo>
                  <a:lnTo>
                    <a:pt x="962" y="0"/>
                  </a:lnTo>
                  <a:lnTo>
                    <a:pt x="771" y="92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10" name="Freeform 1008"/>
            <p:cNvSpPr/>
            <p:nvPr/>
          </p:nvSpPr>
          <p:spPr>
            <a:xfrm>
              <a:off x="3908" y="2193"/>
              <a:ext cx="962" cy="461"/>
            </a:xfrm>
            <a:custGeom>
              <a:avLst/>
              <a:gdLst/>
              <a:ahLst/>
              <a:cxnLst>
                <a:cxn ang="0">
                  <a:pos x="0" y="461"/>
                </a:cxn>
                <a:cxn ang="0">
                  <a:pos x="962" y="0"/>
                </a:cxn>
                <a:cxn ang="0">
                  <a:pos x="771" y="92"/>
                </a:cxn>
              </a:cxnLst>
              <a:pathLst>
                <a:path w="962" h="461">
                  <a:moveTo>
                    <a:pt x="0" y="461"/>
                  </a:moveTo>
                  <a:lnTo>
                    <a:pt x="962" y="0"/>
                  </a:lnTo>
                  <a:lnTo>
                    <a:pt x="771" y="92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11" name="Freeform 1009"/>
            <p:cNvSpPr/>
            <p:nvPr/>
          </p:nvSpPr>
          <p:spPr>
            <a:xfrm>
              <a:off x="3908" y="2721"/>
              <a:ext cx="962" cy="460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962" y="0"/>
                </a:cxn>
                <a:cxn ang="0">
                  <a:pos x="771" y="91"/>
                </a:cxn>
              </a:cxnLst>
              <a:pathLst>
                <a:path w="962" h="460">
                  <a:moveTo>
                    <a:pt x="0" y="460"/>
                  </a:moveTo>
                  <a:lnTo>
                    <a:pt x="962" y="0"/>
                  </a:lnTo>
                  <a:lnTo>
                    <a:pt x="771" y="91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12" name="Freeform 1010"/>
            <p:cNvSpPr/>
            <p:nvPr/>
          </p:nvSpPr>
          <p:spPr>
            <a:xfrm>
              <a:off x="3908" y="2654"/>
              <a:ext cx="962" cy="461"/>
            </a:xfrm>
            <a:custGeom>
              <a:avLst/>
              <a:gdLst/>
              <a:ahLst/>
              <a:cxnLst>
                <a:cxn ang="0">
                  <a:pos x="0" y="461"/>
                </a:cxn>
                <a:cxn ang="0">
                  <a:pos x="962" y="0"/>
                </a:cxn>
                <a:cxn ang="0">
                  <a:pos x="771" y="93"/>
                </a:cxn>
              </a:cxnLst>
              <a:pathLst>
                <a:path w="962" h="461">
                  <a:moveTo>
                    <a:pt x="0" y="461"/>
                  </a:moveTo>
                  <a:lnTo>
                    <a:pt x="962" y="0"/>
                  </a:lnTo>
                  <a:lnTo>
                    <a:pt x="771" y="93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13" name="Freeform 1011"/>
            <p:cNvSpPr/>
            <p:nvPr/>
          </p:nvSpPr>
          <p:spPr>
            <a:xfrm>
              <a:off x="3908" y="2588"/>
              <a:ext cx="962" cy="462"/>
            </a:xfrm>
            <a:custGeom>
              <a:avLst/>
              <a:gdLst/>
              <a:ahLst/>
              <a:cxnLst>
                <a:cxn ang="0">
                  <a:pos x="0" y="462"/>
                </a:cxn>
                <a:cxn ang="0">
                  <a:pos x="962" y="0"/>
                </a:cxn>
                <a:cxn ang="0">
                  <a:pos x="771" y="93"/>
                </a:cxn>
              </a:cxnLst>
              <a:pathLst>
                <a:path w="962" h="462">
                  <a:moveTo>
                    <a:pt x="0" y="462"/>
                  </a:moveTo>
                  <a:lnTo>
                    <a:pt x="962" y="0"/>
                  </a:lnTo>
                  <a:lnTo>
                    <a:pt x="771" y="93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14" name="Freeform 1012"/>
            <p:cNvSpPr/>
            <p:nvPr/>
          </p:nvSpPr>
          <p:spPr>
            <a:xfrm>
              <a:off x="3908" y="2522"/>
              <a:ext cx="962" cy="462"/>
            </a:xfrm>
            <a:custGeom>
              <a:avLst/>
              <a:gdLst/>
              <a:ahLst/>
              <a:cxnLst>
                <a:cxn ang="0">
                  <a:pos x="0" y="462"/>
                </a:cxn>
                <a:cxn ang="0">
                  <a:pos x="962" y="0"/>
                </a:cxn>
                <a:cxn ang="0">
                  <a:pos x="771" y="93"/>
                </a:cxn>
              </a:cxnLst>
              <a:pathLst>
                <a:path w="962" h="462">
                  <a:moveTo>
                    <a:pt x="0" y="462"/>
                  </a:moveTo>
                  <a:lnTo>
                    <a:pt x="962" y="0"/>
                  </a:lnTo>
                  <a:lnTo>
                    <a:pt x="771" y="93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15" name="Freeform 1013"/>
            <p:cNvSpPr/>
            <p:nvPr/>
          </p:nvSpPr>
          <p:spPr>
            <a:xfrm>
              <a:off x="3908" y="2456"/>
              <a:ext cx="962" cy="462"/>
            </a:xfrm>
            <a:custGeom>
              <a:avLst/>
              <a:gdLst/>
              <a:ahLst/>
              <a:cxnLst>
                <a:cxn ang="0">
                  <a:pos x="0" y="462"/>
                </a:cxn>
                <a:cxn ang="0">
                  <a:pos x="962" y="0"/>
                </a:cxn>
                <a:cxn ang="0">
                  <a:pos x="771" y="93"/>
                </a:cxn>
              </a:cxnLst>
              <a:pathLst>
                <a:path w="962" h="462">
                  <a:moveTo>
                    <a:pt x="0" y="462"/>
                  </a:moveTo>
                  <a:lnTo>
                    <a:pt x="962" y="0"/>
                  </a:lnTo>
                  <a:lnTo>
                    <a:pt x="771" y="93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16" name="Freeform 1014"/>
            <p:cNvSpPr/>
            <p:nvPr/>
          </p:nvSpPr>
          <p:spPr>
            <a:xfrm>
              <a:off x="3908" y="2391"/>
              <a:ext cx="962" cy="461"/>
            </a:xfrm>
            <a:custGeom>
              <a:avLst/>
              <a:gdLst/>
              <a:ahLst/>
              <a:cxnLst>
                <a:cxn ang="0">
                  <a:pos x="0" y="461"/>
                </a:cxn>
                <a:cxn ang="0">
                  <a:pos x="962" y="0"/>
                </a:cxn>
                <a:cxn ang="0">
                  <a:pos x="771" y="91"/>
                </a:cxn>
              </a:cxnLst>
              <a:pathLst>
                <a:path w="962" h="461">
                  <a:moveTo>
                    <a:pt x="0" y="461"/>
                  </a:moveTo>
                  <a:lnTo>
                    <a:pt x="962" y="0"/>
                  </a:lnTo>
                  <a:lnTo>
                    <a:pt x="771" y="91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17" name="Freeform 1015"/>
            <p:cNvSpPr/>
            <p:nvPr/>
          </p:nvSpPr>
          <p:spPr>
            <a:xfrm>
              <a:off x="3908" y="2325"/>
              <a:ext cx="962" cy="461"/>
            </a:xfrm>
            <a:custGeom>
              <a:avLst/>
              <a:gdLst/>
              <a:ahLst/>
              <a:cxnLst>
                <a:cxn ang="0">
                  <a:pos x="0" y="461"/>
                </a:cxn>
                <a:cxn ang="0">
                  <a:pos x="962" y="0"/>
                </a:cxn>
                <a:cxn ang="0">
                  <a:pos x="771" y="92"/>
                </a:cxn>
              </a:cxnLst>
              <a:pathLst>
                <a:path w="962" h="461">
                  <a:moveTo>
                    <a:pt x="0" y="461"/>
                  </a:moveTo>
                  <a:lnTo>
                    <a:pt x="962" y="0"/>
                  </a:lnTo>
                  <a:lnTo>
                    <a:pt x="771" y="92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18" name="Freeform 1016"/>
            <p:cNvSpPr/>
            <p:nvPr/>
          </p:nvSpPr>
          <p:spPr>
            <a:xfrm>
              <a:off x="3908" y="2128"/>
              <a:ext cx="962" cy="460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962" y="0"/>
                </a:cxn>
                <a:cxn ang="0">
                  <a:pos x="771" y="91"/>
                </a:cxn>
              </a:cxnLst>
              <a:pathLst>
                <a:path w="962" h="460">
                  <a:moveTo>
                    <a:pt x="0" y="460"/>
                  </a:moveTo>
                  <a:lnTo>
                    <a:pt x="962" y="0"/>
                  </a:lnTo>
                  <a:lnTo>
                    <a:pt x="771" y="91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19" name="Freeform 1017"/>
            <p:cNvSpPr/>
            <p:nvPr/>
          </p:nvSpPr>
          <p:spPr>
            <a:xfrm>
              <a:off x="3908" y="2061"/>
              <a:ext cx="962" cy="461"/>
            </a:xfrm>
            <a:custGeom>
              <a:avLst/>
              <a:gdLst/>
              <a:ahLst/>
              <a:cxnLst>
                <a:cxn ang="0">
                  <a:pos x="0" y="461"/>
                </a:cxn>
                <a:cxn ang="0">
                  <a:pos x="962" y="0"/>
                </a:cxn>
                <a:cxn ang="0">
                  <a:pos x="771" y="92"/>
                </a:cxn>
              </a:cxnLst>
              <a:pathLst>
                <a:path w="962" h="461">
                  <a:moveTo>
                    <a:pt x="0" y="461"/>
                  </a:moveTo>
                  <a:lnTo>
                    <a:pt x="962" y="0"/>
                  </a:lnTo>
                  <a:lnTo>
                    <a:pt x="771" y="92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20" name="Freeform 1018"/>
            <p:cNvSpPr/>
            <p:nvPr/>
          </p:nvSpPr>
          <p:spPr>
            <a:xfrm>
              <a:off x="3908" y="1995"/>
              <a:ext cx="962" cy="461"/>
            </a:xfrm>
            <a:custGeom>
              <a:avLst/>
              <a:gdLst/>
              <a:ahLst/>
              <a:cxnLst>
                <a:cxn ang="0">
                  <a:pos x="0" y="461"/>
                </a:cxn>
                <a:cxn ang="0">
                  <a:pos x="962" y="0"/>
                </a:cxn>
                <a:cxn ang="0">
                  <a:pos x="771" y="93"/>
                </a:cxn>
              </a:cxnLst>
              <a:pathLst>
                <a:path w="962" h="461">
                  <a:moveTo>
                    <a:pt x="0" y="461"/>
                  </a:moveTo>
                  <a:lnTo>
                    <a:pt x="962" y="0"/>
                  </a:lnTo>
                  <a:lnTo>
                    <a:pt x="771" y="93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21" name="Freeform 1019"/>
            <p:cNvSpPr>
              <a:spLocks noEditPoints="1"/>
            </p:cNvSpPr>
            <p:nvPr/>
          </p:nvSpPr>
          <p:spPr>
            <a:xfrm>
              <a:off x="3900" y="2732"/>
              <a:ext cx="323" cy="8"/>
            </a:xfrm>
            <a:custGeom>
              <a:avLst/>
              <a:gdLst/>
              <a:ahLst/>
              <a:cxnLst>
                <a:cxn ang="0">
                  <a:pos x="318" y="8"/>
                </a:cxn>
                <a:cxn ang="0">
                  <a:pos x="247" y="8"/>
                </a:cxn>
                <a:cxn ang="0">
                  <a:pos x="244" y="8"/>
                </a:cxn>
                <a:cxn ang="0">
                  <a:pos x="243" y="7"/>
                </a:cxn>
                <a:cxn ang="0">
                  <a:pos x="242" y="5"/>
                </a:cxn>
                <a:cxn ang="0">
                  <a:pos x="242" y="4"/>
                </a:cxn>
                <a:cxn ang="0">
                  <a:pos x="242" y="2"/>
                </a:cxn>
                <a:cxn ang="0">
                  <a:pos x="243" y="1"/>
                </a:cxn>
                <a:cxn ang="0">
                  <a:pos x="244" y="0"/>
                </a:cxn>
                <a:cxn ang="0">
                  <a:pos x="247" y="0"/>
                </a:cxn>
                <a:cxn ang="0">
                  <a:pos x="318" y="0"/>
                </a:cxn>
                <a:cxn ang="0">
                  <a:pos x="319" y="0"/>
                </a:cxn>
                <a:cxn ang="0">
                  <a:pos x="322" y="1"/>
                </a:cxn>
                <a:cxn ang="0">
                  <a:pos x="322" y="2"/>
                </a:cxn>
                <a:cxn ang="0">
                  <a:pos x="323" y="4"/>
                </a:cxn>
                <a:cxn ang="0">
                  <a:pos x="322" y="5"/>
                </a:cxn>
                <a:cxn ang="0">
                  <a:pos x="322" y="7"/>
                </a:cxn>
                <a:cxn ang="0">
                  <a:pos x="319" y="8"/>
                </a:cxn>
                <a:cxn ang="0">
                  <a:pos x="318" y="8"/>
                </a:cxn>
                <a:cxn ang="0">
                  <a:pos x="318" y="8"/>
                </a:cxn>
                <a:cxn ang="0">
                  <a:pos x="196" y="8"/>
                </a:cxn>
                <a:cxn ang="0">
                  <a:pos x="125" y="8"/>
                </a:cxn>
                <a:cxn ang="0">
                  <a:pos x="124" y="8"/>
                </a:cxn>
                <a:cxn ang="0">
                  <a:pos x="122" y="7"/>
                </a:cxn>
                <a:cxn ang="0">
                  <a:pos x="122" y="5"/>
                </a:cxn>
                <a:cxn ang="0">
                  <a:pos x="120" y="4"/>
                </a:cxn>
                <a:cxn ang="0">
                  <a:pos x="122" y="2"/>
                </a:cxn>
                <a:cxn ang="0">
                  <a:pos x="122" y="1"/>
                </a:cxn>
                <a:cxn ang="0">
                  <a:pos x="124" y="0"/>
                </a:cxn>
                <a:cxn ang="0">
                  <a:pos x="125" y="0"/>
                </a:cxn>
                <a:cxn ang="0">
                  <a:pos x="196" y="0"/>
                </a:cxn>
                <a:cxn ang="0">
                  <a:pos x="199" y="0"/>
                </a:cxn>
                <a:cxn ang="0">
                  <a:pos x="200" y="1"/>
                </a:cxn>
                <a:cxn ang="0">
                  <a:pos x="201" y="2"/>
                </a:cxn>
                <a:cxn ang="0">
                  <a:pos x="201" y="4"/>
                </a:cxn>
                <a:cxn ang="0">
                  <a:pos x="201" y="5"/>
                </a:cxn>
                <a:cxn ang="0">
                  <a:pos x="200" y="7"/>
                </a:cxn>
                <a:cxn ang="0">
                  <a:pos x="199" y="8"/>
                </a:cxn>
                <a:cxn ang="0">
                  <a:pos x="196" y="8"/>
                </a:cxn>
                <a:cxn ang="0">
                  <a:pos x="196" y="8"/>
                </a:cxn>
                <a:cxn ang="0">
                  <a:pos x="76" y="8"/>
                </a:cxn>
                <a:cxn ang="0">
                  <a:pos x="5" y="8"/>
                </a:cxn>
                <a:cxn ang="0">
                  <a:pos x="2" y="8"/>
                </a:cxn>
                <a:cxn ang="0">
                  <a:pos x="1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76" y="0"/>
                </a:cxn>
                <a:cxn ang="0">
                  <a:pos x="77" y="0"/>
                </a:cxn>
                <a:cxn ang="0">
                  <a:pos x="79" y="1"/>
                </a:cxn>
                <a:cxn ang="0">
                  <a:pos x="79" y="2"/>
                </a:cxn>
                <a:cxn ang="0">
                  <a:pos x="81" y="4"/>
                </a:cxn>
                <a:cxn ang="0">
                  <a:pos x="79" y="5"/>
                </a:cxn>
                <a:cxn ang="0">
                  <a:pos x="79" y="7"/>
                </a:cxn>
                <a:cxn ang="0">
                  <a:pos x="77" y="8"/>
                </a:cxn>
                <a:cxn ang="0">
                  <a:pos x="76" y="8"/>
                </a:cxn>
                <a:cxn ang="0">
                  <a:pos x="76" y="8"/>
                </a:cxn>
              </a:cxnLst>
              <a:pathLst>
                <a:path w="323" h="8">
                  <a:moveTo>
                    <a:pt x="318" y="8"/>
                  </a:moveTo>
                  <a:lnTo>
                    <a:pt x="247" y="8"/>
                  </a:lnTo>
                  <a:lnTo>
                    <a:pt x="244" y="8"/>
                  </a:lnTo>
                  <a:lnTo>
                    <a:pt x="243" y="7"/>
                  </a:lnTo>
                  <a:lnTo>
                    <a:pt x="242" y="5"/>
                  </a:lnTo>
                  <a:lnTo>
                    <a:pt x="242" y="4"/>
                  </a:lnTo>
                  <a:lnTo>
                    <a:pt x="242" y="2"/>
                  </a:lnTo>
                  <a:lnTo>
                    <a:pt x="243" y="1"/>
                  </a:lnTo>
                  <a:lnTo>
                    <a:pt x="244" y="0"/>
                  </a:lnTo>
                  <a:lnTo>
                    <a:pt x="247" y="0"/>
                  </a:lnTo>
                  <a:lnTo>
                    <a:pt x="318" y="0"/>
                  </a:lnTo>
                  <a:lnTo>
                    <a:pt x="319" y="0"/>
                  </a:lnTo>
                  <a:lnTo>
                    <a:pt x="322" y="1"/>
                  </a:lnTo>
                  <a:lnTo>
                    <a:pt x="322" y="2"/>
                  </a:lnTo>
                  <a:lnTo>
                    <a:pt x="323" y="4"/>
                  </a:lnTo>
                  <a:lnTo>
                    <a:pt x="322" y="5"/>
                  </a:lnTo>
                  <a:lnTo>
                    <a:pt x="322" y="7"/>
                  </a:lnTo>
                  <a:lnTo>
                    <a:pt x="319" y="8"/>
                  </a:lnTo>
                  <a:lnTo>
                    <a:pt x="318" y="8"/>
                  </a:lnTo>
                  <a:close/>
                  <a:moveTo>
                    <a:pt x="196" y="8"/>
                  </a:moveTo>
                  <a:lnTo>
                    <a:pt x="125" y="8"/>
                  </a:lnTo>
                  <a:lnTo>
                    <a:pt x="124" y="8"/>
                  </a:lnTo>
                  <a:lnTo>
                    <a:pt x="122" y="7"/>
                  </a:lnTo>
                  <a:lnTo>
                    <a:pt x="122" y="5"/>
                  </a:lnTo>
                  <a:lnTo>
                    <a:pt x="120" y="4"/>
                  </a:lnTo>
                  <a:lnTo>
                    <a:pt x="122" y="2"/>
                  </a:lnTo>
                  <a:lnTo>
                    <a:pt x="122" y="1"/>
                  </a:lnTo>
                  <a:lnTo>
                    <a:pt x="124" y="0"/>
                  </a:lnTo>
                  <a:lnTo>
                    <a:pt x="125" y="0"/>
                  </a:lnTo>
                  <a:lnTo>
                    <a:pt x="196" y="0"/>
                  </a:lnTo>
                  <a:lnTo>
                    <a:pt x="199" y="0"/>
                  </a:lnTo>
                  <a:lnTo>
                    <a:pt x="200" y="1"/>
                  </a:lnTo>
                  <a:lnTo>
                    <a:pt x="201" y="2"/>
                  </a:lnTo>
                  <a:lnTo>
                    <a:pt x="201" y="4"/>
                  </a:lnTo>
                  <a:lnTo>
                    <a:pt x="201" y="5"/>
                  </a:lnTo>
                  <a:lnTo>
                    <a:pt x="200" y="7"/>
                  </a:lnTo>
                  <a:lnTo>
                    <a:pt x="199" y="8"/>
                  </a:lnTo>
                  <a:lnTo>
                    <a:pt x="196" y="8"/>
                  </a:lnTo>
                  <a:close/>
                  <a:moveTo>
                    <a:pt x="76" y="8"/>
                  </a:moveTo>
                  <a:lnTo>
                    <a:pt x="5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76" y="0"/>
                  </a:lnTo>
                  <a:lnTo>
                    <a:pt x="77" y="0"/>
                  </a:lnTo>
                  <a:lnTo>
                    <a:pt x="79" y="1"/>
                  </a:lnTo>
                  <a:lnTo>
                    <a:pt x="79" y="2"/>
                  </a:lnTo>
                  <a:lnTo>
                    <a:pt x="81" y="4"/>
                  </a:lnTo>
                  <a:lnTo>
                    <a:pt x="79" y="5"/>
                  </a:lnTo>
                  <a:lnTo>
                    <a:pt x="79" y="7"/>
                  </a:lnTo>
                  <a:lnTo>
                    <a:pt x="77" y="8"/>
                  </a:lnTo>
                  <a:lnTo>
                    <a:pt x="76" y="8"/>
                  </a:lnTo>
                  <a:close/>
                </a:path>
              </a:pathLst>
            </a:custGeom>
            <a:solidFill>
              <a:srgbClr val="000000"/>
            </a:solidFill>
            <a:ln w="15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22" name="Freeform 1020"/>
            <p:cNvSpPr/>
            <p:nvPr/>
          </p:nvSpPr>
          <p:spPr>
            <a:xfrm>
              <a:off x="4194" y="2716"/>
              <a:ext cx="46" cy="4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24"/>
                </a:cxn>
                <a:cxn ang="0">
                  <a:pos x="3" y="28"/>
                </a:cxn>
                <a:cxn ang="0">
                  <a:pos x="5" y="31"/>
                </a:cxn>
                <a:cxn ang="0">
                  <a:pos x="8" y="34"/>
                </a:cxn>
                <a:cxn ang="0">
                  <a:pos x="11" y="36"/>
                </a:cxn>
                <a:cxn ang="0">
                  <a:pos x="15" y="39"/>
                </a:cxn>
                <a:cxn ang="0">
                  <a:pos x="19" y="40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32" y="39"/>
                </a:cxn>
                <a:cxn ang="0">
                  <a:pos x="36" y="36"/>
                </a:cxn>
                <a:cxn ang="0">
                  <a:pos x="40" y="34"/>
                </a:cxn>
                <a:cxn ang="0">
                  <a:pos x="42" y="31"/>
                </a:cxn>
                <a:cxn ang="0">
                  <a:pos x="45" y="28"/>
                </a:cxn>
                <a:cxn ang="0">
                  <a:pos x="46" y="24"/>
                </a:cxn>
                <a:cxn ang="0">
                  <a:pos x="46" y="20"/>
                </a:cxn>
                <a:cxn ang="0">
                  <a:pos x="46" y="20"/>
                </a:cxn>
                <a:cxn ang="0">
                  <a:pos x="46" y="16"/>
                </a:cxn>
                <a:cxn ang="0">
                  <a:pos x="45" y="12"/>
                </a:cxn>
                <a:cxn ang="0">
                  <a:pos x="42" y="9"/>
                </a:cxn>
                <a:cxn ang="0">
                  <a:pos x="40" y="6"/>
                </a:cxn>
                <a:cxn ang="0">
                  <a:pos x="36" y="3"/>
                </a:cxn>
                <a:cxn ang="0">
                  <a:pos x="32" y="1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9" y="0"/>
                </a:cxn>
                <a:cxn ang="0">
                  <a:pos x="15" y="1"/>
                </a:cxn>
                <a:cxn ang="0">
                  <a:pos x="11" y="3"/>
                </a:cxn>
                <a:cxn ang="0">
                  <a:pos x="8" y="6"/>
                </a:cxn>
                <a:cxn ang="0">
                  <a:pos x="5" y="9"/>
                </a:cxn>
                <a:cxn ang="0">
                  <a:pos x="3" y="12"/>
                </a:cxn>
                <a:cxn ang="0">
                  <a:pos x="1" y="16"/>
                </a:cxn>
                <a:cxn ang="0">
                  <a:pos x="0" y="20"/>
                </a:cxn>
              </a:cxnLst>
              <a:pathLst>
                <a:path w="46" h="40">
                  <a:moveTo>
                    <a:pt x="0" y="20"/>
                  </a:moveTo>
                  <a:lnTo>
                    <a:pt x="1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4"/>
                  </a:lnTo>
                  <a:lnTo>
                    <a:pt x="11" y="36"/>
                  </a:lnTo>
                  <a:lnTo>
                    <a:pt x="15" y="39"/>
                  </a:lnTo>
                  <a:lnTo>
                    <a:pt x="19" y="40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32" y="39"/>
                  </a:lnTo>
                  <a:lnTo>
                    <a:pt x="36" y="36"/>
                  </a:lnTo>
                  <a:lnTo>
                    <a:pt x="40" y="34"/>
                  </a:lnTo>
                  <a:lnTo>
                    <a:pt x="42" y="31"/>
                  </a:lnTo>
                  <a:lnTo>
                    <a:pt x="45" y="28"/>
                  </a:lnTo>
                  <a:lnTo>
                    <a:pt x="46" y="24"/>
                  </a:lnTo>
                  <a:lnTo>
                    <a:pt x="46" y="20"/>
                  </a:lnTo>
                  <a:lnTo>
                    <a:pt x="46" y="16"/>
                  </a:lnTo>
                  <a:lnTo>
                    <a:pt x="45" y="12"/>
                  </a:lnTo>
                  <a:lnTo>
                    <a:pt x="42" y="9"/>
                  </a:lnTo>
                  <a:lnTo>
                    <a:pt x="40" y="6"/>
                  </a:lnTo>
                  <a:lnTo>
                    <a:pt x="36" y="3"/>
                  </a:lnTo>
                  <a:lnTo>
                    <a:pt x="32" y="1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1" y="3"/>
                  </a:lnTo>
                  <a:lnTo>
                    <a:pt x="8" y="6"/>
                  </a:lnTo>
                  <a:lnTo>
                    <a:pt x="5" y="9"/>
                  </a:lnTo>
                  <a:lnTo>
                    <a:pt x="3" y="12"/>
                  </a:lnTo>
                  <a:lnTo>
                    <a:pt x="1" y="1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23" name="Freeform 1021"/>
            <p:cNvSpPr/>
            <p:nvPr/>
          </p:nvSpPr>
          <p:spPr>
            <a:xfrm>
              <a:off x="3908" y="2786"/>
              <a:ext cx="962" cy="461"/>
            </a:xfrm>
            <a:custGeom>
              <a:avLst/>
              <a:gdLst/>
              <a:ahLst/>
              <a:cxnLst>
                <a:cxn ang="0">
                  <a:pos x="0" y="461"/>
                </a:cxn>
                <a:cxn ang="0">
                  <a:pos x="962" y="0"/>
                </a:cxn>
                <a:cxn ang="0">
                  <a:pos x="771" y="92"/>
                </a:cxn>
              </a:cxnLst>
              <a:pathLst>
                <a:path w="962" h="461">
                  <a:moveTo>
                    <a:pt x="0" y="461"/>
                  </a:moveTo>
                  <a:lnTo>
                    <a:pt x="962" y="0"/>
                  </a:lnTo>
                  <a:lnTo>
                    <a:pt x="771" y="92"/>
                  </a:lnTo>
                </a:path>
              </a:pathLst>
            </a:custGeom>
            <a:noFill/>
            <a:ln w="269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24" name="Freeform 1022"/>
            <p:cNvSpPr/>
            <p:nvPr/>
          </p:nvSpPr>
          <p:spPr>
            <a:xfrm>
              <a:off x="3908" y="1798"/>
              <a:ext cx="962" cy="461"/>
            </a:xfrm>
            <a:custGeom>
              <a:avLst/>
              <a:gdLst/>
              <a:ahLst/>
              <a:cxnLst>
                <a:cxn ang="0">
                  <a:pos x="0" y="461"/>
                </a:cxn>
                <a:cxn ang="0">
                  <a:pos x="962" y="0"/>
                </a:cxn>
                <a:cxn ang="0">
                  <a:pos x="771" y="92"/>
                </a:cxn>
              </a:cxnLst>
              <a:pathLst>
                <a:path w="962" h="461">
                  <a:moveTo>
                    <a:pt x="0" y="461"/>
                  </a:moveTo>
                  <a:lnTo>
                    <a:pt x="962" y="0"/>
                  </a:lnTo>
                  <a:lnTo>
                    <a:pt x="771" y="92"/>
                  </a:lnTo>
                </a:path>
              </a:pathLst>
            </a:custGeom>
            <a:noFill/>
            <a:ln w="269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3297238" y="5567363"/>
            <a:ext cx="87313" cy="8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1" name="矩形 510"/>
          <p:cNvSpPr/>
          <p:nvPr/>
        </p:nvSpPr>
        <p:spPr>
          <a:xfrm>
            <a:off x="3390900" y="5489575"/>
            <a:ext cx="85725" cy="87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" name="矩形 511"/>
          <p:cNvSpPr/>
          <p:nvPr/>
        </p:nvSpPr>
        <p:spPr>
          <a:xfrm>
            <a:off x="3489325" y="5403850"/>
            <a:ext cx="87313" cy="87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" name="矩形 512"/>
          <p:cNvSpPr/>
          <p:nvPr/>
        </p:nvSpPr>
        <p:spPr>
          <a:xfrm>
            <a:off x="3589338" y="5318125"/>
            <a:ext cx="87313" cy="8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平行四边形 4"/>
          <p:cNvSpPr/>
          <p:nvPr/>
        </p:nvSpPr>
        <p:spPr>
          <a:xfrm rot="4710282" flipV="1">
            <a:off x="6797675" y="5608638"/>
            <a:ext cx="77788" cy="8413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6" name="平行四边形 515"/>
          <p:cNvSpPr/>
          <p:nvPr/>
        </p:nvSpPr>
        <p:spPr>
          <a:xfrm rot="4710282" flipV="1">
            <a:off x="6876256" y="5495131"/>
            <a:ext cx="76200" cy="8413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7" name="平行四边形 516"/>
          <p:cNvSpPr/>
          <p:nvPr/>
        </p:nvSpPr>
        <p:spPr>
          <a:xfrm rot="4710282" flipV="1">
            <a:off x="6960394" y="5391944"/>
            <a:ext cx="76200" cy="8413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8" name="平行四边形 517"/>
          <p:cNvSpPr/>
          <p:nvPr/>
        </p:nvSpPr>
        <p:spPr>
          <a:xfrm rot="4710282" flipV="1">
            <a:off x="7053263" y="5267325"/>
            <a:ext cx="76200" cy="857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404938" y="5413375"/>
            <a:ext cx="295275" cy="280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箭头: 右 7"/>
          <p:cNvSpPr/>
          <p:nvPr/>
        </p:nvSpPr>
        <p:spPr>
          <a:xfrm>
            <a:off x="2139950" y="5532438"/>
            <a:ext cx="317500" cy="36195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735" name="TextBox 1"/>
          <p:cNvSpPr txBox="1"/>
          <p:nvPr/>
        </p:nvSpPr>
        <p:spPr>
          <a:xfrm>
            <a:off x="979488" y="5926138"/>
            <a:ext cx="914400" cy="3032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(20,30)</a:t>
            </a:r>
            <a:endParaRPr lang="zh-CN" altLang="en-US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736" name="TextBox 520"/>
          <p:cNvSpPr txBox="1"/>
          <p:nvPr/>
        </p:nvSpPr>
        <p:spPr>
          <a:xfrm>
            <a:off x="1619250" y="5081588"/>
            <a:ext cx="914400" cy="3032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(50,60)</a:t>
            </a:r>
            <a:endParaRPr lang="zh-CN" altLang="en-US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737" name="标题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spcBef>
                <a:spcPct val="0"/>
              </a:spcBef>
              <a:buFontTx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3.1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光栅化问题概述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概念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内容占位符 2"/>
          <p:cNvSpPr>
            <a:spLocks noGrp="1"/>
          </p:cNvSpPr>
          <p:nvPr>
            <p:ph idx="1"/>
          </p:nvPr>
        </p:nvSpPr>
        <p:spPr>
          <a:xfrm>
            <a:off x="280988" y="398463"/>
            <a:ext cx="8686800" cy="5802312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void BresenhamLine(int x1, int y1, int x2, int y2) //</a:t>
            </a:r>
            <a:r>
              <a:rPr lang="en-US" altLang="zh-CN" sz="2400" b="1" dirty="0">
                <a:solidFill>
                  <a:srgbClr val="37911F"/>
                </a:solidFill>
              </a:rPr>
              <a:t>1a</a:t>
            </a:r>
            <a:r>
              <a:rPr lang="zh-CN" altLang="en-US" sz="2400" b="1" dirty="0">
                <a:solidFill>
                  <a:srgbClr val="37911F"/>
                </a:solidFill>
              </a:rPr>
              <a:t>象限 </a:t>
            </a:r>
            <a:r>
              <a:rPr lang="en-US" altLang="zh-CN" sz="2400" b="1" dirty="0">
                <a:solidFill>
                  <a:srgbClr val="37911F"/>
                </a:solidFill>
              </a:rPr>
              <a:t>0&lt;=k&lt;=1</a:t>
            </a:r>
            <a:endParaRPr lang="en-US" altLang="zh-CN" sz="2400" b="1" dirty="0">
              <a:solidFill>
                <a:srgbClr val="37911F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{</a:t>
            </a:r>
            <a:endParaRPr lang="en-US" altLang="zh-CN" sz="2400" b="1" dirty="0"/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	int x,y,dx,dy,d,d1,d2;//</a:t>
            </a:r>
            <a:r>
              <a:rPr lang="en-US" altLang="zh-CN" sz="2400" b="1" dirty="0">
                <a:solidFill>
                  <a:srgbClr val="37911F"/>
                </a:solidFill>
              </a:rPr>
              <a:t>dxdy</a:t>
            </a:r>
            <a:r>
              <a:rPr lang="zh-CN" altLang="en-US" sz="2400" b="1" dirty="0">
                <a:solidFill>
                  <a:srgbClr val="37911F"/>
                </a:solidFill>
              </a:rPr>
              <a:t>为终点相对起点的坐标变化量</a:t>
            </a:r>
            <a:endParaRPr lang="en-US" altLang="zh-CN" sz="2400" b="1" dirty="0">
              <a:solidFill>
                <a:srgbClr val="37911F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37911F"/>
                </a:solidFill>
              </a:rPr>
              <a:t>   //d</a:t>
            </a:r>
            <a:r>
              <a:rPr lang="zh-CN" altLang="en-US" sz="2400" b="1" dirty="0">
                <a:solidFill>
                  <a:srgbClr val="37911F"/>
                </a:solidFill>
              </a:rPr>
              <a:t>为判别式，</a:t>
            </a:r>
            <a:r>
              <a:rPr lang="en-US" altLang="zh-CN" sz="2400" b="1" dirty="0">
                <a:solidFill>
                  <a:srgbClr val="37911F"/>
                </a:solidFill>
              </a:rPr>
              <a:t>d1,d2</a:t>
            </a:r>
            <a:r>
              <a:rPr lang="zh-CN" altLang="en-US" sz="2400" b="1" dirty="0">
                <a:solidFill>
                  <a:srgbClr val="37911F"/>
                </a:solidFill>
              </a:rPr>
              <a:t>为不同选择下判别式增量</a:t>
            </a:r>
            <a:endParaRPr lang="en-US" altLang="zh-CN" sz="2400" b="1" dirty="0">
              <a:solidFill>
                <a:srgbClr val="37911F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	dx=x2-x1;	dy=y2-y1;</a:t>
            </a:r>
            <a:endParaRPr lang="en-US" altLang="zh-CN" sz="2400" b="1" dirty="0"/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 d=2*dy-dx;    d1=2*dy;    d2=2*(dy-dx);</a:t>
            </a:r>
            <a:endParaRPr lang="en-US" altLang="zh-CN" sz="2400" b="1" dirty="0"/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 x=x1;   y=y1;//</a:t>
            </a:r>
            <a:r>
              <a:rPr lang="en-US" altLang="zh-CN" sz="2400" b="1" dirty="0">
                <a:solidFill>
                  <a:srgbClr val="37911F"/>
                </a:solidFill>
              </a:rPr>
              <a:t>xy</a:t>
            </a:r>
            <a:r>
              <a:rPr lang="zh-CN" altLang="en-US" sz="2400" b="1" dirty="0">
                <a:solidFill>
                  <a:srgbClr val="37911F"/>
                </a:solidFill>
              </a:rPr>
              <a:t>当前像素坐标</a:t>
            </a:r>
            <a:endParaRPr lang="en-US" altLang="zh-CN" sz="2400" b="1" dirty="0">
              <a:solidFill>
                <a:srgbClr val="37911F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	putpixel(x,y);</a:t>
            </a:r>
            <a:endParaRPr lang="en-US" altLang="zh-CN" sz="2400" b="1" dirty="0"/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 while(x&lt;x2)</a:t>
            </a:r>
            <a:endParaRPr lang="en-US" altLang="zh-CN" sz="2400" b="1" dirty="0"/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 {   </a:t>
            </a:r>
            <a:endParaRPr lang="en-US" altLang="zh-CN" sz="2400" b="1" dirty="0"/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    x++;</a:t>
            </a:r>
            <a:endParaRPr lang="en-US" altLang="zh-CN" sz="2400" b="1" dirty="0"/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    if(d&lt;0)   d+=d1;</a:t>
            </a:r>
            <a:endParaRPr lang="en-US" altLang="zh-CN" sz="2400" b="1" dirty="0"/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    else {   y++;   d+=d2;   }</a:t>
            </a:r>
            <a:endParaRPr lang="en-US" altLang="zh-CN" sz="2400" b="1" dirty="0"/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   putpixel(x,y);</a:t>
            </a:r>
            <a:endParaRPr lang="en-US" altLang="zh-CN" sz="2400" b="1" dirty="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  }</a:t>
            </a:r>
            <a:endParaRPr lang="en-US" altLang="zh-CN" sz="2400" b="1" dirty="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  <p:sp>
        <p:nvSpPr>
          <p:cNvPr id="2" name="椭圆形标注 1"/>
          <p:cNvSpPr/>
          <p:nvPr/>
        </p:nvSpPr>
        <p:spPr>
          <a:xfrm>
            <a:off x="5099050" y="3490913"/>
            <a:ext cx="3019425" cy="1552575"/>
          </a:xfrm>
          <a:prstGeom prst="wedgeEllipseCallout">
            <a:avLst>
              <a:gd name="adj1" fmla="val -44992"/>
              <a:gd name="adj2" fmla="val 434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根据对称性，利用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Bresenham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算法绘制任意象限直线段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295275" y="1741488"/>
            <a:ext cx="8543925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速度快，并适于用硬件实现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1200150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不必计算直线斜率，因此不做除法；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1200150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不使用浮点数，只做整数加减法和乘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运算，而乘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运算可以用硬件移位实现。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不像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DDA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一样引起误差积累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7106" name="Rectangle 3"/>
          <p:cNvSpPr>
            <a:spLocks noGrp="1"/>
          </p:cNvSpPr>
          <p:nvPr>
            <p:ph type="title"/>
          </p:nvPr>
        </p:nvSpPr>
        <p:spPr>
          <a:xfrm>
            <a:off x="442913" y="246063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3.2.2 </a:t>
            </a:r>
            <a:r>
              <a:rPr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IE" altLang="zh-CN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Bresenham </a:t>
            </a:r>
            <a:r>
              <a:rPr lang="zh-CN" altLang="en-IE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画线</a:t>
            </a:r>
            <a:r>
              <a:rPr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算法</a:t>
            </a:r>
            <a:r>
              <a:rPr lang="en-US" altLang="zh-CN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—</a:t>
            </a:r>
            <a:r>
              <a:rPr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算法分析</a:t>
            </a:r>
            <a:endParaRPr lang="en-US" altLang="zh-CN" sz="32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90" name="Rectangle 18"/>
          <p:cNvSpPr>
            <a:spLocks noChangeAspect="1"/>
          </p:cNvSpPr>
          <p:nvPr/>
        </p:nvSpPr>
        <p:spPr>
          <a:xfrm>
            <a:off x="7524750" y="2924175"/>
            <a:ext cx="468313" cy="468313"/>
          </a:xfrm>
          <a:prstGeom prst="rect">
            <a:avLst/>
          </a:prstGeom>
          <a:solidFill>
            <a:srgbClr val="FFFF66"/>
          </a:solidFill>
          <a:ln w="9525" cap="flat" cmpd="sng">
            <a:solidFill>
              <a:srgbClr val="FFFF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spcBef>
                <a:spcPct val="0"/>
              </a:spcBef>
              <a:buFontTx/>
            </a:pP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320" name="Rectangle 48"/>
          <p:cNvSpPr>
            <a:spLocks noChangeAspect="1"/>
          </p:cNvSpPr>
          <p:nvPr/>
        </p:nvSpPr>
        <p:spPr>
          <a:xfrm>
            <a:off x="4657725" y="4360863"/>
            <a:ext cx="468313" cy="4683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spcBef>
                <a:spcPct val="0"/>
              </a:spcBef>
              <a:buFontTx/>
            </a:pP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321" name="Rectangle 49"/>
          <p:cNvSpPr>
            <a:spLocks noChangeAspect="1"/>
          </p:cNvSpPr>
          <p:nvPr/>
        </p:nvSpPr>
        <p:spPr>
          <a:xfrm>
            <a:off x="5126038" y="3875088"/>
            <a:ext cx="468312" cy="4683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spcBef>
                <a:spcPct val="0"/>
              </a:spcBef>
              <a:buFontTx/>
            </a:pP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322" name="Rectangle 50"/>
          <p:cNvSpPr>
            <a:spLocks noChangeAspect="1"/>
          </p:cNvSpPr>
          <p:nvPr/>
        </p:nvSpPr>
        <p:spPr>
          <a:xfrm>
            <a:off x="5607050" y="3871913"/>
            <a:ext cx="468313" cy="4683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spcBef>
                <a:spcPct val="0"/>
              </a:spcBef>
              <a:buFontTx/>
            </a:pP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323" name="Rectangle 51"/>
          <p:cNvSpPr>
            <a:spLocks noChangeAspect="1"/>
          </p:cNvSpPr>
          <p:nvPr/>
        </p:nvSpPr>
        <p:spPr>
          <a:xfrm>
            <a:off x="6084888" y="3392488"/>
            <a:ext cx="481012" cy="4683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spcBef>
                <a:spcPct val="0"/>
              </a:spcBef>
              <a:buFontTx/>
            </a:pP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338" name="Rectangle 66"/>
          <p:cNvSpPr>
            <a:spLocks noChangeAspect="1"/>
          </p:cNvSpPr>
          <p:nvPr/>
        </p:nvSpPr>
        <p:spPr>
          <a:xfrm>
            <a:off x="6573838" y="3400425"/>
            <a:ext cx="468312" cy="46831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spcBef>
                <a:spcPct val="0"/>
              </a:spcBef>
              <a:buFontTx/>
            </a:pP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341" name="Rectangle 69"/>
          <p:cNvSpPr>
            <a:spLocks noChangeAspect="1"/>
          </p:cNvSpPr>
          <p:nvPr/>
        </p:nvSpPr>
        <p:spPr>
          <a:xfrm>
            <a:off x="7034213" y="2917825"/>
            <a:ext cx="468312" cy="46831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spcBef>
                <a:spcPct val="0"/>
              </a:spcBef>
              <a:buFontTx/>
            </a:pP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6" name="Rectangle 4"/>
          <p:cNvSpPr/>
          <p:nvPr/>
        </p:nvSpPr>
        <p:spPr>
          <a:xfrm>
            <a:off x="395288" y="693738"/>
            <a:ext cx="5400675" cy="5032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</a:pPr>
            <a:r>
              <a:rPr lang="en-US" altLang="zh-CN" sz="2400" b="0" dirty="0">
                <a:solidFill>
                  <a:srgbClr val="0343F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Bresenham</a:t>
            </a:r>
            <a:r>
              <a:rPr lang="zh-CN" altLang="en-US" sz="2400" b="0" dirty="0">
                <a:solidFill>
                  <a:srgbClr val="0343F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计算循环过程及绘制结果</a:t>
            </a:r>
            <a:endParaRPr lang="en-US" altLang="zh-CN" sz="2400" b="0" dirty="0">
              <a:solidFill>
                <a:srgbClr val="0343F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60"/>
          <p:cNvGrpSpPr/>
          <p:nvPr/>
        </p:nvGrpSpPr>
        <p:grpSpPr>
          <a:xfrm>
            <a:off x="0" y="1216025"/>
            <a:ext cx="7199313" cy="519113"/>
            <a:chOff x="158" y="839"/>
            <a:chExt cx="2586" cy="327"/>
          </a:xfrm>
        </p:grpSpPr>
        <p:sp>
          <p:nvSpPr>
            <p:cNvPr id="48138" name="Text Box 6"/>
            <p:cNvSpPr txBox="1"/>
            <p:nvPr/>
          </p:nvSpPr>
          <p:spPr>
            <a:xfrm>
              <a:off x="158" y="839"/>
              <a:ext cx="22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b="0" dirty="0">
                  <a:latin typeface="Arial" panose="020B0604020202020204" pitchFamily="34" charset="0"/>
                  <a:ea typeface="宋体" panose="02010600030101010101" pitchFamily="2" charset="-122"/>
                </a:rPr>
                <a:t>i     setpixel     x     y     di</a:t>
              </a:r>
              <a:endParaRPr lang="en-US" altLang="zh-CN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39" name="Line 7"/>
            <p:cNvSpPr/>
            <p:nvPr/>
          </p:nvSpPr>
          <p:spPr>
            <a:xfrm>
              <a:off x="158" y="1117"/>
              <a:ext cx="258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4280" name="Text Box 8"/>
          <p:cNvSpPr txBox="1"/>
          <p:nvPr/>
        </p:nvSpPr>
        <p:spPr>
          <a:xfrm>
            <a:off x="0" y="1674813"/>
            <a:ext cx="218122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</a:rPr>
              <a:t>1 	(0,0)      </a:t>
            </a:r>
            <a:endParaRPr lang="en-US" altLang="zh-CN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1" name="Text Box 9"/>
          <p:cNvSpPr txBox="1"/>
          <p:nvPr/>
        </p:nvSpPr>
        <p:spPr>
          <a:xfrm>
            <a:off x="0" y="2249488"/>
            <a:ext cx="30480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</a:rPr>
              <a:t>2	(1,1) </a:t>
            </a:r>
            <a:endParaRPr lang="en-US" altLang="zh-CN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2" name="Text Box 10"/>
          <p:cNvSpPr txBox="1"/>
          <p:nvPr/>
        </p:nvSpPr>
        <p:spPr>
          <a:xfrm>
            <a:off x="0" y="2843213"/>
            <a:ext cx="2438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</a:rPr>
              <a:t>3	(2,1) </a:t>
            </a:r>
            <a:endParaRPr lang="en-US" altLang="zh-CN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3" name="Text Box 11"/>
          <p:cNvSpPr txBox="1"/>
          <p:nvPr/>
        </p:nvSpPr>
        <p:spPr>
          <a:xfrm>
            <a:off x="0" y="3514725"/>
            <a:ext cx="2392363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</a:rPr>
              <a:t>4	(3,2) </a:t>
            </a:r>
            <a:endParaRPr lang="en-US" altLang="zh-CN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4" name="Text Box 12"/>
          <p:cNvSpPr txBox="1"/>
          <p:nvPr/>
        </p:nvSpPr>
        <p:spPr>
          <a:xfrm>
            <a:off x="0" y="4176713"/>
            <a:ext cx="2386013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</a:rPr>
              <a:t>5	(4,2) </a:t>
            </a:r>
            <a:endParaRPr lang="en-US" altLang="zh-CN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5" name="Text Box 13"/>
          <p:cNvSpPr txBox="1"/>
          <p:nvPr/>
        </p:nvSpPr>
        <p:spPr>
          <a:xfrm>
            <a:off x="2051050" y="1700213"/>
            <a:ext cx="2970213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</a:rPr>
              <a:t>  0     0     0      </a:t>
            </a:r>
            <a:endParaRPr lang="en-US" altLang="zh-CN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6" name="Text Box 14"/>
          <p:cNvSpPr txBox="1"/>
          <p:nvPr/>
        </p:nvSpPr>
        <p:spPr>
          <a:xfrm>
            <a:off x="2243138" y="2232025"/>
            <a:ext cx="172085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b="0" dirty="0">
                <a:latin typeface="Arial Unicode MS" pitchFamily="34" charset="-122"/>
                <a:ea typeface="Arial Unicode MS" pitchFamily="34" charset="-122"/>
              </a:rPr>
              <a:t>1     1</a:t>
            </a:r>
            <a:endParaRPr lang="en-US" altLang="zh-CN" b="0" dirty="0">
              <a:latin typeface="Arial Unicode MS" pitchFamily="34" charset="-122"/>
              <a:ea typeface="Arial Unicode MS" pitchFamily="34" charset="-122"/>
            </a:endParaRPr>
          </a:p>
        </p:txBody>
      </p:sp>
      <p:grpSp>
        <p:nvGrpSpPr>
          <p:cNvPr id="3" name="Group 70"/>
          <p:cNvGrpSpPr/>
          <p:nvPr/>
        </p:nvGrpSpPr>
        <p:grpSpPr>
          <a:xfrm>
            <a:off x="4295775" y="2420938"/>
            <a:ext cx="4848225" cy="2982912"/>
            <a:chOff x="2706" y="1525"/>
            <a:chExt cx="3054" cy="1879"/>
          </a:xfrm>
        </p:grpSpPr>
        <p:sp>
          <p:nvSpPr>
            <p:cNvPr id="48148" name="Text Box 24"/>
            <p:cNvSpPr txBox="1"/>
            <p:nvPr/>
          </p:nvSpPr>
          <p:spPr>
            <a:xfrm>
              <a:off x="2888" y="3074"/>
              <a:ext cx="287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b="0" dirty="0">
                  <a:solidFill>
                    <a:srgbClr val="F02F08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0   1   2   3   4   5   6   7  8</a:t>
              </a:r>
              <a:endParaRPr lang="en-US" altLang="zh-CN" b="0" dirty="0">
                <a:solidFill>
                  <a:srgbClr val="F02F08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8149" name="Group 25"/>
            <p:cNvGrpSpPr/>
            <p:nvPr/>
          </p:nvGrpSpPr>
          <p:grpSpPr>
            <a:xfrm>
              <a:off x="2925" y="1525"/>
              <a:ext cx="2720" cy="1520"/>
              <a:chOff x="2835" y="928"/>
              <a:chExt cx="2720" cy="1520"/>
            </a:xfrm>
          </p:grpSpPr>
          <p:sp>
            <p:nvSpPr>
              <p:cNvPr id="48150" name="Line 26"/>
              <p:cNvSpPr/>
              <p:nvPr/>
            </p:nvSpPr>
            <p:spPr>
              <a:xfrm>
                <a:off x="2835" y="935"/>
                <a:ext cx="0" cy="150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51" name="Line 27"/>
              <p:cNvSpPr>
                <a:spLocks noChangeAspect="1"/>
              </p:cNvSpPr>
              <p:nvPr/>
            </p:nvSpPr>
            <p:spPr>
              <a:xfrm>
                <a:off x="2835" y="1842"/>
                <a:ext cx="2720" cy="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52" name="Line 28"/>
              <p:cNvSpPr>
                <a:spLocks noChangeAspect="1"/>
              </p:cNvSpPr>
              <p:nvPr/>
            </p:nvSpPr>
            <p:spPr>
              <a:xfrm>
                <a:off x="2835" y="2447"/>
                <a:ext cx="2720" cy="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53" name="Line 29"/>
              <p:cNvSpPr>
                <a:spLocks noChangeAspect="1"/>
              </p:cNvSpPr>
              <p:nvPr/>
            </p:nvSpPr>
            <p:spPr>
              <a:xfrm>
                <a:off x="2835" y="1539"/>
                <a:ext cx="2720" cy="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54" name="Line 30"/>
              <p:cNvSpPr>
                <a:spLocks noChangeAspect="1"/>
              </p:cNvSpPr>
              <p:nvPr/>
            </p:nvSpPr>
            <p:spPr>
              <a:xfrm>
                <a:off x="2835" y="1237"/>
                <a:ext cx="2720" cy="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55" name="Line 31"/>
              <p:cNvSpPr/>
              <p:nvPr/>
            </p:nvSpPr>
            <p:spPr>
              <a:xfrm>
                <a:off x="3136" y="935"/>
                <a:ext cx="0" cy="150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56" name="Line 32"/>
              <p:cNvSpPr/>
              <p:nvPr/>
            </p:nvSpPr>
            <p:spPr>
              <a:xfrm>
                <a:off x="3437" y="935"/>
                <a:ext cx="0" cy="150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57" name="Line 33"/>
              <p:cNvSpPr/>
              <p:nvPr/>
            </p:nvSpPr>
            <p:spPr>
              <a:xfrm>
                <a:off x="3739" y="935"/>
                <a:ext cx="0" cy="150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58" name="Line 34"/>
              <p:cNvSpPr/>
              <p:nvPr/>
            </p:nvSpPr>
            <p:spPr>
              <a:xfrm>
                <a:off x="4643" y="935"/>
                <a:ext cx="0" cy="150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59" name="Line 35"/>
              <p:cNvSpPr/>
              <p:nvPr/>
            </p:nvSpPr>
            <p:spPr>
              <a:xfrm>
                <a:off x="4945" y="935"/>
                <a:ext cx="0" cy="150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60" name="Line 36"/>
              <p:cNvSpPr>
                <a:spLocks noChangeAspect="1"/>
              </p:cNvSpPr>
              <p:nvPr/>
            </p:nvSpPr>
            <p:spPr>
              <a:xfrm>
                <a:off x="2835" y="935"/>
                <a:ext cx="2720" cy="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61" name="Line 37"/>
              <p:cNvSpPr/>
              <p:nvPr/>
            </p:nvSpPr>
            <p:spPr>
              <a:xfrm>
                <a:off x="5548" y="935"/>
                <a:ext cx="0" cy="150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62" name="Line 38"/>
              <p:cNvSpPr/>
              <p:nvPr/>
            </p:nvSpPr>
            <p:spPr>
              <a:xfrm>
                <a:off x="5246" y="935"/>
                <a:ext cx="0" cy="150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63" name="Line 39"/>
              <p:cNvSpPr/>
              <p:nvPr/>
            </p:nvSpPr>
            <p:spPr>
              <a:xfrm>
                <a:off x="4040" y="935"/>
                <a:ext cx="0" cy="150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64" name="Line 40"/>
              <p:cNvSpPr/>
              <p:nvPr/>
            </p:nvSpPr>
            <p:spPr>
              <a:xfrm>
                <a:off x="4342" y="928"/>
                <a:ext cx="0" cy="150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65" name="Line 41"/>
              <p:cNvSpPr>
                <a:spLocks noChangeAspect="1"/>
              </p:cNvSpPr>
              <p:nvPr/>
            </p:nvSpPr>
            <p:spPr>
              <a:xfrm>
                <a:off x="2835" y="2144"/>
                <a:ext cx="2720" cy="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8166" name="Group 58"/>
            <p:cNvGrpSpPr/>
            <p:nvPr/>
          </p:nvGrpSpPr>
          <p:grpSpPr>
            <a:xfrm>
              <a:off x="2706" y="1532"/>
              <a:ext cx="454" cy="1453"/>
              <a:chOff x="2517" y="572"/>
              <a:chExt cx="454" cy="1453"/>
            </a:xfrm>
          </p:grpSpPr>
          <p:sp>
            <p:nvSpPr>
              <p:cNvPr id="48167" name="Text Box 43"/>
              <p:cNvSpPr txBox="1"/>
              <p:nvPr/>
            </p:nvSpPr>
            <p:spPr>
              <a:xfrm>
                <a:off x="2517" y="572"/>
                <a:ext cx="45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  <a:buFontTx/>
                </a:pPr>
                <a:r>
                  <a:rPr lang="en-US" altLang="zh-CN" b="0" dirty="0">
                    <a:solidFill>
                      <a:srgbClr val="F02F08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b="0" dirty="0">
                  <a:solidFill>
                    <a:srgbClr val="F02F08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68" name="Text Box 44"/>
              <p:cNvSpPr txBox="1"/>
              <p:nvPr/>
            </p:nvSpPr>
            <p:spPr>
              <a:xfrm>
                <a:off x="2517" y="877"/>
                <a:ext cx="45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  <a:buFontTx/>
                </a:pPr>
                <a:r>
                  <a:rPr lang="en-US" altLang="zh-CN" b="0" dirty="0">
                    <a:solidFill>
                      <a:srgbClr val="F02F08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b="0" dirty="0">
                  <a:solidFill>
                    <a:srgbClr val="F02F08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69" name="Text Box 45"/>
              <p:cNvSpPr txBox="1"/>
              <p:nvPr/>
            </p:nvSpPr>
            <p:spPr>
              <a:xfrm>
                <a:off x="2517" y="1183"/>
                <a:ext cx="45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  <a:buFontTx/>
                </a:pPr>
                <a:r>
                  <a:rPr lang="en-US" altLang="zh-CN" b="0" dirty="0">
                    <a:solidFill>
                      <a:srgbClr val="F02F08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b="0" dirty="0">
                  <a:solidFill>
                    <a:srgbClr val="F02F08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70" name="Text Box 46"/>
              <p:cNvSpPr txBox="1"/>
              <p:nvPr/>
            </p:nvSpPr>
            <p:spPr>
              <a:xfrm>
                <a:off x="2517" y="1488"/>
                <a:ext cx="45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  <a:buFontTx/>
                </a:pPr>
                <a:r>
                  <a:rPr lang="en-US" altLang="zh-CN" b="0" dirty="0">
                    <a:solidFill>
                      <a:srgbClr val="F02F08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b="0" dirty="0">
                  <a:solidFill>
                    <a:srgbClr val="F02F08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71" name="Text Box 47"/>
              <p:cNvSpPr txBox="1"/>
              <p:nvPr/>
            </p:nvSpPr>
            <p:spPr>
              <a:xfrm>
                <a:off x="2517" y="1794"/>
                <a:ext cx="45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  <a:buFontTx/>
                </a:pPr>
                <a:r>
                  <a:rPr lang="en-US" altLang="zh-CN" b="0" dirty="0">
                    <a:solidFill>
                      <a:srgbClr val="F02F08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b="0" dirty="0">
                  <a:solidFill>
                    <a:srgbClr val="F02F08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4335" name="Text Box 63"/>
          <p:cNvSpPr txBox="1"/>
          <p:nvPr/>
        </p:nvSpPr>
        <p:spPr>
          <a:xfrm>
            <a:off x="2243138" y="2792413"/>
            <a:ext cx="172085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b="0" dirty="0">
                <a:latin typeface="Arial Unicode MS" pitchFamily="34" charset="-122"/>
                <a:ea typeface="Arial Unicode MS" pitchFamily="34" charset="-122"/>
              </a:rPr>
              <a:t>2     1</a:t>
            </a:r>
            <a:endParaRPr lang="en-US" altLang="zh-CN" b="0" dirty="0"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54336" name="Text Box 64"/>
          <p:cNvSpPr txBox="1"/>
          <p:nvPr/>
        </p:nvSpPr>
        <p:spPr>
          <a:xfrm>
            <a:off x="2243138" y="3498850"/>
            <a:ext cx="1692275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b="0" dirty="0">
                <a:latin typeface="Arial Unicode MS" pitchFamily="34" charset="-122"/>
                <a:ea typeface="Arial Unicode MS" pitchFamily="34" charset="-122"/>
              </a:rPr>
              <a:t>3     2</a:t>
            </a:r>
            <a:endParaRPr lang="en-US" altLang="zh-CN" b="0" dirty="0"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54339" name="Text Box 67"/>
          <p:cNvSpPr txBox="1"/>
          <p:nvPr/>
        </p:nvSpPr>
        <p:spPr>
          <a:xfrm>
            <a:off x="2243138" y="4125913"/>
            <a:ext cx="172085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b="0" dirty="0">
                <a:latin typeface="Arial Unicode MS" pitchFamily="34" charset="-122"/>
                <a:ea typeface="Arial Unicode MS" pitchFamily="34" charset="-122"/>
              </a:rPr>
              <a:t>4     2     </a:t>
            </a:r>
            <a:endParaRPr lang="en-US" altLang="zh-CN" b="0" dirty="0"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54340" name="Text Box 68"/>
          <p:cNvSpPr txBox="1"/>
          <p:nvPr/>
        </p:nvSpPr>
        <p:spPr>
          <a:xfrm>
            <a:off x="0" y="4818063"/>
            <a:ext cx="2443163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</a:rPr>
              <a:t>6	(5,3) </a:t>
            </a:r>
            <a:endParaRPr lang="en-US" altLang="zh-CN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343" name="Text Box 71"/>
          <p:cNvSpPr txBox="1"/>
          <p:nvPr/>
        </p:nvSpPr>
        <p:spPr>
          <a:xfrm>
            <a:off x="2243138" y="4810125"/>
            <a:ext cx="1692275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b="0" dirty="0">
                <a:latin typeface="Arial Unicode MS" pitchFamily="34" charset="-122"/>
                <a:ea typeface="Arial Unicode MS" pitchFamily="34" charset="-122"/>
              </a:rPr>
              <a:t>5     3</a:t>
            </a:r>
            <a:endParaRPr lang="en-US" altLang="zh-CN" b="0" dirty="0"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54344" name="Text Box 72"/>
          <p:cNvSpPr txBox="1"/>
          <p:nvPr/>
        </p:nvSpPr>
        <p:spPr>
          <a:xfrm>
            <a:off x="2243138" y="5421313"/>
            <a:ext cx="161290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b="0" dirty="0">
                <a:latin typeface="Arial Unicode MS" pitchFamily="34" charset="-122"/>
                <a:ea typeface="Arial Unicode MS" pitchFamily="34" charset="-122"/>
              </a:rPr>
              <a:t>6     3</a:t>
            </a:r>
            <a:endParaRPr lang="en-US" altLang="zh-CN" b="0" dirty="0"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54345" name="Text Box 73"/>
          <p:cNvSpPr txBox="1"/>
          <p:nvPr/>
        </p:nvSpPr>
        <p:spPr>
          <a:xfrm>
            <a:off x="3429000" y="2265363"/>
            <a:ext cx="81280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b="0" dirty="0">
                <a:latin typeface="Arial Unicode MS" pitchFamily="34" charset="-122"/>
                <a:ea typeface="Arial Unicode MS" pitchFamily="34" charset="-122"/>
              </a:rPr>
              <a:t> -6 </a:t>
            </a:r>
            <a:endParaRPr lang="zh-CN" altLang="en-US" b="0" dirty="0"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54346" name="Text Box 74"/>
          <p:cNvSpPr txBox="1"/>
          <p:nvPr/>
        </p:nvSpPr>
        <p:spPr>
          <a:xfrm>
            <a:off x="3592513" y="2838450"/>
            <a:ext cx="811212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b="0" dirty="0">
                <a:latin typeface="Arial Unicode MS" pitchFamily="34" charset="-122"/>
                <a:ea typeface="Arial Unicode MS" pitchFamily="34" charset="-122"/>
              </a:rPr>
              <a:t>0 </a:t>
            </a:r>
            <a:endParaRPr lang="zh-CN" altLang="en-US" b="0" dirty="0"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54347" name="Text Box 75"/>
          <p:cNvSpPr txBox="1"/>
          <p:nvPr/>
        </p:nvSpPr>
        <p:spPr>
          <a:xfrm>
            <a:off x="3376613" y="3500438"/>
            <a:ext cx="81280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b="0" dirty="0">
                <a:latin typeface="Arial Unicode MS" pitchFamily="34" charset="-122"/>
                <a:ea typeface="Arial Unicode MS" pitchFamily="34" charset="-122"/>
              </a:rPr>
              <a:t> -6 </a:t>
            </a:r>
            <a:endParaRPr lang="zh-CN" altLang="en-US" b="0" dirty="0"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54348" name="Text Box 76"/>
          <p:cNvSpPr txBox="1"/>
          <p:nvPr/>
        </p:nvSpPr>
        <p:spPr>
          <a:xfrm>
            <a:off x="3595688" y="4151313"/>
            <a:ext cx="811212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b="0" dirty="0">
                <a:latin typeface="Arial Unicode MS" pitchFamily="34" charset="-122"/>
                <a:ea typeface="Arial Unicode MS" pitchFamily="34" charset="-122"/>
              </a:rPr>
              <a:t>0 </a:t>
            </a:r>
            <a:endParaRPr lang="zh-CN" altLang="en-US" b="0" dirty="0"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54349" name="Text Box 77"/>
          <p:cNvSpPr txBox="1"/>
          <p:nvPr/>
        </p:nvSpPr>
        <p:spPr>
          <a:xfrm>
            <a:off x="3414713" y="4849813"/>
            <a:ext cx="81280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b="0" dirty="0">
                <a:latin typeface="Arial Unicode MS" pitchFamily="34" charset="-122"/>
                <a:ea typeface="Arial Unicode MS" pitchFamily="34" charset="-122"/>
              </a:rPr>
              <a:t> -6 </a:t>
            </a:r>
            <a:endParaRPr lang="zh-CN" altLang="en-US" b="0" dirty="0"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54350" name="Text Box 78"/>
          <p:cNvSpPr txBox="1"/>
          <p:nvPr/>
        </p:nvSpPr>
        <p:spPr>
          <a:xfrm>
            <a:off x="3621088" y="5397500"/>
            <a:ext cx="395287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b="0" dirty="0">
                <a:latin typeface="Arial Unicode MS" pitchFamily="34" charset="-122"/>
                <a:ea typeface="Arial Unicode MS" pitchFamily="34" charset="-122"/>
              </a:rPr>
              <a:t>0 </a:t>
            </a:r>
            <a:endParaRPr lang="zh-CN" altLang="en-US" b="0" dirty="0"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57" name="Rectangle 2"/>
          <p:cNvSpPr txBox="1">
            <a:spLocks noChangeArrowheads="1"/>
          </p:cNvSpPr>
          <p:nvPr/>
        </p:nvSpPr>
        <p:spPr>
          <a:xfrm>
            <a:off x="252413" y="295275"/>
            <a:ext cx="8610600" cy="533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R="0" indent="357505" defTabSz="9144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kern="1200" cap="none" spc="0" normalizeH="0" baseline="0" noProof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例：绘制直线</a:t>
            </a:r>
            <a:r>
              <a:rPr kumimoji="0" lang="zh-CN" altLang="en-US" sz="3200" kern="120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段</a:t>
            </a:r>
            <a:r>
              <a:rPr kumimoji="0" lang="en-US" altLang="zh-CN" sz="3200" kern="120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(0,0)-- (</a:t>
            </a:r>
            <a:r>
              <a:rPr kumimoji="0" lang="en-US" altLang="zh-CN" sz="3200" kern="1200" cap="none" spc="0" normalizeH="0" baseline="0" noProof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6,3)</a:t>
            </a:r>
            <a:endParaRPr kumimoji="0" lang="en-US" altLang="zh-CN" sz="3200" kern="1200" cap="none" spc="0" normalizeH="0" baseline="0" noProof="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0" grpId="0" animBg="1"/>
      <p:bldP spid="54320" grpId="0" animBg="1"/>
      <p:bldP spid="54321" grpId="0" animBg="1"/>
      <p:bldP spid="54322" grpId="0" animBg="1"/>
      <p:bldP spid="54323" grpId="0" animBg="1"/>
      <p:bldP spid="54338" grpId="0" animBg="1"/>
      <p:bldP spid="54341" grpId="0" animBg="1"/>
      <p:bldP spid="54276" grpId="0"/>
      <p:bldP spid="54280" grpId="0"/>
      <p:bldP spid="54281" grpId="0"/>
      <p:bldP spid="54282" grpId="0"/>
      <p:bldP spid="54283" grpId="0"/>
      <p:bldP spid="54284" grpId="0"/>
      <p:bldP spid="54285" grpId="0"/>
      <p:bldP spid="54286" grpId="0"/>
      <p:bldP spid="54335" grpId="0"/>
      <p:bldP spid="54336" grpId="0"/>
      <p:bldP spid="54339" grpId="0"/>
      <p:bldP spid="54340" grpId="0"/>
      <p:bldP spid="54343" grpId="0"/>
      <p:bldP spid="54343" grpId="1"/>
      <p:bldP spid="54344" grpId="0"/>
      <p:bldP spid="54344" grpId="1"/>
      <p:bldP spid="54345" grpId="0"/>
      <p:bldP spid="54346" grpId="0"/>
      <p:bldP spid="54347" grpId="0"/>
      <p:bldP spid="54348" grpId="0"/>
      <p:bldP spid="54349" grpId="0"/>
      <p:bldP spid="54350" grpId="0"/>
      <p:bldP spid="5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3.2.3  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中点画线算法（正负法）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61925" y="2176463"/>
            <a:ext cx="5230813" cy="4360863"/>
          </a:xfrm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假设直线斜率小于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</a:t>
            </a:r>
            <a:endParaRPr kumimoji="0" lang="en-US" altLang="zh-CN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设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P(x,y)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是直线上一点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Δ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，实心圆点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(x</a:t>
            </a:r>
            <a:r>
              <a:rPr kumimoji="0" lang="en-US" altLang="zh-C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,y</a:t>
            </a:r>
            <a:r>
              <a:rPr kumimoji="0" lang="en-US" altLang="zh-C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)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表示离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P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最近的像素。该像素正</a:t>
            </a: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右方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和右上方像素分别为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P</a:t>
            </a:r>
            <a:r>
              <a:rPr kumimoji="0" lang="en-US" altLang="zh-CN" sz="26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B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(x</a:t>
            </a:r>
            <a:r>
              <a:rPr kumimoji="0" lang="en-US" altLang="zh-C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+1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,y</a:t>
            </a:r>
            <a:r>
              <a:rPr kumimoji="0" lang="en-US" altLang="zh-C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)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和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P</a:t>
            </a:r>
            <a:r>
              <a:rPr kumimoji="0" lang="en-US" altLang="zh-CN" sz="26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T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(x</a:t>
            </a:r>
            <a:r>
              <a:rPr kumimoji="0" lang="en-US" altLang="zh-C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+1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,y</a:t>
            </a:r>
            <a:r>
              <a:rPr kumimoji="0" lang="en-US" altLang="zh-CN" sz="26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2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</a:t>
            </a: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)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。</a:t>
            </a:r>
            <a:endParaRPr kumimoji="0" lang="en-US" altLang="zh-CN" sz="2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设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M(x</a:t>
            </a:r>
            <a:r>
              <a:rPr kumimoji="0" lang="en-US" altLang="zh-CN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+1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,y</a:t>
            </a:r>
            <a:r>
              <a:rPr kumimoji="0" lang="en-US" altLang="zh-CN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+0.5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为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T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的中点，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Q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是直线与竖直线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x=x</a:t>
            </a:r>
            <a:r>
              <a:rPr kumimoji="0" lang="en-US" altLang="zh-CN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的交点。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若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M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在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Q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的下方，则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T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离直线近，下一个像素选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T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；否则应取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。</a:t>
            </a: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2" name="Group 110"/>
          <p:cNvGrpSpPr/>
          <p:nvPr/>
        </p:nvGrpSpPr>
        <p:grpSpPr>
          <a:xfrm>
            <a:off x="5359400" y="2176463"/>
            <a:ext cx="3784600" cy="3924300"/>
            <a:chOff x="3515" y="2064"/>
            <a:chExt cx="4620" cy="4175"/>
          </a:xfrm>
        </p:grpSpPr>
        <p:sp>
          <p:nvSpPr>
            <p:cNvPr id="50180" name="Text Box 111"/>
            <p:cNvSpPr txBox="1"/>
            <p:nvPr/>
          </p:nvSpPr>
          <p:spPr>
            <a:xfrm>
              <a:off x="4233" y="4991"/>
              <a:ext cx="3801" cy="1248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just" eaLnBrk="0" hangingPunct="0">
                <a:spcBef>
                  <a:spcPct val="0"/>
                </a:spcBef>
                <a:buFontTx/>
              </a:pPr>
              <a:r>
                <a:rPr lang="zh-CN" altLang="en-US" sz="1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中点法每步迭代涉及的像素和中点示意图</a:t>
              </a:r>
              <a:endPara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50181" name="Group 112"/>
            <p:cNvGrpSpPr/>
            <p:nvPr/>
          </p:nvGrpSpPr>
          <p:grpSpPr>
            <a:xfrm>
              <a:off x="3515" y="2064"/>
              <a:ext cx="4620" cy="2927"/>
              <a:chOff x="3515" y="2064"/>
              <a:chExt cx="4620" cy="2927"/>
            </a:xfrm>
          </p:grpSpPr>
          <p:sp>
            <p:nvSpPr>
              <p:cNvPr id="50182" name="Text Box 113"/>
              <p:cNvSpPr txBox="1"/>
              <p:nvPr/>
            </p:nvSpPr>
            <p:spPr>
              <a:xfrm>
                <a:off x="6676" y="3638"/>
                <a:ext cx="543" cy="468"/>
              </a:xfrm>
              <a:prstGeom prst="rect">
                <a:avLst/>
              </a:prstGeom>
              <a:solidFill>
                <a:srgbClr val="FFFFFF">
                  <a:alpha val="50195"/>
                </a:srgbClr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just" eaLnBrk="0" hangingPunct="0">
                  <a:spcBef>
                    <a:spcPct val="0"/>
                  </a:spcBef>
                  <a:buFontTx/>
                </a:pPr>
                <a:r>
                  <a:rPr lang="en-US" altLang="zh-CN" sz="1600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endParaRPr lang="en-US" altLang="zh-CN" sz="16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" name="Text Box 114"/>
              <p:cNvSpPr txBox="1">
                <a:spLocks noChangeArrowheads="1"/>
              </p:cNvSpPr>
              <p:nvPr/>
            </p:nvSpPr>
            <p:spPr bwMode="auto">
              <a:xfrm>
                <a:off x="6503" y="2963"/>
                <a:ext cx="725" cy="370"/>
              </a:xfrm>
              <a:prstGeom prst="rect">
                <a:avLst/>
              </a:prstGeom>
              <a:solidFill>
                <a:srgbClr val="FFFFFF">
                  <a:alpha val="50195"/>
                </a:srgbClr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</a:t>
                </a:r>
                <a:r>
                  <a:rPr kumimoji="0" lang="en-US" altLang="zh-CN" sz="105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</a:t>
                </a:r>
                <a:endParaRPr kumimoji="0" lang="en-US" altLang="zh-CN" sz="105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184" name="AutoShape 115"/>
              <p:cNvSpPr/>
              <p:nvPr/>
            </p:nvSpPr>
            <p:spPr>
              <a:xfrm>
                <a:off x="5329" y="3876"/>
                <a:ext cx="181" cy="156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v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" name="Text Box 116"/>
              <p:cNvSpPr txBox="1">
                <a:spLocks noChangeArrowheads="1"/>
              </p:cNvSpPr>
              <p:nvPr/>
            </p:nvSpPr>
            <p:spPr bwMode="auto">
              <a:xfrm>
                <a:off x="6435" y="4194"/>
                <a:ext cx="795" cy="36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</a:t>
                </a:r>
                <a:r>
                  <a:rPr kumimoji="0" lang="en-US" altLang="zh-CN" sz="105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186" name="Text Box 117"/>
              <p:cNvSpPr txBox="1"/>
              <p:nvPr/>
            </p:nvSpPr>
            <p:spPr>
              <a:xfrm>
                <a:off x="4581" y="3624"/>
                <a:ext cx="1066" cy="312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 anchor="t" anchorCtr="0"/>
              <a:p>
                <a:pPr algn="just" eaLnBrk="0" hangingPunct="0">
                  <a:spcBef>
                    <a:spcPct val="0"/>
                  </a:spcBef>
                  <a:buFontTx/>
                </a:pPr>
                <a:r>
                  <a:rPr lang="en-US" altLang="zh-CN" sz="1600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P (x,y)</a:t>
                </a:r>
                <a:endParaRPr lang="en-US" altLang="zh-CN" sz="16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87" name="Oval 118"/>
              <p:cNvSpPr/>
              <p:nvPr/>
            </p:nvSpPr>
            <p:spPr>
              <a:xfrm>
                <a:off x="7501" y="2306"/>
                <a:ext cx="181" cy="1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v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88" name="Oval 119"/>
              <p:cNvSpPr/>
              <p:nvPr/>
            </p:nvSpPr>
            <p:spPr>
              <a:xfrm>
                <a:off x="6416" y="4172"/>
                <a:ext cx="181" cy="1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v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89" name="Oval 120"/>
              <p:cNvSpPr/>
              <p:nvPr/>
            </p:nvSpPr>
            <p:spPr>
              <a:xfrm>
                <a:off x="7501" y="4168"/>
                <a:ext cx="181" cy="1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v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90" name="Oval 122"/>
              <p:cNvSpPr/>
              <p:nvPr/>
            </p:nvSpPr>
            <p:spPr>
              <a:xfrm>
                <a:off x="6415" y="3236"/>
                <a:ext cx="181" cy="1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v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91" name="AutoShape 123"/>
              <p:cNvSpPr/>
              <p:nvPr/>
            </p:nvSpPr>
            <p:spPr>
              <a:xfrm>
                <a:off x="6405" y="3558"/>
                <a:ext cx="181" cy="156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v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92" name="Line 124"/>
              <p:cNvSpPr/>
              <p:nvPr/>
            </p:nvSpPr>
            <p:spPr>
              <a:xfrm>
                <a:off x="3791" y="2376"/>
                <a:ext cx="4344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193" name="Line 125"/>
              <p:cNvSpPr/>
              <p:nvPr/>
            </p:nvSpPr>
            <p:spPr>
              <a:xfrm>
                <a:off x="3791" y="3312"/>
                <a:ext cx="4344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194" name="Line 126"/>
              <p:cNvSpPr/>
              <p:nvPr/>
            </p:nvSpPr>
            <p:spPr>
              <a:xfrm>
                <a:off x="3791" y="4248"/>
                <a:ext cx="4344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195" name="Line 127"/>
              <p:cNvSpPr/>
              <p:nvPr/>
            </p:nvSpPr>
            <p:spPr>
              <a:xfrm>
                <a:off x="4334" y="2064"/>
                <a:ext cx="0" cy="249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196" name="Line 128"/>
              <p:cNvSpPr/>
              <p:nvPr/>
            </p:nvSpPr>
            <p:spPr>
              <a:xfrm>
                <a:off x="5420" y="2064"/>
                <a:ext cx="0" cy="249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197" name="Line 129"/>
              <p:cNvSpPr/>
              <p:nvPr/>
            </p:nvSpPr>
            <p:spPr>
              <a:xfrm>
                <a:off x="7592" y="2064"/>
                <a:ext cx="0" cy="249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198" name="Oval 130"/>
              <p:cNvSpPr/>
              <p:nvPr/>
            </p:nvSpPr>
            <p:spPr>
              <a:xfrm>
                <a:off x="5319" y="4172"/>
                <a:ext cx="181" cy="156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v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99" name="Line 131"/>
              <p:cNvSpPr/>
              <p:nvPr/>
            </p:nvSpPr>
            <p:spPr>
              <a:xfrm>
                <a:off x="7411" y="3780"/>
                <a:ext cx="362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00" name="Text Box 132"/>
              <p:cNvSpPr txBox="1"/>
              <p:nvPr/>
            </p:nvSpPr>
            <p:spPr>
              <a:xfrm>
                <a:off x="6133" y="3431"/>
                <a:ext cx="543" cy="468"/>
              </a:xfrm>
              <a:prstGeom prst="rect">
                <a:avLst/>
              </a:prstGeom>
              <a:solidFill>
                <a:srgbClr val="FFFFFF">
                  <a:alpha val="50195"/>
                </a:srgbClr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just" eaLnBrk="0" hangingPunct="0">
                  <a:spcBef>
                    <a:spcPct val="0"/>
                  </a:spcBef>
                  <a:buFontTx/>
                </a:pPr>
                <a:r>
                  <a:rPr lang="en-US" altLang="zh-CN" sz="1600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endParaRPr lang="en-US" altLang="zh-CN" sz="16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01" name="Line 133"/>
              <p:cNvSpPr/>
              <p:nvPr/>
            </p:nvSpPr>
            <p:spPr>
              <a:xfrm flipH="1">
                <a:off x="3881" y="3282"/>
                <a:ext cx="4163" cy="109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02" name="Line 134"/>
              <p:cNvSpPr/>
              <p:nvPr/>
            </p:nvSpPr>
            <p:spPr>
              <a:xfrm>
                <a:off x="6506" y="2064"/>
                <a:ext cx="0" cy="249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03" name="Line 135"/>
              <p:cNvSpPr/>
              <p:nvPr/>
            </p:nvSpPr>
            <p:spPr>
              <a:xfrm flipH="1">
                <a:off x="6325" y="3780"/>
                <a:ext cx="362" cy="0"/>
              </a:xfrm>
              <a:prstGeom prst="line">
                <a:avLst/>
              </a:prstGeom>
              <a:ln w="254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04" name="Line 136"/>
              <p:cNvSpPr/>
              <p:nvPr/>
            </p:nvSpPr>
            <p:spPr>
              <a:xfrm>
                <a:off x="7411" y="2844"/>
                <a:ext cx="362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05" name="Oval 122"/>
              <p:cNvSpPr/>
              <p:nvPr/>
            </p:nvSpPr>
            <p:spPr>
              <a:xfrm>
                <a:off x="7501" y="3236"/>
                <a:ext cx="181" cy="1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v"/>
                </a:pPr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06" name="Text Box 117"/>
              <p:cNvSpPr txBox="1"/>
              <p:nvPr/>
            </p:nvSpPr>
            <p:spPr>
              <a:xfrm>
                <a:off x="5067" y="4555"/>
                <a:ext cx="443" cy="436"/>
              </a:xfrm>
              <a:prstGeom prst="rect">
                <a:avLst/>
              </a:prstGeom>
              <a:solidFill>
                <a:srgbClr val="FFFFFF">
                  <a:alpha val="50195"/>
                </a:srgbClr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just" eaLnBrk="0" hangingPunct="0">
                  <a:spcBef>
                    <a:spcPct val="0"/>
                  </a:spcBef>
                  <a:buFontTx/>
                </a:pPr>
                <a:r>
                  <a:rPr lang="en-US" altLang="zh-CN" sz="20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x</a:t>
                </a:r>
                <a:r>
                  <a:rPr lang="en-US" altLang="zh-CN" sz="2000" b="0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lang="en-US" altLang="zh-CN" sz="20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07" name="Text Box 117"/>
              <p:cNvSpPr txBox="1"/>
              <p:nvPr/>
            </p:nvSpPr>
            <p:spPr>
              <a:xfrm>
                <a:off x="6164" y="4617"/>
                <a:ext cx="1066" cy="312"/>
              </a:xfrm>
              <a:prstGeom prst="rect">
                <a:avLst/>
              </a:prstGeom>
              <a:solidFill>
                <a:srgbClr val="FFFFFF">
                  <a:alpha val="50195"/>
                </a:srgbClr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just" eaLnBrk="0" hangingPunct="0">
                  <a:spcBef>
                    <a:spcPct val="0"/>
                  </a:spcBef>
                  <a:buFontTx/>
                </a:pPr>
                <a:r>
                  <a:rPr lang="en-US" altLang="zh-CN" sz="20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x</a:t>
                </a:r>
                <a:r>
                  <a:rPr lang="en-US" altLang="zh-CN" sz="2000" b="0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+1</a:t>
                </a:r>
                <a:endParaRPr lang="en-US" altLang="zh-CN" sz="20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08" name="Text Box 117"/>
              <p:cNvSpPr txBox="1"/>
              <p:nvPr/>
            </p:nvSpPr>
            <p:spPr>
              <a:xfrm>
                <a:off x="3515" y="3282"/>
                <a:ext cx="1066" cy="312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 anchor="t" anchorCtr="0"/>
              <a:p>
                <a:pPr algn="just" eaLnBrk="0" hangingPunct="0">
                  <a:spcBef>
                    <a:spcPct val="0"/>
                  </a:spcBef>
                  <a:buFontTx/>
                </a:pPr>
                <a:r>
                  <a:rPr lang="en-US" altLang="zh-CN" sz="20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y</a:t>
                </a:r>
                <a:r>
                  <a:rPr lang="en-US" altLang="zh-CN" sz="2000" b="0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+1</a:t>
                </a:r>
                <a:endParaRPr lang="en-US" altLang="zh-CN" sz="20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09" name="Text Box 117"/>
              <p:cNvSpPr txBox="1"/>
              <p:nvPr/>
            </p:nvSpPr>
            <p:spPr>
              <a:xfrm>
                <a:off x="3556" y="4094"/>
                <a:ext cx="492" cy="44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</a:ln>
            </p:spPr>
            <p:txBody>
              <a:bodyPr anchor="t" anchorCtr="0"/>
              <a:p>
                <a:pPr algn="just" eaLnBrk="0" hangingPunct="0">
                  <a:spcBef>
                    <a:spcPct val="0"/>
                  </a:spcBef>
                  <a:buFontTx/>
                </a:pPr>
                <a:r>
                  <a:rPr lang="en-US" altLang="zh-CN" sz="20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y</a:t>
                </a:r>
                <a:r>
                  <a:rPr lang="en-US" altLang="zh-CN" sz="2000" b="0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lang="en-US" altLang="zh-CN" sz="20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0210" name="TextBox 2"/>
          <p:cNvSpPr txBox="1"/>
          <p:nvPr/>
        </p:nvSpPr>
        <p:spPr>
          <a:xfrm>
            <a:off x="128588" y="1357313"/>
            <a:ext cx="8643937" cy="5667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基本原理：根据误差大小选择下一个像素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2"/>
          <p:cNvSpPr>
            <a:spLocks noGrp="1"/>
          </p:cNvSpPr>
          <p:nvPr>
            <p:ph type="title"/>
          </p:nvPr>
        </p:nvSpPr>
        <p:spPr>
          <a:xfrm>
            <a:off x="485775" y="303213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3.2.3  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中点画线算法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---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具体实现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2226" name="Rectangle 3"/>
          <p:cNvSpPr>
            <a:spLocks noGrp="1"/>
          </p:cNvSpPr>
          <p:nvPr>
            <p:ph idx="1"/>
          </p:nvPr>
        </p:nvSpPr>
        <p:spPr>
          <a:xfrm>
            <a:off x="260350" y="1511300"/>
            <a:ext cx="8845550" cy="367982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设直线起点和终点分别为</a:t>
            </a: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(x</a:t>
            </a:r>
            <a:r>
              <a:rPr lang="en-US" altLang="zh-CN" sz="26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,y</a:t>
            </a:r>
            <a:r>
              <a:rPr lang="en-US" altLang="zh-CN" sz="26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(x</a:t>
            </a:r>
            <a:r>
              <a:rPr lang="en-US" altLang="zh-CN" sz="26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,y</a:t>
            </a:r>
            <a:r>
              <a:rPr lang="en-US" altLang="zh-CN" sz="26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，直线方程为</a:t>
            </a: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US" altLang="zh-CN" sz="2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   F </a:t>
            </a: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 = </a:t>
            </a:r>
            <a:r>
              <a:rPr lang="en-US" altLang="zh-CN" sz="26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 - kx - b =</a:t>
            </a:r>
            <a:r>
              <a:rPr lang="en-US" altLang="zh-CN" sz="2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0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endParaRPr lang="zh-CN" altLang="en-US" sz="2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zh-CN" sz="26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x,y</a:t>
            </a:r>
            <a:r>
              <a:rPr lang="en-US" altLang="zh-CN" sz="2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决定了点</a:t>
            </a: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与直线的位置关系：在直线上（</a:t>
            </a:r>
            <a:r>
              <a:rPr lang="en-US" altLang="zh-CN" sz="26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x,y</a:t>
            </a:r>
            <a:r>
              <a:rPr lang="en-US" altLang="zh-CN" sz="2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)==0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）、直线上方（</a:t>
            </a:r>
            <a:r>
              <a:rPr lang="en-US" altLang="zh-CN" sz="26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x,y</a:t>
            </a:r>
            <a:r>
              <a:rPr lang="en-US" altLang="zh-CN" sz="2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)&gt;0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）或下方（</a:t>
            </a:r>
            <a:r>
              <a:rPr lang="en-US" altLang="zh-CN" sz="26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x,y</a:t>
            </a:r>
            <a:r>
              <a:rPr lang="en-US" altLang="zh-CN" sz="26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)&gt;0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所以要判断点</a:t>
            </a: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在直线上，上方还是下方可将</a:t>
            </a: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代入</a:t>
            </a: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函数，构成判别式</a:t>
            </a: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en-US" altLang="zh-CN" sz="26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，判断其符号即可</a:t>
            </a:r>
            <a:endParaRPr lang="zh-CN" altLang="en-US" sz="2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2227" name="TextBox 1"/>
          <p:cNvSpPr txBox="1">
            <a:spLocks noRot="1" noChangeAspect="1" noEditPoints="1" noTextEdit="1"/>
          </p:cNvSpPr>
          <p:nvPr/>
        </p:nvSpPr>
        <p:spPr>
          <a:xfrm>
            <a:off x="568325" y="4516438"/>
            <a:ext cx="8229600" cy="554037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3"/>
          <p:cNvSpPr>
            <a:spLocks noGrp="1"/>
          </p:cNvSpPr>
          <p:nvPr>
            <p:ph idx="1"/>
          </p:nvPr>
        </p:nvSpPr>
        <p:spPr>
          <a:xfrm>
            <a:off x="215900" y="2306638"/>
            <a:ext cx="5807075" cy="525462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di&lt;0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上方，取</a:t>
            </a:r>
            <a:r>
              <a:rPr lang="en-US" altLang="zh-CN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en-US" altLang="zh-CN" sz="2800" b="1" baseline="-30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为下一像素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53250" name="Group 4"/>
          <p:cNvGrpSpPr/>
          <p:nvPr/>
        </p:nvGrpSpPr>
        <p:grpSpPr>
          <a:xfrm>
            <a:off x="5395913" y="2668588"/>
            <a:ext cx="3005137" cy="2047875"/>
            <a:chOff x="3791" y="2064"/>
            <a:chExt cx="4344" cy="2496"/>
          </a:xfrm>
        </p:grpSpPr>
        <p:sp>
          <p:nvSpPr>
            <p:cNvPr id="53251" name="Text Box 5"/>
            <p:cNvSpPr txBox="1"/>
            <p:nvPr/>
          </p:nvSpPr>
          <p:spPr>
            <a:xfrm>
              <a:off x="6707" y="3554"/>
              <a:ext cx="543" cy="468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just" eaLnBrk="0" hangingPunct="0">
                <a:spcBef>
                  <a:spcPct val="0"/>
                </a:spcBef>
                <a:buFontTx/>
              </a:pPr>
              <a:r>
                <a:rPr lang="en-US" altLang="zh-CN" sz="1800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M</a:t>
              </a:r>
              <a:endParaRPr lang="en-US" altLang="zh-CN" sz="1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3252" name="AutoShape 6"/>
            <p:cNvSpPr/>
            <p:nvPr/>
          </p:nvSpPr>
          <p:spPr>
            <a:xfrm>
              <a:off x="5329" y="3876"/>
              <a:ext cx="181" cy="15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3253" name="Text Box 7"/>
            <p:cNvSpPr txBox="1"/>
            <p:nvPr/>
          </p:nvSpPr>
          <p:spPr>
            <a:xfrm>
              <a:off x="4334" y="3548"/>
              <a:ext cx="1293" cy="468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just" eaLnBrk="0" hangingPunct="0">
                <a:spcBef>
                  <a:spcPct val="0"/>
                </a:spcBef>
                <a:buFontTx/>
              </a:pPr>
              <a:r>
                <a:rPr lang="en-US" altLang="zh-CN" sz="1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P (x,y)</a:t>
              </a:r>
              <a:endPara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3254" name="Oval 8"/>
            <p:cNvSpPr/>
            <p:nvPr/>
          </p:nvSpPr>
          <p:spPr>
            <a:xfrm>
              <a:off x="7501" y="2306"/>
              <a:ext cx="181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3255" name="Oval 9"/>
            <p:cNvSpPr/>
            <p:nvPr/>
          </p:nvSpPr>
          <p:spPr>
            <a:xfrm>
              <a:off x="6416" y="4172"/>
              <a:ext cx="181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3256" name="Oval 10"/>
            <p:cNvSpPr/>
            <p:nvPr/>
          </p:nvSpPr>
          <p:spPr>
            <a:xfrm>
              <a:off x="7501" y="4168"/>
              <a:ext cx="181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3257" name="Oval 11"/>
            <p:cNvSpPr/>
            <p:nvPr/>
          </p:nvSpPr>
          <p:spPr>
            <a:xfrm>
              <a:off x="7494" y="3202"/>
              <a:ext cx="181" cy="23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3258" name="Oval 12"/>
            <p:cNvSpPr/>
            <p:nvPr/>
          </p:nvSpPr>
          <p:spPr>
            <a:xfrm>
              <a:off x="6415" y="3236"/>
              <a:ext cx="181" cy="15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3259" name="AutoShape 13"/>
            <p:cNvSpPr/>
            <p:nvPr/>
          </p:nvSpPr>
          <p:spPr>
            <a:xfrm>
              <a:off x="6405" y="3558"/>
              <a:ext cx="181" cy="15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3260" name="Line 14"/>
            <p:cNvSpPr/>
            <p:nvPr/>
          </p:nvSpPr>
          <p:spPr>
            <a:xfrm>
              <a:off x="3791" y="2376"/>
              <a:ext cx="434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1" name="Line 15"/>
            <p:cNvSpPr/>
            <p:nvPr/>
          </p:nvSpPr>
          <p:spPr>
            <a:xfrm>
              <a:off x="3791" y="3312"/>
              <a:ext cx="434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2" name="Line 16"/>
            <p:cNvSpPr/>
            <p:nvPr/>
          </p:nvSpPr>
          <p:spPr>
            <a:xfrm>
              <a:off x="3791" y="4248"/>
              <a:ext cx="434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3" name="Line 17"/>
            <p:cNvSpPr/>
            <p:nvPr/>
          </p:nvSpPr>
          <p:spPr>
            <a:xfrm>
              <a:off x="4334" y="2064"/>
              <a:ext cx="0" cy="249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4" name="Line 18"/>
            <p:cNvSpPr/>
            <p:nvPr/>
          </p:nvSpPr>
          <p:spPr>
            <a:xfrm>
              <a:off x="5420" y="2064"/>
              <a:ext cx="0" cy="249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5" name="Line 19"/>
            <p:cNvSpPr/>
            <p:nvPr/>
          </p:nvSpPr>
          <p:spPr>
            <a:xfrm>
              <a:off x="7592" y="2064"/>
              <a:ext cx="0" cy="249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6" name="Oval 20"/>
            <p:cNvSpPr/>
            <p:nvPr/>
          </p:nvSpPr>
          <p:spPr>
            <a:xfrm>
              <a:off x="5319" y="4172"/>
              <a:ext cx="181" cy="156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Char char="v"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3267" name="Line 21"/>
            <p:cNvSpPr/>
            <p:nvPr/>
          </p:nvSpPr>
          <p:spPr>
            <a:xfrm>
              <a:off x="7411" y="3780"/>
              <a:ext cx="36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68" name="Text Box 22"/>
            <p:cNvSpPr txBox="1"/>
            <p:nvPr/>
          </p:nvSpPr>
          <p:spPr>
            <a:xfrm>
              <a:off x="6032" y="3342"/>
              <a:ext cx="543" cy="468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just" eaLnBrk="0" hangingPunct="0">
                <a:spcBef>
                  <a:spcPct val="0"/>
                </a:spcBef>
                <a:buFontTx/>
              </a:pPr>
              <a:r>
                <a: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Q</a:t>
              </a:r>
              <a:endPara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3269" name="Line 23"/>
            <p:cNvSpPr/>
            <p:nvPr/>
          </p:nvSpPr>
          <p:spPr>
            <a:xfrm flipH="1">
              <a:off x="3972" y="3262"/>
              <a:ext cx="4163" cy="10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70" name="Line 24"/>
            <p:cNvSpPr/>
            <p:nvPr/>
          </p:nvSpPr>
          <p:spPr>
            <a:xfrm>
              <a:off x="6506" y="2064"/>
              <a:ext cx="0" cy="249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71" name="Line 25"/>
            <p:cNvSpPr/>
            <p:nvPr/>
          </p:nvSpPr>
          <p:spPr>
            <a:xfrm flipH="1">
              <a:off x="6325" y="3780"/>
              <a:ext cx="362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72" name="Line 26"/>
            <p:cNvSpPr/>
            <p:nvPr/>
          </p:nvSpPr>
          <p:spPr>
            <a:xfrm>
              <a:off x="7411" y="2844"/>
              <a:ext cx="36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342" name="Text Box 30"/>
          <p:cNvSpPr txBox="1"/>
          <p:nvPr/>
        </p:nvSpPr>
        <p:spPr>
          <a:xfrm>
            <a:off x="6784975" y="3208338"/>
            <a:ext cx="627063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1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en-US" altLang="zh-CN" sz="2000" baseline="-30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endParaRPr lang="en-US" altLang="zh-CN" sz="2000" baseline="-300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343" name="Text Box 31"/>
          <p:cNvSpPr txBox="1"/>
          <p:nvPr/>
        </p:nvSpPr>
        <p:spPr>
          <a:xfrm>
            <a:off x="215900" y="2995613"/>
            <a:ext cx="4244975" cy="4810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di&gt;=0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，取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en-US" altLang="zh-CN" baseline="-30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为下一像素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344" name="Text Box 32"/>
          <p:cNvSpPr txBox="1"/>
          <p:nvPr/>
        </p:nvSpPr>
        <p:spPr>
          <a:xfrm>
            <a:off x="6869113" y="4445000"/>
            <a:ext cx="560387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1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en-US" altLang="zh-CN" sz="2000" baseline="-30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endParaRPr lang="en-US" altLang="zh-CN" sz="2000" baseline="-300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3276" name="Rectangle 2"/>
          <p:cNvSpPr>
            <a:spLocks noGrp="1"/>
          </p:cNvSpPr>
          <p:nvPr>
            <p:ph type="title"/>
          </p:nvPr>
        </p:nvSpPr>
        <p:spPr>
          <a:xfrm>
            <a:off x="485775" y="303213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3.2.3  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中点画线算法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---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具体实现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3277" name="TextBox 38"/>
          <p:cNvSpPr txBox="1">
            <a:spLocks noRot="1" noChangeAspect="1" noEditPoints="1" noTextEdit="1"/>
          </p:cNvSpPr>
          <p:nvPr/>
        </p:nvSpPr>
        <p:spPr>
          <a:xfrm>
            <a:off x="265113" y="1531938"/>
            <a:ext cx="8229600" cy="554037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2" grpId="0"/>
      <p:bldP spid="13343" grpId="0"/>
      <p:bldP spid="1334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di&lt;0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取右上像素</a:t>
            </a: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en-US" altLang="zh-CN" sz="2600" b="1" baseline="-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后，再下一个像素如何选取？</a:t>
            </a: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P1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还是</a:t>
            </a: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P2?</a:t>
            </a:r>
            <a:endParaRPr lang="en-US" altLang="zh-CN" sz="2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b="1" dirty="0"/>
          </a:p>
        </p:txBody>
      </p:sp>
      <p:sp>
        <p:nvSpPr>
          <p:cNvPr id="4" name="Rectangle 35"/>
          <p:cNvSpPr/>
          <p:nvPr/>
        </p:nvSpPr>
        <p:spPr>
          <a:xfrm>
            <a:off x="260350" y="4008438"/>
            <a:ext cx="8694738" cy="428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</a:pP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9532" y="5537999"/>
            <a:ext cx="8594981" cy="1169550"/>
          </a:xfrm>
          <a:prstGeom prst="rect">
            <a:avLst/>
          </a:prstGeom>
          <a:blipFill rotWithShape="1">
            <a:blip r:embed="rId1"/>
            <a:stretch>
              <a:fillRect b="-8333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noFill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0">
              <a:noFill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55301" name="组合 28"/>
          <p:cNvGrpSpPr/>
          <p:nvPr/>
        </p:nvGrpSpPr>
        <p:grpSpPr>
          <a:xfrm>
            <a:off x="4441825" y="2051050"/>
            <a:ext cx="4538663" cy="3240088"/>
            <a:chOff x="4589928" y="2327422"/>
            <a:chExt cx="4538230" cy="324067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6537605" y="2346475"/>
              <a:ext cx="0" cy="29929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03" name="AutoShape 15"/>
            <p:cNvSpPr/>
            <p:nvPr/>
          </p:nvSpPr>
          <p:spPr>
            <a:xfrm>
              <a:off x="6283272" y="3072092"/>
              <a:ext cx="1970088" cy="433388"/>
            </a:xfrm>
            <a:prstGeom prst="callout1">
              <a:avLst>
                <a:gd name="adj1" fmla="val 116319"/>
                <a:gd name="adj2" fmla="val 92704"/>
                <a:gd name="adj3" fmla="val 122926"/>
                <a:gd name="adj4" fmla="val 94301"/>
              </a:avLst>
            </a:prstGeom>
            <a:noFill/>
            <a:ln w="9525" cap="flat" cmpd="sng">
              <a:solidFill>
                <a:schemeClr val="tx2"/>
              </a:solidFill>
              <a:prstDash val="sysDash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/>
            <a:p>
              <a:pPr>
                <a:spcBef>
                  <a:spcPct val="0"/>
                </a:spcBef>
                <a:buFontTx/>
              </a:pPr>
              <a:r>
                <a:rPr lang="pt-BR" altLang="zh-CN" sz="2000" dirty="0">
                  <a:latin typeface="Calibri" panose="020F0502020204030204" pitchFamily="34" charset="0"/>
                  <a:ea typeface="宋体" panose="02010600030101010101" pitchFamily="2" charset="-122"/>
                </a:rPr>
                <a:t>M</a:t>
              </a:r>
              <a:r>
                <a:rPr lang="pt-BR" altLang="zh-CN" sz="2000" baseline="-25000" dirty="0">
                  <a:latin typeface="Calibri" panose="020F0502020204030204" pitchFamily="34" charset="0"/>
                  <a:ea typeface="宋体" panose="02010600030101010101" pitchFamily="2" charset="-122"/>
                </a:rPr>
                <a:t>1</a:t>
              </a:r>
              <a:r>
                <a:rPr lang="pt-BR" altLang="zh-CN" sz="2000" dirty="0">
                  <a:latin typeface="Calibri" panose="020F0502020204030204" pitchFamily="34" charset="0"/>
                  <a:ea typeface="宋体" panose="02010600030101010101" pitchFamily="2" charset="-122"/>
                </a:rPr>
                <a:t>(x</a:t>
              </a:r>
              <a:r>
                <a:rPr lang="en-US" altLang="zh-CN" sz="2000" baseline="-30000" dirty="0">
                  <a:latin typeface="Calibri" panose="020F0502020204030204" pitchFamily="34" charset="0"/>
                  <a:ea typeface="宋体" panose="02010600030101010101" pitchFamily="2" charset="-122"/>
                </a:rPr>
                <a:t> i</a:t>
              </a:r>
              <a:r>
                <a:rPr lang="en-US" altLang="zh-CN" sz="2000" dirty="0">
                  <a:latin typeface="Calibri" panose="020F0502020204030204" pitchFamily="34" charset="0"/>
                  <a:ea typeface="宋体" panose="02010600030101010101" pitchFamily="2" charset="-122"/>
                </a:rPr>
                <a:t>+2</a:t>
              </a:r>
              <a:r>
                <a:rPr lang="pt-BR" altLang="zh-CN" sz="2000" dirty="0">
                  <a:latin typeface="Calibri" panose="020F0502020204030204" pitchFamily="34" charset="0"/>
                  <a:ea typeface="宋体" panose="02010600030101010101" pitchFamily="2" charset="-122"/>
                </a:rPr>
                <a:t>,y</a:t>
              </a:r>
              <a:r>
                <a:rPr lang="en-US" altLang="zh-CN" sz="2000" baseline="-30000" dirty="0">
                  <a:latin typeface="Calibri" panose="020F0502020204030204" pitchFamily="34" charset="0"/>
                  <a:ea typeface="宋体" panose="02010600030101010101" pitchFamily="2" charset="-122"/>
                </a:rPr>
                <a:t> i</a:t>
              </a:r>
              <a:r>
                <a:rPr lang="en-US" altLang="zh-CN" sz="2000" dirty="0">
                  <a:latin typeface="Calibri" panose="020F0502020204030204" pitchFamily="34" charset="0"/>
                  <a:ea typeface="宋体" panose="02010600030101010101" pitchFamily="2" charset="-122"/>
                </a:rPr>
                <a:t>+1.5</a:t>
              </a:r>
              <a:r>
                <a:rPr lang="pt-BR" altLang="zh-CN" sz="2000" dirty="0">
                  <a:latin typeface="Calibri" panose="020F0502020204030204" pitchFamily="34" charset="0"/>
                  <a:ea typeface="宋体" panose="02010600030101010101" pitchFamily="2" charset="-122"/>
                </a:rPr>
                <a:t>)</a:t>
              </a:r>
              <a:endPara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04" name="AutoShape 31"/>
            <p:cNvSpPr/>
            <p:nvPr/>
          </p:nvSpPr>
          <p:spPr>
            <a:xfrm>
              <a:off x="5556283" y="4508069"/>
              <a:ext cx="828675" cy="369888"/>
            </a:xfrm>
            <a:prstGeom prst="callout1">
              <a:avLst>
                <a:gd name="adj1" fmla="val 30903"/>
                <a:gd name="adj2" fmla="val 106301"/>
                <a:gd name="adj3" fmla="val -18727"/>
                <a:gd name="adj4" fmla="val 111509"/>
              </a:avLst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/>
            <a:p>
              <a:pPr>
                <a:spcBef>
                  <a:spcPct val="0"/>
                </a:spcBef>
                <a:buFontTx/>
              </a:pPr>
              <a:r>
                <a:rPr lang="pt-BR" altLang="zh-CN" sz="2400" dirty="0">
                  <a:latin typeface="Calibri" panose="020F0502020204030204" pitchFamily="34" charset="0"/>
                  <a:ea typeface="宋体" panose="02010600030101010101" pitchFamily="2" charset="-122"/>
                </a:rPr>
                <a:t>P</a:t>
              </a:r>
              <a:r>
                <a:rPr lang="en-US" altLang="zh-CN" sz="2400" baseline="-30000" dirty="0">
                  <a:latin typeface="Calibri" panose="020F0502020204030204" pitchFamily="34" charset="0"/>
                  <a:ea typeface="宋体" panose="02010600030101010101" pitchFamily="2" charset="-122"/>
                </a:rPr>
                <a:t> </a:t>
              </a:r>
              <a:r>
                <a:rPr lang="pt-BR" altLang="zh-CN" sz="2400" dirty="0">
                  <a:latin typeface="Calibri" panose="020F0502020204030204" pitchFamily="34" charset="0"/>
                  <a:ea typeface="宋体" panose="02010600030101010101" pitchFamily="2" charset="-122"/>
                </a:rPr>
                <a:t>(x</a:t>
              </a:r>
              <a:r>
                <a:rPr lang="en-US" altLang="zh-CN" sz="2400" baseline="-30000" dirty="0">
                  <a:latin typeface="Calibri" panose="020F0502020204030204" pitchFamily="34" charset="0"/>
                  <a:ea typeface="宋体" panose="02010600030101010101" pitchFamily="2" charset="-122"/>
                </a:rPr>
                <a:t>i</a:t>
              </a:r>
              <a:r>
                <a:rPr lang="pt-BR" altLang="zh-CN" sz="2400" dirty="0">
                  <a:latin typeface="Calibri" panose="020F0502020204030204" pitchFamily="34" charset="0"/>
                  <a:ea typeface="宋体" panose="02010600030101010101" pitchFamily="2" charset="-122"/>
                </a:rPr>
                <a:t>,y</a:t>
              </a:r>
              <a:r>
                <a:rPr lang="en-US" altLang="zh-CN" sz="2400" baseline="-30000" dirty="0">
                  <a:latin typeface="Calibri" panose="020F0502020204030204" pitchFamily="34" charset="0"/>
                  <a:ea typeface="宋体" panose="02010600030101010101" pitchFamily="2" charset="-122"/>
                </a:rPr>
                <a:t>i</a:t>
              </a:r>
              <a:r>
                <a:rPr lang="zh-CN" altLang="pt-BR" sz="2400" dirty="0">
                  <a:latin typeface="Calibri" panose="020F0502020204030204" pitchFamily="34" charset="0"/>
                  <a:ea typeface="宋体" panose="02010600030101010101" pitchFamily="2" charset="-122"/>
                </a:rPr>
                <a:t>）</a:t>
              </a:r>
              <a:endPara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05" name="AutoShape 21"/>
            <p:cNvSpPr/>
            <p:nvPr/>
          </p:nvSpPr>
          <p:spPr>
            <a:xfrm>
              <a:off x="5407602" y="3912757"/>
              <a:ext cx="1746250" cy="357187"/>
            </a:xfrm>
            <a:prstGeom prst="callout1">
              <a:avLst>
                <a:gd name="adj1" fmla="val 56727"/>
                <a:gd name="adj2" fmla="val 107366"/>
                <a:gd name="adj3" fmla="val 44241"/>
                <a:gd name="adj4" fmla="val 104602"/>
              </a:avLst>
            </a:prstGeom>
            <a:noFill/>
            <a:ln w="9525" cap="flat" cmpd="sng">
              <a:solidFill>
                <a:srgbClr val="000000"/>
              </a:solidFill>
              <a:prstDash val="sysDash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/>
            <a:p>
              <a:pPr algn="just">
                <a:spcBef>
                  <a:spcPct val="0"/>
                </a:spcBef>
                <a:buFontTx/>
              </a:pPr>
              <a:r>
                <a:rPr lang="pt-BR" altLang="zh-CN" sz="2000" dirty="0">
                  <a:latin typeface="Calibri" panose="020F0502020204030204" pitchFamily="34" charset="0"/>
                  <a:ea typeface="楷体_GB2312" pitchFamily="49" charset="-122"/>
                </a:rPr>
                <a:t>M(x</a:t>
              </a:r>
              <a:r>
                <a:rPr lang="en-US" altLang="zh-CN" sz="2000" baseline="-25000" dirty="0">
                  <a:latin typeface="Calibri" panose="020F0502020204030204" pitchFamily="34" charset="0"/>
                  <a:ea typeface="楷体_GB2312" pitchFamily="49" charset="-122"/>
                </a:rPr>
                <a:t>i</a:t>
              </a:r>
              <a:r>
                <a:rPr lang="en-US" altLang="zh-CN" sz="2000" dirty="0">
                  <a:latin typeface="Calibri" panose="020F0502020204030204" pitchFamily="34" charset="0"/>
                  <a:ea typeface="楷体_GB2312" pitchFamily="49" charset="-122"/>
                </a:rPr>
                <a:t>+1</a:t>
              </a:r>
              <a:r>
                <a:rPr lang="pt-BR" altLang="zh-CN" sz="2000" dirty="0">
                  <a:latin typeface="Calibri" panose="020F0502020204030204" pitchFamily="34" charset="0"/>
                  <a:ea typeface="楷体_GB2312" pitchFamily="49" charset="-122"/>
                </a:rPr>
                <a:t>,y</a:t>
              </a:r>
              <a:r>
                <a:rPr lang="en-US" altLang="zh-CN" sz="2000" baseline="-25000" dirty="0">
                  <a:latin typeface="Calibri" panose="020F0502020204030204" pitchFamily="34" charset="0"/>
                  <a:ea typeface="楷体_GB2312" pitchFamily="49" charset="-122"/>
                </a:rPr>
                <a:t> i</a:t>
              </a:r>
              <a:r>
                <a:rPr lang="en-US" altLang="zh-CN" sz="2000" dirty="0">
                  <a:latin typeface="Calibri" panose="020F0502020204030204" pitchFamily="34" charset="0"/>
                  <a:ea typeface="楷体_GB2312" pitchFamily="49" charset="-122"/>
                </a:rPr>
                <a:t>+0.5</a:t>
              </a:r>
              <a:r>
                <a:rPr lang="zh-CN" altLang="pt-BR" sz="2000" dirty="0">
                  <a:latin typeface="Calibri" panose="020F0502020204030204" pitchFamily="34" charset="0"/>
                  <a:ea typeface="楷体_GB2312" pitchFamily="49" charset="-122"/>
                </a:rPr>
                <a:t>）</a:t>
              </a:r>
              <a:endParaRPr lang="zh-CN" altLang="en-US" sz="20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>
                <a:spcBef>
                  <a:spcPct val="0"/>
                </a:spcBef>
                <a:buFontTx/>
              </a:pPr>
              <a:endParaRPr lang="zh-CN" altLang="zh-CN" sz="2000" dirty="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V="1">
              <a:off x="4934383" y="2949835"/>
              <a:ext cx="4193775" cy="21498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07" name="文本框 4"/>
            <p:cNvSpPr txBox="1"/>
            <p:nvPr/>
          </p:nvSpPr>
          <p:spPr>
            <a:xfrm>
              <a:off x="4729020" y="4160406"/>
              <a:ext cx="739952" cy="4619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p>
              <a:pPr algn="just">
                <a:spcBef>
                  <a:spcPct val="0"/>
                </a:spcBef>
                <a:buFontTx/>
              </a:pPr>
              <a:r>
                <a:rPr lang="en-US" altLang="zh-CN" sz="2400" dirty="0">
                  <a:latin typeface="Calibri" panose="020F0502020204030204" pitchFamily="34" charset="0"/>
                  <a:ea typeface="楷体_GB2312" pitchFamily="49" charset="-122"/>
                </a:rPr>
                <a:t>y=y</a:t>
              </a:r>
              <a:r>
                <a:rPr lang="en-US" altLang="zh-CN" sz="2400" baseline="-25000" dirty="0">
                  <a:latin typeface="Calibri" panose="020F0502020204030204" pitchFamily="34" charset="0"/>
                  <a:ea typeface="楷体_GB2312" pitchFamily="49" charset="-122"/>
                </a:rPr>
                <a:t>i</a:t>
              </a:r>
              <a:endParaRPr lang="zh-CN" altLang="en-US" sz="2400" baseline="-25000" dirty="0"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469319" y="4401074"/>
              <a:ext cx="34112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09" name="文本框 24"/>
            <p:cNvSpPr txBox="1"/>
            <p:nvPr/>
          </p:nvSpPr>
          <p:spPr>
            <a:xfrm>
              <a:off x="6225311" y="5104549"/>
              <a:ext cx="655093" cy="4635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p>
              <a:pPr algn="just">
                <a:spcBef>
                  <a:spcPct val="0"/>
                </a:spcBef>
                <a:buFontTx/>
              </a:pPr>
              <a:r>
                <a:rPr lang="en-US" altLang="zh-CN" sz="2400" dirty="0">
                  <a:latin typeface="Calibri" panose="020F0502020204030204" pitchFamily="34" charset="0"/>
                  <a:ea typeface="楷体_GB2312" pitchFamily="49" charset="-122"/>
                </a:rPr>
                <a:t>  x=x</a:t>
              </a:r>
              <a:r>
                <a:rPr lang="en-US" altLang="zh-CN" sz="2400" baseline="-25000" dirty="0">
                  <a:latin typeface="Calibri" panose="020F0502020204030204" pitchFamily="34" charset="0"/>
                  <a:ea typeface="楷体_GB2312" pitchFamily="49" charset="-122"/>
                </a:rPr>
                <a:t>i</a:t>
              </a:r>
              <a:endParaRPr lang="zh-CN" altLang="en-US" sz="2400" baseline="-25000" dirty="0"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sp>
          <p:nvSpPr>
            <p:cNvPr id="55310" name="Text Box 33"/>
            <p:cNvSpPr txBox="1"/>
            <p:nvPr/>
          </p:nvSpPr>
          <p:spPr>
            <a:xfrm>
              <a:off x="7877208" y="3333319"/>
              <a:ext cx="6477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2400" dirty="0">
                  <a:latin typeface="Tahoma" panose="020B0604030504040204" pitchFamily="34" charset="0"/>
                  <a:ea typeface="楷体_GB2312" pitchFamily="49" charset="-122"/>
                </a:rPr>
                <a:t>P</a:t>
              </a:r>
              <a:r>
                <a:rPr lang="en-US" altLang="zh-CN" sz="2400" baseline="-25000" dirty="0">
                  <a:latin typeface="Tahoma" panose="020B0604030504040204" pitchFamily="34" charset="0"/>
                  <a:ea typeface="楷体_GB2312" pitchFamily="49" charset="-122"/>
                </a:rPr>
                <a:t>2</a:t>
              </a:r>
              <a:endParaRPr lang="en-US" altLang="zh-CN" sz="2400" baseline="-25000" dirty="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55311" name="Text Box 33"/>
            <p:cNvSpPr txBox="1"/>
            <p:nvPr/>
          </p:nvSpPr>
          <p:spPr>
            <a:xfrm>
              <a:off x="7827996" y="2639581"/>
              <a:ext cx="6477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2400" dirty="0">
                  <a:latin typeface="Tahoma" panose="020B0604030504040204" pitchFamily="34" charset="0"/>
                  <a:ea typeface="楷体_GB2312" pitchFamily="49" charset="-122"/>
                </a:rPr>
                <a:t>P</a:t>
              </a:r>
              <a:r>
                <a:rPr lang="en-US" altLang="zh-CN" sz="2400" baseline="-25000" dirty="0">
                  <a:latin typeface="Tahoma" panose="020B0604030504040204" pitchFamily="34" charset="0"/>
                  <a:ea typeface="楷体_GB2312" pitchFamily="49" charset="-122"/>
                </a:rPr>
                <a:t>1</a:t>
              </a:r>
              <a:endParaRPr lang="en-US" altLang="zh-CN" sz="2400" baseline="-25000" dirty="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graphicFrame>
          <p:nvGraphicFramePr>
            <p:cNvPr id="55312" name="对象 1"/>
            <p:cNvGraphicFramePr>
              <a:graphicFrameLocks noChangeAspect="1"/>
            </p:cNvGraphicFramePr>
            <p:nvPr/>
          </p:nvGraphicFramePr>
          <p:xfrm>
            <a:off x="5820635" y="2327422"/>
            <a:ext cx="2808287" cy="280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2" imgW="3477260" imgH="3477260" progId="Visio.Drawing.11">
                    <p:embed/>
                  </p:oleObj>
                </mc:Choice>
                <mc:Fallback>
                  <p:oleObj name="" r:id="rId2" imgW="3477260" imgH="3477260" progId="Visio.Drawing.11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820635" y="2327422"/>
                          <a:ext cx="2808287" cy="28082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3" name="文本框 24"/>
            <p:cNvSpPr txBox="1"/>
            <p:nvPr/>
          </p:nvSpPr>
          <p:spPr>
            <a:xfrm>
              <a:off x="6978283" y="5093796"/>
              <a:ext cx="964990" cy="4635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p>
              <a:pPr algn="just">
                <a:spcBef>
                  <a:spcPct val="0"/>
                </a:spcBef>
                <a:buFontTx/>
              </a:pPr>
              <a:r>
                <a:rPr lang="en-US" altLang="zh-CN" sz="2400" dirty="0">
                  <a:latin typeface="Calibri" panose="020F0502020204030204" pitchFamily="34" charset="0"/>
                  <a:ea typeface="楷体_GB2312" pitchFamily="49" charset="-122"/>
                </a:rPr>
                <a:t>  x=x</a:t>
              </a:r>
              <a:r>
                <a:rPr lang="en-US" altLang="zh-CN" sz="2400" baseline="-25000" dirty="0">
                  <a:latin typeface="Calibri" panose="020F0502020204030204" pitchFamily="34" charset="0"/>
                  <a:ea typeface="楷体_GB2312" pitchFamily="49" charset="-122"/>
                </a:rPr>
                <a:t>i</a:t>
              </a:r>
              <a:r>
                <a:rPr lang="en-US" altLang="zh-CN" sz="1800" dirty="0">
                  <a:latin typeface="Calibri" panose="020F0502020204030204" pitchFamily="34" charset="0"/>
                  <a:ea typeface="楷体_GB2312" pitchFamily="49" charset="-122"/>
                </a:rPr>
                <a:t>+1</a:t>
              </a:r>
              <a:endParaRPr lang="zh-CN" altLang="en-US" sz="2400" dirty="0"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sp>
          <p:nvSpPr>
            <p:cNvPr id="55314" name="文本框 4"/>
            <p:cNvSpPr txBox="1"/>
            <p:nvPr/>
          </p:nvSpPr>
          <p:spPr>
            <a:xfrm>
              <a:off x="4607719" y="3505480"/>
              <a:ext cx="799884" cy="4619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p>
              <a:pPr algn="just">
                <a:spcBef>
                  <a:spcPct val="0"/>
                </a:spcBef>
                <a:buFontTx/>
              </a:pPr>
              <a:r>
                <a:rPr lang="en-US" altLang="zh-CN" sz="2400" dirty="0">
                  <a:latin typeface="Calibri" panose="020F0502020204030204" pitchFamily="34" charset="0"/>
                  <a:ea typeface="楷体_GB2312" pitchFamily="49" charset="-122"/>
                </a:rPr>
                <a:t>y=y</a:t>
              </a:r>
              <a:r>
                <a:rPr lang="en-US" altLang="zh-CN" sz="2400" baseline="-25000" dirty="0">
                  <a:latin typeface="Calibri" panose="020F0502020204030204" pitchFamily="34" charset="0"/>
                  <a:ea typeface="楷体_GB2312" pitchFamily="49" charset="-122"/>
                </a:rPr>
                <a:t>i</a:t>
              </a:r>
              <a:r>
                <a:rPr lang="en-US" altLang="zh-CN" sz="2400" dirty="0">
                  <a:latin typeface="Calibri" panose="020F0502020204030204" pitchFamily="34" charset="0"/>
                  <a:ea typeface="楷体_GB2312" pitchFamily="49" charset="-122"/>
                </a:rPr>
                <a:t>+1</a:t>
              </a:r>
              <a:endParaRPr lang="zh-CN" altLang="en-US" sz="2400" dirty="0"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5407413" y="3718325"/>
              <a:ext cx="34112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474082" y="3035576"/>
              <a:ext cx="34112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17" name="文本框 4"/>
            <p:cNvSpPr txBox="1"/>
            <p:nvPr/>
          </p:nvSpPr>
          <p:spPr>
            <a:xfrm>
              <a:off x="4589928" y="2804011"/>
              <a:ext cx="845383" cy="4619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p>
              <a:pPr algn="just">
                <a:spcBef>
                  <a:spcPct val="0"/>
                </a:spcBef>
                <a:buFontTx/>
              </a:pPr>
              <a:r>
                <a:rPr lang="en-US" altLang="zh-CN" sz="2400" dirty="0">
                  <a:latin typeface="Calibri" panose="020F0502020204030204" pitchFamily="34" charset="0"/>
                  <a:ea typeface="楷体_GB2312" pitchFamily="49" charset="-122"/>
                </a:rPr>
                <a:t>y=y</a:t>
              </a:r>
              <a:r>
                <a:rPr lang="en-US" altLang="zh-CN" sz="2400" baseline="-25000" dirty="0">
                  <a:latin typeface="Calibri" panose="020F0502020204030204" pitchFamily="34" charset="0"/>
                  <a:ea typeface="楷体_GB2312" pitchFamily="49" charset="-122"/>
                </a:rPr>
                <a:t>i</a:t>
              </a:r>
              <a:r>
                <a:rPr lang="en-US" altLang="zh-CN" sz="2400" dirty="0">
                  <a:latin typeface="Calibri" panose="020F0502020204030204" pitchFamily="34" charset="0"/>
                  <a:ea typeface="楷体_GB2312" pitchFamily="49" charset="-122"/>
                </a:rPr>
                <a:t>+2</a:t>
              </a:r>
              <a:endParaRPr lang="zh-CN" altLang="en-US" sz="2400" baseline="-25000" dirty="0"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224927" y="2470323"/>
              <a:ext cx="0" cy="2994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19" name="Text Box 30"/>
            <p:cNvSpPr txBox="1"/>
            <p:nvPr/>
          </p:nvSpPr>
          <p:spPr>
            <a:xfrm>
              <a:off x="7200933" y="3464148"/>
              <a:ext cx="62706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2400" dirty="0">
                  <a:latin typeface="Tahoma" panose="020B0604030504040204" pitchFamily="34" charset="0"/>
                  <a:ea typeface="楷体_GB2312" pitchFamily="49" charset="-122"/>
                </a:rPr>
                <a:t>P</a:t>
              </a:r>
              <a:r>
                <a:rPr lang="en-US" altLang="zh-CN" sz="2400" baseline="-25000" dirty="0">
                  <a:latin typeface="Tahoma" panose="020B0604030504040204" pitchFamily="34" charset="0"/>
                  <a:ea typeface="楷体_GB2312" pitchFamily="49" charset="-122"/>
                </a:rPr>
                <a:t>T</a:t>
              </a:r>
              <a:endParaRPr lang="en-US" altLang="zh-CN" sz="2400" baseline="-25000" dirty="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55320" name="Text Box 30"/>
            <p:cNvSpPr txBox="1"/>
            <p:nvPr/>
          </p:nvSpPr>
          <p:spPr>
            <a:xfrm>
              <a:off x="7174739" y="4496708"/>
              <a:ext cx="62706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2400" dirty="0">
                  <a:latin typeface="Tahoma" panose="020B0604030504040204" pitchFamily="34" charset="0"/>
                  <a:ea typeface="楷体_GB2312" pitchFamily="49" charset="-122"/>
                </a:rPr>
                <a:t>P</a:t>
              </a:r>
              <a:r>
                <a:rPr lang="en-US" altLang="zh-CN" sz="2400" baseline="-25000" dirty="0">
                  <a:latin typeface="Tahoma" panose="020B0604030504040204" pitchFamily="34" charset="0"/>
                  <a:ea typeface="楷体_GB2312" pitchFamily="49" charset="-122"/>
                </a:rPr>
                <a:t>B</a:t>
              </a:r>
              <a:endParaRPr lang="en-US" altLang="zh-CN" sz="2400" baseline="-25000" dirty="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</p:grpSp>
      <p:sp>
        <p:nvSpPr>
          <p:cNvPr id="55321" name="TextBox 29"/>
          <p:cNvSpPr txBox="1">
            <a:spLocks noRot="1" noChangeAspect="1" noEditPoints="1" noTextEdit="1"/>
          </p:cNvSpPr>
          <p:nvPr/>
        </p:nvSpPr>
        <p:spPr>
          <a:xfrm>
            <a:off x="568325" y="4965700"/>
            <a:ext cx="8229600" cy="554038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254250" y="6289675"/>
            <a:ext cx="868363" cy="3508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8188" y="6167438"/>
            <a:ext cx="1673225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记为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dt</a:t>
            </a:r>
            <a:endParaRPr lang="zh-CN" altLang="en-US" sz="2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 animBg="1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>
          <a:xfrm>
            <a:off x="406400" y="1584325"/>
            <a:ext cx="8229600" cy="4525963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di&gt;=0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取右像素</a:t>
            </a: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en-US" altLang="zh-CN" sz="2600" b="1" baseline="-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后，再下一个像素如何选取？</a:t>
            </a: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P2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还是</a:t>
            </a: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P3?</a:t>
            </a:r>
            <a:endParaRPr lang="en-US" altLang="zh-CN" sz="2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b="1" dirty="0"/>
          </a:p>
        </p:txBody>
      </p:sp>
      <p:grpSp>
        <p:nvGrpSpPr>
          <p:cNvPr id="56323" name="组合 19"/>
          <p:cNvGrpSpPr/>
          <p:nvPr/>
        </p:nvGrpSpPr>
        <p:grpSpPr>
          <a:xfrm>
            <a:off x="4283075" y="1933575"/>
            <a:ext cx="4713288" cy="3052763"/>
            <a:chOff x="4245669" y="2681288"/>
            <a:chExt cx="4713604" cy="3052925"/>
          </a:xfrm>
        </p:grpSpPr>
        <p:graphicFrame>
          <p:nvGraphicFramePr>
            <p:cNvPr id="56324" name="Object 13"/>
            <p:cNvGraphicFramePr>
              <a:graphicFrameLocks noChangeAspect="1"/>
            </p:cNvGraphicFramePr>
            <p:nvPr/>
          </p:nvGraphicFramePr>
          <p:xfrm>
            <a:off x="5210869" y="2747963"/>
            <a:ext cx="2663825" cy="2663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" imgW="3477260" imgH="3477260" progId="Visio.Drawing.11">
                    <p:embed/>
                  </p:oleObj>
                </mc:Choice>
                <mc:Fallback>
                  <p:oleObj name="" r:id="rId1" imgW="3477260" imgH="3477260" progId="Visio.Drawing.11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210869" y="2747963"/>
                          <a:ext cx="2663825" cy="26638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25" name="AutoShape 15"/>
            <p:cNvSpPr/>
            <p:nvPr/>
          </p:nvSpPr>
          <p:spPr>
            <a:xfrm>
              <a:off x="7261919" y="4269657"/>
              <a:ext cx="1697354" cy="433387"/>
            </a:xfrm>
            <a:prstGeom prst="callout1">
              <a:avLst>
                <a:gd name="adj1" fmla="val -14111"/>
                <a:gd name="adj2" fmla="val -875"/>
                <a:gd name="adj3" fmla="val -14111"/>
                <a:gd name="adj4" fmla="val -870"/>
              </a:avLst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/>
            <a:p>
              <a:pPr>
                <a:spcBef>
                  <a:spcPct val="0"/>
                </a:spcBef>
                <a:buFontTx/>
              </a:pPr>
              <a:r>
                <a:rPr lang="pt-BR" altLang="zh-CN" sz="2000" dirty="0">
                  <a:latin typeface="Calibri" panose="020F0502020204030204" pitchFamily="34" charset="0"/>
                  <a:ea typeface="宋体" panose="02010600030101010101" pitchFamily="2" charset="-122"/>
                </a:rPr>
                <a:t>M</a:t>
              </a:r>
              <a:r>
                <a:rPr lang="pt-BR" altLang="zh-CN" sz="2000" baseline="-25000" dirty="0">
                  <a:latin typeface="Calibri" panose="020F0502020204030204" pitchFamily="34" charset="0"/>
                  <a:ea typeface="宋体" panose="02010600030101010101" pitchFamily="2" charset="-122"/>
                </a:rPr>
                <a:t>2</a:t>
              </a:r>
              <a:r>
                <a:rPr lang="pt-BR" altLang="zh-CN" sz="2000" dirty="0">
                  <a:latin typeface="Calibri" panose="020F0502020204030204" pitchFamily="34" charset="0"/>
                  <a:ea typeface="宋体" panose="02010600030101010101" pitchFamily="2" charset="-122"/>
                </a:rPr>
                <a:t>(x</a:t>
              </a:r>
              <a:r>
                <a:rPr lang="en-US" altLang="zh-CN" sz="2000" baseline="-30000" dirty="0">
                  <a:latin typeface="Calibri" panose="020F0502020204030204" pitchFamily="34" charset="0"/>
                  <a:ea typeface="宋体" panose="02010600030101010101" pitchFamily="2" charset="-122"/>
                </a:rPr>
                <a:t> i</a:t>
              </a:r>
              <a:r>
                <a:rPr lang="en-US" altLang="zh-CN" sz="2000" dirty="0">
                  <a:latin typeface="Calibri" panose="020F0502020204030204" pitchFamily="34" charset="0"/>
                  <a:ea typeface="宋体" panose="02010600030101010101" pitchFamily="2" charset="-122"/>
                </a:rPr>
                <a:t>+2</a:t>
              </a:r>
              <a:r>
                <a:rPr lang="pt-BR" altLang="zh-CN" sz="2000" dirty="0">
                  <a:latin typeface="Calibri" panose="020F0502020204030204" pitchFamily="34" charset="0"/>
                  <a:ea typeface="宋体" panose="02010600030101010101" pitchFamily="2" charset="-122"/>
                </a:rPr>
                <a:t>,y</a:t>
              </a:r>
              <a:r>
                <a:rPr lang="en-US" altLang="zh-CN" sz="2000" baseline="-30000" dirty="0">
                  <a:latin typeface="Calibri" panose="020F0502020204030204" pitchFamily="34" charset="0"/>
                  <a:ea typeface="宋体" panose="02010600030101010101" pitchFamily="2" charset="-122"/>
                </a:rPr>
                <a:t> i</a:t>
              </a:r>
              <a:r>
                <a:rPr lang="en-US" altLang="zh-CN" sz="2000" dirty="0">
                  <a:latin typeface="Calibri" panose="020F0502020204030204" pitchFamily="34" charset="0"/>
                  <a:ea typeface="宋体" panose="02010600030101010101" pitchFamily="2" charset="-122"/>
                </a:rPr>
                <a:t>+0.5</a:t>
              </a:r>
              <a:r>
                <a:rPr lang="pt-BR" altLang="zh-CN" sz="2000" dirty="0">
                  <a:latin typeface="Calibri" panose="020F0502020204030204" pitchFamily="34" charset="0"/>
                  <a:ea typeface="宋体" panose="02010600030101010101" pitchFamily="2" charset="-122"/>
                </a:rPr>
                <a:t>)</a:t>
              </a:r>
              <a:endPara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26" name="AutoShape 31"/>
            <p:cNvSpPr/>
            <p:nvPr/>
          </p:nvSpPr>
          <p:spPr>
            <a:xfrm>
              <a:off x="5151688" y="4757526"/>
              <a:ext cx="828675" cy="369888"/>
            </a:xfrm>
            <a:prstGeom prst="callout1">
              <a:avLst>
                <a:gd name="adj1" fmla="val 30903"/>
                <a:gd name="adj2" fmla="val 106301"/>
                <a:gd name="adj3" fmla="val 34569"/>
                <a:gd name="adj4" fmla="val 104977"/>
              </a:avLst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/>
            <a:p>
              <a:pPr>
                <a:spcBef>
                  <a:spcPct val="0"/>
                </a:spcBef>
                <a:buFontTx/>
              </a:pPr>
              <a:r>
                <a:rPr lang="pt-BR" altLang="zh-CN" sz="2400" dirty="0">
                  <a:latin typeface="Calibri" panose="020F0502020204030204" pitchFamily="34" charset="0"/>
                  <a:ea typeface="宋体" panose="02010600030101010101" pitchFamily="2" charset="-122"/>
                </a:rPr>
                <a:t>P</a:t>
              </a:r>
              <a:r>
                <a:rPr lang="en-US" altLang="zh-CN" sz="2400" baseline="-30000" dirty="0">
                  <a:latin typeface="Calibri" panose="020F0502020204030204" pitchFamily="34" charset="0"/>
                  <a:ea typeface="宋体" panose="02010600030101010101" pitchFamily="2" charset="-122"/>
                </a:rPr>
                <a:t>i</a:t>
              </a:r>
              <a:r>
                <a:rPr lang="pt-BR" altLang="zh-CN" sz="2400" dirty="0">
                  <a:latin typeface="Calibri" panose="020F0502020204030204" pitchFamily="34" charset="0"/>
                  <a:ea typeface="宋体" panose="02010600030101010101" pitchFamily="2" charset="-122"/>
                </a:rPr>
                <a:t>(x</a:t>
              </a:r>
              <a:r>
                <a:rPr lang="en-US" altLang="zh-CN" sz="2400" baseline="-30000" dirty="0">
                  <a:latin typeface="Calibri" panose="020F0502020204030204" pitchFamily="34" charset="0"/>
                  <a:ea typeface="宋体" panose="02010600030101010101" pitchFamily="2" charset="-122"/>
                </a:rPr>
                <a:t>i</a:t>
              </a:r>
              <a:r>
                <a:rPr lang="pt-BR" altLang="zh-CN" sz="2400" dirty="0">
                  <a:latin typeface="Calibri" panose="020F0502020204030204" pitchFamily="34" charset="0"/>
                  <a:ea typeface="宋体" panose="02010600030101010101" pitchFamily="2" charset="-122"/>
                </a:rPr>
                <a:t>,y</a:t>
              </a:r>
              <a:r>
                <a:rPr lang="en-US" altLang="zh-CN" sz="2400" baseline="-30000" dirty="0">
                  <a:latin typeface="Calibri" panose="020F0502020204030204" pitchFamily="34" charset="0"/>
                  <a:ea typeface="宋体" panose="02010600030101010101" pitchFamily="2" charset="-122"/>
                </a:rPr>
                <a:t>i</a:t>
              </a:r>
              <a:r>
                <a:rPr lang="zh-CN" altLang="pt-BR" sz="2400" dirty="0">
                  <a:latin typeface="Calibri" panose="020F0502020204030204" pitchFamily="34" charset="0"/>
                  <a:ea typeface="宋体" panose="02010600030101010101" pitchFamily="2" charset="-122"/>
                </a:rPr>
                <a:t>）</a:t>
              </a:r>
              <a:endPara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27" name="Text Box 33"/>
            <p:cNvSpPr txBox="1"/>
            <p:nvPr/>
          </p:nvSpPr>
          <p:spPr>
            <a:xfrm>
              <a:off x="6507857" y="4605338"/>
              <a:ext cx="6477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2400" dirty="0">
                  <a:latin typeface="Tahoma" panose="020B0604030504040204" pitchFamily="34" charset="0"/>
                  <a:ea typeface="楷体_GB2312" pitchFamily="49" charset="-122"/>
                </a:rPr>
                <a:t>P</a:t>
              </a:r>
              <a:r>
                <a:rPr lang="en-US" altLang="zh-CN" sz="2400" baseline="-25000" dirty="0">
                  <a:latin typeface="Tahoma" panose="020B0604030504040204" pitchFamily="34" charset="0"/>
                  <a:ea typeface="楷体_GB2312" pitchFamily="49" charset="-122"/>
                </a:rPr>
                <a:t>B</a:t>
              </a:r>
              <a:endParaRPr lang="en-US" altLang="zh-CN" sz="2400" baseline="-25000" dirty="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56328" name="Text Box 35"/>
            <p:cNvSpPr txBox="1"/>
            <p:nvPr/>
          </p:nvSpPr>
          <p:spPr>
            <a:xfrm>
              <a:off x="6461819" y="3676650"/>
              <a:ext cx="6477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2400" dirty="0">
                  <a:latin typeface="Tahoma" panose="020B0604030504040204" pitchFamily="34" charset="0"/>
                  <a:ea typeface="楷体_GB2312" pitchFamily="49" charset="-122"/>
                </a:rPr>
                <a:t>P</a:t>
              </a:r>
              <a:r>
                <a:rPr lang="en-US" altLang="zh-CN" sz="2400" baseline="-25000" dirty="0">
                  <a:latin typeface="Tahoma" panose="020B0604030504040204" pitchFamily="34" charset="0"/>
                  <a:ea typeface="楷体_GB2312" pitchFamily="49" charset="-122"/>
                </a:rPr>
                <a:t>T</a:t>
              </a:r>
              <a:endParaRPr lang="en-US" altLang="zh-CN" sz="2400" baseline="-25000" dirty="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56329" name="AutoShape 21"/>
            <p:cNvSpPr/>
            <p:nvPr/>
          </p:nvSpPr>
          <p:spPr>
            <a:xfrm>
              <a:off x="5019791" y="4119774"/>
              <a:ext cx="1746250" cy="357188"/>
            </a:xfrm>
            <a:prstGeom prst="callout1">
              <a:avLst>
                <a:gd name="adj1" fmla="val 103269"/>
                <a:gd name="adj2" fmla="val 77218"/>
                <a:gd name="adj3" fmla="val 102500"/>
                <a:gd name="adj4" fmla="val 78639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/>
            <a:p>
              <a:pPr algn="just">
                <a:spcBef>
                  <a:spcPct val="0"/>
                </a:spcBef>
                <a:buFontTx/>
              </a:pPr>
              <a:r>
                <a:rPr lang="pt-BR" altLang="zh-CN" sz="2000" dirty="0">
                  <a:latin typeface="Calibri" panose="020F0502020204030204" pitchFamily="34" charset="0"/>
                  <a:ea typeface="楷体_GB2312" pitchFamily="49" charset="-122"/>
                </a:rPr>
                <a:t>M(x</a:t>
              </a:r>
              <a:r>
                <a:rPr lang="en-US" altLang="zh-CN" sz="2000" baseline="-25000" dirty="0">
                  <a:latin typeface="Calibri" panose="020F0502020204030204" pitchFamily="34" charset="0"/>
                  <a:ea typeface="楷体_GB2312" pitchFamily="49" charset="-122"/>
                </a:rPr>
                <a:t>i</a:t>
              </a:r>
              <a:r>
                <a:rPr lang="en-US" altLang="zh-CN" sz="2000" dirty="0">
                  <a:latin typeface="Calibri" panose="020F0502020204030204" pitchFamily="34" charset="0"/>
                  <a:ea typeface="楷体_GB2312" pitchFamily="49" charset="-122"/>
                </a:rPr>
                <a:t>+1</a:t>
              </a:r>
              <a:r>
                <a:rPr lang="pt-BR" altLang="zh-CN" sz="2000" dirty="0">
                  <a:latin typeface="Calibri" panose="020F0502020204030204" pitchFamily="34" charset="0"/>
                  <a:ea typeface="楷体_GB2312" pitchFamily="49" charset="-122"/>
                </a:rPr>
                <a:t>,y</a:t>
              </a:r>
              <a:r>
                <a:rPr lang="en-US" altLang="zh-CN" sz="2000" baseline="-25000" dirty="0">
                  <a:latin typeface="Calibri" panose="020F0502020204030204" pitchFamily="34" charset="0"/>
                  <a:ea typeface="楷体_GB2312" pitchFamily="49" charset="-122"/>
                </a:rPr>
                <a:t> i</a:t>
              </a:r>
              <a:r>
                <a:rPr lang="en-US" altLang="zh-CN" sz="2000" dirty="0">
                  <a:latin typeface="Calibri" panose="020F0502020204030204" pitchFamily="34" charset="0"/>
                  <a:ea typeface="楷体_GB2312" pitchFamily="49" charset="-122"/>
                </a:rPr>
                <a:t>+0.5</a:t>
              </a:r>
              <a:r>
                <a:rPr lang="zh-CN" altLang="pt-BR" sz="2000" dirty="0">
                  <a:latin typeface="Calibri" panose="020F0502020204030204" pitchFamily="34" charset="0"/>
                  <a:ea typeface="楷体_GB2312" pitchFamily="49" charset="-122"/>
                </a:rPr>
                <a:t>）</a:t>
              </a:r>
              <a:endParaRPr lang="zh-CN" altLang="en-US" sz="20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>
                <a:spcBef>
                  <a:spcPct val="0"/>
                </a:spcBef>
                <a:buFontTx/>
              </a:pPr>
              <a:endParaRPr lang="zh-CN" altLang="zh-CN" sz="2000" dirty="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V="1">
              <a:off x="4261545" y="3848163"/>
              <a:ext cx="4146828" cy="15494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31" name="Text Box 33"/>
            <p:cNvSpPr txBox="1"/>
            <p:nvPr/>
          </p:nvSpPr>
          <p:spPr>
            <a:xfrm>
              <a:off x="7261919" y="4525963"/>
              <a:ext cx="6477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2400" dirty="0">
                  <a:latin typeface="Tahoma" panose="020B0604030504040204" pitchFamily="34" charset="0"/>
                  <a:ea typeface="楷体_GB2312" pitchFamily="49" charset="-122"/>
                </a:rPr>
                <a:t>P</a:t>
              </a:r>
              <a:r>
                <a:rPr lang="en-US" altLang="zh-CN" sz="2400" baseline="-25000" dirty="0">
                  <a:latin typeface="Tahoma" panose="020B0604030504040204" pitchFamily="34" charset="0"/>
                  <a:ea typeface="楷体_GB2312" pitchFamily="49" charset="-122"/>
                </a:rPr>
                <a:t>3</a:t>
              </a:r>
              <a:endParaRPr lang="en-US" altLang="zh-CN" sz="2400" baseline="-25000" dirty="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56332" name="Text Box 33"/>
            <p:cNvSpPr txBox="1"/>
            <p:nvPr/>
          </p:nvSpPr>
          <p:spPr>
            <a:xfrm>
              <a:off x="7204769" y="3668713"/>
              <a:ext cx="6477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2400" dirty="0">
                  <a:latin typeface="Tahoma" panose="020B0604030504040204" pitchFamily="34" charset="0"/>
                  <a:ea typeface="楷体_GB2312" pitchFamily="49" charset="-122"/>
                </a:rPr>
                <a:t>P</a:t>
              </a:r>
              <a:r>
                <a:rPr lang="en-US" altLang="zh-CN" sz="2400" baseline="-25000" dirty="0">
                  <a:latin typeface="Tahoma" panose="020B0604030504040204" pitchFamily="34" charset="0"/>
                  <a:ea typeface="楷体_GB2312" pitchFamily="49" charset="-122"/>
                </a:rPr>
                <a:t>2</a:t>
              </a:r>
              <a:endParaRPr lang="en-US" altLang="zh-CN" sz="2400" baseline="-25000" dirty="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5874553" y="2681288"/>
              <a:ext cx="0" cy="2994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34" name="文本框 17"/>
            <p:cNvSpPr txBox="1"/>
            <p:nvPr/>
          </p:nvSpPr>
          <p:spPr>
            <a:xfrm>
              <a:off x="4245669" y="4495800"/>
              <a:ext cx="550863" cy="4619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p>
              <a:pPr algn="just">
                <a:spcBef>
                  <a:spcPct val="0"/>
                </a:spcBef>
                <a:buFontTx/>
              </a:pPr>
              <a:r>
                <a:rPr lang="en-US" altLang="zh-CN" sz="2400" dirty="0">
                  <a:latin typeface="Calibri" panose="020F0502020204030204" pitchFamily="34" charset="0"/>
                  <a:ea typeface="楷体_GB2312" pitchFamily="49" charset="-122"/>
                </a:rPr>
                <a:t>y=y</a:t>
              </a:r>
              <a:r>
                <a:rPr lang="en-US" altLang="zh-CN" sz="2400" baseline="-25000" dirty="0">
                  <a:latin typeface="Calibri" panose="020F0502020204030204" pitchFamily="34" charset="0"/>
                  <a:ea typeface="楷体_GB2312" pitchFamily="49" charset="-122"/>
                </a:rPr>
                <a:t>i</a:t>
              </a:r>
              <a:endParaRPr lang="zh-CN" altLang="en-US" sz="2400" baseline="-25000" dirty="0"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cxnSp>
          <p:nvCxnSpPr>
            <p:cNvPr id="15" name="直接连接符 14"/>
            <p:cNvCxnSpPr>
              <a:stCxn id="56334" idx="3"/>
            </p:cNvCxnSpPr>
            <p:nvPr/>
          </p:nvCxnSpPr>
          <p:spPr>
            <a:xfrm>
              <a:off x="4796569" y="4727685"/>
              <a:ext cx="34117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36" name="文本框 19"/>
            <p:cNvSpPr txBox="1"/>
            <p:nvPr/>
          </p:nvSpPr>
          <p:spPr>
            <a:xfrm>
              <a:off x="5712519" y="5270663"/>
              <a:ext cx="550863" cy="4635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p>
              <a:pPr algn="just">
                <a:spcBef>
                  <a:spcPct val="0"/>
                </a:spcBef>
                <a:buFontTx/>
              </a:pPr>
              <a:r>
                <a:rPr lang="en-US" altLang="zh-CN" sz="2400" dirty="0">
                  <a:latin typeface="Calibri" panose="020F0502020204030204" pitchFamily="34" charset="0"/>
                  <a:ea typeface="楷体_GB2312" pitchFamily="49" charset="-122"/>
                </a:rPr>
                <a:t>x=x</a:t>
              </a:r>
              <a:r>
                <a:rPr lang="en-US" altLang="zh-CN" sz="2400" baseline="-25000" dirty="0">
                  <a:latin typeface="Calibri" panose="020F0502020204030204" pitchFamily="34" charset="0"/>
                  <a:ea typeface="楷体_GB2312" pitchFamily="49" charset="-122"/>
                </a:rPr>
                <a:t>i</a:t>
              </a:r>
              <a:endParaRPr lang="zh-CN" altLang="en-US" sz="2400" baseline="-25000" dirty="0"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21" name="TextBox 2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9532" y="5537999"/>
            <a:ext cx="8029376" cy="1169550"/>
          </a:xfrm>
          <a:prstGeom prst="rect">
            <a:avLst/>
          </a:prstGeom>
          <a:blipFill rotWithShape="1">
            <a:blip r:embed="rId3"/>
            <a:stretch>
              <a:fillRect b="-8333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noFill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0">
              <a:noFill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6338" name="TextBox 22"/>
          <p:cNvSpPr txBox="1">
            <a:spLocks noRot="1" noChangeAspect="1" noEditPoints="1" noTextEdit="1"/>
          </p:cNvSpPr>
          <p:nvPr/>
        </p:nvSpPr>
        <p:spPr>
          <a:xfrm>
            <a:off x="519113" y="4981575"/>
            <a:ext cx="8231187" cy="554038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087563" y="6289675"/>
            <a:ext cx="868363" cy="3508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62300" y="6188075"/>
            <a:ext cx="1671638" cy="452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记为</a:t>
            </a:r>
            <a:r>
              <a:rPr lang="en-US" altLang="zh-CN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db</a:t>
            </a:r>
            <a:endParaRPr lang="zh-CN" altLang="en-US" sz="2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blipFill rotWithShape="1">
            <a:blip r:embed="rId1"/>
            <a:stretch>
              <a:fillRect l="-1630"/>
            </a:stretch>
          </a:blipFill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为避免浮点运算，做如下处理：所有判别式乘以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2dx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初值 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d1=dx-2dy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di&lt;0 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dt=2dx-2dy 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右上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di&gt;=0 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db=-2dy    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右侧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基本图形光栅化算法是图形学的基础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编写软件包和驱动，这些算法对于开发图形设备驱动程序是必需的。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buFont typeface="Times New Roman" panose="02020603050405020304" pitchFamily="18" charset="0"/>
              <a:buChar char="─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图形软件包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3" eaLnBrk="1" hangingPunct="1">
              <a:buFont typeface="Wingdings" panose="05000000000000000000" charset="0"/>
              <a:buChar char=""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OpenGL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Direct3D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3" eaLnBrk="1" hangingPunct="1">
              <a:buFont typeface="Wingdings" panose="05000000000000000000" charset="0"/>
              <a:buChar char="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对图形设备操作的封装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跨平台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buFont typeface="Times New Roman" panose="02020603050405020304" pitchFamily="18" charset="0"/>
              <a:buChar char="─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操作系统的图形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API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3" eaLnBrk="1" hangingPunct="1">
              <a:buFont typeface="Wingdings" panose="05000000000000000000" charset="0"/>
              <a:buChar char="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Win32 API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242" name="标题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spcBef>
                <a:spcPct val="0"/>
              </a:spcBef>
              <a:buFontTx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3.1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光栅化问题概述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图元光栅化算法的应用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TextBox 1"/>
          <p:cNvSpPr txBox="1"/>
          <p:nvPr/>
        </p:nvSpPr>
        <p:spPr>
          <a:xfrm>
            <a:off x="360363" y="53975"/>
            <a:ext cx="7737475" cy="6556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0"/>
              </a:spcBef>
              <a:buFontTx/>
            </a:pPr>
            <a:r>
              <a:rPr lang="en-US" altLang="zh-CN" sz="2000" dirty="0">
                <a:solidFill>
                  <a:srgbClr val="008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中点画线算法</a:t>
            </a:r>
            <a:r>
              <a:rPr lang="en-US" altLang="zh-CN" sz="2000" dirty="0">
                <a:solidFill>
                  <a:srgbClr val="008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(0≤k≤1)</a:t>
            </a:r>
            <a:endParaRPr lang="en-US" altLang="zh-CN" sz="2000" dirty="0">
              <a:solidFill>
                <a:srgbClr val="008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ct val="0"/>
              </a:spcBef>
              <a:buFontTx/>
            </a:pPr>
            <a:r>
              <a:rPr lang="en-US" altLang="zh-CN" sz="20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void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MidPointLine(</a:t>
            </a:r>
            <a:r>
              <a:rPr lang="en-US" altLang="zh-CN" sz="20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x1,</a:t>
            </a:r>
            <a:r>
              <a:rPr lang="en-US" altLang="zh-CN" sz="20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y1,</a:t>
            </a:r>
            <a:r>
              <a:rPr lang="en-US" altLang="zh-CN" sz="20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x2, </a:t>
            </a:r>
            <a:r>
              <a:rPr lang="en-US" altLang="zh-CN" sz="20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y2, </a:t>
            </a:r>
            <a:r>
              <a:rPr lang="en-US" altLang="zh-CN" sz="20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color)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ct val="0"/>
              </a:spcBef>
              <a:buFontTx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{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ct val="0"/>
              </a:spcBef>
              <a:buFontTx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d,dt,db,dx,dy,x,y;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ct val="0"/>
              </a:spcBef>
              <a:buFontTx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dx=x2-x1;     dy=y2-y1;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ct val="0"/>
              </a:spcBef>
              <a:buFontTx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d=dx-2*dy;  </a:t>
            </a:r>
            <a:r>
              <a:rPr lang="en-US" altLang="zh-CN" sz="2000" dirty="0">
                <a:solidFill>
                  <a:srgbClr val="008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判别式初值</a:t>
            </a:r>
            <a:r>
              <a:rPr lang="en-US" altLang="zh-CN" sz="2000" dirty="0">
                <a:solidFill>
                  <a:srgbClr val="008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altLang="zh-CN" sz="2000" dirty="0">
              <a:solidFill>
                <a:srgbClr val="008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ct val="0"/>
              </a:spcBef>
              <a:buFontTx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dt=2*(dx-dy);   db=-2*dy;</a:t>
            </a:r>
            <a:r>
              <a:rPr lang="en-US" altLang="zh-CN" sz="2000" dirty="0">
                <a:solidFill>
                  <a:srgbClr val="008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//</a:t>
            </a:r>
            <a:r>
              <a:rPr lang="zh-CN" altLang="en-US" sz="2000" dirty="0">
                <a:solidFill>
                  <a:srgbClr val="008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判别式增量</a:t>
            </a:r>
            <a:r>
              <a:rPr lang="en-US" altLang="zh-CN" sz="2000" dirty="0">
                <a:solidFill>
                  <a:srgbClr val="008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ct val="0"/>
              </a:spcBef>
              <a:buFontTx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x=x1;    y=y1;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ct val="0"/>
              </a:spcBef>
              <a:buFontTx/>
            </a:pPr>
            <a:r>
              <a:rPr lang="en-US" altLang="zh-CN" sz="20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while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(x&lt;x2)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ct val="0"/>
              </a:spcBef>
              <a:buFontTx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{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ct val="0"/>
              </a:spcBef>
              <a:buFontTx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setPixel(x,y,color);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ct val="0"/>
              </a:spcBef>
              <a:buFontTx/>
            </a:pPr>
            <a:r>
              <a:rPr lang="en-US" altLang="zh-CN" sz="20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if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(d&lt;0)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ct val="0"/>
              </a:spcBef>
              <a:buFontTx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{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ct val="0"/>
              </a:spcBef>
              <a:buFontTx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 x++;  y++;  d+=dt;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ct val="0"/>
              </a:spcBef>
              <a:buFontTx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}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ct val="0"/>
              </a:spcBef>
              <a:buFontTx/>
            </a:pPr>
            <a:r>
              <a:rPr lang="en-US" altLang="zh-CN" sz="20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else </a:t>
            </a:r>
            <a:endParaRPr lang="en-US" altLang="zh-CN" sz="20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ct val="0"/>
              </a:spcBef>
              <a:buFontTx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{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ct val="0"/>
              </a:spcBef>
              <a:buFontTx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x++; d+=db;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ct val="0"/>
              </a:spcBef>
              <a:buFontTx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}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ct val="0"/>
              </a:spcBef>
              <a:buFontTx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}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ct val="0"/>
              </a:spcBef>
              <a:buFontTx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0" lvl="1" indent="0"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如何绘制所有斜率的直线？    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---   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对称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grpSp>
        <p:nvGrpSpPr>
          <p:cNvPr id="60419" name="组合 1"/>
          <p:cNvGrpSpPr/>
          <p:nvPr/>
        </p:nvGrpSpPr>
        <p:grpSpPr>
          <a:xfrm>
            <a:off x="3175000" y="2792413"/>
            <a:ext cx="4025900" cy="3608387"/>
            <a:chOff x="3175000" y="2792413"/>
            <a:chExt cx="4025900" cy="3609019"/>
          </a:xfrm>
        </p:grpSpPr>
        <p:pic>
          <p:nvPicPr>
            <p:cNvPr id="60420" name="Picture 5" descr="Image 1 in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75000" y="2792413"/>
              <a:ext cx="3616325" cy="360901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0421" name="文本框 1"/>
            <p:cNvSpPr txBox="1"/>
            <p:nvPr/>
          </p:nvSpPr>
          <p:spPr>
            <a:xfrm>
              <a:off x="5989002" y="3298359"/>
              <a:ext cx="1211898" cy="46166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Tx/>
              </a:pPr>
              <a:r>
                <a: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rPr>
                <a:t>y=x</a:t>
              </a:r>
              <a:endPara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0422" name="文本框 5"/>
            <p:cNvSpPr txBox="1"/>
            <p:nvPr/>
          </p:nvSpPr>
          <p:spPr>
            <a:xfrm>
              <a:off x="5961062" y="5882005"/>
              <a:ext cx="1069658" cy="46166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Tx/>
              </a:pPr>
              <a:r>
                <a: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rPr>
                <a:t>y=-x</a:t>
              </a:r>
              <a:endPara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0423" name="文本框 1"/>
            <p:cNvSpPr txBox="1"/>
            <p:nvPr/>
          </p:nvSpPr>
          <p:spPr>
            <a:xfrm>
              <a:off x="5044122" y="4520542"/>
              <a:ext cx="706438" cy="23083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Tx/>
              </a:pPr>
              <a:endParaRPr lang="zh-CN" altLang="en-US" sz="9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1525588" y="3733800"/>
          <a:ext cx="6096000" cy="2595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X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y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-1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-3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-5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-1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</a:tbl>
          </a:graphicData>
        </a:graphic>
      </p:graphicFrame>
      <p:grpSp>
        <p:nvGrpSpPr>
          <p:cNvPr id="61475" name="组合 53"/>
          <p:cNvGrpSpPr/>
          <p:nvPr/>
        </p:nvGrpSpPr>
        <p:grpSpPr>
          <a:xfrm>
            <a:off x="2025650" y="1438275"/>
            <a:ext cx="4687888" cy="2243138"/>
            <a:chOff x="1413297" y="1310388"/>
            <a:chExt cx="3181853" cy="170236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792576" y="1418819"/>
              <a:ext cx="2663576" cy="48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1781801" y="1735677"/>
              <a:ext cx="2698056" cy="13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1766716" y="2059764"/>
              <a:ext cx="2701289" cy="15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781801" y="2416380"/>
              <a:ext cx="2708831" cy="14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>
              <a:off x="1362442" y="1944166"/>
              <a:ext cx="1268639" cy="10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1745967" y="1945435"/>
              <a:ext cx="1269843" cy="2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5400000">
              <a:off x="2142487" y="1959893"/>
              <a:ext cx="1269843" cy="2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5400000">
              <a:off x="2537928" y="1959893"/>
              <a:ext cx="1269843" cy="2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2907035" y="1973748"/>
              <a:ext cx="1268638" cy="2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>
              <a:off x="3274399" y="1960432"/>
              <a:ext cx="1269843" cy="1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>
              <a:off x="3630577" y="1974288"/>
              <a:ext cx="1268638" cy="1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997301" y="1418819"/>
              <a:ext cx="1909327" cy="10096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488" name="TextBox 25"/>
            <p:cNvSpPr txBox="1"/>
            <p:nvPr/>
          </p:nvSpPr>
          <p:spPr>
            <a:xfrm>
              <a:off x="1860876" y="2605787"/>
              <a:ext cx="2734274" cy="40696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0"/>
                </a:spcBef>
                <a:buFontTx/>
              </a:pPr>
              <a:r>
                <a:rPr lang="en-US" altLang="zh-CN" sz="2400" b="0" dirty="0">
                  <a:latin typeface="Arial" panose="020B0604020202020204" pitchFamily="34" charset="0"/>
                  <a:ea typeface="宋体" panose="02010600030101010101" pitchFamily="2" charset="-122"/>
                </a:rPr>
                <a:t>0     1     2     3     4     5     6</a:t>
              </a:r>
              <a:endPara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89" name="TextBox 26"/>
            <p:cNvSpPr txBox="1"/>
            <p:nvPr/>
          </p:nvSpPr>
          <p:spPr>
            <a:xfrm>
              <a:off x="1413297" y="1395355"/>
              <a:ext cx="344472" cy="133584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 anchorCtr="0">
              <a:spAutoFit/>
            </a:bodyPr>
            <a:p>
              <a:pPr>
                <a:spcBef>
                  <a:spcPct val="0"/>
                </a:spcBef>
                <a:buFontTx/>
              </a:pPr>
              <a:r>
                <a:rPr lang="en-US" altLang="zh-CN" sz="2000" b="0" dirty="0">
                  <a:latin typeface="Arial" panose="020B0604020202020204" pitchFamily="34" charset="0"/>
                  <a:ea typeface="宋体" panose="02010600030101010101" pitchFamily="2" charset="-122"/>
                </a:rPr>
                <a:t>3    2    1    0</a:t>
              </a:r>
              <a:endParaRPr lang="zh-CN" altLang="en-US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流程图: 联系 28"/>
            <p:cNvSpPr/>
            <p:nvPr/>
          </p:nvSpPr>
          <p:spPr>
            <a:xfrm>
              <a:off x="1956356" y="2388671"/>
              <a:ext cx="81890" cy="8072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流程图: 联系 29"/>
            <p:cNvSpPr/>
            <p:nvPr/>
          </p:nvSpPr>
          <p:spPr>
            <a:xfrm>
              <a:off x="3895853" y="1353760"/>
              <a:ext cx="82968" cy="8072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流程图: 联系 30"/>
            <p:cNvSpPr/>
            <p:nvPr/>
          </p:nvSpPr>
          <p:spPr>
            <a:xfrm>
              <a:off x="2365806" y="2033259"/>
              <a:ext cx="80813" cy="8192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流程图: 联系 31"/>
            <p:cNvSpPr/>
            <p:nvPr/>
          </p:nvSpPr>
          <p:spPr>
            <a:xfrm>
              <a:off x="2775255" y="2033259"/>
              <a:ext cx="80813" cy="8192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流程图: 联系 34"/>
            <p:cNvSpPr/>
            <p:nvPr/>
          </p:nvSpPr>
          <p:spPr>
            <a:xfrm>
              <a:off x="3129752" y="1691100"/>
              <a:ext cx="81890" cy="8313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流程图: 联系 35"/>
            <p:cNvSpPr/>
            <p:nvPr/>
          </p:nvSpPr>
          <p:spPr>
            <a:xfrm>
              <a:off x="3497179" y="1691100"/>
              <a:ext cx="82968" cy="8313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1496" name="TextBox 36"/>
          <p:cNvSpPr txBox="1"/>
          <p:nvPr/>
        </p:nvSpPr>
        <p:spPr>
          <a:xfrm>
            <a:off x="381000" y="1385888"/>
            <a:ext cx="615950" cy="1050925"/>
          </a:xfrm>
          <a:prstGeom prst="rect">
            <a:avLst/>
          </a:prstGeom>
          <a:noFill/>
          <a:ln w="9525">
            <a:noFill/>
          </a:ln>
        </p:spPr>
        <p:txBody>
          <a:bodyPr vert="eaVert" anchor="t" anchorCtr="0">
            <a:spAutoFit/>
          </a:bodyPr>
          <a:p>
            <a:pPr>
              <a:spcBef>
                <a:spcPct val="0"/>
              </a:spcBef>
              <a:buFontTx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实践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97" name="Rectangle 2"/>
          <p:cNvSpPr txBox="1"/>
          <p:nvPr/>
        </p:nvSpPr>
        <p:spPr>
          <a:xfrm>
            <a:off x="228600" y="457200"/>
            <a:ext cx="8610600" cy="53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indent="357505">
              <a:lnSpc>
                <a:spcPct val="90000"/>
              </a:lnSpc>
              <a:spcBef>
                <a:spcPct val="18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</a:rPr>
              <a:t>例：画直线段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</a:rPr>
              <a:t>P0(0,0)--P1(5,3)</a:t>
            </a:r>
            <a:endParaRPr lang="en-US" altLang="zh-CN" sz="32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357505">
              <a:lnSpc>
                <a:spcPct val="90000"/>
              </a:lnSpc>
              <a:spcBef>
                <a:spcPct val="18000"/>
              </a:spcBef>
              <a:buClrTx/>
              <a:buFont typeface="Arial" panose="020B0604020202020204" pitchFamily="34" charset="0"/>
              <a:buChar char="•"/>
            </a:pPr>
            <a:endParaRPr lang="en-US" altLang="zh-CN" sz="3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sz="2800" b="1" dirty="0">
                <a:ea typeface="华文楷体" panose="02010600040101010101" pitchFamily="2" charset="-122"/>
              </a:rPr>
              <a:t>本质：判断理想交点和中点的位置关系</a:t>
            </a:r>
            <a:endParaRPr lang="zh-CN" altLang="en-US" sz="2800" b="1" dirty="0"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Aft>
                <a:spcPct val="10000"/>
              </a:spcAft>
            </a:pPr>
            <a:r>
              <a:rPr lang="zh-CN" altLang="en-US" sz="2800" b="1" dirty="0">
                <a:ea typeface="华文楷体" panose="02010600040101010101" pitchFamily="2" charset="-122"/>
              </a:rPr>
              <a:t>优点：和</a:t>
            </a:r>
            <a:r>
              <a:rPr lang="en-US" altLang="zh-CN" sz="2800" b="1" dirty="0">
                <a:ea typeface="华文楷体" panose="02010600040101010101" pitchFamily="2" charset="-122"/>
              </a:rPr>
              <a:t>Bresenham</a:t>
            </a:r>
            <a:r>
              <a:rPr lang="zh-CN" altLang="en-US" sz="2800" b="1" dirty="0">
                <a:ea typeface="华文楷体" panose="02010600040101010101" pitchFamily="2" charset="-122"/>
              </a:rPr>
              <a:t>效率相同</a:t>
            </a:r>
            <a:endParaRPr lang="en-US" altLang="zh-CN" sz="2800" b="1" dirty="0">
              <a:ea typeface="华文楷体" panose="02010600040101010101" pitchFamily="2" charset="-122"/>
            </a:endParaRPr>
          </a:p>
          <a:p>
            <a:pPr lvl="1">
              <a:lnSpc>
                <a:spcPct val="110000"/>
              </a:lnSpc>
              <a:spcAft>
                <a:spcPct val="10000"/>
              </a:spcAft>
            </a:pPr>
            <a:r>
              <a:rPr lang="zh-CN" altLang="en-US" sz="2400" b="1" dirty="0">
                <a:ea typeface="华文楷体" panose="02010600040101010101" pitchFamily="2" charset="-122"/>
              </a:rPr>
              <a:t>只利用整数增量和移位完成判别式计算</a:t>
            </a:r>
            <a:endParaRPr lang="en-US" altLang="zh-CN" sz="2400" b="1" dirty="0">
              <a:ea typeface="华文楷体" panose="02010600040101010101" pitchFamily="2" charset="-122"/>
            </a:endParaRPr>
          </a:p>
          <a:p>
            <a:pPr lvl="1">
              <a:lnSpc>
                <a:spcPct val="110000"/>
              </a:lnSpc>
              <a:spcAft>
                <a:spcPct val="10000"/>
              </a:spcAft>
            </a:pPr>
            <a:r>
              <a:rPr lang="zh-CN" altLang="en-US" sz="2400" b="1" dirty="0">
                <a:ea typeface="华文楷体" panose="02010600040101010101" pitchFamily="2" charset="-122"/>
              </a:rPr>
              <a:t>利于硬件实现</a:t>
            </a:r>
            <a:endParaRPr lang="en-US" altLang="zh-CN" sz="2400" b="1" dirty="0">
              <a:ea typeface="华文楷体" panose="02010600040101010101" pitchFamily="2" charset="-122"/>
            </a:endParaRPr>
          </a:p>
          <a:p>
            <a:pPr lvl="1">
              <a:lnSpc>
                <a:spcPct val="110000"/>
              </a:lnSpc>
              <a:spcAft>
                <a:spcPct val="10000"/>
              </a:spcAft>
            </a:pPr>
            <a:r>
              <a:rPr lang="zh-CN" altLang="en-US" sz="2400" b="1" dirty="0">
                <a:ea typeface="华文楷体" panose="02010600040101010101" pitchFamily="2" charset="-122"/>
              </a:rPr>
              <a:t>运算速度快，且不会引入累积误差</a:t>
            </a:r>
            <a:endParaRPr lang="zh-CN" altLang="en-US" sz="2400" b="1" dirty="0">
              <a:ea typeface="华文楷体" panose="02010600040101010101" pitchFamily="2" charset="-122"/>
            </a:endParaRPr>
          </a:p>
        </p:txBody>
      </p:sp>
      <p:sp>
        <p:nvSpPr>
          <p:cNvPr id="62466" name="Rectangle 2"/>
          <p:cNvSpPr>
            <a:spLocks noGrp="1"/>
          </p:cNvSpPr>
          <p:nvPr>
            <p:ph type="title"/>
          </p:nvPr>
        </p:nvSpPr>
        <p:spPr>
          <a:xfrm>
            <a:off x="485775" y="303213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3.2.3  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中点画线算法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---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算法分析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3"/>
          <p:cNvSpPr>
            <a:spLocks noGrp="1"/>
          </p:cNvSpPr>
          <p:nvPr>
            <p:ph idx="1"/>
          </p:nvPr>
        </p:nvSpPr>
        <p:spPr>
          <a:xfrm>
            <a:off x="392113" y="1493838"/>
            <a:ext cx="8229600" cy="46783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只讨论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圆心在原点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的情况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</p:txBody>
      </p:sp>
      <p:graphicFrame>
        <p:nvGraphicFramePr>
          <p:cNvPr id="63490" name="Object 5"/>
          <p:cNvGraphicFramePr>
            <a:graphicFrameLocks noChangeAspect="1"/>
          </p:cNvGraphicFramePr>
          <p:nvPr/>
        </p:nvGraphicFramePr>
        <p:xfrm>
          <a:off x="892175" y="2278063"/>
          <a:ext cx="2867025" cy="220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1892300" imgH="1435100" progId="Equation.3">
                  <p:embed/>
                </p:oleObj>
              </mc:Choice>
              <mc:Fallback>
                <p:oleObj name="" r:id="rId1" imgW="1892300" imgH="14351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92175" y="2278063"/>
                        <a:ext cx="2867025" cy="2208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491" name="组合 1"/>
          <p:cNvGrpSpPr/>
          <p:nvPr/>
        </p:nvGrpSpPr>
        <p:grpSpPr>
          <a:xfrm>
            <a:off x="5634038" y="685800"/>
            <a:ext cx="2665412" cy="2743200"/>
            <a:chOff x="5181600" y="3429000"/>
            <a:chExt cx="2665413" cy="2743200"/>
          </a:xfrm>
        </p:grpSpPr>
        <p:sp>
          <p:nvSpPr>
            <p:cNvPr id="63492" name="Line 6"/>
            <p:cNvSpPr/>
            <p:nvPr/>
          </p:nvSpPr>
          <p:spPr>
            <a:xfrm flipH="1">
              <a:off x="5181600" y="4800600"/>
              <a:ext cx="25908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493" name="Line 7"/>
            <p:cNvSpPr/>
            <p:nvPr/>
          </p:nvSpPr>
          <p:spPr>
            <a:xfrm>
              <a:off x="6438900" y="3429000"/>
              <a:ext cx="0" cy="27432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494" name="Oval 8"/>
            <p:cNvSpPr/>
            <p:nvPr/>
          </p:nvSpPr>
          <p:spPr>
            <a:xfrm>
              <a:off x="5715000" y="4076700"/>
              <a:ext cx="1447800" cy="144780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>
                <a:buFontTx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3495" name="Text Box 9"/>
            <p:cNvSpPr txBox="1"/>
            <p:nvPr/>
          </p:nvSpPr>
          <p:spPr>
            <a:xfrm>
              <a:off x="7527925" y="4308475"/>
              <a:ext cx="319088" cy="45720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spcBef>
                  <a:spcPct val="50000"/>
                </a:spcBef>
                <a:buFontTx/>
              </a:pPr>
              <a:r>
                <a:rPr lang="nl-NL" altLang="zh-CN" sz="2400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nl-NL" altLang="zh-CN" sz="24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496" name="Text Box 10"/>
            <p:cNvSpPr txBox="1"/>
            <p:nvPr/>
          </p:nvSpPr>
          <p:spPr>
            <a:xfrm>
              <a:off x="6438900" y="3429000"/>
              <a:ext cx="319088" cy="45720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spcBef>
                  <a:spcPct val="50000"/>
                </a:spcBef>
                <a:buFontTx/>
              </a:pPr>
              <a:r>
                <a:rPr lang="nl-NL" altLang="zh-CN" sz="2400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nl-NL" altLang="zh-CN" sz="24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497" name="Text Box 11"/>
            <p:cNvSpPr txBox="1"/>
            <p:nvPr/>
          </p:nvSpPr>
          <p:spPr>
            <a:xfrm>
              <a:off x="6553200" y="4343400"/>
              <a:ext cx="303213" cy="45720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spcBef>
                  <a:spcPct val="50000"/>
                </a:spcBef>
                <a:buFontTx/>
              </a:pPr>
              <a:r>
                <a:rPr lang="nl-NL" altLang="zh-CN" sz="2400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nl-NL" altLang="zh-CN" sz="24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498" name="Line 12"/>
            <p:cNvSpPr/>
            <p:nvPr/>
          </p:nvSpPr>
          <p:spPr>
            <a:xfrm rot="-2955756" flipH="1">
              <a:off x="6257129" y="4452141"/>
              <a:ext cx="720725" cy="1285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</p:grpSp>
      <p:sp>
        <p:nvSpPr>
          <p:cNvPr id="63499" name="标题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spcBef>
                <a:spcPct val="0"/>
              </a:spcBef>
              <a:buFontTx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3.3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圆弧光栅化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直角坐标法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：</a:t>
            </a: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有乘法运算和函数调用，且为浮点运算，算法效率不高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不均匀，稀疏程度与角度有关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4514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4515" name="Object 1"/>
          <p:cNvGraphicFramePr>
            <a:graphicFrameLocks noChangeAspect="1"/>
          </p:cNvGraphicFramePr>
          <p:nvPr/>
        </p:nvGraphicFramePr>
        <p:xfrm>
          <a:off x="1271588" y="2312988"/>
          <a:ext cx="296862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1473200" imgH="330200" progId="Equation.DSMT4">
                  <p:embed/>
                </p:oleObj>
              </mc:Choice>
              <mc:Fallback>
                <p:oleObj name="" r:id="rId1" imgW="1473200" imgH="3302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71588" y="2312988"/>
                        <a:ext cx="2968625" cy="671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8"/>
          <p:cNvGraphicFramePr>
            <a:graphicFrameLocks noChangeAspect="1"/>
          </p:cNvGraphicFramePr>
          <p:nvPr/>
        </p:nvGraphicFramePr>
        <p:xfrm>
          <a:off x="7496175" y="1150938"/>
          <a:ext cx="11795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812165" imgH="266700" progId="Equation.DSMT4">
                  <p:embed/>
                </p:oleObj>
              </mc:Choice>
              <mc:Fallback>
                <p:oleObj name="" r:id="rId3" imgW="812165" imgH="2667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96175" y="1150938"/>
                        <a:ext cx="1179513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Oval 15"/>
          <p:cNvSpPr/>
          <p:nvPr/>
        </p:nvSpPr>
        <p:spPr>
          <a:xfrm>
            <a:off x="5724525" y="1484313"/>
            <a:ext cx="1944688" cy="194468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spcBef>
                <a:spcPct val="0"/>
              </a:spcBef>
              <a:buFontTx/>
            </a:pP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8" name="Line 12"/>
          <p:cNvSpPr/>
          <p:nvPr/>
        </p:nvSpPr>
        <p:spPr>
          <a:xfrm>
            <a:off x="5437188" y="2459038"/>
            <a:ext cx="2806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64519" name="Line 13"/>
          <p:cNvSpPr/>
          <p:nvPr/>
        </p:nvSpPr>
        <p:spPr>
          <a:xfrm>
            <a:off x="6697663" y="908050"/>
            <a:ext cx="0" cy="28114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lg"/>
            <a:tailEnd type="none" w="med" len="med"/>
          </a:ln>
        </p:spPr>
      </p:sp>
      <p:sp>
        <p:nvSpPr>
          <p:cNvPr id="64520" name="Text Box 16"/>
          <p:cNvSpPr txBox="1"/>
          <p:nvPr/>
        </p:nvSpPr>
        <p:spPr>
          <a:xfrm>
            <a:off x="7956550" y="2492375"/>
            <a:ext cx="576263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1" name="Line 19"/>
          <p:cNvSpPr/>
          <p:nvPr/>
        </p:nvSpPr>
        <p:spPr>
          <a:xfrm flipV="1">
            <a:off x="6718300" y="1858963"/>
            <a:ext cx="719138" cy="5762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64522" name="Line 20"/>
          <p:cNvSpPr>
            <a:spLocks noChangeAspect="1"/>
          </p:cNvSpPr>
          <p:nvPr/>
        </p:nvSpPr>
        <p:spPr>
          <a:xfrm flipH="1">
            <a:off x="7480300" y="1628775"/>
            <a:ext cx="258763" cy="1936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64523" name="Line 24"/>
          <p:cNvSpPr/>
          <p:nvPr/>
        </p:nvSpPr>
        <p:spPr>
          <a:xfrm>
            <a:off x="6516688" y="1830388"/>
            <a:ext cx="0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sm" len="lg"/>
            <a:tailEnd type="triangle" w="sm" len="lg"/>
          </a:ln>
        </p:spPr>
      </p:sp>
      <p:sp>
        <p:nvSpPr>
          <p:cNvPr id="64524" name="Text Box 26"/>
          <p:cNvSpPr txBox="1"/>
          <p:nvPr/>
        </p:nvSpPr>
        <p:spPr>
          <a:xfrm>
            <a:off x="6284913" y="1909763"/>
            <a:ext cx="576262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5" name="Line 22"/>
          <p:cNvSpPr/>
          <p:nvPr/>
        </p:nvSpPr>
        <p:spPr>
          <a:xfrm>
            <a:off x="7451725" y="1844675"/>
            <a:ext cx="0" cy="936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526" name="Line 25"/>
          <p:cNvSpPr/>
          <p:nvPr/>
        </p:nvSpPr>
        <p:spPr>
          <a:xfrm rot="5400000">
            <a:off x="7069138" y="2309813"/>
            <a:ext cx="0" cy="793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sm" len="lg"/>
            <a:tailEnd type="triangle" w="sm" len="lg"/>
          </a:ln>
        </p:spPr>
      </p:sp>
      <p:sp>
        <p:nvSpPr>
          <p:cNvPr id="64527" name="Text Box 27"/>
          <p:cNvSpPr txBox="1"/>
          <p:nvPr/>
        </p:nvSpPr>
        <p:spPr>
          <a:xfrm>
            <a:off x="6877050" y="2565400"/>
            <a:ext cx="576263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8" name="Text Box 32"/>
          <p:cNvSpPr txBox="1"/>
          <p:nvPr/>
        </p:nvSpPr>
        <p:spPr>
          <a:xfrm>
            <a:off x="7251700" y="1190625"/>
            <a:ext cx="576263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9" name="矩形 45"/>
          <p:cNvSpPr/>
          <p:nvPr/>
        </p:nvSpPr>
        <p:spPr>
          <a:xfrm>
            <a:off x="1042988" y="3255963"/>
            <a:ext cx="6496050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0"/>
              </a:spcBef>
              <a:buFontTx/>
            </a:pP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y = yc+ sqrt(r*r-(x-xc)*(x-xc));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30" name="标题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spcBef>
                <a:spcPct val="0"/>
              </a:spcBef>
              <a:buFontTx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3.3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圆弧光栅化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4531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3175" y="4692650"/>
            <a:ext cx="2022475" cy="20081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457200" y="1303338"/>
            <a:ext cx="8229600" cy="48228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极坐标法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0" lang="en-US" altLang="zh-C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x=x</a:t>
            </a:r>
            <a:r>
              <a:rPr kumimoji="0" lang="en-US" altLang="zh-C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+r·cosθ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0" lang="en-US" altLang="zh-C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y=y</a:t>
            </a:r>
            <a:r>
              <a:rPr kumimoji="0" lang="en-US" altLang="zh-C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+r·sinθ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涉及函数和浮点乘法计算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量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大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稀疏程度与半径有关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如何改进？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5538" name="Oval 41"/>
          <p:cNvSpPr/>
          <p:nvPr/>
        </p:nvSpPr>
        <p:spPr>
          <a:xfrm>
            <a:off x="5622925" y="1446213"/>
            <a:ext cx="1944688" cy="194468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spcBef>
                <a:spcPct val="0"/>
              </a:spcBef>
              <a:buFontTx/>
            </a:pP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5539" name="Group 67"/>
          <p:cNvGrpSpPr/>
          <p:nvPr/>
        </p:nvGrpSpPr>
        <p:grpSpPr>
          <a:xfrm>
            <a:off x="5335588" y="784225"/>
            <a:ext cx="3095625" cy="2897188"/>
            <a:chOff x="3425" y="2423"/>
            <a:chExt cx="1950" cy="1825"/>
          </a:xfrm>
        </p:grpSpPr>
        <p:sp>
          <p:nvSpPr>
            <p:cNvPr id="65540" name="Line 39"/>
            <p:cNvSpPr/>
            <p:nvPr/>
          </p:nvSpPr>
          <p:spPr>
            <a:xfrm>
              <a:off x="3425" y="3454"/>
              <a:ext cx="1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sp>
          <p:nvSpPr>
            <p:cNvPr id="65541" name="Line 40"/>
            <p:cNvSpPr/>
            <p:nvPr/>
          </p:nvSpPr>
          <p:spPr>
            <a:xfrm>
              <a:off x="4219" y="2477"/>
              <a:ext cx="0" cy="177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lg"/>
              <a:tailEnd type="none" w="med" len="med"/>
            </a:ln>
          </p:spPr>
        </p:sp>
        <p:sp>
          <p:nvSpPr>
            <p:cNvPr id="65542" name="Text Box 42"/>
            <p:cNvSpPr txBox="1"/>
            <p:nvPr/>
          </p:nvSpPr>
          <p:spPr>
            <a:xfrm>
              <a:off x="5012" y="3475"/>
              <a:ext cx="36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43" name="Text Box 43"/>
            <p:cNvSpPr txBox="1"/>
            <p:nvPr/>
          </p:nvSpPr>
          <p:spPr>
            <a:xfrm>
              <a:off x="3986" y="2423"/>
              <a:ext cx="36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5544" name="Oval 45"/>
          <p:cNvSpPr/>
          <p:nvPr/>
        </p:nvSpPr>
        <p:spPr>
          <a:xfrm>
            <a:off x="7323138" y="1778000"/>
            <a:ext cx="71437" cy="71438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spcBef>
                <a:spcPct val="0"/>
              </a:spcBef>
              <a:buFontTx/>
            </a:pP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5545" name="Group 76"/>
          <p:cNvGrpSpPr/>
          <p:nvPr/>
        </p:nvGrpSpPr>
        <p:grpSpPr>
          <a:xfrm>
            <a:off x="6586538" y="1735138"/>
            <a:ext cx="836612" cy="712787"/>
            <a:chOff x="4213" y="3022"/>
            <a:chExt cx="527" cy="449"/>
          </a:xfrm>
        </p:grpSpPr>
        <p:grpSp>
          <p:nvGrpSpPr>
            <p:cNvPr id="65546" name="Group 73"/>
            <p:cNvGrpSpPr/>
            <p:nvPr/>
          </p:nvGrpSpPr>
          <p:grpSpPr>
            <a:xfrm>
              <a:off x="4213" y="3067"/>
              <a:ext cx="481" cy="404"/>
              <a:chOff x="4213" y="3067"/>
              <a:chExt cx="481" cy="404"/>
            </a:xfrm>
          </p:grpSpPr>
          <p:sp>
            <p:nvSpPr>
              <p:cNvPr id="65547" name="Line 44"/>
              <p:cNvSpPr/>
              <p:nvPr/>
            </p:nvSpPr>
            <p:spPr>
              <a:xfrm flipV="1">
                <a:off x="4213" y="3067"/>
                <a:ext cx="481" cy="3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65548" name="Group 48"/>
              <p:cNvGrpSpPr/>
              <p:nvPr/>
            </p:nvGrpSpPr>
            <p:grpSpPr>
              <a:xfrm>
                <a:off x="4368" y="3240"/>
                <a:ext cx="299" cy="231"/>
                <a:chOff x="4368" y="3240"/>
                <a:chExt cx="299" cy="231"/>
              </a:xfrm>
            </p:grpSpPr>
            <p:sp>
              <p:nvSpPr>
                <p:cNvPr id="65549" name="Arc 46"/>
                <p:cNvSpPr/>
                <p:nvPr/>
              </p:nvSpPr>
              <p:spPr>
                <a:xfrm>
                  <a:off x="4368" y="3348"/>
                  <a:ext cx="45" cy="9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5550" name="Text Box 47"/>
                <p:cNvSpPr txBox="1"/>
                <p:nvPr/>
              </p:nvSpPr>
              <p:spPr>
                <a:xfrm>
                  <a:off x="4395" y="3240"/>
                  <a:ext cx="272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  <a:buFontTx/>
                  </a:pPr>
                  <a:r>
                    <a:rPr lang="zh-CN" altLang="en-US" b="0" dirty="0">
                      <a:latin typeface="Arial" panose="020B0604020202020204" pitchFamily="34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</a:t>
                  </a:r>
                  <a:endParaRPr lang="zh-CN" altLang="en-US" b="0" dirty="0"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endParaRPr>
                </a:p>
              </p:txBody>
            </p:sp>
          </p:grpSp>
        </p:grpSp>
        <p:sp>
          <p:nvSpPr>
            <p:cNvPr id="65551" name="Text Box 49"/>
            <p:cNvSpPr txBox="1"/>
            <p:nvPr/>
          </p:nvSpPr>
          <p:spPr>
            <a:xfrm>
              <a:off x="4422" y="3022"/>
              <a:ext cx="31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5552" name="Text Box 50"/>
          <p:cNvSpPr txBox="1"/>
          <p:nvPr/>
        </p:nvSpPr>
        <p:spPr>
          <a:xfrm>
            <a:off x="7134225" y="1303338"/>
            <a:ext cx="576263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5553" name="Group 75"/>
          <p:cNvGrpSpPr/>
          <p:nvPr/>
        </p:nvGrpSpPr>
        <p:grpSpPr>
          <a:xfrm>
            <a:off x="6629400" y="1806575"/>
            <a:ext cx="1179513" cy="1120775"/>
            <a:chOff x="4240" y="3067"/>
            <a:chExt cx="743" cy="706"/>
          </a:xfrm>
        </p:grpSpPr>
        <p:sp>
          <p:nvSpPr>
            <p:cNvPr id="65554" name="Text Box 55"/>
            <p:cNvSpPr txBox="1"/>
            <p:nvPr/>
          </p:nvSpPr>
          <p:spPr>
            <a:xfrm>
              <a:off x="4240" y="3521"/>
              <a:ext cx="743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20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rcos </a:t>
              </a:r>
              <a:r>
                <a:rPr lang="en-US" altLang="zh-CN" sz="2000" b="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</a:t>
              </a:r>
              <a:endPara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5555" name="Line 52"/>
            <p:cNvSpPr/>
            <p:nvPr/>
          </p:nvSpPr>
          <p:spPr>
            <a:xfrm>
              <a:off x="4694" y="3067"/>
              <a:ext cx="0" cy="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556" name="Line 53"/>
            <p:cNvSpPr/>
            <p:nvPr/>
          </p:nvSpPr>
          <p:spPr>
            <a:xfrm>
              <a:off x="4241" y="3556"/>
              <a:ext cx="4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sm" len="lg"/>
              <a:tailEnd type="triangle" w="sm" len="lg"/>
            </a:ln>
          </p:spPr>
        </p:sp>
      </p:grpSp>
      <p:grpSp>
        <p:nvGrpSpPr>
          <p:cNvPr id="65557" name="Group 74"/>
          <p:cNvGrpSpPr/>
          <p:nvPr/>
        </p:nvGrpSpPr>
        <p:grpSpPr>
          <a:xfrm>
            <a:off x="7350125" y="1806575"/>
            <a:ext cx="1547813" cy="576263"/>
            <a:chOff x="4694" y="3067"/>
            <a:chExt cx="975" cy="363"/>
          </a:xfrm>
        </p:grpSpPr>
        <p:sp>
          <p:nvSpPr>
            <p:cNvPr id="65558" name="Line 51"/>
            <p:cNvSpPr/>
            <p:nvPr/>
          </p:nvSpPr>
          <p:spPr>
            <a:xfrm>
              <a:off x="4694" y="3067"/>
              <a:ext cx="45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559" name="Line 54"/>
            <p:cNvSpPr/>
            <p:nvPr/>
          </p:nvSpPr>
          <p:spPr>
            <a:xfrm>
              <a:off x="4921" y="3067"/>
              <a:ext cx="0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sm" len="lg"/>
              <a:tailEnd type="triangle" w="sm" len="lg"/>
            </a:ln>
          </p:spPr>
        </p:sp>
        <p:sp>
          <p:nvSpPr>
            <p:cNvPr id="65560" name="Text Box 56"/>
            <p:cNvSpPr txBox="1"/>
            <p:nvPr/>
          </p:nvSpPr>
          <p:spPr>
            <a:xfrm>
              <a:off x="4894" y="3113"/>
              <a:ext cx="77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20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rsin </a:t>
              </a:r>
              <a:r>
                <a:rPr lang="en-US" altLang="zh-CN" sz="2000" b="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</a:t>
              </a:r>
              <a:endPara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53" name="Object 7"/>
          <p:cNvGraphicFramePr>
            <a:graphicFrameLocks noChangeAspect="1"/>
          </p:cNvGraphicFramePr>
          <p:nvPr/>
        </p:nvGraphicFramePr>
        <p:xfrm>
          <a:off x="7378700" y="1346200"/>
          <a:ext cx="148907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977265" imgH="203200" progId="Equation.DSMT4">
                  <p:embed/>
                </p:oleObj>
              </mc:Choice>
              <mc:Fallback>
                <p:oleObj name="" r:id="rId1" imgW="977265" imgH="2032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78700" y="1346200"/>
                        <a:ext cx="1489075" cy="309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2" name="标题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spcBef>
                <a:spcPct val="0"/>
              </a:spcBef>
              <a:buFontTx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3.3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圆弧光栅化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3.3.1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圆的对称性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457200" y="1330325"/>
            <a:ext cx="8229600" cy="4795838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</a:pP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八对称</a:t>
            </a:r>
            <a:endParaRPr lang="zh-CN" altLang="en-US" sz="2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第一象限</a:t>
            </a: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轴正向与</a:t>
            </a: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y=x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之间的</a:t>
            </a: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1/8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圆弧</a:t>
            </a:r>
            <a:endParaRPr lang="en-US" altLang="zh-CN" sz="2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-1&lt;=k&lt;=0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方向每次加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方向减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或者不变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656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6564" name="组合 3"/>
          <p:cNvGrpSpPr/>
          <p:nvPr/>
        </p:nvGrpSpPr>
        <p:grpSpPr>
          <a:xfrm>
            <a:off x="5148263" y="2297113"/>
            <a:ext cx="3995737" cy="3302000"/>
            <a:chOff x="4692074" y="1625600"/>
            <a:chExt cx="3995160" cy="3302000"/>
          </a:xfrm>
        </p:grpSpPr>
        <p:pic>
          <p:nvPicPr>
            <p:cNvPr id="66565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92074" y="1957388"/>
              <a:ext cx="3995160" cy="297021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" name="下箭头 1"/>
            <p:cNvSpPr/>
            <p:nvPr/>
          </p:nvSpPr>
          <p:spPr>
            <a:xfrm>
              <a:off x="7241231" y="1625600"/>
              <a:ext cx="304756" cy="331787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342816" y="2500312"/>
              <a:ext cx="101585" cy="9048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6234901" y="2497137"/>
              <a:ext cx="101585" cy="9048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911098" y="2840037"/>
              <a:ext cx="101585" cy="88900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906336" y="3919537"/>
              <a:ext cx="101585" cy="9048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6234901" y="4252912"/>
              <a:ext cx="101585" cy="88900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7342816" y="4237037"/>
              <a:ext cx="101585" cy="88900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7684079" y="3919537"/>
              <a:ext cx="101585" cy="9048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7693603" y="2894012"/>
              <a:ext cx="101585" cy="88900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6657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8" y="3919538"/>
            <a:ext cx="2547937" cy="2433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6576" name="TextBox 6"/>
          <p:cNvSpPr txBox="1"/>
          <p:nvPr/>
        </p:nvSpPr>
        <p:spPr>
          <a:xfrm>
            <a:off x="2474913" y="6353175"/>
            <a:ext cx="2392362" cy="3381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(0,R)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开始绘制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/>
            <a:r>
              <a:rPr lang="en-US" altLang="zh-CN" sz="3200" dirty="0"/>
              <a:t>3.3.2 Bresenham</a:t>
            </a:r>
            <a:r>
              <a:rPr lang="zh-CN" altLang="en-US" sz="3200" dirty="0">
                <a:ea typeface="华文楷体" panose="02010600040101010101" pitchFamily="2" charset="-122"/>
              </a:rPr>
              <a:t>画圆算法</a:t>
            </a:r>
            <a:endParaRPr lang="zh-CN" altLang="en-US" sz="3200" dirty="0">
              <a:ea typeface="华文楷体" panose="02010600040101010101" pitchFamily="2" charset="-122"/>
            </a:endParaRP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374650" y="1312863"/>
            <a:ext cx="8455025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P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为一近似圆弧像素，则下一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像素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从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TS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中选择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比较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ST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到圆弧的距离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D(S)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D(T)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，实际上是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距离平方差</a:t>
            </a: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       D(T)=(x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+1)</a:t>
            </a:r>
            <a:r>
              <a:rPr kumimoji="0" lang="en-US" altLang="zh-CN" sz="2400" b="1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+y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-r</a:t>
            </a:r>
            <a:r>
              <a:rPr kumimoji="0" lang="en-US" altLang="zh-CN" sz="2400" b="1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2  </a:t>
            </a:r>
            <a:endParaRPr kumimoji="0" lang="en-US" altLang="zh-CN" sz="2400" b="1" i="0" u="none" strike="noStrike" kern="1200" cap="none" spc="0" normalizeH="0" baseline="30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       D(S)=(x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+1)</a:t>
            </a:r>
            <a:r>
              <a:rPr kumimoji="0" lang="en-US" altLang="zh-CN" sz="2400" b="1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+(y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-1)</a:t>
            </a:r>
            <a:r>
              <a:rPr kumimoji="0" lang="en-US" altLang="zh-CN" sz="2400" b="1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-r</a:t>
            </a:r>
            <a:r>
              <a:rPr kumimoji="0" lang="en-US" altLang="zh-CN" sz="2400" b="1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2</a:t>
            </a:r>
            <a:endParaRPr kumimoji="0" lang="en-US" altLang="zh-CN" sz="2400" b="1" i="0" u="none" strike="noStrike" kern="1200" cap="none" spc="0" normalizeH="0" baseline="30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若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|D(S)| &lt; |D(T)| 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选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S 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若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|D(S)|&gt;=|D(T)| 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选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T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D(T)&gt;0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而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D(S)&lt;0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，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则令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di=D(T)+D(S)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作为判别式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若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di&lt;0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，则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|D(T)| &lt; |D(S)|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，选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T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若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di≥0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，则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|D(T)| ≥ |D(S)|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，选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S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di=2(x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+1)</a:t>
            </a:r>
            <a:r>
              <a:rPr kumimoji="0" lang="en-US" altLang="zh-CN" sz="2400" b="1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+y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+(y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-1)</a:t>
            </a:r>
            <a:r>
              <a:rPr kumimoji="0" lang="en-US" altLang="zh-CN" sz="2400" b="1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-2r</a:t>
            </a:r>
            <a:r>
              <a:rPr kumimoji="0" lang="en-US" altLang="zh-CN" sz="2400" b="1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2  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67587" name="Group 33"/>
          <p:cNvGrpSpPr/>
          <p:nvPr/>
        </p:nvGrpSpPr>
        <p:grpSpPr>
          <a:xfrm>
            <a:off x="3784600" y="4010025"/>
            <a:ext cx="4471988" cy="5694363"/>
            <a:chOff x="-624" y="1488"/>
            <a:chExt cx="2817" cy="3587"/>
          </a:xfrm>
        </p:grpSpPr>
        <p:sp>
          <p:nvSpPr>
            <p:cNvPr id="67588" name="Oval 3"/>
            <p:cNvSpPr/>
            <p:nvPr/>
          </p:nvSpPr>
          <p:spPr>
            <a:xfrm>
              <a:off x="538" y="1776"/>
              <a:ext cx="192" cy="192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0"/>
                </a:spcBef>
                <a:buFontTx/>
              </a:pPr>
              <a:endParaRPr lang="zh-CN" altLang="en-US" sz="20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67589" name="Oval 4"/>
            <p:cNvSpPr/>
            <p:nvPr/>
          </p:nvSpPr>
          <p:spPr>
            <a:xfrm>
              <a:off x="1546" y="1776"/>
              <a:ext cx="192" cy="19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0"/>
                </a:spcBef>
                <a:buFontTx/>
              </a:pPr>
              <a:endParaRPr lang="zh-CN" altLang="en-US" sz="20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67590" name="Oval 5"/>
            <p:cNvSpPr/>
            <p:nvPr/>
          </p:nvSpPr>
          <p:spPr>
            <a:xfrm>
              <a:off x="1546" y="2688"/>
              <a:ext cx="192" cy="19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0"/>
                </a:spcBef>
                <a:buFontTx/>
              </a:pPr>
              <a:endParaRPr lang="zh-CN" altLang="en-US" sz="20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67591" name="Oval 6"/>
            <p:cNvSpPr/>
            <p:nvPr/>
          </p:nvSpPr>
          <p:spPr>
            <a:xfrm>
              <a:off x="538" y="2688"/>
              <a:ext cx="192" cy="19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0"/>
                </a:spcBef>
                <a:buFontTx/>
              </a:pPr>
              <a:endParaRPr lang="zh-CN" altLang="en-US" sz="20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cxnSp>
          <p:nvCxnSpPr>
            <p:cNvPr id="67592" name="AutoShape 7"/>
            <p:cNvCxnSpPr>
              <a:stCxn id="67588" idx="6"/>
              <a:endCxn id="67589" idx="2"/>
            </p:cNvCxnSpPr>
            <p:nvPr/>
          </p:nvCxnSpPr>
          <p:spPr>
            <a:xfrm>
              <a:off x="736" y="1872"/>
              <a:ext cx="804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93" name="AutoShape 8"/>
            <p:cNvCxnSpPr>
              <a:stCxn id="67589" idx="4"/>
              <a:endCxn id="67590" idx="0"/>
            </p:cNvCxnSpPr>
            <p:nvPr/>
          </p:nvCxnSpPr>
          <p:spPr>
            <a:xfrm>
              <a:off x="1642" y="1974"/>
              <a:ext cx="0" cy="70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94" name="AutoShape 9"/>
            <p:cNvCxnSpPr>
              <a:stCxn id="67590" idx="2"/>
              <a:endCxn id="67591" idx="6"/>
            </p:cNvCxnSpPr>
            <p:nvPr/>
          </p:nvCxnSpPr>
          <p:spPr>
            <a:xfrm flipH="1">
              <a:off x="736" y="2784"/>
              <a:ext cx="804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95" name="AutoShape 10"/>
            <p:cNvCxnSpPr>
              <a:stCxn id="67591" idx="0"/>
              <a:endCxn id="67588" idx="4"/>
            </p:cNvCxnSpPr>
            <p:nvPr/>
          </p:nvCxnSpPr>
          <p:spPr>
            <a:xfrm flipV="1">
              <a:off x="634" y="1974"/>
              <a:ext cx="0" cy="70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596" name="Arc 20"/>
            <p:cNvSpPr/>
            <p:nvPr/>
          </p:nvSpPr>
          <p:spPr>
            <a:xfrm>
              <a:off x="-624" y="1968"/>
              <a:ext cx="2492" cy="31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4376" h="20870" fill="none">
                  <a:moveTo>
                    <a:pt x="5569" y="0"/>
                  </a:moveTo>
                  <a:cubicBezTo>
                    <a:pt x="8836" y="872"/>
                    <a:pt x="11852" y="2498"/>
                    <a:pt x="14376" y="4748"/>
                  </a:cubicBezTo>
                </a:path>
                <a:path w="14376" h="20870" stroke="0">
                  <a:moveTo>
                    <a:pt x="5569" y="0"/>
                  </a:moveTo>
                  <a:cubicBezTo>
                    <a:pt x="8836" y="872"/>
                    <a:pt x="11852" y="2498"/>
                    <a:pt x="14376" y="4748"/>
                  </a:cubicBezTo>
                  <a:lnTo>
                    <a:pt x="0" y="20870"/>
                  </a:lnTo>
                  <a:lnTo>
                    <a:pt x="5569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597" name="Line 22"/>
            <p:cNvSpPr/>
            <p:nvPr/>
          </p:nvSpPr>
          <p:spPr>
            <a:xfrm>
              <a:off x="1546" y="2352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598" name="Text Box 23"/>
            <p:cNvSpPr txBox="1"/>
            <p:nvPr/>
          </p:nvSpPr>
          <p:spPr>
            <a:xfrm>
              <a:off x="1776" y="2186"/>
              <a:ext cx="1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FontTx/>
              </a:pPr>
              <a:endParaRPr lang="en-US" altLang="zh-CN" sz="24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67599" name="Text Box 24"/>
            <p:cNvSpPr txBox="1"/>
            <p:nvPr/>
          </p:nvSpPr>
          <p:spPr>
            <a:xfrm>
              <a:off x="384" y="1488"/>
              <a:ext cx="751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FontTx/>
              </a:pP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P(x</a:t>
              </a:r>
              <a:r>
                <a:rPr lang="en-US" altLang="zh-CN" sz="360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, y</a:t>
              </a:r>
              <a:r>
                <a:rPr lang="en-US" altLang="zh-CN" sz="360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)</a:t>
              </a:r>
              <a:endParaRPr lang="en-US" altLang="zh-CN" sz="24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67600" name="Text Box 25"/>
            <p:cNvSpPr txBox="1"/>
            <p:nvPr/>
          </p:nvSpPr>
          <p:spPr>
            <a:xfrm>
              <a:off x="1306" y="1488"/>
              <a:ext cx="849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FontTx/>
              </a:pP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(x</a:t>
              </a:r>
              <a:r>
                <a:rPr lang="en-US" altLang="zh-CN" sz="360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+1, y</a:t>
              </a:r>
              <a:r>
                <a:rPr lang="en-US" altLang="zh-CN" sz="360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)</a:t>
              </a:r>
              <a:endParaRPr lang="en-US" altLang="zh-CN" sz="24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67601" name="Text Box 26"/>
            <p:cNvSpPr txBox="1"/>
            <p:nvPr/>
          </p:nvSpPr>
          <p:spPr>
            <a:xfrm>
              <a:off x="1182" y="2832"/>
              <a:ext cx="1011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FontTx/>
              </a:pP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(x</a:t>
              </a:r>
              <a:r>
                <a:rPr lang="en-US" altLang="zh-CN" sz="360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+1, y</a:t>
              </a:r>
              <a:r>
                <a:rPr lang="en-US" altLang="zh-CN" sz="360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-1)</a:t>
              </a:r>
              <a:endParaRPr lang="en-US" altLang="zh-CN" sz="24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67602" name="Text Box 27"/>
            <p:cNvSpPr txBox="1"/>
            <p:nvPr/>
          </p:nvSpPr>
          <p:spPr>
            <a:xfrm>
              <a:off x="1738" y="1728"/>
              <a:ext cx="24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FontTx/>
              </a:pPr>
              <a:r>
                <a:rPr lang="en-US" altLang="zh-CN" sz="36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36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03" name="Text Box 28"/>
            <p:cNvSpPr txBox="1"/>
            <p:nvPr/>
          </p:nvSpPr>
          <p:spPr>
            <a:xfrm>
              <a:off x="1734" y="2640"/>
              <a:ext cx="273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FontTx/>
              </a:pP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S </a:t>
              </a:r>
              <a:endParaRPr lang="en-US" altLang="zh-CN" sz="36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7604" name="Line 24"/>
          <p:cNvSpPr/>
          <p:nvPr/>
        </p:nvSpPr>
        <p:spPr>
          <a:xfrm flipH="1">
            <a:off x="6878638" y="4643438"/>
            <a:ext cx="508000" cy="6858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605" name="Line 25"/>
          <p:cNvSpPr/>
          <p:nvPr/>
        </p:nvSpPr>
        <p:spPr>
          <a:xfrm flipH="1">
            <a:off x="7334250" y="5734050"/>
            <a:ext cx="279400" cy="3683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di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的递推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6861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61950" y="1884363"/>
          <a:ext cx="60928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2692400" imgH="482600" progId="Equation.DSMT4">
                  <p:embed/>
                </p:oleObj>
              </mc:Choice>
              <mc:Fallback>
                <p:oleObj name="" r:id="rId1" imgW="2692400" imgH="4826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1950" y="1884363"/>
                        <a:ext cx="6092825" cy="10922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6"/>
          <p:cNvGraphicFramePr>
            <a:graphicFrameLocks noChangeAspect="1"/>
          </p:cNvGraphicFramePr>
          <p:nvPr/>
        </p:nvGraphicFramePr>
        <p:xfrm>
          <a:off x="534988" y="3305175"/>
          <a:ext cx="7780337" cy="321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3441700" imgH="1422400" progId="Equation.DSMT4">
                  <p:embed/>
                </p:oleObj>
              </mc:Choice>
              <mc:Fallback>
                <p:oleObj name="" r:id="rId3" imgW="3441700" imgH="14224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988" y="3305175"/>
                        <a:ext cx="7780337" cy="3214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2" name="Group 33"/>
          <p:cNvGrpSpPr/>
          <p:nvPr/>
        </p:nvGrpSpPr>
        <p:grpSpPr>
          <a:xfrm>
            <a:off x="4476750" y="220663"/>
            <a:ext cx="4471988" cy="5694362"/>
            <a:chOff x="-624" y="1488"/>
            <a:chExt cx="2817" cy="3587"/>
          </a:xfrm>
        </p:grpSpPr>
        <p:sp>
          <p:nvSpPr>
            <p:cNvPr id="68613" name="Oval 3"/>
            <p:cNvSpPr/>
            <p:nvPr/>
          </p:nvSpPr>
          <p:spPr>
            <a:xfrm>
              <a:off x="538" y="1776"/>
              <a:ext cx="192" cy="192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0"/>
                </a:spcBef>
                <a:buFontTx/>
              </a:pPr>
              <a:endParaRPr lang="zh-CN" altLang="en-US" sz="20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68614" name="Oval 4"/>
            <p:cNvSpPr/>
            <p:nvPr/>
          </p:nvSpPr>
          <p:spPr>
            <a:xfrm>
              <a:off x="1546" y="1776"/>
              <a:ext cx="192" cy="19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0"/>
                </a:spcBef>
                <a:buFontTx/>
              </a:pPr>
              <a:endParaRPr lang="zh-CN" altLang="en-US" sz="20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68615" name="Oval 5"/>
            <p:cNvSpPr/>
            <p:nvPr/>
          </p:nvSpPr>
          <p:spPr>
            <a:xfrm>
              <a:off x="1546" y="2688"/>
              <a:ext cx="192" cy="19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0"/>
                </a:spcBef>
                <a:buFontTx/>
              </a:pPr>
              <a:endParaRPr lang="zh-CN" altLang="en-US" sz="20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68616" name="Oval 6"/>
            <p:cNvSpPr/>
            <p:nvPr/>
          </p:nvSpPr>
          <p:spPr>
            <a:xfrm>
              <a:off x="538" y="2688"/>
              <a:ext cx="192" cy="19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0"/>
                </a:spcBef>
                <a:buFontTx/>
              </a:pPr>
              <a:endParaRPr lang="zh-CN" altLang="en-US" sz="20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cxnSp>
          <p:nvCxnSpPr>
            <p:cNvPr id="68617" name="AutoShape 7"/>
            <p:cNvCxnSpPr>
              <a:stCxn id="68613" idx="6"/>
              <a:endCxn id="68614" idx="2"/>
            </p:cNvCxnSpPr>
            <p:nvPr/>
          </p:nvCxnSpPr>
          <p:spPr>
            <a:xfrm>
              <a:off x="736" y="1872"/>
              <a:ext cx="804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18" name="AutoShape 8"/>
            <p:cNvCxnSpPr>
              <a:stCxn id="68614" idx="4"/>
              <a:endCxn id="68615" idx="0"/>
            </p:cNvCxnSpPr>
            <p:nvPr/>
          </p:nvCxnSpPr>
          <p:spPr>
            <a:xfrm>
              <a:off x="1642" y="1974"/>
              <a:ext cx="0" cy="70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19" name="AutoShape 9"/>
            <p:cNvCxnSpPr>
              <a:stCxn id="68615" idx="2"/>
              <a:endCxn id="68616" idx="6"/>
            </p:cNvCxnSpPr>
            <p:nvPr/>
          </p:nvCxnSpPr>
          <p:spPr>
            <a:xfrm flipH="1">
              <a:off x="736" y="2784"/>
              <a:ext cx="804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20" name="AutoShape 10"/>
            <p:cNvCxnSpPr>
              <a:stCxn id="68616" idx="0"/>
              <a:endCxn id="68613" idx="4"/>
            </p:cNvCxnSpPr>
            <p:nvPr/>
          </p:nvCxnSpPr>
          <p:spPr>
            <a:xfrm flipV="1">
              <a:off x="634" y="1974"/>
              <a:ext cx="0" cy="70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621" name="Arc 20"/>
            <p:cNvSpPr/>
            <p:nvPr/>
          </p:nvSpPr>
          <p:spPr>
            <a:xfrm>
              <a:off x="-624" y="1968"/>
              <a:ext cx="2492" cy="31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4376" h="20870" fill="none">
                  <a:moveTo>
                    <a:pt x="5569" y="0"/>
                  </a:moveTo>
                  <a:cubicBezTo>
                    <a:pt x="8836" y="872"/>
                    <a:pt x="11852" y="2498"/>
                    <a:pt x="14376" y="4748"/>
                  </a:cubicBezTo>
                </a:path>
                <a:path w="14376" h="20870" stroke="0">
                  <a:moveTo>
                    <a:pt x="5569" y="0"/>
                  </a:moveTo>
                  <a:cubicBezTo>
                    <a:pt x="8836" y="872"/>
                    <a:pt x="11852" y="2498"/>
                    <a:pt x="14376" y="4748"/>
                  </a:cubicBezTo>
                  <a:lnTo>
                    <a:pt x="0" y="20870"/>
                  </a:lnTo>
                  <a:lnTo>
                    <a:pt x="5569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22" name="Line 22"/>
            <p:cNvSpPr/>
            <p:nvPr/>
          </p:nvSpPr>
          <p:spPr>
            <a:xfrm>
              <a:off x="1546" y="2352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23" name="Text Box 23"/>
            <p:cNvSpPr txBox="1"/>
            <p:nvPr/>
          </p:nvSpPr>
          <p:spPr>
            <a:xfrm>
              <a:off x="1776" y="2186"/>
              <a:ext cx="1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FontTx/>
              </a:pPr>
              <a:endParaRPr lang="en-US" altLang="zh-CN" sz="24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68624" name="Text Box 24"/>
            <p:cNvSpPr txBox="1"/>
            <p:nvPr/>
          </p:nvSpPr>
          <p:spPr>
            <a:xfrm>
              <a:off x="384" y="1488"/>
              <a:ext cx="751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FontTx/>
              </a:pP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P(x</a:t>
              </a:r>
              <a:r>
                <a:rPr lang="en-US" altLang="zh-CN" sz="360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, y</a:t>
              </a:r>
              <a:r>
                <a:rPr lang="en-US" altLang="zh-CN" sz="360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)</a:t>
              </a:r>
              <a:endParaRPr lang="en-US" altLang="zh-CN" sz="24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68625" name="Text Box 25"/>
            <p:cNvSpPr txBox="1"/>
            <p:nvPr/>
          </p:nvSpPr>
          <p:spPr>
            <a:xfrm>
              <a:off x="1306" y="1488"/>
              <a:ext cx="849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FontTx/>
              </a:pP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(x</a:t>
              </a:r>
              <a:r>
                <a:rPr lang="en-US" altLang="zh-CN" sz="360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+1, y</a:t>
              </a:r>
              <a:r>
                <a:rPr lang="en-US" altLang="zh-CN" sz="360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)</a:t>
              </a:r>
              <a:endParaRPr lang="en-US" altLang="zh-CN" sz="24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68626" name="Text Box 26"/>
            <p:cNvSpPr txBox="1"/>
            <p:nvPr/>
          </p:nvSpPr>
          <p:spPr>
            <a:xfrm>
              <a:off x="1182" y="2832"/>
              <a:ext cx="1011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FontTx/>
              </a:pP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(x</a:t>
              </a:r>
              <a:r>
                <a:rPr lang="en-US" altLang="zh-CN" sz="360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+1, y</a:t>
              </a:r>
              <a:r>
                <a:rPr lang="en-US" altLang="zh-CN" sz="360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-1)</a:t>
              </a:r>
              <a:endParaRPr lang="en-US" altLang="zh-CN" sz="24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68627" name="Text Box 27"/>
            <p:cNvSpPr txBox="1"/>
            <p:nvPr/>
          </p:nvSpPr>
          <p:spPr>
            <a:xfrm>
              <a:off x="1738" y="1728"/>
              <a:ext cx="24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FontTx/>
              </a:pPr>
              <a:r>
                <a:rPr lang="en-US" altLang="zh-CN" sz="36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36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28" name="Text Box 28"/>
            <p:cNvSpPr txBox="1"/>
            <p:nvPr/>
          </p:nvSpPr>
          <p:spPr>
            <a:xfrm>
              <a:off x="1734" y="2640"/>
              <a:ext cx="273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FontTx/>
              </a:pP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S </a:t>
              </a:r>
              <a:endParaRPr lang="en-US" altLang="zh-CN" sz="36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8629" name="Line 24"/>
          <p:cNvSpPr/>
          <p:nvPr/>
        </p:nvSpPr>
        <p:spPr>
          <a:xfrm flipH="1">
            <a:off x="7591425" y="830263"/>
            <a:ext cx="508000" cy="6858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630" name="Line 25"/>
          <p:cNvSpPr/>
          <p:nvPr/>
        </p:nvSpPr>
        <p:spPr>
          <a:xfrm flipH="1">
            <a:off x="8045450" y="1949450"/>
            <a:ext cx="241300" cy="3683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dirty="0">
                <a:ea typeface="华文楷体" panose="02010600040101010101" pitchFamily="2" charset="-122"/>
              </a:rPr>
              <a:t>直线生成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sz="2800" dirty="0">
                <a:ea typeface="华文楷体" panose="02010600040101010101" pitchFamily="2" charset="-122"/>
              </a:rPr>
              <a:t>圆的生成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sz="2800" dirty="0">
                <a:ea typeface="华文楷体" panose="02010600040101010101" pitchFamily="2" charset="-122"/>
              </a:rPr>
              <a:t>区域填充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sz="2800" dirty="0">
                <a:ea typeface="华文楷体" panose="02010600040101010101" pitchFamily="2" charset="-122"/>
              </a:rPr>
              <a:t>字符生成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sz="2800" dirty="0">
                <a:ea typeface="华文楷体" panose="02010600040101010101" pitchFamily="2" charset="-122"/>
              </a:rPr>
              <a:t>图形裁剪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sz="2800" dirty="0">
                <a:ea typeface="华文楷体" panose="02010600040101010101" pitchFamily="2" charset="-122"/>
              </a:rPr>
              <a:t>反走样</a:t>
            </a:r>
            <a:endParaRPr lang="en-US" altLang="zh-CN" sz="2800" dirty="0">
              <a:ea typeface="华文楷体" panose="02010600040101010101" pitchFamily="2" charset="-122"/>
            </a:endParaRPr>
          </a:p>
        </p:txBody>
      </p:sp>
      <p:sp>
        <p:nvSpPr>
          <p:cNvPr id="12290" name="标题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spcBef>
                <a:spcPct val="0"/>
              </a:spcBef>
              <a:buFontTx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3.1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光栅化问题概述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初值   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0, r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 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x=0,y=r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代入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di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得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d1=3-2r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9634" name="Rectangle 6"/>
          <p:cNvSpPr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eaLnBrk="0" hangingPunct="0">
              <a:spcBef>
                <a:spcPct val="0"/>
              </a:spcBef>
              <a:buFontTx/>
            </a:pPr>
            <a:r>
              <a:rPr lang="en-US" altLang="zh-CN" sz="36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di</a:t>
            </a:r>
            <a:r>
              <a:rPr lang="zh-CN" altLang="en-US" sz="36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的初值</a:t>
            </a:r>
            <a:endParaRPr lang="en-US" altLang="zh-CN" sz="36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内容占位符 2"/>
          <p:cNvSpPr>
            <a:spLocks noGrp="1"/>
          </p:cNvSpPr>
          <p:nvPr>
            <p:ph idx="1"/>
          </p:nvPr>
        </p:nvSpPr>
        <p:spPr>
          <a:xfrm>
            <a:off x="573088" y="531813"/>
            <a:ext cx="8229600" cy="5699125"/>
          </a:xfrm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dirty="0"/>
              <a:t>void BresenhamCircle(int x0,int y0,double r)</a:t>
            </a:r>
            <a:r>
              <a:rPr lang="en-US" altLang="zh-CN" sz="2400" b="1" dirty="0">
                <a:solidFill>
                  <a:srgbClr val="008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//1b</a:t>
            </a:r>
            <a:r>
              <a:rPr lang="zh-CN" altLang="en-US" sz="2000" b="1" dirty="0">
                <a:solidFill>
                  <a:srgbClr val="008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象限内圆弧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{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	int x=0,y=(int)r,d;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	d=(int)(3-2*r); </a:t>
            </a:r>
            <a:r>
              <a:rPr lang="en-US" altLang="zh-CN" sz="2000" b="1" dirty="0">
                <a:solidFill>
                  <a:srgbClr val="008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判别式</a:t>
            </a:r>
            <a:endParaRPr lang="en-US" altLang="zh-CN" sz="2000" b="1" dirty="0">
              <a:solidFill>
                <a:srgbClr val="008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/>
              <a:t>	while(x&lt;=y)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	{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		dc.SetPixel(x,y,RGB(255,0,0));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        if(d&lt;=0)  d+=4*x+6;</a:t>
            </a:r>
            <a:r>
              <a:rPr lang="en-US" altLang="zh-CN" sz="2400" b="1" dirty="0">
                <a:solidFill>
                  <a:srgbClr val="008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选择</a:t>
            </a:r>
            <a:r>
              <a:rPr lang="en-US" altLang="zh-CN" sz="2000" b="1" dirty="0">
                <a:solidFill>
                  <a:srgbClr val="008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endParaRPr lang="en-US" altLang="zh-CN" sz="2000" b="1" dirty="0">
              <a:solidFill>
                <a:srgbClr val="008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/>
              <a:t>		else{	d+=4*(x-y)+10;	y--;	}</a:t>
            </a:r>
            <a:r>
              <a:rPr lang="en-US" altLang="zh-CN" sz="2400" b="1" dirty="0">
                <a:solidFill>
                  <a:srgbClr val="008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选择</a:t>
            </a:r>
            <a:r>
              <a:rPr lang="en-US" altLang="zh-CN" sz="2000" b="1" dirty="0">
                <a:solidFill>
                  <a:srgbClr val="008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		x++;		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	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4"/>
          <p:cNvSpPr/>
          <p:nvPr/>
        </p:nvSpPr>
        <p:spPr>
          <a:xfrm>
            <a:off x="381000" y="457200"/>
            <a:ext cx="83058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spcBef>
                <a:spcPct val="0"/>
              </a:spcBef>
              <a:buFontTx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3.3.3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中点画圆算法</a:t>
            </a:r>
            <a:r>
              <a:rPr lang="en-US" altLang="zh-CN" sz="3200" b="0" dirty="0">
                <a:latin typeface="Calibri" panose="020F0502020204030204" pitchFamily="34" charset="0"/>
                <a:ea typeface="宋体" panose="02010600030101010101" pitchFamily="2" charset="-122"/>
              </a:rPr>
              <a:t>Circle Midpoint Algorithm</a:t>
            </a:r>
            <a:endParaRPr lang="en-US" altLang="zh-CN" sz="3200" b="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71682" name="Group 32"/>
          <p:cNvGrpSpPr/>
          <p:nvPr/>
        </p:nvGrpSpPr>
        <p:grpSpPr>
          <a:xfrm>
            <a:off x="180975" y="2705100"/>
            <a:ext cx="3705225" cy="3446463"/>
            <a:chOff x="1474" y="1104"/>
            <a:chExt cx="3086" cy="2823"/>
          </a:xfrm>
        </p:grpSpPr>
        <p:sp>
          <p:nvSpPr>
            <p:cNvPr id="71683" name="Line 33"/>
            <p:cNvSpPr/>
            <p:nvPr/>
          </p:nvSpPr>
          <p:spPr>
            <a:xfrm>
              <a:off x="1824" y="1104"/>
              <a:ext cx="0" cy="27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84" name="Line 34"/>
            <p:cNvSpPr/>
            <p:nvPr/>
          </p:nvSpPr>
          <p:spPr>
            <a:xfrm>
              <a:off x="2064" y="1104"/>
              <a:ext cx="0" cy="27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85" name="Line 35"/>
            <p:cNvSpPr/>
            <p:nvPr/>
          </p:nvSpPr>
          <p:spPr>
            <a:xfrm>
              <a:off x="2304" y="1104"/>
              <a:ext cx="0" cy="27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86" name="Line 36"/>
            <p:cNvSpPr/>
            <p:nvPr/>
          </p:nvSpPr>
          <p:spPr>
            <a:xfrm>
              <a:off x="2544" y="1104"/>
              <a:ext cx="0" cy="27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87" name="Line 37"/>
            <p:cNvSpPr/>
            <p:nvPr/>
          </p:nvSpPr>
          <p:spPr>
            <a:xfrm>
              <a:off x="2784" y="1104"/>
              <a:ext cx="0" cy="27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88" name="Line 38"/>
            <p:cNvSpPr/>
            <p:nvPr/>
          </p:nvSpPr>
          <p:spPr>
            <a:xfrm>
              <a:off x="3024" y="1104"/>
              <a:ext cx="0" cy="27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89" name="Line 39"/>
            <p:cNvSpPr/>
            <p:nvPr/>
          </p:nvSpPr>
          <p:spPr>
            <a:xfrm>
              <a:off x="3264" y="1104"/>
              <a:ext cx="0" cy="27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90" name="Line 40"/>
            <p:cNvSpPr/>
            <p:nvPr/>
          </p:nvSpPr>
          <p:spPr>
            <a:xfrm>
              <a:off x="3504" y="1104"/>
              <a:ext cx="0" cy="27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91" name="Line 41"/>
            <p:cNvSpPr/>
            <p:nvPr/>
          </p:nvSpPr>
          <p:spPr>
            <a:xfrm>
              <a:off x="3744" y="1104"/>
              <a:ext cx="0" cy="27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92" name="Line 42"/>
            <p:cNvSpPr/>
            <p:nvPr/>
          </p:nvSpPr>
          <p:spPr>
            <a:xfrm>
              <a:off x="3984" y="1104"/>
              <a:ext cx="0" cy="27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93" name="Line 43"/>
            <p:cNvSpPr/>
            <p:nvPr/>
          </p:nvSpPr>
          <p:spPr>
            <a:xfrm>
              <a:off x="4224" y="1104"/>
              <a:ext cx="0" cy="27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94" name="Line 44"/>
            <p:cNvSpPr/>
            <p:nvPr/>
          </p:nvSpPr>
          <p:spPr>
            <a:xfrm>
              <a:off x="1776" y="3792"/>
              <a:ext cx="27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95" name="Line 45"/>
            <p:cNvSpPr/>
            <p:nvPr/>
          </p:nvSpPr>
          <p:spPr>
            <a:xfrm>
              <a:off x="4464" y="1104"/>
              <a:ext cx="0" cy="27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96" name="Line 46"/>
            <p:cNvSpPr/>
            <p:nvPr/>
          </p:nvSpPr>
          <p:spPr>
            <a:xfrm>
              <a:off x="1776" y="3552"/>
              <a:ext cx="27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97" name="Line 47"/>
            <p:cNvSpPr/>
            <p:nvPr/>
          </p:nvSpPr>
          <p:spPr>
            <a:xfrm>
              <a:off x="1776" y="3312"/>
              <a:ext cx="27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98" name="Line 48"/>
            <p:cNvSpPr/>
            <p:nvPr/>
          </p:nvSpPr>
          <p:spPr>
            <a:xfrm>
              <a:off x="1776" y="3072"/>
              <a:ext cx="27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99" name="Line 49"/>
            <p:cNvSpPr/>
            <p:nvPr/>
          </p:nvSpPr>
          <p:spPr>
            <a:xfrm>
              <a:off x="1776" y="2832"/>
              <a:ext cx="27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00" name="Line 50"/>
            <p:cNvSpPr/>
            <p:nvPr/>
          </p:nvSpPr>
          <p:spPr>
            <a:xfrm>
              <a:off x="1776" y="2592"/>
              <a:ext cx="27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01" name="Line 51"/>
            <p:cNvSpPr/>
            <p:nvPr/>
          </p:nvSpPr>
          <p:spPr>
            <a:xfrm>
              <a:off x="1776" y="2352"/>
              <a:ext cx="27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02" name="Line 52"/>
            <p:cNvSpPr/>
            <p:nvPr/>
          </p:nvSpPr>
          <p:spPr>
            <a:xfrm>
              <a:off x="1776" y="2112"/>
              <a:ext cx="27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03" name="Line 53"/>
            <p:cNvSpPr/>
            <p:nvPr/>
          </p:nvSpPr>
          <p:spPr>
            <a:xfrm>
              <a:off x="1776" y="1872"/>
              <a:ext cx="27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04" name="Line 54"/>
            <p:cNvSpPr/>
            <p:nvPr/>
          </p:nvSpPr>
          <p:spPr>
            <a:xfrm>
              <a:off x="1776" y="1632"/>
              <a:ext cx="27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05" name="Text Box 55"/>
            <p:cNvSpPr txBox="1"/>
            <p:nvPr/>
          </p:nvSpPr>
          <p:spPr>
            <a:xfrm>
              <a:off x="1564" y="3553"/>
              <a:ext cx="280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latinLnBrk="1">
                <a:spcBef>
                  <a:spcPct val="0"/>
                </a:spcBef>
                <a:buFontTx/>
              </a:pPr>
              <a:r>
                <a:rPr lang="en-US" altLang="ko-KR" sz="2400" b="0" dirty="0">
                  <a:latin typeface="Times New Roman" panose="02020603050405020304" pitchFamily="18" charset="0"/>
                  <a:ea typeface="Gulim" pitchFamily="34" charset="-127"/>
                </a:rPr>
                <a:t>0</a:t>
              </a:r>
              <a:endParaRPr lang="en-US" altLang="ko-KR" sz="2400" b="0" dirty="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71706" name="Text Box 56"/>
            <p:cNvSpPr txBox="1"/>
            <p:nvPr/>
          </p:nvSpPr>
          <p:spPr>
            <a:xfrm>
              <a:off x="1564" y="2332"/>
              <a:ext cx="280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latinLnBrk="1">
                <a:spcBef>
                  <a:spcPct val="0"/>
                </a:spcBef>
                <a:buFontTx/>
              </a:pPr>
              <a:r>
                <a:rPr lang="en-US" altLang="ko-KR" sz="2400" b="0" dirty="0">
                  <a:latin typeface="Times New Roman" panose="02020603050405020304" pitchFamily="18" charset="0"/>
                  <a:ea typeface="Gulim" pitchFamily="34" charset="-127"/>
                </a:rPr>
                <a:t>5</a:t>
              </a:r>
              <a:endParaRPr lang="en-US" altLang="ko-KR" sz="2400" b="0" dirty="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71707" name="Text Box 57"/>
            <p:cNvSpPr txBox="1"/>
            <p:nvPr/>
          </p:nvSpPr>
          <p:spPr>
            <a:xfrm>
              <a:off x="1474" y="1104"/>
              <a:ext cx="407" cy="3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latinLnBrk="1">
                <a:spcBef>
                  <a:spcPct val="0"/>
                </a:spcBef>
                <a:buFontTx/>
              </a:pPr>
              <a:r>
                <a:rPr lang="en-US" altLang="ko-KR" sz="2400" b="0" dirty="0">
                  <a:latin typeface="Times New Roman" panose="02020603050405020304" pitchFamily="18" charset="0"/>
                  <a:ea typeface="Gulim" pitchFamily="34" charset="-127"/>
                </a:rPr>
                <a:t>10</a:t>
              </a:r>
              <a:endParaRPr lang="en-US" altLang="ko-KR" sz="2400" b="0" dirty="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71708" name="Oval 58"/>
            <p:cNvSpPr/>
            <p:nvPr/>
          </p:nvSpPr>
          <p:spPr>
            <a:xfrm>
              <a:off x="2064" y="11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1709" name="Oval 59"/>
            <p:cNvSpPr/>
            <p:nvPr/>
          </p:nvSpPr>
          <p:spPr>
            <a:xfrm>
              <a:off x="2304" y="11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1710" name="Oval 60"/>
            <p:cNvSpPr/>
            <p:nvPr/>
          </p:nvSpPr>
          <p:spPr>
            <a:xfrm>
              <a:off x="2544" y="11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1711" name="Oval 61"/>
            <p:cNvSpPr/>
            <p:nvPr/>
          </p:nvSpPr>
          <p:spPr>
            <a:xfrm>
              <a:off x="2784" y="139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1712" name="Oval 62"/>
            <p:cNvSpPr/>
            <p:nvPr/>
          </p:nvSpPr>
          <p:spPr>
            <a:xfrm>
              <a:off x="3024" y="139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1713" name="Oval 63"/>
            <p:cNvSpPr/>
            <p:nvPr/>
          </p:nvSpPr>
          <p:spPr>
            <a:xfrm>
              <a:off x="3264" y="163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1714" name="Oval 64"/>
            <p:cNvSpPr/>
            <p:nvPr/>
          </p:nvSpPr>
          <p:spPr>
            <a:xfrm>
              <a:off x="3504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1715" name="Oval 65"/>
            <p:cNvSpPr/>
            <p:nvPr/>
          </p:nvSpPr>
          <p:spPr>
            <a:xfrm>
              <a:off x="3744" y="2112"/>
              <a:ext cx="240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1716" name="Oval 66"/>
            <p:cNvSpPr/>
            <p:nvPr/>
          </p:nvSpPr>
          <p:spPr>
            <a:xfrm>
              <a:off x="3984" y="2352"/>
              <a:ext cx="240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1717" name="Oval 67"/>
            <p:cNvSpPr/>
            <p:nvPr/>
          </p:nvSpPr>
          <p:spPr>
            <a:xfrm>
              <a:off x="3984" y="2592"/>
              <a:ext cx="240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1718" name="Line 68"/>
            <p:cNvSpPr/>
            <p:nvPr/>
          </p:nvSpPr>
          <p:spPr>
            <a:xfrm>
              <a:off x="1776" y="1392"/>
              <a:ext cx="27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19" name="Line 69"/>
            <p:cNvSpPr/>
            <p:nvPr/>
          </p:nvSpPr>
          <p:spPr>
            <a:xfrm>
              <a:off x="1776" y="1152"/>
              <a:ext cx="27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20" name="Oval 70"/>
            <p:cNvSpPr/>
            <p:nvPr/>
          </p:nvSpPr>
          <p:spPr>
            <a:xfrm>
              <a:off x="1824" y="11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1721" name="Oval 71"/>
            <p:cNvSpPr/>
            <p:nvPr/>
          </p:nvSpPr>
          <p:spPr>
            <a:xfrm>
              <a:off x="4224" y="2832"/>
              <a:ext cx="240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1722" name="Oval 72"/>
            <p:cNvSpPr/>
            <p:nvPr/>
          </p:nvSpPr>
          <p:spPr>
            <a:xfrm>
              <a:off x="4224" y="3072"/>
              <a:ext cx="240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1723" name="Oval 73"/>
            <p:cNvSpPr/>
            <p:nvPr/>
          </p:nvSpPr>
          <p:spPr>
            <a:xfrm>
              <a:off x="4224" y="3312"/>
              <a:ext cx="240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1724" name="Oval 74"/>
            <p:cNvSpPr/>
            <p:nvPr/>
          </p:nvSpPr>
          <p:spPr>
            <a:xfrm>
              <a:off x="4224" y="3552"/>
              <a:ext cx="240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1725" name="Line 75"/>
            <p:cNvSpPr/>
            <p:nvPr/>
          </p:nvSpPr>
          <p:spPr>
            <a:xfrm flipV="1">
              <a:off x="1824" y="1152"/>
              <a:ext cx="2640" cy="264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71726" name="Freeform 76"/>
            <p:cNvSpPr/>
            <p:nvPr/>
          </p:nvSpPr>
          <p:spPr>
            <a:xfrm>
              <a:off x="1824" y="1248"/>
              <a:ext cx="2544" cy="25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24" y="720"/>
                </a:cxn>
                <a:cxn ang="0">
                  <a:pos x="2544" y="2544"/>
                </a:cxn>
              </a:cxnLst>
              <a:pathLst>
                <a:path w="2544" h="2544">
                  <a:moveTo>
                    <a:pt x="0" y="0"/>
                  </a:moveTo>
                  <a:cubicBezTo>
                    <a:pt x="700" y="148"/>
                    <a:pt x="1400" y="296"/>
                    <a:pt x="1824" y="720"/>
                  </a:cubicBezTo>
                  <a:cubicBezTo>
                    <a:pt x="2248" y="1144"/>
                    <a:pt x="2424" y="2240"/>
                    <a:pt x="2544" y="2544"/>
                  </a:cubicBezTo>
                </a:path>
              </a:pathLst>
            </a:custGeom>
            <a:noFill/>
            <a:ln w="571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1727" name="Group 78"/>
          <p:cNvGrpSpPr/>
          <p:nvPr/>
        </p:nvGrpSpPr>
        <p:grpSpPr>
          <a:xfrm>
            <a:off x="4521200" y="2908300"/>
            <a:ext cx="3960813" cy="2438400"/>
            <a:chOff x="3120" y="1920"/>
            <a:chExt cx="2495" cy="1536"/>
          </a:xfrm>
        </p:grpSpPr>
        <p:graphicFrame>
          <p:nvGraphicFramePr>
            <p:cNvPr id="71728" name="Object 79"/>
            <p:cNvGraphicFramePr>
              <a:graphicFrameLocks noChangeAspect="1"/>
            </p:cNvGraphicFramePr>
            <p:nvPr/>
          </p:nvGraphicFramePr>
          <p:xfrm>
            <a:off x="3120" y="1920"/>
            <a:ext cx="201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1" imgW="1371600" imgH="228600" progId="Equation.3">
                    <p:embed/>
                  </p:oleObj>
                </mc:Choice>
                <mc:Fallback>
                  <p:oleObj name="" r:id="rId1" imgW="1371600" imgH="2286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120" y="1920"/>
                          <a:ext cx="201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9" name="Object 80"/>
            <p:cNvGraphicFramePr>
              <a:graphicFrameLocks noChangeAspect="1"/>
            </p:cNvGraphicFramePr>
            <p:nvPr/>
          </p:nvGraphicFramePr>
          <p:xfrm>
            <a:off x="3200" y="2460"/>
            <a:ext cx="102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3" imgW="711200" imgH="203200" progId="Equation.3">
                    <p:embed/>
                  </p:oleObj>
                </mc:Choice>
                <mc:Fallback>
                  <p:oleObj name="" r:id="rId3" imgW="711200" imgH="2032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00" y="2460"/>
                          <a:ext cx="1024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30" name="Object 81"/>
            <p:cNvGraphicFramePr>
              <a:graphicFrameLocks noChangeAspect="1"/>
            </p:cNvGraphicFramePr>
            <p:nvPr/>
          </p:nvGraphicFramePr>
          <p:xfrm>
            <a:off x="3200" y="2824"/>
            <a:ext cx="102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5" imgW="711200" imgH="203200" progId="Equation.3">
                    <p:embed/>
                  </p:oleObj>
                </mc:Choice>
                <mc:Fallback>
                  <p:oleObj name="" r:id="rId5" imgW="711200" imgH="2032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00" y="2824"/>
                          <a:ext cx="1024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31" name="Object 82"/>
            <p:cNvGraphicFramePr>
              <a:graphicFrameLocks noChangeAspect="1"/>
            </p:cNvGraphicFramePr>
            <p:nvPr/>
          </p:nvGraphicFramePr>
          <p:xfrm>
            <a:off x="3200" y="3164"/>
            <a:ext cx="102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7" imgW="711200" imgH="203200" progId="Equation.3">
                    <p:embed/>
                  </p:oleObj>
                </mc:Choice>
                <mc:Fallback>
                  <p:oleObj name="" r:id="rId7" imgW="711200" imgH="2032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00" y="3164"/>
                          <a:ext cx="1024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32" name="Text Box 34"/>
            <p:cNvSpPr txBox="1"/>
            <p:nvPr/>
          </p:nvSpPr>
          <p:spPr>
            <a:xfrm>
              <a:off x="4368" y="2422"/>
              <a:ext cx="1021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FontTx/>
              </a:pPr>
              <a:r>
                <a:rPr lang="zh-CN" altLang="en-US" b="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在圆弧上</a:t>
              </a:r>
              <a:endPara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1733" name="Text Box 35"/>
            <p:cNvSpPr txBox="1"/>
            <p:nvPr/>
          </p:nvSpPr>
          <p:spPr>
            <a:xfrm>
              <a:off x="4368" y="2789"/>
              <a:ext cx="1247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Font typeface="Arial" panose="020B0604020202020204" pitchFamily="34" charset="0"/>
              </a:pPr>
              <a:r>
                <a:rPr lang="zh-CN" altLang="en-US" b="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在圆弧内部</a:t>
              </a:r>
              <a:endPara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1734" name="Text Box 36"/>
            <p:cNvSpPr txBox="1"/>
            <p:nvPr/>
          </p:nvSpPr>
          <p:spPr>
            <a:xfrm>
              <a:off x="4368" y="3125"/>
              <a:ext cx="1247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Font typeface="Arial" panose="020B0604020202020204" pitchFamily="34" charset="0"/>
              </a:pPr>
              <a:r>
                <a:rPr lang="zh-CN" altLang="en-US" b="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在圆弧外部</a:t>
              </a:r>
              <a:endPara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3"/>
          <p:cNvSpPr>
            <a:spLocks noGrp="1"/>
          </p:cNvSpPr>
          <p:nvPr>
            <p:ph type="body" sz="half" idx="1"/>
          </p:nvPr>
        </p:nvSpPr>
        <p:spPr>
          <a:xfrm>
            <a:off x="190500" y="573088"/>
            <a:ext cx="8731250" cy="4460875"/>
          </a:xfrm>
          <a:ln/>
        </p:spPr>
        <p:txBody>
          <a:bodyPr vert="horz" wrap="square" lIns="91440" tIns="45720" rIns="91440" bIns="45720" anchor="t" anchorCtr="0"/>
          <a:p>
            <a:pPr>
              <a:buClrTx/>
              <a:buSzTx/>
              <a:buFont typeface="Arial" panose="020B0604020202020204" pitchFamily="34" charset="0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基本原理：比较误差选择候选像素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候选像素中点位置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5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为圆弧像素，则下一像素或者是正右方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P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+1,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，或者是右下方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P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+1,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-1)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>
              <a:lnSpc>
                <a:spcPct val="115000"/>
              </a:lnSpc>
              <a:buFont typeface="Arial" panose="020B0604020202020204" pitchFamily="34" charset="0"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令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为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P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P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的中点，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坐标为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+1,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-0.5)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。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和圆的位置关系决定应该选哪个点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buClrTx/>
              <a:buSzTx/>
              <a:buFont typeface="Arial" panose="020B0604020202020204" pitchFamily="34" charset="0"/>
            </a:pPr>
            <a:endParaRPr lang="zh-CN" altLang="en-US" sz="2800" dirty="0"/>
          </a:p>
        </p:txBody>
      </p:sp>
      <p:grpSp>
        <p:nvGrpSpPr>
          <p:cNvPr id="72706" name="Group 33"/>
          <p:cNvGrpSpPr/>
          <p:nvPr/>
        </p:nvGrpSpPr>
        <p:grpSpPr>
          <a:xfrm>
            <a:off x="-1041400" y="3606800"/>
            <a:ext cx="4594225" cy="5694363"/>
            <a:chOff x="-624" y="1488"/>
            <a:chExt cx="2894" cy="3587"/>
          </a:xfrm>
        </p:grpSpPr>
        <p:sp>
          <p:nvSpPr>
            <p:cNvPr id="72707" name="Oval 3"/>
            <p:cNvSpPr/>
            <p:nvPr/>
          </p:nvSpPr>
          <p:spPr>
            <a:xfrm>
              <a:off x="538" y="1776"/>
              <a:ext cx="192" cy="192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0"/>
                </a:spcBef>
                <a:buFontTx/>
              </a:pPr>
              <a:endParaRPr lang="zh-CN" altLang="en-US" sz="20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2708" name="Oval 4"/>
            <p:cNvSpPr/>
            <p:nvPr/>
          </p:nvSpPr>
          <p:spPr>
            <a:xfrm>
              <a:off x="1546" y="1776"/>
              <a:ext cx="192" cy="19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0"/>
                </a:spcBef>
                <a:buFontTx/>
              </a:pPr>
              <a:endParaRPr lang="zh-CN" altLang="en-US" sz="20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2709" name="Oval 5"/>
            <p:cNvSpPr/>
            <p:nvPr/>
          </p:nvSpPr>
          <p:spPr>
            <a:xfrm>
              <a:off x="1546" y="2688"/>
              <a:ext cx="192" cy="19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0"/>
                </a:spcBef>
                <a:buFontTx/>
              </a:pPr>
              <a:endParaRPr lang="zh-CN" altLang="en-US" sz="20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2710" name="Oval 6"/>
            <p:cNvSpPr/>
            <p:nvPr/>
          </p:nvSpPr>
          <p:spPr>
            <a:xfrm>
              <a:off x="538" y="2688"/>
              <a:ext cx="192" cy="19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0"/>
                </a:spcBef>
                <a:buFontTx/>
              </a:pPr>
              <a:endParaRPr lang="zh-CN" altLang="en-US" sz="20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cxnSp>
          <p:nvCxnSpPr>
            <p:cNvPr id="72711" name="AutoShape 7"/>
            <p:cNvCxnSpPr>
              <a:stCxn id="72707" idx="6"/>
              <a:endCxn id="72708" idx="2"/>
            </p:cNvCxnSpPr>
            <p:nvPr/>
          </p:nvCxnSpPr>
          <p:spPr>
            <a:xfrm>
              <a:off x="736" y="1872"/>
              <a:ext cx="804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12" name="AutoShape 8"/>
            <p:cNvCxnSpPr>
              <a:stCxn id="72708" idx="4"/>
              <a:endCxn id="72709" idx="0"/>
            </p:cNvCxnSpPr>
            <p:nvPr/>
          </p:nvCxnSpPr>
          <p:spPr>
            <a:xfrm>
              <a:off x="1642" y="1974"/>
              <a:ext cx="0" cy="70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13" name="AutoShape 9"/>
            <p:cNvCxnSpPr>
              <a:stCxn id="72709" idx="2"/>
              <a:endCxn id="72710" idx="6"/>
            </p:cNvCxnSpPr>
            <p:nvPr/>
          </p:nvCxnSpPr>
          <p:spPr>
            <a:xfrm flipH="1">
              <a:off x="736" y="2784"/>
              <a:ext cx="804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14" name="AutoShape 10"/>
            <p:cNvCxnSpPr>
              <a:stCxn id="72710" idx="0"/>
              <a:endCxn id="72707" idx="4"/>
            </p:cNvCxnSpPr>
            <p:nvPr/>
          </p:nvCxnSpPr>
          <p:spPr>
            <a:xfrm flipV="1">
              <a:off x="634" y="1974"/>
              <a:ext cx="0" cy="70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715" name="Arc 20"/>
            <p:cNvSpPr/>
            <p:nvPr/>
          </p:nvSpPr>
          <p:spPr>
            <a:xfrm>
              <a:off x="-624" y="1968"/>
              <a:ext cx="2492" cy="31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4376" h="20870" fill="none">
                  <a:moveTo>
                    <a:pt x="5569" y="0"/>
                  </a:moveTo>
                  <a:cubicBezTo>
                    <a:pt x="8836" y="872"/>
                    <a:pt x="11852" y="2498"/>
                    <a:pt x="14376" y="4748"/>
                  </a:cubicBezTo>
                </a:path>
                <a:path w="14376" h="20870" stroke="0">
                  <a:moveTo>
                    <a:pt x="5569" y="0"/>
                  </a:moveTo>
                  <a:cubicBezTo>
                    <a:pt x="8836" y="872"/>
                    <a:pt x="11852" y="2498"/>
                    <a:pt x="14376" y="4748"/>
                  </a:cubicBezTo>
                  <a:lnTo>
                    <a:pt x="0" y="20870"/>
                  </a:lnTo>
                  <a:lnTo>
                    <a:pt x="5569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16" name="Line 22"/>
            <p:cNvSpPr/>
            <p:nvPr/>
          </p:nvSpPr>
          <p:spPr>
            <a:xfrm>
              <a:off x="1546" y="2352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17" name="Text Box 23"/>
            <p:cNvSpPr txBox="1"/>
            <p:nvPr/>
          </p:nvSpPr>
          <p:spPr>
            <a:xfrm>
              <a:off x="1776" y="2186"/>
              <a:ext cx="2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FontTx/>
              </a:pP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M</a:t>
              </a:r>
              <a:endParaRPr lang="en-US" altLang="zh-CN" sz="24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2718" name="Text Box 24"/>
            <p:cNvSpPr txBox="1"/>
            <p:nvPr/>
          </p:nvSpPr>
          <p:spPr>
            <a:xfrm>
              <a:off x="384" y="1488"/>
              <a:ext cx="83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FontTx/>
              </a:pP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P(x</a:t>
              </a:r>
              <a:r>
                <a:rPr lang="en-US" altLang="zh-CN" sz="360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, y</a:t>
              </a:r>
              <a:r>
                <a:rPr lang="en-US" altLang="zh-CN" sz="360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)</a:t>
              </a:r>
              <a:endParaRPr lang="en-US" altLang="zh-CN" sz="24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2719" name="Text Box 25"/>
            <p:cNvSpPr txBox="1"/>
            <p:nvPr/>
          </p:nvSpPr>
          <p:spPr>
            <a:xfrm>
              <a:off x="1306" y="1488"/>
              <a:ext cx="9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FontTx/>
              </a:pP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(x</a:t>
              </a:r>
              <a:r>
                <a:rPr lang="en-US" altLang="zh-CN" sz="360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+1, y</a:t>
              </a:r>
              <a:r>
                <a:rPr lang="en-US" altLang="zh-CN" sz="360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)</a:t>
              </a:r>
              <a:endParaRPr lang="en-US" altLang="zh-CN" sz="24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2720" name="Text Box 26"/>
            <p:cNvSpPr txBox="1"/>
            <p:nvPr/>
          </p:nvSpPr>
          <p:spPr>
            <a:xfrm>
              <a:off x="1182" y="2832"/>
              <a:ext cx="10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FontTx/>
              </a:pP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(x</a:t>
              </a:r>
              <a:r>
                <a:rPr lang="en-US" altLang="zh-CN" sz="360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+1, y</a:t>
              </a:r>
              <a:r>
                <a:rPr lang="en-US" altLang="zh-CN" sz="360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-1)</a:t>
              </a:r>
              <a:endParaRPr lang="en-US" altLang="zh-CN" sz="24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2721" name="Text Box 27"/>
            <p:cNvSpPr txBox="1"/>
            <p:nvPr/>
          </p:nvSpPr>
          <p:spPr>
            <a:xfrm>
              <a:off x="1738" y="1728"/>
              <a:ext cx="31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FontTx/>
              </a:pP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P</a:t>
              </a:r>
              <a:r>
                <a:rPr lang="en-US" altLang="zh-CN" sz="360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36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22" name="Text Box 28"/>
            <p:cNvSpPr txBox="1"/>
            <p:nvPr/>
          </p:nvSpPr>
          <p:spPr>
            <a:xfrm>
              <a:off x="1734" y="2640"/>
              <a:ext cx="31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FontTx/>
              </a:pP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P</a:t>
              </a:r>
              <a:r>
                <a:rPr lang="en-US" altLang="zh-CN" sz="360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36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72723" name="Object 22"/>
          <p:cNvGraphicFramePr>
            <a:graphicFrameLocks noChangeAspect="1"/>
          </p:cNvGraphicFramePr>
          <p:nvPr/>
        </p:nvGraphicFramePr>
        <p:xfrm>
          <a:off x="4678363" y="4405313"/>
          <a:ext cx="29114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1358265" imgH="241300" progId="Equation.3">
                  <p:embed/>
                </p:oleObj>
              </mc:Choice>
              <mc:Fallback>
                <p:oleObj name="" r:id="rId1" imgW="1358265" imgH="2413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78363" y="4405313"/>
                        <a:ext cx="2911475" cy="51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4" name="Object 23"/>
          <p:cNvGraphicFramePr>
            <a:graphicFrameLocks noChangeAspect="1"/>
          </p:cNvGraphicFramePr>
          <p:nvPr/>
        </p:nvGraphicFramePr>
        <p:xfrm>
          <a:off x="4678363" y="5091113"/>
          <a:ext cx="29114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1358265" imgH="241300" progId="Equation.3">
                  <p:embed/>
                </p:oleObj>
              </mc:Choice>
              <mc:Fallback>
                <p:oleObj name="" r:id="rId3" imgW="1358265" imgH="2413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8363" y="5091113"/>
                        <a:ext cx="2911475" cy="51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5" name="Text Box 31"/>
          <p:cNvSpPr txBox="1"/>
          <p:nvPr/>
        </p:nvSpPr>
        <p:spPr>
          <a:xfrm>
            <a:off x="7696200" y="4322763"/>
            <a:ext cx="101917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0"/>
              </a:spcBef>
              <a:buFontTx/>
            </a:pPr>
            <a:r>
              <a:rPr lang="zh-CN" altLang="en-US" sz="3200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选</a:t>
            </a:r>
            <a:r>
              <a:rPr lang="en-US" altLang="zh-CN" sz="3200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P2</a:t>
            </a:r>
            <a:endParaRPr lang="en-US" altLang="zh-CN" sz="3200" b="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72726" name="Text Box 32"/>
          <p:cNvSpPr txBox="1"/>
          <p:nvPr/>
        </p:nvSpPr>
        <p:spPr>
          <a:xfrm>
            <a:off x="7696200" y="5008563"/>
            <a:ext cx="101917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0"/>
              </a:spcBef>
              <a:buFontTx/>
            </a:pPr>
            <a:r>
              <a:rPr lang="zh-CN" altLang="en-US" sz="3200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选</a:t>
            </a:r>
            <a:r>
              <a:rPr lang="en-US" altLang="zh-CN" sz="3200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P1</a:t>
            </a:r>
            <a:endParaRPr lang="en-US" altLang="zh-CN" sz="3200" b="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372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812800" y="2044700"/>
          <a:ext cx="73358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3263900" imgH="254000" progId="Equation.3">
                  <p:embed/>
                </p:oleObj>
              </mc:Choice>
              <mc:Fallback>
                <p:oleObj name="" r:id="rId1" imgW="3263900" imgH="2540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2800" y="2044700"/>
                        <a:ext cx="7335838" cy="5715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Rectangle 7"/>
          <p:cNvSpPr/>
          <p:nvPr/>
        </p:nvSpPr>
        <p:spPr bwMode="auto">
          <a:xfrm>
            <a:off x="495300" y="1477963"/>
            <a:ext cx="8166100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构造判别式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根据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d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的符号确定可以下一个点，那么下一个点对应的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d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如何计算？即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d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如何递推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2"/>
          <p:cNvSpPr>
            <a:spLocks noGrp="1"/>
          </p:cNvSpPr>
          <p:nvPr>
            <p:ph type="title"/>
          </p:nvPr>
        </p:nvSpPr>
        <p:spPr>
          <a:xfrm>
            <a:off x="506413" y="301625"/>
            <a:ext cx="7978775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选择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p1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的变化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4754" name="Arc 12"/>
          <p:cNvSpPr/>
          <p:nvPr/>
        </p:nvSpPr>
        <p:spPr>
          <a:xfrm>
            <a:off x="457200" y="2286000"/>
            <a:ext cx="5707063" cy="4932363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15836" h="20870" fill="none">
                <a:moveTo>
                  <a:pt x="5569" y="0"/>
                </a:moveTo>
                <a:cubicBezTo>
                  <a:pt x="9506" y="1051"/>
                  <a:pt x="13065" y="3193"/>
                  <a:pt x="15835" y="6180"/>
                </a:cubicBezTo>
              </a:path>
              <a:path w="15836" h="20870" stroke="0">
                <a:moveTo>
                  <a:pt x="5569" y="0"/>
                </a:moveTo>
                <a:cubicBezTo>
                  <a:pt x="9506" y="1051"/>
                  <a:pt x="13065" y="3193"/>
                  <a:pt x="15835" y="6180"/>
                </a:cubicBezTo>
                <a:lnTo>
                  <a:pt x="0" y="20870"/>
                </a:lnTo>
                <a:lnTo>
                  <a:pt x="5569" y="0"/>
                </a:lnTo>
                <a:close/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74755" name="Group 34"/>
          <p:cNvGrpSpPr/>
          <p:nvPr/>
        </p:nvGrpSpPr>
        <p:grpSpPr>
          <a:xfrm>
            <a:off x="2209800" y="1524000"/>
            <a:ext cx="4603750" cy="2590800"/>
            <a:chOff x="240" y="1584"/>
            <a:chExt cx="2900" cy="1632"/>
          </a:xfrm>
        </p:grpSpPr>
        <p:sp>
          <p:nvSpPr>
            <p:cNvPr id="74756" name="Oval 4"/>
            <p:cNvSpPr/>
            <p:nvPr/>
          </p:nvSpPr>
          <p:spPr>
            <a:xfrm>
              <a:off x="394" y="1872"/>
              <a:ext cx="192" cy="192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0"/>
                </a:spcBef>
                <a:buFontTx/>
              </a:pPr>
              <a:endParaRPr lang="zh-CN" altLang="en-US" sz="20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4757" name="Oval 5"/>
            <p:cNvSpPr/>
            <p:nvPr/>
          </p:nvSpPr>
          <p:spPr>
            <a:xfrm>
              <a:off x="1402" y="1872"/>
              <a:ext cx="192" cy="192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0"/>
                </a:spcBef>
                <a:buFontTx/>
              </a:pPr>
              <a:endParaRPr lang="zh-CN" altLang="en-US" sz="20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4758" name="Oval 6"/>
            <p:cNvSpPr/>
            <p:nvPr/>
          </p:nvSpPr>
          <p:spPr>
            <a:xfrm>
              <a:off x="1402" y="2784"/>
              <a:ext cx="192" cy="19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0"/>
                </a:spcBef>
                <a:buFontTx/>
              </a:pPr>
              <a:endParaRPr lang="zh-CN" altLang="en-US" sz="20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4759" name="Oval 7"/>
            <p:cNvSpPr/>
            <p:nvPr/>
          </p:nvSpPr>
          <p:spPr>
            <a:xfrm>
              <a:off x="394" y="2784"/>
              <a:ext cx="192" cy="19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0"/>
                </a:spcBef>
                <a:buFontTx/>
              </a:pPr>
              <a:endParaRPr lang="zh-CN" altLang="en-US" sz="20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cxnSp>
          <p:nvCxnSpPr>
            <p:cNvPr id="74760" name="AutoShape 8"/>
            <p:cNvCxnSpPr>
              <a:stCxn id="74756" idx="6"/>
              <a:endCxn id="74757" idx="2"/>
            </p:cNvCxnSpPr>
            <p:nvPr/>
          </p:nvCxnSpPr>
          <p:spPr>
            <a:xfrm>
              <a:off x="592" y="1968"/>
              <a:ext cx="804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61" name="AutoShape 9"/>
            <p:cNvCxnSpPr>
              <a:stCxn id="74757" idx="4"/>
              <a:endCxn id="74758" idx="0"/>
            </p:cNvCxnSpPr>
            <p:nvPr/>
          </p:nvCxnSpPr>
          <p:spPr>
            <a:xfrm>
              <a:off x="1498" y="2070"/>
              <a:ext cx="0" cy="70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62" name="AutoShape 10"/>
            <p:cNvCxnSpPr>
              <a:stCxn id="74758" idx="2"/>
              <a:endCxn id="74759" idx="6"/>
            </p:cNvCxnSpPr>
            <p:nvPr/>
          </p:nvCxnSpPr>
          <p:spPr>
            <a:xfrm flipH="1">
              <a:off x="592" y="2880"/>
              <a:ext cx="804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63" name="AutoShape 11"/>
            <p:cNvCxnSpPr>
              <a:stCxn id="74759" idx="0"/>
              <a:endCxn id="74756" idx="4"/>
            </p:cNvCxnSpPr>
            <p:nvPr/>
          </p:nvCxnSpPr>
          <p:spPr>
            <a:xfrm flipV="1">
              <a:off x="490" y="2070"/>
              <a:ext cx="0" cy="70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764" name="Line 13"/>
            <p:cNvSpPr/>
            <p:nvPr/>
          </p:nvSpPr>
          <p:spPr>
            <a:xfrm>
              <a:off x="2400" y="2448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65" name="Text Box 14"/>
            <p:cNvSpPr txBox="1"/>
            <p:nvPr/>
          </p:nvSpPr>
          <p:spPr>
            <a:xfrm>
              <a:off x="1584" y="2282"/>
              <a:ext cx="4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FontTx/>
              </a:pP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M</a:t>
              </a:r>
              <a:r>
                <a:rPr lang="en-US" altLang="zh-CN" sz="2400" b="0" baseline="-2500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old</a:t>
              </a:r>
              <a:endParaRPr lang="en-US" altLang="zh-CN" sz="24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4766" name="Text Box 15"/>
            <p:cNvSpPr txBox="1"/>
            <p:nvPr/>
          </p:nvSpPr>
          <p:spPr>
            <a:xfrm>
              <a:off x="240" y="1584"/>
              <a:ext cx="6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FontTx/>
              </a:pP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P(x, y)</a:t>
              </a:r>
              <a:endParaRPr lang="en-US" altLang="zh-CN" sz="24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4767" name="Text Box 16"/>
            <p:cNvSpPr txBox="1"/>
            <p:nvPr/>
          </p:nvSpPr>
          <p:spPr>
            <a:xfrm>
              <a:off x="1162" y="1584"/>
              <a:ext cx="7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FontTx/>
              </a:pP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(x+1, y)</a:t>
              </a:r>
              <a:endParaRPr lang="en-US" altLang="zh-CN" sz="24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4768" name="Text Box 17"/>
            <p:cNvSpPr txBox="1"/>
            <p:nvPr/>
          </p:nvSpPr>
          <p:spPr>
            <a:xfrm>
              <a:off x="1038" y="2928"/>
              <a:ext cx="89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FontTx/>
              </a:pP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(x+1, y-1)</a:t>
              </a:r>
              <a:endParaRPr lang="en-US" altLang="zh-CN" sz="24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4769" name="Text Box 18"/>
            <p:cNvSpPr txBox="1"/>
            <p:nvPr/>
          </p:nvSpPr>
          <p:spPr>
            <a:xfrm>
              <a:off x="1594" y="1824"/>
              <a:ext cx="31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FontTx/>
              </a:pP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P1</a:t>
              </a:r>
              <a:endParaRPr lang="en-US" altLang="zh-CN" sz="24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4770" name="Text Box 19"/>
            <p:cNvSpPr txBox="1"/>
            <p:nvPr/>
          </p:nvSpPr>
          <p:spPr>
            <a:xfrm>
              <a:off x="1590" y="2736"/>
              <a:ext cx="31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FontTx/>
              </a:pP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P2</a:t>
              </a:r>
              <a:endParaRPr lang="en-US" altLang="zh-CN" sz="24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4771" name="Oval 24"/>
            <p:cNvSpPr/>
            <p:nvPr/>
          </p:nvSpPr>
          <p:spPr>
            <a:xfrm>
              <a:off x="2400" y="1872"/>
              <a:ext cx="192" cy="19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0"/>
                </a:spcBef>
                <a:buFontTx/>
              </a:pPr>
              <a:endParaRPr lang="zh-CN" altLang="en-US" sz="20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4772" name="Oval 25"/>
            <p:cNvSpPr/>
            <p:nvPr/>
          </p:nvSpPr>
          <p:spPr>
            <a:xfrm>
              <a:off x="2400" y="2784"/>
              <a:ext cx="192" cy="19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0"/>
                </a:spcBef>
                <a:buFontTx/>
              </a:pPr>
              <a:endParaRPr lang="zh-CN" altLang="en-US" sz="20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cxnSp>
          <p:nvCxnSpPr>
            <p:cNvPr id="74773" name="AutoShape 26"/>
            <p:cNvCxnSpPr>
              <a:stCxn id="74769" idx="1"/>
              <a:endCxn id="74771" idx="2"/>
            </p:cNvCxnSpPr>
            <p:nvPr/>
          </p:nvCxnSpPr>
          <p:spPr>
            <a:xfrm>
              <a:off x="1594" y="1968"/>
              <a:ext cx="800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74" name="AutoShape 27"/>
            <p:cNvCxnSpPr>
              <a:stCxn id="74771" idx="4"/>
              <a:endCxn id="74772" idx="0"/>
            </p:cNvCxnSpPr>
            <p:nvPr/>
          </p:nvCxnSpPr>
          <p:spPr>
            <a:xfrm>
              <a:off x="2496" y="2070"/>
              <a:ext cx="0" cy="70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75" name="AutoShape 28"/>
            <p:cNvCxnSpPr>
              <a:stCxn id="74770" idx="1"/>
              <a:endCxn id="74772" idx="2"/>
            </p:cNvCxnSpPr>
            <p:nvPr/>
          </p:nvCxnSpPr>
          <p:spPr>
            <a:xfrm>
              <a:off x="1590" y="2880"/>
              <a:ext cx="804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776" name="Text Box 29"/>
            <p:cNvSpPr txBox="1"/>
            <p:nvPr/>
          </p:nvSpPr>
          <p:spPr>
            <a:xfrm>
              <a:off x="2112" y="1584"/>
              <a:ext cx="7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FontTx/>
              </a:pP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(x+2, y)</a:t>
              </a:r>
              <a:endParaRPr lang="en-US" altLang="zh-CN" sz="24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4777" name="Text Box 30"/>
            <p:cNvSpPr txBox="1"/>
            <p:nvPr/>
          </p:nvSpPr>
          <p:spPr>
            <a:xfrm>
              <a:off x="2084" y="2928"/>
              <a:ext cx="89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FontTx/>
              </a:pP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(x+2, y-1)</a:t>
              </a:r>
              <a:endParaRPr lang="en-US" altLang="zh-CN" sz="24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4778" name="Text Box 31"/>
            <p:cNvSpPr txBox="1"/>
            <p:nvPr/>
          </p:nvSpPr>
          <p:spPr>
            <a:xfrm>
              <a:off x="2640" y="2256"/>
              <a:ext cx="5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FontTx/>
              </a:pPr>
              <a:r>
                <a:rPr lang="en-US" altLang="zh-CN" sz="2400" b="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M</a:t>
              </a:r>
              <a:r>
                <a:rPr lang="en-US" altLang="zh-CN" sz="2400" b="0" baseline="-25000" dirty="0">
                  <a:latin typeface="Times New Roman" panose="02020603050405020304" pitchFamily="18" charset="0"/>
                  <a:ea typeface="MS PGothic" panose="020B0600070205080204" pitchFamily="34" charset="-128"/>
                </a:rPr>
                <a:t>new</a:t>
              </a:r>
              <a:endParaRPr lang="en-US" altLang="zh-CN" sz="2400" b="0" dirty="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4779" name="Line 32"/>
            <p:cNvSpPr/>
            <p:nvPr/>
          </p:nvSpPr>
          <p:spPr>
            <a:xfrm>
              <a:off x="1488" y="2448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74780" name="Object 29"/>
          <p:cNvGraphicFramePr>
            <a:graphicFrameLocks noChangeAspect="1"/>
          </p:cNvGraphicFramePr>
          <p:nvPr/>
        </p:nvGraphicFramePr>
        <p:xfrm>
          <a:off x="1954213" y="4343400"/>
          <a:ext cx="5081587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1905000" imgH="723900" progId="Equation.3">
                  <p:embed/>
                </p:oleObj>
              </mc:Choice>
              <mc:Fallback>
                <p:oleObj name="" r:id="rId1" imgW="1905000" imgH="7239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54213" y="4343400"/>
                        <a:ext cx="5081587" cy="193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Rectangle 2"/>
          <p:cNvSpPr>
            <a:spLocks noGrp="1"/>
          </p:cNvSpPr>
          <p:nvPr>
            <p:ph type="title"/>
          </p:nvPr>
        </p:nvSpPr>
        <p:spPr>
          <a:xfrm>
            <a:off x="650875" y="274638"/>
            <a:ext cx="7578725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选择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p2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的变化</a:t>
            </a:r>
            <a:endParaRPr lang="en-US" altLang="zh-CN" sz="3200" dirty="0"/>
          </a:p>
        </p:txBody>
      </p:sp>
      <p:sp>
        <p:nvSpPr>
          <p:cNvPr id="75778" name="Arc 28"/>
          <p:cNvSpPr/>
          <p:nvPr/>
        </p:nvSpPr>
        <p:spPr>
          <a:xfrm>
            <a:off x="-1371600" y="2992438"/>
            <a:ext cx="5529263" cy="4932362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18168" h="20870" fill="none">
                <a:moveTo>
                  <a:pt x="5569" y="0"/>
                </a:moveTo>
                <a:cubicBezTo>
                  <a:pt x="10766" y="1387"/>
                  <a:pt x="15258" y="4663"/>
                  <a:pt x="18167" y="9187"/>
                </a:cubicBezTo>
              </a:path>
              <a:path w="18168" h="20870" stroke="0">
                <a:moveTo>
                  <a:pt x="5569" y="0"/>
                </a:moveTo>
                <a:cubicBezTo>
                  <a:pt x="10766" y="1387"/>
                  <a:pt x="15258" y="4663"/>
                  <a:pt x="18167" y="9187"/>
                </a:cubicBezTo>
                <a:lnTo>
                  <a:pt x="0" y="20870"/>
                </a:lnTo>
                <a:lnTo>
                  <a:pt x="5569" y="0"/>
                </a:lnTo>
                <a:close/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5779" name="Oval 4"/>
          <p:cNvSpPr/>
          <p:nvPr/>
        </p:nvSpPr>
        <p:spPr>
          <a:xfrm>
            <a:off x="473075" y="2667000"/>
            <a:ext cx="304800" cy="304800"/>
          </a:xfrm>
          <a:prstGeom prst="ellipse">
            <a:avLst/>
          </a:prstGeom>
          <a:solidFill>
            <a:schemeClr val="tx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spcBef>
                <a:spcPct val="0"/>
              </a:spcBef>
              <a:buFontTx/>
            </a:pPr>
            <a:endParaRPr lang="zh-CN" altLang="en-US" sz="2000" b="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5780" name="Oval 5"/>
          <p:cNvSpPr/>
          <p:nvPr/>
        </p:nvSpPr>
        <p:spPr>
          <a:xfrm>
            <a:off x="2073275" y="2667000"/>
            <a:ext cx="304800" cy="304800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spcBef>
                <a:spcPct val="0"/>
              </a:spcBef>
              <a:buFontTx/>
            </a:pPr>
            <a:endParaRPr lang="zh-CN" altLang="en-US" sz="2000" b="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5781" name="Oval 6"/>
          <p:cNvSpPr/>
          <p:nvPr/>
        </p:nvSpPr>
        <p:spPr>
          <a:xfrm>
            <a:off x="2073275" y="4114800"/>
            <a:ext cx="304800" cy="304800"/>
          </a:xfrm>
          <a:prstGeom prst="ellipse">
            <a:avLst/>
          </a:prstGeom>
          <a:solidFill>
            <a:schemeClr val="tx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spcBef>
                <a:spcPct val="0"/>
              </a:spcBef>
              <a:buFontTx/>
            </a:pPr>
            <a:endParaRPr lang="zh-CN" altLang="en-US" sz="2000" b="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5782" name="Oval 7"/>
          <p:cNvSpPr/>
          <p:nvPr/>
        </p:nvSpPr>
        <p:spPr>
          <a:xfrm>
            <a:off x="473075" y="4114800"/>
            <a:ext cx="304800" cy="304800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spcBef>
                <a:spcPct val="0"/>
              </a:spcBef>
              <a:buFontTx/>
            </a:pPr>
            <a:endParaRPr lang="zh-CN" altLang="en-US" sz="2000" b="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cxnSp>
        <p:nvCxnSpPr>
          <p:cNvPr id="75783" name="AutoShape 8"/>
          <p:cNvCxnSpPr>
            <a:stCxn id="75779" idx="6"/>
            <a:endCxn id="75780" idx="2"/>
          </p:cNvCxnSpPr>
          <p:nvPr/>
        </p:nvCxnSpPr>
        <p:spPr>
          <a:xfrm>
            <a:off x="787400" y="2819400"/>
            <a:ext cx="127635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784" name="AutoShape 9"/>
          <p:cNvCxnSpPr>
            <a:stCxn id="75780" idx="4"/>
            <a:endCxn id="75781" idx="0"/>
          </p:cNvCxnSpPr>
          <p:nvPr/>
        </p:nvCxnSpPr>
        <p:spPr>
          <a:xfrm>
            <a:off x="2225675" y="2981325"/>
            <a:ext cx="0" cy="11239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785" name="AutoShape 10"/>
          <p:cNvCxnSpPr>
            <a:stCxn id="75781" idx="2"/>
            <a:endCxn id="75782" idx="6"/>
          </p:cNvCxnSpPr>
          <p:nvPr/>
        </p:nvCxnSpPr>
        <p:spPr>
          <a:xfrm flipH="1">
            <a:off x="787400" y="4267200"/>
            <a:ext cx="127635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786" name="AutoShape 11"/>
          <p:cNvCxnSpPr>
            <a:stCxn id="75782" idx="0"/>
            <a:endCxn id="75779" idx="4"/>
          </p:cNvCxnSpPr>
          <p:nvPr/>
        </p:nvCxnSpPr>
        <p:spPr>
          <a:xfrm flipV="1">
            <a:off x="625475" y="2981325"/>
            <a:ext cx="0" cy="11239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787" name="Line 12"/>
          <p:cNvSpPr/>
          <p:nvPr/>
        </p:nvSpPr>
        <p:spPr>
          <a:xfrm>
            <a:off x="3657600" y="4953000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788" name="Text Box 13"/>
          <p:cNvSpPr txBox="1"/>
          <p:nvPr/>
        </p:nvSpPr>
        <p:spPr>
          <a:xfrm>
            <a:off x="2408238" y="3317875"/>
            <a:ext cx="7159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0"/>
              </a:spcBef>
              <a:buFontTx/>
            </a:pPr>
            <a:r>
              <a:rPr lang="en-US" altLang="zh-CN" sz="2400" b="0" dirty="0">
                <a:latin typeface="Times New Roman" panose="02020603050405020304" pitchFamily="18" charset="0"/>
                <a:ea typeface="MS PGothic" panose="020B0600070205080204" pitchFamily="34" charset="-128"/>
              </a:rPr>
              <a:t>M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MS PGothic" panose="020B0600070205080204" pitchFamily="34" charset="-128"/>
              </a:rPr>
              <a:t>old</a:t>
            </a:r>
            <a:endParaRPr lang="en-US" altLang="zh-CN" sz="2400" b="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5789" name="Text Box 14"/>
          <p:cNvSpPr txBox="1"/>
          <p:nvPr/>
        </p:nvSpPr>
        <p:spPr>
          <a:xfrm>
            <a:off x="228600" y="2209800"/>
            <a:ext cx="844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0"/>
              </a:spcBef>
              <a:buFontTx/>
            </a:pPr>
            <a:r>
              <a:rPr lang="en-US" altLang="zh-CN" sz="2400" b="0" dirty="0">
                <a:latin typeface="Times New Roman" panose="02020603050405020304" pitchFamily="18" charset="0"/>
                <a:ea typeface="MS PGothic" panose="020B0600070205080204" pitchFamily="34" charset="-128"/>
              </a:rPr>
              <a:t>(x, y)</a:t>
            </a:r>
            <a:endParaRPr lang="en-US" altLang="zh-CN" sz="2400" b="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5790" name="Text Box 15"/>
          <p:cNvSpPr txBox="1"/>
          <p:nvPr/>
        </p:nvSpPr>
        <p:spPr>
          <a:xfrm>
            <a:off x="1692275" y="2209800"/>
            <a:ext cx="11684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0"/>
              </a:spcBef>
              <a:buFontTx/>
            </a:pPr>
            <a:r>
              <a:rPr lang="en-US" altLang="zh-CN" sz="2400" b="0" dirty="0">
                <a:latin typeface="Times New Roman" panose="02020603050405020304" pitchFamily="18" charset="0"/>
                <a:ea typeface="MS PGothic" panose="020B0600070205080204" pitchFamily="34" charset="-128"/>
              </a:rPr>
              <a:t>(x+1, y)</a:t>
            </a:r>
            <a:endParaRPr lang="en-US" altLang="zh-CN" sz="2400" b="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5791" name="Text Box 17"/>
          <p:cNvSpPr txBox="1"/>
          <p:nvPr/>
        </p:nvSpPr>
        <p:spPr>
          <a:xfrm>
            <a:off x="2378075" y="2590800"/>
            <a:ext cx="5064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0"/>
              </a:spcBef>
              <a:buFontTx/>
            </a:pPr>
            <a:r>
              <a:rPr lang="en-US" altLang="zh-CN" sz="2400" b="0" dirty="0">
                <a:latin typeface="Times New Roman" panose="02020603050405020304" pitchFamily="18" charset="0"/>
                <a:ea typeface="MS PGothic" panose="020B0600070205080204" pitchFamily="34" charset="-128"/>
              </a:rPr>
              <a:t>P1</a:t>
            </a:r>
            <a:endParaRPr lang="en-US" altLang="zh-CN" sz="2400" b="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5792" name="Text Box 18"/>
          <p:cNvSpPr txBox="1"/>
          <p:nvPr/>
        </p:nvSpPr>
        <p:spPr>
          <a:xfrm>
            <a:off x="2371725" y="4038600"/>
            <a:ext cx="5064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0"/>
              </a:spcBef>
              <a:buFontTx/>
            </a:pPr>
            <a:r>
              <a:rPr lang="en-US" altLang="zh-CN" sz="2400" b="0" dirty="0">
                <a:latin typeface="Times New Roman" panose="02020603050405020304" pitchFamily="18" charset="0"/>
                <a:ea typeface="MS PGothic" panose="020B0600070205080204" pitchFamily="34" charset="-128"/>
              </a:rPr>
              <a:t>P2</a:t>
            </a:r>
            <a:endParaRPr lang="en-US" altLang="zh-CN" sz="2400" b="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5793" name="Oval 19"/>
          <p:cNvSpPr/>
          <p:nvPr/>
        </p:nvSpPr>
        <p:spPr>
          <a:xfrm>
            <a:off x="3657600" y="5486400"/>
            <a:ext cx="304800" cy="304800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spcBef>
                <a:spcPct val="0"/>
              </a:spcBef>
              <a:buFontTx/>
            </a:pPr>
            <a:endParaRPr lang="zh-CN" altLang="en-US" sz="2000" b="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5794" name="Text Box 24"/>
          <p:cNvSpPr txBox="1"/>
          <p:nvPr/>
        </p:nvSpPr>
        <p:spPr>
          <a:xfrm>
            <a:off x="1447800" y="5791200"/>
            <a:ext cx="14224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0"/>
              </a:spcBef>
              <a:buFontTx/>
            </a:pPr>
            <a:r>
              <a:rPr lang="en-US" altLang="zh-CN" sz="2400" b="0" dirty="0">
                <a:latin typeface="Times New Roman" panose="02020603050405020304" pitchFamily="18" charset="0"/>
                <a:ea typeface="MS PGothic" panose="020B0600070205080204" pitchFamily="34" charset="-128"/>
              </a:rPr>
              <a:t>(x+1, y-2)</a:t>
            </a:r>
            <a:endParaRPr lang="en-US" altLang="zh-CN" sz="2400" b="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5795" name="Text Box 25"/>
          <p:cNvSpPr txBox="1"/>
          <p:nvPr/>
        </p:nvSpPr>
        <p:spPr>
          <a:xfrm>
            <a:off x="3079750" y="5791200"/>
            <a:ext cx="14224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0"/>
              </a:spcBef>
              <a:buFontTx/>
            </a:pPr>
            <a:r>
              <a:rPr lang="en-US" altLang="zh-CN" sz="2400" b="0" dirty="0">
                <a:latin typeface="Times New Roman" panose="02020603050405020304" pitchFamily="18" charset="0"/>
                <a:ea typeface="MS PGothic" panose="020B0600070205080204" pitchFamily="34" charset="-128"/>
              </a:rPr>
              <a:t>(x+2, y-2)</a:t>
            </a:r>
            <a:endParaRPr lang="en-US" altLang="zh-CN" sz="2400" b="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5796" name="Text Box 26"/>
          <p:cNvSpPr txBox="1"/>
          <p:nvPr/>
        </p:nvSpPr>
        <p:spPr>
          <a:xfrm>
            <a:off x="4038600" y="4724400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0"/>
              </a:spcBef>
              <a:buFontTx/>
            </a:pPr>
            <a:r>
              <a:rPr lang="en-US" altLang="zh-CN" sz="2400" b="0" dirty="0">
                <a:latin typeface="Times New Roman" panose="02020603050405020304" pitchFamily="18" charset="0"/>
                <a:ea typeface="MS PGothic" panose="020B0600070205080204" pitchFamily="34" charset="-128"/>
              </a:rPr>
              <a:t>M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MS PGothic" panose="020B0600070205080204" pitchFamily="34" charset="-128"/>
              </a:rPr>
              <a:t>new</a:t>
            </a:r>
            <a:endParaRPr lang="en-US" altLang="zh-CN" sz="2400" b="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5797" name="Line 27"/>
          <p:cNvSpPr/>
          <p:nvPr/>
        </p:nvSpPr>
        <p:spPr>
          <a:xfrm>
            <a:off x="2209800" y="3581400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798" name="Oval 29"/>
          <p:cNvSpPr/>
          <p:nvPr/>
        </p:nvSpPr>
        <p:spPr>
          <a:xfrm>
            <a:off x="3657600" y="4114800"/>
            <a:ext cx="304800" cy="304800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spcBef>
                <a:spcPct val="0"/>
              </a:spcBef>
              <a:buFontTx/>
            </a:pPr>
            <a:endParaRPr lang="zh-CN" altLang="en-US" sz="2000" b="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cxnSp>
        <p:nvCxnSpPr>
          <p:cNvPr id="75799" name="AutoShape 30"/>
          <p:cNvCxnSpPr>
            <a:stCxn id="75798" idx="4"/>
            <a:endCxn id="75793" idx="0"/>
          </p:cNvCxnSpPr>
          <p:nvPr/>
        </p:nvCxnSpPr>
        <p:spPr>
          <a:xfrm>
            <a:off x="3810000" y="4429125"/>
            <a:ext cx="0" cy="1047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800" name="Oval 33"/>
          <p:cNvSpPr/>
          <p:nvPr/>
        </p:nvSpPr>
        <p:spPr>
          <a:xfrm>
            <a:off x="2057400" y="5486400"/>
            <a:ext cx="304800" cy="304800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spcBef>
                <a:spcPct val="0"/>
              </a:spcBef>
              <a:buFontTx/>
            </a:pPr>
            <a:endParaRPr lang="zh-CN" altLang="en-US" sz="2000" b="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5801" name="Line 39"/>
          <p:cNvSpPr/>
          <p:nvPr/>
        </p:nvSpPr>
        <p:spPr>
          <a:xfrm>
            <a:off x="2209800" y="4419600"/>
            <a:ext cx="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802" name="Line 40"/>
          <p:cNvSpPr/>
          <p:nvPr/>
        </p:nvSpPr>
        <p:spPr>
          <a:xfrm>
            <a:off x="2362200" y="5638800"/>
            <a:ext cx="1295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803" name="Line 41"/>
          <p:cNvSpPr/>
          <p:nvPr/>
        </p:nvSpPr>
        <p:spPr>
          <a:xfrm>
            <a:off x="2362200" y="4267200"/>
            <a:ext cx="1295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75804" name="Object 29"/>
          <p:cNvGraphicFramePr>
            <a:graphicFrameLocks noChangeAspect="1"/>
          </p:cNvGraphicFramePr>
          <p:nvPr/>
        </p:nvGraphicFramePr>
        <p:xfrm>
          <a:off x="3478213" y="1447800"/>
          <a:ext cx="5046662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1892300" imgH="723900" progId="Equation.3">
                  <p:embed/>
                </p:oleObj>
              </mc:Choice>
              <mc:Fallback>
                <p:oleObj name="" r:id="rId1" imgW="1892300" imgH="7239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78213" y="1447800"/>
                        <a:ext cx="5046662" cy="193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的初值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76802" name="Object 4"/>
          <p:cNvGraphicFramePr>
            <a:graphicFrameLocks noChangeAspect="1"/>
          </p:cNvGraphicFramePr>
          <p:nvPr/>
        </p:nvGraphicFramePr>
        <p:xfrm>
          <a:off x="2587625" y="3509963"/>
          <a:ext cx="3975100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1600200" imgH="939800" progId="Equation.3">
                  <p:embed/>
                </p:oleObj>
              </mc:Choice>
              <mc:Fallback>
                <p:oleObj name="" r:id="rId1" imgW="1600200" imgH="939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87625" y="3509963"/>
                        <a:ext cx="3975100" cy="2335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3" name="Arc 10"/>
          <p:cNvSpPr/>
          <p:nvPr/>
        </p:nvSpPr>
        <p:spPr>
          <a:xfrm>
            <a:off x="3200400" y="2133600"/>
            <a:ext cx="2228850" cy="3200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14696" h="21600" fill="none">
                <a:moveTo>
                  <a:pt x="0" y="-1"/>
                </a:moveTo>
                <a:cubicBezTo>
                  <a:pt x="5451" y="-1"/>
                  <a:pt x="10700" y="2061"/>
                  <a:pt x="14695" y="5770"/>
                </a:cubicBezTo>
              </a:path>
              <a:path w="14696" h="21600" stroke="0">
                <a:moveTo>
                  <a:pt x="0" y="-1"/>
                </a:moveTo>
                <a:cubicBezTo>
                  <a:pt x="5451" y="-1"/>
                  <a:pt x="10700" y="2061"/>
                  <a:pt x="14695" y="577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6804" name="Oval 11"/>
          <p:cNvSpPr/>
          <p:nvPr/>
        </p:nvSpPr>
        <p:spPr>
          <a:xfrm>
            <a:off x="3048000" y="1981200"/>
            <a:ext cx="304800" cy="304800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spcBef>
                <a:spcPct val="0"/>
              </a:spcBef>
              <a:buFontTx/>
            </a:pPr>
            <a:endParaRPr lang="zh-CN" altLang="en-US" sz="2000" b="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6805" name="Oval 12"/>
          <p:cNvSpPr/>
          <p:nvPr/>
        </p:nvSpPr>
        <p:spPr>
          <a:xfrm>
            <a:off x="3810000" y="1981200"/>
            <a:ext cx="304800" cy="304800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spcBef>
                <a:spcPct val="0"/>
              </a:spcBef>
              <a:buFontTx/>
            </a:pPr>
            <a:endParaRPr lang="zh-CN" altLang="en-US" sz="2000" b="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6806" name="Oval 13"/>
          <p:cNvSpPr/>
          <p:nvPr/>
        </p:nvSpPr>
        <p:spPr>
          <a:xfrm>
            <a:off x="3810000" y="2743200"/>
            <a:ext cx="304800" cy="304800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spcBef>
                <a:spcPct val="0"/>
              </a:spcBef>
              <a:buFontTx/>
            </a:pPr>
            <a:endParaRPr lang="zh-CN" altLang="en-US" sz="2000" b="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cxnSp>
        <p:nvCxnSpPr>
          <p:cNvPr id="76807" name="AutoShape 14"/>
          <p:cNvCxnSpPr>
            <a:stCxn id="76804" idx="6"/>
            <a:endCxn id="76805" idx="2"/>
          </p:cNvCxnSpPr>
          <p:nvPr/>
        </p:nvCxnSpPr>
        <p:spPr>
          <a:xfrm>
            <a:off x="3352800" y="2133600"/>
            <a:ext cx="447675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08" name="AutoShape 15"/>
          <p:cNvCxnSpPr>
            <a:stCxn id="76805" idx="4"/>
            <a:endCxn id="76806" idx="0"/>
          </p:cNvCxnSpPr>
          <p:nvPr/>
        </p:nvCxnSpPr>
        <p:spPr>
          <a:xfrm>
            <a:off x="3962400" y="2295525"/>
            <a:ext cx="0" cy="4381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809" name="Text Box 16"/>
          <p:cNvSpPr txBox="1"/>
          <p:nvPr/>
        </p:nvSpPr>
        <p:spPr>
          <a:xfrm>
            <a:off x="2736850" y="1524000"/>
            <a:ext cx="895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0"/>
              </a:spcBef>
              <a:buFontTx/>
            </a:pPr>
            <a:r>
              <a:rPr lang="en-US" altLang="zh-CN" sz="2400" b="0" dirty="0">
                <a:latin typeface="Times New Roman" panose="02020603050405020304" pitchFamily="18" charset="0"/>
                <a:ea typeface="MS PGothic" panose="020B0600070205080204" pitchFamily="34" charset="-128"/>
              </a:rPr>
              <a:t>(0, R)</a:t>
            </a:r>
            <a:endParaRPr lang="en-US" altLang="zh-CN" sz="2400" b="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6810" name="Line 18"/>
          <p:cNvSpPr/>
          <p:nvPr/>
        </p:nvSpPr>
        <p:spPr>
          <a:xfrm>
            <a:off x="3886200" y="2514600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811" name="Text Box 19"/>
          <p:cNvSpPr txBox="1"/>
          <p:nvPr/>
        </p:nvSpPr>
        <p:spPr>
          <a:xfrm>
            <a:off x="4022725" y="2251075"/>
            <a:ext cx="557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0"/>
              </a:spcBef>
              <a:buFontTx/>
            </a:pPr>
            <a:r>
              <a:rPr lang="en-US" altLang="zh-CN" sz="2400" b="0" dirty="0">
                <a:latin typeface="Times New Roman" panose="02020603050405020304" pitchFamily="18" charset="0"/>
                <a:ea typeface="MS PGothic" panose="020B0600070205080204" pitchFamily="34" charset="-128"/>
              </a:rPr>
              <a:t>M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MS PGothic" panose="020B0600070205080204" pitchFamily="34" charset="-128"/>
              </a:rPr>
              <a:t>0</a:t>
            </a:r>
            <a:endParaRPr lang="en-US" altLang="zh-CN" sz="2400" b="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6812" name="Text Box 20"/>
          <p:cNvSpPr txBox="1"/>
          <p:nvPr/>
        </p:nvSpPr>
        <p:spPr>
          <a:xfrm>
            <a:off x="3803650" y="1524000"/>
            <a:ext cx="895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0"/>
              </a:spcBef>
              <a:buFontTx/>
            </a:pPr>
            <a:r>
              <a:rPr lang="en-US" altLang="zh-CN" sz="2400" b="0" dirty="0">
                <a:latin typeface="Times New Roman" panose="02020603050405020304" pitchFamily="18" charset="0"/>
                <a:ea typeface="MS PGothic" panose="020B0600070205080204" pitchFamily="34" charset="-128"/>
              </a:rPr>
              <a:t>(1, R)</a:t>
            </a:r>
            <a:endParaRPr lang="en-US" altLang="zh-CN" sz="2400" b="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6813" name="Text Box 21"/>
          <p:cNvSpPr txBox="1"/>
          <p:nvPr/>
        </p:nvSpPr>
        <p:spPr>
          <a:xfrm>
            <a:off x="4038600" y="2819400"/>
            <a:ext cx="1149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0"/>
              </a:spcBef>
              <a:buFontTx/>
            </a:pPr>
            <a:r>
              <a:rPr lang="en-US" altLang="zh-CN" sz="2400" b="0" dirty="0">
                <a:latin typeface="Times New Roman" panose="02020603050405020304" pitchFamily="18" charset="0"/>
                <a:ea typeface="MS PGothic" panose="020B0600070205080204" pitchFamily="34" charset="-128"/>
              </a:rPr>
              <a:t>(1, R-1)</a:t>
            </a:r>
            <a:endParaRPr lang="en-US" altLang="zh-CN" sz="2400" b="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6814" name="TextBox 1"/>
          <p:cNvSpPr txBox="1"/>
          <p:nvPr/>
        </p:nvSpPr>
        <p:spPr>
          <a:xfrm>
            <a:off x="3048000" y="5975350"/>
            <a:ext cx="4100513" cy="631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如何消除浮点运算？</a:t>
            </a:r>
            <a:endParaRPr lang="zh-CN" altLang="en-US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内容占位符 2"/>
          <p:cNvSpPr>
            <a:spLocks noGrp="1"/>
          </p:cNvSpPr>
          <p:nvPr>
            <p:ph idx="1"/>
          </p:nvPr>
        </p:nvSpPr>
        <p:spPr>
          <a:xfrm>
            <a:off x="360363" y="485775"/>
            <a:ext cx="8534400" cy="5699125"/>
          </a:xfrm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void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 BresenhamMidPointCircle(</a:t>
            </a:r>
            <a:r>
              <a:rPr lang="en-US" altLang="zh-CN" sz="2000" b="1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 r)</a:t>
            </a:r>
            <a:endParaRPr lang="en-US" altLang="zh-CN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{</a:t>
            </a:r>
            <a:endParaRPr lang="en-US" altLang="zh-CN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 x=0,y=r,d;</a:t>
            </a:r>
            <a:endParaRPr lang="en-US" altLang="zh-CN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	d=5 - 4*r;</a:t>
            </a:r>
            <a:endParaRPr lang="en-US" altLang="zh-CN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	dc.SetPixel(x,y,RGB(255,0,0));</a:t>
            </a:r>
            <a:endParaRPr lang="en-US" altLang="zh-CN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while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(x&lt;=y)</a:t>
            </a:r>
            <a:endParaRPr lang="en-US" altLang="zh-CN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	{</a:t>
            </a:r>
            <a:endParaRPr lang="en-US" altLang="zh-CN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if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(d&lt;0)	 d+=8*x+12;</a:t>
            </a:r>
            <a:endParaRPr lang="en-US" altLang="zh-CN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else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{	d+=8*(x-y)+20;  y--; }</a:t>
            </a:r>
            <a:endParaRPr lang="en-US" altLang="zh-CN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		x++;</a:t>
            </a:r>
            <a:endParaRPr lang="en-US" altLang="zh-CN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		dc.SetPixel(x,y,RGB(255,0,0));</a:t>
            </a:r>
            <a:r>
              <a:rPr lang="en-US" altLang="zh-CN" sz="2000" dirty="0">
                <a:solidFill>
                  <a:srgbClr val="008000"/>
                </a:solidFill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整圆*</a:t>
            </a:r>
            <a:r>
              <a:rPr lang="en-US" altLang="zh-CN" sz="2000" b="1" dirty="0">
                <a:solidFill>
                  <a:srgbClr val="008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endParaRPr lang="en-US" altLang="zh-CN" sz="2000" b="1" dirty="0">
              <a:solidFill>
                <a:srgbClr val="008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	}</a:t>
            </a:r>
            <a:endParaRPr lang="en-US" altLang="zh-CN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lang="en-US" altLang="zh-CN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endParaRPr lang="zh-CN" altLang="en-US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: 圆角 1"/>
          <p:cNvSpPr/>
          <p:nvPr/>
        </p:nvSpPr>
        <p:spPr>
          <a:xfrm>
            <a:off x="5675313" y="884238"/>
            <a:ext cx="2790825" cy="25542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marR="0" lvl="0" indent="-342900" algn="ctr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如何绘制整圆？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setpixel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x,y,color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setpixel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y,x,color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setpixel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(y,-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x,color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… …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4133850" y="4540250"/>
            <a:ext cx="4257675" cy="2098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. 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如何绘制圆心在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(x0,y0)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，半径为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R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的圆弧？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圆心为（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x</a:t>
            </a: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0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,y</a:t>
            </a: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0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）圆弧上点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setpixel(x+x</a:t>
            </a: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0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,y+y</a:t>
            </a: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0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,color);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TextBox 6"/>
          <p:cNvSpPr txBox="1"/>
          <p:nvPr/>
        </p:nvSpPr>
        <p:spPr>
          <a:xfrm>
            <a:off x="300038" y="469900"/>
            <a:ext cx="8401050" cy="5832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10000"/>
              </a:lnSpc>
              <a:spcBef>
                <a:spcPct val="0"/>
              </a:spcBef>
              <a:buFontTx/>
            </a:pPr>
            <a:r>
              <a:rPr lang="en-US" altLang="zh-CN" sz="20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void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MidpointCircle(</a:t>
            </a:r>
            <a:r>
              <a:rPr lang="en-US" altLang="zh-CN" sz="20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color)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{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</a:pPr>
            <a:r>
              <a:rPr lang="en-US" altLang="zh-CN" sz="20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int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x, y, d;    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x=0;        y=r;             d=1-r;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</a:pPr>
            <a:r>
              <a:rPr lang="en-US" altLang="zh-CN" sz="20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while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(x&lt;y)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{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setPixel(x, y, color) ; </a:t>
            </a:r>
            <a:r>
              <a:rPr lang="en-US" altLang="zh-CN" sz="2000" dirty="0">
                <a:solidFill>
                  <a:srgbClr val="008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整圆*</a:t>
            </a:r>
            <a:r>
              <a:rPr lang="en-US" altLang="zh-CN" sz="2000" dirty="0">
                <a:solidFill>
                  <a:srgbClr val="008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endParaRPr lang="en-US" altLang="zh-CN" sz="2000" dirty="0">
              <a:solidFill>
                <a:srgbClr val="008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if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(d&lt;0)	d+=2*x+3;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else</a:t>
            </a:r>
            <a:endParaRPr lang="en-US" altLang="zh-CN" sz="20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{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	d+=2*(x-y)+5;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	y--;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}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x++;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}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内容占位符 2"/>
          <p:cNvSpPr>
            <a:spLocks noGrp="1"/>
          </p:cNvSpPr>
          <p:nvPr>
            <p:ph idx="1"/>
          </p:nvPr>
        </p:nvSpPr>
        <p:spPr>
          <a:xfrm>
            <a:off x="304800" y="1320800"/>
            <a:ext cx="8618538" cy="4805363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理想直线宽度为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，理想空间是连续的。</a:t>
            </a:r>
            <a:r>
              <a:rPr lang="zh-CN" altLang="en-US" sz="26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但光栅设备（屏幕和帧缓存）是离散的，最小单位是像素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zh-CN" altLang="en-US" sz="2600" b="1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直线光栅化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就是根据直线端点，确定</a:t>
            </a:r>
            <a:r>
              <a:rPr lang="zh-CN" altLang="en-US" sz="2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最佳逼近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于该直线的一组像素，并且给像素指定适当颜色值的过程</a:t>
            </a:r>
            <a:endParaRPr lang="en-US" altLang="zh-CN" sz="2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输入：直线端点坐标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任务：根据算法确定用哪些像素来逼近直线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输出：确定一组像素坐标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从起点到终点的像素序列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，以指定颜色写入到帧缓存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假设线段的宽度为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像素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dirty="0"/>
          </a:p>
        </p:txBody>
      </p:sp>
      <p:grpSp>
        <p:nvGrpSpPr>
          <p:cNvPr id="13314" name="组合 1"/>
          <p:cNvGrpSpPr/>
          <p:nvPr/>
        </p:nvGrpSpPr>
        <p:grpSpPr>
          <a:xfrm>
            <a:off x="5538788" y="4803775"/>
            <a:ext cx="3552825" cy="1925638"/>
            <a:chOff x="1092200" y="2608263"/>
            <a:chExt cx="5570538" cy="2822575"/>
          </a:xfrm>
        </p:grpSpPr>
        <p:sp>
          <p:nvSpPr>
            <p:cNvPr id="7" name="矩形 6"/>
            <p:cNvSpPr/>
            <p:nvPr/>
          </p:nvSpPr>
          <p:spPr bwMode="auto">
            <a:xfrm>
              <a:off x="1336129" y="3055035"/>
              <a:ext cx="477901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814030" y="3055035"/>
              <a:ext cx="475412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2289442" y="3055035"/>
              <a:ext cx="475413" cy="4746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764855" y="3055035"/>
              <a:ext cx="475412" cy="477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3240266" y="3055035"/>
              <a:ext cx="475413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715679" y="3055035"/>
              <a:ext cx="475412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4191091" y="3055035"/>
              <a:ext cx="477901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4668992" y="3055035"/>
              <a:ext cx="472923" cy="477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5617329" y="3055035"/>
              <a:ext cx="477901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1336129" y="3529730"/>
              <a:ext cx="477901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814030" y="3529730"/>
              <a:ext cx="475412" cy="4746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2289442" y="3529730"/>
              <a:ext cx="475413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2764855" y="3529730"/>
              <a:ext cx="475412" cy="477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3240266" y="3529730"/>
              <a:ext cx="475413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3715679" y="3529730"/>
              <a:ext cx="475412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4191091" y="3529730"/>
              <a:ext cx="477901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4668992" y="3529730"/>
              <a:ext cx="472923" cy="477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617329" y="3529730"/>
              <a:ext cx="477901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1336129" y="4004425"/>
              <a:ext cx="477901" cy="4746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1814030" y="4004425"/>
              <a:ext cx="475412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2289442" y="4004425"/>
              <a:ext cx="475413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764855" y="4004425"/>
              <a:ext cx="475412" cy="477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3240266" y="4004425"/>
              <a:ext cx="475413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3715679" y="4004425"/>
              <a:ext cx="475412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4191091" y="4004425"/>
              <a:ext cx="477901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4668992" y="4004425"/>
              <a:ext cx="472923" cy="477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5141916" y="4004425"/>
              <a:ext cx="475413" cy="4746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5617329" y="4004425"/>
              <a:ext cx="477901" cy="4746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1336129" y="4481448"/>
              <a:ext cx="477901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1814030" y="4481448"/>
              <a:ext cx="475412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2289442" y="4481448"/>
              <a:ext cx="475413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3240266" y="4481448"/>
              <a:ext cx="475413" cy="4746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3715679" y="4481448"/>
              <a:ext cx="475412" cy="4746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4191091" y="4481448"/>
              <a:ext cx="477901" cy="4746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5141916" y="4479120"/>
              <a:ext cx="475413" cy="477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5617329" y="4481448"/>
              <a:ext cx="477901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1336129" y="4956143"/>
              <a:ext cx="477901" cy="4723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1814030" y="4956143"/>
              <a:ext cx="475412" cy="4723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2289442" y="4956143"/>
              <a:ext cx="475413" cy="4723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3240266" y="4956143"/>
              <a:ext cx="475413" cy="47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3715679" y="4956143"/>
              <a:ext cx="475412" cy="47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4191091" y="4956143"/>
              <a:ext cx="477901" cy="47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4668992" y="4956143"/>
              <a:ext cx="472923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5617329" y="4956143"/>
              <a:ext cx="477901" cy="47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4668992" y="4481448"/>
              <a:ext cx="472923" cy="4746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2764855" y="4479120"/>
              <a:ext cx="475412" cy="4770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2764855" y="4956143"/>
              <a:ext cx="475412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5141916" y="4956143"/>
              <a:ext cx="475413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 bwMode="auto">
            <a:xfrm flipV="1">
              <a:off x="1154426" y="4174292"/>
              <a:ext cx="5508312" cy="105875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 bwMode="auto">
            <a:xfrm>
              <a:off x="5141916" y="3050381"/>
              <a:ext cx="475413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 bwMode="auto">
            <a:xfrm flipV="1">
              <a:off x="1092200" y="2608263"/>
              <a:ext cx="2148066" cy="2096571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66" name="标题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spcBef>
                <a:spcPct val="0"/>
              </a:spcBef>
              <a:buFontTx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3.2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直线段光栅化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内容占位符 2"/>
          <p:cNvSpPr>
            <a:spLocks noGrp="1"/>
          </p:cNvSpPr>
          <p:nvPr>
            <p:ph idx="1"/>
          </p:nvPr>
        </p:nvSpPr>
        <p:spPr>
          <a:xfrm>
            <a:off x="342900" y="608013"/>
            <a:ext cx="8577263" cy="563562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spcBef>
                <a:spcPts val="1200"/>
              </a:spcBef>
              <a:buNone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直线段光栅化算法要求：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直</a:t>
            </a:r>
            <a:endParaRPr lang="en-US" altLang="zh-CN" sz="2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–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宽度、颜色要均匀，要与宽度和角度无关</a:t>
            </a:r>
            <a:endParaRPr lang="en-US" altLang="zh-CN" sz="2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–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终点处要精确。考虑由绘图设备精度及算法造成的累计误差</a:t>
            </a:r>
            <a:endParaRPr lang="en-US" altLang="zh-CN" sz="2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速度快：决定在此基础上开发的图形系统的效率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ts val="600"/>
              </a:spcBef>
              <a:buNone/>
            </a:pP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计算时间</a:t>
            </a:r>
            <a:endParaRPr lang="en-US" altLang="zh-CN" sz="2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浮点数运算</a:t>
            </a: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整数除法</a:t>
            </a: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乘法</a:t>
            </a: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加减法</a:t>
            </a:r>
            <a:r>
              <a:rPr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移位   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536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5663" y="4324350"/>
            <a:ext cx="2427287" cy="23844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5363" name="组合 1"/>
          <p:cNvGrpSpPr/>
          <p:nvPr/>
        </p:nvGrpSpPr>
        <p:grpSpPr>
          <a:xfrm>
            <a:off x="966788" y="4475163"/>
            <a:ext cx="3552825" cy="1925637"/>
            <a:chOff x="1092200" y="2608263"/>
            <a:chExt cx="5570538" cy="2822575"/>
          </a:xfrm>
        </p:grpSpPr>
        <p:sp>
          <p:nvSpPr>
            <p:cNvPr id="6" name="矩形 5"/>
            <p:cNvSpPr/>
            <p:nvPr/>
          </p:nvSpPr>
          <p:spPr bwMode="auto">
            <a:xfrm>
              <a:off x="1336129" y="3055035"/>
              <a:ext cx="477901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814030" y="3055035"/>
              <a:ext cx="475412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289442" y="3055035"/>
              <a:ext cx="475413" cy="4746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2764855" y="3055035"/>
              <a:ext cx="475412" cy="4770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240266" y="3055035"/>
              <a:ext cx="475413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3715679" y="3055035"/>
              <a:ext cx="475412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4191091" y="3055035"/>
              <a:ext cx="477901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4668992" y="3055035"/>
              <a:ext cx="472923" cy="4770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5617329" y="3055035"/>
              <a:ext cx="477901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1336129" y="3529730"/>
              <a:ext cx="477901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1814030" y="3529730"/>
              <a:ext cx="475412" cy="4746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2289442" y="3529730"/>
              <a:ext cx="475413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2764855" y="3529730"/>
              <a:ext cx="475412" cy="4770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3240266" y="3529730"/>
              <a:ext cx="475413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3715679" y="3529730"/>
              <a:ext cx="475412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4191091" y="3529730"/>
              <a:ext cx="477901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4668992" y="3529730"/>
              <a:ext cx="472923" cy="4770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617329" y="3529730"/>
              <a:ext cx="477901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1336129" y="4004426"/>
              <a:ext cx="477901" cy="4746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1814030" y="4004426"/>
              <a:ext cx="475412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2289442" y="4004426"/>
              <a:ext cx="475413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2764855" y="4004426"/>
              <a:ext cx="475412" cy="4770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3240266" y="4004426"/>
              <a:ext cx="475413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3715679" y="4004426"/>
              <a:ext cx="475412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4191091" y="4004426"/>
              <a:ext cx="477901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4668992" y="4004426"/>
              <a:ext cx="472923" cy="4770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5141916" y="4004426"/>
              <a:ext cx="475413" cy="4746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5617329" y="4004426"/>
              <a:ext cx="477901" cy="4746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1336129" y="4481447"/>
              <a:ext cx="477901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1814030" y="4481447"/>
              <a:ext cx="475412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2289442" y="4481447"/>
              <a:ext cx="475413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3240266" y="4481447"/>
              <a:ext cx="475413" cy="4746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3715679" y="4481447"/>
              <a:ext cx="475412" cy="4746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4191091" y="4481447"/>
              <a:ext cx="477901" cy="4746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5141916" y="4479121"/>
              <a:ext cx="475413" cy="4770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5617329" y="4481447"/>
              <a:ext cx="477901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1336129" y="4956143"/>
              <a:ext cx="477901" cy="4723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1814030" y="4956143"/>
              <a:ext cx="475412" cy="4723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2289442" y="4956143"/>
              <a:ext cx="475413" cy="4723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3240266" y="4956143"/>
              <a:ext cx="475413" cy="4723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3715679" y="4956143"/>
              <a:ext cx="475412" cy="4723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4191091" y="4956143"/>
              <a:ext cx="477901" cy="4723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4668992" y="4956143"/>
              <a:ext cx="472923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5617329" y="4956143"/>
              <a:ext cx="477901" cy="4723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4668992" y="4481447"/>
              <a:ext cx="472923" cy="4746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2764855" y="4479121"/>
              <a:ext cx="475412" cy="4770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2764855" y="4956143"/>
              <a:ext cx="475412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5141916" y="4956143"/>
              <a:ext cx="475413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 flipV="1">
              <a:off x="1154426" y="4174292"/>
              <a:ext cx="5508312" cy="1058757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 bwMode="auto">
            <a:xfrm>
              <a:off x="5141916" y="3050381"/>
              <a:ext cx="475413" cy="4746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 flipV="1">
              <a:off x="1092200" y="2608263"/>
              <a:ext cx="2148066" cy="209657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内容占位符 2"/>
          <p:cNvSpPr>
            <a:spLocks noGrp="1"/>
          </p:cNvSpPr>
          <p:nvPr>
            <p:ph idx="1"/>
          </p:nvPr>
        </p:nvSpPr>
        <p:spPr>
          <a:xfrm>
            <a:off x="314325" y="1600200"/>
            <a:ext cx="8372475" cy="4525963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逐点比较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直接计算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DDA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Bresenham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中点法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本质上都是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描点法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画图形。确定下一个点的方法不同，效率也不同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386" name="标题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spcBef>
                <a:spcPct val="0"/>
              </a:spcBef>
              <a:buFontTx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3.2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直线段光栅化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9"/>
          <p:cNvSpPr/>
          <p:nvPr/>
        </p:nvSpPr>
        <p:spPr>
          <a:xfrm>
            <a:off x="330200" y="9604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eaLnBrk="0" hangingPunct="0">
              <a:spcBef>
                <a:spcPct val="0"/>
              </a:spcBef>
              <a:buFontTx/>
            </a:pPr>
            <a:r>
              <a:rPr lang="zh-CN" altLang="en-US" sz="2800" dirty="0"/>
              <a:t>直线光栅化算法采用的坐标系统</a:t>
            </a:r>
            <a:endParaRPr lang="zh-CN" altLang="en-US" sz="2800" dirty="0"/>
          </a:p>
          <a:p>
            <a:pPr algn="ctr" eaLnBrk="0" hangingPunct="0">
              <a:spcBef>
                <a:spcPct val="0"/>
              </a:spcBef>
              <a:buFontTx/>
            </a:pPr>
            <a:r>
              <a:rPr lang="zh-CN" altLang="en-US" sz="2800" dirty="0"/>
              <a:t>笛卡尔坐标系</a:t>
            </a:r>
            <a:r>
              <a:rPr lang="en-GB" altLang="zh-CN" dirty="0">
                <a:latin typeface="Calibri" panose="020F0502020204030204" pitchFamily="34" charset="0"/>
                <a:ea typeface="宋体" panose="02010600030101010101" pitchFamily="2" charset="-122"/>
              </a:rPr>
              <a:t>Cartesian Coordinate System</a:t>
            </a:r>
            <a:endParaRPr lang="en-GB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410" name="Line 11"/>
          <p:cNvSpPr/>
          <p:nvPr/>
        </p:nvSpPr>
        <p:spPr>
          <a:xfrm>
            <a:off x="2284413" y="5122863"/>
            <a:ext cx="48244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7411" name="Line 12"/>
          <p:cNvSpPr/>
          <p:nvPr/>
        </p:nvSpPr>
        <p:spPr>
          <a:xfrm flipV="1">
            <a:off x="2789238" y="2098675"/>
            <a:ext cx="0" cy="35290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7412" name="Text Box 13"/>
          <p:cNvSpPr txBox="1"/>
          <p:nvPr/>
        </p:nvSpPr>
        <p:spPr>
          <a:xfrm>
            <a:off x="2428875" y="5116513"/>
            <a:ext cx="936625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GB" altLang="zh-CN" sz="1800" i="1" dirty="0"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endParaRPr lang="en-GB" altLang="zh-CN" sz="18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3" name="Text Box 14"/>
          <p:cNvSpPr txBox="1"/>
          <p:nvPr/>
        </p:nvSpPr>
        <p:spPr>
          <a:xfrm>
            <a:off x="6965950" y="5108575"/>
            <a:ext cx="936625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GB" altLang="zh-CN" sz="1800" i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GB" altLang="zh-CN" sz="18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4" name="Text Box 15"/>
          <p:cNvSpPr txBox="1"/>
          <p:nvPr/>
        </p:nvSpPr>
        <p:spPr>
          <a:xfrm>
            <a:off x="2428875" y="2019300"/>
            <a:ext cx="936625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GB" altLang="zh-CN" sz="1800" i="1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endParaRPr lang="en-GB" altLang="zh-CN" sz="18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5" name="Oval 16"/>
          <p:cNvSpPr/>
          <p:nvPr/>
        </p:nvSpPr>
        <p:spPr>
          <a:xfrm>
            <a:off x="5237163" y="3827463"/>
            <a:ext cx="71437" cy="7143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16" name="Text Box 17"/>
          <p:cNvSpPr txBox="1"/>
          <p:nvPr/>
        </p:nvSpPr>
        <p:spPr>
          <a:xfrm>
            <a:off x="5453063" y="3683000"/>
            <a:ext cx="936625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GB" altLang="zh-CN" sz="1800" i="1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GB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GB" altLang="zh-CN" sz="1800" i="1" dirty="0">
                <a:latin typeface="Arial" panose="020B0604020202020204" pitchFamily="34" charset="0"/>
                <a:ea typeface="宋体" panose="02010600030101010101" pitchFamily="2" charset="-122"/>
              </a:rPr>
              <a:t>x, y</a:t>
            </a:r>
            <a:r>
              <a:rPr lang="en-GB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GB" altLang="zh-CN" sz="18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7417" name="Group 23"/>
          <p:cNvGrpSpPr/>
          <p:nvPr/>
        </p:nvGrpSpPr>
        <p:grpSpPr>
          <a:xfrm>
            <a:off x="3363913" y="2932113"/>
            <a:ext cx="4751387" cy="1716087"/>
            <a:chOff x="2119" y="1847"/>
            <a:chExt cx="2993" cy="1081"/>
          </a:xfrm>
        </p:grpSpPr>
        <p:sp>
          <p:nvSpPr>
            <p:cNvPr id="17418" name="Line 18"/>
            <p:cNvSpPr/>
            <p:nvPr/>
          </p:nvSpPr>
          <p:spPr>
            <a:xfrm flipV="1">
              <a:off x="2437" y="2016"/>
              <a:ext cx="1859" cy="5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19" name="Oval 19"/>
            <p:cNvSpPr/>
            <p:nvPr/>
          </p:nvSpPr>
          <p:spPr>
            <a:xfrm>
              <a:off x="2392" y="2606"/>
              <a:ext cx="45" cy="4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420" name="Oval 20"/>
            <p:cNvSpPr/>
            <p:nvPr/>
          </p:nvSpPr>
          <p:spPr>
            <a:xfrm>
              <a:off x="4296" y="1971"/>
              <a:ext cx="45" cy="4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421" name="Text Box 21"/>
            <p:cNvSpPr txBox="1"/>
            <p:nvPr/>
          </p:nvSpPr>
          <p:spPr>
            <a:xfrm>
              <a:off x="4420" y="1847"/>
              <a:ext cx="69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FontTx/>
              </a:pPr>
              <a:r>
                <a:rPr lang="en-IE" altLang="zh-CN" sz="1800" b="0" dirty="0">
                  <a:latin typeface="Arial" panose="020B0604020202020204" pitchFamily="34" charset="0"/>
                  <a:ea typeface="宋体" panose="02010600030101010101" pitchFamily="2" charset="-122"/>
                </a:rPr>
                <a:t>p(12, 20)</a:t>
              </a:r>
              <a:endParaRPr lang="en-IE" altLang="zh-CN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2" name="Text Box 22"/>
            <p:cNvSpPr txBox="1"/>
            <p:nvPr/>
          </p:nvSpPr>
          <p:spPr>
            <a:xfrm>
              <a:off x="2119" y="2697"/>
              <a:ext cx="5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0"/>
                </a:spcBef>
                <a:buFontTx/>
              </a:pPr>
              <a:r>
                <a:rPr lang="en-IE" altLang="zh-CN" sz="1800" b="0" dirty="0">
                  <a:latin typeface="Arial" panose="020B0604020202020204" pitchFamily="34" charset="0"/>
                  <a:ea typeface="宋体" panose="02010600030101010101" pitchFamily="2" charset="-122"/>
                </a:rPr>
                <a:t>p(3, 8)</a:t>
              </a:r>
              <a:endParaRPr lang="en-IE" altLang="zh-CN" sz="18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e87e9a95-4856-4965-86f4-8674c064638b"/>
  <p:tag name="COMMONDATA" val="eyJoZGlkIjoiMWY3NzZhYWMyMDk1ODkzOGNmMTIwMGViNGI4OGVlNT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8410</Words>
  <Application>WPS 演示</Application>
  <PresentationFormat>全屏显示(4:3)</PresentationFormat>
  <Paragraphs>973</Paragraphs>
  <Slides>59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28</vt:i4>
      </vt:variant>
      <vt:variant>
        <vt:lpstr>幻灯片标题</vt:lpstr>
      </vt:variant>
      <vt:variant>
        <vt:i4>59</vt:i4>
      </vt:variant>
    </vt:vector>
  </HeadingPairs>
  <TitlesOfParts>
    <vt:vector size="111" baseType="lpstr">
      <vt:lpstr>Arial</vt:lpstr>
      <vt:lpstr>宋体</vt:lpstr>
      <vt:lpstr>Wingdings</vt:lpstr>
      <vt:lpstr>华文楷体</vt:lpstr>
      <vt:lpstr>Calibri</vt:lpstr>
      <vt:lpstr>Times New Roman</vt:lpstr>
      <vt:lpstr>华文中宋</vt:lpstr>
      <vt:lpstr>等线</vt:lpstr>
      <vt:lpstr>Symbol</vt:lpstr>
      <vt:lpstr>Gulim</vt:lpstr>
      <vt:lpstr>Malgun Gothic</vt:lpstr>
      <vt:lpstr>楷体_GB2312</vt:lpstr>
      <vt:lpstr>新宋体</vt:lpstr>
      <vt:lpstr>Arial Unicode MS</vt:lpstr>
      <vt:lpstr>Tahoma</vt:lpstr>
      <vt:lpstr>微软雅黑</vt:lpstr>
      <vt:lpstr>MS PGothic</vt:lpstr>
      <vt:lpstr>Arial Unicode MS</vt:lpstr>
      <vt:lpstr>Times New Roman</vt:lpstr>
      <vt:lpstr>Verdana</vt:lpstr>
      <vt:lpstr>Wingdings</vt:lpstr>
      <vt:lpstr>BatangChe</vt:lpstr>
      <vt:lpstr>ESRI AMFM Electric</vt:lpstr>
      <vt:lpstr>Office 主题</vt:lpstr>
      <vt:lpstr>Equation.3</vt:lpstr>
      <vt:lpstr>Equation.DSMT4</vt:lpstr>
      <vt:lpstr>Visio.Drawing.11</vt:lpstr>
      <vt:lpstr>Visio.Drawing.11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Equation.AxMath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Equation.AxMath</vt:lpstr>
      <vt:lpstr>Equation.DSMT4</vt:lpstr>
      <vt:lpstr>Equation.DSMT4</vt:lpstr>
      <vt:lpstr>Visio.Drawing.11</vt:lpstr>
      <vt:lpstr>Equation.AxMath</vt:lpstr>
      <vt:lpstr>Equation.DSMT4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 基本光栅图形生成算法</dc:title>
  <dc:creator>litao</dc:creator>
  <cp:lastModifiedBy>admin</cp:lastModifiedBy>
  <cp:revision>475</cp:revision>
  <dcterms:created xsi:type="dcterms:W3CDTF">2005-07-04T08:25:42Z</dcterms:created>
  <dcterms:modified xsi:type="dcterms:W3CDTF">2023-09-11T13:34:31Z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EE265903D2C54CC29AFDDB88F37D7E7A_12</vt:lpwstr>
  </property>
  <property fmtid="{D5CDD505-2E9C-101B-9397-08002B2CF9AE}" pid="3" name="KSOProductBuildVer">
    <vt:lpwstr>2052-11.1.0.14309</vt:lpwstr>
  </property>
</Properties>
</file>