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66" r:id="rId3"/>
    <p:sldId id="388" r:id="rId4"/>
    <p:sldId id="508" r:id="rId6"/>
    <p:sldId id="510" r:id="rId7"/>
    <p:sldId id="511" r:id="rId8"/>
    <p:sldId id="512" r:id="rId9"/>
    <p:sldId id="513" r:id="rId10"/>
    <p:sldId id="586" r:id="rId11"/>
    <p:sldId id="509" r:id="rId12"/>
    <p:sldId id="517" r:id="rId13"/>
    <p:sldId id="519" r:id="rId14"/>
    <p:sldId id="533" r:id="rId15"/>
    <p:sldId id="520" r:id="rId16"/>
    <p:sldId id="518" r:id="rId17"/>
    <p:sldId id="548" r:id="rId18"/>
    <p:sldId id="521" r:id="rId19"/>
    <p:sldId id="525" r:id="rId20"/>
    <p:sldId id="556" r:id="rId21"/>
    <p:sldId id="539" r:id="rId22"/>
    <p:sldId id="541" r:id="rId23"/>
    <p:sldId id="549" r:id="rId24"/>
    <p:sldId id="550" r:id="rId25"/>
    <p:sldId id="551" r:id="rId26"/>
    <p:sldId id="543" r:id="rId27"/>
    <p:sldId id="545" r:id="rId28"/>
    <p:sldId id="546" r:id="rId29"/>
    <p:sldId id="547" r:id="rId30"/>
    <p:sldId id="503" r:id="rId31"/>
    <p:sldId id="466" r:id="rId32"/>
    <p:sldId id="559" r:id="rId33"/>
    <p:sldId id="562" r:id="rId34"/>
    <p:sldId id="563" r:id="rId35"/>
    <p:sldId id="564" r:id="rId36"/>
    <p:sldId id="626" r:id="rId37"/>
    <p:sldId id="468" r:id="rId38"/>
    <p:sldId id="557" r:id="rId39"/>
    <p:sldId id="558" r:id="rId40"/>
    <p:sldId id="469" r:id="rId41"/>
    <p:sldId id="470" r:id="rId42"/>
    <p:sldId id="471" r:id="rId43"/>
    <p:sldId id="472" r:id="rId44"/>
    <p:sldId id="552" r:id="rId45"/>
    <p:sldId id="553" r:id="rId46"/>
    <p:sldId id="554" r:id="rId47"/>
    <p:sldId id="555" r:id="rId48"/>
    <p:sldId id="507" r:id="rId49"/>
  </p:sldIdLst>
  <p:sldSz cx="9144000" cy="6858000" type="screen4x3"/>
  <p:notesSz cx="6858000" cy="9144000"/>
  <p:custDataLst>
    <p:tags r:id="rId53"/>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818"/>
    <a:srgbClr val="BA02B1"/>
    <a:srgbClr val="9DB606"/>
    <a:srgbClr val="2F848D"/>
    <a:srgbClr val="0000FF"/>
    <a:srgbClr val="FFAE0B"/>
    <a:srgbClr val="FFCC6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038"/>
    <p:restoredTop sz="95308"/>
  </p:normalViewPr>
  <p:slideViewPr>
    <p:cSldViewPr showGuides="1">
      <p:cViewPr varScale="1">
        <p:scale>
          <a:sx n="87" d="100"/>
          <a:sy n="87" d="100"/>
        </p:scale>
        <p:origin x="1541" y="72"/>
      </p:cViewPr>
      <p:guideLst>
        <p:guide orient="horz" pos="210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7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8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sz="12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sz="1200" noProof="1">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257556-3483-45B9-84AB-A48747F00898}" type="datetimeFigureOut">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sz="12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CD1F474-D465-4020-8AA6-726A98B9607E}"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p:cNvSpPr>
          <p:nvPr>
            <p:ph type="sldImg"/>
          </p:nvPr>
        </p:nvSpPr>
        <p:spPr/>
      </p:sp>
      <p:sp>
        <p:nvSpPr>
          <p:cNvPr id="8194" name="文本占位符 2"/>
          <p:cNvSpPr/>
          <p:nvPr>
            <p:ph type="body"/>
          </p:nvPr>
        </p:nvSpPr>
        <p:spPr/>
        <p:txBody>
          <a:bodyPr wrap="square" lIns="91440" tIns="45720" rIns="91440" bIns="45720" anchor="t" anchorCtr="0"/>
          <a:p>
            <a:pPr lvl="0"/>
            <a:r>
              <a:rPr lang="zh-CN" altLang="en-US"/>
              <a:t>Ivan Sutherland 建立了刻画交互式计算机(1963)</a:t>
            </a:r>
            <a:endParaRPr lang="zh-CN" altLang="en-US"/>
          </a:p>
          <a:p>
            <a:pPr lvl="0"/>
            <a:endParaRPr lang="zh-CN" altLang="en-US"/>
          </a:p>
          <a:p>
            <a:pPr lvl="0"/>
            <a:r>
              <a:rPr lang="zh-CN" altLang="en-US"/>
              <a:t>图形学的基本框架 ：</a:t>
            </a:r>
            <a:endParaRPr lang="zh-CN" altLang="en-US"/>
          </a:p>
          <a:p>
            <a:pPr lvl="0"/>
            <a:r>
              <a:rPr lang="zh-CN" altLang="en-US"/>
              <a:t>用户在显示器上看到一个对象。</a:t>
            </a:r>
            <a:endParaRPr lang="zh-CN" altLang="en-US"/>
          </a:p>
          <a:p>
            <a:pPr lvl="0"/>
            <a:r>
              <a:rPr lang="zh-CN" altLang="en-US"/>
              <a:t>用户利用输入设备(光笔、鼠标、跟踪球等)点选该对</a:t>
            </a:r>
            <a:endParaRPr lang="zh-CN" altLang="en-US"/>
          </a:p>
          <a:p>
            <a:pPr lvl="0"/>
            <a:r>
              <a:rPr lang="zh-CN" altLang="en-US"/>
              <a:t>象。</a:t>
            </a:r>
            <a:endParaRPr lang="zh-CN" altLang="en-US"/>
          </a:p>
          <a:p>
            <a:pPr lvl="0"/>
            <a:r>
              <a:rPr lang="zh-CN" altLang="en-US"/>
              <a:t>对象发生了改变(移动、旋转、变形等) 。</a:t>
            </a:r>
            <a:endParaRPr lang="zh-CN" altLang="en-US"/>
          </a:p>
          <a:p>
            <a:pPr lvl="0"/>
            <a:r>
              <a:rPr lang="zh-CN" altLang="en-US"/>
              <a:t>重复上述过程</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pPr eaLnBrk="1" hangingPunct="1">
              <a:spcBef>
                <a:spcPct val="55000"/>
              </a:spcBef>
            </a:pPr>
            <a:r>
              <a:rPr lang="zh-CN" altLang="en-US" b="1" dirty="0">
                <a:solidFill>
                  <a:srgbClr val="000818"/>
                </a:solidFill>
                <a:ea typeface="楷体" panose="02010609060101010101" pitchFamily="49" charset="-122"/>
                <a:sym typeface="+mn-ea"/>
              </a:rPr>
              <a:t>衡量显存的技术性能的指标 </a:t>
            </a:r>
            <a:endParaRPr lang="zh-CN" altLang="en-US" b="1" dirty="0">
              <a:solidFill>
                <a:srgbClr val="000818"/>
              </a:solidFill>
              <a:ea typeface="楷体" panose="02010609060101010101" pitchFamily="49" charset="-122"/>
            </a:endParaRPr>
          </a:p>
          <a:p>
            <a:pPr lvl="1" eaLnBrk="1" hangingPunct="1"/>
            <a:r>
              <a:rPr lang="zh-CN" altLang="en-US" b="1" dirty="0">
                <a:solidFill>
                  <a:srgbClr val="000818"/>
                </a:solidFill>
                <a:ea typeface="楷体" panose="02010609060101010101" pitchFamily="49" charset="-122"/>
                <a:sym typeface="+mn-ea"/>
              </a:rPr>
              <a:t>数据存取速度（可通过工作时钟频率体现）</a:t>
            </a:r>
            <a:endParaRPr lang="zh-CN" altLang="en-US" b="1" dirty="0">
              <a:solidFill>
                <a:srgbClr val="000818"/>
              </a:solidFill>
              <a:ea typeface="楷体" panose="02010609060101010101" pitchFamily="49" charset="-122"/>
            </a:endParaRPr>
          </a:p>
          <a:p>
            <a:pPr lvl="1" eaLnBrk="1" hangingPunct="1"/>
            <a:r>
              <a:rPr lang="zh-CN" altLang="en-US" b="1" dirty="0">
                <a:solidFill>
                  <a:srgbClr val="000818"/>
                </a:solidFill>
                <a:ea typeface="楷体" panose="02010609060101010101" pitchFamily="49" charset="-122"/>
                <a:sym typeface="+mn-ea"/>
              </a:rPr>
              <a:t>显存容量 </a:t>
            </a:r>
            <a:endParaRPr lang="zh-CN" altLang="en-US" b="1" dirty="0">
              <a:solidFill>
                <a:srgbClr val="000818"/>
              </a:solidFill>
              <a:ea typeface="楷体" panose="02010609060101010101" pitchFamily="49" charset="-122"/>
            </a:endParaRPr>
          </a:p>
          <a:p>
            <a:endParaRPr lang="zh-CN" altLang="en-US" b="1" dirty="0">
              <a:solidFill>
                <a:srgbClr val="000818"/>
              </a:solidFill>
              <a:ea typeface="楷体" panose="02010609060101010101"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en-US" altLang="zh-CN" b="1" kern="0" noProof="0" dirty="0" smtClean="0">
                <a:ln>
                  <a:noFill/>
                </a:ln>
                <a:solidFill>
                  <a:srgbClr val="000818"/>
                </a:solidFill>
                <a:effectLst/>
                <a:uLnTx/>
                <a:uFillTx/>
                <a:ea typeface="楷体" panose="02010609060101010101" pitchFamily="49" charset="-122"/>
                <a:cs typeface="+mj-cs"/>
                <a:sym typeface="+mn-ea"/>
              </a:rPr>
              <a:t>OpenGL</a:t>
            </a:r>
            <a:r>
              <a:rPr lang="zh-CN" altLang="en-US" b="1" kern="0" noProof="0" dirty="0" smtClean="0">
                <a:ln>
                  <a:noFill/>
                </a:ln>
                <a:solidFill>
                  <a:srgbClr val="000818"/>
                </a:solidFill>
                <a:effectLst/>
                <a:uLnTx/>
                <a:uFillTx/>
                <a:ea typeface="楷体" panose="02010609060101010101" pitchFamily="49" charset="-122"/>
                <a:cs typeface="+mj-cs"/>
                <a:sym typeface="+mn-ea"/>
              </a:rPr>
              <a:t>为图形设备的软件接口，只要安装了支持</a:t>
            </a:r>
            <a:r>
              <a:rPr lang="en-US" altLang="zh-CN" b="1" kern="0" noProof="0" dirty="0" smtClean="0">
                <a:ln>
                  <a:noFill/>
                </a:ln>
                <a:solidFill>
                  <a:srgbClr val="000818"/>
                </a:solidFill>
                <a:effectLst/>
                <a:uLnTx/>
                <a:uFillTx/>
                <a:ea typeface="楷体" panose="02010609060101010101" pitchFamily="49" charset="-122"/>
                <a:cs typeface="+mj-cs"/>
                <a:sym typeface="+mn-ea"/>
              </a:rPr>
              <a:t>OpenGL</a:t>
            </a:r>
            <a:r>
              <a:rPr lang="zh-CN" altLang="en-US" b="1" kern="0" noProof="0" dirty="0" smtClean="0">
                <a:ln>
                  <a:noFill/>
                </a:ln>
                <a:solidFill>
                  <a:srgbClr val="000818"/>
                </a:solidFill>
                <a:effectLst/>
                <a:uLnTx/>
                <a:uFillTx/>
                <a:ea typeface="楷体" panose="02010609060101010101" pitchFamily="49" charset="-122"/>
                <a:cs typeface="+mj-cs"/>
                <a:sym typeface="+mn-ea"/>
              </a:rPr>
              <a:t>的显卡以及</a:t>
            </a:r>
            <a:r>
              <a:rPr lang="zh-CN" altLang="en-US" b="1" kern="0" noProof="0" dirty="0" smtClean="0">
                <a:ln>
                  <a:noFill/>
                </a:ln>
                <a:solidFill>
                  <a:srgbClr val="FF0000"/>
                </a:solidFill>
                <a:effectLst/>
                <a:uLnTx/>
                <a:uFillTx/>
                <a:ea typeface="楷体" panose="02010609060101010101" pitchFamily="49" charset="-122"/>
                <a:cs typeface="+mj-cs"/>
                <a:sym typeface="+mn-ea"/>
              </a:rPr>
              <a:t>对</a:t>
            </a:r>
            <a:r>
              <a:rPr lang="en-US" altLang="zh-CN" b="1" kern="0" noProof="0" dirty="0" smtClean="0">
                <a:ln>
                  <a:noFill/>
                </a:ln>
                <a:solidFill>
                  <a:srgbClr val="FF0000"/>
                </a:solidFill>
                <a:effectLst/>
                <a:uLnTx/>
                <a:uFillTx/>
                <a:ea typeface="楷体" panose="02010609060101010101" pitchFamily="49" charset="-122"/>
                <a:cs typeface="+mj-cs"/>
                <a:sym typeface="+mn-ea"/>
              </a:rPr>
              <a:t>OpenGL</a:t>
            </a:r>
            <a:r>
              <a:rPr lang="zh-CN" altLang="en-US" b="1" kern="0" noProof="0" dirty="0" smtClean="0">
                <a:ln>
                  <a:noFill/>
                </a:ln>
                <a:solidFill>
                  <a:srgbClr val="FF0000"/>
                </a:solidFill>
                <a:effectLst/>
                <a:uLnTx/>
                <a:uFillTx/>
                <a:ea typeface="楷体" panose="02010609060101010101" pitchFamily="49" charset="-122"/>
                <a:cs typeface="+mj-cs"/>
                <a:sym typeface="+mn-ea"/>
              </a:rPr>
              <a:t>支持的应用程序</a:t>
            </a:r>
            <a:r>
              <a:rPr lang="zh-CN" altLang="en-US" b="1" kern="0" noProof="0" dirty="0" smtClean="0">
                <a:ln>
                  <a:noFill/>
                </a:ln>
                <a:solidFill>
                  <a:srgbClr val="000818"/>
                </a:solidFill>
                <a:effectLst/>
                <a:uLnTx/>
                <a:uFillTx/>
                <a:ea typeface="楷体" panose="02010609060101010101" pitchFamily="49" charset="-122"/>
                <a:cs typeface="+mj-cs"/>
                <a:sym typeface="+mn-ea"/>
              </a:rPr>
              <a:t>就可以使用该接口。</a:t>
            </a:r>
            <a:endParaRPr kumimoji="0" lang="zh-CN" altLang="en-US" b="1" i="0" u="none" strike="noStrike" kern="0" cap="none" spc="0" normalizeH="0" baseline="0" noProof="0" dirty="0" smtClean="0">
              <a:ln>
                <a:noFill/>
              </a:ln>
              <a:solidFill>
                <a:srgbClr val="FF0000"/>
              </a:solidFill>
              <a:effectLst/>
              <a:uLnTx/>
              <a:uFillTx/>
              <a:latin typeface="+mn-lt"/>
              <a:ea typeface="楷体" panose="02010609060101010101" pitchFamily="49" charset="-122"/>
              <a:cs typeface="+mj-cs"/>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p:sp>
      <p:sp>
        <p:nvSpPr>
          <p:cNvPr id="44034" name="备注占位符 2"/>
          <p:cNvSpPr>
            <a:spLocks noGrp="1"/>
          </p:cNvSpPr>
          <p:nvPr>
            <p:ph type="body"/>
          </p:nvPr>
        </p:nvSpPr>
        <p:spPr/>
        <p:txBody>
          <a:bodyPr wrap="square" lIns="91440" tIns="45720" rIns="91440" bIns="45720" anchor="t" anchorCtr="0"/>
          <a:p>
            <a:pPr lvl="0" eaLnBrk="1" hangingPunct="1">
              <a:lnSpc>
                <a:spcPct val="115000"/>
              </a:lnSpc>
            </a:pPr>
            <a:r>
              <a:rPr lang="zh-CN" altLang="en-US" sz="2800" b="1" dirty="0">
                <a:solidFill>
                  <a:srgbClr val="000818"/>
                </a:solidFill>
                <a:latin typeface="楷体" panose="02010609060101010101" pitchFamily="49" charset="-122"/>
                <a:ea typeface="楷体" panose="02010609060101010101" pitchFamily="49" charset="-122"/>
              </a:rPr>
              <a:t>图形应用数据结构</a:t>
            </a:r>
            <a:endParaRPr lang="zh-CN" altLang="en-US" sz="2800" b="1" dirty="0">
              <a:solidFill>
                <a:srgbClr val="000818"/>
              </a:solidFill>
              <a:latin typeface="楷体" panose="02010609060101010101" pitchFamily="49" charset="-122"/>
              <a:ea typeface="楷体" panose="02010609060101010101" pitchFamily="49" charset="-122"/>
            </a:endParaRPr>
          </a:p>
          <a:p>
            <a:pPr lvl="1" indent="0" eaLnBrk="1" hangingPunct="1">
              <a:lnSpc>
                <a:spcPct val="115000"/>
              </a:lnSpc>
            </a:pPr>
            <a:r>
              <a:rPr lang="zh-TW" altLang="en-US" sz="2400" dirty="0">
                <a:solidFill>
                  <a:srgbClr val="000818"/>
                </a:solidFill>
                <a:latin typeface="楷体" panose="02010609060101010101" pitchFamily="49" charset="-122"/>
                <a:ea typeface="楷体" panose="02010609060101010101" pitchFamily="49" charset="-122"/>
              </a:rPr>
              <a:t>一组图形数据文件，其中存放着</a:t>
            </a:r>
            <a:r>
              <a:rPr lang="zh-CN" altLang="en-US" sz="2400" dirty="0">
                <a:solidFill>
                  <a:srgbClr val="000818"/>
                </a:solidFill>
                <a:latin typeface="楷体" panose="02010609060101010101" pitchFamily="49" charset="-122"/>
                <a:ea typeface="楷体" panose="02010609060101010101" pitchFamily="49" charset="-122"/>
              </a:rPr>
              <a:t>待</a:t>
            </a:r>
            <a:r>
              <a:rPr lang="zh-TW" altLang="en-US" sz="2400" dirty="0">
                <a:solidFill>
                  <a:srgbClr val="000818"/>
                </a:solidFill>
                <a:latin typeface="楷体" panose="02010609060101010101" pitchFamily="49" charset="-122"/>
                <a:ea typeface="楷体" panose="02010609060101010101" pitchFamily="49" charset="-122"/>
              </a:rPr>
              <a:t>生成的图形对象的全部描述信息</a:t>
            </a:r>
            <a:r>
              <a:rPr lang="zh-CN" altLang="en-US" sz="2400" dirty="0">
                <a:solidFill>
                  <a:srgbClr val="000818"/>
                </a:solidFill>
                <a:latin typeface="楷体" panose="02010609060101010101" pitchFamily="49" charset="-122"/>
                <a:ea typeface="楷体" panose="02010609060101010101" pitchFamily="49" charset="-122"/>
              </a:rPr>
              <a:t>。（模型：几何、拓扑、属性等信息）</a:t>
            </a:r>
            <a:endParaRPr lang="zh-CN" altLang="en-US" sz="2400" dirty="0">
              <a:solidFill>
                <a:srgbClr val="000818"/>
              </a:solidFill>
              <a:latin typeface="楷体" panose="02010609060101010101" pitchFamily="49" charset="-122"/>
              <a:ea typeface="楷体" panose="02010609060101010101" pitchFamily="49" charset="-122"/>
            </a:endParaRPr>
          </a:p>
          <a:p>
            <a:pPr lvl="0"/>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pPr marL="0" lvl="2"/>
            <a:r>
              <a:rPr lang="en-US" altLang="en-US" dirty="0">
                <a:solidFill>
                  <a:srgbClr val="000818"/>
                </a:solidFill>
                <a:ea typeface="楷体" panose="02010609060101010101" pitchFamily="49" charset="-122"/>
                <a:sym typeface="+mn-ea"/>
              </a:rPr>
              <a:t>包括基本图形元素的生成，反走样等；基本图元的几何变换、投影变换、窗口裁剪等；自由曲线曲面处理、隐藏线、隐藏面消除，以及光照、纹理映射真实图形显示等。</a:t>
            </a:r>
            <a:endParaRPr lang="en-US" altLang="en-US" dirty="0">
              <a:solidFill>
                <a:srgbClr val="000818"/>
              </a:solidFill>
              <a:ea typeface="楷体" panose="02010609060101010101" pitchFamily="49" charset="-122"/>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a:ln>
            <a:miter/>
          </a:ln>
        </p:spPr>
      </p:sp>
      <p:sp>
        <p:nvSpPr>
          <p:cNvPr id="57346" name="备注占位符 2"/>
          <p:cNvSpPr>
            <a:spLocks noGrp="1"/>
          </p:cNvSpPr>
          <p:nvPr>
            <p:ph type="body"/>
          </p:nvPr>
        </p:nvSpPr>
        <p:spPr/>
        <p:txBody>
          <a:bodyPr wrap="square" lIns="91440" tIns="45720" rIns="91440" bIns="45720" anchor="t" anchorCtr="0"/>
          <a:p>
            <a:pPr lvl="0" eaLnBrk="1" hangingPunct="1"/>
            <a:br>
              <a:rPr lang="en-US" altLang="zh-CN" dirty="0">
                <a:latin typeface="Arial" panose="020B0604020202020204" pitchFamily="34" charset="0"/>
              </a:rPr>
            </a:br>
            <a:endParaRPr lang="zh-CN" altLang="en-US" dirty="0">
              <a:latin typeface="Arial" panose="020B0604020202020204" pitchFamily="34" charset="0"/>
            </a:endParaRPr>
          </a:p>
        </p:txBody>
      </p:sp>
      <p:sp>
        <p:nvSpPr>
          <p:cNvPr id="5734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a:ln>
            <a:miter/>
          </a:ln>
        </p:spPr>
      </p:sp>
      <p:sp>
        <p:nvSpPr>
          <p:cNvPr id="59394" name="备注占位符 2"/>
          <p:cNvSpPr>
            <a:spLocks noGrp="1"/>
          </p:cNvSpPr>
          <p:nvPr>
            <p:ph type="body"/>
          </p:nvPr>
        </p:nvSpPr>
        <p:spPr/>
        <p:txBody>
          <a:bodyPr wrap="square" lIns="91440" tIns="45720" rIns="91440" bIns="45720" anchor="t" anchorCtr="0"/>
          <a:p>
            <a:pPr lvl="0" eaLnBrk="1" hangingPunct="1"/>
            <a:r>
              <a:rPr lang="zh-CN" altLang="en-US" dirty="0">
                <a:latin typeface="Arial" panose="020B0604020202020204" pitchFamily="34" charset="0"/>
              </a:rPr>
              <a:t>组件(Component)是指具有一定功能和接口的、可独立运行的软件部件,可以被重复使用、替换和升级</a:t>
            </a:r>
            <a:endParaRPr lang="zh-CN" altLang="en-US" dirty="0">
              <a:latin typeface="Arial" panose="020B0604020202020204" pitchFamily="34" charset="0"/>
            </a:endParaRPr>
          </a:p>
          <a:p>
            <a:pPr lvl="0" eaLnBrk="1" hangingPunct="1"/>
            <a:r>
              <a:rPr lang="zh-CN" altLang="en-US" dirty="0">
                <a:latin typeface="Arial" panose="020B0604020202020204" pitchFamily="34" charset="0"/>
              </a:rPr>
              <a:t>视频的转场效果离不开图形的处理，移动设备在处理3D图形相关的计算时一般都会选择使用GPU。相较于CPU，GPU在图像动画处理时具有更高效的性能。移动设备以android为例，GPU处理提供了两套不同的API，分别是Vulkan和OpenGL ES。其中VulKan只支持 Android 7.0 以上的设备，OpenGL ES 则支持所有的 Android 版本，而iOS并没有对vulkan的官方支持。同时 OpenGL ES 作为 OpenGL 的子集，针对手机、PDA 和游戏主机等嵌入式设备去除了 glBegin/glEnd，四边形、多边形等复杂图元等许多非绝对必要的特性，消除它的冗余功能，从而提供了更容易学习和易于在移动图形硬件中实现的库。</a:t>
            </a:r>
            <a:endParaRPr lang="zh-CN" altLang="en-US" dirty="0">
              <a:latin typeface="Arial" panose="020B0604020202020204" pitchFamily="34" charset="0"/>
            </a:endParaRPr>
          </a:p>
          <a:p>
            <a:pPr lvl="0" eaLnBrk="1" hangingPunct="1"/>
            <a:endParaRPr lang="zh-CN" altLang="en-US" dirty="0">
              <a:latin typeface="Arial" panose="020B0604020202020204" pitchFamily="34" charset="0"/>
            </a:endParaRPr>
          </a:p>
          <a:p>
            <a:pPr lvl="0" eaLnBrk="1" hangingPunct="1"/>
            <a:r>
              <a:rPr lang="zh-CN" altLang="en-US" dirty="0">
                <a:latin typeface="Arial" panose="020B0604020202020204" pitchFamily="34" charset="0"/>
              </a:rPr>
              <a:t>目前，在短视频图像处理中， OpenGL ES 凭借良好的系统支持性和功能的高度精简性，成为了最广泛的 GPU 处理 API 之一。</a:t>
            </a:r>
            <a:endParaRPr lang="zh-CN" altLang="en-US" dirty="0">
              <a:latin typeface="Arial" panose="020B0604020202020204" pitchFamily="34" charset="0"/>
            </a:endParaRPr>
          </a:p>
          <a:p>
            <a:pPr lvl="0" eaLnBrk="1" hangingPunct="1"/>
            <a:r>
              <a:rPr lang="zh-CN" altLang="en-US" dirty="0">
                <a:latin typeface="Arial" panose="020B0604020202020204" pitchFamily="34" charset="0"/>
              </a:rPr>
              <a:t>https://zhuanlan.zhihu.com/p/567469309</a:t>
            </a:r>
            <a:endParaRPr lang="zh-CN" altLang="en-US" dirty="0">
              <a:latin typeface="Arial" panose="020B0604020202020204" pitchFamily="34" charset="0"/>
            </a:endParaRPr>
          </a:p>
        </p:txBody>
      </p:sp>
      <p:sp>
        <p:nvSpPr>
          <p:cNvPr id="5939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noTextEdit="1"/>
          </p:cNvSpPr>
          <p:nvPr>
            <p:ph type="sldImg"/>
          </p:nvPr>
        </p:nvSpPr>
        <p:spPr>
          <a:ln>
            <a:miter/>
          </a:ln>
        </p:spPr>
      </p:sp>
      <p:sp>
        <p:nvSpPr>
          <p:cNvPr id="61442" name="备注占位符 2"/>
          <p:cNvSpPr>
            <a:spLocks noGrp="1"/>
          </p:cNvSpPr>
          <p:nvPr>
            <p:ph type="body"/>
          </p:nvPr>
        </p:nvSpPr>
        <p:spPr/>
        <p:txBody>
          <a:bodyPr wrap="square" lIns="91440" tIns="45720" rIns="91440" bIns="45720" anchor="t" anchorCtr="0"/>
          <a:p>
            <a:pPr marL="0" lvl="1" indent="0" eaLnBrk="1" hangingPunct="1"/>
            <a:r>
              <a:rPr lang="en-US" altLang="zh-CN" sz="2400" b="1" dirty="0">
                <a:solidFill>
                  <a:srgbClr val="000818"/>
                </a:solidFill>
                <a:ea typeface="楷体" panose="02010609060101010101" pitchFamily="49" charset="-122"/>
              </a:rPr>
              <a:t>3D</a:t>
            </a:r>
            <a:r>
              <a:rPr lang="zh-CN" altLang="en-US" sz="2400" b="1" dirty="0">
                <a:solidFill>
                  <a:srgbClr val="000818"/>
                </a:solidFill>
                <a:ea typeface="楷体" panose="02010609060101010101" pitchFamily="49" charset="-122"/>
              </a:rPr>
              <a:t>技术是底层的显示技术，</a:t>
            </a:r>
            <a:r>
              <a:rPr lang="en-US" altLang="zh-CN" sz="2400" b="1" dirty="0">
                <a:solidFill>
                  <a:srgbClr val="000818"/>
                </a:solidFill>
                <a:ea typeface="楷体" panose="02010609060101010101" pitchFamily="49" charset="-122"/>
              </a:rPr>
              <a:t>Java3D</a:t>
            </a:r>
            <a:r>
              <a:rPr lang="zh-CN" altLang="en-US" sz="2400" b="1" dirty="0">
                <a:solidFill>
                  <a:srgbClr val="000818"/>
                </a:solidFill>
                <a:ea typeface="楷体" panose="02010609060101010101" pitchFamily="49" charset="-122"/>
              </a:rPr>
              <a:t>提供了基于</a:t>
            </a:r>
            <a:r>
              <a:rPr lang="en-US" altLang="zh-CN" sz="2400" b="1" dirty="0">
                <a:solidFill>
                  <a:srgbClr val="000818"/>
                </a:solidFill>
                <a:ea typeface="楷体" panose="02010609060101010101" pitchFamily="49" charset="-122"/>
              </a:rPr>
              <a:t>Java</a:t>
            </a:r>
            <a:r>
              <a:rPr lang="zh-CN" altLang="en-US" sz="2400" b="1" dirty="0">
                <a:solidFill>
                  <a:srgbClr val="000818"/>
                </a:solidFill>
                <a:ea typeface="楷体" panose="02010609060101010101" pitchFamily="49" charset="-122"/>
              </a:rPr>
              <a:t>的上层接口。</a:t>
            </a:r>
            <a:endParaRPr lang="zh-CN" altLang="en-US" sz="2400" b="1" dirty="0">
              <a:solidFill>
                <a:srgbClr val="000818"/>
              </a:solidFill>
              <a:ea typeface="楷体" panose="02010609060101010101" pitchFamily="49" charset="-122"/>
            </a:endParaRPr>
          </a:p>
          <a:p>
            <a:pPr lvl="0" eaLnBrk="1" hangingPunct="1"/>
            <a:endParaRPr lang="zh-CN" altLang="en-US" dirty="0">
              <a:latin typeface="Arial" panose="020B0604020202020204" pitchFamily="34" charset="0"/>
            </a:endParaRPr>
          </a:p>
        </p:txBody>
      </p:sp>
      <p:sp>
        <p:nvSpPr>
          <p:cNvPr id="6144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TW" altLang="en-US" dirty="0">
                <a:solidFill>
                  <a:srgbClr val="000818"/>
                </a:solidFill>
                <a:latin typeface="楷体" panose="02010609060101010101" pitchFamily="49" charset="-122"/>
                <a:ea typeface="楷体" panose="02010609060101010101" pitchFamily="49" charset="-122"/>
                <a:sym typeface="+mn-ea"/>
              </a:rPr>
              <a:t>由于应用程序阶段是通过软件方式实现的，因此开发者能够对该阶段发生的情况进行完全控制，可以通过改变实现方法来改变实际性能</a:t>
            </a:r>
            <a:r>
              <a:rPr lang="zh-TW" altLang="en-US" b="1" dirty="0">
                <a:solidFill>
                  <a:srgbClr val="000818"/>
                </a:solidFill>
                <a:latin typeface="楷体" panose="02010609060101010101" pitchFamily="49" charset="-122"/>
                <a:ea typeface="楷体" panose="02010609060101010101" pitchFamily="49" charset="-122"/>
                <a:sym typeface="+mn-ea"/>
              </a:rPr>
              <a:t>。</a:t>
            </a:r>
            <a:endParaRPr lang="en-US" altLang="zh-CN" b="1" dirty="0">
              <a:solidFill>
                <a:srgbClr val="000818"/>
              </a:solidFill>
              <a:latin typeface="楷体" panose="02010609060101010101" pitchFamily="49" charset="-122"/>
              <a:ea typeface="楷体" panose="02010609060101010101" pitchFamily="49" charset="-122"/>
            </a:endParaRPr>
          </a:p>
          <a:p>
            <a:endParaRPr lang="en-US" altLang="zh-CN" b="1" dirty="0">
              <a:solidFill>
                <a:srgbClr val="000818"/>
              </a:solidFill>
              <a:latin typeface="楷体" panose="02010609060101010101" pitchFamily="49" charset="-122"/>
              <a:ea typeface="楷体" panose="02010609060101010101"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pPr marL="0" lvl="1"/>
            <a:r>
              <a:rPr lang="zh-TW" altLang="en-US" dirty="0">
                <a:solidFill>
                  <a:srgbClr val="000818"/>
                </a:solidFill>
                <a:latin typeface="楷体" panose="02010609060101010101" pitchFamily="49" charset="-122"/>
                <a:ea typeface="楷体" panose="02010609060101010101" pitchFamily="49" charset="-122"/>
                <a:sym typeface="+mn-ea"/>
              </a:rPr>
              <a:t>屏幕对象先是被传送到像素处理器进行光栅化，</a:t>
            </a:r>
            <a:r>
              <a:rPr lang="zh-CN" altLang="zh-TW" dirty="0">
                <a:solidFill>
                  <a:srgbClr val="000818"/>
                </a:solidFill>
                <a:latin typeface="楷体" panose="02010609060101010101" pitchFamily="49" charset="-122"/>
                <a:ea typeface="楷体" panose="02010609060101010101" pitchFamily="49" charset="-122"/>
                <a:sym typeface="+mn-ea"/>
              </a:rPr>
              <a:t>并</a:t>
            </a:r>
            <a:r>
              <a:rPr lang="zh-TW" altLang="en-US" dirty="0">
                <a:solidFill>
                  <a:srgbClr val="000818"/>
                </a:solidFill>
                <a:latin typeface="楷体" panose="02010609060101010101" pitchFamily="49" charset="-122"/>
                <a:ea typeface="楷体" panose="02010609060101010101" pitchFamily="49" charset="-122"/>
                <a:sym typeface="+mn-ea"/>
              </a:rPr>
              <a:t>对每个像素进行着色，然后再输出到帧缓冲器中，最后输出到显示器。</a:t>
            </a:r>
            <a:endParaRPr lang="zh-CN" altLang="en-US" dirty="0">
              <a:solidFill>
                <a:srgbClr val="000818"/>
              </a:solidFill>
              <a:latin typeface="楷体" panose="02010609060101010101" pitchFamily="49" charset="-122"/>
              <a:ea typeface="楷体" panose="02010609060101010101" pitchFamily="49" charset="-122"/>
            </a:endParaRPr>
          </a:p>
          <a:p>
            <a:endParaRPr lang="zh-CN" altLang="en-US" dirty="0">
              <a:solidFill>
                <a:srgbClr val="000818"/>
              </a:solidFill>
              <a:latin typeface="楷体" panose="02010609060101010101" pitchFamily="49" charset="-122"/>
              <a:ea typeface="楷体" panose="020106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p:sp>
      <p:sp>
        <p:nvSpPr>
          <p:cNvPr id="17410" name="备注占位符 2"/>
          <p:cNvSpPr>
            <a:spLocks noGrp="1"/>
          </p:cNvSpPr>
          <p:nvPr>
            <p:ph type="body"/>
          </p:nvPr>
        </p:nvSpPr>
        <p:spPr/>
        <p:txBody>
          <a:bodyPr wrap="square" lIns="91440" tIns="45720" rIns="91440" bIns="45720" anchor="t" anchorCtr="0"/>
          <a:p>
            <a:pPr lvl="0"/>
            <a:r>
              <a:rPr lang="zh-CN" altLang="en-US" b="1" dirty="0">
                <a:solidFill>
                  <a:srgbClr val="000818"/>
                </a:solidFill>
                <a:ea typeface="楷体" panose="02010609060101010101" pitchFamily="49" charset="-122"/>
              </a:rPr>
              <a:t>原理：高速的电子束轰击荧光物质发光</a:t>
            </a:r>
            <a:endParaRPr lang="zh-CN" altLang="en-US" b="1" dirty="0">
              <a:solidFill>
                <a:srgbClr val="000818"/>
              </a:solidFill>
              <a:ea typeface="楷体" panose="02010609060101010101" pitchFamily="49" charset="-122"/>
            </a:endParaRPr>
          </a:p>
          <a:p>
            <a:pPr lvl="0"/>
            <a:r>
              <a:rPr lang="zh-CN" altLang="zh-CN" b="1" dirty="0">
                <a:solidFill>
                  <a:srgbClr val="000818"/>
                </a:solidFill>
                <a:ea typeface="楷体" panose="02010609060101010101" pitchFamily="49" charset="-122"/>
              </a:rPr>
              <a:t>阴极射线管</a:t>
            </a:r>
            <a:r>
              <a:rPr lang="zh-CN" altLang="en-US" b="1" dirty="0">
                <a:solidFill>
                  <a:srgbClr val="000818"/>
                </a:solidFill>
                <a:ea typeface="楷体" panose="02010609060101010101" pitchFamily="49" charset="-122"/>
              </a:rPr>
              <a:t>是一种真空器件，</a:t>
            </a:r>
            <a:endParaRPr lang="zh-CN" altLang="en-US" dirty="0"/>
          </a:p>
        </p:txBody>
      </p:sp>
      <p:sp>
        <p:nvSpPr>
          <p:cNvPr id="1741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p:sp>
      <p:sp>
        <p:nvSpPr>
          <p:cNvPr id="3" name="备注占位符 2"/>
          <p:cNvSpPr>
            <a:spLocks noGrp="1"/>
          </p:cNvSpPr>
          <p:nvPr>
            <p:ph type="body" idx="1"/>
            <p:custDataLst>
              <p:tags r:id="rId3"/>
            </p:custDataLst>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rPr>
              <a:t>刷新一次指电子束从上到下将荧光屏扫描一次，大约达到每秒</a:t>
            </a:r>
            <a:r>
              <a:rPr kumimoji="1" lang="en-US" altLang="zh-CN"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rPr>
              <a:t>60</a:t>
            </a:r>
            <a:r>
              <a:rPr kumimoji="1" lang="zh-CN" altLang="en-US"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rPr>
              <a:t>帧，即</a:t>
            </a:r>
            <a:r>
              <a:rPr kumimoji="1" lang="en-US" altLang="zh-CN"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rPr>
              <a:t>60Hz</a:t>
            </a:r>
            <a:r>
              <a:rPr kumimoji="1" lang="zh-CN" altLang="en-US"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rPr>
              <a:t>时，人眼才能感觉到屏幕不闪烁，要使人眼觉得舒服，一般必须有</a:t>
            </a:r>
            <a:r>
              <a:rPr kumimoji="1" lang="en-US" altLang="zh-CN"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rPr>
              <a:t>85Hz</a:t>
            </a:r>
            <a:r>
              <a:rPr kumimoji="1" lang="zh-CN" altLang="en-US"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rPr>
              <a:t>以上的刷新频率。</a:t>
            </a:r>
            <a:endParaRPr kumimoji="1" lang="en-US" altLang="zh-CN"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endParaRPr>
          </a:p>
          <a:p>
            <a:pPr marL="0" marR="0" lvl="0" indent="0" algn="l" defTabSz="914400" rtl="0" eaLnBrk="1" fontAlgn="base" latinLnBrk="0" hangingPunct="1">
              <a:lnSpc>
                <a:spcPct val="100000"/>
              </a:lnSpc>
              <a:spcBef>
                <a:spcPts val="1200"/>
              </a:spcBef>
              <a:spcAft>
                <a:spcPct val="20000"/>
              </a:spcAft>
              <a:buClrTx/>
              <a:buSzTx/>
              <a:buFontTx/>
              <a:buNone/>
              <a:defRPr/>
            </a:pP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现在的</a:t>
            </a:r>
            <a:r>
              <a:rPr kumimoji="0" lang="en-US" altLang="zh-CN"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CRT(</a:t>
            </a: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和</a:t>
            </a:r>
            <a:r>
              <a:rPr kumimoji="0" lang="en-US" altLang="zh-CN"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LCD)</a:t>
            </a: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都是光栅显示器</a:t>
            </a:r>
            <a:endParaRPr kumimoji="0" lang="en-US" altLang="zh-CN"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endParaRPr>
          </a:p>
          <a:p>
            <a:pPr marL="514350" marR="0" lvl="0" indent="-514350" algn="l" defTabSz="914400" rtl="0" eaLnBrk="1" fontAlgn="base" latinLnBrk="0" hangingPunct="1">
              <a:lnSpc>
                <a:spcPct val="100000"/>
              </a:lnSpc>
              <a:spcBef>
                <a:spcPts val="1200"/>
              </a:spcBef>
              <a:spcAft>
                <a:spcPct val="20000"/>
              </a:spcAft>
              <a:buClrTx/>
              <a:buSzTx/>
              <a:buFont typeface="Calibri" panose="020F0502020204030204" charset="0"/>
              <a:buNone/>
              <a:defRPr/>
            </a:pP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光栅显示器特点</a:t>
            </a:r>
            <a:endPar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endParaRPr>
          </a:p>
          <a:p>
            <a:pPr marL="514350" marR="0" lvl="0" indent="-514350" algn="l" defTabSz="914400" rtl="0" eaLnBrk="1" fontAlgn="base" latinLnBrk="0" hangingPunct="1">
              <a:lnSpc>
                <a:spcPct val="100000"/>
              </a:lnSpc>
              <a:spcBef>
                <a:spcPts val="600"/>
              </a:spcBef>
              <a:spcAft>
                <a:spcPct val="20000"/>
              </a:spcAft>
              <a:buClrTx/>
              <a:buSzTx/>
              <a:buFont typeface="Calibri" panose="020F0502020204030204" charset="0"/>
              <a:buChar char="•"/>
              <a:defRPr/>
            </a:pP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画点设备，可以看成</a:t>
            </a:r>
            <a:r>
              <a:rPr kumimoji="0" lang="en-US" altLang="zh-CN"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M</a:t>
            </a: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行</a:t>
            </a:r>
            <a:r>
              <a:rPr kumimoji="0" lang="en-US" altLang="zh-CN"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N</a:t>
            </a: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列的网格点</a:t>
            </a:r>
            <a:r>
              <a:rPr kumimoji="0" lang="en-US" altLang="zh-CN"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a:t>
            </a: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像素</a:t>
            </a:r>
            <a:r>
              <a:rPr kumimoji="0" lang="en-US" altLang="zh-CN"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a:t>
            </a: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a:t>
            </a:r>
            <a:endPar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endParaRPr>
          </a:p>
          <a:p>
            <a:pPr marL="514350" marR="0" lvl="0" indent="-514350" algn="l" defTabSz="914400" rtl="0" eaLnBrk="1" fontAlgn="base" latinLnBrk="0" hangingPunct="1">
              <a:lnSpc>
                <a:spcPct val="100000"/>
              </a:lnSpc>
              <a:spcBef>
                <a:spcPts val="600"/>
              </a:spcBef>
              <a:spcAft>
                <a:spcPct val="0"/>
              </a:spcAft>
              <a:buClrTx/>
              <a:buSzTx/>
              <a:buFont typeface="Calibri" panose="020F0502020204030204" charset="0"/>
              <a:buChar char="•"/>
              <a:defRPr/>
            </a:pPr>
            <a:r>
              <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rPr>
              <a:t>图形是通过光栅上的象素点呈现的亮度或颜色形成的。</a:t>
            </a:r>
            <a:endParaRPr kumimoji="0" lang="zh-CN" altLang="en-US" sz="1200" b="1" i="0" u="none" strike="noStrike" kern="1200" cap="none" spc="0" normalizeH="0" baseline="0" noProof="1" smtClean="0">
              <a:ln>
                <a:noFill/>
              </a:ln>
              <a:solidFill>
                <a:schemeClr val="tx1"/>
              </a:solidFill>
              <a:effectLst/>
              <a:uLnTx/>
              <a:uFillTx/>
              <a:latin typeface="+mn-lt"/>
              <a:ea typeface="楷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smtClean="0">
              <a:ln>
                <a:noFill/>
              </a:ln>
              <a:solidFill>
                <a:schemeClr val="tx1"/>
              </a:solidFill>
              <a:effectLst/>
              <a:uLnTx/>
              <a:uFillTx/>
              <a:latin typeface="+mn-lt"/>
              <a:ea typeface="楷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945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p:sp>
      <p:sp>
        <p:nvSpPr>
          <p:cNvPr id="21506" name="备注占位符 2"/>
          <p:cNvSpPr>
            <a:spLocks noGrp="1"/>
          </p:cNvSpPr>
          <p:nvPr>
            <p:ph type="body"/>
          </p:nvPr>
        </p:nvSpPr>
        <p:spPr/>
        <p:txBody>
          <a:bodyPr wrap="square" lIns="91440" tIns="45720" rIns="91440" bIns="45720" anchor="t" anchorCtr="0"/>
          <a:p>
            <a:pPr lvl="0" eaLnBrk="1" hangingPunct="1">
              <a:lnSpc>
                <a:spcPct val="110000"/>
              </a:lnSpc>
            </a:pPr>
            <a:r>
              <a:rPr lang="zh-CN" altLang="zh-CN" dirty="0"/>
              <a:t>。</a:t>
            </a:r>
            <a:r>
              <a:rPr lang="zh-CN" altLang="en-US" b="1" dirty="0">
                <a:solidFill>
                  <a:srgbClr val="000818"/>
                </a:solidFill>
                <a:ea typeface="楷体" panose="02010609060101010101" pitchFamily="49" charset="-122"/>
              </a:rPr>
              <a:t>扫描从左上角开始，每一行都是自左向右。当扫描线到达屏幕右端时，就将其隐去并迅速返回屏幕左端。这个过程称为水平回扫。接着下一行重复这一过程。</a:t>
            </a:r>
            <a:endParaRPr lang="en-US" altLang="zh-CN" b="1" dirty="0">
              <a:solidFill>
                <a:srgbClr val="000818"/>
              </a:solidFill>
              <a:ea typeface="楷体" panose="02010609060101010101" pitchFamily="49" charset="-122"/>
            </a:endParaRPr>
          </a:p>
          <a:p>
            <a:pPr lvl="0" eaLnBrk="1" hangingPunct="1">
              <a:lnSpc>
                <a:spcPct val="110000"/>
              </a:lnSpc>
              <a:spcAft>
                <a:spcPct val="20000"/>
              </a:spcAft>
            </a:pPr>
            <a:r>
              <a:rPr lang="zh-CN" altLang="en-US" b="1" dirty="0">
                <a:solidFill>
                  <a:srgbClr val="000818"/>
                </a:solidFill>
                <a:ea typeface="楷体" panose="02010609060101010101" pitchFamily="49" charset="-122"/>
              </a:rPr>
              <a:t>当整帧扫描完毕时，扫描线正好结束于屏幕右下角。接着扫描线迅速回到屏幕左上角，这就是垂直回扫。</a:t>
            </a:r>
            <a:endParaRPr lang="zh-CN" altLang="en-US" b="1" dirty="0">
              <a:solidFill>
                <a:srgbClr val="000818"/>
              </a:solidFill>
              <a:ea typeface="楷体" panose="02010609060101010101" pitchFamily="49" charset="-122"/>
            </a:endParaRPr>
          </a:p>
          <a:p>
            <a:pPr lvl="0"/>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p>
            <a:pPr lvl="0"/>
            <a:r>
              <a:rPr lang="en-US" altLang="zh-CN" dirty="0"/>
              <a:t>http://www.srcmini.com/10033.html</a:t>
            </a:r>
            <a:endParaRPr lang="zh-CN" altLang="en-US" dirty="0"/>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custDataLst>
              <p:tags r:id="rId3"/>
            </p:custDataLst>
          </p:nvPr>
        </p:nvSpPr>
        <p:spPr/>
        <p:txBody>
          <a:bodyPr wrap="square" lIns="91440" tIns="45720" rIns="91440" bIns="45720" anchor="t" anchorCtr="0"/>
          <a:p>
            <a:pPr lvl="0"/>
            <a:r>
              <a:rPr lang="zh-CN" altLang="en-US" b="1" dirty="0">
                <a:solidFill>
                  <a:srgbClr val="000818"/>
                </a:solidFill>
                <a:latin typeface="楷体" panose="02010609060101010101" pitchFamily="49" charset="-122"/>
                <a:ea typeface="楷体" panose="02010609060101010101" pitchFamily="49" charset="-122"/>
              </a:rPr>
              <a:t>从液晶显示器的结构来看，LCD液晶面板由两块平行玻璃板构成，厚约1mm，其间由包含有液晶材料的5μm均匀间隔隔开。因为液晶材料本身并不发光，所以在显示屏两边都设有作为光源的灯管，而在液晶显示屏背面有一块背光板(或称匀光板)和反光膜，背光板是由荧光物质组成的可以发射光线，其作用主要是提供均匀的背景光源。</a:t>
            </a:r>
            <a:endParaRPr lang="zh-CN" altLang="en-US" b="1" dirty="0">
              <a:solidFill>
                <a:srgbClr val="000818"/>
              </a:solidFill>
              <a:latin typeface="楷体" panose="02010609060101010101" pitchFamily="49" charset="-122"/>
              <a:ea typeface="楷体" panose="02010609060101010101" pitchFamily="49" charset="-122"/>
            </a:endParaRPr>
          </a:p>
          <a:p>
            <a:pPr lvl="0"/>
            <a:endParaRPr lang="zh-CN" altLang="en-US" b="1" dirty="0">
              <a:solidFill>
                <a:srgbClr val="000818"/>
              </a:solidFill>
              <a:latin typeface="楷体" panose="02010609060101010101" pitchFamily="49" charset="-122"/>
              <a:ea typeface="楷体" panose="02010609060101010101" pitchFamily="49" charset="-122"/>
            </a:endParaRPr>
          </a:p>
          <a:p>
            <a:pPr lvl="0"/>
            <a:r>
              <a:rPr lang="zh-CN" altLang="en-US" b="1" dirty="0">
                <a:solidFill>
                  <a:srgbClr val="000818"/>
                </a:solidFill>
                <a:latin typeface="楷体" panose="02010609060101010101" pitchFamily="49" charset="-122"/>
                <a:ea typeface="楷体" panose="02010609060101010101" pitchFamily="49" charset="-122"/>
              </a:rPr>
              <a:t>若为液晶加电压，液晶分子会重新排列并完全平行，使光线不再扭转，将被第二个滤光器挡住，无法显示。总之，</a:t>
            </a:r>
            <a:endParaRPr lang="zh-CN" altLang="en-US" b="1" dirty="0">
              <a:solidFill>
                <a:srgbClr val="000818"/>
              </a:solidFill>
              <a:latin typeface="楷体" panose="02010609060101010101" pitchFamily="49" charset="-122"/>
              <a:ea typeface="楷体" panose="02010609060101010101" pitchFamily="49" charset="-122"/>
            </a:endParaRPr>
          </a:p>
          <a:p>
            <a:pPr lvl="0"/>
            <a:r>
              <a:rPr lang="zh-CN" altLang="en-US" b="1" dirty="0">
                <a:solidFill>
                  <a:srgbClr val="000818"/>
                </a:solidFill>
                <a:latin typeface="楷体" panose="02010609060101010101" pitchFamily="49" charset="-122"/>
                <a:ea typeface="楷体" panose="02010609060101010101" pitchFamily="49" charset="-122"/>
              </a:rPr>
              <a:t>晶是介于固体和液体之间的物质，加热时会出现透明的液体，冷却时会结晶成混沌的固态，液晶是一种分子排列规则的有机化合物。 </a:t>
            </a:r>
            <a:endParaRPr lang="zh-CN" altLang="en-US" b="1" dirty="0">
              <a:solidFill>
                <a:srgbClr val="000818"/>
              </a:solidFill>
              <a:latin typeface="楷体" panose="02010609060101010101" pitchFamily="49" charset="-122"/>
              <a:ea typeface="楷体" panose="02010609060101010101" pitchFamily="49" charset="-122"/>
            </a:endParaRPr>
          </a:p>
          <a:p>
            <a:pPr lvl="0"/>
            <a:r>
              <a:rPr lang="zh-CN" altLang="en-US" b="1" dirty="0">
                <a:solidFill>
                  <a:srgbClr val="000818"/>
                </a:solidFill>
                <a:latin typeface="楷体" panose="02010609060101010101" pitchFamily="49" charset="-122"/>
                <a:ea typeface="楷体" panose="02010609060101010101" pitchFamily="49" charset="-122"/>
              </a:rPr>
              <a:t>作者：杭州立煌科技 https://www.bilibili.com/read/cv12291484/ 出处：bilibili</a:t>
            </a:r>
            <a:endParaRPr lang="zh-CN" altLang="en-US" b="1" dirty="0">
              <a:solidFill>
                <a:srgbClr val="000818"/>
              </a:solidFill>
              <a:latin typeface="楷体" panose="02010609060101010101" pitchFamily="49" charset="-122"/>
              <a:ea typeface="楷体" panose="02010609060101010101" pitchFamily="49" charset="-122"/>
            </a:endParaRPr>
          </a:p>
          <a:p>
            <a:pPr lvl="0"/>
            <a:endParaRPr lang="zh-CN" altLang="en-US" dirty="0"/>
          </a:p>
        </p:txBody>
      </p:sp>
      <p:sp>
        <p:nvSpPr>
          <p:cNvPr id="3072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p:sp>
      <p:sp>
        <p:nvSpPr>
          <p:cNvPr id="32770" name="备注占位符 2"/>
          <p:cNvSpPr>
            <a:spLocks noGrp="1"/>
          </p:cNvSpPr>
          <p:nvPr>
            <p:ph type="body"/>
          </p:nvPr>
        </p:nvSpPr>
        <p:spPr/>
        <p:txBody>
          <a:bodyPr wrap="square" lIns="91440" tIns="45720" rIns="91440" bIns="45720" anchor="t" anchorCtr="0"/>
          <a:p>
            <a:pPr lvl="0" eaLnBrk="1" hangingPunct="1">
              <a:lnSpc>
                <a:spcPct val="90000"/>
              </a:lnSpc>
              <a:spcBef>
                <a:spcPct val="45000"/>
              </a:spcBef>
            </a:pPr>
            <a:r>
              <a:rPr lang="zh-CN" altLang="en-US" sz="2800" b="1" dirty="0">
                <a:latin typeface="楷体" panose="02010609060101010101" pitchFamily="49" charset="-122"/>
                <a:ea typeface="楷体" panose="02010609060101010101" pitchFamily="49" charset="-122"/>
              </a:rPr>
              <a:t>缺点：</a:t>
            </a:r>
            <a:endParaRPr lang="zh-CN" altLang="en-US" sz="2800" b="1" dirty="0">
              <a:latin typeface="楷体" panose="02010609060101010101" pitchFamily="49" charset="-122"/>
              <a:ea typeface="楷体" panose="02010609060101010101" pitchFamily="49" charset="-122"/>
            </a:endParaRPr>
          </a:p>
          <a:p>
            <a:pPr lvl="1" indent="0" eaLnBrk="1" hangingPunct="1">
              <a:lnSpc>
                <a:spcPct val="90000"/>
              </a:lnSpc>
            </a:pPr>
            <a:r>
              <a:rPr lang="zh-CN" altLang="en-US" sz="2400" b="1" dirty="0">
                <a:latin typeface="楷体" panose="02010609060101010101" pitchFamily="49" charset="-122"/>
                <a:ea typeface="楷体" panose="02010609060101010101" pitchFamily="49" charset="-122"/>
              </a:rPr>
              <a:t>视角太小、亮度和对比度不够大</a:t>
            </a:r>
            <a:endParaRPr lang="zh-CN" altLang="en-US" sz="2400" b="1" dirty="0">
              <a:latin typeface="楷体" panose="02010609060101010101" pitchFamily="49" charset="-122"/>
              <a:ea typeface="楷体" panose="02010609060101010101" pitchFamily="49" charset="-122"/>
            </a:endParaRPr>
          </a:p>
          <a:p>
            <a:pPr lvl="1" indent="0" eaLnBrk="1" hangingPunct="1">
              <a:lnSpc>
                <a:spcPct val="110000"/>
              </a:lnSpc>
            </a:pPr>
            <a:r>
              <a:rPr lang="en-US" altLang="zh-CN" sz="2400" b="1" dirty="0">
                <a:latin typeface="楷体" panose="02010609060101010101" pitchFamily="49" charset="-122"/>
                <a:ea typeface="楷体" panose="02010609060101010101" pitchFamily="49" charset="-122"/>
              </a:rPr>
              <a:t>LCD</a:t>
            </a:r>
            <a:r>
              <a:rPr lang="zh-CN" altLang="en-US" sz="2400" b="1" dirty="0">
                <a:latin typeface="楷体" panose="02010609060101010101" pitchFamily="49" charset="-122"/>
                <a:ea typeface="楷体" panose="02010609060101010101" pitchFamily="49" charset="-122"/>
              </a:rPr>
              <a:t>显示器图像质量还不够完善，而且响应时间也比</a:t>
            </a:r>
            <a:r>
              <a:rPr lang="en-US" altLang="zh-CN" sz="2400" b="1" dirty="0">
                <a:latin typeface="楷体" panose="02010609060101010101" pitchFamily="49" charset="-122"/>
                <a:ea typeface="楷体" panose="02010609060101010101" pitchFamily="49" charset="-122"/>
              </a:rPr>
              <a:t>CRT</a:t>
            </a:r>
            <a:r>
              <a:rPr lang="zh-CN" altLang="en-US" sz="2400" b="1" dirty="0">
                <a:latin typeface="楷体" panose="02010609060101010101" pitchFamily="49" charset="-122"/>
                <a:ea typeface="楷体" panose="02010609060101010101" pitchFamily="49" charset="-122"/>
              </a:rPr>
              <a:t>显示器长，当画面更新速度快而剧烈时，画面延迟会产生重影、拖尾等现象。</a:t>
            </a:r>
            <a:endParaRPr lang="zh-CN" altLang="en-US" sz="2400" b="1" dirty="0">
              <a:latin typeface="楷体" panose="02010609060101010101" pitchFamily="49" charset="-122"/>
              <a:ea typeface="楷体" panose="02010609060101010101" pitchFamily="49" charset="-122"/>
            </a:endParaRPr>
          </a:p>
          <a:p>
            <a:pPr lvl="0"/>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p:sp>
      <p:sp>
        <p:nvSpPr>
          <p:cNvPr id="36866" name="备注占位符 2"/>
          <p:cNvSpPr>
            <a:spLocks noGrp="1"/>
          </p:cNvSpPr>
          <p:nvPr>
            <p:ph type="body"/>
          </p:nvPr>
        </p:nvSpPr>
        <p:spPr/>
        <p:txBody>
          <a:bodyPr wrap="square" lIns="91440" tIns="45720" rIns="91440" bIns="45720" anchor="t" anchorCtr="0"/>
          <a:p>
            <a:pPr lvl="0"/>
            <a:r>
              <a:rPr lang="zh-CN" altLang="en-US" dirty="0"/>
              <a:t>显示处理器分担</a:t>
            </a:r>
            <a:r>
              <a:rPr lang="en-US" altLang="zh-CN" dirty="0"/>
              <a:t>CPU</a:t>
            </a:r>
            <a:r>
              <a:rPr lang="zh-CN" altLang="en-US" dirty="0"/>
              <a:t>图形学处理任务，主要任务是扫描转换待显示图形，如直线、圆弧、多边形等</a:t>
            </a:r>
            <a:endParaRPr lang="en-US" altLang="zh-CN" dirty="0"/>
          </a:p>
          <a:p>
            <a:pPr lvl="0"/>
            <a:r>
              <a:rPr lang="zh-CN" altLang="en-US" dirty="0"/>
              <a:t>有些还能进行光栅操作及几何变换、窗口裁剪、消隐等</a:t>
            </a:r>
            <a:endParaRPr lang="zh-CN" altLang="en-US" dirty="0"/>
          </a:p>
        </p:txBody>
      </p:sp>
      <p:sp>
        <p:nvSpPr>
          <p:cNvPr id="3686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p:sp>
      <p:sp>
        <p:nvSpPr>
          <p:cNvPr id="39938" name="备注占位符 2"/>
          <p:cNvSpPr>
            <a:spLocks noGrp="1"/>
          </p:cNvSpPr>
          <p:nvPr>
            <p:ph type="body"/>
            <p:custDataLst>
              <p:tags r:id="rId3"/>
            </p:custDataLst>
          </p:nvPr>
        </p:nvSpPr>
        <p:spPr/>
        <p:txBody>
          <a:bodyPr wrap="square" lIns="91440" tIns="45720" rIns="91440" bIns="45720" anchor="t" anchorCtr="0"/>
          <a:p>
            <a:pPr lvl="0"/>
            <a:r>
              <a:rPr lang="zh-CN" altLang="en-US" b="1" dirty="0">
                <a:ea typeface="楷体" panose="02010609060101010101" pitchFamily="49" charset="-122"/>
              </a:rPr>
              <a:t>，它管理与系统总线的接口，这个接口应具有</a:t>
            </a:r>
            <a:r>
              <a:rPr lang="zh-CN" altLang="en-US" b="1" dirty="0">
                <a:solidFill>
                  <a:srgbClr val="FF0000"/>
                </a:solidFill>
                <a:ea typeface="楷体" panose="02010609060101010101" pitchFamily="49" charset="-122"/>
              </a:rPr>
              <a:t>零等待</a:t>
            </a:r>
            <a:r>
              <a:rPr lang="zh-CN" altLang="en-US" b="1" dirty="0">
                <a:ea typeface="楷体" panose="02010609060101010101" pitchFamily="49" charset="-122"/>
              </a:rPr>
              <a:t>的猝发式传送能力</a:t>
            </a:r>
            <a:endParaRPr lang="zh-CN" altLang="en-US" b="1" dirty="0">
              <a:ea typeface="楷体" panose="02010609060101010101" pitchFamily="49" charset="-122"/>
            </a:endParaRPr>
          </a:p>
          <a:p>
            <a:pPr marL="0" lvl="1" indent="457200"/>
            <a:r>
              <a:rPr lang="zh-CN" altLang="en-US" b="1" dirty="0">
                <a:solidFill>
                  <a:srgbClr val="000818"/>
                </a:solidFill>
                <a:ea typeface="楷体" panose="02010609060101010101" pitchFamily="49" charset="-122"/>
              </a:rPr>
              <a:t>架构</a:t>
            </a:r>
            <a:r>
              <a:rPr lang="en-US" altLang="zh-CN" b="1" dirty="0">
                <a:solidFill>
                  <a:srgbClr val="000818"/>
                </a:solidFill>
                <a:ea typeface="楷体" panose="02010609060101010101" pitchFamily="49" charset="-122"/>
              </a:rPr>
              <a:t>/</a:t>
            </a:r>
            <a:r>
              <a:rPr lang="zh-CN" altLang="en-US" b="1" dirty="0">
                <a:solidFill>
                  <a:srgbClr val="000818"/>
                </a:solidFill>
                <a:ea typeface="楷体" panose="02010609060101010101" pitchFamily="49" charset="-122"/>
              </a:rPr>
              <a:t>流处理器数量</a:t>
            </a:r>
            <a:r>
              <a:rPr lang="en-US" altLang="zh-CN" b="1" dirty="0">
                <a:solidFill>
                  <a:srgbClr val="000818"/>
                </a:solidFill>
                <a:ea typeface="楷体" panose="02010609060101010101" pitchFamily="49" charset="-122"/>
              </a:rPr>
              <a:t>/</a:t>
            </a:r>
            <a:r>
              <a:rPr lang="zh-CN" altLang="en-US" b="1" dirty="0">
                <a:solidFill>
                  <a:srgbClr val="000818"/>
                </a:solidFill>
                <a:ea typeface="楷体" panose="02010609060101010101" pitchFamily="49" charset="-122"/>
              </a:rPr>
              <a:t>核心工作频率</a:t>
            </a:r>
            <a:endParaRPr lang="zh-CN" altLang="en-US" b="1" dirty="0">
              <a:solidFill>
                <a:srgbClr val="000818"/>
              </a:solidFill>
              <a:ea typeface="楷体" panose="02010609060101010101" pitchFamily="49" charset="-122"/>
            </a:endParaRPr>
          </a:p>
          <a:p>
            <a:pPr lvl="0"/>
            <a:endParaRPr lang="zh-CN" altLang="en-US" dirty="0"/>
          </a:p>
        </p:txBody>
      </p:sp>
      <p:sp>
        <p:nvSpPr>
          <p:cNvPr id="3993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tags" Target="../tags/tag21.xml"/><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5"/>
          <p:cNvSpPr/>
          <p:nvPr userDrawn="1">
            <p:custDataLst>
              <p:tags r:id="rId2"/>
            </p:custDataLst>
          </p:nvPr>
        </p:nvSpPr>
        <p:spPr>
          <a:xfrm>
            <a:off x="1036638" y="1052513"/>
            <a:ext cx="427037" cy="252412"/>
          </a:xfrm>
          <a:custGeom>
            <a:avLst/>
            <a:gdLst/>
            <a:ahLst/>
            <a:cxnLst>
              <a:cxn ang="0">
                <a:pos x="60521" y="118032"/>
              </a:cxn>
              <a:cxn ang="0">
                <a:pos x="56815" y="91090"/>
              </a:cxn>
              <a:cxn ang="0">
                <a:pos x="143275" y="0"/>
              </a:cxn>
              <a:cxn ang="0">
                <a:pos x="222323" y="52601"/>
              </a:cxn>
              <a:cxn ang="0">
                <a:pos x="275434" y="28225"/>
              </a:cxn>
              <a:cxn ang="0">
                <a:pos x="349541" y="105202"/>
              </a:cxn>
              <a:cxn ang="0">
                <a:pos x="348306" y="116749"/>
              </a:cxn>
              <a:cxn ang="0">
                <a:pos x="363128" y="116749"/>
              </a:cxn>
              <a:cxn ang="0">
                <a:pos x="427355" y="184746"/>
              </a:cxn>
              <a:cxn ang="0">
                <a:pos x="363128" y="251460"/>
              </a:cxn>
              <a:cxn ang="0">
                <a:pos x="64226" y="251460"/>
              </a:cxn>
              <a:cxn ang="0">
                <a:pos x="0" y="184746"/>
              </a:cxn>
              <a:cxn ang="0">
                <a:pos x="60521" y="118032"/>
              </a:cxn>
            </a:cxnLst>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FFC000"/>
          </a:solidFill>
          <a:ln w="9525">
            <a:noFill/>
          </a:ln>
        </p:spPr>
        <p:txBody>
          <a:bodyPr/>
          <a:p>
            <a:endParaRPr lang="zh-CN" altLang="en-US"/>
          </a:p>
        </p:txBody>
      </p:sp>
      <p:grpSp>
        <p:nvGrpSpPr>
          <p:cNvPr id="2051" name="组合 23"/>
          <p:cNvGrpSpPr/>
          <p:nvPr userDrawn="1"/>
        </p:nvGrpSpPr>
        <p:grpSpPr>
          <a:xfrm>
            <a:off x="119063" y="115888"/>
            <a:ext cx="1354137" cy="1636712"/>
            <a:chOff x="793750" y="825500"/>
            <a:chExt cx="3433763" cy="4584701"/>
          </a:xfrm>
        </p:grpSpPr>
        <p:sp>
          <p:nvSpPr>
            <p:cNvPr id="2052" name="Freeform 5"/>
            <p:cNvSpPr/>
            <p:nvPr>
              <p:custDataLst>
                <p:tags r:id="rId3"/>
              </p:custDataLst>
            </p:nvPr>
          </p:nvSpPr>
          <p:spPr>
            <a:xfrm>
              <a:off x="793750" y="1138238"/>
              <a:ext cx="1716088" cy="3246438"/>
            </a:xfrm>
            <a:custGeom>
              <a:avLst/>
              <a:gdLst/>
              <a:ahLst/>
              <a:cxnLst>
                <a:cxn ang="0">
                  <a:pos x="869798" y="0"/>
                </a:cxn>
                <a:cxn ang="0">
                  <a:pos x="258588" y="1431561"/>
                </a:cxn>
                <a:cxn ang="0">
                  <a:pos x="1716088" y="3246438"/>
                </a:cxn>
                <a:cxn ang="0">
                  <a:pos x="869798" y="0"/>
                </a:cxn>
              </a:cxnLst>
              <a:pathLst>
                <a:path w="219" h="415">
                  <a:moveTo>
                    <a:pt x="111" y="0"/>
                  </a:moveTo>
                  <a:cubicBezTo>
                    <a:pt x="111" y="0"/>
                    <a:pt x="0" y="36"/>
                    <a:pt x="33" y="183"/>
                  </a:cubicBezTo>
                  <a:cubicBezTo>
                    <a:pt x="65" y="329"/>
                    <a:pt x="219" y="415"/>
                    <a:pt x="219" y="415"/>
                  </a:cubicBezTo>
                  <a:lnTo>
                    <a:pt x="111" y="0"/>
                  </a:lnTo>
                  <a:close/>
                </a:path>
              </a:pathLst>
            </a:custGeom>
            <a:solidFill>
              <a:srgbClr val="FFC000"/>
            </a:solidFill>
            <a:ln w="9525">
              <a:noFill/>
            </a:ln>
          </p:spPr>
          <p:txBody>
            <a:bodyPr/>
            <a:p>
              <a:endParaRPr lang="zh-CN" altLang="en-US"/>
            </a:p>
          </p:txBody>
        </p:sp>
        <p:sp>
          <p:nvSpPr>
            <p:cNvPr id="2053" name="Freeform 6"/>
            <p:cNvSpPr/>
            <p:nvPr>
              <p:custDataLst>
                <p:tags r:id="rId4"/>
              </p:custDataLst>
            </p:nvPr>
          </p:nvSpPr>
          <p:spPr>
            <a:xfrm>
              <a:off x="1052513" y="1052513"/>
              <a:ext cx="1457325" cy="3332163"/>
            </a:xfrm>
            <a:custGeom>
              <a:avLst/>
              <a:gdLst/>
              <a:ahLst/>
              <a:cxnLst>
                <a:cxn ang="0">
                  <a:pos x="924539" y="0"/>
                </a:cxn>
                <a:cxn ang="0">
                  <a:pos x="94020" y="1001213"/>
                </a:cxn>
                <a:cxn ang="0">
                  <a:pos x="1457325" y="3332163"/>
                </a:cxn>
                <a:cxn ang="0">
                  <a:pos x="924539" y="0"/>
                </a:cxn>
              </a:cxnLst>
              <a:pathLst>
                <a:path w="186" h="426">
                  <a:moveTo>
                    <a:pt x="118" y="0"/>
                  </a:moveTo>
                  <a:cubicBezTo>
                    <a:pt x="118" y="0"/>
                    <a:pt x="25" y="1"/>
                    <a:pt x="12" y="128"/>
                  </a:cubicBezTo>
                  <a:cubicBezTo>
                    <a:pt x="0" y="254"/>
                    <a:pt x="165" y="416"/>
                    <a:pt x="186" y="426"/>
                  </a:cubicBezTo>
                  <a:lnTo>
                    <a:pt x="118" y="0"/>
                  </a:lnTo>
                  <a:close/>
                </a:path>
              </a:pathLst>
            </a:custGeom>
            <a:solidFill>
              <a:srgbClr val="FFC000"/>
            </a:solidFill>
            <a:ln w="9525">
              <a:noFill/>
            </a:ln>
          </p:spPr>
          <p:txBody>
            <a:bodyPr/>
            <a:p>
              <a:endParaRPr lang="zh-CN" altLang="en-US"/>
            </a:p>
          </p:txBody>
        </p:sp>
        <p:sp>
          <p:nvSpPr>
            <p:cNvPr id="2054" name="Freeform 7"/>
            <p:cNvSpPr/>
            <p:nvPr>
              <p:custDataLst>
                <p:tags r:id="rId5"/>
              </p:custDataLst>
            </p:nvPr>
          </p:nvSpPr>
          <p:spPr>
            <a:xfrm>
              <a:off x="1357313" y="825500"/>
              <a:ext cx="1152525" cy="3559175"/>
            </a:xfrm>
            <a:custGeom>
              <a:avLst/>
              <a:gdLst/>
              <a:ahLst/>
              <a:cxnLst>
                <a:cxn ang="0">
                  <a:pos x="1003559" y="172091"/>
                </a:cxn>
                <a:cxn ang="0">
                  <a:pos x="133285" y="1102953"/>
                </a:cxn>
                <a:cxn ang="0">
                  <a:pos x="1152525" y="3559175"/>
                </a:cxn>
                <a:cxn ang="0">
                  <a:pos x="1003559" y="172091"/>
                </a:cxn>
              </a:cxnLst>
              <a:pathLst>
                <a:path w="147" h="455">
                  <a:moveTo>
                    <a:pt x="128" y="22"/>
                  </a:moveTo>
                  <a:cubicBezTo>
                    <a:pt x="128" y="22"/>
                    <a:pt x="34" y="0"/>
                    <a:pt x="17" y="141"/>
                  </a:cubicBezTo>
                  <a:cubicBezTo>
                    <a:pt x="0" y="282"/>
                    <a:pt x="147" y="455"/>
                    <a:pt x="147" y="455"/>
                  </a:cubicBezTo>
                  <a:lnTo>
                    <a:pt x="128" y="22"/>
                  </a:lnTo>
                  <a:close/>
                </a:path>
              </a:pathLst>
            </a:custGeom>
            <a:solidFill>
              <a:srgbClr val="FCFC04"/>
            </a:solidFill>
            <a:ln w="9525">
              <a:noFill/>
            </a:ln>
          </p:spPr>
          <p:txBody>
            <a:bodyPr/>
            <a:p>
              <a:endParaRPr lang="zh-CN" altLang="en-US"/>
            </a:p>
          </p:txBody>
        </p:sp>
        <p:sp>
          <p:nvSpPr>
            <p:cNvPr id="2055" name="Freeform 8"/>
            <p:cNvSpPr/>
            <p:nvPr>
              <p:custDataLst>
                <p:tags r:id="rId6"/>
              </p:custDataLst>
            </p:nvPr>
          </p:nvSpPr>
          <p:spPr>
            <a:xfrm>
              <a:off x="1820863" y="935037"/>
              <a:ext cx="688975" cy="3449638"/>
            </a:xfrm>
            <a:custGeom>
              <a:avLst/>
              <a:gdLst/>
              <a:ahLst/>
              <a:cxnLst>
                <a:cxn ang="0">
                  <a:pos x="688975" y="23466"/>
                </a:cxn>
                <a:cxn ang="0">
                  <a:pos x="688975" y="3449638"/>
                </a:cxn>
                <a:cxn ang="0">
                  <a:pos x="328828" y="2331047"/>
                </a:cxn>
                <a:cxn ang="0">
                  <a:pos x="305341" y="250313"/>
                </a:cxn>
                <a:cxn ang="0">
                  <a:pos x="688975" y="23466"/>
                </a:cxn>
              </a:cxnLst>
              <a:pathLst>
                <a:path w="88" h="441">
                  <a:moveTo>
                    <a:pt x="88" y="3"/>
                  </a:moveTo>
                  <a:cubicBezTo>
                    <a:pt x="88" y="441"/>
                    <a:pt x="88" y="441"/>
                    <a:pt x="88" y="441"/>
                  </a:cubicBezTo>
                  <a:cubicBezTo>
                    <a:pt x="88" y="441"/>
                    <a:pt x="62" y="372"/>
                    <a:pt x="42" y="298"/>
                  </a:cubicBezTo>
                  <a:cubicBezTo>
                    <a:pt x="30" y="252"/>
                    <a:pt x="0" y="131"/>
                    <a:pt x="39" y="32"/>
                  </a:cubicBezTo>
                  <a:cubicBezTo>
                    <a:pt x="47" y="10"/>
                    <a:pt x="64" y="0"/>
                    <a:pt x="88" y="3"/>
                  </a:cubicBezTo>
                  <a:close/>
                </a:path>
              </a:pathLst>
            </a:custGeom>
            <a:solidFill>
              <a:srgbClr val="92D050"/>
            </a:solidFill>
            <a:ln w="9525">
              <a:noFill/>
            </a:ln>
          </p:spPr>
          <p:txBody>
            <a:bodyPr/>
            <a:p>
              <a:endParaRPr lang="zh-CN" altLang="en-US"/>
            </a:p>
          </p:txBody>
        </p:sp>
        <p:sp>
          <p:nvSpPr>
            <p:cNvPr id="2056" name="Freeform 9"/>
            <p:cNvSpPr/>
            <p:nvPr>
              <p:custDataLst>
                <p:tags r:id="rId7"/>
              </p:custDataLst>
            </p:nvPr>
          </p:nvSpPr>
          <p:spPr>
            <a:xfrm>
              <a:off x="2509838" y="1138238"/>
              <a:ext cx="1717675" cy="3246438"/>
            </a:xfrm>
            <a:custGeom>
              <a:avLst/>
              <a:gdLst/>
              <a:ahLst/>
              <a:cxnLst>
                <a:cxn ang="0">
                  <a:pos x="847072" y="0"/>
                </a:cxn>
                <a:cxn ang="0">
                  <a:pos x="1458847" y="1431561"/>
                </a:cxn>
                <a:cxn ang="0">
                  <a:pos x="0" y="3246438"/>
                </a:cxn>
                <a:cxn ang="0">
                  <a:pos x="847072" y="0"/>
                </a:cxn>
              </a:cxnLst>
              <a:pathLst>
                <a:path w="219" h="415">
                  <a:moveTo>
                    <a:pt x="108" y="0"/>
                  </a:moveTo>
                  <a:cubicBezTo>
                    <a:pt x="108" y="0"/>
                    <a:pt x="219" y="36"/>
                    <a:pt x="186" y="183"/>
                  </a:cubicBezTo>
                  <a:cubicBezTo>
                    <a:pt x="154" y="329"/>
                    <a:pt x="0" y="415"/>
                    <a:pt x="0" y="415"/>
                  </a:cubicBezTo>
                  <a:lnTo>
                    <a:pt x="108" y="0"/>
                  </a:lnTo>
                  <a:close/>
                </a:path>
              </a:pathLst>
            </a:custGeom>
            <a:solidFill>
              <a:srgbClr val="FFC000"/>
            </a:solidFill>
            <a:ln w="9525">
              <a:noFill/>
            </a:ln>
          </p:spPr>
          <p:txBody>
            <a:bodyPr/>
            <a:p>
              <a:endParaRPr lang="zh-CN" altLang="en-US"/>
            </a:p>
          </p:txBody>
        </p:sp>
        <p:sp>
          <p:nvSpPr>
            <p:cNvPr id="2057" name="Freeform 10"/>
            <p:cNvSpPr/>
            <p:nvPr>
              <p:custDataLst>
                <p:tags r:id="rId8"/>
              </p:custDataLst>
            </p:nvPr>
          </p:nvSpPr>
          <p:spPr>
            <a:xfrm>
              <a:off x="2509838" y="1052513"/>
              <a:ext cx="1458913" cy="3332163"/>
            </a:xfrm>
            <a:custGeom>
              <a:avLst/>
              <a:gdLst/>
              <a:ahLst/>
              <a:cxnLst>
                <a:cxn ang="0">
                  <a:pos x="533366" y="0"/>
                </a:cxn>
                <a:cxn ang="0">
                  <a:pos x="1364789" y="1001213"/>
                </a:cxn>
                <a:cxn ang="0">
                  <a:pos x="0" y="3332163"/>
                </a:cxn>
                <a:cxn ang="0">
                  <a:pos x="533366" y="0"/>
                </a:cxn>
              </a:cxnLst>
              <a:pathLst>
                <a:path w="186" h="426">
                  <a:moveTo>
                    <a:pt x="68" y="0"/>
                  </a:moveTo>
                  <a:cubicBezTo>
                    <a:pt x="68" y="0"/>
                    <a:pt x="162" y="1"/>
                    <a:pt x="174" y="128"/>
                  </a:cubicBezTo>
                  <a:cubicBezTo>
                    <a:pt x="186" y="254"/>
                    <a:pt x="21" y="416"/>
                    <a:pt x="0" y="426"/>
                  </a:cubicBezTo>
                  <a:lnTo>
                    <a:pt x="68" y="0"/>
                  </a:lnTo>
                  <a:close/>
                </a:path>
              </a:pathLst>
            </a:custGeom>
            <a:solidFill>
              <a:srgbClr val="FFC000"/>
            </a:solidFill>
            <a:ln w="9525">
              <a:noFill/>
            </a:ln>
          </p:spPr>
          <p:txBody>
            <a:bodyPr/>
            <a:p>
              <a:endParaRPr lang="zh-CN" altLang="en-US"/>
            </a:p>
          </p:txBody>
        </p:sp>
        <p:sp>
          <p:nvSpPr>
            <p:cNvPr id="2058" name="Freeform 11"/>
            <p:cNvSpPr/>
            <p:nvPr>
              <p:custDataLst>
                <p:tags r:id="rId9"/>
              </p:custDataLst>
            </p:nvPr>
          </p:nvSpPr>
          <p:spPr>
            <a:xfrm>
              <a:off x="2509838" y="825500"/>
              <a:ext cx="1154113" cy="3559175"/>
            </a:xfrm>
            <a:custGeom>
              <a:avLst/>
              <a:gdLst/>
              <a:ahLst/>
              <a:cxnLst>
                <a:cxn ang="0">
                  <a:pos x="149171" y="172091"/>
                </a:cxn>
                <a:cxn ang="0">
                  <a:pos x="1020644" y="1102953"/>
                </a:cxn>
                <a:cxn ang="0">
                  <a:pos x="0" y="3559175"/>
                </a:cxn>
                <a:cxn ang="0">
                  <a:pos x="149171" y="172091"/>
                </a:cxn>
              </a:cxnLst>
              <a:pathLst>
                <a:path w="147" h="455">
                  <a:moveTo>
                    <a:pt x="19" y="22"/>
                  </a:moveTo>
                  <a:cubicBezTo>
                    <a:pt x="19" y="22"/>
                    <a:pt x="113" y="0"/>
                    <a:pt x="130" y="141"/>
                  </a:cubicBezTo>
                  <a:cubicBezTo>
                    <a:pt x="147" y="282"/>
                    <a:pt x="0" y="455"/>
                    <a:pt x="0" y="455"/>
                  </a:cubicBezTo>
                  <a:lnTo>
                    <a:pt x="19" y="22"/>
                  </a:lnTo>
                  <a:close/>
                </a:path>
              </a:pathLst>
            </a:custGeom>
            <a:solidFill>
              <a:srgbClr val="FCFC04"/>
            </a:solidFill>
            <a:ln w="9525">
              <a:noFill/>
            </a:ln>
          </p:spPr>
          <p:txBody>
            <a:bodyPr/>
            <a:p>
              <a:endParaRPr lang="zh-CN" altLang="en-US"/>
            </a:p>
          </p:txBody>
        </p:sp>
        <p:sp>
          <p:nvSpPr>
            <p:cNvPr id="2059" name="Freeform 12"/>
            <p:cNvSpPr/>
            <p:nvPr>
              <p:custDataLst>
                <p:tags r:id="rId10"/>
              </p:custDataLst>
            </p:nvPr>
          </p:nvSpPr>
          <p:spPr>
            <a:xfrm>
              <a:off x="2509838" y="935037"/>
              <a:ext cx="690563" cy="3449638"/>
            </a:xfrm>
            <a:custGeom>
              <a:avLst/>
              <a:gdLst/>
              <a:ahLst/>
              <a:cxnLst>
                <a:cxn ang="0">
                  <a:pos x="0" y="23466"/>
                </a:cxn>
                <a:cxn ang="0">
                  <a:pos x="0" y="3449638"/>
                </a:cxn>
                <a:cxn ang="0">
                  <a:pos x="360976" y="2331047"/>
                </a:cxn>
                <a:cxn ang="0">
                  <a:pos x="384518" y="250313"/>
                </a:cxn>
                <a:cxn ang="0">
                  <a:pos x="0" y="23466"/>
                </a:cxn>
              </a:cxnLst>
              <a:pathLst>
                <a:path w="88" h="441">
                  <a:moveTo>
                    <a:pt x="0" y="3"/>
                  </a:moveTo>
                  <a:cubicBezTo>
                    <a:pt x="0" y="441"/>
                    <a:pt x="0" y="441"/>
                    <a:pt x="0" y="441"/>
                  </a:cubicBezTo>
                  <a:cubicBezTo>
                    <a:pt x="0" y="441"/>
                    <a:pt x="26" y="372"/>
                    <a:pt x="46" y="298"/>
                  </a:cubicBezTo>
                  <a:cubicBezTo>
                    <a:pt x="58" y="252"/>
                    <a:pt x="88" y="131"/>
                    <a:pt x="49" y="32"/>
                  </a:cubicBezTo>
                  <a:cubicBezTo>
                    <a:pt x="41" y="10"/>
                    <a:pt x="24" y="0"/>
                    <a:pt x="0" y="3"/>
                  </a:cubicBezTo>
                  <a:close/>
                </a:path>
              </a:pathLst>
            </a:custGeom>
            <a:solidFill>
              <a:srgbClr val="92D050"/>
            </a:solidFill>
            <a:ln w="9525">
              <a:noFill/>
            </a:ln>
          </p:spPr>
          <p:txBody>
            <a:bodyPr/>
            <a:p>
              <a:endParaRPr lang="zh-CN" altLang="en-US"/>
            </a:p>
          </p:txBody>
        </p:sp>
        <p:sp>
          <p:nvSpPr>
            <p:cNvPr id="2060" name="Freeform 13"/>
            <p:cNvSpPr/>
            <p:nvPr>
              <p:custDataLst>
                <p:tags r:id="rId11"/>
              </p:custDataLst>
            </p:nvPr>
          </p:nvSpPr>
          <p:spPr>
            <a:xfrm>
              <a:off x="1655763" y="3681413"/>
              <a:ext cx="1709738" cy="703263"/>
            </a:xfrm>
            <a:custGeom>
              <a:avLst/>
              <a:gdLst/>
              <a:ahLst/>
              <a:cxnLst>
                <a:cxn ang="0">
                  <a:pos x="0" y="0"/>
                </a:cxn>
                <a:cxn ang="0">
                  <a:pos x="1709738" y="0"/>
                </a:cxn>
                <a:cxn ang="0">
                  <a:pos x="1050925" y="703263"/>
                </a:cxn>
                <a:cxn ang="0">
                  <a:pos x="650875" y="703263"/>
                </a:cxn>
                <a:cxn ang="0">
                  <a:pos x="0" y="0"/>
                </a:cxn>
              </a:cxnLst>
              <a:pathLst>
                <a:path w="1077" h="443">
                  <a:moveTo>
                    <a:pt x="0" y="0"/>
                  </a:moveTo>
                  <a:lnTo>
                    <a:pt x="1077" y="0"/>
                  </a:lnTo>
                  <a:lnTo>
                    <a:pt x="662" y="443"/>
                  </a:lnTo>
                  <a:lnTo>
                    <a:pt x="410" y="443"/>
                  </a:lnTo>
                  <a:lnTo>
                    <a:pt x="0" y="0"/>
                  </a:lnTo>
                  <a:close/>
                </a:path>
              </a:pathLst>
            </a:custGeom>
            <a:solidFill>
              <a:srgbClr val="92D050"/>
            </a:solidFill>
            <a:ln w="9525">
              <a:noFill/>
            </a:ln>
          </p:spPr>
          <p:txBody>
            <a:bodyPr/>
            <a:p>
              <a:endParaRPr lang="zh-CN" altLang="en-US"/>
            </a:p>
          </p:txBody>
        </p:sp>
        <p:sp>
          <p:nvSpPr>
            <p:cNvPr id="2061" name="Rectangle 14"/>
            <p:cNvSpPr/>
            <p:nvPr>
              <p:custDataLst>
                <p:tags r:id="rId12"/>
              </p:custDataLst>
            </p:nvPr>
          </p:nvSpPr>
          <p:spPr>
            <a:xfrm>
              <a:off x="2298700" y="4376738"/>
              <a:ext cx="31750" cy="517525"/>
            </a:xfrm>
            <a:prstGeom prst="rect">
              <a:avLst/>
            </a:prstGeom>
            <a:solidFill>
              <a:srgbClr val="FFC000"/>
            </a:solidFill>
            <a:ln w="9525">
              <a:noFill/>
            </a:ln>
          </p:spPr>
          <p:txBody>
            <a:bodyPr wrap="square" lIns="91440" tIns="45720" rIns="91440" bIns="45720" anchor="t" anchorCtr="0"/>
            <a:p>
              <a:pPr lvl="0" eaLnBrk="0" hangingPunct="0"/>
              <a:endParaRPr lang="zh-CN" altLang="en-US">
                <a:latin typeface="Arial" panose="020B0604020202020204" pitchFamily="34" charset="0"/>
                <a:ea typeface="宋体" panose="02010600030101010101" pitchFamily="2" charset="-122"/>
              </a:endParaRPr>
            </a:p>
          </p:txBody>
        </p:sp>
        <p:sp>
          <p:nvSpPr>
            <p:cNvPr id="2062" name="Rectangle 15"/>
            <p:cNvSpPr/>
            <p:nvPr>
              <p:custDataLst>
                <p:tags r:id="rId13"/>
              </p:custDataLst>
            </p:nvPr>
          </p:nvSpPr>
          <p:spPr>
            <a:xfrm>
              <a:off x="2690813" y="4376738"/>
              <a:ext cx="23813" cy="517525"/>
            </a:xfrm>
            <a:prstGeom prst="rect">
              <a:avLst/>
            </a:prstGeom>
            <a:solidFill>
              <a:srgbClr val="FFC000"/>
            </a:solidFill>
            <a:ln w="9525">
              <a:noFill/>
            </a:ln>
          </p:spPr>
          <p:txBody>
            <a:bodyPr wrap="square" lIns="91440" tIns="45720" rIns="91440" bIns="45720" anchor="t" anchorCtr="0"/>
            <a:p>
              <a:pPr lvl="0" eaLnBrk="0" hangingPunct="0"/>
              <a:endParaRPr lang="zh-CN" altLang="en-US">
                <a:latin typeface="Arial" panose="020B0604020202020204" pitchFamily="34" charset="0"/>
                <a:ea typeface="宋体" panose="02010600030101010101" pitchFamily="2" charset="-122"/>
              </a:endParaRPr>
            </a:p>
          </p:txBody>
        </p:sp>
        <p:sp>
          <p:nvSpPr>
            <p:cNvPr id="2063" name="Freeform 16"/>
            <p:cNvSpPr/>
            <p:nvPr>
              <p:custDataLst>
                <p:tags r:id="rId14"/>
              </p:custDataLst>
            </p:nvPr>
          </p:nvSpPr>
          <p:spPr>
            <a:xfrm>
              <a:off x="2109788" y="4173538"/>
              <a:ext cx="792163" cy="211138"/>
            </a:xfrm>
            <a:custGeom>
              <a:avLst/>
              <a:gdLst/>
              <a:ahLst/>
              <a:cxnLst>
                <a:cxn ang="0">
                  <a:pos x="0" y="0"/>
                </a:cxn>
                <a:cxn ang="0">
                  <a:pos x="196850" y="211138"/>
                </a:cxn>
                <a:cxn ang="0">
                  <a:pos x="596900" y="211138"/>
                </a:cxn>
                <a:cxn ang="0">
                  <a:pos x="792163" y="0"/>
                </a:cxn>
                <a:cxn ang="0">
                  <a:pos x="0" y="0"/>
                </a:cxn>
              </a:cxnLst>
              <a:pathLst>
                <a:path w="499" h="133">
                  <a:moveTo>
                    <a:pt x="0" y="0"/>
                  </a:moveTo>
                  <a:lnTo>
                    <a:pt x="124" y="133"/>
                  </a:lnTo>
                  <a:lnTo>
                    <a:pt x="376" y="133"/>
                  </a:lnTo>
                  <a:lnTo>
                    <a:pt x="499" y="0"/>
                  </a:lnTo>
                  <a:lnTo>
                    <a:pt x="0" y="0"/>
                  </a:lnTo>
                  <a:close/>
                </a:path>
              </a:pathLst>
            </a:custGeom>
            <a:solidFill>
              <a:srgbClr val="FFC000"/>
            </a:solidFill>
            <a:ln w="9525">
              <a:noFill/>
            </a:ln>
          </p:spPr>
          <p:txBody>
            <a:bodyPr/>
            <a:p>
              <a:endParaRPr lang="zh-CN" altLang="en-US"/>
            </a:p>
          </p:txBody>
        </p:sp>
        <p:sp>
          <p:nvSpPr>
            <p:cNvPr id="2064" name="Freeform 17"/>
            <p:cNvSpPr/>
            <p:nvPr>
              <p:custDataLst>
                <p:tags r:id="rId15"/>
              </p:custDataLst>
            </p:nvPr>
          </p:nvSpPr>
          <p:spPr>
            <a:xfrm>
              <a:off x="2220913" y="4932363"/>
              <a:ext cx="571500" cy="477838"/>
            </a:xfrm>
            <a:custGeom>
              <a:avLst/>
              <a:gdLst/>
              <a:ahLst/>
              <a:cxnLst>
                <a:cxn ang="0">
                  <a:pos x="305321" y="0"/>
                </a:cxn>
                <a:cxn ang="0">
                  <a:pos x="305321" y="0"/>
                </a:cxn>
                <a:cxn ang="0">
                  <a:pos x="289664" y="0"/>
                </a:cxn>
                <a:cxn ang="0">
                  <a:pos x="274006" y="0"/>
                </a:cxn>
                <a:cxn ang="0">
                  <a:pos x="274006" y="0"/>
                </a:cxn>
                <a:cxn ang="0">
                  <a:pos x="0" y="7833"/>
                </a:cxn>
                <a:cxn ang="0">
                  <a:pos x="62630" y="399503"/>
                </a:cxn>
                <a:cxn ang="0">
                  <a:pos x="180061" y="477838"/>
                </a:cxn>
                <a:cxn ang="0">
                  <a:pos x="281835" y="477838"/>
                </a:cxn>
                <a:cxn ang="0">
                  <a:pos x="297493" y="477838"/>
                </a:cxn>
                <a:cxn ang="0">
                  <a:pos x="399267" y="477838"/>
                </a:cxn>
                <a:cxn ang="0">
                  <a:pos x="516698" y="399503"/>
                </a:cxn>
                <a:cxn ang="0">
                  <a:pos x="571500" y="7833"/>
                </a:cxn>
                <a:cxn ang="0">
                  <a:pos x="305321" y="0"/>
                </a:cxn>
              </a:cxnLst>
              <a:pathLst>
                <a:path w="73" h="61">
                  <a:moveTo>
                    <a:pt x="39" y="0"/>
                  </a:moveTo>
                  <a:cubicBezTo>
                    <a:pt x="39" y="0"/>
                    <a:pt x="39" y="0"/>
                    <a:pt x="39" y="0"/>
                  </a:cubicBezTo>
                  <a:cubicBezTo>
                    <a:pt x="37" y="0"/>
                    <a:pt x="37" y="0"/>
                    <a:pt x="37" y="0"/>
                  </a:cubicBezTo>
                  <a:cubicBezTo>
                    <a:pt x="35" y="0"/>
                    <a:pt x="35" y="0"/>
                    <a:pt x="35" y="0"/>
                  </a:cubicBezTo>
                  <a:cubicBezTo>
                    <a:pt x="35" y="0"/>
                    <a:pt x="35" y="0"/>
                    <a:pt x="35" y="0"/>
                  </a:cubicBezTo>
                  <a:cubicBezTo>
                    <a:pt x="0" y="1"/>
                    <a:pt x="0" y="1"/>
                    <a:pt x="0" y="1"/>
                  </a:cubicBezTo>
                  <a:cubicBezTo>
                    <a:pt x="8" y="51"/>
                    <a:pt x="8" y="51"/>
                    <a:pt x="8" y="51"/>
                  </a:cubicBezTo>
                  <a:cubicBezTo>
                    <a:pt x="8" y="51"/>
                    <a:pt x="9" y="61"/>
                    <a:pt x="23" y="61"/>
                  </a:cubicBezTo>
                  <a:cubicBezTo>
                    <a:pt x="30" y="61"/>
                    <a:pt x="34" y="61"/>
                    <a:pt x="36" y="61"/>
                  </a:cubicBezTo>
                  <a:cubicBezTo>
                    <a:pt x="38" y="61"/>
                    <a:pt x="38" y="61"/>
                    <a:pt x="38" y="61"/>
                  </a:cubicBezTo>
                  <a:cubicBezTo>
                    <a:pt x="40" y="61"/>
                    <a:pt x="43" y="61"/>
                    <a:pt x="51" y="61"/>
                  </a:cubicBezTo>
                  <a:cubicBezTo>
                    <a:pt x="64" y="61"/>
                    <a:pt x="66" y="51"/>
                    <a:pt x="66" y="51"/>
                  </a:cubicBezTo>
                  <a:cubicBezTo>
                    <a:pt x="73" y="1"/>
                    <a:pt x="73" y="1"/>
                    <a:pt x="73" y="1"/>
                  </a:cubicBezTo>
                  <a:lnTo>
                    <a:pt x="39" y="0"/>
                  </a:lnTo>
                  <a:close/>
                </a:path>
              </a:pathLst>
            </a:custGeom>
            <a:solidFill>
              <a:srgbClr val="92D050"/>
            </a:solidFill>
            <a:ln w="9525">
              <a:noFill/>
            </a:ln>
          </p:spPr>
          <p:txBody>
            <a:bodyPr/>
            <a:p>
              <a:endParaRPr lang="zh-CN" altLang="en-US"/>
            </a:p>
          </p:txBody>
        </p:sp>
        <p:sp>
          <p:nvSpPr>
            <p:cNvPr id="2065" name="Rectangle 18"/>
            <p:cNvSpPr/>
            <p:nvPr>
              <p:custDataLst>
                <p:tags r:id="rId16"/>
              </p:custDataLst>
            </p:nvPr>
          </p:nvSpPr>
          <p:spPr>
            <a:xfrm>
              <a:off x="2212975" y="4894263"/>
              <a:ext cx="595313" cy="61913"/>
            </a:xfrm>
            <a:prstGeom prst="rect">
              <a:avLst/>
            </a:prstGeom>
            <a:solidFill>
              <a:srgbClr val="FFC000"/>
            </a:solidFill>
            <a:ln w="9525">
              <a:noFill/>
            </a:ln>
          </p:spPr>
          <p:txBody>
            <a:bodyPr wrap="square" lIns="91440" tIns="45720" rIns="91440" bIns="45720" anchor="t" anchorCtr="0"/>
            <a:p>
              <a:pPr lvl="0" eaLnBrk="0" hangingPunct="0"/>
              <a:endParaRPr lang="zh-CN" altLang="en-US">
                <a:latin typeface="Arial" panose="020B0604020202020204" pitchFamily="34" charset="0"/>
                <a:ea typeface="宋体" panose="02010600030101010101" pitchFamily="2" charset="-122"/>
              </a:endParaRPr>
            </a:p>
          </p:txBody>
        </p:sp>
        <p:sp>
          <p:nvSpPr>
            <p:cNvPr id="2066" name="Freeform 19"/>
            <p:cNvSpPr/>
            <p:nvPr>
              <p:custDataLst>
                <p:tags r:id="rId17"/>
              </p:custDataLst>
            </p:nvPr>
          </p:nvSpPr>
          <p:spPr>
            <a:xfrm>
              <a:off x="2274888" y="4932363"/>
              <a:ext cx="95250" cy="188913"/>
            </a:xfrm>
            <a:custGeom>
              <a:avLst/>
              <a:gdLst/>
              <a:ahLst/>
              <a:cxnLst>
                <a:cxn ang="0">
                  <a:pos x="63500" y="86585"/>
                </a:cxn>
                <a:cxn ang="0">
                  <a:pos x="55562" y="15742"/>
                </a:cxn>
                <a:cxn ang="0">
                  <a:pos x="47625" y="0"/>
                </a:cxn>
                <a:cxn ang="0">
                  <a:pos x="39687" y="15742"/>
                </a:cxn>
                <a:cxn ang="0">
                  <a:pos x="23812" y="86585"/>
                </a:cxn>
                <a:cxn ang="0">
                  <a:pos x="0" y="141684"/>
                </a:cxn>
                <a:cxn ang="0">
                  <a:pos x="47625" y="188913"/>
                </a:cxn>
                <a:cxn ang="0">
                  <a:pos x="95250" y="141684"/>
                </a:cxn>
                <a:cxn ang="0">
                  <a:pos x="63500" y="86585"/>
                </a:cxn>
              </a:cxnLst>
              <a:pathLst>
                <a:path w="12" h="24">
                  <a:moveTo>
                    <a:pt x="8" y="11"/>
                  </a:moveTo>
                  <a:cubicBezTo>
                    <a:pt x="7" y="7"/>
                    <a:pt x="7" y="2"/>
                    <a:pt x="7" y="2"/>
                  </a:cubicBezTo>
                  <a:cubicBezTo>
                    <a:pt x="6" y="0"/>
                    <a:pt x="6" y="0"/>
                    <a:pt x="6" y="0"/>
                  </a:cubicBezTo>
                  <a:cubicBezTo>
                    <a:pt x="5" y="2"/>
                    <a:pt x="5" y="2"/>
                    <a:pt x="5" y="2"/>
                  </a:cubicBezTo>
                  <a:cubicBezTo>
                    <a:pt x="5" y="2"/>
                    <a:pt x="4" y="7"/>
                    <a:pt x="3" y="11"/>
                  </a:cubicBezTo>
                  <a:cubicBezTo>
                    <a:pt x="3" y="12"/>
                    <a:pt x="0" y="16"/>
                    <a:pt x="0" y="18"/>
                  </a:cubicBezTo>
                  <a:cubicBezTo>
                    <a:pt x="0" y="22"/>
                    <a:pt x="2" y="24"/>
                    <a:pt x="6" y="24"/>
                  </a:cubicBezTo>
                  <a:cubicBezTo>
                    <a:pt x="9" y="24"/>
                    <a:pt x="12" y="22"/>
                    <a:pt x="12" y="18"/>
                  </a:cubicBezTo>
                  <a:cubicBezTo>
                    <a:pt x="12" y="16"/>
                    <a:pt x="9" y="12"/>
                    <a:pt x="8" y="11"/>
                  </a:cubicBezTo>
                  <a:close/>
                </a:path>
              </a:pathLst>
            </a:custGeom>
            <a:solidFill>
              <a:srgbClr val="FFC000"/>
            </a:solidFill>
            <a:ln w="9525">
              <a:noFill/>
            </a:ln>
          </p:spPr>
          <p:txBody>
            <a:bodyPr/>
            <a:p>
              <a:endParaRPr lang="zh-CN" altLang="en-US"/>
            </a:p>
          </p:txBody>
        </p:sp>
        <p:sp>
          <p:nvSpPr>
            <p:cNvPr id="2067" name="Freeform 20"/>
            <p:cNvSpPr/>
            <p:nvPr>
              <p:custDataLst>
                <p:tags r:id="rId18"/>
              </p:custDataLst>
            </p:nvPr>
          </p:nvSpPr>
          <p:spPr>
            <a:xfrm>
              <a:off x="2463800" y="4932363"/>
              <a:ext cx="93663" cy="188913"/>
            </a:xfrm>
            <a:custGeom>
              <a:avLst/>
              <a:gdLst/>
              <a:ahLst/>
              <a:cxnLst>
                <a:cxn ang="0">
                  <a:pos x="62442" y="86585"/>
                </a:cxn>
                <a:cxn ang="0">
                  <a:pos x="54636" y="15742"/>
                </a:cxn>
                <a:cxn ang="0">
                  <a:pos x="46831" y="0"/>
                </a:cxn>
                <a:cxn ang="0">
                  <a:pos x="39026" y="15742"/>
                </a:cxn>
                <a:cxn ang="0">
                  <a:pos x="23415" y="86585"/>
                </a:cxn>
                <a:cxn ang="0">
                  <a:pos x="0" y="141684"/>
                </a:cxn>
                <a:cxn ang="0">
                  <a:pos x="46831" y="188913"/>
                </a:cxn>
                <a:cxn ang="0">
                  <a:pos x="93663" y="141684"/>
                </a:cxn>
                <a:cxn ang="0">
                  <a:pos x="62442" y="86585"/>
                </a:cxn>
              </a:cxnLst>
              <a:pathLst>
                <a:path w="12" h="24">
                  <a:moveTo>
                    <a:pt x="8" y="11"/>
                  </a:moveTo>
                  <a:cubicBezTo>
                    <a:pt x="7" y="7"/>
                    <a:pt x="7" y="2"/>
                    <a:pt x="7" y="2"/>
                  </a:cubicBezTo>
                  <a:cubicBezTo>
                    <a:pt x="6" y="0"/>
                    <a:pt x="6" y="0"/>
                    <a:pt x="6" y="0"/>
                  </a:cubicBezTo>
                  <a:cubicBezTo>
                    <a:pt x="5" y="2"/>
                    <a:pt x="5" y="2"/>
                    <a:pt x="5" y="2"/>
                  </a:cubicBezTo>
                  <a:cubicBezTo>
                    <a:pt x="5" y="2"/>
                    <a:pt x="5" y="7"/>
                    <a:pt x="3" y="11"/>
                  </a:cubicBezTo>
                  <a:cubicBezTo>
                    <a:pt x="3" y="12"/>
                    <a:pt x="0" y="16"/>
                    <a:pt x="0" y="18"/>
                  </a:cubicBezTo>
                  <a:cubicBezTo>
                    <a:pt x="0" y="22"/>
                    <a:pt x="3" y="24"/>
                    <a:pt x="6" y="24"/>
                  </a:cubicBezTo>
                  <a:cubicBezTo>
                    <a:pt x="9" y="24"/>
                    <a:pt x="12" y="22"/>
                    <a:pt x="12" y="18"/>
                  </a:cubicBezTo>
                  <a:cubicBezTo>
                    <a:pt x="12" y="16"/>
                    <a:pt x="9" y="12"/>
                    <a:pt x="8" y="11"/>
                  </a:cubicBezTo>
                  <a:close/>
                </a:path>
              </a:pathLst>
            </a:custGeom>
            <a:solidFill>
              <a:srgbClr val="FFC000"/>
            </a:solidFill>
            <a:ln w="9525">
              <a:noFill/>
            </a:ln>
          </p:spPr>
          <p:txBody>
            <a:bodyPr/>
            <a:p>
              <a:endParaRPr lang="zh-CN" altLang="en-US"/>
            </a:p>
          </p:txBody>
        </p:sp>
        <p:sp>
          <p:nvSpPr>
            <p:cNvPr id="2068" name="Freeform 21"/>
            <p:cNvSpPr/>
            <p:nvPr>
              <p:custDataLst>
                <p:tags r:id="rId19"/>
              </p:custDataLst>
            </p:nvPr>
          </p:nvSpPr>
          <p:spPr>
            <a:xfrm>
              <a:off x="2651125" y="4932363"/>
              <a:ext cx="95250" cy="188913"/>
            </a:xfrm>
            <a:custGeom>
              <a:avLst/>
              <a:gdLst/>
              <a:ahLst/>
              <a:cxnLst>
                <a:cxn ang="0">
                  <a:pos x="71437" y="86585"/>
                </a:cxn>
                <a:cxn ang="0">
                  <a:pos x="55562" y="15742"/>
                </a:cxn>
                <a:cxn ang="0">
                  <a:pos x="47625" y="0"/>
                </a:cxn>
                <a:cxn ang="0">
                  <a:pos x="39687" y="15742"/>
                </a:cxn>
                <a:cxn ang="0">
                  <a:pos x="23812" y="86585"/>
                </a:cxn>
                <a:cxn ang="0">
                  <a:pos x="0" y="141684"/>
                </a:cxn>
                <a:cxn ang="0">
                  <a:pos x="47625" y="188913"/>
                </a:cxn>
                <a:cxn ang="0">
                  <a:pos x="95250" y="141684"/>
                </a:cxn>
                <a:cxn ang="0">
                  <a:pos x="71437" y="86585"/>
                </a:cxn>
              </a:cxnLst>
              <a:pathLst>
                <a:path w="12" h="24">
                  <a:moveTo>
                    <a:pt x="9" y="11"/>
                  </a:moveTo>
                  <a:cubicBezTo>
                    <a:pt x="7" y="7"/>
                    <a:pt x="7" y="2"/>
                    <a:pt x="7" y="2"/>
                  </a:cubicBezTo>
                  <a:cubicBezTo>
                    <a:pt x="6" y="0"/>
                    <a:pt x="6" y="0"/>
                    <a:pt x="6" y="0"/>
                  </a:cubicBezTo>
                  <a:cubicBezTo>
                    <a:pt x="5" y="2"/>
                    <a:pt x="5" y="2"/>
                    <a:pt x="5" y="2"/>
                  </a:cubicBezTo>
                  <a:cubicBezTo>
                    <a:pt x="5" y="2"/>
                    <a:pt x="5" y="7"/>
                    <a:pt x="3" y="11"/>
                  </a:cubicBezTo>
                  <a:cubicBezTo>
                    <a:pt x="3" y="12"/>
                    <a:pt x="0" y="16"/>
                    <a:pt x="0" y="18"/>
                  </a:cubicBezTo>
                  <a:cubicBezTo>
                    <a:pt x="0" y="22"/>
                    <a:pt x="3" y="24"/>
                    <a:pt x="6" y="24"/>
                  </a:cubicBezTo>
                  <a:cubicBezTo>
                    <a:pt x="9" y="24"/>
                    <a:pt x="12" y="22"/>
                    <a:pt x="12" y="18"/>
                  </a:cubicBezTo>
                  <a:cubicBezTo>
                    <a:pt x="12" y="16"/>
                    <a:pt x="9" y="12"/>
                    <a:pt x="9" y="11"/>
                  </a:cubicBezTo>
                  <a:close/>
                </a:path>
              </a:pathLst>
            </a:custGeom>
            <a:solidFill>
              <a:srgbClr val="FFC000"/>
            </a:solidFill>
            <a:ln w="9525">
              <a:noFill/>
            </a:ln>
          </p:spPr>
          <p:txBody>
            <a:bodyPr/>
            <a:p>
              <a:endParaRPr lang="zh-CN" altLang="en-US"/>
            </a:p>
          </p:txBody>
        </p:sp>
      </p:grpSp>
      <p:sp>
        <p:nvSpPr>
          <p:cNvPr id="2069" name="Freeform 25"/>
          <p:cNvSpPr/>
          <p:nvPr userDrawn="1">
            <p:custDataLst>
              <p:tags r:id="rId20"/>
            </p:custDataLst>
          </p:nvPr>
        </p:nvSpPr>
        <p:spPr>
          <a:xfrm>
            <a:off x="192088" y="1341438"/>
            <a:ext cx="161925" cy="95250"/>
          </a:xfrm>
          <a:custGeom>
            <a:avLst/>
            <a:gdLst/>
            <a:ahLst/>
            <a:cxnLst>
              <a:cxn ang="0">
                <a:pos x="22841" y="44709"/>
              </a:cxn>
              <a:cxn ang="0">
                <a:pos x="21443" y="34503"/>
              </a:cxn>
              <a:cxn ang="0">
                <a:pos x="54074" y="0"/>
              </a:cxn>
              <a:cxn ang="0">
                <a:pos x="83908" y="19924"/>
              </a:cxn>
              <a:cxn ang="0">
                <a:pos x="103952" y="10691"/>
              </a:cxn>
              <a:cxn ang="0">
                <a:pos x="131922" y="39849"/>
              </a:cxn>
              <a:cxn ang="0">
                <a:pos x="131456" y="44223"/>
              </a:cxn>
              <a:cxn ang="0">
                <a:pos x="137049" y="44223"/>
              </a:cxn>
              <a:cxn ang="0">
                <a:pos x="161290" y="69979"/>
              </a:cxn>
              <a:cxn ang="0">
                <a:pos x="137049" y="95250"/>
              </a:cxn>
              <a:cxn ang="0">
                <a:pos x="24240" y="95250"/>
              </a:cxn>
              <a:cxn ang="0">
                <a:pos x="0" y="69979"/>
              </a:cxn>
              <a:cxn ang="0">
                <a:pos x="22841" y="44709"/>
              </a:cxn>
            </a:cxnLst>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FFC000"/>
          </a:solidFill>
          <a:ln w="9525">
            <a:noFill/>
          </a:ln>
        </p:spPr>
        <p:txBody>
          <a:bodyPr/>
          <a:p>
            <a:endParaRPr lang="zh-CN" altLang="en-US"/>
          </a:p>
        </p:txBody>
      </p:sp>
      <p:sp>
        <p:nvSpPr>
          <p:cNvPr id="2070" name="Freeform 25"/>
          <p:cNvSpPr/>
          <p:nvPr userDrawn="1">
            <p:custDataLst>
              <p:tags r:id="rId21"/>
            </p:custDataLst>
          </p:nvPr>
        </p:nvSpPr>
        <p:spPr>
          <a:xfrm>
            <a:off x="119063" y="2349500"/>
            <a:ext cx="550862" cy="322263"/>
          </a:xfrm>
          <a:custGeom>
            <a:avLst/>
            <a:gdLst/>
            <a:ahLst/>
            <a:cxnLst>
              <a:cxn ang="0">
                <a:pos x="77877" y="151713"/>
              </a:cxn>
              <a:cxn ang="0">
                <a:pos x="73109" y="117082"/>
              </a:cxn>
              <a:cxn ang="0">
                <a:pos x="184362" y="0"/>
              </a:cxn>
              <a:cxn ang="0">
                <a:pos x="286080" y="67611"/>
              </a:cxn>
              <a:cxn ang="0">
                <a:pos x="354421" y="36279"/>
              </a:cxn>
              <a:cxn ang="0">
                <a:pos x="449781" y="135222"/>
              </a:cxn>
              <a:cxn ang="0">
                <a:pos x="448192" y="150064"/>
              </a:cxn>
              <a:cxn ang="0">
                <a:pos x="467264" y="150064"/>
              </a:cxn>
              <a:cxn ang="0">
                <a:pos x="549910" y="237464"/>
              </a:cxn>
              <a:cxn ang="0">
                <a:pos x="467264" y="323215"/>
              </a:cxn>
              <a:cxn ang="0">
                <a:pos x="82645" y="323215"/>
              </a:cxn>
              <a:cxn ang="0">
                <a:pos x="0" y="237464"/>
              </a:cxn>
              <a:cxn ang="0">
                <a:pos x="77877" y="151713"/>
              </a:cxn>
            </a:cxnLst>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92D050"/>
          </a:solidFill>
          <a:ln w="9525">
            <a:noFill/>
          </a:ln>
        </p:spPr>
        <p:txBody>
          <a:bodyPr/>
          <a:p>
            <a:endParaRPr lang="zh-CN" altLang="en-US"/>
          </a:p>
        </p:txBody>
      </p:sp>
      <p:sp>
        <p:nvSpPr>
          <p:cNvPr id="25602" name="Rectangle 2"/>
          <p:cNvSpPr>
            <a:spLocks noGrp="1" noChangeArrowheads="1"/>
          </p:cNvSpPr>
          <p:nvPr>
            <p:ph type="ctrTitle"/>
          </p:nvPr>
        </p:nvSpPr>
        <p:spPr>
          <a:xfrm>
            <a:off x="685800" y="849313"/>
            <a:ext cx="7772400" cy="1143000"/>
          </a:xfrm>
        </p:spPr>
        <p:txBody>
          <a:bodyPr/>
          <a:lstStyle>
            <a:lvl1pPr>
              <a:defRPr/>
            </a:lvl1pPr>
          </a:lstStyle>
          <a:p>
            <a:pPr lvl="0" fontAlgn="base"/>
            <a:r>
              <a:rPr lang="zh-CN" altLang="en-US" strike="noStrike" noProof="0" smtClean="0"/>
              <a:t>单击此处编辑母版标题样式</a:t>
            </a:r>
            <a:endParaRPr lang="en-US" strike="noStrike" noProof="0" smtClean="0"/>
          </a:p>
        </p:txBody>
      </p:sp>
      <p:sp>
        <p:nvSpPr>
          <p:cNvPr id="25603" name="Rectangle 3"/>
          <p:cNvSpPr>
            <a:spLocks noGrp="1" noChangeArrowheads="1"/>
          </p:cNvSpPr>
          <p:nvPr>
            <p:ph type="subTitle" idx="1"/>
          </p:nvPr>
        </p:nvSpPr>
        <p:spPr>
          <a:xfrm>
            <a:off x="1371600" y="2449513"/>
            <a:ext cx="6400800" cy="1752600"/>
          </a:xfrm>
        </p:spPr>
        <p:txBody>
          <a:bodyPr/>
          <a:lstStyle>
            <a:lvl1pPr marL="0" indent="0" algn="ctr">
              <a:buFontTx/>
              <a:buNone/>
              <a:defRPr/>
            </a:lvl1pPr>
          </a:lstStyle>
          <a:p>
            <a:pPr lvl="0" fontAlgn="base"/>
            <a:r>
              <a:rPr lang="zh-CN" altLang="en-US" strike="noStrike" noProof="0" smtClean="0"/>
              <a:t>单击此处编辑母版副标题样式</a:t>
            </a:r>
            <a:endParaRPr lang="en-US" strike="noStrike" noProof="0" smtClean="0"/>
          </a:p>
        </p:txBody>
      </p:sp>
      <p:sp>
        <p:nvSpPr>
          <p:cNvPr id="11"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C3D503-A408-4C6B-A565-B592FE1732BA}"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GB"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en-GB"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en-GB" strike="noStrike" noProof="1"/>
          </a:p>
        </p:txBody>
      </p:sp>
      <p:sp>
        <p:nvSpPr>
          <p:cNvPr id="3" name="Table Placeholder 2"/>
          <p:cNvSpPr>
            <a:spLocks noGrp="1"/>
          </p:cNvSpPr>
          <p:nvPr>
            <p:ph type="tbl" idx="1" hasCustomPrompt="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单击图标添加表格</a:t>
            </a:r>
            <a:endParaRPr kumimoji="0" lang="en-GB"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en-GB" strike="noStrike" noProof="1"/>
          </a:p>
        </p:txBody>
      </p:sp>
      <p:sp>
        <p:nvSpPr>
          <p:cNvPr id="3" name="Text Placeholder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4" name="Content Placeholder 3"/>
          <p:cNvSpPr>
            <a:spLocks noGrp="1"/>
          </p:cNvSpPr>
          <p:nvPr>
            <p:ph sz="half" idx="2"/>
          </p:nvPr>
        </p:nvSpPr>
        <p:spPr>
          <a:xfrm>
            <a:off x="4648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3074" name="Freeform 25"/>
          <p:cNvSpPr/>
          <p:nvPr userDrawn="1">
            <p:custDataLst>
              <p:tags r:id="rId2"/>
            </p:custDataLst>
          </p:nvPr>
        </p:nvSpPr>
        <p:spPr>
          <a:xfrm>
            <a:off x="7796213" y="6237288"/>
            <a:ext cx="582612" cy="369887"/>
          </a:xfrm>
          <a:custGeom>
            <a:avLst/>
            <a:gdLst/>
            <a:ahLst/>
            <a:cxnLst>
              <a:cxn ang="0">
                <a:pos x="82553" y="174067"/>
              </a:cxn>
              <a:cxn ang="0">
                <a:pos x="77499" y="134334"/>
              </a:cxn>
              <a:cxn ang="0">
                <a:pos x="195433" y="0"/>
              </a:cxn>
              <a:cxn ang="0">
                <a:pos x="303258" y="77573"/>
              </a:cxn>
              <a:cxn ang="0">
                <a:pos x="375703" y="41624"/>
              </a:cxn>
              <a:cxn ang="0">
                <a:pos x="476789" y="155147"/>
              </a:cxn>
              <a:cxn ang="0">
                <a:pos x="475104" y="172175"/>
              </a:cxn>
              <a:cxn ang="0">
                <a:pos x="495322" y="172175"/>
              </a:cxn>
              <a:cxn ang="0">
                <a:pos x="582930" y="272453"/>
              </a:cxn>
              <a:cxn ang="0">
                <a:pos x="495322" y="370840"/>
              </a:cxn>
              <a:cxn ang="0">
                <a:pos x="87607" y="370840"/>
              </a:cxn>
              <a:cxn ang="0">
                <a:pos x="0" y="272453"/>
              </a:cxn>
              <a:cxn ang="0">
                <a:pos x="82553" y="174067"/>
              </a:cxn>
            </a:cxnLst>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FFC000"/>
          </a:solidFill>
          <a:ln w="9525">
            <a:noFill/>
          </a:ln>
        </p:spPr>
        <p:txBody>
          <a:bodyPr/>
          <a:p>
            <a:endParaRPr lang="zh-CN" altLang="en-US"/>
          </a:p>
        </p:txBody>
      </p:sp>
      <p:grpSp>
        <p:nvGrpSpPr>
          <p:cNvPr id="3075" name="组合 23"/>
          <p:cNvGrpSpPr/>
          <p:nvPr userDrawn="1"/>
        </p:nvGrpSpPr>
        <p:grpSpPr>
          <a:xfrm>
            <a:off x="8054975" y="5122863"/>
            <a:ext cx="1050925" cy="1404937"/>
            <a:chOff x="793750" y="825500"/>
            <a:chExt cx="3433763" cy="4584701"/>
          </a:xfrm>
        </p:grpSpPr>
        <p:sp>
          <p:nvSpPr>
            <p:cNvPr id="3076" name="Freeform 5"/>
            <p:cNvSpPr/>
            <p:nvPr>
              <p:custDataLst>
                <p:tags r:id="rId3"/>
              </p:custDataLst>
            </p:nvPr>
          </p:nvSpPr>
          <p:spPr>
            <a:xfrm>
              <a:off x="793750" y="1138238"/>
              <a:ext cx="1716088" cy="3246438"/>
            </a:xfrm>
            <a:custGeom>
              <a:avLst/>
              <a:gdLst/>
              <a:ahLst/>
              <a:cxnLst>
                <a:cxn ang="0">
                  <a:pos x="869798" y="0"/>
                </a:cxn>
                <a:cxn ang="0">
                  <a:pos x="258588" y="1431561"/>
                </a:cxn>
                <a:cxn ang="0">
                  <a:pos x="1716088" y="3246438"/>
                </a:cxn>
                <a:cxn ang="0">
                  <a:pos x="869798" y="0"/>
                </a:cxn>
              </a:cxnLst>
              <a:pathLst>
                <a:path w="219" h="415">
                  <a:moveTo>
                    <a:pt x="111" y="0"/>
                  </a:moveTo>
                  <a:cubicBezTo>
                    <a:pt x="111" y="0"/>
                    <a:pt x="0" y="36"/>
                    <a:pt x="33" y="183"/>
                  </a:cubicBezTo>
                  <a:cubicBezTo>
                    <a:pt x="65" y="329"/>
                    <a:pt x="219" y="415"/>
                    <a:pt x="219" y="415"/>
                  </a:cubicBezTo>
                  <a:lnTo>
                    <a:pt x="111" y="0"/>
                  </a:lnTo>
                  <a:close/>
                </a:path>
              </a:pathLst>
            </a:custGeom>
            <a:solidFill>
              <a:srgbClr val="FFC000"/>
            </a:solidFill>
            <a:ln w="9525">
              <a:noFill/>
            </a:ln>
          </p:spPr>
          <p:txBody>
            <a:bodyPr/>
            <a:p>
              <a:endParaRPr lang="zh-CN" altLang="en-US"/>
            </a:p>
          </p:txBody>
        </p:sp>
        <p:sp>
          <p:nvSpPr>
            <p:cNvPr id="3077" name="Freeform 6"/>
            <p:cNvSpPr/>
            <p:nvPr>
              <p:custDataLst>
                <p:tags r:id="rId4"/>
              </p:custDataLst>
            </p:nvPr>
          </p:nvSpPr>
          <p:spPr>
            <a:xfrm>
              <a:off x="1052513" y="1052513"/>
              <a:ext cx="1457325" cy="3332163"/>
            </a:xfrm>
            <a:custGeom>
              <a:avLst/>
              <a:gdLst/>
              <a:ahLst/>
              <a:cxnLst>
                <a:cxn ang="0">
                  <a:pos x="924539" y="0"/>
                </a:cxn>
                <a:cxn ang="0">
                  <a:pos x="94020" y="1001213"/>
                </a:cxn>
                <a:cxn ang="0">
                  <a:pos x="1457325" y="3332163"/>
                </a:cxn>
                <a:cxn ang="0">
                  <a:pos x="924539" y="0"/>
                </a:cxn>
              </a:cxnLst>
              <a:pathLst>
                <a:path w="186" h="426">
                  <a:moveTo>
                    <a:pt x="118" y="0"/>
                  </a:moveTo>
                  <a:cubicBezTo>
                    <a:pt x="118" y="0"/>
                    <a:pt x="25" y="1"/>
                    <a:pt x="12" y="128"/>
                  </a:cubicBezTo>
                  <a:cubicBezTo>
                    <a:pt x="0" y="254"/>
                    <a:pt x="165" y="416"/>
                    <a:pt x="186" y="426"/>
                  </a:cubicBezTo>
                  <a:lnTo>
                    <a:pt x="118" y="0"/>
                  </a:lnTo>
                  <a:close/>
                </a:path>
              </a:pathLst>
            </a:custGeom>
            <a:solidFill>
              <a:srgbClr val="FFC000"/>
            </a:solidFill>
            <a:ln w="9525">
              <a:noFill/>
            </a:ln>
          </p:spPr>
          <p:txBody>
            <a:bodyPr/>
            <a:p>
              <a:endParaRPr lang="zh-CN" altLang="en-US"/>
            </a:p>
          </p:txBody>
        </p:sp>
        <p:sp>
          <p:nvSpPr>
            <p:cNvPr id="3078" name="Freeform 7"/>
            <p:cNvSpPr/>
            <p:nvPr>
              <p:custDataLst>
                <p:tags r:id="rId5"/>
              </p:custDataLst>
            </p:nvPr>
          </p:nvSpPr>
          <p:spPr>
            <a:xfrm>
              <a:off x="1357313" y="825500"/>
              <a:ext cx="1152525" cy="3559175"/>
            </a:xfrm>
            <a:custGeom>
              <a:avLst/>
              <a:gdLst/>
              <a:ahLst/>
              <a:cxnLst>
                <a:cxn ang="0">
                  <a:pos x="1003559" y="172091"/>
                </a:cxn>
                <a:cxn ang="0">
                  <a:pos x="133285" y="1102953"/>
                </a:cxn>
                <a:cxn ang="0">
                  <a:pos x="1152525" y="3559175"/>
                </a:cxn>
                <a:cxn ang="0">
                  <a:pos x="1003559" y="172091"/>
                </a:cxn>
              </a:cxnLst>
              <a:pathLst>
                <a:path w="147" h="455">
                  <a:moveTo>
                    <a:pt x="128" y="22"/>
                  </a:moveTo>
                  <a:cubicBezTo>
                    <a:pt x="128" y="22"/>
                    <a:pt x="34" y="0"/>
                    <a:pt x="17" y="141"/>
                  </a:cubicBezTo>
                  <a:cubicBezTo>
                    <a:pt x="0" y="282"/>
                    <a:pt x="147" y="455"/>
                    <a:pt x="147" y="455"/>
                  </a:cubicBezTo>
                  <a:lnTo>
                    <a:pt x="128" y="22"/>
                  </a:lnTo>
                  <a:close/>
                </a:path>
              </a:pathLst>
            </a:custGeom>
            <a:solidFill>
              <a:srgbClr val="FCFC04"/>
            </a:solidFill>
            <a:ln w="9525">
              <a:noFill/>
            </a:ln>
          </p:spPr>
          <p:txBody>
            <a:bodyPr/>
            <a:p>
              <a:endParaRPr lang="zh-CN" altLang="en-US"/>
            </a:p>
          </p:txBody>
        </p:sp>
        <p:sp>
          <p:nvSpPr>
            <p:cNvPr id="3079" name="Freeform 8"/>
            <p:cNvSpPr/>
            <p:nvPr>
              <p:custDataLst>
                <p:tags r:id="rId6"/>
              </p:custDataLst>
            </p:nvPr>
          </p:nvSpPr>
          <p:spPr>
            <a:xfrm>
              <a:off x="1820863" y="935037"/>
              <a:ext cx="688975" cy="3449638"/>
            </a:xfrm>
            <a:custGeom>
              <a:avLst/>
              <a:gdLst/>
              <a:ahLst/>
              <a:cxnLst>
                <a:cxn ang="0">
                  <a:pos x="688975" y="23466"/>
                </a:cxn>
                <a:cxn ang="0">
                  <a:pos x="688975" y="3449638"/>
                </a:cxn>
                <a:cxn ang="0">
                  <a:pos x="328828" y="2331047"/>
                </a:cxn>
                <a:cxn ang="0">
                  <a:pos x="305341" y="250313"/>
                </a:cxn>
                <a:cxn ang="0">
                  <a:pos x="688975" y="23466"/>
                </a:cxn>
              </a:cxnLst>
              <a:pathLst>
                <a:path w="88" h="441">
                  <a:moveTo>
                    <a:pt x="88" y="3"/>
                  </a:moveTo>
                  <a:cubicBezTo>
                    <a:pt x="88" y="441"/>
                    <a:pt x="88" y="441"/>
                    <a:pt x="88" y="441"/>
                  </a:cubicBezTo>
                  <a:cubicBezTo>
                    <a:pt x="88" y="441"/>
                    <a:pt x="62" y="372"/>
                    <a:pt x="42" y="298"/>
                  </a:cubicBezTo>
                  <a:cubicBezTo>
                    <a:pt x="30" y="252"/>
                    <a:pt x="0" y="131"/>
                    <a:pt x="39" y="32"/>
                  </a:cubicBezTo>
                  <a:cubicBezTo>
                    <a:pt x="47" y="10"/>
                    <a:pt x="64" y="0"/>
                    <a:pt x="88" y="3"/>
                  </a:cubicBezTo>
                  <a:close/>
                </a:path>
              </a:pathLst>
            </a:custGeom>
            <a:solidFill>
              <a:srgbClr val="92D050"/>
            </a:solidFill>
            <a:ln w="9525">
              <a:noFill/>
            </a:ln>
          </p:spPr>
          <p:txBody>
            <a:bodyPr/>
            <a:p>
              <a:endParaRPr lang="zh-CN" altLang="en-US"/>
            </a:p>
          </p:txBody>
        </p:sp>
        <p:sp>
          <p:nvSpPr>
            <p:cNvPr id="3080" name="Freeform 9"/>
            <p:cNvSpPr/>
            <p:nvPr>
              <p:custDataLst>
                <p:tags r:id="rId7"/>
              </p:custDataLst>
            </p:nvPr>
          </p:nvSpPr>
          <p:spPr>
            <a:xfrm>
              <a:off x="2509838" y="1138238"/>
              <a:ext cx="1717675" cy="3246438"/>
            </a:xfrm>
            <a:custGeom>
              <a:avLst/>
              <a:gdLst/>
              <a:ahLst/>
              <a:cxnLst>
                <a:cxn ang="0">
                  <a:pos x="847072" y="0"/>
                </a:cxn>
                <a:cxn ang="0">
                  <a:pos x="1458847" y="1431561"/>
                </a:cxn>
                <a:cxn ang="0">
                  <a:pos x="0" y="3246438"/>
                </a:cxn>
                <a:cxn ang="0">
                  <a:pos x="847072" y="0"/>
                </a:cxn>
              </a:cxnLst>
              <a:pathLst>
                <a:path w="219" h="415">
                  <a:moveTo>
                    <a:pt x="108" y="0"/>
                  </a:moveTo>
                  <a:cubicBezTo>
                    <a:pt x="108" y="0"/>
                    <a:pt x="219" y="36"/>
                    <a:pt x="186" y="183"/>
                  </a:cubicBezTo>
                  <a:cubicBezTo>
                    <a:pt x="154" y="329"/>
                    <a:pt x="0" y="415"/>
                    <a:pt x="0" y="415"/>
                  </a:cubicBezTo>
                  <a:lnTo>
                    <a:pt x="108" y="0"/>
                  </a:lnTo>
                  <a:close/>
                </a:path>
              </a:pathLst>
            </a:custGeom>
            <a:solidFill>
              <a:srgbClr val="FFC000"/>
            </a:solidFill>
            <a:ln w="9525">
              <a:noFill/>
            </a:ln>
          </p:spPr>
          <p:txBody>
            <a:bodyPr/>
            <a:p>
              <a:endParaRPr lang="zh-CN" altLang="en-US"/>
            </a:p>
          </p:txBody>
        </p:sp>
        <p:sp>
          <p:nvSpPr>
            <p:cNvPr id="3081" name="Freeform 10"/>
            <p:cNvSpPr/>
            <p:nvPr>
              <p:custDataLst>
                <p:tags r:id="rId8"/>
              </p:custDataLst>
            </p:nvPr>
          </p:nvSpPr>
          <p:spPr>
            <a:xfrm>
              <a:off x="2509838" y="1052513"/>
              <a:ext cx="1458913" cy="3332163"/>
            </a:xfrm>
            <a:custGeom>
              <a:avLst/>
              <a:gdLst/>
              <a:ahLst/>
              <a:cxnLst>
                <a:cxn ang="0">
                  <a:pos x="533366" y="0"/>
                </a:cxn>
                <a:cxn ang="0">
                  <a:pos x="1364789" y="1001213"/>
                </a:cxn>
                <a:cxn ang="0">
                  <a:pos x="0" y="3332163"/>
                </a:cxn>
                <a:cxn ang="0">
                  <a:pos x="533366" y="0"/>
                </a:cxn>
              </a:cxnLst>
              <a:pathLst>
                <a:path w="186" h="426">
                  <a:moveTo>
                    <a:pt x="68" y="0"/>
                  </a:moveTo>
                  <a:cubicBezTo>
                    <a:pt x="68" y="0"/>
                    <a:pt x="162" y="1"/>
                    <a:pt x="174" y="128"/>
                  </a:cubicBezTo>
                  <a:cubicBezTo>
                    <a:pt x="186" y="254"/>
                    <a:pt x="21" y="416"/>
                    <a:pt x="0" y="426"/>
                  </a:cubicBezTo>
                  <a:lnTo>
                    <a:pt x="68" y="0"/>
                  </a:lnTo>
                  <a:close/>
                </a:path>
              </a:pathLst>
            </a:custGeom>
            <a:solidFill>
              <a:srgbClr val="FFC000"/>
            </a:solidFill>
            <a:ln w="9525">
              <a:noFill/>
            </a:ln>
          </p:spPr>
          <p:txBody>
            <a:bodyPr/>
            <a:p>
              <a:endParaRPr lang="zh-CN" altLang="en-US"/>
            </a:p>
          </p:txBody>
        </p:sp>
        <p:sp>
          <p:nvSpPr>
            <p:cNvPr id="3082" name="Freeform 11"/>
            <p:cNvSpPr/>
            <p:nvPr>
              <p:custDataLst>
                <p:tags r:id="rId9"/>
              </p:custDataLst>
            </p:nvPr>
          </p:nvSpPr>
          <p:spPr>
            <a:xfrm>
              <a:off x="2509838" y="825500"/>
              <a:ext cx="1154113" cy="3559175"/>
            </a:xfrm>
            <a:custGeom>
              <a:avLst/>
              <a:gdLst/>
              <a:ahLst/>
              <a:cxnLst>
                <a:cxn ang="0">
                  <a:pos x="149171" y="172091"/>
                </a:cxn>
                <a:cxn ang="0">
                  <a:pos x="1020644" y="1102953"/>
                </a:cxn>
                <a:cxn ang="0">
                  <a:pos x="0" y="3559175"/>
                </a:cxn>
                <a:cxn ang="0">
                  <a:pos x="149171" y="172091"/>
                </a:cxn>
              </a:cxnLst>
              <a:pathLst>
                <a:path w="147" h="455">
                  <a:moveTo>
                    <a:pt x="19" y="22"/>
                  </a:moveTo>
                  <a:cubicBezTo>
                    <a:pt x="19" y="22"/>
                    <a:pt x="113" y="0"/>
                    <a:pt x="130" y="141"/>
                  </a:cubicBezTo>
                  <a:cubicBezTo>
                    <a:pt x="147" y="282"/>
                    <a:pt x="0" y="455"/>
                    <a:pt x="0" y="455"/>
                  </a:cubicBezTo>
                  <a:lnTo>
                    <a:pt x="19" y="22"/>
                  </a:lnTo>
                  <a:close/>
                </a:path>
              </a:pathLst>
            </a:custGeom>
            <a:solidFill>
              <a:srgbClr val="FCFC04"/>
            </a:solidFill>
            <a:ln w="9525">
              <a:noFill/>
            </a:ln>
          </p:spPr>
          <p:txBody>
            <a:bodyPr/>
            <a:p>
              <a:endParaRPr lang="zh-CN" altLang="en-US"/>
            </a:p>
          </p:txBody>
        </p:sp>
        <p:sp>
          <p:nvSpPr>
            <p:cNvPr id="3083" name="Freeform 12"/>
            <p:cNvSpPr/>
            <p:nvPr>
              <p:custDataLst>
                <p:tags r:id="rId10"/>
              </p:custDataLst>
            </p:nvPr>
          </p:nvSpPr>
          <p:spPr>
            <a:xfrm>
              <a:off x="2509838" y="935037"/>
              <a:ext cx="690563" cy="3449638"/>
            </a:xfrm>
            <a:custGeom>
              <a:avLst/>
              <a:gdLst/>
              <a:ahLst/>
              <a:cxnLst>
                <a:cxn ang="0">
                  <a:pos x="0" y="23466"/>
                </a:cxn>
                <a:cxn ang="0">
                  <a:pos x="0" y="3449638"/>
                </a:cxn>
                <a:cxn ang="0">
                  <a:pos x="360976" y="2331047"/>
                </a:cxn>
                <a:cxn ang="0">
                  <a:pos x="384518" y="250313"/>
                </a:cxn>
                <a:cxn ang="0">
                  <a:pos x="0" y="23466"/>
                </a:cxn>
              </a:cxnLst>
              <a:pathLst>
                <a:path w="88" h="441">
                  <a:moveTo>
                    <a:pt x="0" y="3"/>
                  </a:moveTo>
                  <a:cubicBezTo>
                    <a:pt x="0" y="441"/>
                    <a:pt x="0" y="441"/>
                    <a:pt x="0" y="441"/>
                  </a:cubicBezTo>
                  <a:cubicBezTo>
                    <a:pt x="0" y="441"/>
                    <a:pt x="26" y="372"/>
                    <a:pt x="46" y="298"/>
                  </a:cubicBezTo>
                  <a:cubicBezTo>
                    <a:pt x="58" y="252"/>
                    <a:pt x="88" y="131"/>
                    <a:pt x="49" y="32"/>
                  </a:cubicBezTo>
                  <a:cubicBezTo>
                    <a:pt x="41" y="10"/>
                    <a:pt x="24" y="0"/>
                    <a:pt x="0" y="3"/>
                  </a:cubicBezTo>
                  <a:close/>
                </a:path>
              </a:pathLst>
            </a:custGeom>
            <a:solidFill>
              <a:srgbClr val="92D050"/>
            </a:solidFill>
            <a:ln w="9525">
              <a:noFill/>
            </a:ln>
          </p:spPr>
          <p:txBody>
            <a:bodyPr/>
            <a:p>
              <a:endParaRPr lang="zh-CN" altLang="en-US"/>
            </a:p>
          </p:txBody>
        </p:sp>
        <p:sp>
          <p:nvSpPr>
            <p:cNvPr id="3084" name="Freeform 13"/>
            <p:cNvSpPr/>
            <p:nvPr>
              <p:custDataLst>
                <p:tags r:id="rId11"/>
              </p:custDataLst>
            </p:nvPr>
          </p:nvSpPr>
          <p:spPr>
            <a:xfrm>
              <a:off x="1655763" y="3681413"/>
              <a:ext cx="1709738" cy="703263"/>
            </a:xfrm>
            <a:custGeom>
              <a:avLst/>
              <a:gdLst/>
              <a:ahLst/>
              <a:cxnLst>
                <a:cxn ang="0">
                  <a:pos x="0" y="0"/>
                </a:cxn>
                <a:cxn ang="0">
                  <a:pos x="1709738" y="0"/>
                </a:cxn>
                <a:cxn ang="0">
                  <a:pos x="1050925" y="703263"/>
                </a:cxn>
                <a:cxn ang="0">
                  <a:pos x="650875" y="703263"/>
                </a:cxn>
                <a:cxn ang="0">
                  <a:pos x="0" y="0"/>
                </a:cxn>
              </a:cxnLst>
              <a:pathLst>
                <a:path w="1077" h="443">
                  <a:moveTo>
                    <a:pt x="0" y="0"/>
                  </a:moveTo>
                  <a:lnTo>
                    <a:pt x="1077" y="0"/>
                  </a:lnTo>
                  <a:lnTo>
                    <a:pt x="662" y="443"/>
                  </a:lnTo>
                  <a:lnTo>
                    <a:pt x="410" y="443"/>
                  </a:lnTo>
                  <a:lnTo>
                    <a:pt x="0" y="0"/>
                  </a:lnTo>
                  <a:close/>
                </a:path>
              </a:pathLst>
            </a:custGeom>
            <a:solidFill>
              <a:srgbClr val="92D050"/>
            </a:solidFill>
            <a:ln w="9525">
              <a:noFill/>
            </a:ln>
          </p:spPr>
          <p:txBody>
            <a:bodyPr/>
            <a:p>
              <a:endParaRPr lang="zh-CN" altLang="en-US"/>
            </a:p>
          </p:txBody>
        </p:sp>
        <p:sp>
          <p:nvSpPr>
            <p:cNvPr id="3085" name="Rectangle 14"/>
            <p:cNvSpPr/>
            <p:nvPr>
              <p:custDataLst>
                <p:tags r:id="rId12"/>
              </p:custDataLst>
            </p:nvPr>
          </p:nvSpPr>
          <p:spPr>
            <a:xfrm>
              <a:off x="2298700" y="4376738"/>
              <a:ext cx="31750" cy="517525"/>
            </a:xfrm>
            <a:prstGeom prst="rect">
              <a:avLst/>
            </a:prstGeom>
            <a:solidFill>
              <a:srgbClr val="FFC000"/>
            </a:solidFill>
            <a:ln w="9525">
              <a:noFill/>
            </a:ln>
          </p:spPr>
          <p:txBody>
            <a:bodyPr wrap="square" lIns="91440" tIns="45720" rIns="91440" bIns="45720" anchor="t" anchorCtr="0"/>
            <a:p>
              <a:pPr lvl="0" eaLnBrk="0" hangingPunct="0"/>
              <a:endParaRPr lang="zh-CN" altLang="en-US">
                <a:latin typeface="Arial" panose="020B0604020202020204" pitchFamily="34" charset="0"/>
                <a:ea typeface="宋体" panose="02010600030101010101" pitchFamily="2" charset="-122"/>
              </a:endParaRPr>
            </a:p>
          </p:txBody>
        </p:sp>
        <p:sp>
          <p:nvSpPr>
            <p:cNvPr id="3086" name="Rectangle 15"/>
            <p:cNvSpPr/>
            <p:nvPr>
              <p:custDataLst>
                <p:tags r:id="rId13"/>
              </p:custDataLst>
            </p:nvPr>
          </p:nvSpPr>
          <p:spPr>
            <a:xfrm>
              <a:off x="2690813" y="4376738"/>
              <a:ext cx="23813" cy="517525"/>
            </a:xfrm>
            <a:prstGeom prst="rect">
              <a:avLst/>
            </a:prstGeom>
            <a:solidFill>
              <a:srgbClr val="FFC000"/>
            </a:solidFill>
            <a:ln w="9525">
              <a:noFill/>
            </a:ln>
          </p:spPr>
          <p:txBody>
            <a:bodyPr wrap="square" lIns="91440" tIns="45720" rIns="91440" bIns="45720" anchor="t" anchorCtr="0"/>
            <a:p>
              <a:pPr lvl="0" eaLnBrk="0" hangingPunct="0"/>
              <a:endParaRPr lang="zh-CN" altLang="en-US">
                <a:latin typeface="Arial" panose="020B0604020202020204" pitchFamily="34" charset="0"/>
                <a:ea typeface="宋体" panose="02010600030101010101" pitchFamily="2" charset="-122"/>
              </a:endParaRPr>
            </a:p>
          </p:txBody>
        </p:sp>
        <p:sp>
          <p:nvSpPr>
            <p:cNvPr id="3087" name="Freeform 16"/>
            <p:cNvSpPr/>
            <p:nvPr>
              <p:custDataLst>
                <p:tags r:id="rId14"/>
              </p:custDataLst>
            </p:nvPr>
          </p:nvSpPr>
          <p:spPr>
            <a:xfrm>
              <a:off x="2109788" y="4173538"/>
              <a:ext cx="792163" cy="211138"/>
            </a:xfrm>
            <a:custGeom>
              <a:avLst/>
              <a:gdLst/>
              <a:ahLst/>
              <a:cxnLst>
                <a:cxn ang="0">
                  <a:pos x="0" y="0"/>
                </a:cxn>
                <a:cxn ang="0">
                  <a:pos x="196850" y="211138"/>
                </a:cxn>
                <a:cxn ang="0">
                  <a:pos x="596900" y="211138"/>
                </a:cxn>
                <a:cxn ang="0">
                  <a:pos x="792163" y="0"/>
                </a:cxn>
                <a:cxn ang="0">
                  <a:pos x="0" y="0"/>
                </a:cxn>
              </a:cxnLst>
              <a:pathLst>
                <a:path w="499" h="133">
                  <a:moveTo>
                    <a:pt x="0" y="0"/>
                  </a:moveTo>
                  <a:lnTo>
                    <a:pt x="124" y="133"/>
                  </a:lnTo>
                  <a:lnTo>
                    <a:pt x="376" y="133"/>
                  </a:lnTo>
                  <a:lnTo>
                    <a:pt x="499" y="0"/>
                  </a:lnTo>
                  <a:lnTo>
                    <a:pt x="0" y="0"/>
                  </a:lnTo>
                  <a:close/>
                </a:path>
              </a:pathLst>
            </a:custGeom>
            <a:solidFill>
              <a:srgbClr val="FFC000"/>
            </a:solidFill>
            <a:ln w="9525">
              <a:noFill/>
            </a:ln>
          </p:spPr>
          <p:txBody>
            <a:bodyPr/>
            <a:p>
              <a:endParaRPr lang="zh-CN" altLang="en-US"/>
            </a:p>
          </p:txBody>
        </p:sp>
        <p:sp>
          <p:nvSpPr>
            <p:cNvPr id="3088" name="Freeform 17"/>
            <p:cNvSpPr/>
            <p:nvPr>
              <p:custDataLst>
                <p:tags r:id="rId15"/>
              </p:custDataLst>
            </p:nvPr>
          </p:nvSpPr>
          <p:spPr>
            <a:xfrm>
              <a:off x="2220913" y="4932363"/>
              <a:ext cx="571500" cy="477838"/>
            </a:xfrm>
            <a:custGeom>
              <a:avLst/>
              <a:gdLst/>
              <a:ahLst/>
              <a:cxnLst>
                <a:cxn ang="0">
                  <a:pos x="305321" y="0"/>
                </a:cxn>
                <a:cxn ang="0">
                  <a:pos x="305321" y="0"/>
                </a:cxn>
                <a:cxn ang="0">
                  <a:pos x="289664" y="0"/>
                </a:cxn>
                <a:cxn ang="0">
                  <a:pos x="274006" y="0"/>
                </a:cxn>
                <a:cxn ang="0">
                  <a:pos x="274006" y="0"/>
                </a:cxn>
                <a:cxn ang="0">
                  <a:pos x="0" y="7833"/>
                </a:cxn>
                <a:cxn ang="0">
                  <a:pos x="62630" y="399503"/>
                </a:cxn>
                <a:cxn ang="0">
                  <a:pos x="180061" y="477838"/>
                </a:cxn>
                <a:cxn ang="0">
                  <a:pos x="281835" y="477838"/>
                </a:cxn>
                <a:cxn ang="0">
                  <a:pos x="297493" y="477838"/>
                </a:cxn>
                <a:cxn ang="0">
                  <a:pos x="399267" y="477838"/>
                </a:cxn>
                <a:cxn ang="0">
                  <a:pos x="516698" y="399503"/>
                </a:cxn>
                <a:cxn ang="0">
                  <a:pos x="571500" y="7833"/>
                </a:cxn>
                <a:cxn ang="0">
                  <a:pos x="305321" y="0"/>
                </a:cxn>
              </a:cxnLst>
              <a:pathLst>
                <a:path w="73" h="61">
                  <a:moveTo>
                    <a:pt x="39" y="0"/>
                  </a:moveTo>
                  <a:cubicBezTo>
                    <a:pt x="39" y="0"/>
                    <a:pt x="39" y="0"/>
                    <a:pt x="39" y="0"/>
                  </a:cubicBezTo>
                  <a:cubicBezTo>
                    <a:pt x="37" y="0"/>
                    <a:pt x="37" y="0"/>
                    <a:pt x="37" y="0"/>
                  </a:cubicBezTo>
                  <a:cubicBezTo>
                    <a:pt x="35" y="0"/>
                    <a:pt x="35" y="0"/>
                    <a:pt x="35" y="0"/>
                  </a:cubicBezTo>
                  <a:cubicBezTo>
                    <a:pt x="35" y="0"/>
                    <a:pt x="35" y="0"/>
                    <a:pt x="35" y="0"/>
                  </a:cubicBezTo>
                  <a:cubicBezTo>
                    <a:pt x="0" y="1"/>
                    <a:pt x="0" y="1"/>
                    <a:pt x="0" y="1"/>
                  </a:cubicBezTo>
                  <a:cubicBezTo>
                    <a:pt x="8" y="51"/>
                    <a:pt x="8" y="51"/>
                    <a:pt x="8" y="51"/>
                  </a:cubicBezTo>
                  <a:cubicBezTo>
                    <a:pt x="8" y="51"/>
                    <a:pt x="9" y="61"/>
                    <a:pt x="23" y="61"/>
                  </a:cubicBezTo>
                  <a:cubicBezTo>
                    <a:pt x="30" y="61"/>
                    <a:pt x="34" y="61"/>
                    <a:pt x="36" y="61"/>
                  </a:cubicBezTo>
                  <a:cubicBezTo>
                    <a:pt x="38" y="61"/>
                    <a:pt x="38" y="61"/>
                    <a:pt x="38" y="61"/>
                  </a:cubicBezTo>
                  <a:cubicBezTo>
                    <a:pt x="40" y="61"/>
                    <a:pt x="43" y="61"/>
                    <a:pt x="51" y="61"/>
                  </a:cubicBezTo>
                  <a:cubicBezTo>
                    <a:pt x="64" y="61"/>
                    <a:pt x="66" y="51"/>
                    <a:pt x="66" y="51"/>
                  </a:cubicBezTo>
                  <a:cubicBezTo>
                    <a:pt x="73" y="1"/>
                    <a:pt x="73" y="1"/>
                    <a:pt x="73" y="1"/>
                  </a:cubicBezTo>
                  <a:lnTo>
                    <a:pt x="39" y="0"/>
                  </a:lnTo>
                  <a:close/>
                </a:path>
              </a:pathLst>
            </a:custGeom>
            <a:solidFill>
              <a:srgbClr val="92D050"/>
            </a:solidFill>
            <a:ln w="9525">
              <a:noFill/>
            </a:ln>
          </p:spPr>
          <p:txBody>
            <a:bodyPr/>
            <a:p>
              <a:endParaRPr lang="zh-CN" altLang="en-US"/>
            </a:p>
          </p:txBody>
        </p:sp>
        <p:sp>
          <p:nvSpPr>
            <p:cNvPr id="3089" name="Rectangle 18"/>
            <p:cNvSpPr/>
            <p:nvPr>
              <p:custDataLst>
                <p:tags r:id="rId16"/>
              </p:custDataLst>
            </p:nvPr>
          </p:nvSpPr>
          <p:spPr>
            <a:xfrm>
              <a:off x="2212975" y="4894263"/>
              <a:ext cx="595313" cy="61913"/>
            </a:xfrm>
            <a:prstGeom prst="rect">
              <a:avLst/>
            </a:prstGeom>
            <a:solidFill>
              <a:srgbClr val="FFC000"/>
            </a:solidFill>
            <a:ln w="9525">
              <a:noFill/>
            </a:ln>
          </p:spPr>
          <p:txBody>
            <a:bodyPr wrap="square" lIns="91440" tIns="45720" rIns="91440" bIns="45720" anchor="t" anchorCtr="0"/>
            <a:p>
              <a:pPr lvl="0" eaLnBrk="0" hangingPunct="0"/>
              <a:endParaRPr lang="zh-CN" altLang="en-US">
                <a:latin typeface="Arial" panose="020B0604020202020204" pitchFamily="34" charset="0"/>
                <a:ea typeface="宋体" panose="02010600030101010101" pitchFamily="2" charset="-122"/>
              </a:endParaRPr>
            </a:p>
          </p:txBody>
        </p:sp>
        <p:sp>
          <p:nvSpPr>
            <p:cNvPr id="3090" name="Freeform 19"/>
            <p:cNvSpPr/>
            <p:nvPr>
              <p:custDataLst>
                <p:tags r:id="rId17"/>
              </p:custDataLst>
            </p:nvPr>
          </p:nvSpPr>
          <p:spPr>
            <a:xfrm>
              <a:off x="2274888" y="4932363"/>
              <a:ext cx="95250" cy="188913"/>
            </a:xfrm>
            <a:custGeom>
              <a:avLst/>
              <a:gdLst/>
              <a:ahLst/>
              <a:cxnLst>
                <a:cxn ang="0">
                  <a:pos x="63500" y="86585"/>
                </a:cxn>
                <a:cxn ang="0">
                  <a:pos x="55562" y="15742"/>
                </a:cxn>
                <a:cxn ang="0">
                  <a:pos x="47625" y="0"/>
                </a:cxn>
                <a:cxn ang="0">
                  <a:pos x="39687" y="15742"/>
                </a:cxn>
                <a:cxn ang="0">
                  <a:pos x="23812" y="86585"/>
                </a:cxn>
                <a:cxn ang="0">
                  <a:pos x="0" y="141684"/>
                </a:cxn>
                <a:cxn ang="0">
                  <a:pos x="47625" y="188913"/>
                </a:cxn>
                <a:cxn ang="0">
                  <a:pos x="95250" y="141684"/>
                </a:cxn>
                <a:cxn ang="0">
                  <a:pos x="63500" y="86585"/>
                </a:cxn>
              </a:cxnLst>
              <a:pathLst>
                <a:path w="12" h="24">
                  <a:moveTo>
                    <a:pt x="8" y="11"/>
                  </a:moveTo>
                  <a:cubicBezTo>
                    <a:pt x="7" y="7"/>
                    <a:pt x="7" y="2"/>
                    <a:pt x="7" y="2"/>
                  </a:cubicBezTo>
                  <a:cubicBezTo>
                    <a:pt x="6" y="0"/>
                    <a:pt x="6" y="0"/>
                    <a:pt x="6" y="0"/>
                  </a:cubicBezTo>
                  <a:cubicBezTo>
                    <a:pt x="5" y="2"/>
                    <a:pt x="5" y="2"/>
                    <a:pt x="5" y="2"/>
                  </a:cubicBezTo>
                  <a:cubicBezTo>
                    <a:pt x="5" y="2"/>
                    <a:pt x="4" y="7"/>
                    <a:pt x="3" y="11"/>
                  </a:cubicBezTo>
                  <a:cubicBezTo>
                    <a:pt x="3" y="12"/>
                    <a:pt x="0" y="16"/>
                    <a:pt x="0" y="18"/>
                  </a:cubicBezTo>
                  <a:cubicBezTo>
                    <a:pt x="0" y="22"/>
                    <a:pt x="2" y="24"/>
                    <a:pt x="6" y="24"/>
                  </a:cubicBezTo>
                  <a:cubicBezTo>
                    <a:pt x="9" y="24"/>
                    <a:pt x="12" y="22"/>
                    <a:pt x="12" y="18"/>
                  </a:cubicBezTo>
                  <a:cubicBezTo>
                    <a:pt x="12" y="16"/>
                    <a:pt x="9" y="12"/>
                    <a:pt x="8" y="11"/>
                  </a:cubicBezTo>
                  <a:close/>
                </a:path>
              </a:pathLst>
            </a:custGeom>
            <a:solidFill>
              <a:srgbClr val="FFC000"/>
            </a:solidFill>
            <a:ln w="9525">
              <a:noFill/>
            </a:ln>
          </p:spPr>
          <p:txBody>
            <a:bodyPr/>
            <a:p>
              <a:endParaRPr lang="zh-CN" altLang="en-US"/>
            </a:p>
          </p:txBody>
        </p:sp>
        <p:sp>
          <p:nvSpPr>
            <p:cNvPr id="3091" name="Freeform 20"/>
            <p:cNvSpPr/>
            <p:nvPr>
              <p:custDataLst>
                <p:tags r:id="rId18"/>
              </p:custDataLst>
            </p:nvPr>
          </p:nvSpPr>
          <p:spPr>
            <a:xfrm>
              <a:off x="2463800" y="4932363"/>
              <a:ext cx="93663" cy="188913"/>
            </a:xfrm>
            <a:custGeom>
              <a:avLst/>
              <a:gdLst/>
              <a:ahLst/>
              <a:cxnLst>
                <a:cxn ang="0">
                  <a:pos x="62442" y="86585"/>
                </a:cxn>
                <a:cxn ang="0">
                  <a:pos x="54636" y="15742"/>
                </a:cxn>
                <a:cxn ang="0">
                  <a:pos x="46831" y="0"/>
                </a:cxn>
                <a:cxn ang="0">
                  <a:pos x="39026" y="15742"/>
                </a:cxn>
                <a:cxn ang="0">
                  <a:pos x="23415" y="86585"/>
                </a:cxn>
                <a:cxn ang="0">
                  <a:pos x="0" y="141684"/>
                </a:cxn>
                <a:cxn ang="0">
                  <a:pos x="46831" y="188913"/>
                </a:cxn>
                <a:cxn ang="0">
                  <a:pos x="93663" y="141684"/>
                </a:cxn>
                <a:cxn ang="0">
                  <a:pos x="62442" y="86585"/>
                </a:cxn>
              </a:cxnLst>
              <a:pathLst>
                <a:path w="12" h="24">
                  <a:moveTo>
                    <a:pt x="8" y="11"/>
                  </a:moveTo>
                  <a:cubicBezTo>
                    <a:pt x="7" y="7"/>
                    <a:pt x="7" y="2"/>
                    <a:pt x="7" y="2"/>
                  </a:cubicBezTo>
                  <a:cubicBezTo>
                    <a:pt x="6" y="0"/>
                    <a:pt x="6" y="0"/>
                    <a:pt x="6" y="0"/>
                  </a:cubicBezTo>
                  <a:cubicBezTo>
                    <a:pt x="5" y="2"/>
                    <a:pt x="5" y="2"/>
                    <a:pt x="5" y="2"/>
                  </a:cubicBezTo>
                  <a:cubicBezTo>
                    <a:pt x="5" y="2"/>
                    <a:pt x="5" y="7"/>
                    <a:pt x="3" y="11"/>
                  </a:cubicBezTo>
                  <a:cubicBezTo>
                    <a:pt x="3" y="12"/>
                    <a:pt x="0" y="16"/>
                    <a:pt x="0" y="18"/>
                  </a:cubicBezTo>
                  <a:cubicBezTo>
                    <a:pt x="0" y="22"/>
                    <a:pt x="3" y="24"/>
                    <a:pt x="6" y="24"/>
                  </a:cubicBezTo>
                  <a:cubicBezTo>
                    <a:pt x="9" y="24"/>
                    <a:pt x="12" y="22"/>
                    <a:pt x="12" y="18"/>
                  </a:cubicBezTo>
                  <a:cubicBezTo>
                    <a:pt x="12" y="16"/>
                    <a:pt x="9" y="12"/>
                    <a:pt x="8" y="11"/>
                  </a:cubicBezTo>
                  <a:close/>
                </a:path>
              </a:pathLst>
            </a:custGeom>
            <a:solidFill>
              <a:srgbClr val="FFC000"/>
            </a:solidFill>
            <a:ln w="9525">
              <a:noFill/>
            </a:ln>
          </p:spPr>
          <p:txBody>
            <a:bodyPr/>
            <a:p>
              <a:endParaRPr lang="zh-CN" altLang="en-US"/>
            </a:p>
          </p:txBody>
        </p:sp>
        <p:sp>
          <p:nvSpPr>
            <p:cNvPr id="3092" name="Freeform 21"/>
            <p:cNvSpPr/>
            <p:nvPr>
              <p:custDataLst>
                <p:tags r:id="rId19"/>
              </p:custDataLst>
            </p:nvPr>
          </p:nvSpPr>
          <p:spPr>
            <a:xfrm>
              <a:off x="2651125" y="4932363"/>
              <a:ext cx="95250" cy="188913"/>
            </a:xfrm>
            <a:custGeom>
              <a:avLst/>
              <a:gdLst/>
              <a:ahLst/>
              <a:cxnLst>
                <a:cxn ang="0">
                  <a:pos x="71437" y="86585"/>
                </a:cxn>
                <a:cxn ang="0">
                  <a:pos x="55562" y="15742"/>
                </a:cxn>
                <a:cxn ang="0">
                  <a:pos x="47625" y="0"/>
                </a:cxn>
                <a:cxn ang="0">
                  <a:pos x="39687" y="15742"/>
                </a:cxn>
                <a:cxn ang="0">
                  <a:pos x="23812" y="86585"/>
                </a:cxn>
                <a:cxn ang="0">
                  <a:pos x="0" y="141684"/>
                </a:cxn>
                <a:cxn ang="0">
                  <a:pos x="47625" y="188913"/>
                </a:cxn>
                <a:cxn ang="0">
                  <a:pos x="95250" y="141684"/>
                </a:cxn>
                <a:cxn ang="0">
                  <a:pos x="71437" y="86585"/>
                </a:cxn>
              </a:cxnLst>
              <a:pathLst>
                <a:path w="12" h="24">
                  <a:moveTo>
                    <a:pt x="9" y="11"/>
                  </a:moveTo>
                  <a:cubicBezTo>
                    <a:pt x="7" y="7"/>
                    <a:pt x="7" y="2"/>
                    <a:pt x="7" y="2"/>
                  </a:cubicBezTo>
                  <a:cubicBezTo>
                    <a:pt x="6" y="0"/>
                    <a:pt x="6" y="0"/>
                    <a:pt x="6" y="0"/>
                  </a:cubicBezTo>
                  <a:cubicBezTo>
                    <a:pt x="5" y="2"/>
                    <a:pt x="5" y="2"/>
                    <a:pt x="5" y="2"/>
                  </a:cubicBezTo>
                  <a:cubicBezTo>
                    <a:pt x="5" y="2"/>
                    <a:pt x="5" y="7"/>
                    <a:pt x="3" y="11"/>
                  </a:cubicBezTo>
                  <a:cubicBezTo>
                    <a:pt x="3" y="12"/>
                    <a:pt x="0" y="16"/>
                    <a:pt x="0" y="18"/>
                  </a:cubicBezTo>
                  <a:cubicBezTo>
                    <a:pt x="0" y="22"/>
                    <a:pt x="3" y="24"/>
                    <a:pt x="6" y="24"/>
                  </a:cubicBezTo>
                  <a:cubicBezTo>
                    <a:pt x="9" y="24"/>
                    <a:pt x="12" y="22"/>
                    <a:pt x="12" y="18"/>
                  </a:cubicBezTo>
                  <a:cubicBezTo>
                    <a:pt x="12" y="16"/>
                    <a:pt x="9" y="12"/>
                    <a:pt x="9" y="11"/>
                  </a:cubicBezTo>
                  <a:close/>
                </a:path>
              </a:pathLst>
            </a:custGeom>
            <a:solidFill>
              <a:srgbClr val="FFC000"/>
            </a:solidFill>
            <a:ln w="9525">
              <a:noFill/>
            </a:ln>
          </p:spPr>
          <p:txBody>
            <a:bodyPr/>
            <a:p>
              <a:endParaRPr lang="zh-CN" altLang="en-US"/>
            </a:p>
          </p:txBody>
        </p:sp>
      </p:grpSp>
      <p:sp>
        <p:nvSpPr>
          <p:cNvPr id="3093" name="Freeform 25"/>
          <p:cNvSpPr/>
          <p:nvPr userDrawn="1">
            <p:custDataLst>
              <p:tags r:id="rId20"/>
            </p:custDataLst>
          </p:nvPr>
        </p:nvSpPr>
        <p:spPr>
          <a:xfrm>
            <a:off x="7824788" y="5373688"/>
            <a:ext cx="161925" cy="95250"/>
          </a:xfrm>
          <a:custGeom>
            <a:avLst/>
            <a:gdLst/>
            <a:ahLst/>
            <a:cxnLst>
              <a:cxn ang="0">
                <a:pos x="22841" y="44709"/>
              </a:cxn>
              <a:cxn ang="0">
                <a:pos x="21443" y="34503"/>
              </a:cxn>
              <a:cxn ang="0">
                <a:pos x="54074" y="0"/>
              </a:cxn>
              <a:cxn ang="0">
                <a:pos x="83908" y="19924"/>
              </a:cxn>
              <a:cxn ang="0">
                <a:pos x="103952" y="10691"/>
              </a:cxn>
              <a:cxn ang="0">
                <a:pos x="131922" y="39849"/>
              </a:cxn>
              <a:cxn ang="0">
                <a:pos x="131456" y="44223"/>
              </a:cxn>
              <a:cxn ang="0">
                <a:pos x="137049" y="44223"/>
              </a:cxn>
              <a:cxn ang="0">
                <a:pos x="161290" y="69979"/>
              </a:cxn>
              <a:cxn ang="0">
                <a:pos x="137049" y="95250"/>
              </a:cxn>
              <a:cxn ang="0">
                <a:pos x="24240" y="95250"/>
              </a:cxn>
              <a:cxn ang="0">
                <a:pos x="0" y="69979"/>
              </a:cxn>
              <a:cxn ang="0">
                <a:pos x="22841" y="44709"/>
              </a:cxn>
            </a:cxnLst>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FFC000"/>
          </a:solidFill>
          <a:ln w="9525">
            <a:noFill/>
          </a:ln>
        </p:spPr>
        <p:txBody>
          <a:bodyPr/>
          <a:p>
            <a:endParaRPr lang="zh-CN" altLang="en-US"/>
          </a:p>
        </p:txBody>
      </p:sp>
      <p:sp>
        <p:nvSpPr>
          <p:cNvPr id="3094" name="Freeform 25"/>
          <p:cNvSpPr/>
          <p:nvPr userDrawn="1">
            <p:custDataLst>
              <p:tags r:id="rId21"/>
            </p:custDataLst>
          </p:nvPr>
        </p:nvSpPr>
        <p:spPr>
          <a:xfrm>
            <a:off x="8580438" y="6451600"/>
            <a:ext cx="549275" cy="322263"/>
          </a:xfrm>
          <a:custGeom>
            <a:avLst/>
            <a:gdLst/>
            <a:ahLst/>
            <a:cxnLst>
              <a:cxn ang="0">
                <a:pos x="77877" y="151713"/>
              </a:cxn>
              <a:cxn ang="0">
                <a:pos x="73109" y="117082"/>
              </a:cxn>
              <a:cxn ang="0">
                <a:pos x="184362" y="0"/>
              </a:cxn>
              <a:cxn ang="0">
                <a:pos x="286080" y="67611"/>
              </a:cxn>
              <a:cxn ang="0">
                <a:pos x="354421" y="36279"/>
              </a:cxn>
              <a:cxn ang="0">
                <a:pos x="449781" y="135222"/>
              </a:cxn>
              <a:cxn ang="0">
                <a:pos x="448192" y="150064"/>
              </a:cxn>
              <a:cxn ang="0">
                <a:pos x="467264" y="150064"/>
              </a:cxn>
              <a:cxn ang="0">
                <a:pos x="549910" y="237464"/>
              </a:cxn>
              <a:cxn ang="0">
                <a:pos x="467264" y="323215"/>
              </a:cxn>
              <a:cxn ang="0">
                <a:pos x="82645" y="323215"/>
              </a:cxn>
              <a:cxn ang="0">
                <a:pos x="0" y="237464"/>
              </a:cxn>
              <a:cxn ang="0">
                <a:pos x="77877" y="151713"/>
              </a:cxn>
            </a:cxnLst>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92D050"/>
          </a:solidFill>
          <a:ln w="9525">
            <a:noFill/>
          </a:ln>
        </p:spPr>
        <p:txBody>
          <a:bodyPr/>
          <a:p>
            <a:endParaRPr lang="zh-CN" altLang="en-US"/>
          </a:p>
        </p:txBody>
      </p:sp>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GB" strike="noStrike" noProof="1"/>
          </a:p>
        </p:txBody>
      </p:sp>
      <p:sp>
        <p:nvSpPr>
          <p:cNvPr id="3" name="Content Placeholder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11"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6046D34-759B-4AC7-8345-6BA2C325437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en-GB"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GB"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en-GB"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GB"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en-GB"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GB"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en-GB"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en-GB"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en-GB" altLang="zh-CN"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GB" altLang="zh-CN" dirty="0"/>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buFontTx/>
              <a:buNone/>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Tx/>
              <a:buNone/>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E37E03-6C3E-4133-AAEB-6F25B5A647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华文楷体" panose="0201060004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楷体" panose="020106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14.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4.xml"/><Relationship Id="rId7" Type="http://schemas.openxmlformats.org/officeDocument/2006/relationships/tags" Target="../tags/tag48.x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oleObject" Target="../embeddings/oleObject2.bin"/><Relationship Id="rId3" Type="http://schemas.openxmlformats.org/officeDocument/2006/relationships/image" Target="../media/image21.png"/><Relationship Id="rId2" Type="http://schemas.openxmlformats.org/officeDocument/2006/relationships/tags" Target="../tags/tag47.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4.xml"/><Relationship Id="rId2" Type="http://schemas.openxmlformats.org/officeDocument/2006/relationships/image" Target="../media/image24.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27.jpeg"/><Relationship Id="rId2" Type="http://schemas.openxmlformats.org/officeDocument/2006/relationships/tags" Target="../tags/tag52.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31.emf"/><Relationship Id="rId2" Type="http://schemas.openxmlformats.org/officeDocument/2006/relationships/oleObject" Target="../embeddings/oleObject4.bin"/><Relationship Id="rId1" Type="http://schemas.openxmlformats.org/officeDocument/2006/relationships/tags" Target="../tags/tag7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tags" Target="../tags/tag78.xml"/><Relationship Id="rId3" Type="http://schemas.openxmlformats.org/officeDocument/2006/relationships/image" Target="../media/image32.emf"/><Relationship Id="rId2" Type="http://schemas.openxmlformats.org/officeDocument/2006/relationships/oleObject" Target="../embeddings/oleObject5.bin"/><Relationship Id="rId1" Type="http://schemas.openxmlformats.org/officeDocument/2006/relationships/tags" Target="../tags/tag77.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image" Target="../media/image12.jpeg"/><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副标题 2"/>
          <p:cNvSpPr>
            <a:spLocks noGrp="1"/>
          </p:cNvSpPr>
          <p:nvPr>
            <p:ph type="subTitle" idx="1"/>
          </p:nvPr>
        </p:nvSpPr>
        <p:spPr>
          <a:xfrm>
            <a:off x="1403985" y="2708593"/>
            <a:ext cx="6400800" cy="1752600"/>
          </a:xfrm>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Tx/>
              <a:buSzTx/>
              <a:buFontTx/>
              <a:buNone/>
            </a:pPr>
            <a:r>
              <a:rPr kumimoji="0" lang="zh-CN" altLang="en-US" sz="4400" b="1" i="0" u="none" strike="noStrike" kern="0" cap="none" spc="0" normalizeH="0" baseline="0" noProof="1" dirty="0">
                <a:solidFill>
                  <a:schemeClr val="tx1"/>
                </a:solidFill>
                <a:latin typeface="楷体" panose="02010609060101010101" pitchFamily="49" charset="-122"/>
                <a:ea typeface="楷体" panose="02010609060101010101" pitchFamily="49" charset="-122"/>
                <a:cs typeface="+mn-cs"/>
              </a:rPr>
              <a:t>第二章  图形系统</a:t>
            </a:r>
            <a:endParaRPr kumimoji="0" lang="zh-CN" altLang="en-US" sz="4400" b="1" i="0" u="none" strike="noStrike" kern="0" cap="none" spc="0" normalizeH="0" baseline="0" noProof="1" dirty="0">
              <a:solidFill>
                <a:schemeClr val="tx1"/>
              </a:solidFill>
              <a:latin typeface="楷体" panose="02010609060101010101" pitchFamily="49" charset="-122"/>
              <a:ea typeface="楷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Object 5"/>
          <p:cNvGraphicFramePr>
            <a:graphicFrameLocks noChangeAspect="1"/>
          </p:cNvGraphicFramePr>
          <p:nvPr/>
        </p:nvGraphicFramePr>
        <p:xfrm>
          <a:off x="900430" y="3486785"/>
          <a:ext cx="5676900" cy="2825115"/>
        </p:xfrm>
        <a:graphic>
          <a:graphicData uri="http://schemas.openxmlformats.org/presentationml/2006/ole">
            <mc:AlternateContent xmlns:mc="http://schemas.openxmlformats.org/markup-compatibility/2006">
              <mc:Choice xmlns:v="urn:schemas-microsoft-com:vml" Requires="v">
                <p:oleObj spid="_x0000_s3076" name="" r:id="rId1" imgW="6732270" imgH="3014345" progId="Visio.Drawing.11">
                  <p:embed/>
                </p:oleObj>
              </mc:Choice>
              <mc:Fallback>
                <p:oleObj name="" r:id="rId1" imgW="6732270" imgH="3014345" progId="Visio.Drawing.11">
                  <p:embed/>
                  <p:pic>
                    <p:nvPicPr>
                      <p:cNvPr id="0" name="图片 3075"/>
                      <p:cNvPicPr/>
                      <p:nvPr/>
                    </p:nvPicPr>
                    <p:blipFill>
                      <a:blip r:embed="rId2"/>
                      <a:stretch>
                        <a:fillRect/>
                      </a:stretch>
                    </p:blipFill>
                    <p:spPr>
                      <a:xfrm>
                        <a:off x="900430" y="3486785"/>
                        <a:ext cx="5676900" cy="2825115"/>
                      </a:xfrm>
                      <a:prstGeom prst="rect">
                        <a:avLst/>
                      </a:prstGeom>
                      <a:noFill/>
                      <a:ln w="38100">
                        <a:noFill/>
                        <a:miter/>
                      </a:ln>
                    </p:spPr>
                  </p:pic>
                </p:oleObj>
              </mc:Fallback>
            </mc:AlternateContent>
          </a:graphicData>
        </a:graphic>
      </p:graphicFrame>
      <p:sp>
        <p:nvSpPr>
          <p:cNvPr id="16386" name="TextBox 4"/>
          <p:cNvSpPr txBox="1"/>
          <p:nvPr/>
        </p:nvSpPr>
        <p:spPr>
          <a:xfrm>
            <a:off x="395288" y="1557338"/>
            <a:ext cx="8347075" cy="1198880"/>
          </a:xfrm>
          <a:prstGeom prst="rect">
            <a:avLst/>
          </a:prstGeom>
          <a:noFill/>
          <a:ln w="9525">
            <a:noFill/>
          </a:ln>
        </p:spPr>
        <p:txBody>
          <a:bodyPr anchor="t" anchorCtr="0">
            <a:spAutoFit/>
          </a:bodyPr>
          <a:p>
            <a:pPr marL="342900" indent="-342900">
              <a:buFont typeface="Arial" panose="020B0604020202020204" pitchFamily="34" charset="0"/>
              <a:buChar char="•"/>
            </a:pPr>
            <a:r>
              <a:rPr lang="zh-CN" altLang="en-US" sz="2400" b="1" dirty="0">
                <a:solidFill>
                  <a:srgbClr val="000818"/>
                </a:solidFill>
                <a:latin typeface="Times New Roman" panose="02020603050405020304" pitchFamily="18" charset="0"/>
                <a:ea typeface="楷体" panose="02010609060101010101" pitchFamily="49" charset="-122"/>
              </a:rPr>
              <a:t>原理：利用电磁场产生高速的、经过聚焦的电子束，偏转到屏幕的不同位置，轰击屏幕表面的荧光物质，从而产生图像。</a:t>
            </a:r>
            <a:endParaRPr lang="zh-CN" altLang="en-US" sz="2400" b="1" dirty="0">
              <a:solidFill>
                <a:srgbClr val="000818"/>
              </a:solidFill>
              <a:latin typeface="Times New Roman" panose="02020603050405020304" pitchFamily="18" charset="0"/>
              <a:ea typeface="楷体" panose="02010609060101010101" pitchFamily="49" charset="-122"/>
            </a:endParaRPr>
          </a:p>
        </p:txBody>
      </p:sp>
      <p:pic>
        <p:nvPicPr>
          <p:cNvPr id="16387" name="Picture 4"/>
          <p:cNvPicPr>
            <a:picLocks noChangeAspect="1"/>
          </p:cNvPicPr>
          <p:nvPr/>
        </p:nvPicPr>
        <p:blipFill>
          <a:blip r:embed="rId3"/>
          <a:stretch>
            <a:fillRect/>
          </a:stretch>
        </p:blipFill>
        <p:spPr>
          <a:xfrm>
            <a:off x="6804025" y="4941888"/>
            <a:ext cx="2243138" cy="1692275"/>
          </a:xfrm>
          <a:prstGeom prst="rect">
            <a:avLst/>
          </a:prstGeom>
          <a:noFill/>
          <a:ln w="9525">
            <a:noFill/>
          </a:ln>
        </p:spPr>
      </p:pic>
      <p:sp>
        <p:nvSpPr>
          <p:cNvPr id="16388" name="文本框 13"/>
          <p:cNvSpPr txBox="1"/>
          <p:nvPr/>
        </p:nvSpPr>
        <p:spPr>
          <a:xfrm>
            <a:off x="514350" y="501650"/>
            <a:ext cx="6189980"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CRT显示器</a:t>
            </a:r>
            <a:endParaRPr lang="zh-CN" altLang="en-US" sz="3200" b="1" dirty="0">
              <a:latin typeface="华文楷体" panose="02010600040101010101" pitchFamily="2" charset="-122"/>
              <a:ea typeface="华文楷体" panose="02010600040101010101" pitchFamily="2" charset="-122"/>
            </a:endParaRPr>
          </a:p>
        </p:txBody>
      </p:sp>
      <p:sp>
        <p:nvSpPr>
          <p:cNvPr id="16389" name="Text Box 16"/>
          <p:cNvSpPr txBox="1"/>
          <p:nvPr/>
        </p:nvSpPr>
        <p:spPr>
          <a:xfrm>
            <a:off x="5157788" y="6165850"/>
            <a:ext cx="1819275" cy="307975"/>
          </a:xfrm>
          <a:prstGeom prst="rect">
            <a:avLst/>
          </a:prstGeom>
          <a:noFill/>
          <a:ln w="9525">
            <a:noFill/>
          </a:ln>
        </p:spPr>
        <p:txBody>
          <a:bodyPr anchor="t" anchorCtr="0">
            <a:spAutoFit/>
          </a:bodyPr>
          <a:p>
            <a:pPr>
              <a:spcBef>
                <a:spcPct val="50000"/>
              </a:spcBef>
            </a:pPr>
            <a:r>
              <a:rPr lang="zh-CN" altLang="en-US" sz="1400" b="1" dirty="0">
                <a:latin typeface="Times New Roman" panose="02020603050405020304" pitchFamily="18" charset="0"/>
                <a:ea typeface="楷体" panose="02010609060101010101" pitchFamily="49" charset="-122"/>
              </a:rPr>
              <a:t>荧光粉（磷粉涂层）</a:t>
            </a:r>
            <a:endParaRPr lang="zh-CN" altLang="en-US" sz="1400" b="1" dirty="0">
              <a:latin typeface="Times New Roman" panose="02020603050405020304" pitchFamily="18" charset="0"/>
              <a:ea typeface="楷体" panose="02010609060101010101" pitchFamily="49" charset="-122"/>
            </a:endParaRPr>
          </a:p>
        </p:txBody>
      </p:sp>
      <p:pic>
        <p:nvPicPr>
          <p:cNvPr id="16390" name="Picture 8" descr="crt1"/>
          <p:cNvPicPr>
            <a:picLocks noChangeAspect="1"/>
          </p:cNvPicPr>
          <p:nvPr/>
        </p:nvPicPr>
        <p:blipFill>
          <a:blip r:embed="rId4"/>
          <a:stretch>
            <a:fillRect/>
          </a:stretch>
        </p:blipFill>
        <p:spPr>
          <a:xfrm>
            <a:off x="6694488" y="2779713"/>
            <a:ext cx="2463800" cy="1816100"/>
          </a:xfrm>
          <a:prstGeom prst="rect">
            <a:avLst/>
          </a:prstGeom>
          <a:noFill/>
          <a:ln w="9525">
            <a:noFill/>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TextBox 4"/>
          <p:cNvSpPr txBox="1">
            <a:spLocks noChangeArrowheads="1"/>
          </p:cNvSpPr>
          <p:nvPr/>
        </p:nvSpPr>
        <p:spPr bwMode="auto">
          <a:xfrm>
            <a:off x="250825" y="1484313"/>
            <a:ext cx="8642350"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ea typeface="华文楷体" panose="0201060004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华文楷体" panose="0201060004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华文楷体" panose="0201060004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华文楷体" panose="0201060004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1" lang="en-US" altLang="zh-CN" sz="2300" b="1" i="0" u="none" strike="noStrike" kern="1200" cap="none" spc="0" normalizeH="0" baseline="0" noProof="0" smtClean="0">
                <a:ln>
                  <a:noFill/>
                </a:ln>
                <a:solidFill>
                  <a:srgbClr val="000818"/>
                </a:solidFill>
                <a:effectLst/>
                <a:uLnTx/>
                <a:uFillTx/>
                <a:latin typeface="华文楷体" panose="02010600040101010101" pitchFamily="2" charset="-122"/>
                <a:ea typeface="华文楷体" panose="02010600040101010101" pitchFamily="2" charset="-122"/>
                <a:cs typeface="+mn-cs"/>
              </a:rPr>
              <a:t>    --  </a:t>
            </a:r>
            <a:r>
              <a:rPr kumimoji="1" lang="zh-CN" altLang="en-US" sz="2300" b="1" i="0" u="none" strike="noStrike" kern="1200" cap="none" spc="0" normalizeH="0" baseline="0" noProof="0" smtClean="0">
                <a:ln>
                  <a:noFill/>
                </a:ln>
                <a:solidFill>
                  <a:srgbClr val="FF0000"/>
                </a:solidFill>
                <a:effectLst/>
                <a:uLnTx/>
                <a:uFillTx/>
                <a:latin typeface="+mn-ea"/>
                <a:ea typeface="+mn-ea"/>
                <a:cs typeface="+mn-cs"/>
              </a:rPr>
              <a:t>像素：</a:t>
            </a:r>
            <a:r>
              <a:rPr kumimoji="0" lang="zh-CN" altLang="zh-CN" sz="2300" b="1" i="0" u="none" strike="noStrike" kern="1200" cap="none" spc="0" normalizeH="0" baseline="0" noProof="0" smtClean="0">
                <a:ln>
                  <a:noFill/>
                </a:ln>
                <a:solidFill>
                  <a:srgbClr val="000818"/>
                </a:solidFill>
                <a:effectLst/>
                <a:uLnTx/>
                <a:uFillTx/>
                <a:latin typeface="+mn-ea"/>
                <a:ea typeface="+mn-ea"/>
                <a:cs typeface="+mn-cs"/>
              </a:rPr>
              <a:t>电子束轰击荧光屏后产生不同亮度的光点。这些光点就是显示器可控制的最小单位，称为像素。</a:t>
            </a:r>
            <a:r>
              <a:rPr kumimoji="0" lang="zh-CN" altLang="en-US" sz="2000" b="1" i="0" u="none" strike="noStrike" kern="1200" cap="none" spc="0" normalizeH="0" baseline="0" noProof="1" smtClean="0">
                <a:ln>
                  <a:noFill/>
                </a:ln>
                <a:solidFill>
                  <a:schemeClr val="tx1"/>
                </a:solidFill>
                <a:effectLst/>
                <a:uLnTx/>
                <a:uFillTx/>
                <a:latin typeface="+mn-ea"/>
                <a:ea typeface="+mn-ea"/>
                <a:cs typeface="+mn-cs"/>
              </a:rPr>
              <a:t> </a:t>
            </a:r>
            <a:r>
              <a:rPr kumimoji="0" lang="en-US" altLang="zh-CN" sz="2000" b="0" i="0" u="none" strike="noStrike" kern="1200" cap="none" spc="0" normalizeH="0" baseline="0" noProof="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picture element</a:t>
            </a:r>
            <a:r>
              <a:rPr kumimoji="0" lang="zh-CN" altLang="en-US" sz="2000" b="1" i="0" u="none" strike="noStrike" kern="1200" cap="none" spc="0" normalizeH="0" baseline="0" noProof="0" smtClean="0">
                <a:ln>
                  <a:noFill/>
                </a:ln>
                <a:solidFill>
                  <a:schemeClr val="tx1"/>
                </a:solidFill>
                <a:effectLst/>
                <a:uLnTx/>
                <a:uFillTx/>
                <a:latin typeface="+mn-ea"/>
                <a:ea typeface="+mn-ea"/>
                <a:cs typeface="+mn-cs"/>
              </a:rPr>
              <a:t>，</a:t>
            </a:r>
            <a:r>
              <a:rPr kumimoji="0" lang="zh-CN" altLang="en-US" sz="2000" b="1" i="0" u="none" strike="noStrike" kern="1200" cap="none" spc="0" normalizeH="0" baseline="0" noProof="0" smtClean="0">
                <a:ln>
                  <a:noFill/>
                </a:ln>
                <a:solidFill>
                  <a:schemeClr val="tx1"/>
                </a:solidFill>
                <a:effectLst/>
                <a:uLnTx/>
                <a:uFillTx/>
                <a:latin typeface="+mn-ea"/>
                <a:ea typeface="+mn-ea"/>
                <a:cs typeface="+mn-cs"/>
              </a:rPr>
              <a:t>即</a:t>
            </a:r>
            <a:r>
              <a:rPr kumimoji="0" lang="en-US" altLang="zh-CN" sz="2000" b="1" i="0" u="none" strike="noStrike" kern="1200" cap="none" spc="0" normalizeH="0" baseline="0" noProof="0" smtClean="0">
                <a:ln>
                  <a:noFill/>
                </a:ln>
                <a:solidFill>
                  <a:schemeClr val="tx1"/>
                </a:solidFill>
                <a:effectLst/>
                <a:uLnTx/>
                <a:uFillTx/>
                <a:latin typeface="+mn-ea"/>
                <a:ea typeface="+mn-ea"/>
                <a:cs typeface="+mn-cs"/>
              </a:rPr>
              <a:t>pixel)</a:t>
            </a:r>
            <a:r>
              <a:rPr kumimoji="0" lang="en-US" altLang="en-US" sz="2000" b="1" i="0" u="none" strike="noStrike" kern="1200" cap="none" spc="0" normalizeH="0" baseline="0" noProof="1" smtClean="0">
                <a:ln>
                  <a:noFill/>
                </a:ln>
                <a:solidFill>
                  <a:schemeClr val="tx1"/>
                </a:solidFill>
                <a:effectLst/>
                <a:uLnTx/>
                <a:uFillTx/>
                <a:latin typeface="+mn-ea"/>
                <a:ea typeface="+mn-ea"/>
                <a:cs typeface="+mn-cs"/>
              </a:rPr>
              <a:t>   </a:t>
            </a:r>
            <a:endParaRPr kumimoji="0" lang="en-US" altLang="zh-CN" sz="2000" b="1" i="0" u="none" strike="noStrike" kern="1200" cap="none" spc="0" normalizeH="0" baseline="0" noProof="1"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1200" cap="none" spc="0" normalizeH="0" baseline="0" noProof="1" smtClean="0">
                <a:ln>
                  <a:noFill/>
                </a:ln>
                <a:solidFill>
                  <a:schemeClr val="tx1"/>
                </a:solidFill>
                <a:effectLst/>
                <a:uLnTx/>
                <a:uFillTx/>
                <a:latin typeface="+mn-ea"/>
                <a:ea typeface="+mn-ea"/>
                <a:cs typeface="+mn-cs"/>
              </a:rPr>
              <a:t>    --</a:t>
            </a:r>
            <a:r>
              <a:rPr kumimoji="0" lang="zh-CN" altLang="zh-CN" sz="2400" b="1" i="0" u="none" strike="noStrike" kern="1200" cap="none" spc="0" normalizeH="0" baseline="0" noProof="0" smtClean="0">
                <a:ln>
                  <a:noFill/>
                </a:ln>
                <a:solidFill>
                  <a:srgbClr val="000818"/>
                </a:solidFill>
                <a:effectLst/>
                <a:uLnTx/>
                <a:uFillTx/>
                <a:latin typeface="+mn-ea"/>
                <a:ea typeface="+mn-ea"/>
                <a:cs typeface="+mn-cs"/>
              </a:rPr>
              <a:t>由像素阵列构成的</a:t>
            </a: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光栅</a:t>
            </a:r>
            <a:r>
              <a:rPr kumimoji="0" lang="zh-CN" altLang="zh-CN" sz="2400" b="1" i="0" u="none" strike="noStrike" kern="1200" cap="none" spc="0" normalizeH="0" baseline="0" noProof="0" smtClean="0">
                <a:ln>
                  <a:noFill/>
                </a:ln>
                <a:solidFill>
                  <a:srgbClr val="000818"/>
                </a:solidFill>
                <a:effectLst/>
                <a:uLnTx/>
                <a:uFillTx/>
                <a:latin typeface="+mn-ea"/>
                <a:ea typeface="+mn-ea"/>
                <a:cs typeface="+mn-cs"/>
              </a:rPr>
              <a:t>显示器，可以看做画点设备</a:t>
            </a:r>
            <a:r>
              <a:rPr kumimoji="0" lang="zh-CN" altLang="zh-CN" sz="2800" b="0" i="0" u="none" strike="noStrike" kern="1200" cap="none" spc="0" normalizeH="0" baseline="0" noProof="0" smtClean="0">
                <a:ln>
                  <a:noFill/>
                </a:ln>
                <a:solidFill>
                  <a:schemeClr val="tx1"/>
                </a:solidFill>
                <a:effectLst/>
                <a:uLnTx/>
                <a:uFillTx/>
                <a:latin typeface="+mn-ea"/>
                <a:ea typeface="+mn-ea"/>
                <a:cs typeface="+mn-cs"/>
              </a:rPr>
              <a:t>。</a:t>
            </a:r>
            <a:r>
              <a:rPr kumimoji="0" lang="zh-CN" altLang="en-US" sz="2400" b="1" i="0" u="none" strike="noStrike" kern="1200" cap="none" spc="0" normalizeH="0" baseline="0" noProof="1" smtClean="0">
                <a:ln>
                  <a:noFill/>
                </a:ln>
                <a:solidFill>
                  <a:srgbClr val="000818"/>
                </a:solidFill>
                <a:effectLst/>
                <a:uLnTx/>
                <a:uFillTx/>
                <a:latin typeface="+mn-ea"/>
                <a:ea typeface="+mn-ea"/>
                <a:cs typeface="+mn-cs"/>
              </a:rPr>
              <a:t>图形是通过光栅上的象素点呈现的亮度或颜色形成的。</a:t>
            </a:r>
            <a:endParaRPr kumimoji="0" lang="en-US" altLang="zh-CN" sz="2400" b="1" i="0" u="none" strike="noStrike" kern="1200" cap="none" spc="0" normalizeH="0" baseline="0" noProof="0" smtClean="0">
              <a:ln>
                <a:noFill/>
              </a:ln>
              <a:solidFill>
                <a:srgbClr val="000818"/>
              </a:solidFill>
              <a:effectLst/>
              <a:uLnTx/>
              <a:uFillTx/>
              <a:latin typeface="+mn-ea"/>
              <a:ea typeface="+mn-ea"/>
              <a:cs typeface="+mn-cs"/>
            </a:endParaRPr>
          </a:p>
          <a:p>
            <a:pPr marL="0" marR="0" lvl="0" indent="0" algn="l" defTabSz="914400" rtl="0" eaLnBrk="1" fontAlgn="base" latinLnBrk="0" hangingPunct="1">
              <a:lnSpc>
                <a:spcPct val="110000"/>
              </a:lnSpc>
              <a:spcBef>
                <a:spcPts val="600"/>
              </a:spcBef>
              <a:spcAft>
                <a:spcPct val="0"/>
              </a:spcAft>
              <a:buClrTx/>
              <a:buSzTx/>
              <a:buFontTx/>
              <a:buNone/>
              <a:defRPr/>
            </a:pPr>
            <a:r>
              <a:rPr kumimoji="1" lang="en-US" altLang="zh-CN" sz="2300" b="1" i="0" u="none" strike="noStrike" kern="1200" cap="none" spc="0" normalizeH="0" baseline="0" noProof="0" smtClean="0">
                <a:ln>
                  <a:noFill/>
                </a:ln>
                <a:solidFill>
                  <a:srgbClr val="000818"/>
                </a:solidFill>
                <a:effectLst/>
                <a:uLnTx/>
                <a:uFillTx/>
                <a:latin typeface="+mn-ea"/>
                <a:ea typeface="+mn-ea"/>
                <a:cs typeface="+mn-cs"/>
              </a:rPr>
              <a:t>    --  </a:t>
            </a:r>
            <a:r>
              <a:rPr kumimoji="0" lang="zh-CN" altLang="en-US" sz="2300" b="1" i="0" u="none" strike="noStrike" kern="1200" cap="none" spc="0" normalizeH="0" baseline="0" noProof="0" smtClean="0">
                <a:ln>
                  <a:noFill/>
                </a:ln>
                <a:solidFill>
                  <a:srgbClr val="FF0000"/>
                </a:solidFill>
                <a:effectLst/>
                <a:uLnTx/>
                <a:uFillTx/>
                <a:latin typeface="+mn-ea"/>
                <a:ea typeface="+mn-ea"/>
                <a:cs typeface="+mn-cs"/>
              </a:rPr>
              <a:t>刷新：</a:t>
            </a:r>
            <a:r>
              <a:rPr kumimoji="0" lang="zh-CN" altLang="en-US" sz="2300" b="1" i="0" u="none" strike="noStrike" kern="1200" cap="none" spc="0" normalizeH="0" baseline="0" noProof="0" smtClean="0">
                <a:ln>
                  <a:noFill/>
                </a:ln>
                <a:solidFill>
                  <a:srgbClr val="000818"/>
                </a:solidFill>
                <a:effectLst/>
                <a:uLnTx/>
                <a:uFillTx/>
                <a:latin typeface="+mn-ea"/>
                <a:ea typeface="+mn-ea"/>
                <a:cs typeface="+mn-cs"/>
              </a:rPr>
              <a:t>由于荧光粉具有余辉特性，电子束停止轰击后，荧光粉亮度并不是立即消失，而是按指数规律衰减，图像逐渐变暗。为了得到亮度稳定的图像，电子枪需要不断地根据帧缓存的内容轰击荧光屏，反复重绘同一幅图像，即不断</a:t>
            </a:r>
            <a:r>
              <a:rPr kumimoji="0" lang="zh-CN" altLang="en-US" sz="2300" b="1" i="0" u="none" strike="noStrike" kern="1200" cap="none" spc="0" normalizeH="0" baseline="0" noProof="0" smtClean="0">
                <a:ln>
                  <a:noFill/>
                </a:ln>
                <a:solidFill>
                  <a:srgbClr val="FF0000"/>
                </a:solidFill>
                <a:effectLst/>
                <a:uLnTx/>
                <a:uFillTx/>
                <a:latin typeface="+mn-ea"/>
                <a:ea typeface="+mn-ea"/>
                <a:cs typeface="+mn-cs"/>
              </a:rPr>
              <a:t>刷新</a:t>
            </a:r>
            <a:r>
              <a:rPr kumimoji="0" lang="zh-CN" altLang="en-US" sz="2300" b="1" i="0" u="none" strike="noStrike" kern="1200" cap="none" spc="0" normalizeH="0" baseline="0" noProof="0" smtClean="0">
                <a:ln>
                  <a:noFill/>
                </a:ln>
                <a:solidFill>
                  <a:srgbClr val="000818"/>
                </a:solidFill>
                <a:effectLst/>
                <a:uLnTx/>
                <a:uFillTx/>
                <a:latin typeface="+mn-ea"/>
                <a:ea typeface="+mn-ea"/>
                <a:cs typeface="+mn-cs"/>
              </a:rPr>
              <a:t>屏幕。</a:t>
            </a:r>
            <a:endParaRPr kumimoji="1" lang="en-US" altLang="zh-CN" sz="2300" b="1" i="0" u="none" strike="noStrike" kern="1200" cap="none" spc="0" normalizeH="0" baseline="0" noProof="0" smtClean="0">
              <a:ln>
                <a:noFill/>
              </a:ln>
              <a:solidFill>
                <a:srgbClr val="000818"/>
              </a:solidFill>
              <a:effectLst/>
              <a:uLnTx/>
              <a:uFillTx/>
              <a:latin typeface="+mn-ea"/>
              <a:ea typeface="+mn-ea"/>
              <a:cs typeface="+mn-cs"/>
            </a:endParaRPr>
          </a:p>
        </p:txBody>
      </p:sp>
      <p:sp>
        <p:nvSpPr>
          <p:cNvPr id="18434" name="文本框 13"/>
          <p:cNvSpPr txBox="1"/>
          <p:nvPr/>
        </p:nvSpPr>
        <p:spPr>
          <a:xfrm>
            <a:off x="514350" y="501650"/>
            <a:ext cx="6189980"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CRT显示器</a:t>
            </a:r>
            <a:endParaRPr lang="zh-CN" altLang="en-US" sz="3200" b="1" dirty="0">
              <a:latin typeface="华文楷体" panose="02010600040101010101" pitchFamily="2" charset="-122"/>
              <a:ea typeface="华文楷体" panose="02010600040101010101" pitchFamily="2" charset="-122"/>
            </a:endParaRPr>
          </a:p>
        </p:txBody>
      </p:sp>
      <p:pic>
        <p:nvPicPr>
          <p:cNvPr id="18435" name="Picture 4" descr="File:Rgb-raster-image.svg"/>
          <p:cNvPicPr>
            <a:picLocks noChangeAspect="1"/>
          </p:cNvPicPr>
          <p:nvPr/>
        </p:nvPicPr>
        <p:blipFill>
          <a:blip r:embed="rId1"/>
          <a:stretch>
            <a:fillRect/>
          </a:stretch>
        </p:blipFill>
        <p:spPr>
          <a:xfrm>
            <a:off x="6372225" y="4676775"/>
            <a:ext cx="2001838" cy="2176463"/>
          </a:xfrm>
          <a:prstGeom prst="rect">
            <a:avLst/>
          </a:prstGeom>
          <a:noFill/>
          <a:ln w="9525">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9" name="Rectangle 5"/>
          <p:cNvSpPr>
            <a:spLocks noGrp="1" noChangeArrowheads="1"/>
          </p:cNvSpPr>
          <p:nvPr>
            <p:ph idx="1"/>
            <p:custDataLst>
              <p:tags r:id="rId1"/>
            </p:custDataLst>
          </p:nvPr>
        </p:nvSpPr>
        <p:spPr>
          <a:xfrm>
            <a:off x="179388" y="1412875"/>
            <a:ext cx="8713788" cy="4713288"/>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0"/>
              </a:spcBef>
              <a:spcAft>
                <a:spcPct val="0"/>
              </a:spcAft>
              <a:buClrTx/>
              <a:buSzTx/>
              <a:buFontTx/>
              <a:buChar char="•"/>
              <a:defRPr/>
            </a:pPr>
            <a:r>
              <a:rPr kumimoji="0" lang="zh-CN" altLang="zh-CN" sz="2400" b="1" i="0" u="none" strike="noStrike" kern="0" cap="none" spc="0" normalizeH="0" baseline="0" noProof="0" smtClean="0">
                <a:ln>
                  <a:noFill/>
                </a:ln>
                <a:solidFill>
                  <a:srgbClr val="000818"/>
                </a:solidFill>
                <a:effectLst/>
                <a:uLnTx/>
                <a:uFillTx/>
                <a:latin typeface="+mn-lt"/>
                <a:ea typeface="+mn-ea"/>
                <a:cs typeface="+mn-cs"/>
              </a:rPr>
              <a:t>光栅</a:t>
            </a:r>
            <a:r>
              <a:rPr kumimoji="0" lang="zh-CN" altLang="en-US" sz="2400" b="1" i="0" u="none" strike="noStrike" kern="0" cap="none" spc="0" normalizeH="0" baseline="0" noProof="0" smtClean="0">
                <a:ln>
                  <a:noFill/>
                </a:ln>
                <a:solidFill>
                  <a:srgbClr val="000818"/>
                </a:solidFill>
                <a:effectLst/>
                <a:uLnTx/>
                <a:uFillTx/>
                <a:latin typeface="+mn-lt"/>
                <a:ea typeface="+mn-ea"/>
                <a:cs typeface="+mn-cs"/>
              </a:rPr>
              <a:t>扫描</a:t>
            </a:r>
            <a:r>
              <a:rPr kumimoji="0" lang="zh-CN" altLang="zh-CN" sz="2400" b="1" i="0" u="none" strike="noStrike" kern="0" cap="none" spc="0" normalizeH="0" baseline="0" noProof="0" smtClean="0">
                <a:ln>
                  <a:noFill/>
                </a:ln>
                <a:solidFill>
                  <a:srgbClr val="000818"/>
                </a:solidFill>
                <a:effectLst/>
                <a:uLnTx/>
                <a:uFillTx/>
                <a:latin typeface="+mn-lt"/>
                <a:ea typeface="+mn-ea"/>
                <a:cs typeface="+mn-cs"/>
              </a:rPr>
              <a:t>显示器</a:t>
            </a:r>
            <a:r>
              <a:rPr kumimoji="0" lang="zh-CN" altLang="zh-CN" sz="2400" b="1" i="0" u="none" strike="noStrike" kern="0" cap="none" spc="0" normalizeH="0" baseline="0" noProof="0">
                <a:ln>
                  <a:noFill/>
                </a:ln>
                <a:solidFill>
                  <a:srgbClr val="000818"/>
                </a:solidFill>
                <a:effectLst/>
                <a:uLnTx/>
                <a:uFillTx/>
                <a:latin typeface="+mn-lt"/>
                <a:ea typeface="+mn-ea"/>
                <a:cs typeface="+mn-cs"/>
              </a:rPr>
              <a:t>的画面由整齐排列的像素点构成。电子束按照从上到下，从左到右的顺序扫描全屏像素。即从左上角像素开始，从左至右，电子束轰击每个像素，完成一行的水平扫描，接下去扫描第二行，第三行，一直扫描到屏幕的最右下角像素。</a:t>
            </a:r>
            <a:r>
              <a:rPr kumimoji="0" lang="zh-CN" altLang="zh-CN" sz="2400" b="1" i="0" u="none" strike="noStrike" kern="0" cap="none" spc="0" normalizeH="0" baseline="0" noProof="0" smtClean="0">
                <a:ln>
                  <a:noFill/>
                </a:ln>
                <a:solidFill>
                  <a:srgbClr val="000818"/>
                </a:solidFill>
                <a:effectLst/>
                <a:uLnTx/>
                <a:uFillTx/>
                <a:latin typeface="+mn-lt"/>
                <a:ea typeface="+mn-ea"/>
                <a:cs typeface="+mn-cs"/>
              </a:rPr>
              <a:t>这个</a:t>
            </a:r>
            <a:r>
              <a:rPr kumimoji="0" lang="zh-CN" altLang="en-US" sz="2400" b="1" i="0" u="none" strike="noStrike" kern="0" cap="none" spc="0" normalizeH="0" baseline="0" noProof="0" smtClean="0">
                <a:ln>
                  <a:noFill/>
                </a:ln>
                <a:solidFill>
                  <a:srgbClr val="000818"/>
                </a:solidFill>
                <a:effectLst/>
                <a:uLnTx/>
                <a:uFillTx/>
                <a:latin typeface="+mn-ea"/>
                <a:ea typeface="+mn-ea"/>
                <a:cs typeface="+mn-cs"/>
              </a:rPr>
              <a:t>电子束</a:t>
            </a:r>
            <a:r>
              <a:rPr kumimoji="0" lang="zh-CN" altLang="zh-CN" sz="2400" b="1" i="0" u="none" strike="noStrike" kern="0" cap="none" spc="0" normalizeH="0" baseline="0" noProof="0" smtClean="0">
                <a:ln>
                  <a:noFill/>
                </a:ln>
                <a:solidFill>
                  <a:srgbClr val="000818"/>
                </a:solidFill>
                <a:effectLst/>
                <a:uLnTx/>
                <a:uFillTx/>
                <a:latin typeface="+mn-lt"/>
                <a:ea typeface="+mn-ea"/>
                <a:cs typeface="+mn-cs"/>
              </a:rPr>
              <a:t>扫描</a:t>
            </a:r>
            <a:r>
              <a:rPr kumimoji="0" lang="zh-CN" altLang="zh-CN" sz="2400" b="1" i="0" u="none" strike="noStrike" kern="0" cap="none" spc="0" normalizeH="0" baseline="0" noProof="0">
                <a:ln>
                  <a:noFill/>
                </a:ln>
                <a:solidFill>
                  <a:srgbClr val="000818"/>
                </a:solidFill>
                <a:effectLst/>
                <a:uLnTx/>
                <a:uFillTx/>
                <a:latin typeface="+mn-lt"/>
                <a:ea typeface="+mn-ea"/>
                <a:cs typeface="+mn-cs"/>
              </a:rPr>
              <a:t>全屏像素的过程称为</a:t>
            </a:r>
            <a:r>
              <a:rPr kumimoji="0" lang="zh-CN" altLang="zh-CN" sz="2400" b="1" i="0" u="none" strike="noStrike" kern="0" cap="none" spc="0" normalizeH="0" baseline="0" noProof="0">
                <a:ln>
                  <a:noFill/>
                </a:ln>
                <a:solidFill>
                  <a:srgbClr val="FF0000"/>
                </a:solidFill>
                <a:effectLst/>
                <a:uLnTx/>
                <a:uFillTx/>
                <a:latin typeface="+mn-lt"/>
                <a:ea typeface="+mn-ea"/>
                <a:cs typeface="+mn-cs"/>
              </a:rPr>
              <a:t>一次刷新</a:t>
            </a:r>
            <a:r>
              <a:rPr kumimoji="0" lang="zh-CN" altLang="zh-CN" sz="2400" b="1" i="0" u="none" strike="noStrike" kern="0" cap="none" spc="0" normalizeH="0" baseline="0" noProof="0">
                <a:ln>
                  <a:noFill/>
                </a:ln>
                <a:solidFill>
                  <a:srgbClr val="000818"/>
                </a:solidFill>
                <a:effectLst/>
                <a:uLnTx/>
                <a:uFillTx/>
                <a:latin typeface="+mn-lt"/>
                <a:ea typeface="+mn-ea"/>
                <a:cs typeface="+mn-cs"/>
              </a:rPr>
              <a:t>，一次刷新绘制出的完整一幅画面称为</a:t>
            </a:r>
            <a:r>
              <a:rPr kumimoji="0" lang="zh-CN" altLang="zh-CN" sz="2400" b="1" i="0" u="none" strike="noStrike" kern="0" cap="none" spc="0" normalizeH="0" baseline="0" noProof="0">
                <a:ln>
                  <a:noFill/>
                </a:ln>
                <a:solidFill>
                  <a:srgbClr val="FF0000"/>
                </a:solidFill>
                <a:effectLst/>
                <a:uLnTx/>
                <a:uFillTx/>
                <a:latin typeface="+mn-lt"/>
                <a:ea typeface="+mn-ea"/>
                <a:cs typeface="+mn-cs"/>
              </a:rPr>
              <a:t>一帧</a:t>
            </a:r>
            <a:r>
              <a:rPr kumimoji="0" lang="zh-CN" altLang="zh-CN" sz="2400" b="1" i="0" u="none" strike="noStrike" kern="0" cap="none" spc="0" normalizeH="0" baseline="0" noProof="0" smtClean="0">
                <a:ln>
                  <a:noFill/>
                </a:ln>
                <a:solidFill>
                  <a:srgbClr val="FF0000"/>
                </a:solidFill>
                <a:effectLst/>
                <a:uLnTx/>
                <a:uFillTx/>
                <a:latin typeface="+mn-lt"/>
                <a:ea typeface="+mn-ea"/>
                <a:cs typeface="+mn-cs"/>
              </a:rPr>
              <a:t>画面</a:t>
            </a:r>
            <a:endParaRPr kumimoji="0" lang="en-US" altLang="zh-CN" sz="2400" b="1" i="0" u="none" strike="noStrike" kern="0" cap="none" spc="0" normalizeH="0" baseline="0" noProof="0" smtClean="0">
              <a:ln>
                <a:noFill/>
              </a:ln>
              <a:solidFill>
                <a:srgbClr val="FF0000"/>
              </a:solidFill>
              <a:effectLst/>
              <a:uLnTx/>
              <a:uFillTx/>
              <a:latin typeface="+mn-lt"/>
              <a:ea typeface="+mn-ea"/>
              <a:cs typeface="+mn-cs"/>
            </a:endParaRPr>
          </a:p>
          <a:p>
            <a:pPr marL="0" marR="0" lvl="0" indent="0" algn="l" defTabSz="914400" rtl="0" eaLnBrk="1" fontAlgn="base" latinLnBrk="0" hangingPunct="1">
              <a:lnSpc>
                <a:spcPct val="110000"/>
              </a:lnSpc>
              <a:spcBef>
                <a:spcPts val="600"/>
              </a:spcBef>
              <a:spcAft>
                <a:spcPct val="0"/>
              </a:spcAft>
              <a:buClrTx/>
              <a:buSzTx/>
              <a:buFontTx/>
              <a:buNone/>
              <a:defRPr/>
            </a:pPr>
            <a:r>
              <a:rPr kumimoji="1" lang="en-US" altLang="zh-CN" sz="2400" b="1" i="0" u="none" strike="noStrike" kern="0" cap="none" spc="0" normalizeH="0" baseline="0" noProof="0" smtClean="0">
                <a:ln>
                  <a:noFill/>
                </a:ln>
                <a:solidFill>
                  <a:srgbClr val="000818"/>
                </a:solidFill>
                <a:effectLst/>
                <a:uLnTx/>
                <a:uFillTx/>
                <a:latin typeface="+mn-ea"/>
                <a:ea typeface="+mn-ea"/>
                <a:cs typeface="+mn-cs"/>
              </a:rPr>
              <a:t>  --  </a:t>
            </a:r>
            <a:r>
              <a:rPr kumimoji="0" lang="zh-CN" altLang="en-US" sz="2400" b="1" i="0" u="none" strike="noStrike" kern="0" cap="none" spc="0" normalizeH="0" baseline="0" noProof="0" smtClean="0">
                <a:ln>
                  <a:noFill/>
                </a:ln>
                <a:solidFill>
                  <a:srgbClr val="000818"/>
                </a:solidFill>
                <a:effectLst/>
                <a:uLnTx/>
                <a:uFillTx/>
                <a:latin typeface="+mn-ea"/>
                <a:ea typeface="+mn-ea"/>
                <a:cs typeface="+mn-cs"/>
              </a:rPr>
              <a:t>刷新频率高到一定值后，图像才能稳定显示（</a:t>
            </a:r>
            <a:r>
              <a:rPr kumimoji="0" lang="en-US" altLang="zh-CN" sz="2400" b="1" i="0" u="none" strike="noStrike" kern="0" cap="none" spc="0" normalizeH="0" baseline="0" noProof="0" smtClean="0">
                <a:ln>
                  <a:noFill/>
                </a:ln>
                <a:solidFill>
                  <a:srgbClr val="000818"/>
                </a:solidFill>
                <a:effectLst/>
                <a:uLnTx/>
                <a:uFillTx/>
                <a:latin typeface="+mn-ea"/>
                <a:ea typeface="+mn-ea"/>
                <a:cs typeface="+mn-cs"/>
              </a:rPr>
              <a:t>60, 85</a:t>
            </a:r>
            <a:r>
              <a:rPr kumimoji="0" lang="zh-CN" altLang="en-US" sz="2400" b="1" i="0" u="none" strike="noStrike" kern="0" cap="none" spc="0" normalizeH="0" baseline="0" noProof="0" smtClean="0">
                <a:ln>
                  <a:noFill/>
                </a:ln>
                <a:solidFill>
                  <a:srgbClr val="000818"/>
                </a:solidFill>
                <a:effectLst/>
                <a:uLnTx/>
                <a:uFillTx/>
                <a:latin typeface="+mn-ea"/>
                <a:ea typeface="+mn-ea"/>
                <a:cs typeface="+mn-cs"/>
              </a:rPr>
              <a:t>）</a:t>
            </a:r>
            <a:endParaRPr kumimoji="0" lang="en-US" altLang="zh-CN" sz="2400" b="1" i="0" u="none" strike="noStrike" kern="0" cap="none" spc="0" normalizeH="0" baseline="0" noProof="0" smtClean="0">
              <a:ln>
                <a:noFill/>
              </a:ln>
              <a:solidFill>
                <a:srgbClr val="000818"/>
              </a:solidFill>
              <a:effectLst/>
              <a:uLnTx/>
              <a:uFillTx/>
              <a:latin typeface="+mn-ea"/>
              <a:ea typeface="+mn-ea"/>
              <a:cs typeface="+mn-cs"/>
            </a:endParaRPr>
          </a:p>
          <a:p>
            <a:pPr marL="0" marR="0" lvl="0" indent="0" algn="l" defTabSz="914400" rtl="0" eaLnBrk="1" fontAlgn="base" latinLnBrk="0" hangingPunct="1">
              <a:lnSpc>
                <a:spcPct val="110000"/>
              </a:lnSpc>
              <a:spcBef>
                <a:spcPts val="600"/>
              </a:spcBef>
              <a:spcAft>
                <a:spcPct val="0"/>
              </a:spcAft>
              <a:buClrTx/>
              <a:buSzTx/>
              <a:buFontTx/>
              <a:buNone/>
              <a:defRPr/>
            </a:pPr>
            <a:r>
              <a:rPr kumimoji="1" lang="en-US" altLang="zh-CN" sz="2400" b="1" i="0" u="none" strike="noStrike" kern="0" cap="none" spc="0" normalizeH="0" baseline="0" noProof="0" smtClean="0">
                <a:ln>
                  <a:noFill/>
                </a:ln>
                <a:solidFill>
                  <a:srgbClr val="000818"/>
                </a:solidFill>
                <a:effectLst/>
                <a:uLnTx/>
                <a:uFillTx/>
                <a:latin typeface="+mn-ea"/>
                <a:ea typeface="+mn-ea"/>
                <a:cs typeface="+mn-cs"/>
              </a:rPr>
              <a:t>  --  </a:t>
            </a:r>
            <a:r>
              <a:rPr kumimoji="1" lang="zh-CN" altLang="en-US" sz="2400" b="1" i="0" u="none" strike="noStrike" kern="0" cap="none" spc="0" normalizeH="0" baseline="0" noProof="0" smtClean="0">
                <a:ln>
                  <a:noFill/>
                </a:ln>
                <a:solidFill>
                  <a:srgbClr val="FF0000"/>
                </a:solidFill>
                <a:effectLst/>
                <a:uLnTx/>
                <a:uFillTx/>
                <a:latin typeface="+mn-ea"/>
                <a:ea typeface="+mn-ea"/>
                <a:cs typeface="+mn-cs"/>
              </a:rPr>
              <a:t>分辨率</a:t>
            </a:r>
            <a:r>
              <a:rPr kumimoji="1" lang="zh-CN" altLang="en-US" sz="2400" b="1" i="0" u="none" strike="noStrike" kern="0" cap="none" spc="0" normalizeH="0" baseline="0" noProof="0" smtClean="0">
                <a:ln>
                  <a:noFill/>
                </a:ln>
                <a:solidFill>
                  <a:srgbClr val="000818"/>
                </a:solidFill>
                <a:effectLst/>
                <a:uLnTx/>
                <a:uFillTx/>
                <a:latin typeface="+mn-ea"/>
                <a:ea typeface="+mn-ea"/>
                <a:cs typeface="+mn-cs"/>
              </a:rPr>
              <a:t>：显示器在水平或竖直方向上的像素个数。</a:t>
            </a:r>
            <a:r>
              <a:rPr kumimoji="1" lang="en-US" altLang="zh-CN" sz="2400" b="1" i="0" u="none" strike="noStrike" kern="0" cap="none" spc="0" normalizeH="0" baseline="0" noProof="0" smtClean="0">
                <a:ln>
                  <a:noFill/>
                </a:ln>
                <a:solidFill>
                  <a:srgbClr val="000818"/>
                </a:solidFill>
                <a:effectLst/>
                <a:uLnTx/>
                <a:uFillTx/>
                <a:latin typeface="+mn-ea"/>
                <a:ea typeface="+mn-ea"/>
                <a:cs typeface="+mn-cs"/>
              </a:rPr>
              <a:t>1024*768</a:t>
            </a:r>
            <a:r>
              <a:rPr kumimoji="1" lang="zh-CN" altLang="en-US" sz="2400" b="1" i="0" u="none" strike="noStrike" kern="0" cap="none" spc="0" normalizeH="0" baseline="0" noProof="0" smtClean="0">
                <a:ln>
                  <a:noFill/>
                </a:ln>
                <a:solidFill>
                  <a:srgbClr val="000818"/>
                </a:solidFill>
                <a:effectLst/>
                <a:uLnTx/>
                <a:uFillTx/>
                <a:latin typeface="+mn-ea"/>
                <a:ea typeface="+mn-ea"/>
                <a:cs typeface="+mn-cs"/>
              </a:rPr>
              <a:t>，           </a:t>
            </a:r>
            <a:r>
              <a:rPr kumimoji="1" lang="en-US" altLang="zh-CN" sz="2400" b="1" i="0" u="none" strike="noStrike" kern="0" cap="none" spc="0" normalizeH="0" baseline="0" noProof="0" smtClean="0">
                <a:ln>
                  <a:noFill/>
                </a:ln>
                <a:solidFill>
                  <a:srgbClr val="000818"/>
                </a:solidFill>
                <a:effectLst/>
                <a:uLnTx/>
                <a:uFillTx/>
                <a:latin typeface="+mn-ea"/>
                <a:ea typeface="+mn-ea"/>
                <a:cs typeface="+mn-cs"/>
              </a:rPr>
              <a:t>1920*1080</a:t>
            </a:r>
            <a:endPar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endParaRPr>
          </a:p>
        </p:txBody>
      </p:sp>
      <p:pic>
        <p:nvPicPr>
          <p:cNvPr id="20482" name="Picture 3" descr="1p20"/>
          <p:cNvPicPr>
            <a:picLocks noChangeAspect="1"/>
          </p:cNvPicPr>
          <p:nvPr/>
        </p:nvPicPr>
        <p:blipFill>
          <a:blip r:embed="rId2"/>
          <a:stretch>
            <a:fillRect/>
          </a:stretch>
        </p:blipFill>
        <p:spPr>
          <a:xfrm>
            <a:off x="6516688" y="4941888"/>
            <a:ext cx="2016125" cy="1917700"/>
          </a:xfrm>
          <a:prstGeom prst="rect">
            <a:avLst/>
          </a:prstGeom>
          <a:noFill/>
          <a:ln w="9525">
            <a:noFill/>
          </a:ln>
        </p:spPr>
      </p:pic>
      <p:sp>
        <p:nvSpPr>
          <p:cNvPr id="20483" name="文本框 13"/>
          <p:cNvSpPr txBox="1"/>
          <p:nvPr/>
        </p:nvSpPr>
        <p:spPr>
          <a:xfrm>
            <a:off x="514350" y="501650"/>
            <a:ext cx="8137525" cy="829945"/>
          </a:xfrm>
          <a:prstGeom prst="rect">
            <a:avLst/>
          </a:prstGeom>
          <a:noFill/>
          <a:ln w="9525">
            <a:noFill/>
          </a:ln>
        </p:spPr>
        <p:txBody>
          <a:bodyPr wrap="squar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CRT显示器</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刷新过程</a:t>
            </a:r>
            <a:endParaRPr lang="zh-CN" altLang="en-US" sz="3200" b="1" dirty="0">
              <a:latin typeface="华文楷体" panose="02010600040101010101" pitchFamily="2" charset="-122"/>
              <a:ea typeface="华文楷体" panose="02010600040101010101" pitchFamily="2" charset="-122"/>
            </a:endParaRPr>
          </a:p>
        </p:txBody>
      </p:sp>
      <p:pic>
        <p:nvPicPr>
          <p:cNvPr id="20484" name="Picture 4" descr="raster"/>
          <p:cNvPicPr>
            <a:picLocks noChangeAspect="1"/>
          </p:cNvPicPr>
          <p:nvPr/>
        </p:nvPicPr>
        <p:blipFill>
          <a:blip r:embed="rId3"/>
          <a:stretch>
            <a:fillRect/>
          </a:stretch>
        </p:blipFill>
        <p:spPr>
          <a:xfrm>
            <a:off x="2863850" y="4789488"/>
            <a:ext cx="2520950" cy="20288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a:spLocks noChangeArrowheads="1"/>
          </p:cNvSpPr>
          <p:nvPr/>
        </p:nvSpPr>
        <p:spPr bwMode="auto">
          <a:xfrm>
            <a:off x="430213" y="1382713"/>
            <a:ext cx="8174038" cy="3314700"/>
          </a:xfrm>
          <a:prstGeom prst="rect">
            <a:avLst/>
          </a:prstGeom>
          <a:noFill/>
          <a:ln>
            <a:noFill/>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光栅扫描</a:t>
            </a:r>
            <a:r>
              <a:rPr kumimoji="0" lang="en-US" altLang="zh-CN" sz="2400" b="1" i="0" u="none" strike="noStrike" kern="1200" cap="none" spc="0" normalizeH="0" baseline="0" noProof="0" dirty="0">
                <a:ln>
                  <a:noFill/>
                </a:ln>
                <a:solidFill>
                  <a:srgbClr val="000818"/>
                </a:solidFill>
                <a:effectLst/>
                <a:uLnTx/>
                <a:uFillTx/>
                <a:latin typeface="+mn-ea"/>
                <a:ea typeface="+mn-ea"/>
                <a:cs typeface="+mn-cs"/>
              </a:rPr>
              <a:t>CRT</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显示器  </a:t>
            </a:r>
            <a:r>
              <a:rPr kumimoji="0" lang="en-US" altLang="zh-CN" sz="2400" b="1" i="0" u="none" strike="noStrike" kern="1200" cap="none" spc="0" normalizeH="0" baseline="0" noProof="0" dirty="0">
                <a:ln>
                  <a:noFill/>
                </a:ln>
                <a:solidFill>
                  <a:srgbClr val="000818"/>
                </a:solidFill>
                <a:effectLst/>
                <a:uLnTx/>
                <a:uFillTx/>
                <a:latin typeface="+mn-ea"/>
                <a:ea typeface="+mn-ea"/>
                <a:cs typeface="+mn-cs"/>
              </a:rPr>
              <a:t>--  </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显示系统的组成</a:t>
            </a:r>
            <a:endParaRPr kumimoji="0" lang="en-US" altLang="zh-CN" sz="2400" b="1" i="0" u="none" strike="noStrike" kern="1200" cap="none" spc="0" normalizeH="0" baseline="0" noProof="0" dirty="0">
              <a:ln>
                <a:noFill/>
              </a:ln>
              <a:solidFill>
                <a:srgbClr val="000818"/>
              </a:solidFill>
              <a:effectLst/>
              <a:uLnTx/>
              <a:uFillTx/>
              <a:latin typeface="+mn-ea"/>
              <a:ea typeface="+mn-ea"/>
              <a:cs typeface="+mn-cs"/>
            </a:endParaRPr>
          </a:p>
          <a:p>
            <a:pPr marL="575945" marR="0" lvl="2" indent="0" algn="l" defTabSz="914400" rtl="0" eaLnBrk="1" fontAlgn="base" latinLnBrk="0" hangingPunct="1">
              <a:lnSpc>
                <a:spcPct val="110000"/>
              </a:lnSpc>
              <a:spcBef>
                <a:spcPts val="600"/>
              </a:spcBef>
              <a:spcAft>
                <a:spcPct val="0"/>
              </a:spcAft>
              <a:buClr>
                <a:schemeClr val="accent1"/>
              </a:buClr>
              <a:buSzTx/>
              <a:buFont typeface="Wingdings" panose="05000000000000000000" pitchFamily="2" charset="2"/>
              <a:buNone/>
              <a:defRPr/>
            </a:pPr>
            <a:r>
              <a:rPr kumimoji="0" lang="en-US" altLang="zh-CN" sz="2400" b="1" i="0" u="none" strike="noStrike" kern="1200" cap="none" spc="0" normalizeH="0" baseline="0" noProof="0" smtClean="0">
                <a:ln>
                  <a:noFill/>
                </a:ln>
                <a:solidFill>
                  <a:srgbClr val="000818"/>
                </a:solidFill>
                <a:effectLst/>
                <a:uLnTx/>
                <a:uFillTx/>
                <a:latin typeface="+mn-ea"/>
                <a:ea typeface="+mn-ea"/>
                <a:cs typeface="+mn-cs"/>
              </a:rPr>
              <a:t>--  </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显示器</a:t>
            </a:r>
            <a:endParaRPr kumimoji="0" lang="en-US" altLang="zh-CN" sz="2400" b="1" i="0" u="none" strike="noStrike" kern="1200" cap="none" spc="0" normalizeH="0" baseline="0" noProof="0" dirty="0">
              <a:ln>
                <a:noFill/>
              </a:ln>
              <a:solidFill>
                <a:srgbClr val="000818"/>
              </a:solidFill>
              <a:effectLst/>
              <a:uLnTx/>
              <a:uFillTx/>
              <a:latin typeface="+mn-ea"/>
              <a:ea typeface="+mn-ea"/>
              <a:cs typeface="+mn-cs"/>
            </a:endParaRPr>
          </a:p>
          <a:p>
            <a:pPr marL="575945" marR="0" lvl="2" indent="0" algn="l" defTabSz="914400" rtl="0" eaLnBrk="1" fontAlgn="base" latinLnBrk="0" hangingPunct="1">
              <a:lnSpc>
                <a:spcPct val="110000"/>
              </a:lnSpc>
              <a:spcBef>
                <a:spcPts val="600"/>
              </a:spcBef>
              <a:spcAft>
                <a:spcPct val="0"/>
              </a:spcAft>
              <a:buClr>
                <a:schemeClr val="accent1"/>
              </a:buClr>
              <a:buSzTx/>
              <a:buFont typeface="Wingdings" panose="05000000000000000000" pitchFamily="2" charset="2"/>
              <a:buNone/>
              <a:defRPr/>
            </a:pPr>
            <a:r>
              <a:rPr kumimoji="0" lang="en-US" altLang="zh-CN" sz="2400" b="1" i="0" u="none" strike="noStrike" kern="1200" cap="none" spc="0" normalizeH="0" baseline="0" noProof="0" smtClean="0">
                <a:ln>
                  <a:noFill/>
                </a:ln>
                <a:solidFill>
                  <a:srgbClr val="000818"/>
                </a:solidFill>
                <a:effectLst/>
                <a:uLnTx/>
                <a:uFillTx/>
                <a:latin typeface="+mn-ea"/>
                <a:ea typeface="+mn-ea"/>
                <a:cs typeface="+mn-cs"/>
              </a:rPr>
              <a:t>--  </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帧缓冲</a:t>
            </a:r>
            <a:r>
              <a:rPr kumimoji="0" lang="zh-CN" altLang="en-US" sz="2400" b="1" i="0" u="none" strike="noStrike" kern="1200" cap="none" spc="0" normalizeH="0" baseline="0" noProof="0">
                <a:ln>
                  <a:noFill/>
                </a:ln>
                <a:solidFill>
                  <a:srgbClr val="FF0000"/>
                </a:solidFill>
                <a:effectLst/>
                <a:uLnTx/>
                <a:uFillTx/>
                <a:latin typeface="+mn-ea"/>
                <a:ea typeface="+mn-ea"/>
                <a:cs typeface="+mn-cs"/>
              </a:rPr>
              <a:t>存储</a:t>
            </a:r>
            <a:r>
              <a:rPr kumimoji="0" lang="zh-CN" altLang="en-US" sz="2400" b="1" i="0" u="none" strike="noStrike" kern="1200" cap="none" spc="0" normalizeH="0" baseline="0" noProof="0" smtClean="0">
                <a:ln>
                  <a:noFill/>
                </a:ln>
                <a:solidFill>
                  <a:srgbClr val="FF0000"/>
                </a:solidFill>
                <a:effectLst/>
                <a:uLnTx/>
                <a:uFillTx/>
                <a:latin typeface="+mn-ea"/>
                <a:ea typeface="+mn-ea"/>
                <a:cs typeface="+mn-cs"/>
              </a:rPr>
              <a:t>区</a:t>
            </a:r>
            <a:r>
              <a:rPr kumimoji="0" lang="en-US" altLang="zh-CN" sz="2400" b="1" i="0" u="none" strike="noStrike" kern="1200" cap="none" spc="0" normalizeH="0" baseline="0" noProof="0">
                <a:ln>
                  <a:noFill/>
                </a:ln>
                <a:solidFill>
                  <a:srgbClr val="FF0000"/>
                </a:solidFill>
                <a:effectLst/>
                <a:uLnTx/>
                <a:uFillTx/>
                <a:latin typeface="+mn-ea"/>
                <a:ea typeface="+mn-ea"/>
                <a:cs typeface="+mn-cs"/>
              </a:rPr>
              <a:t>(</a:t>
            </a:r>
            <a:r>
              <a:rPr kumimoji="0" lang="zh-CN" altLang="en-US" sz="2400" b="1" i="0" u="none" strike="noStrike" kern="1200" cap="none" spc="0" normalizeH="0" baseline="0" noProof="0">
                <a:ln>
                  <a:noFill/>
                </a:ln>
                <a:solidFill>
                  <a:srgbClr val="FF0000"/>
                </a:solidFill>
                <a:effectLst/>
                <a:uLnTx/>
                <a:uFillTx/>
                <a:latin typeface="+mn-ea"/>
                <a:ea typeface="+mn-ea"/>
                <a:cs typeface="+mn-cs"/>
              </a:rPr>
              <a:t>帧缓存</a:t>
            </a:r>
            <a:r>
              <a:rPr kumimoji="0" lang="en-US" altLang="zh-CN" sz="2400" b="1" i="0" u="none" strike="noStrike" kern="1200" cap="none" spc="0" normalizeH="0" baseline="0" noProof="0">
                <a:ln>
                  <a:noFill/>
                </a:ln>
                <a:solidFill>
                  <a:srgbClr val="FF0000"/>
                </a:solidFill>
                <a:effectLst/>
                <a:uLnTx/>
                <a:uFillTx/>
                <a:latin typeface="+mn-ea"/>
                <a:ea typeface="+mn-ea"/>
                <a:cs typeface="+mn-cs"/>
              </a:rPr>
              <a:t>)</a:t>
            </a: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：像素的灰度和颜色信息</a:t>
            </a:r>
            <a:r>
              <a:rPr kumimoji="0" lang="zh-CN" altLang="zh-CN" sz="2400" b="1" i="0" u="none" strike="noStrike" kern="1200" cap="none" spc="0" normalizeH="0" baseline="0" noProof="0" smtClean="0">
                <a:ln>
                  <a:noFill/>
                </a:ln>
                <a:solidFill>
                  <a:srgbClr val="000818"/>
                </a:solidFill>
                <a:effectLst/>
                <a:uLnTx/>
                <a:uFillTx/>
                <a:latin typeface="+mn-ea"/>
                <a:ea typeface="+mn-ea"/>
                <a:cs typeface="+mn-cs"/>
              </a:rPr>
              <a:t>存放于</a:t>
            </a: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帧</a:t>
            </a:r>
            <a:r>
              <a:rPr kumimoji="0" lang="zh-CN" altLang="zh-CN" sz="2400" b="1" i="0" u="none" strike="noStrike" kern="1200" cap="none" spc="0" normalizeH="0" baseline="0" noProof="0" smtClean="0">
                <a:ln>
                  <a:noFill/>
                </a:ln>
                <a:solidFill>
                  <a:srgbClr val="000818"/>
                </a:solidFill>
                <a:effectLst/>
                <a:uLnTx/>
                <a:uFillTx/>
                <a:latin typeface="+mn-ea"/>
                <a:ea typeface="+mn-ea"/>
                <a:cs typeface="+mn-cs"/>
              </a:rPr>
              <a:t>缓冲区。</a:t>
            </a:r>
            <a:r>
              <a:rPr kumimoji="1" lang="zh-CN" altLang="en-US" sz="2400" b="1" i="0" u="none" strike="noStrike" kern="1200" cap="none" spc="0" normalizeH="0" baseline="0" noProof="0">
                <a:ln>
                  <a:noFill/>
                </a:ln>
                <a:solidFill>
                  <a:srgbClr val="000818"/>
                </a:solidFill>
                <a:effectLst/>
                <a:uLnTx/>
                <a:uFillTx/>
                <a:latin typeface="+mn-ea"/>
                <a:ea typeface="+mn-ea"/>
                <a:cs typeface="+mn-cs"/>
              </a:rPr>
              <a:t>帧缓存</a:t>
            </a:r>
            <a:r>
              <a:rPr kumimoji="1" lang="zh-CN" altLang="en-US" sz="2400" b="1" i="0" u="none" strike="noStrike" kern="1200" cap="none" spc="0" normalizeH="0" baseline="0" noProof="0" smtClean="0">
                <a:ln>
                  <a:noFill/>
                </a:ln>
                <a:solidFill>
                  <a:srgbClr val="000818"/>
                </a:solidFill>
                <a:effectLst/>
                <a:uLnTx/>
                <a:uFillTx/>
                <a:latin typeface="+mn-ea"/>
                <a:ea typeface="+mn-ea"/>
                <a:cs typeface="+mn-cs"/>
              </a:rPr>
              <a:t>单元</a:t>
            </a:r>
            <a:r>
              <a:rPr kumimoji="1" lang="zh-CN" altLang="en-US" sz="2400" b="1" i="0" u="none" strike="noStrike" kern="1200" cap="none" spc="0" normalizeH="0" baseline="0" noProof="0" dirty="0">
                <a:ln>
                  <a:noFill/>
                </a:ln>
                <a:solidFill>
                  <a:srgbClr val="000818"/>
                </a:solidFill>
                <a:effectLst/>
                <a:uLnTx/>
                <a:uFillTx/>
                <a:latin typeface="+mn-ea"/>
                <a:ea typeface="+mn-ea"/>
                <a:cs typeface="+mn-cs"/>
              </a:rPr>
              <a:t>与屏幕</a:t>
            </a:r>
            <a:r>
              <a:rPr kumimoji="1" lang="zh-CN" altLang="en-US" sz="2400" b="1" i="0" u="none" strike="noStrike" kern="1200" cap="none" spc="0" normalizeH="0" baseline="0" noProof="0">
                <a:ln>
                  <a:noFill/>
                </a:ln>
                <a:solidFill>
                  <a:srgbClr val="000818"/>
                </a:solidFill>
                <a:effectLst/>
                <a:uLnTx/>
                <a:uFillTx/>
                <a:latin typeface="+mn-ea"/>
                <a:ea typeface="+mn-ea"/>
                <a:cs typeface="+mn-cs"/>
              </a:rPr>
              <a:t>像素</a:t>
            </a:r>
            <a:r>
              <a:rPr kumimoji="1" lang="zh-CN" altLang="en-US" sz="2400" b="1" i="0" u="none" strike="noStrike" kern="1200" cap="none" spc="0" normalizeH="0" baseline="0" noProof="0" smtClean="0">
                <a:ln>
                  <a:noFill/>
                </a:ln>
                <a:solidFill>
                  <a:srgbClr val="000818"/>
                </a:solidFill>
                <a:effectLst/>
                <a:uLnTx/>
                <a:uFillTx/>
                <a:latin typeface="+mn-ea"/>
                <a:ea typeface="+mn-ea"/>
                <a:cs typeface="+mn-cs"/>
              </a:rPr>
              <a:t>之间一一对应</a:t>
            </a:r>
            <a:endParaRPr kumimoji="1" lang="en-US" altLang="zh-CN" sz="2400" b="1" i="0" u="none" strike="noStrike" kern="1200" cap="none" spc="0" normalizeH="0" baseline="0" noProof="0" smtClean="0">
              <a:ln>
                <a:noFill/>
              </a:ln>
              <a:solidFill>
                <a:srgbClr val="000818"/>
              </a:solidFill>
              <a:effectLst/>
              <a:uLnTx/>
              <a:uFillTx/>
              <a:latin typeface="+mn-ea"/>
              <a:ea typeface="+mn-ea"/>
              <a:cs typeface="+mn-cs"/>
            </a:endParaRPr>
          </a:p>
          <a:p>
            <a:pPr marL="575945" marR="0" lvl="2" indent="0" algn="l" defTabSz="914400" rtl="0" eaLnBrk="1" fontAlgn="base" latinLnBrk="0" hangingPunct="1">
              <a:lnSpc>
                <a:spcPct val="110000"/>
              </a:lnSpc>
              <a:spcBef>
                <a:spcPts val="600"/>
              </a:spcBef>
              <a:spcAft>
                <a:spcPct val="0"/>
              </a:spcAft>
              <a:buClr>
                <a:schemeClr val="accent1"/>
              </a:buClr>
              <a:buSzTx/>
              <a:buFont typeface="Wingdings" panose="05000000000000000000" pitchFamily="2" charset="2"/>
              <a:buNone/>
              <a:defRPr/>
            </a:pPr>
            <a:r>
              <a:rPr kumimoji="0" lang="en-US" altLang="zh-CN" sz="2400" b="1" i="0" u="none" strike="noStrike" kern="1200" cap="none" spc="0" normalizeH="0" baseline="0" noProof="0" smtClean="0">
                <a:ln>
                  <a:noFill/>
                </a:ln>
                <a:solidFill>
                  <a:srgbClr val="000818"/>
                </a:solidFill>
                <a:effectLst/>
                <a:uLnTx/>
                <a:uFillTx/>
                <a:latin typeface="+mn-ea"/>
                <a:ea typeface="+mn-ea"/>
                <a:cs typeface="+mn-cs"/>
              </a:rPr>
              <a:t>--  </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视频</a:t>
            </a:r>
            <a:r>
              <a:rPr kumimoji="0" lang="zh-CN" altLang="en-US" sz="2400" b="1" i="0" u="none" strike="noStrike" kern="1200" cap="none" spc="0" normalizeH="0" baseline="0" noProof="0">
                <a:ln>
                  <a:noFill/>
                </a:ln>
                <a:solidFill>
                  <a:srgbClr val="000818"/>
                </a:solidFill>
                <a:effectLst/>
                <a:uLnTx/>
                <a:uFillTx/>
                <a:latin typeface="+mn-ea"/>
                <a:ea typeface="+mn-ea"/>
                <a:cs typeface="+mn-cs"/>
              </a:rPr>
              <a:t>控制器</a:t>
            </a: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：为了</a:t>
            </a:r>
            <a:r>
              <a:rPr kumimoji="1" lang="zh-CN" altLang="en-US" sz="2400" b="1" i="0" u="none" strike="noStrike" kern="1200" cap="none" spc="0" normalizeH="0" baseline="0" noProof="0" smtClean="0">
                <a:ln>
                  <a:noFill/>
                </a:ln>
                <a:solidFill>
                  <a:srgbClr val="000818"/>
                </a:solidFill>
                <a:effectLst/>
                <a:uLnTx/>
                <a:uFillTx/>
                <a:latin typeface="+mn-ea"/>
                <a:ea typeface="+mn-ea"/>
                <a:cs typeface="+mn-cs"/>
              </a:rPr>
              <a:t>在</a:t>
            </a:r>
            <a:r>
              <a:rPr kumimoji="1" lang="zh-CN" altLang="en-US" sz="2400" b="1" i="0" u="none" strike="noStrike" kern="1200" cap="none" spc="0" normalizeH="0" baseline="0" noProof="0" dirty="0">
                <a:ln>
                  <a:noFill/>
                </a:ln>
                <a:solidFill>
                  <a:srgbClr val="000818"/>
                </a:solidFill>
                <a:effectLst/>
                <a:uLnTx/>
                <a:uFillTx/>
                <a:latin typeface="+mn-ea"/>
                <a:ea typeface="+mn-ea"/>
                <a:cs typeface="+mn-cs"/>
              </a:rPr>
              <a:t>光栅显示器屏幕</a:t>
            </a:r>
            <a:r>
              <a:rPr kumimoji="1" lang="zh-CN" altLang="en-US" sz="2400" b="1" i="0" u="none" strike="noStrike" kern="1200" cap="none" spc="0" normalizeH="0" baseline="0" noProof="0">
                <a:ln>
                  <a:noFill/>
                </a:ln>
                <a:solidFill>
                  <a:srgbClr val="000818"/>
                </a:solidFill>
                <a:effectLst/>
                <a:uLnTx/>
                <a:uFillTx/>
                <a:latin typeface="+mn-ea"/>
                <a:ea typeface="+mn-ea"/>
                <a:cs typeface="+mn-cs"/>
              </a:rPr>
              <a:t>上</a:t>
            </a:r>
            <a:r>
              <a:rPr kumimoji="1" lang="zh-CN" altLang="en-US" sz="2400" b="1" i="0" u="none" strike="noStrike" kern="1200" cap="none" spc="0" normalizeH="0" baseline="0" noProof="0" smtClean="0">
                <a:ln>
                  <a:noFill/>
                </a:ln>
                <a:solidFill>
                  <a:srgbClr val="000818"/>
                </a:solidFill>
                <a:effectLst/>
                <a:uLnTx/>
                <a:uFillTx/>
                <a:latin typeface="+mn-ea"/>
                <a:ea typeface="+mn-ea"/>
                <a:cs typeface="+mn-cs"/>
              </a:rPr>
              <a:t>输出图像，必须将帧缓存数字信号经过</a:t>
            </a:r>
            <a:r>
              <a:rPr kumimoji="1" lang="zh-CN" altLang="en-US" sz="2400" b="1" i="0" u="sng" strike="noStrike" kern="1200" cap="none" spc="0" normalizeH="0" baseline="0" noProof="0" dirty="0">
                <a:ln>
                  <a:noFill/>
                </a:ln>
                <a:solidFill>
                  <a:srgbClr val="000818"/>
                </a:solidFill>
                <a:effectLst/>
                <a:uLnTx/>
                <a:uFillTx/>
                <a:latin typeface="+mn-ea"/>
                <a:ea typeface="+mn-ea"/>
                <a:cs typeface="+mn-cs"/>
              </a:rPr>
              <a:t>数字</a:t>
            </a:r>
            <a:r>
              <a:rPr kumimoji="1" lang="en-US" altLang="zh-CN" sz="2400" b="1" i="0" u="sng" strike="noStrike" kern="1200" cap="none" spc="0" normalizeH="0" baseline="0" noProof="0" dirty="0">
                <a:ln>
                  <a:noFill/>
                </a:ln>
                <a:solidFill>
                  <a:srgbClr val="000818"/>
                </a:solidFill>
                <a:effectLst/>
                <a:uLnTx/>
                <a:uFillTx/>
                <a:latin typeface="+mn-ea"/>
                <a:ea typeface="+mn-ea"/>
                <a:cs typeface="+mn-cs"/>
              </a:rPr>
              <a:t>/</a:t>
            </a:r>
            <a:r>
              <a:rPr kumimoji="1" lang="zh-CN" altLang="en-US" sz="2400" b="1" i="0" u="sng" strike="noStrike" kern="1200" cap="none" spc="0" normalizeH="0" baseline="0" noProof="0">
                <a:ln>
                  <a:noFill/>
                </a:ln>
                <a:solidFill>
                  <a:srgbClr val="000818"/>
                </a:solidFill>
                <a:effectLst/>
                <a:uLnTx/>
                <a:uFillTx/>
                <a:latin typeface="+mn-ea"/>
                <a:ea typeface="+mn-ea"/>
                <a:cs typeface="+mn-cs"/>
              </a:rPr>
              <a:t>模拟</a:t>
            </a:r>
            <a:r>
              <a:rPr kumimoji="1" lang="zh-CN" altLang="en-US" sz="2400" b="1" i="0" u="sng" strike="noStrike" kern="1200" cap="none" spc="0" normalizeH="0" baseline="0" noProof="0" smtClean="0">
                <a:ln>
                  <a:noFill/>
                </a:ln>
                <a:solidFill>
                  <a:srgbClr val="000818"/>
                </a:solidFill>
                <a:effectLst/>
                <a:uLnTx/>
                <a:uFillTx/>
                <a:latin typeface="+mn-ea"/>
                <a:ea typeface="+mn-ea"/>
                <a:cs typeface="+mn-cs"/>
              </a:rPr>
              <a:t>转换器 </a:t>
            </a:r>
            <a:r>
              <a:rPr kumimoji="1" lang="en-US" altLang="zh-CN" sz="2400" b="1" i="0" u="sng" strike="noStrike" kern="1200" cap="none" spc="0" normalizeH="0" baseline="0" noProof="0" smtClean="0">
                <a:ln>
                  <a:noFill/>
                </a:ln>
                <a:solidFill>
                  <a:srgbClr val="000818"/>
                </a:solidFill>
                <a:effectLst/>
                <a:uLnTx/>
                <a:uFillTx/>
                <a:latin typeface="+mn-ea"/>
                <a:ea typeface="+mn-ea"/>
                <a:cs typeface="+mn-cs"/>
              </a:rPr>
              <a:t>DAC</a:t>
            </a:r>
            <a:r>
              <a:rPr kumimoji="1" lang="zh-CN" altLang="en-US" sz="2400" b="1" i="0" u="none" strike="noStrike" kern="1200" cap="none" spc="0" normalizeH="0" baseline="0" noProof="0">
                <a:ln>
                  <a:noFill/>
                </a:ln>
                <a:solidFill>
                  <a:srgbClr val="000818"/>
                </a:solidFill>
                <a:effectLst/>
                <a:uLnTx/>
                <a:uFillTx/>
                <a:latin typeface="+mn-ea"/>
                <a:ea typeface="+mn-ea"/>
                <a:cs typeface="+mn-cs"/>
              </a:rPr>
              <a:t>转换为</a:t>
            </a:r>
            <a:r>
              <a:rPr kumimoji="1" lang="zh-CN" altLang="en-US" sz="2400" b="1" i="0" u="none" strike="noStrike" kern="1200" cap="none" spc="0" normalizeH="0" baseline="0" noProof="0" smtClean="0">
                <a:ln>
                  <a:noFill/>
                </a:ln>
                <a:solidFill>
                  <a:srgbClr val="000818"/>
                </a:solidFill>
                <a:effectLst/>
                <a:uLnTx/>
                <a:uFillTx/>
                <a:latin typeface="+mn-ea"/>
                <a:ea typeface="+mn-ea"/>
                <a:cs typeface="+mn-cs"/>
              </a:rPr>
              <a:t>模拟信号（以控制电子枪电压）</a:t>
            </a:r>
            <a:endParaRPr kumimoji="0" lang="zh-CN" altLang="en-US" sz="2400" b="1" i="0" u="none" strike="noStrike" kern="1200" cap="none" spc="0" normalizeH="0" baseline="0" noProof="0" dirty="0">
              <a:ln>
                <a:noFill/>
              </a:ln>
              <a:solidFill>
                <a:srgbClr val="000818"/>
              </a:solidFill>
              <a:effectLst/>
              <a:uLnTx/>
              <a:uFillTx/>
              <a:latin typeface="+mn-ea"/>
              <a:ea typeface="+mn-ea"/>
              <a:cs typeface="+mn-cs"/>
            </a:endParaRPr>
          </a:p>
        </p:txBody>
      </p:sp>
      <p:grpSp>
        <p:nvGrpSpPr>
          <p:cNvPr id="22530" name="组合 1"/>
          <p:cNvGrpSpPr/>
          <p:nvPr/>
        </p:nvGrpSpPr>
        <p:grpSpPr>
          <a:xfrm>
            <a:off x="3011488" y="4616450"/>
            <a:ext cx="4784725" cy="1824038"/>
            <a:chOff x="2654932" y="4966366"/>
            <a:chExt cx="6378575" cy="1823587"/>
          </a:xfrm>
        </p:grpSpPr>
        <p:grpSp>
          <p:nvGrpSpPr>
            <p:cNvPr id="22531" name="Group 1023"/>
            <p:cNvGrpSpPr/>
            <p:nvPr/>
          </p:nvGrpSpPr>
          <p:grpSpPr>
            <a:xfrm>
              <a:off x="2654932" y="4966366"/>
              <a:ext cx="6378575" cy="1823587"/>
              <a:chOff x="999" y="1798"/>
              <a:chExt cx="3872" cy="1604"/>
            </a:xfrm>
          </p:grpSpPr>
          <p:grpSp>
            <p:nvGrpSpPr>
              <p:cNvPr id="22532" name="Group 715"/>
              <p:cNvGrpSpPr/>
              <p:nvPr/>
            </p:nvGrpSpPr>
            <p:grpSpPr>
              <a:xfrm>
                <a:off x="999" y="2395"/>
                <a:ext cx="3847" cy="1007"/>
                <a:chOff x="999" y="2395"/>
                <a:chExt cx="3847" cy="1007"/>
              </a:xfrm>
            </p:grpSpPr>
            <p:sp>
              <p:nvSpPr>
                <p:cNvPr id="22533" name="Rectangle 516"/>
                <p:cNvSpPr/>
                <p:nvPr/>
              </p:nvSpPr>
              <p:spPr>
                <a:xfrm>
                  <a:off x="999" y="3160"/>
                  <a:ext cx="1332" cy="190"/>
                </a:xfrm>
                <a:prstGeom prst="rect">
                  <a:avLst/>
                </a:prstGeom>
                <a:noFill/>
                <a:ln w="9525">
                  <a:noFill/>
                </a:ln>
              </p:spPr>
              <p:txBody>
                <a:bodyPr lIns="0" tIns="0" rIns="0" bIns="0" anchor="t" anchorCtr="0">
                  <a:spAutoFit/>
                </a:bodyPr>
                <a:p>
                  <a:pPr>
                    <a:spcBef>
                      <a:spcPct val="50000"/>
                    </a:spcBef>
                    <a:buClr>
                      <a:schemeClr val="accent2"/>
                    </a:buClr>
                    <a:buFont typeface="Wingdings" panose="05000000000000000000" pitchFamily="2" charset="2"/>
                  </a:pPr>
                  <a:r>
                    <a:rPr lang="zh-CN" altLang="en-US" sz="1400" dirty="0">
                      <a:solidFill>
                        <a:srgbClr val="000000"/>
                      </a:solidFill>
                      <a:latin typeface="华文中宋" panose="02010600040101010101" pitchFamily="2" charset="-122"/>
                      <a:ea typeface="华文中宋" panose="02010600040101010101" pitchFamily="2" charset="-122"/>
                    </a:rPr>
                    <a:t>         帧缓冲存储器</a:t>
                  </a:r>
                  <a:endParaRPr lang="zh-CN" altLang="en-US" sz="1400" dirty="0">
                    <a:latin typeface="华文中宋" panose="02010600040101010101" pitchFamily="2" charset="-122"/>
                    <a:ea typeface="华文中宋" panose="02010600040101010101" pitchFamily="2" charset="-122"/>
                  </a:endParaRPr>
                </a:p>
              </p:txBody>
            </p:sp>
            <p:sp>
              <p:nvSpPr>
                <p:cNvPr id="22534" name="Rectangle 517"/>
                <p:cNvSpPr/>
                <p:nvPr/>
              </p:nvSpPr>
              <p:spPr>
                <a:xfrm>
                  <a:off x="4113" y="3212"/>
                  <a:ext cx="733" cy="190"/>
                </a:xfrm>
                <a:prstGeom prst="rect">
                  <a:avLst/>
                </a:prstGeom>
                <a:noFill/>
                <a:ln w="9525">
                  <a:noFill/>
                </a:ln>
              </p:spPr>
              <p:txBody>
                <a:bodyPr wrap="none" lIns="0" tIns="0" rIns="0" bIns="0" anchor="t" anchorCtr="0">
                  <a:spAutoFit/>
                </a:bodyPr>
                <a:p>
                  <a:pPr>
                    <a:spcBef>
                      <a:spcPct val="50000"/>
                    </a:spcBef>
                    <a:buClr>
                      <a:schemeClr val="accent2"/>
                    </a:buClr>
                    <a:buFont typeface="Wingdings" panose="05000000000000000000" pitchFamily="2" charset="2"/>
                  </a:pPr>
                  <a:r>
                    <a:rPr lang="en-US" altLang="zh-CN" sz="1400" dirty="0">
                      <a:solidFill>
                        <a:srgbClr val="000000"/>
                      </a:solidFill>
                      <a:latin typeface="华文中宋" panose="02010600040101010101" pitchFamily="2" charset="-122"/>
                      <a:ea typeface="华文中宋" panose="02010600040101010101" pitchFamily="2" charset="-122"/>
                    </a:rPr>
                    <a:t>   CRT</a:t>
                  </a:r>
                  <a:r>
                    <a:rPr lang="zh-CN" altLang="en-US" sz="1400" dirty="0">
                      <a:solidFill>
                        <a:srgbClr val="000000"/>
                      </a:solidFill>
                      <a:latin typeface="华文中宋" panose="02010600040101010101" pitchFamily="2" charset="-122"/>
                      <a:ea typeface="华文中宋" panose="02010600040101010101" pitchFamily="2" charset="-122"/>
                    </a:rPr>
                    <a:t>光栅</a:t>
                  </a:r>
                  <a:endParaRPr lang="zh-CN" altLang="en-US" sz="1400" dirty="0">
                    <a:latin typeface="华文中宋" panose="02010600040101010101" pitchFamily="2" charset="-122"/>
                    <a:ea typeface="华文中宋" panose="02010600040101010101" pitchFamily="2" charset="-122"/>
                  </a:endParaRPr>
                </a:p>
              </p:txBody>
            </p:sp>
            <p:sp>
              <p:nvSpPr>
                <p:cNvPr id="22535" name="Freeform 518"/>
                <p:cNvSpPr>
                  <a:spLocks noEditPoints="1"/>
                </p:cNvSpPr>
                <p:nvPr/>
              </p:nvSpPr>
              <p:spPr>
                <a:xfrm>
                  <a:off x="3200" y="2462"/>
                  <a:ext cx="567" cy="255"/>
                </a:xfrm>
                <a:custGeom>
                  <a:avLst/>
                  <a:gdLst/>
                  <a:ahLst/>
                  <a:cxnLst>
                    <a:cxn ang="0">
                      <a:pos x="158" y="246"/>
                    </a:cxn>
                    <a:cxn ang="0">
                      <a:pos x="162" y="251"/>
                    </a:cxn>
                    <a:cxn ang="0">
                      <a:pos x="158" y="254"/>
                    </a:cxn>
                    <a:cxn ang="0">
                      <a:pos x="3" y="254"/>
                    </a:cxn>
                    <a:cxn ang="0">
                      <a:pos x="0" y="251"/>
                    </a:cxn>
                    <a:cxn ang="0">
                      <a:pos x="3" y="246"/>
                    </a:cxn>
                    <a:cxn ang="0">
                      <a:pos x="248" y="246"/>
                    </a:cxn>
                    <a:cxn ang="0">
                      <a:pos x="403" y="247"/>
                    </a:cxn>
                    <a:cxn ang="0">
                      <a:pos x="404" y="252"/>
                    </a:cxn>
                    <a:cxn ang="0">
                      <a:pos x="399" y="255"/>
                    </a:cxn>
                    <a:cxn ang="0">
                      <a:pos x="244" y="253"/>
                    </a:cxn>
                    <a:cxn ang="0">
                      <a:pos x="243" y="249"/>
                    </a:cxn>
                    <a:cxn ang="0">
                      <a:pos x="248" y="246"/>
                    </a:cxn>
                    <a:cxn ang="0">
                      <a:pos x="562" y="246"/>
                    </a:cxn>
                    <a:cxn ang="0">
                      <a:pos x="557" y="178"/>
                    </a:cxn>
                    <a:cxn ang="0">
                      <a:pos x="562" y="175"/>
                    </a:cxn>
                    <a:cxn ang="0">
                      <a:pos x="567" y="178"/>
                    </a:cxn>
                    <a:cxn ang="0">
                      <a:pos x="567" y="252"/>
                    </a:cxn>
                    <a:cxn ang="0">
                      <a:pos x="562" y="255"/>
                    </a:cxn>
                    <a:cxn ang="0">
                      <a:pos x="486" y="253"/>
                    </a:cxn>
                    <a:cxn ang="0">
                      <a:pos x="485" y="249"/>
                    </a:cxn>
                    <a:cxn ang="0">
                      <a:pos x="490" y="246"/>
                    </a:cxn>
                    <a:cxn ang="0">
                      <a:pos x="557" y="4"/>
                    </a:cxn>
                    <a:cxn ang="0">
                      <a:pos x="516" y="7"/>
                    </a:cxn>
                    <a:cxn ang="0">
                      <a:pos x="513" y="4"/>
                    </a:cxn>
                    <a:cxn ang="0">
                      <a:pos x="516" y="0"/>
                    </a:cxn>
                    <a:cxn ang="0">
                      <a:pos x="563" y="0"/>
                    </a:cxn>
                    <a:cxn ang="0">
                      <a:pos x="567" y="4"/>
                    </a:cxn>
                    <a:cxn ang="0">
                      <a:pos x="566" y="102"/>
                    </a:cxn>
                    <a:cxn ang="0">
                      <a:pos x="559" y="103"/>
                    </a:cxn>
                    <a:cxn ang="0">
                      <a:pos x="557" y="99"/>
                    </a:cxn>
                    <a:cxn ang="0">
                      <a:pos x="276" y="8"/>
                    </a:cxn>
                    <a:cxn ang="0">
                      <a:pos x="271" y="5"/>
                    </a:cxn>
                    <a:cxn ang="0">
                      <a:pos x="272" y="1"/>
                    </a:cxn>
                    <a:cxn ang="0">
                      <a:pos x="428" y="0"/>
                    </a:cxn>
                    <a:cxn ang="0">
                      <a:pos x="431" y="2"/>
                    </a:cxn>
                    <a:cxn ang="0">
                      <a:pos x="430" y="6"/>
                    </a:cxn>
                    <a:cxn ang="0">
                      <a:pos x="428" y="8"/>
                    </a:cxn>
                    <a:cxn ang="0">
                      <a:pos x="31" y="7"/>
                    </a:cxn>
                    <a:cxn ang="0">
                      <a:pos x="29" y="4"/>
                    </a:cxn>
                    <a:cxn ang="0">
                      <a:pos x="31" y="0"/>
                    </a:cxn>
                    <a:cxn ang="0">
                      <a:pos x="187" y="0"/>
                    </a:cxn>
                    <a:cxn ang="0">
                      <a:pos x="190" y="4"/>
                    </a:cxn>
                    <a:cxn ang="0">
                      <a:pos x="187" y="7"/>
                    </a:cxn>
                    <a:cxn ang="0">
                      <a:pos x="10" y="59"/>
                    </a:cxn>
                    <a:cxn ang="0">
                      <a:pos x="9" y="197"/>
                    </a:cxn>
                    <a:cxn ang="0">
                      <a:pos x="3" y="198"/>
                    </a:cxn>
                    <a:cxn ang="0">
                      <a:pos x="0" y="193"/>
                    </a:cxn>
                    <a:cxn ang="0">
                      <a:pos x="2" y="56"/>
                    </a:cxn>
                    <a:cxn ang="0">
                      <a:pos x="7" y="55"/>
                    </a:cxn>
                    <a:cxn ang="0">
                      <a:pos x="10" y="59"/>
                    </a:cxn>
                  </a:cxnLst>
                  <a:pathLst>
                    <a:path w="567" h="255">
                      <a:moveTo>
                        <a:pt x="5" y="246"/>
                      </a:moveTo>
                      <a:lnTo>
                        <a:pt x="157" y="246"/>
                      </a:lnTo>
                      <a:lnTo>
                        <a:pt x="158" y="246"/>
                      </a:lnTo>
                      <a:lnTo>
                        <a:pt x="161" y="247"/>
                      </a:lnTo>
                      <a:lnTo>
                        <a:pt x="162" y="249"/>
                      </a:lnTo>
                      <a:lnTo>
                        <a:pt x="162" y="251"/>
                      </a:lnTo>
                      <a:lnTo>
                        <a:pt x="162" y="252"/>
                      </a:lnTo>
                      <a:lnTo>
                        <a:pt x="161" y="253"/>
                      </a:lnTo>
                      <a:lnTo>
                        <a:pt x="158" y="254"/>
                      </a:lnTo>
                      <a:lnTo>
                        <a:pt x="157" y="255"/>
                      </a:lnTo>
                      <a:lnTo>
                        <a:pt x="5" y="255"/>
                      </a:lnTo>
                      <a:lnTo>
                        <a:pt x="3" y="254"/>
                      </a:lnTo>
                      <a:lnTo>
                        <a:pt x="2" y="253"/>
                      </a:lnTo>
                      <a:lnTo>
                        <a:pt x="0" y="252"/>
                      </a:lnTo>
                      <a:lnTo>
                        <a:pt x="0" y="251"/>
                      </a:lnTo>
                      <a:lnTo>
                        <a:pt x="0" y="249"/>
                      </a:lnTo>
                      <a:lnTo>
                        <a:pt x="2" y="247"/>
                      </a:lnTo>
                      <a:lnTo>
                        <a:pt x="3" y="246"/>
                      </a:lnTo>
                      <a:lnTo>
                        <a:pt x="5" y="246"/>
                      </a:lnTo>
                      <a:close/>
                      <a:moveTo>
                        <a:pt x="248" y="246"/>
                      </a:moveTo>
                      <a:lnTo>
                        <a:pt x="399" y="246"/>
                      </a:lnTo>
                      <a:lnTo>
                        <a:pt x="400" y="246"/>
                      </a:lnTo>
                      <a:lnTo>
                        <a:pt x="403" y="247"/>
                      </a:lnTo>
                      <a:lnTo>
                        <a:pt x="404" y="249"/>
                      </a:lnTo>
                      <a:lnTo>
                        <a:pt x="404" y="251"/>
                      </a:lnTo>
                      <a:lnTo>
                        <a:pt x="404" y="252"/>
                      </a:lnTo>
                      <a:lnTo>
                        <a:pt x="403" y="253"/>
                      </a:lnTo>
                      <a:lnTo>
                        <a:pt x="400" y="254"/>
                      </a:lnTo>
                      <a:lnTo>
                        <a:pt x="399" y="255"/>
                      </a:lnTo>
                      <a:lnTo>
                        <a:pt x="248" y="255"/>
                      </a:lnTo>
                      <a:lnTo>
                        <a:pt x="245" y="254"/>
                      </a:lnTo>
                      <a:lnTo>
                        <a:pt x="244" y="253"/>
                      </a:lnTo>
                      <a:lnTo>
                        <a:pt x="243" y="252"/>
                      </a:lnTo>
                      <a:lnTo>
                        <a:pt x="243" y="251"/>
                      </a:lnTo>
                      <a:lnTo>
                        <a:pt x="243" y="249"/>
                      </a:lnTo>
                      <a:lnTo>
                        <a:pt x="244" y="247"/>
                      </a:lnTo>
                      <a:lnTo>
                        <a:pt x="245" y="246"/>
                      </a:lnTo>
                      <a:lnTo>
                        <a:pt x="248" y="246"/>
                      </a:lnTo>
                      <a:close/>
                      <a:moveTo>
                        <a:pt x="490" y="246"/>
                      </a:moveTo>
                      <a:lnTo>
                        <a:pt x="562" y="246"/>
                      </a:lnTo>
                      <a:lnTo>
                        <a:pt x="557" y="251"/>
                      </a:lnTo>
                      <a:lnTo>
                        <a:pt x="557" y="180"/>
                      </a:lnTo>
                      <a:lnTo>
                        <a:pt x="557" y="178"/>
                      </a:lnTo>
                      <a:lnTo>
                        <a:pt x="558" y="177"/>
                      </a:lnTo>
                      <a:lnTo>
                        <a:pt x="559" y="176"/>
                      </a:lnTo>
                      <a:lnTo>
                        <a:pt x="562" y="175"/>
                      </a:lnTo>
                      <a:lnTo>
                        <a:pt x="563" y="176"/>
                      </a:lnTo>
                      <a:lnTo>
                        <a:pt x="566" y="177"/>
                      </a:lnTo>
                      <a:lnTo>
                        <a:pt x="567" y="178"/>
                      </a:lnTo>
                      <a:lnTo>
                        <a:pt x="567" y="180"/>
                      </a:lnTo>
                      <a:lnTo>
                        <a:pt x="567" y="251"/>
                      </a:lnTo>
                      <a:lnTo>
                        <a:pt x="567" y="252"/>
                      </a:lnTo>
                      <a:lnTo>
                        <a:pt x="566" y="253"/>
                      </a:lnTo>
                      <a:lnTo>
                        <a:pt x="563" y="254"/>
                      </a:lnTo>
                      <a:lnTo>
                        <a:pt x="562" y="255"/>
                      </a:lnTo>
                      <a:lnTo>
                        <a:pt x="490" y="255"/>
                      </a:lnTo>
                      <a:lnTo>
                        <a:pt x="487" y="254"/>
                      </a:lnTo>
                      <a:lnTo>
                        <a:pt x="486" y="253"/>
                      </a:lnTo>
                      <a:lnTo>
                        <a:pt x="485" y="252"/>
                      </a:lnTo>
                      <a:lnTo>
                        <a:pt x="485" y="251"/>
                      </a:lnTo>
                      <a:lnTo>
                        <a:pt x="485" y="249"/>
                      </a:lnTo>
                      <a:lnTo>
                        <a:pt x="486" y="247"/>
                      </a:lnTo>
                      <a:lnTo>
                        <a:pt x="487" y="246"/>
                      </a:lnTo>
                      <a:lnTo>
                        <a:pt x="490" y="246"/>
                      </a:lnTo>
                      <a:close/>
                      <a:moveTo>
                        <a:pt x="557" y="99"/>
                      </a:moveTo>
                      <a:lnTo>
                        <a:pt x="557" y="4"/>
                      </a:lnTo>
                      <a:lnTo>
                        <a:pt x="562" y="8"/>
                      </a:lnTo>
                      <a:lnTo>
                        <a:pt x="518" y="8"/>
                      </a:lnTo>
                      <a:lnTo>
                        <a:pt x="516" y="7"/>
                      </a:lnTo>
                      <a:lnTo>
                        <a:pt x="515" y="6"/>
                      </a:lnTo>
                      <a:lnTo>
                        <a:pt x="513" y="5"/>
                      </a:lnTo>
                      <a:lnTo>
                        <a:pt x="513" y="4"/>
                      </a:lnTo>
                      <a:lnTo>
                        <a:pt x="513" y="2"/>
                      </a:lnTo>
                      <a:lnTo>
                        <a:pt x="515" y="1"/>
                      </a:lnTo>
                      <a:lnTo>
                        <a:pt x="516" y="0"/>
                      </a:lnTo>
                      <a:lnTo>
                        <a:pt x="518" y="0"/>
                      </a:lnTo>
                      <a:lnTo>
                        <a:pt x="562" y="0"/>
                      </a:lnTo>
                      <a:lnTo>
                        <a:pt x="563" y="0"/>
                      </a:lnTo>
                      <a:lnTo>
                        <a:pt x="566" y="1"/>
                      </a:lnTo>
                      <a:lnTo>
                        <a:pt x="567" y="2"/>
                      </a:lnTo>
                      <a:lnTo>
                        <a:pt x="567" y="4"/>
                      </a:lnTo>
                      <a:lnTo>
                        <a:pt x="567" y="99"/>
                      </a:lnTo>
                      <a:lnTo>
                        <a:pt x="567" y="101"/>
                      </a:lnTo>
                      <a:lnTo>
                        <a:pt x="566" y="102"/>
                      </a:lnTo>
                      <a:lnTo>
                        <a:pt x="563" y="103"/>
                      </a:lnTo>
                      <a:lnTo>
                        <a:pt x="562" y="103"/>
                      </a:lnTo>
                      <a:lnTo>
                        <a:pt x="559" y="103"/>
                      </a:lnTo>
                      <a:lnTo>
                        <a:pt x="558" y="102"/>
                      </a:lnTo>
                      <a:lnTo>
                        <a:pt x="557" y="101"/>
                      </a:lnTo>
                      <a:lnTo>
                        <a:pt x="557" y="99"/>
                      </a:lnTo>
                      <a:close/>
                      <a:moveTo>
                        <a:pt x="428" y="8"/>
                      </a:moveTo>
                      <a:lnTo>
                        <a:pt x="276" y="8"/>
                      </a:lnTo>
                      <a:lnTo>
                        <a:pt x="274" y="7"/>
                      </a:lnTo>
                      <a:lnTo>
                        <a:pt x="272" y="6"/>
                      </a:lnTo>
                      <a:lnTo>
                        <a:pt x="271" y="5"/>
                      </a:lnTo>
                      <a:lnTo>
                        <a:pt x="271" y="4"/>
                      </a:lnTo>
                      <a:lnTo>
                        <a:pt x="271" y="2"/>
                      </a:lnTo>
                      <a:lnTo>
                        <a:pt x="272" y="1"/>
                      </a:lnTo>
                      <a:lnTo>
                        <a:pt x="274" y="0"/>
                      </a:lnTo>
                      <a:lnTo>
                        <a:pt x="276" y="0"/>
                      </a:lnTo>
                      <a:lnTo>
                        <a:pt x="428" y="0"/>
                      </a:lnTo>
                      <a:lnTo>
                        <a:pt x="429" y="0"/>
                      </a:lnTo>
                      <a:lnTo>
                        <a:pt x="430" y="1"/>
                      </a:lnTo>
                      <a:lnTo>
                        <a:pt x="431" y="2"/>
                      </a:lnTo>
                      <a:lnTo>
                        <a:pt x="433" y="4"/>
                      </a:lnTo>
                      <a:lnTo>
                        <a:pt x="431" y="5"/>
                      </a:lnTo>
                      <a:lnTo>
                        <a:pt x="430" y="6"/>
                      </a:lnTo>
                      <a:lnTo>
                        <a:pt x="429" y="7"/>
                      </a:lnTo>
                      <a:lnTo>
                        <a:pt x="428" y="8"/>
                      </a:lnTo>
                      <a:close/>
                      <a:moveTo>
                        <a:pt x="186" y="8"/>
                      </a:moveTo>
                      <a:lnTo>
                        <a:pt x="34" y="8"/>
                      </a:lnTo>
                      <a:lnTo>
                        <a:pt x="31" y="7"/>
                      </a:lnTo>
                      <a:lnTo>
                        <a:pt x="30" y="6"/>
                      </a:lnTo>
                      <a:lnTo>
                        <a:pt x="29" y="5"/>
                      </a:lnTo>
                      <a:lnTo>
                        <a:pt x="29" y="4"/>
                      </a:lnTo>
                      <a:lnTo>
                        <a:pt x="29" y="2"/>
                      </a:lnTo>
                      <a:lnTo>
                        <a:pt x="30" y="1"/>
                      </a:lnTo>
                      <a:lnTo>
                        <a:pt x="31" y="0"/>
                      </a:lnTo>
                      <a:lnTo>
                        <a:pt x="34" y="0"/>
                      </a:lnTo>
                      <a:lnTo>
                        <a:pt x="186" y="0"/>
                      </a:lnTo>
                      <a:lnTo>
                        <a:pt x="187" y="0"/>
                      </a:lnTo>
                      <a:lnTo>
                        <a:pt x="188" y="1"/>
                      </a:lnTo>
                      <a:lnTo>
                        <a:pt x="189" y="2"/>
                      </a:lnTo>
                      <a:lnTo>
                        <a:pt x="190" y="4"/>
                      </a:lnTo>
                      <a:lnTo>
                        <a:pt x="189" y="5"/>
                      </a:lnTo>
                      <a:lnTo>
                        <a:pt x="188" y="6"/>
                      </a:lnTo>
                      <a:lnTo>
                        <a:pt x="187" y="7"/>
                      </a:lnTo>
                      <a:lnTo>
                        <a:pt x="186" y="8"/>
                      </a:lnTo>
                      <a:close/>
                      <a:moveTo>
                        <a:pt x="10" y="59"/>
                      </a:moveTo>
                      <a:lnTo>
                        <a:pt x="10" y="193"/>
                      </a:lnTo>
                      <a:lnTo>
                        <a:pt x="10" y="195"/>
                      </a:lnTo>
                      <a:lnTo>
                        <a:pt x="9" y="197"/>
                      </a:lnTo>
                      <a:lnTo>
                        <a:pt x="7" y="198"/>
                      </a:lnTo>
                      <a:lnTo>
                        <a:pt x="5" y="198"/>
                      </a:lnTo>
                      <a:lnTo>
                        <a:pt x="3" y="198"/>
                      </a:lnTo>
                      <a:lnTo>
                        <a:pt x="2" y="197"/>
                      </a:lnTo>
                      <a:lnTo>
                        <a:pt x="0" y="195"/>
                      </a:lnTo>
                      <a:lnTo>
                        <a:pt x="0" y="193"/>
                      </a:lnTo>
                      <a:lnTo>
                        <a:pt x="0" y="59"/>
                      </a:lnTo>
                      <a:lnTo>
                        <a:pt x="0" y="57"/>
                      </a:lnTo>
                      <a:lnTo>
                        <a:pt x="2" y="56"/>
                      </a:lnTo>
                      <a:lnTo>
                        <a:pt x="3" y="55"/>
                      </a:lnTo>
                      <a:lnTo>
                        <a:pt x="5" y="55"/>
                      </a:lnTo>
                      <a:lnTo>
                        <a:pt x="7" y="55"/>
                      </a:lnTo>
                      <a:lnTo>
                        <a:pt x="9" y="56"/>
                      </a:lnTo>
                      <a:lnTo>
                        <a:pt x="10" y="57"/>
                      </a:lnTo>
                      <a:lnTo>
                        <a:pt x="10" y="59"/>
                      </a:lnTo>
                      <a:close/>
                    </a:path>
                  </a:pathLst>
                </a:custGeom>
                <a:solidFill>
                  <a:srgbClr val="FFFFFF"/>
                </a:solidFill>
                <a:ln w="1588" cap="flat" cmpd="sng">
                  <a:solidFill>
                    <a:srgbClr val="FFFFFF"/>
                  </a:solidFill>
                  <a:prstDash val="solid"/>
                  <a:round/>
                  <a:headEnd type="none" w="med" len="med"/>
                  <a:tailEnd type="none" w="med" len="med"/>
                </a:ln>
              </p:spPr>
              <p:txBody>
                <a:bodyPr/>
                <a:p>
                  <a:endParaRPr lang="zh-CN" altLang="en-US"/>
                </a:p>
              </p:txBody>
            </p:sp>
            <p:sp>
              <p:nvSpPr>
                <p:cNvPr id="22536" name="Rectangle 519"/>
                <p:cNvSpPr/>
                <p:nvPr/>
              </p:nvSpPr>
              <p:spPr>
                <a:xfrm>
                  <a:off x="3293" y="2629"/>
                  <a:ext cx="504" cy="190"/>
                </a:xfrm>
                <a:prstGeom prst="rect">
                  <a:avLst/>
                </a:prstGeom>
                <a:noFill/>
                <a:ln w="9525">
                  <a:noFill/>
                </a:ln>
              </p:spPr>
              <p:txBody>
                <a:bodyPr lIns="0" tIns="0" rIns="0" bIns="0" anchor="t" anchorCtr="0">
                  <a:spAutoFit/>
                </a:bodyPr>
                <a:p>
                  <a:pPr>
                    <a:spcBef>
                      <a:spcPct val="50000"/>
                    </a:spcBef>
                    <a:buClr>
                      <a:schemeClr val="accent2"/>
                    </a:buClr>
                    <a:buFont typeface="Wingdings" panose="05000000000000000000" pitchFamily="2" charset="2"/>
                  </a:pPr>
                  <a:r>
                    <a:rPr lang="zh-CN" altLang="en-US" sz="1400" dirty="0">
                      <a:solidFill>
                        <a:srgbClr val="000000"/>
                      </a:solidFill>
                      <a:latin typeface="华文中宋" panose="02010600040101010101" pitchFamily="2" charset="-122"/>
                      <a:ea typeface="华文中宋" panose="02010600040101010101" pitchFamily="2" charset="-122"/>
                    </a:rPr>
                    <a:t>电子枪</a:t>
                  </a:r>
                  <a:endParaRPr lang="zh-CN" altLang="en-US" sz="1400" dirty="0">
                    <a:latin typeface="华文中宋" panose="02010600040101010101" pitchFamily="2" charset="-122"/>
                    <a:ea typeface="华文中宋" panose="02010600040101010101" pitchFamily="2" charset="-122"/>
                  </a:endParaRPr>
                </a:p>
              </p:txBody>
            </p:sp>
            <p:sp>
              <p:nvSpPr>
                <p:cNvPr id="22537" name="Rectangle 520"/>
                <p:cNvSpPr/>
                <p:nvPr/>
              </p:nvSpPr>
              <p:spPr>
                <a:xfrm>
                  <a:off x="2186" y="2431"/>
                  <a:ext cx="596" cy="287"/>
                </a:xfrm>
                <a:prstGeom prst="rect">
                  <a:avLst/>
                </a:prstGeom>
                <a:noFill/>
                <a:ln w="15875" cap="flat" cmpd="sng">
                  <a:solidFill>
                    <a:srgbClr val="FFFFFF"/>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38" name="Rectangle 521"/>
                <p:cNvSpPr/>
                <p:nvPr/>
              </p:nvSpPr>
              <p:spPr>
                <a:xfrm>
                  <a:off x="2329" y="2395"/>
                  <a:ext cx="436" cy="190"/>
                </a:xfrm>
                <a:prstGeom prst="rect">
                  <a:avLst/>
                </a:prstGeom>
                <a:noFill/>
                <a:ln w="9525">
                  <a:noFill/>
                </a:ln>
              </p:spPr>
              <p:txBody>
                <a:bodyPr wrap="none" lIns="0" tIns="0" rIns="0" bIns="0" anchor="t" anchorCtr="0">
                  <a:spAutoFit/>
                </a:bodyPr>
                <a:p>
                  <a:pPr>
                    <a:spcBef>
                      <a:spcPct val="50000"/>
                    </a:spcBef>
                    <a:buClr>
                      <a:schemeClr val="accent2"/>
                    </a:buClr>
                    <a:buFont typeface="Wingdings" panose="05000000000000000000" pitchFamily="2" charset="2"/>
                  </a:pPr>
                  <a:r>
                    <a:rPr lang="zh-CN" altLang="en-US" sz="1400" dirty="0">
                      <a:solidFill>
                        <a:srgbClr val="000000"/>
                      </a:solidFill>
                      <a:latin typeface="华文中宋" panose="02010600040101010101" pitchFamily="2" charset="-122"/>
                      <a:ea typeface="华文中宋" panose="02010600040101010101" pitchFamily="2" charset="-122"/>
                    </a:rPr>
                    <a:t>寄存器</a:t>
                  </a:r>
                  <a:endParaRPr lang="zh-CN" altLang="en-US" sz="1400" dirty="0">
                    <a:latin typeface="华文中宋" panose="02010600040101010101" pitchFamily="2" charset="-122"/>
                    <a:ea typeface="华文中宋" panose="02010600040101010101" pitchFamily="2" charset="-122"/>
                  </a:endParaRPr>
                </a:p>
              </p:txBody>
            </p:sp>
            <p:sp>
              <p:nvSpPr>
                <p:cNvPr id="22539" name="Rectangle 522"/>
                <p:cNvSpPr/>
                <p:nvPr/>
              </p:nvSpPr>
              <p:spPr>
                <a:xfrm>
                  <a:off x="1033" y="3036"/>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0" name="Rectangle 523"/>
                <p:cNvSpPr/>
                <p:nvPr/>
              </p:nvSpPr>
              <p:spPr>
                <a:xfrm>
                  <a:off x="1033" y="3036"/>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1" name="Rectangle 524"/>
                <p:cNvSpPr/>
                <p:nvPr/>
              </p:nvSpPr>
              <p:spPr>
                <a:xfrm>
                  <a:off x="1510" y="3036"/>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2" name="Rectangle 525"/>
                <p:cNvSpPr/>
                <p:nvPr/>
              </p:nvSpPr>
              <p:spPr>
                <a:xfrm>
                  <a:off x="1510" y="3036"/>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3" name="Rectangle 526"/>
                <p:cNvSpPr/>
                <p:nvPr/>
              </p:nvSpPr>
              <p:spPr>
                <a:xfrm>
                  <a:off x="1430" y="3036"/>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4" name="Rectangle 527"/>
                <p:cNvSpPr/>
                <p:nvPr/>
              </p:nvSpPr>
              <p:spPr>
                <a:xfrm>
                  <a:off x="1430" y="3036"/>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5" name="Rectangle 528"/>
                <p:cNvSpPr/>
                <p:nvPr/>
              </p:nvSpPr>
              <p:spPr>
                <a:xfrm>
                  <a:off x="1271" y="3036"/>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6" name="Rectangle 529"/>
                <p:cNvSpPr/>
                <p:nvPr/>
              </p:nvSpPr>
              <p:spPr>
                <a:xfrm>
                  <a:off x="1271" y="3036"/>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7" name="Rectangle 530"/>
                <p:cNvSpPr/>
                <p:nvPr/>
              </p:nvSpPr>
              <p:spPr>
                <a:xfrm>
                  <a:off x="1192" y="3036"/>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8" name="Rectangle 531"/>
                <p:cNvSpPr/>
                <p:nvPr/>
              </p:nvSpPr>
              <p:spPr>
                <a:xfrm>
                  <a:off x="1192" y="3036"/>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49" name="Rectangle 532"/>
                <p:cNvSpPr/>
                <p:nvPr/>
              </p:nvSpPr>
              <p:spPr>
                <a:xfrm>
                  <a:off x="1112" y="3036"/>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0" name="Rectangle 533"/>
                <p:cNvSpPr/>
                <p:nvPr/>
              </p:nvSpPr>
              <p:spPr>
                <a:xfrm>
                  <a:off x="1112" y="3036"/>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1" name="Rectangle 534"/>
                <p:cNvSpPr/>
                <p:nvPr/>
              </p:nvSpPr>
              <p:spPr>
                <a:xfrm>
                  <a:off x="1351" y="3036"/>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2" name="Rectangle 535"/>
                <p:cNvSpPr/>
                <p:nvPr/>
              </p:nvSpPr>
              <p:spPr>
                <a:xfrm>
                  <a:off x="1351" y="3036"/>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3" name="Rectangle 536"/>
                <p:cNvSpPr/>
                <p:nvPr/>
              </p:nvSpPr>
              <p:spPr>
                <a:xfrm>
                  <a:off x="1589" y="3036"/>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4" name="Rectangle 537"/>
                <p:cNvSpPr/>
                <p:nvPr/>
              </p:nvSpPr>
              <p:spPr>
                <a:xfrm>
                  <a:off x="1589" y="3036"/>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5" name="Rectangle 538"/>
                <p:cNvSpPr/>
                <p:nvPr/>
              </p:nvSpPr>
              <p:spPr>
                <a:xfrm>
                  <a:off x="2066" y="3036"/>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6" name="Rectangle 539"/>
                <p:cNvSpPr/>
                <p:nvPr/>
              </p:nvSpPr>
              <p:spPr>
                <a:xfrm>
                  <a:off x="2066" y="3036"/>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7" name="Rectangle 540"/>
                <p:cNvSpPr/>
                <p:nvPr/>
              </p:nvSpPr>
              <p:spPr>
                <a:xfrm>
                  <a:off x="1987" y="3036"/>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8" name="Rectangle 541"/>
                <p:cNvSpPr/>
                <p:nvPr/>
              </p:nvSpPr>
              <p:spPr>
                <a:xfrm>
                  <a:off x="1987" y="3036"/>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59" name="Rectangle 542"/>
                <p:cNvSpPr/>
                <p:nvPr/>
              </p:nvSpPr>
              <p:spPr>
                <a:xfrm>
                  <a:off x="1828" y="3036"/>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0" name="Rectangle 543"/>
                <p:cNvSpPr/>
                <p:nvPr/>
              </p:nvSpPr>
              <p:spPr>
                <a:xfrm>
                  <a:off x="1828" y="3036"/>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1" name="Rectangle 544"/>
                <p:cNvSpPr/>
                <p:nvPr/>
              </p:nvSpPr>
              <p:spPr>
                <a:xfrm>
                  <a:off x="1748" y="3036"/>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2" name="Rectangle 545"/>
                <p:cNvSpPr/>
                <p:nvPr/>
              </p:nvSpPr>
              <p:spPr>
                <a:xfrm>
                  <a:off x="1748" y="3036"/>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3" name="Rectangle 546"/>
                <p:cNvSpPr/>
                <p:nvPr/>
              </p:nvSpPr>
              <p:spPr>
                <a:xfrm>
                  <a:off x="1669" y="3036"/>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4" name="Rectangle 547"/>
                <p:cNvSpPr/>
                <p:nvPr/>
              </p:nvSpPr>
              <p:spPr>
                <a:xfrm>
                  <a:off x="1669" y="3036"/>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5" name="Rectangle 548"/>
                <p:cNvSpPr/>
                <p:nvPr/>
              </p:nvSpPr>
              <p:spPr>
                <a:xfrm>
                  <a:off x="1907" y="3036"/>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6" name="Rectangle 549"/>
                <p:cNvSpPr/>
                <p:nvPr/>
              </p:nvSpPr>
              <p:spPr>
                <a:xfrm>
                  <a:off x="1907" y="3036"/>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7" name="Rectangle 550"/>
                <p:cNvSpPr/>
                <p:nvPr/>
              </p:nvSpPr>
              <p:spPr>
                <a:xfrm>
                  <a:off x="2146" y="3036"/>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8" name="Rectangle 551"/>
                <p:cNvSpPr/>
                <p:nvPr/>
              </p:nvSpPr>
              <p:spPr>
                <a:xfrm>
                  <a:off x="2146" y="3036"/>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69" name="Rectangle 552"/>
                <p:cNvSpPr/>
                <p:nvPr/>
              </p:nvSpPr>
              <p:spPr>
                <a:xfrm>
                  <a:off x="1033" y="2965"/>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0" name="Rectangle 553"/>
                <p:cNvSpPr/>
                <p:nvPr/>
              </p:nvSpPr>
              <p:spPr>
                <a:xfrm>
                  <a:off x="1033" y="2965"/>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1" name="Rectangle 554"/>
                <p:cNvSpPr/>
                <p:nvPr/>
              </p:nvSpPr>
              <p:spPr>
                <a:xfrm>
                  <a:off x="1510" y="2965"/>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2" name="Rectangle 555"/>
                <p:cNvSpPr/>
                <p:nvPr/>
              </p:nvSpPr>
              <p:spPr>
                <a:xfrm>
                  <a:off x="1510" y="2965"/>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3" name="Rectangle 556"/>
                <p:cNvSpPr/>
                <p:nvPr/>
              </p:nvSpPr>
              <p:spPr>
                <a:xfrm>
                  <a:off x="1430" y="2965"/>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4" name="Rectangle 557"/>
                <p:cNvSpPr/>
                <p:nvPr/>
              </p:nvSpPr>
              <p:spPr>
                <a:xfrm>
                  <a:off x="1430" y="2965"/>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5" name="Rectangle 558"/>
                <p:cNvSpPr/>
                <p:nvPr/>
              </p:nvSpPr>
              <p:spPr>
                <a:xfrm>
                  <a:off x="1271" y="2965"/>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6" name="Rectangle 559"/>
                <p:cNvSpPr/>
                <p:nvPr/>
              </p:nvSpPr>
              <p:spPr>
                <a:xfrm>
                  <a:off x="1271" y="2965"/>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7" name="Rectangle 560"/>
                <p:cNvSpPr/>
                <p:nvPr/>
              </p:nvSpPr>
              <p:spPr>
                <a:xfrm>
                  <a:off x="1192" y="2965"/>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8" name="Rectangle 561"/>
                <p:cNvSpPr/>
                <p:nvPr/>
              </p:nvSpPr>
              <p:spPr>
                <a:xfrm>
                  <a:off x="1192" y="2965"/>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79" name="Rectangle 562"/>
                <p:cNvSpPr/>
                <p:nvPr/>
              </p:nvSpPr>
              <p:spPr>
                <a:xfrm>
                  <a:off x="1112" y="2965"/>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0" name="Rectangle 563"/>
                <p:cNvSpPr/>
                <p:nvPr/>
              </p:nvSpPr>
              <p:spPr>
                <a:xfrm>
                  <a:off x="1112" y="2965"/>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1" name="Rectangle 564"/>
                <p:cNvSpPr/>
                <p:nvPr/>
              </p:nvSpPr>
              <p:spPr>
                <a:xfrm>
                  <a:off x="1351" y="2965"/>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2" name="Rectangle 565"/>
                <p:cNvSpPr/>
                <p:nvPr/>
              </p:nvSpPr>
              <p:spPr>
                <a:xfrm>
                  <a:off x="1351" y="2965"/>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3" name="Rectangle 566"/>
                <p:cNvSpPr/>
                <p:nvPr/>
              </p:nvSpPr>
              <p:spPr>
                <a:xfrm>
                  <a:off x="1589" y="2965"/>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4" name="Rectangle 567"/>
                <p:cNvSpPr/>
                <p:nvPr/>
              </p:nvSpPr>
              <p:spPr>
                <a:xfrm>
                  <a:off x="1589" y="2965"/>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5" name="Rectangle 568"/>
                <p:cNvSpPr/>
                <p:nvPr/>
              </p:nvSpPr>
              <p:spPr>
                <a:xfrm>
                  <a:off x="2066" y="2965"/>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6" name="Rectangle 569"/>
                <p:cNvSpPr/>
                <p:nvPr/>
              </p:nvSpPr>
              <p:spPr>
                <a:xfrm>
                  <a:off x="2066" y="2965"/>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7" name="Rectangle 570"/>
                <p:cNvSpPr/>
                <p:nvPr/>
              </p:nvSpPr>
              <p:spPr>
                <a:xfrm>
                  <a:off x="1987" y="2965"/>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8" name="Rectangle 571"/>
                <p:cNvSpPr/>
                <p:nvPr/>
              </p:nvSpPr>
              <p:spPr>
                <a:xfrm>
                  <a:off x="1987" y="2965"/>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89" name="Rectangle 572"/>
                <p:cNvSpPr/>
                <p:nvPr/>
              </p:nvSpPr>
              <p:spPr>
                <a:xfrm>
                  <a:off x="1828" y="2965"/>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0" name="Rectangle 573"/>
                <p:cNvSpPr/>
                <p:nvPr/>
              </p:nvSpPr>
              <p:spPr>
                <a:xfrm>
                  <a:off x="1828" y="2965"/>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1" name="Rectangle 574"/>
                <p:cNvSpPr/>
                <p:nvPr/>
              </p:nvSpPr>
              <p:spPr>
                <a:xfrm>
                  <a:off x="1748" y="2965"/>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2" name="Rectangle 575"/>
                <p:cNvSpPr/>
                <p:nvPr/>
              </p:nvSpPr>
              <p:spPr>
                <a:xfrm>
                  <a:off x="1748" y="2965"/>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3" name="Rectangle 576"/>
                <p:cNvSpPr/>
                <p:nvPr/>
              </p:nvSpPr>
              <p:spPr>
                <a:xfrm>
                  <a:off x="1669" y="2965"/>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4" name="Rectangle 577"/>
                <p:cNvSpPr/>
                <p:nvPr/>
              </p:nvSpPr>
              <p:spPr>
                <a:xfrm>
                  <a:off x="1669" y="2965"/>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5" name="Rectangle 578"/>
                <p:cNvSpPr/>
                <p:nvPr/>
              </p:nvSpPr>
              <p:spPr>
                <a:xfrm>
                  <a:off x="1907" y="2965"/>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6" name="Rectangle 579"/>
                <p:cNvSpPr/>
                <p:nvPr/>
              </p:nvSpPr>
              <p:spPr>
                <a:xfrm>
                  <a:off x="1907" y="2965"/>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7" name="Rectangle 580"/>
                <p:cNvSpPr/>
                <p:nvPr/>
              </p:nvSpPr>
              <p:spPr>
                <a:xfrm>
                  <a:off x="2146" y="2965"/>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8" name="Rectangle 581"/>
                <p:cNvSpPr/>
                <p:nvPr/>
              </p:nvSpPr>
              <p:spPr>
                <a:xfrm>
                  <a:off x="2146" y="2965"/>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599" name="Rectangle 582"/>
                <p:cNvSpPr/>
                <p:nvPr/>
              </p:nvSpPr>
              <p:spPr>
                <a:xfrm>
                  <a:off x="1033" y="2895"/>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0" name="Rectangle 583"/>
                <p:cNvSpPr/>
                <p:nvPr/>
              </p:nvSpPr>
              <p:spPr>
                <a:xfrm>
                  <a:off x="1033" y="2895"/>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1" name="Rectangle 584"/>
                <p:cNvSpPr/>
                <p:nvPr/>
              </p:nvSpPr>
              <p:spPr>
                <a:xfrm>
                  <a:off x="1510" y="2895"/>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2" name="Rectangle 585"/>
                <p:cNvSpPr/>
                <p:nvPr/>
              </p:nvSpPr>
              <p:spPr>
                <a:xfrm>
                  <a:off x="1510" y="2895"/>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3" name="Rectangle 586"/>
                <p:cNvSpPr/>
                <p:nvPr/>
              </p:nvSpPr>
              <p:spPr>
                <a:xfrm>
                  <a:off x="1430" y="2895"/>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4" name="Rectangle 587"/>
                <p:cNvSpPr/>
                <p:nvPr/>
              </p:nvSpPr>
              <p:spPr>
                <a:xfrm>
                  <a:off x="1430" y="2895"/>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5" name="Rectangle 588"/>
                <p:cNvSpPr/>
                <p:nvPr/>
              </p:nvSpPr>
              <p:spPr>
                <a:xfrm>
                  <a:off x="1271" y="2895"/>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6" name="Rectangle 589"/>
                <p:cNvSpPr/>
                <p:nvPr/>
              </p:nvSpPr>
              <p:spPr>
                <a:xfrm>
                  <a:off x="1271" y="2895"/>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7" name="Rectangle 590"/>
                <p:cNvSpPr/>
                <p:nvPr/>
              </p:nvSpPr>
              <p:spPr>
                <a:xfrm>
                  <a:off x="1192" y="2895"/>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8" name="Rectangle 591"/>
                <p:cNvSpPr/>
                <p:nvPr/>
              </p:nvSpPr>
              <p:spPr>
                <a:xfrm>
                  <a:off x="1192" y="2895"/>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09" name="Rectangle 592"/>
                <p:cNvSpPr/>
                <p:nvPr/>
              </p:nvSpPr>
              <p:spPr>
                <a:xfrm>
                  <a:off x="1112" y="2895"/>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0" name="Rectangle 593"/>
                <p:cNvSpPr/>
                <p:nvPr/>
              </p:nvSpPr>
              <p:spPr>
                <a:xfrm>
                  <a:off x="1112" y="2895"/>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1" name="Rectangle 594"/>
                <p:cNvSpPr/>
                <p:nvPr/>
              </p:nvSpPr>
              <p:spPr>
                <a:xfrm>
                  <a:off x="1351" y="2895"/>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2" name="Rectangle 595"/>
                <p:cNvSpPr/>
                <p:nvPr/>
              </p:nvSpPr>
              <p:spPr>
                <a:xfrm>
                  <a:off x="1351" y="2895"/>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3" name="Rectangle 596"/>
                <p:cNvSpPr/>
                <p:nvPr/>
              </p:nvSpPr>
              <p:spPr>
                <a:xfrm>
                  <a:off x="1589" y="2895"/>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4" name="Rectangle 597"/>
                <p:cNvSpPr/>
                <p:nvPr/>
              </p:nvSpPr>
              <p:spPr>
                <a:xfrm>
                  <a:off x="1589" y="2895"/>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5" name="Rectangle 598"/>
                <p:cNvSpPr/>
                <p:nvPr/>
              </p:nvSpPr>
              <p:spPr>
                <a:xfrm>
                  <a:off x="2066" y="2895"/>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6" name="Rectangle 599"/>
                <p:cNvSpPr/>
                <p:nvPr/>
              </p:nvSpPr>
              <p:spPr>
                <a:xfrm>
                  <a:off x="2066" y="2895"/>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7" name="Rectangle 600"/>
                <p:cNvSpPr/>
                <p:nvPr/>
              </p:nvSpPr>
              <p:spPr>
                <a:xfrm>
                  <a:off x="1987" y="2895"/>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8" name="Rectangle 601"/>
                <p:cNvSpPr/>
                <p:nvPr/>
              </p:nvSpPr>
              <p:spPr>
                <a:xfrm>
                  <a:off x="1987" y="2895"/>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19" name="Rectangle 602"/>
                <p:cNvSpPr/>
                <p:nvPr/>
              </p:nvSpPr>
              <p:spPr>
                <a:xfrm>
                  <a:off x="1828" y="2895"/>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0" name="Rectangle 603"/>
                <p:cNvSpPr/>
                <p:nvPr/>
              </p:nvSpPr>
              <p:spPr>
                <a:xfrm>
                  <a:off x="1828" y="2895"/>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1" name="Rectangle 604"/>
                <p:cNvSpPr/>
                <p:nvPr/>
              </p:nvSpPr>
              <p:spPr>
                <a:xfrm>
                  <a:off x="1748" y="2895"/>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2" name="Rectangle 605"/>
                <p:cNvSpPr/>
                <p:nvPr/>
              </p:nvSpPr>
              <p:spPr>
                <a:xfrm>
                  <a:off x="1748" y="2895"/>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3" name="Rectangle 606"/>
                <p:cNvSpPr/>
                <p:nvPr/>
              </p:nvSpPr>
              <p:spPr>
                <a:xfrm>
                  <a:off x="1669" y="2895"/>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4" name="Rectangle 607"/>
                <p:cNvSpPr/>
                <p:nvPr/>
              </p:nvSpPr>
              <p:spPr>
                <a:xfrm>
                  <a:off x="1669" y="2895"/>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5" name="Rectangle 608"/>
                <p:cNvSpPr/>
                <p:nvPr/>
              </p:nvSpPr>
              <p:spPr>
                <a:xfrm>
                  <a:off x="1907" y="2895"/>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6" name="Rectangle 609"/>
                <p:cNvSpPr/>
                <p:nvPr/>
              </p:nvSpPr>
              <p:spPr>
                <a:xfrm>
                  <a:off x="1907" y="2895"/>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7" name="Rectangle 610"/>
                <p:cNvSpPr/>
                <p:nvPr/>
              </p:nvSpPr>
              <p:spPr>
                <a:xfrm>
                  <a:off x="2146" y="2895"/>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8" name="Rectangle 611"/>
                <p:cNvSpPr/>
                <p:nvPr/>
              </p:nvSpPr>
              <p:spPr>
                <a:xfrm>
                  <a:off x="2146" y="2895"/>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29" name="Rectangle 612"/>
                <p:cNvSpPr/>
                <p:nvPr/>
              </p:nvSpPr>
              <p:spPr>
                <a:xfrm>
                  <a:off x="1033" y="2824"/>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0" name="Rectangle 613"/>
                <p:cNvSpPr/>
                <p:nvPr/>
              </p:nvSpPr>
              <p:spPr>
                <a:xfrm>
                  <a:off x="1033" y="2824"/>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1" name="Rectangle 614"/>
                <p:cNvSpPr/>
                <p:nvPr/>
              </p:nvSpPr>
              <p:spPr>
                <a:xfrm>
                  <a:off x="1510" y="2824"/>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2" name="Rectangle 615"/>
                <p:cNvSpPr/>
                <p:nvPr/>
              </p:nvSpPr>
              <p:spPr>
                <a:xfrm>
                  <a:off x="1510" y="2824"/>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3" name="Rectangle 616"/>
                <p:cNvSpPr/>
                <p:nvPr/>
              </p:nvSpPr>
              <p:spPr>
                <a:xfrm>
                  <a:off x="1430" y="2824"/>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4" name="Rectangle 617"/>
                <p:cNvSpPr/>
                <p:nvPr/>
              </p:nvSpPr>
              <p:spPr>
                <a:xfrm>
                  <a:off x="1430" y="2824"/>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5" name="Rectangle 618"/>
                <p:cNvSpPr/>
                <p:nvPr/>
              </p:nvSpPr>
              <p:spPr>
                <a:xfrm>
                  <a:off x="1271" y="2824"/>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6" name="Rectangle 619"/>
                <p:cNvSpPr/>
                <p:nvPr/>
              </p:nvSpPr>
              <p:spPr>
                <a:xfrm>
                  <a:off x="1271" y="2824"/>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7" name="Rectangle 620"/>
                <p:cNvSpPr/>
                <p:nvPr/>
              </p:nvSpPr>
              <p:spPr>
                <a:xfrm>
                  <a:off x="1192" y="2824"/>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8" name="Rectangle 621"/>
                <p:cNvSpPr/>
                <p:nvPr/>
              </p:nvSpPr>
              <p:spPr>
                <a:xfrm>
                  <a:off x="1192" y="2824"/>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39" name="Rectangle 622"/>
                <p:cNvSpPr/>
                <p:nvPr/>
              </p:nvSpPr>
              <p:spPr>
                <a:xfrm>
                  <a:off x="1112" y="2824"/>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0" name="Rectangle 623"/>
                <p:cNvSpPr/>
                <p:nvPr/>
              </p:nvSpPr>
              <p:spPr>
                <a:xfrm>
                  <a:off x="1112" y="2824"/>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1" name="Rectangle 624"/>
                <p:cNvSpPr/>
                <p:nvPr/>
              </p:nvSpPr>
              <p:spPr>
                <a:xfrm>
                  <a:off x="1351" y="2824"/>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2" name="Rectangle 625"/>
                <p:cNvSpPr/>
                <p:nvPr/>
              </p:nvSpPr>
              <p:spPr>
                <a:xfrm>
                  <a:off x="1351" y="2824"/>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3" name="Rectangle 626"/>
                <p:cNvSpPr/>
                <p:nvPr/>
              </p:nvSpPr>
              <p:spPr>
                <a:xfrm>
                  <a:off x="1589" y="2824"/>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4" name="Rectangle 627"/>
                <p:cNvSpPr/>
                <p:nvPr/>
              </p:nvSpPr>
              <p:spPr>
                <a:xfrm>
                  <a:off x="1589" y="2824"/>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5" name="Rectangle 628"/>
                <p:cNvSpPr/>
                <p:nvPr/>
              </p:nvSpPr>
              <p:spPr>
                <a:xfrm>
                  <a:off x="2066" y="2824"/>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6" name="Rectangle 629"/>
                <p:cNvSpPr/>
                <p:nvPr/>
              </p:nvSpPr>
              <p:spPr>
                <a:xfrm>
                  <a:off x="2066" y="2824"/>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7" name="Rectangle 630"/>
                <p:cNvSpPr/>
                <p:nvPr/>
              </p:nvSpPr>
              <p:spPr>
                <a:xfrm>
                  <a:off x="1987" y="2824"/>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8" name="Rectangle 631"/>
                <p:cNvSpPr/>
                <p:nvPr/>
              </p:nvSpPr>
              <p:spPr>
                <a:xfrm>
                  <a:off x="1987" y="2824"/>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49" name="Rectangle 632"/>
                <p:cNvSpPr/>
                <p:nvPr/>
              </p:nvSpPr>
              <p:spPr>
                <a:xfrm>
                  <a:off x="1828" y="2824"/>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0" name="Rectangle 633"/>
                <p:cNvSpPr/>
                <p:nvPr/>
              </p:nvSpPr>
              <p:spPr>
                <a:xfrm>
                  <a:off x="1828" y="2824"/>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1" name="Rectangle 634"/>
                <p:cNvSpPr/>
                <p:nvPr/>
              </p:nvSpPr>
              <p:spPr>
                <a:xfrm>
                  <a:off x="1748" y="2824"/>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2" name="Rectangle 635"/>
                <p:cNvSpPr/>
                <p:nvPr/>
              </p:nvSpPr>
              <p:spPr>
                <a:xfrm>
                  <a:off x="1748" y="2824"/>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3" name="Rectangle 636"/>
                <p:cNvSpPr/>
                <p:nvPr/>
              </p:nvSpPr>
              <p:spPr>
                <a:xfrm>
                  <a:off x="1669" y="2824"/>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4" name="Rectangle 637"/>
                <p:cNvSpPr/>
                <p:nvPr/>
              </p:nvSpPr>
              <p:spPr>
                <a:xfrm>
                  <a:off x="1669" y="2824"/>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5" name="Rectangle 638"/>
                <p:cNvSpPr/>
                <p:nvPr/>
              </p:nvSpPr>
              <p:spPr>
                <a:xfrm>
                  <a:off x="1907" y="2824"/>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6" name="Rectangle 639"/>
                <p:cNvSpPr/>
                <p:nvPr/>
              </p:nvSpPr>
              <p:spPr>
                <a:xfrm>
                  <a:off x="1907" y="2824"/>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7" name="Rectangle 640"/>
                <p:cNvSpPr/>
                <p:nvPr/>
              </p:nvSpPr>
              <p:spPr>
                <a:xfrm>
                  <a:off x="2146" y="2824"/>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8" name="Rectangle 641"/>
                <p:cNvSpPr/>
                <p:nvPr/>
              </p:nvSpPr>
              <p:spPr>
                <a:xfrm>
                  <a:off x="2146" y="2824"/>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59" name="Rectangle 642"/>
                <p:cNvSpPr/>
                <p:nvPr/>
              </p:nvSpPr>
              <p:spPr>
                <a:xfrm>
                  <a:off x="1033" y="2754"/>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0" name="Rectangle 643"/>
                <p:cNvSpPr/>
                <p:nvPr/>
              </p:nvSpPr>
              <p:spPr>
                <a:xfrm>
                  <a:off x="1033" y="2754"/>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1" name="Rectangle 644"/>
                <p:cNvSpPr/>
                <p:nvPr/>
              </p:nvSpPr>
              <p:spPr>
                <a:xfrm>
                  <a:off x="1510" y="2754"/>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2" name="Rectangle 645"/>
                <p:cNvSpPr/>
                <p:nvPr/>
              </p:nvSpPr>
              <p:spPr>
                <a:xfrm>
                  <a:off x="1510" y="2754"/>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3" name="Rectangle 646"/>
                <p:cNvSpPr/>
                <p:nvPr/>
              </p:nvSpPr>
              <p:spPr>
                <a:xfrm>
                  <a:off x="1430" y="2754"/>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4" name="Rectangle 647"/>
                <p:cNvSpPr/>
                <p:nvPr/>
              </p:nvSpPr>
              <p:spPr>
                <a:xfrm>
                  <a:off x="1430" y="2754"/>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5" name="Rectangle 648"/>
                <p:cNvSpPr/>
                <p:nvPr/>
              </p:nvSpPr>
              <p:spPr>
                <a:xfrm>
                  <a:off x="1271" y="2754"/>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6" name="Rectangle 649"/>
                <p:cNvSpPr/>
                <p:nvPr/>
              </p:nvSpPr>
              <p:spPr>
                <a:xfrm>
                  <a:off x="1271" y="2754"/>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7" name="Rectangle 650"/>
                <p:cNvSpPr/>
                <p:nvPr/>
              </p:nvSpPr>
              <p:spPr>
                <a:xfrm>
                  <a:off x="1192" y="2754"/>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8" name="Rectangle 651"/>
                <p:cNvSpPr/>
                <p:nvPr/>
              </p:nvSpPr>
              <p:spPr>
                <a:xfrm>
                  <a:off x="1192" y="2754"/>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69" name="Rectangle 652"/>
                <p:cNvSpPr/>
                <p:nvPr/>
              </p:nvSpPr>
              <p:spPr>
                <a:xfrm>
                  <a:off x="1112" y="2754"/>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0" name="Rectangle 653"/>
                <p:cNvSpPr/>
                <p:nvPr/>
              </p:nvSpPr>
              <p:spPr>
                <a:xfrm>
                  <a:off x="1112" y="2754"/>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1" name="Rectangle 654"/>
                <p:cNvSpPr/>
                <p:nvPr/>
              </p:nvSpPr>
              <p:spPr>
                <a:xfrm>
                  <a:off x="1351" y="2754"/>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2" name="Rectangle 655"/>
                <p:cNvSpPr/>
                <p:nvPr/>
              </p:nvSpPr>
              <p:spPr>
                <a:xfrm>
                  <a:off x="1351" y="2754"/>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3" name="Rectangle 656"/>
                <p:cNvSpPr/>
                <p:nvPr/>
              </p:nvSpPr>
              <p:spPr>
                <a:xfrm>
                  <a:off x="1589" y="2754"/>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4" name="Rectangle 657"/>
                <p:cNvSpPr/>
                <p:nvPr/>
              </p:nvSpPr>
              <p:spPr>
                <a:xfrm>
                  <a:off x="1589" y="2754"/>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5" name="Rectangle 658"/>
                <p:cNvSpPr/>
                <p:nvPr/>
              </p:nvSpPr>
              <p:spPr>
                <a:xfrm>
                  <a:off x="2066" y="2754"/>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6" name="Rectangle 659"/>
                <p:cNvSpPr/>
                <p:nvPr/>
              </p:nvSpPr>
              <p:spPr>
                <a:xfrm>
                  <a:off x="2066" y="2754"/>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7" name="Rectangle 660"/>
                <p:cNvSpPr/>
                <p:nvPr/>
              </p:nvSpPr>
              <p:spPr>
                <a:xfrm>
                  <a:off x="1987" y="2754"/>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8" name="Rectangle 661"/>
                <p:cNvSpPr/>
                <p:nvPr/>
              </p:nvSpPr>
              <p:spPr>
                <a:xfrm>
                  <a:off x="1987" y="2754"/>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79" name="Rectangle 662"/>
                <p:cNvSpPr/>
                <p:nvPr/>
              </p:nvSpPr>
              <p:spPr>
                <a:xfrm>
                  <a:off x="1828" y="2754"/>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0" name="Rectangle 663"/>
                <p:cNvSpPr/>
                <p:nvPr/>
              </p:nvSpPr>
              <p:spPr>
                <a:xfrm>
                  <a:off x="1828" y="2754"/>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1" name="Rectangle 664"/>
                <p:cNvSpPr/>
                <p:nvPr/>
              </p:nvSpPr>
              <p:spPr>
                <a:xfrm>
                  <a:off x="1748" y="2754"/>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2" name="Rectangle 665"/>
                <p:cNvSpPr/>
                <p:nvPr/>
              </p:nvSpPr>
              <p:spPr>
                <a:xfrm>
                  <a:off x="1748" y="2754"/>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3" name="Rectangle 666"/>
                <p:cNvSpPr/>
                <p:nvPr/>
              </p:nvSpPr>
              <p:spPr>
                <a:xfrm>
                  <a:off x="1669" y="2754"/>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4" name="Rectangle 667"/>
                <p:cNvSpPr/>
                <p:nvPr/>
              </p:nvSpPr>
              <p:spPr>
                <a:xfrm>
                  <a:off x="1669" y="2754"/>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5" name="Rectangle 668"/>
                <p:cNvSpPr/>
                <p:nvPr/>
              </p:nvSpPr>
              <p:spPr>
                <a:xfrm>
                  <a:off x="1907" y="2754"/>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6" name="Rectangle 669"/>
                <p:cNvSpPr/>
                <p:nvPr/>
              </p:nvSpPr>
              <p:spPr>
                <a:xfrm>
                  <a:off x="1907" y="2754"/>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7" name="Rectangle 670"/>
                <p:cNvSpPr/>
                <p:nvPr/>
              </p:nvSpPr>
              <p:spPr>
                <a:xfrm>
                  <a:off x="2146" y="2754"/>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8" name="Rectangle 671"/>
                <p:cNvSpPr/>
                <p:nvPr/>
              </p:nvSpPr>
              <p:spPr>
                <a:xfrm>
                  <a:off x="2146" y="2754"/>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89" name="Rectangle 672"/>
                <p:cNvSpPr/>
                <p:nvPr/>
              </p:nvSpPr>
              <p:spPr>
                <a:xfrm>
                  <a:off x="1033" y="2683"/>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0" name="Rectangle 673"/>
                <p:cNvSpPr/>
                <p:nvPr/>
              </p:nvSpPr>
              <p:spPr>
                <a:xfrm>
                  <a:off x="1033" y="2683"/>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1" name="Rectangle 674"/>
                <p:cNvSpPr/>
                <p:nvPr/>
              </p:nvSpPr>
              <p:spPr>
                <a:xfrm>
                  <a:off x="1510" y="2683"/>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2" name="Rectangle 675"/>
                <p:cNvSpPr/>
                <p:nvPr/>
              </p:nvSpPr>
              <p:spPr>
                <a:xfrm>
                  <a:off x="1510" y="2683"/>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3" name="Rectangle 676"/>
                <p:cNvSpPr/>
                <p:nvPr/>
              </p:nvSpPr>
              <p:spPr>
                <a:xfrm>
                  <a:off x="1430" y="2683"/>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4" name="Rectangle 677"/>
                <p:cNvSpPr/>
                <p:nvPr/>
              </p:nvSpPr>
              <p:spPr>
                <a:xfrm>
                  <a:off x="1430" y="2683"/>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5" name="Rectangle 678"/>
                <p:cNvSpPr/>
                <p:nvPr/>
              </p:nvSpPr>
              <p:spPr>
                <a:xfrm>
                  <a:off x="1271" y="2683"/>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6" name="Rectangle 679"/>
                <p:cNvSpPr/>
                <p:nvPr/>
              </p:nvSpPr>
              <p:spPr>
                <a:xfrm>
                  <a:off x="1271" y="2683"/>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7" name="Rectangle 680"/>
                <p:cNvSpPr/>
                <p:nvPr/>
              </p:nvSpPr>
              <p:spPr>
                <a:xfrm>
                  <a:off x="1192" y="2683"/>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8" name="Rectangle 681"/>
                <p:cNvSpPr/>
                <p:nvPr/>
              </p:nvSpPr>
              <p:spPr>
                <a:xfrm>
                  <a:off x="1192" y="2683"/>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699" name="Rectangle 682"/>
                <p:cNvSpPr/>
                <p:nvPr/>
              </p:nvSpPr>
              <p:spPr>
                <a:xfrm>
                  <a:off x="1112" y="2683"/>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0" name="Rectangle 683"/>
                <p:cNvSpPr/>
                <p:nvPr/>
              </p:nvSpPr>
              <p:spPr>
                <a:xfrm>
                  <a:off x="1112" y="2683"/>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1" name="Rectangle 684"/>
                <p:cNvSpPr/>
                <p:nvPr/>
              </p:nvSpPr>
              <p:spPr>
                <a:xfrm>
                  <a:off x="1351" y="2683"/>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2" name="Rectangle 685"/>
                <p:cNvSpPr/>
                <p:nvPr/>
              </p:nvSpPr>
              <p:spPr>
                <a:xfrm>
                  <a:off x="1351" y="2683"/>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3" name="Rectangle 686"/>
                <p:cNvSpPr/>
                <p:nvPr/>
              </p:nvSpPr>
              <p:spPr>
                <a:xfrm>
                  <a:off x="1589" y="2683"/>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4" name="Rectangle 687"/>
                <p:cNvSpPr/>
                <p:nvPr/>
              </p:nvSpPr>
              <p:spPr>
                <a:xfrm>
                  <a:off x="1589" y="2683"/>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5" name="Rectangle 688"/>
                <p:cNvSpPr/>
                <p:nvPr/>
              </p:nvSpPr>
              <p:spPr>
                <a:xfrm>
                  <a:off x="2066" y="2683"/>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6" name="Rectangle 689"/>
                <p:cNvSpPr/>
                <p:nvPr/>
              </p:nvSpPr>
              <p:spPr>
                <a:xfrm>
                  <a:off x="2066" y="2683"/>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7" name="Rectangle 690"/>
                <p:cNvSpPr/>
                <p:nvPr/>
              </p:nvSpPr>
              <p:spPr>
                <a:xfrm>
                  <a:off x="1987" y="2683"/>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8" name="Rectangle 691"/>
                <p:cNvSpPr/>
                <p:nvPr/>
              </p:nvSpPr>
              <p:spPr>
                <a:xfrm>
                  <a:off x="1987" y="2683"/>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09" name="Rectangle 692"/>
                <p:cNvSpPr/>
                <p:nvPr/>
              </p:nvSpPr>
              <p:spPr>
                <a:xfrm>
                  <a:off x="1828" y="2683"/>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0" name="Rectangle 693"/>
                <p:cNvSpPr/>
                <p:nvPr/>
              </p:nvSpPr>
              <p:spPr>
                <a:xfrm>
                  <a:off x="1828" y="2683"/>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1" name="Rectangle 694"/>
                <p:cNvSpPr/>
                <p:nvPr/>
              </p:nvSpPr>
              <p:spPr>
                <a:xfrm>
                  <a:off x="1748" y="2683"/>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2" name="Rectangle 695"/>
                <p:cNvSpPr/>
                <p:nvPr/>
              </p:nvSpPr>
              <p:spPr>
                <a:xfrm>
                  <a:off x="1748" y="2683"/>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3" name="Rectangle 696"/>
                <p:cNvSpPr/>
                <p:nvPr/>
              </p:nvSpPr>
              <p:spPr>
                <a:xfrm>
                  <a:off x="1669" y="2683"/>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4" name="Rectangle 697"/>
                <p:cNvSpPr/>
                <p:nvPr/>
              </p:nvSpPr>
              <p:spPr>
                <a:xfrm>
                  <a:off x="1669" y="2683"/>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5" name="Rectangle 698"/>
                <p:cNvSpPr/>
                <p:nvPr/>
              </p:nvSpPr>
              <p:spPr>
                <a:xfrm>
                  <a:off x="1907" y="2683"/>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6" name="Rectangle 699"/>
                <p:cNvSpPr/>
                <p:nvPr/>
              </p:nvSpPr>
              <p:spPr>
                <a:xfrm>
                  <a:off x="1907" y="2683"/>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7" name="Rectangle 700"/>
                <p:cNvSpPr/>
                <p:nvPr/>
              </p:nvSpPr>
              <p:spPr>
                <a:xfrm>
                  <a:off x="2146" y="2683"/>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8" name="Rectangle 701"/>
                <p:cNvSpPr/>
                <p:nvPr/>
              </p:nvSpPr>
              <p:spPr>
                <a:xfrm>
                  <a:off x="2146" y="2683"/>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19" name="Rectangle 702"/>
                <p:cNvSpPr/>
                <p:nvPr/>
              </p:nvSpPr>
              <p:spPr>
                <a:xfrm>
                  <a:off x="1033" y="2613"/>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0" name="Rectangle 703"/>
                <p:cNvSpPr/>
                <p:nvPr/>
              </p:nvSpPr>
              <p:spPr>
                <a:xfrm>
                  <a:off x="1033" y="2613"/>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1" name="Rectangle 704"/>
                <p:cNvSpPr/>
                <p:nvPr/>
              </p:nvSpPr>
              <p:spPr>
                <a:xfrm>
                  <a:off x="1510" y="2613"/>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2" name="Rectangle 705"/>
                <p:cNvSpPr/>
                <p:nvPr/>
              </p:nvSpPr>
              <p:spPr>
                <a:xfrm>
                  <a:off x="1510" y="2613"/>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3" name="Rectangle 706"/>
                <p:cNvSpPr/>
                <p:nvPr/>
              </p:nvSpPr>
              <p:spPr>
                <a:xfrm>
                  <a:off x="1430" y="2613"/>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4" name="Rectangle 707"/>
                <p:cNvSpPr/>
                <p:nvPr/>
              </p:nvSpPr>
              <p:spPr>
                <a:xfrm>
                  <a:off x="1430" y="2613"/>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5" name="Rectangle 708"/>
                <p:cNvSpPr/>
                <p:nvPr/>
              </p:nvSpPr>
              <p:spPr>
                <a:xfrm>
                  <a:off x="1271" y="2613"/>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6" name="Rectangle 709"/>
                <p:cNvSpPr/>
                <p:nvPr/>
              </p:nvSpPr>
              <p:spPr>
                <a:xfrm>
                  <a:off x="1271" y="2613"/>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7" name="Rectangle 710"/>
                <p:cNvSpPr/>
                <p:nvPr/>
              </p:nvSpPr>
              <p:spPr>
                <a:xfrm>
                  <a:off x="1192" y="2613"/>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8" name="Rectangle 711"/>
                <p:cNvSpPr/>
                <p:nvPr/>
              </p:nvSpPr>
              <p:spPr>
                <a:xfrm>
                  <a:off x="1192" y="2613"/>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29" name="Rectangle 712"/>
                <p:cNvSpPr/>
                <p:nvPr/>
              </p:nvSpPr>
              <p:spPr>
                <a:xfrm>
                  <a:off x="1112" y="2613"/>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30" name="Rectangle 713"/>
                <p:cNvSpPr/>
                <p:nvPr/>
              </p:nvSpPr>
              <p:spPr>
                <a:xfrm>
                  <a:off x="1112" y="2613"/>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31" name="Rectangle 714"/>
                <p:cNvSpPr/>
                <p:nvPr/>
              </p:nvSpPr>
              <p:spPr>
                <a:xfrm>
                  <a:off x="1351" y="2613"/>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grpSp>
          <p:grpSp>
            <p:nvGrpSpPr>
              <p:cNvPr id="22732" name="Group 916"/>
              <p:cNvGrpSpPr/>
              <p:nvPr/>
            </p:nvGrpSpPr>
            <p:grpSpPr>
              <a:xfrm>
                <a:off x="1033" y="2119"/>
                <a:ext cx="1192" cy="564"/>
                <a:chOff x="1033" y="2119"/>
                <a:chExt cx="1192" cy="564"/>
              </a:xfrm>
            </p:grpSpPr>
            <p:sp>
              <p:nvSpPr>
                <p:cNvPr id="22733" name="Rectangle 716"/>
                <p:cNvSpPr/>
                <p:nvPr/>
              </p:nvSpPr>
              <p:spPr>
                <a:xfrm>
                  <a:off x="1351" y="2613"/>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34" name="Rectangle 717"/>
                <p:cNvSpPr/>
                <p:nvPr/>
              </p:nvSpPr>
              <p:spPr>
                <a:xfrm>
                  <a:off x="1589" y="2613"/>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35" name="Rectangle 718"/>
                <p:cNvSpPr/>
                <p:nvPr/>
              </p:nvSpPr>
              <p:spPr>
                <a:xfrm>
                  <a:off x="1589" y="2613"/>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36" name="Rectangle 719"/>
                <p:cNvSpPr/>
                <p:nvPr/>
              </p:nvSpPr>
              <p:spPr>
                <a:xfrm>
                  <a:off x="2066" y="2613"/>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37" name="Rectangle 720"/>
                <p:cNvSpPr/>
                <p:nvPr/>
              </p:nvSpPr>
              <p:spPr>
                <a:xfrm>
                  <a:off x="2066" y="2613"/>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38" name="Rectangle 721"/>
                <p:cNvSpPr/>
                <p:nvPr/>
              </p:nvSpPr>
              <p:spPr>
                <a:xfrm>
                  <a:off x="1987" y="2613"/>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39" name="Rectangle 722"/>
                <p:cNvSpPr/>
                <p:nvPr/>
              </p:nvSpPr>
              <p:spPr>
                <a:xfrm>
                  <a:off x="1987" y="2613"/>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0" name="Rectangle 723"/>
                <p:cNvSpPr/>
                <p:nvPr/>
              </p:nvSpPr>
              <p:spPr>
                <a:xfrm>
                  <a:off x="1828" y="2613"/>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1" name="Rectangle 724"/>
                <p:cNvSpPr/>
                <p:nvPr/>
              </p:nvSpPr>
              <p:spPr>
                <a:xfrm>
                  <a:off x="1828" y="2613"/>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2" name="Rectangle 725"/>
                <p:cNvSpPr/>
                <p:nvPr/>
              </p:nvSpPr>
              <p:spPr>
                <a:xfrm>
                  <a:off x="1748" y="2613"/>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3" name="Rectangle 726"/>
                <p:cNvSpPr/>
                <p:nvPr/>
              </p:nvSpPr>
              <p:spPr>
                <a:xfrm>
                  <a:off x="1748" y="2613"/>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4" name="Rectangle 727"/>
                <p:cNvSpPr/>
                <p:nvPr/>
              </p:nvSpPr>
              <p:spPr>
                <a:xfrm>
                  <a:off x="1669" y="2613"/>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5" name="Rectangle 728"/>
                <p:cNvSpPr/>
                <p:nvPr/>
              </p:nvSpPr>
              <p:spPr>
                <a:xfrm>
                  <a:off x="1669" y="2613"/>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6" name="Rectangle 729"/>
                <p:cNvSpPr/>
                <p:nvPr/>
              </p:nvSpPr>
              <p:spPr>
                <a:xfrm>
                  <a:off x="1907" y="2613"/>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7" name="Rectangle 730"/>
                <p:cNvSpPr/>
                <p:nvPr/>
              </p:nvSpPr>
              <p:spPr>
                <a:xfrm>
                  <a:off x="1907" y="2613"/>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8" name="Rectangle 731"/>
                <p:cNvSpPr/>
                <p:nvPr/>
              </p:nvSpPr>
              <p:spPr>
                <a:xfrm>
                  <a:off x="2146" y="2613"/>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49" name="Rectangle 732"/>
                <p:cNvSpPr/>
                <p:nvPr/>
              </p:nvSpPr>
              <p:spPr>
                <a:xfrm>
                  <a:off x="2146" y="2613"/>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0" name="Rectangle 733"/>
                <p:cNvSpPr/>
                <p:nvPr/>
              </p:nvSpPr>
              <p:spPr>
                <a:xfrm>
                  <a:off x="1033" y="2542"/>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1" name="Rectangle 734"/>
                <p:cNvSpPr/>
                <p:nvPr/>
              </p:nvSpPr>
              <p:spPr>
                <a:xfrm>
                  <a:off x="1033" y="2542"/>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2" name="Rectangle 735"/>
                <p:cNvSpPr/>
                <p:nvPr/>
              </p:nvSpPr>
              <p:spPr>
                <a:xfrm>
                  <a:off x="1510" y="2542"/>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3" name="Rectangle 736"/>
                <p:cNvSpPr/>
                <p:nvPr/>
              </p:nvSpPr>
              <p:spPr>
                <a:xfrm>
                  <a:off x="1510" y="2542"/>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4" name="Rectangle 737"/>
                <p:cNvSpPr/>
                <p:nvPr/>
              </p:nvSpPr>
              <p:spPr>
                <a:xfrm>
                  <a:off x="1430" y="2542"/>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5" name="Rectangle 738"/>
                <p:cNvSpPr/>
                <p:nvPr/>
              </p:nvSpPr>
              <p:spPr>
                <a:xfrm>
                  <a:off x="1430" y="2542"/>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6" name="Rectangle 739"/>
                <p:cNvSpPr/>
                <p:nvPr/>
              </p:nvSpPr>
              <p:spPr>
                <a:xfrm>
                  <a:off x="1271" y="2542"/>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7" name="Rectangle 740"/>
                <p:cNvSpPr/>
                <p:nvPr/>
              </p:nvSpPr>
              <p:spPr>
                <a:xfrm>
                  <a:off x="1271" y="2542"/>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8" name="Rectangle 741"/>
                <p:cNvSpPr/>
                <p:nvPr/>
              </p:nvSpPr>
              <p:spPr>
                <a:xfrm>
                  <a:off x="1192" y="2542"/>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59" name="Rectangle 742"/>
                <p:cNvSpPr/>
                <p:nvPr/>
              </p:nvSpPr>
              <p:spPr>
                <a:xfrm>
                  <a:off x="1192" y="2542"/>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0" name="Rectangle 743"/>
                <p:cNvSpPr/>
                <p:nvPr/>
              </p:nvSpPr>
              <p:spPr>
                <a:xfrm>
                  <a:off x="1112" y="2542"/>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1" name="Rectangle 744"/>
                <p:cNvSpPr/>
                <p:nvPr/>
              </p:nvSpPr>
              <p:spPr>
                <a:xfrm>
                  <a:off x="1112" y="2542"/>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2" name="Rectangle 745"/>
                <p:cNvSpPr/>
                <p:nvPr/>
              </p:nvSpPr>
              <p:spPr>
                <a:xfrm>
                  <a:off x="1351" y="2542"/>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3" name="Rectangle 746"/>
                <p:cNvSpPr/>
                <p:nvPr/>
              </p:nvSpPr>
              <p:spPr>
                <a:xfrm>
                  <a:off x="1351" y="2542"/>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4" name="Rectangle 747"/>
                <p:cNvSpPr/>
                <p:nvPr/>
              </p:nvSpPr>
              <p:spPr>
                <a:xfrm>
                  <a:off x="1589" y="2542"/>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5" name="Rectangle 748"/>
                <p:cNvSpPr/>
                <p:nvPr/>
              </p:nvSpPr>
              <p:spPr>
                <a:xfrm>
                  <a:off x="1589" y="2542"/>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6" name="Rectangle 749"/>
                <p:cNvSpPr/>
                <p:nvPr/>
              </p:nvSpPr>
              <p:spPr>
                <a:xfrm>
                  <a:off x="2066" y="2542"/>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7" name="Rectangle 750"/>
                <p:cNvSpPr/>
                <p:nvPr/>
              </p:nvSpPr>
              <p:spPr>
                <a:xfrm>
                  <a:off x="2066" y="2542"/>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8" name="Rectangle 751"/>
                <p:cNvSpPr/>
                <p:nvPr/>
              </p:nvSpPr>
              <p:spPr>
                <a:xfrm>
                  <a:off x="1987" y="2542"/>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69" name="Rectangle 752"/>
                <p:cNvSpPr/>
                <p:nvPr/>
              </p:nvSpPr>
              <p:spPr>
                <a:xfrm>
                  <a:off x="1987" y="2542"/>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0" name="Rectangle 753"/>
                <p:cNvSpPr/>
                <p:nvPr/>
              </p:nvSpPr>
              <p:spPr>
                <a:xfrm>
                  <a:off x="1828" y="2542"/>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1" name="Rectangle 754"/>
                <p:cNvSpPr/>
                <p:nvPr/>
              </p:nvSpPr>
              <p:spPr>
                <a:xfrm>
                  <a:off x="1828" y="2542"/>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2" name="Rectangle 755"/>
                <p:cNvSpPr/>
                <p:nvPr/>
              </p:nvSpPr>
              <p:spPr>
                <a:xfrm>
                  <a:off x="1748" y="2542"/>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3" name="Rectangle 756"/>
                <p:cNvSpPr/>
                <p:nvPr/>
              </p:nvSpPr>
              <p:spPr>
                <a:xfrm>
                  <a:off x="1748" y="2542"/>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4" name="Rectangle 757"/>
                <p:cNvSpPr/>
                <p:nvPr/>
              </p:nvSpPr>
              <p:spPr>
                <a:xfrm>
                  <a:off x="1669" y="2542"/>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5" name="Rectangle 758"/>
                <p:cNvSpPr/>
                <p:nvPr/>
              </p:nvSpPr>
              <p:spPr>
                <a:xfrm>
                  <a:off x="1669" y="2542"/>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6" name="Rectangle 759"/>
                <p:cNvSpPr/>
                <p:nvPr/>
              </p:nvSpPr>
              <p:spPr>
                <a:xfrm>
                  <a:off x="1907" y="2542"/>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7" name="Rectangle 760"/>
                <p:cNvSpPr/>
                <p:nvPr/>
              </p:nvSpPr>
              <p:spPr>
                <a:xfrm>
                  <a:off x="1907" y="2542"/>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8" name="Rectangle 761"/>
                <p:cNvSpPr/>
                <p:nvPr/>
              </p:nvSpPr>
              <p:spPr>
                <a:xfrm>
                  <a:off x="2146" y="2542"/>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79" name="Rectangle 762"/>
                <p:cNvSpPr/>
                <p:nvPr/>
              </p:nvSpPr>
              <p:spPr>
                <a:xfrm>
                  <a:off x="2146" y="2542"/>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0" name="Rectangle 763"/>
                <p:cNvSpPr/>
                <p:nvPr/>
              </p:nvSpPr>
              <p:spPr>
                <a:xfrm>
                  <a:off x="1033" y="2471"/>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1" name="Rectangle 764"/>
                <p:cNvSpPr/>
                <p:nvPr/>
              </p:nvSpPr>
              <p:spPr>
                <a:xfrm>
                  <a:off x="1033" y="2471"/>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2" name="Rectangle 765"/>
                <p:cNvSpPr/>
                <p:nvPr/>
              </p:nvSpPr>
              <p:spPr>
                <a:xfrm>
                  <a:off x="1510" y="2471"/>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3" name="Rectangle 766"/>
                <p:cNvSpPr/>
                <p:nvPr/>
              </p:nvSpPr>
              <p:spPr>
                <a:xfrm>
                  <a:off x="1510" y="2471"/>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4" name="Rectangle 767"/>
                <p:cNvSpPr/>
                <p:nvPr/>
              </p:nvSpPr>
              <p:spPr>
                <a:xfrm>
                  <a:off x="1430" y="2471"/>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5" name="Rectangle 768"/>
                <p:cNvSpPr/>
                <p:nvPr/>
              </p:nvSpPr>
              <p:spPr>
                <a:xfrm>
                  <a:off x="1430" y="2471"/>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6" name="Rectangle 769"/>
                <p:cNvSpPr/>
                <p:nvPr/>
              </p:nvSpPr>
              <p:spPr>
                <a:xfrm>
                  <a:off x="1271" y="2471"/>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7" name="Rectangle 770"/>
                <p:cNvSpPr/>
                <p:nvPr/>
              </p:nvSpPr>
              <p:spPr>
                <a:xfrm>
                  <a:off x="1271" y="2471"/>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8" name="Rectangle 771"/>
                <p:cNvSpPr/>
                <p:nvPr/>
              </p:nvSpPr>
              <p:spPr>
                <a:xfrm>
                  <a:off x="1192" y="2471"/>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89" name="Rectangle 772"/>
                <p:cNvSpPr/>
                <p:nvPr/>
              </p:nvSpPr>
              <p:spPr>
                <a:xfrm>
                  <a:off x="1192" y="2471"/>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0" name="Rectangle 773"/>
                <p:cNvSpPr/>
                <p:nvPr/>
              </p:nvSpPr>
              <p:spPr>
                <a:xfrm>
                  <a:off x="1112" y="2471"/>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1" name="Rectangle 774"/>
                <p:cNvSpPr/>
                <p:nvPr/>
              </p:nvSpPr>
              <p:spPr>
                <a:xfrm>
                  <a:off x="1112" y="2471"/>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2" name="Rectangle 775"/>
                <p:cNvSpPr/>
                <p:nvPr/>
              </p:nvSpPr>
              <p:spPr>
                <a:xfrm>
                  <a:off x="1351" y="2471"/>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3" name="Rectangle 776"/>
                <p:cNvSpPr/>
                <p:nvPr/>
              </p:nvSpPr>
              <p:spPr>
                <a:xfrm>
                  <a:off x="1351" y="2471"/>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4" name="Rectangle 777"/>
                <p:cNvSpPr/>
                <p:nvPr/>
              </p:nvSpPr>
              <p:spPr>
                <a:xfrm>
                  <a:off x="1589" y="2471"/>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5" name="Rectangle 778"/>
                <p:cNvSpPr/>
                <p:nvPr/>
              </p:nvSpPr>
              <p:spPr>
                <a:xfrm>
                  <a:off x="1589" y="2471"/>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6" name="Rectangle 779"/>
                <p:cNvSpPr/>
                <p:nvPr/>
              </p:nvSpPr>
              <p:spPr>
                <a:xfrm>
                  <a:off x="2066" y="2471"/>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7" name="Rectangle 780"/>
                <p:cNvSpPr/>
                <p:nvPr/>
              </p:nvSpPr>
              <p:spPr>
                <a:xfrm>
                  <a:off x="2066" y="2471"/>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8" name="Rectangle 781"/>
                <p:cNvSpPr/>
                <p:nvPr/>
              </p:nvSpPr>
              <p:spPr>
                <a:xfrm>
                  <a:off x="1987" y="2471"/>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799" name="Rectangle 782"/>
                <p:cNvSpPr/>
                <p:nvPr/>
              </p:nvSpPr>
              <p:spPr>
                <a:xfrm>
                  <a:off x="1987" y="2471"/>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0" name="Rectangle 783"/>
                <p:cNvSpPr/>
                <p:nvPr/>
              </p:nvSpPr>
              <p:spPr>
                <a:xfrm>
                  <a:off x="1828" y="2471"/>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1" name="Rectangle 784"/>
                <p:cNvSpPr/>
                <p:nvPr/>
              </p:nvSpPr>
              <p:spPr>
                <a:xfrm>
                  <a:off x="1828" y="2471"/>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2" name="Rectangle 785"/>
                <p:cNvSpPr/>
                <p:nvPr/>
              </p:nvSpPr>
              <p:spPr>
                <a:xfrm>
                  <a:off x="1748" y="2471"/>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3" name="Rectangle 786"/>
                <p:cNvSpPr/>
                <p:nvPr/>
              </p:nvSpPr>
              <p:spPr>
                <a:xfrm>
                  <a:off x="1748" y="2471"/>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4" name="Rectangle 787"/>
                <p:cNvSpPr/>
                <p:nvPr/>
              </p:nvSpPr>
              <p:spPr>
                <a:xfrm>
                  <a:off x="1669" y="2471"/>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5" name="Rectangle 788"/>
                <p:cNvSpPr/>
                <p:nvPr/>
              </p:nvSpPr>
              <p:spPr>
                <a:xfrm>
                  <a:off x="1669" y="2471"/>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6" name="Rectangle 789"/>
                <p:cNvSpPr/>
                <p:nvPr/>
              </p:nvSpPr>
              <p:spPr>
                <a:xfrm>
                  <a:off x="1907" y="2471"/>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7" name="Rectangle 790"/>
                <p:cNvSpPr/>
                <p:nvPr/>
              </p:nvSpPr>
              <p:spPr>
                <a:xfrm>
                  <a:off x="1907" y="2471"/>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8" name="Rectangle 791"/>
                <p:cNvSpPr/>
                <p:nvPr/>
              </p:nvSpPr>
              <p:spPr>
                <a:xfrm>
                  <a:off x="2146" y="2471"/>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09" name="Rectangle 792"/>
                <p:cNvSpPr/>
                <p:nvPr/>
              </p:nvSpPr>
              <p:spPr>
                <a:xfrm>
                  <a:off x="2146" y="2471"/>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0" name="Rectangle 793"/>
                <p:cNvSpPr/>
                <p:nvPr/>
              </p:nvSpPr>
              <p:spPr>
                <a:xfrm>
                  <a:off x="1033" y="2401"/>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1" name="Rectangle 794"/>
                <p:cNvSpPr/>
                <p:nvPr/>
              </p:nvSpPr>
              <p:spPr>
                <a:xfrm>
                  <a:off x="1033" y="2401"/>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2" name="Rectangle 795"/>
                <p:cNvSpPr/>
                <p:nvPr/>
              </p:nvSpPr>
              <p:spPr>
                <a:xfrm>
                  <a:off x="1510" y="2401"/>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3" name="Rectangle 796"/>
                <p:cNvSpPr/>
                <p:nvPr/>
              </p:nvSpPr>
              <p:spPr>
                <a:xfrm>
                  <a:off x="1510" y="2401"/>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4" name="Rectangle 797"/>
                <p:cNvSpPr/>
                <p:nvPr/>
              </p:nvSpPr>
              <p:spPr>
                <a:xfrm>
                  <a:off x="1430" y="2401"/>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5" name="Rectangle 798"/>
                <p:cNvSpPr/>
                <p:nvPr/>
              </p:nvSpPr>
              <p:spPr>
                <a:xfrm>
                  <a:off x="1430" y="2401"/>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6" name="Rectangle 799"/>
                <p:cNvSpPr/>
                <p:nvPr/>
              </p:nvSpPr>
              <p:spPr>
                <a:xfrm>
                  <a:off x="1271" y="2401"/>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7" name="Rectangle 800"/>
                <p:cNvSpPr/>
                <p:nvPr/>
              </p:nvSpPr>
              <p:spPr>
                <a:xfrm>
                  <a:off x="1271" y="2401"/>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8" name="Rectangle 801"/>
                <p:cNvSpPr/>
                <p:nvPr/>
              </p:nvSpPr>
              <p:spPr>
                <a:xfrm>
                  <a:off x="1192" y="2401"/>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19" name="Rectangle 802"/>
                <p:cNvSpPr/>
                <p:nvPr/>
              </p:nvSpPr>
              <p:spPr>
                <a:xfrm>
                  <a:off x="1192" y="2401"/>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0" name="Rectangle 803"/>
                <p:cNvSpPr/>
                <p:nvPr/>
              </p:nvSpPr>
              <p:spPr>
                <a:xfrm>
                  <a:off x="1112" y="2401"/>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1" name="Rectangle 804"/>
                <p:cNvSpPr/>
                <p:nvPr/>
              </p:nvSpPr>
              <p:spPr>
                <a:xfrm>
                  <a:off x="1112" y="2401"/>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2" name="Rectangle 805"/>
                <p:cNvSpPr/>
                <p:nvPr/>
              </p:nvSpPr>
              <p:spPr>
                <a:xfrm>
                  <a:off x="1351" y="2401"/>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3" name="Rectangle 806"/>
                <p:cNvSpPr/>
                <p:nvPr/>
              </p:nvSpPr>
              <p:spPr>
                <a:xfrm>
                  <a:off x="1351" y="2401"/>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4" name="Rectangle 807"/>
                <p:cNvSpPr/>
                <p:nvPr/>
              </p:nvSpPr>
              <p:spPr>
                <a:xfrm>
                  <a:off x="1589" y="2401"/>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5" name="Rectangle 808"/>
                <p:cNvSpPr/>
                <p:nvPr/>
              </p:nvSpPr>
              <p:spPr>
                <a:xfrm>
                  <a:off x="1589" y="2401"/>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6" name="Rectangle 809"/>
                <p:cNvSpPr/>
                <p:nvPr/>
              </p:nvSpPr>
              <p:spPr>
                <a:xfrm>
                  <a:off x="2066" y="2401"/>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7" name="Rectangle 810"/>
                <p:cNvSpPr/>
                <p:nvPr/>
              </p:nvSpPr>
              <p:spPr>
                <a:xfrm>
                  <a:off x="2066" y="2401"/>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8" name="Rectangle 811"/>
                <p:cNvSpPr/>
                <p:nvPr/>
              </p:nvSpPr>
              <p:spPr>
                <a:xfrm>
                  <a:off x="1987" y="2401"/>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29" name="Rectangle 812"/>
                <p:cNvSpPr/>
                <p:nvPr/>
              </p:nvSpPr>
              <p:spPr>
                <a:xfrm>
                  <a:off x="1987" y="2401"/>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0" name="Rectangle 813"/>
                <p:cNvSpPr/>
                <p:nvPr/>
              </p:nvSpPr>
              <p:spPr>
                <a:xfrm>
                  <a:off x="1828" y="2401"/>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1" name="Rectangle 814"/>
                <p:cNvSpPr/>
                <p:nvPr/>
              </p:nvSpPr>
              <p:spPr>
                <a:xfrm>
                  <a:off x="1828" y="2401"/>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2" name="Rectangle 815"/>
                <p:cNvSpPr/>
                <p:nvPr/>
              </p:nvSpPr>
              <p:spPr>
                <a:xfrm>
                  <a:off x="1748" y="2401"/>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3" name="Rectangle 816"/>
                <p:cNvSpPr/>
                <p:nvPr/>
              </p:nvSpPr>
              <p:spPr>
                <a:xfrm>
                  <a:off x="1748" y="2401"/>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4" name="Rectangle 817"/>
                <p:cNvSpPr/>
                <p:nvPr/>
              </p:nvSpPr>
              <p:spPr>
                <a:xfrm>
                  <a:off x="1669" y="2401"/>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5" name="Rectangle 818"/>
                <p:cNvSpPr/>
                <p:nvPr/>
              </p:nvSpPr>
              <p:spPr>
                <a:xfrm>
                  <a:off x="1669" y="2401"/>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6" name="Rectangle 819"/>
                <p:cNvSpPr/>
                <p:nvPr/>
              </p:nvSpPr>
              <p:spPr>
                <a:xfrm>
                  <a:off x="1907" y="2401"/>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7" name="Rectangle 820"/>
                <p:cNvSpPr/>
                <p:nvPr/>
              </p:nvSpPr>
              <p:spPr>
                <a:xfrm>
                  <a:off x="1907" y="2401"/>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8" name="Rectangle 821"/>
                <p:cNvSpPr/>
                <p:nvPr/>
              </p:nvSpPr>
              <p:spPr>
                <a:xfrm>
                  <a:off x="2146" y="2401"/>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39" name="Rectangle 822"/>
                <p:cNvSpPr/>
                <p:nvPr/>
              </p:nvSpPr>
              <p:spPr>
                <a:xfrm>
                  <a:off x="2146" y="2401"/>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0" name="Rectangle 823"/>
                <p:cNvSpPr/>
                <p:nvPr/>
              </p:nvSpPr>
              <p:spPr>
                <a:xfrm>
                  <a:off x="1033" y="2330"/>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1" name="Rectangle 824"/>
                <p:cNvSpPr/>
                <p:nvPr/>
              </p:nvSpPr>
              <p:spPr>
                <a:xfrm>
                  <a:off x="1033" y="2330"/>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2" name="Rectangle 825"/>
                <p:cNvSpPr/>
                <p:nvPr/>
              </p:nvSpPr>
              <p:spPr>
                <a:xfrm>
                  <a:off x="1510" y="2330"/>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3" name="Rectangle 826"/>
                <p:cNvSpPr/>
                <p:nvPr/>
              </p:nvSpPr>
              <p:spPr>
                <a:xfrm>
                  <a:off x="1510" y="2330"/>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4" name="Rectangle 827"/>
                <p:cNvSpPr/>
                <p:nvPr/>
              </p:nvSpPr>
              <p:spPr>
                <a:xfrm>
                  <a:off x="1430" y="2330"/>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5" name="Rectangle 828"/>
                <p:cNvSpPr/>
                <p:nvPr/>
              </p:nvSpPr>
              <p:spPr>
                <a:xfrm>
                  <a:off x="1430" y="2330"/>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6" name="Rectangle 829"/>
                <p:cNvSpPr/>
                <p:nvPr/>
              </p:nvSpPr>
              <p:spPr>
                <a:xfrm>
                  <a:off x="1271" y="2330"/>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7" name="Rectangle 830"/>
                <p:cNvSpPr/>
                <p:nvPr/>
              </p:nvSpPr>
              <p:spPr>
                <a:xfrm>
                  <a:off x="1271" y="2330"/>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8" name="Rectangle 831"/>
                <p:cNvSpPr/>
                <p:nvPr/>
              </p:nvSpPr>
              <p:spPr>
                <a:xfrm>
                  <a:off x="1192" y="2330"/>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49" name="Rectangle 832"/>
                <p:cNvSpPr/>
                <p:nvPr/>
              </p:nvSpPr>
              <p:spPr>
                <a:xfrm>
                  <a:off x="1192" y="2330"/>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0" name="Rectangle 833"/>
                <p:cNvSpPr/>
                <p:nvPr/>
              </p:nvSpPr>
              <p:spPr>
                <a:xfrm>
                  <a:off x="1112" y="2330"/>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1" name="Rectangle 834"/>
                <p:cNvSpPr/>
                <p:nvPr/>
              </p:nvSpPr>
              <p:spPr>
                <a:xfrm>
                  <a:off x="1112" y="2330"/>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2" name="Rectangle 835"/>
                <p:cNvSpPr/>
                <p:nvPr/>
              </p:nvSpPr>
              <p:spPr>
                <a:xfrm>
                  <a:off x="1351" y="2330"/>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3" name="Rectangle 836"/>
                <p:cNvSpPr/>
                <p:nvPr/>
              </p:nvSpPr>
              <p:spPr>
                <a:xfrm>
                  <a:off x="1351" y="2330"/>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4" name="Rectangle 837"/>
                <p:cNvSpPr/>
                <p:nvPr/>
              </p:nvSpPr>
              <p:spPr>
                <a:xfrm>
                  <a:off x="1589" y="2330"/>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5" name="Rectangle 838"/>
                <p:cNvSpPr/>
                <p:nvPr/>
              </p:nvSpPr>
              <p:spPr>
                <a:xfrm>
                  <a:off x="1589" y="2330"/>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6" name="Rectangle 839"/>
                <p:cNvSpPr/>
                <p:nvPr/>
              </p:nvSpPr>
              <p:spPr>
                <a:xfrm>
                  <a:off x="2066" y="2330"/>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7" name="Rectangle 840"/>
                <p:cNvSpPr/>
                <p:nvPr/>
              </p:nvSpPr>
              <p:spPr>
                <a:xfrm>
                  <a:off x="2066" y="2330"/>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8" name="Rectangle 841"/>
                <p:cNvSpPr/>
                <p:nvPr/>
              </p:nvSpPr>
              <p:spPr>
                <a:xfrm>
                  <a:off x="1987" y="2330"/>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59" name="Rectangle 842"/>
                <p:cNvSpPr/>
                <p:nvPr/>
              </p:nvSpPr>
              <p:spPr>
                <a:xfrm>
                  <a:off x="1987" y="2330"/>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0" name="Rectangle 843"/>
                <p:cNvSpPr/>
                <p:nvPr/>
              </p:nvSpPr>
              <p:spPr>
                <a:xfrm>
                  <a:off x="1828" y="2330"/>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1" name="Rectangle 844"/>
                <p:cNvSpPr/>
                <p:nvPr/>
              </p:nvSpPr>
              <p:spPr>
                <a:xfrm>
                  <a:off x="1828" y="2330"/>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2" name="Rectangle 845"/>
                <p:cNvSpPr/>
                <p:nvPr/>
              </p:nvSpPr>
              <p:spPr>
                <a:xfrm>
                  <a:off x="1748" y="2330"/>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3" name="Rectangle 846"/>
                <p:cNvSpPr/>
                <p:nvPr/>
              </p:nvSpPr>
              <p:spPr>
                <a:xfrm>
                  <a:off x="1748" y="2330"/>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4" name="Rectangle 847"/>
                <p:cNvSpPr/>
                <p:nvPr/>
              </p:nvSpPr>
              <p:spPr>
                <a:xfrm>
                  <a:off x="1669" y="2330"/>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5" name="Rectangle 848"/>
                <p:cNvSpPr/>
                <p:nvPr/>
              </p:nvSpPr>
              <p:spPr>
                <a:xfrm>
                  <a:off x="1669" y="2330"/>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6" name="Rectangle 849"/>
                <p:cNvSpPr/>
                <p:nvPr/>
              </p:nvSpPr>
              <p:spPr>
                <a:xfrm>
                  <a:off x="1907" y="2330"/>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7" name="Rectangle 850"/>
                <p:cNvSpPr/>
                <p:nvPr/>
              </p:nvSpPr>
              <p:spPr>
                <a:xfrm>
                  <a:off x="1907" y="2330"/>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8" name="Rectangle 851"/>
                <p:cNvSpPr/>
                <p:nvPr/>
              </p:nvSpPr>
              <p:spPr>
                <a:xfrm>
                  <a:off x="2146" y="2330"/>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69" name="Rectangle 852"/>
                <p:cNvSpPr/>
                <p:nvPr/>
              </p:nvSpPr>
              <p:spPr>
                <a:xfrm>
                  <a:off x="2146" y="2330"/>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0" name="Rectangle 853"/>
                <p:cNvSpPr/>
                <p:nvPr/>
              </p:nvSpPr>
              <p:spPr>
                <a:xfrm>
                  <a:off x="1033" y="2260"/>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1" name="Rectangle 854"/>
                <p:cNvSpPr/>
                <p:nvPr/>
              </p:nvSpPr>
              <p:spPr>
                <a:xfrm>
                  <a:off x="1033" y="2260"/>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2" name="Rectangle 855"/>
                <p:cNvSpPr/>
                <p:nvPr/>
              </p:nvSpPr>
              <p:spPr>
                <a:xfrm>
                  <a:off x="1510" y="2260"/>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3" name="Rectangle 856"/>
                <p:cNvSpPr/>
                <p:nvPr/>
              </p:nvSpPr>
              <p:spPr>
                <a:xfrm>
                  <a:off x="1510" y="2260"/>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4" name="Rectangle 857"/>
                <p:cNvSpPr/>
                <p:nvPr/>
              </p:nvSpPr>
              <p:spPr>
                <a:xfrm>
                  <a:off x="1430" y="2260"/>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5" name="Rectangle 858"/>
                <p:cNvSpPr/>
                <p:nvPr/>
              </p:nvSpPr>
              <p:spPr>
                <a:xfrm>
                  <a:off x="1430" y="2260"/>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6" name="Rectangle 859"/>
                <p:cNvSpPr/>
                <p:nvPr/>
              </p:nvSpPr>
              <p:spPr>
                <a:xfrm>
                  <a:off x="1271" y="2260"/>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7" name="Rectangle 860"/>
                <p:cNvSpPr/>
                <p:nvPr/>
              </p:nvSpPr>
              <p:spPr>
                <a:xfrm>
                  <a:off x="1271" y="2260"/>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8" name="Rectangle 861"/>
                <p:cNvSpPr/>
                <p:nvPr/>
              </p:nvSpPr>
              <p:spPr>
                <a:xfrm>
                  <a:off x="1192" y="2260"/>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79" name="Rectangle 862"/>
                <p:cNvSpPr/>
                <p:nvPr/>
              </p:nvSpPr>
              <p:spPr>
                <a:xfrm>
                  <a:off x="1192" y="2260"/>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0" name="Rectangle 863"/>
                <p:cNvSpPr/>
                <p:nvPr/>
              </p:nvSpPr>
              <p:spPr>
                <a:xfrm>
                  <a:off x="1112" y="2260"/>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1" name="Rectangle 864"/>
                <p:cNvSpPr/>
                <p:nvPr/>
              </p:nvSpPr>
              <p:spPr>
                <a:xfrm>
                  <a:off x="1112" y="2260"/>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2" name="Rectangle 865"/>
                <p:cNvSpPr/>
                <p:nvPr/>
              </p:nvSpPr>
              <p:spPr>
                <a:xfrm>
                  <a:off x="1351" y="2260"/>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3" name="Rectangle 866"/>
                <p:cNvSpPr/>
                <p:nvPr/>
              </p:nvSpPr>
              <p:spPr>
                <a:xfrm>
                  <a:off x="1351" y="2260"/>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4" name="Rectangle 867"/>
                <p:cNvSpPr/>
                <p:nvPr/>
              </p:nvSpPr>
              <p:spPr>
                <a:xfrm>
                  <a:off x="1589" y="2260"/>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5" name="Rectangle 868"/>
                <p:cNvSpPr/>
                <p:nvPr/>
              </p:nvSpPr>
              <p:spPr>
                <a:xfrm>
                  <a:off x="1589" y="2260"/>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6" name="Rectangle 869"/>
                <p:cNvSpPr/>
                <p:nvPr/>
              </p:nvSpPr>
              <p:spPr>
                <a:xfrm>
                  <a:off x="2066" y="2260"/>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7" name="Rectangle 870"/>
                <p:cNvSpPr/>
                <p:nvPr/>
              </p:nvSpPr>
              <p:spPr>
                <a:xfrm>
                  <a:off x="2066" y="2260"/>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8" name="Rectangle 871"/>
                <p:cNvSpPr/>
                <p:nvPr/>
              </p:nvSpPr>
              <p:spPr>
                <a:xfrm>
                  <a:off x="1987" y="2260"/>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89" name="Rectangle 872"/>
                <p:cNvSpPr/>
                <p:nvPr/>
              </p:nvSpPr>
              <p:spPr>
                <a:xfrm>
                  <a:off x="1987" y="2260"/>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0" name="Rectangle 873"/>
                <p:cNvSpPr/>
                <p:nvPr/>
              </p:nvSpPr>
              <p:spPr>
                <a:xfrm>
                  <a:off x="1828" y="2260"/>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1" name="Rectangle 874"/>
                <p:cNvSpPr/>
                <p:nvPr/>
              </p:nvSpPr>
              <p:spPr>
                <a:xfrm>
                  <a:off x="1828" y="2260"/>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2" name="Rectangle 875"/>
                <p:cNvSpPr/>
                <p:nvPr/>
              </p:nvSpPr>
              <p:spPr>
                <a:xfrm>
                  <a:off x="1748" y="2260"/>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3" name="Rectangle 876"/>
                <p:cNvSpPr/>
                <p:nvPr/>
              </p:nvSpPr>
              <p:spPr>
                <a:xfrm>
                  <a:off x="1748" y="2260"/>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4" name="Rectangle 877"/>
                <p:cNvSpPr/>
                <p:nvPr/>
              </p:nvSpPr>
              <p:spPr>
                <a:xfrm>
                  <a:off x="1669" y="2260"/>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5" name="Rectangle 878"/>
                <p:cNvSpPr/>
                <p:nvPr/>
              </p:nvSpPr>
              <p:spPr>
                <a:xfrm>
                  <a:off x="1669" y="2260"/>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6" name="Rectangle 879"/>
                <p:cNvSpPr/>
                <p:nvPr/>
              </p:nvSpPr>
              <p:spPr>
                <a:xfrm>
                  <a:off x="1907" y="2260"/>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7" name="Rectangle 880"/>
                <p:cNvSpPr/>
                <p:nvPr/>
              </p:nvSpPr>
              <p:spPr>
                <a:xfrm>
                  <a:off x="1907" y="2260"/>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8" name="Rectangle 881"/>
                <p:cNvSpPr/>
                <p:nvPr/>
              </p:nvSpPr>
              <p:spPr>
                <a:xfrm>
                  <a:off x="2146" y="2260"/>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899" name="Rectangle 882"/>
                <p:cNvSpPr/>
                <p:nvPr/>
              </p:nvSpPr>
              <p:spPr>
                <a:xfrm>
                  <a:off x="2146" y="2260"/>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0" name="Rectangle 883"/>
                <p:cNvSpPr/>
                <p:nvPr/>
              </p:nvSpPr>
              <p:spPr>
                <a:xfrm>
                  <a:off x="1033" y="2189"/>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1" name="Rectangle 884"/>
                <p:cNvSpPr/>
                <p:nvPr/>
              </p:nvSpPr>
              <p:spPr>
                <a:xfrm>
                  <a:off x="1033" y="2189"/>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2" name="Rectangle 885"/>
                <p:cNvSpPr/>
                <p:nvPr/>
              </p:nvSpPr>
              <p:spPr>
                <a:xfrm>
                  <a:off x="1510" y="2189"/>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3" name="Rectangle 886"/>
                <p:cNvSpPr/>
                <p:nvPr/>
              </p:nvSpPr>
              <p:spPr>
                <a:xfrm>
                  <a:off x="1510" y="2189"/>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4" name="Rectangle 887"/>
                <p:cNvSpPr/>
                <p:nvPr/>
              </p:nvSpPr>
              <p:spPr>
                <a:xfrm>
                  <a:off x="1430" y="2189"/>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5" name="Rectangle 888"/>
                <p:cNvSpPr/>
                <p:nvPr/>
              </p:nvSpPr>
              <p:spPr>
                <a:xfrm>
                  <a:off x="1430" y="2189"/>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6" name="Rectangle 889"/>
                <p:cNvSpPr/>
                <p:nvPr/>
              </p:nvSpPr>
              <p:spPr>
                <a:xfrm>
                  <a:off x="1271" y="2189"/>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7" name="Rectangle 890"/>
                <p:cNvSpPr/>
                <p:nvPr/>
              </p:nvSpPr>
              <p:spPr>
                <a:xfrm>
                  <a:off x="1271" y="2189"/>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8" name="Rectangle 891"/>
                <p:cNvSpPr/>
                <p:nvPr/>
              </p:nvSpPr>
              <p:spPr>
                <a:xfrm>
                  <a:off x="1192" y="2189"/>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09" name="Rectangle 892"/>
                <p:cNvSpPr/>
                <p:nvPr/>
              </p:nvSpPr>
              <p:spPr>
                <a:xfrm>
                  <a:off x="1192" y="2189"/>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0" name="Rectangle 893"/>
                <p:cNvSpPr/>
                <p:nvPr/>
              </p:nvSpPr>
              <p:spPr>
                <a:xfrm>
                  <a:off x="1112" y="2189"/>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1" name="Rectangle 894"/>
                <p:cNvSpPr/>
                <p:nvPr/>
              </p:nvSpPr>
              <p:spPr>
                <a:xfrm>
                  <a:off x="1112" y="2189"/>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2" name="Rectangle 895"/>
                <p:cNvSpPr/>
                <p:nvPr/>
              </p:nvSpPr>
              <p:spPr>
                <a:xfrm>
                  <a:off x="1351" y="2189"/>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3" name="Rectangle 896"/>
                <p:cNvSpPr/>
                <p:nvPr/>
              </p:nvSpPr>
              <p:spPr>
                <a:xfrm>
                  <a:off x="1351" y="2189"/>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4" name="Rectangle 897"/>
                <p:cNvSpPr/>
                <p:nvPr/>
              </p:nvSpPr>
              <p:spPr>
                <a:xfrm>
                  <a:off x="1589" y="2189"/>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5" name="Rectangle 898"/>
                <p:cNvSpPr/>
                <p:nvPr/>
              </p:nvSpPr>
              <p:spPr>
                <a:xfrm>
                  <a:off x="1589" y="2189"/>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6" name="Rectangle 899"/>
                <p:cNvSpPr/>
                <p:nvPr/>
              </p:nvSpPr>
              <p:spPr>
                <a:xfrm>
                  <a:off x="2066" y="2189"/>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7" name="Rectangle 900"/>
                <p:cNvSpPr/>
                <p:nvPr/>
              </p:nvSpPr>
              <p:spPr>
                <a:xfrm>
                  <a:off x="2066" y="2189"/>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8" name="Rectangle 901"/>
                <p:cNvSpPr/>
                <p:nvPr/>
              </p:nvSpPr>
              <p:spPr>
                <a:xfrm>
                  <a:off x="1987" y="2189"/>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19" name="Rectangle 902"/>
                <p:cNvSpPr/>
                <p:nvPr/>
              </p:nvSpPr>
              <p:spPr>
                <a:xfrm>
                  <a:off x="1987" y="2189"/>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0" name="Rectangle 903"/>
                <p:cNvSpPr/>
                <p:nvPr/>
              </p:nvSpPr>
              <p:spPr>
                <a:xfrm>
                  <a:off x="1828" y="2189"/>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1" name="Rectangle 904"/>
                <p:cNvSpPr/>
                <p:nvPr/>
              </p:nvSpPr>
              <p:spPr>
                <a:xfrm>
                  <a:off x="1828" y="2189"/>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2" name="Rectangle 905"/>
                <p:cNvSpPr/>
                <p:nvPr/>
              </p:nvSpPr>
              <p:spPr>
                <a:xfrm>
                  <a:off x="1748" y="2189"/>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3" name="Rectangle 906"/>
                <p:cNvSpPr/>
                <p:nvPr/>
              </p:nvSpPr>
              <p:spPr>
                <a:xfrm>
                  <a:off x="1748" y="2189"/>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4" name="Rectangle 907"/>
                <p:cNvSpPr/>
                <p:nvPr/>
              </p:nvSpPr>
              <p:spPr>
                <a:xfrm>
                  <a:off x="1669" y="2189"/>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5" name="Rectangle 908"/>
                <p:cNvSpPr/>
                <p:nvPr/>
              </p:nvSpPr>
              <p:spPr>
                <a:xfrm>
                  <a:off x="1669" y="2189"/>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6" name="Rectangle 909"/>
                <p:cNvSpPr/>
                <p:nvPr/>
              </p:nvSpPr>
              <p:spPr>
                <a:xfrm>
                  <a:off x="1907" y="2189"/>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7" name="Rectangle 910"/>
                <p:cNvSpPr/>
                <p:nvPr/>
              </p:nvSpPr>
              <p:spPr>
                <a:xfrm>
                  <a:off x="1907" y="2189"/>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8" name="Rectangle 911"/>
                <p:cNvSpPr/>
                <p:nvPr/>
              </p:nvSpPr>
              <p:spPr>
                <a:xfrm>
                  <a:off x="2146" y="2189"/>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29" name="Rectangle 912"/>
                <p:cNvSpPr/>
                <p:nvPr/>
              </p:nvSpPr>
              <p:spPr>
                <a:xfrm>
                  <a:off x="2146" y="2189"/>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0" name="Rectangle 913"/>
                <p:cNvSpPr/>
                <p:nvPr/>
              </p:nvSpPr>
              <p:spPr>
                <a:xfrm>
                  <a:off x="1033" y="2119"/>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1" name="Rectangle 914"/>
                <p:cNvSpPr/>
                <p:nvPr/>
              </p:nvSpPr>
              <p:spPr>
                <a:xfrm>
                  <a:off x="1033" y="2119"/>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2" name="Rectangle 915"/>
                <p:cNvSpPr/>
                <p:nvPr/>
              </p:nvSpPr>
              <p:spPr>
                <a:xfrm>
                  <a:off x="1510" y="2119"/>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grpSp>
          <p:sp>
            <p:nvSpPr>
              <p:cNvPr id="22933" name="Rectangle 917"/>
              <p:cNvSpPr/>
              <p:nvPr/>
            </p:nvSpPr>
            <p:spPr>
              <a:xfrm>
                <a:off x="1510" y="2119"/>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4" name="Rectangle 918"/>
              <p:cNvSpPr/>
              <p:nvPr/>
            </p:nvSpPr>
            <p:spPr>
              <a:xfrm>
                <a:off x="1430" y="2119"/>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5" name="Rectangle 919"/>
              <p:cNvSpPr/>
              <p:nvPr/>
            </p:nvSpPr>
            <p:spPr>
              <a:xfrm>
                <a:off x="1430" y="2119"/>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6" name="Rectangle 920"/>
              <p:cNvSpPr/>
              <p:nvPr/>
            </p:nvSpPr>
            <p:spPr>
              <a:xfrm>
                <a:off x="1271" y="2119"/>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7" name="Rectangle 921"/>
              <p:cNvSpPr/>
              <p:nvPr/>
            </p:nvSpPr>
            <p:spPr>
              <a:xfrm>
                <a:off x="1271" y="2119"/>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8" name="Rectangle 922"/>
              <p:cNvSpPr/>
              <p:nvPr/>
            </p:nvSpPr>
            <p:spPr>
              <a:xfrm>
                <a:off x="1192" y="2119"/>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39" name="Rectangle 923"/>
              <p:cNvSpPr/>
              <p:nvPr/>
            </p:nvSpPr>
            <p:spPr>
              <a:xfrm>
                <a:off x="1192" y="2119"/>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0" name="Rectangle 924"/>
              <p:cNvSpPr/>
              <p:nvPr/>
            </p:nvSpPr>
            <p:spPr>
              <a:xfrm>
                <a:off x="1112" y="2119"/>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1" name="Rectangle 925"/>
              <p:cNvSpPr/>
              <p:nvPr/>
            </p:nvSpPr>
            <p:spPr>
              <a:xfrm>
                <a:off x="1112" y="2119"/>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2" name="Rectangle 926"/>
              <p:cNvSpPr/>
              <p:nvPr/>
            </p:nvSpPr>
            <p:spPr>
              <a:xfrm>
                <a:off x="1351" y="2119"/>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3" name="Rectangle 927"/>
              <p:cNvSpPr/>
              <p:nvPr/>
            </p:nvSpPr>
            <p:spPr>
              <a:xfrm>
                <a:off x="1351" y="2119"/>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4" name="Rectangle 928"/>
              <p:cNvSpPr/>
              <p:nvPr/>
            </p:nvSpPr>
            <p:spPr>
              <a:xfrm>
                <a:off x="1589" y="2119"/>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5" name="Rectangle 929"/>
              <p:cNvSpPr/>
              <p:nvPr/>
            </p:nvSpPr>
            <p:spPr>
              <a:xfrm>
                <a:off x="1589" y="2119"/>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6" name="Rectangle 930"/>
              <p:cNvSpPr/>
              <p:nvPr/>
            </p:nvSpPr>
            <p:spPr>
              <a:xfrm>
                <a:off x="2066" y="2119"/>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7" name="Rectangle 931"/>
              <p:cNvSpPr/>
              <p:nvPr/>
            </p:nvSpPr>
            <p:spPr>
              <a:xfrm>
                <a:off x="2066" y="2119"/>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8" name="Rectangle 932"/>
              <p:cNvSpPr/>
              <p:nvPr/>
            </p:nvSpPr>
            <p:spPr>
              <a:xfrm>
                <a:off x="1987" y="2119"/>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49" name="Rectangle 933"/>
              <p:cNvSpPr/>
              <p:nvPr/>
            </p:nvSpPr>
            <p:spPr>
              <a:xfrm>
                <a:off x="1987" y="2119"/>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0" name="Rectangle 934"/>
              <p:cNvSpPr/>
              <p:nvPr/>
            </p:nvSpPr>
            <p:spPr>
              <a:xfrm>
                <a:off x="1828" y="2119"/>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1" name="Rectangle 935"/>
              <p:cNvSpPr/>
              <p:nvPr/>
            </p:nvSpPr>
            <p:spPr>
              <a:xfrm>
                <a:off x="1828" y="2119"/>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2" name="Rectangle 936"/>
              <p:cNvSpPr/>
              <p:nvPr/>
            </p:nvSpPr>
            <p:spPr>
              <a:xfrm>
                <a:off x="1748" y="2119"/>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3" name="Rectangle 937"/>
              <p:cNvSpPr/>
              <p:nvPr/>
            </p:nvSpPr>
            <p:spPr>
              <a:xfrm>
                <a:off x="1748" y="2119"/>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4" name="Rectangle 938"/>
              <p:cNvSpPr/>
              <p:nvPr/>
            </p:nvSpPr>
            <p:spPr>
              <a:xfrm>
                <a:off x="1669" y="2119"/>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5" name="Rectangle 939"/>
              <p:cNvSpPr/>
              <p:nvPr/>
            </p:nvSpPr>
            <p:spPr>
              <a:xfrm>
                <a:off x="1669" y="2119"/>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6" name="Rectangle 940"/>
              <p:cNvSpPr/>
              <p:nvPr/>
            </p:nvSpPr>
            <p:spPr>
              <a:xfrm>
                <a:off x="1907" y="2119"/>
                <a:ext cx="80"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7" name="Rectangle 941"/>
              <p:cNvSpPr/>
              <p:nvPr/>
            </p:nvSpPr>
            <p:spPr>
              <a:xfrm>
                <a:off x="1907" y="2119"/>
                <a:ext cx="80"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8" name="Rectangle 942"/>
              <p:cNvSpPr/>
              <p:nvPr/>
            </p:nvSpPr>
            <p:spPr>
              <a:xfrm>
                <a:off x="2146" y="2119"/>
                <a:ext cx="79" cy="70"/>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59" name="Rectangle 943"/>
              <p:cNvSpPr/>
              <p:nvPr/>
            </p:nvSpPr>
            <p:spPr>
              <a:xfrm>
                <a:off x="2146" y="2119"/>
                <a:ext cx="79" cy="70"/>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0" name="Rectangle 944"/>
              <p:cNvSpPr/>
              <p:nvPr/>
            </p:nvSpPr>
            <p:spPr>
              <a:xfrm>
                <a:off x="1033" y="2048"/>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1" name="Rectangle 945"/>
              <p:cNvSpPr/>
              <p:nvPr/>
            </p:nvSpPr>
            <p:spPr>
              <a:xfrm>
                <a:off x="1033" y="2048"/>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2" name="Rectangle 946"/>
              <p:cNvSpPr/>
              <p:nvPr/>
            </p:nvSpPr>
            <p:spPr>
              <a:xfrm>
                <a:off x="1510" y="2048"/>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3" name="Rectangle 947"/>
              <p:cNvSpPr/>
              <p:nvPr/>
            </p:nvSpPr>
            <p:spPr>
              <a:xfrm>
                <a:off x="1510" y="2048"/>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4" name="Rectangle 948"/>
              <p:cNvSpPr/>
              <p:nvPr/>
            </p:nvSpPr>
            <p:spPr>
              <a:xfrm>
                <a:off x="1430" y="2048"/>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5" name="Rectangle 949"/>
              <p:cNvSpPr/>
              <p:nvPr/>
            </p:nvSpPr>
            <p:spPr>
              <a:xfrm>
                <a:off x="1430" y="2048"/>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6" name="Rectangle 950"/>
              <p:cNvSpPr/>
              <p:nvPr/>
            </p:nvSpPr>
            <p:spPr>
              <a:xfrm>
                <a:off x="1271" y="2048"/>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7" name="Rectangle 951"/>
              <p:cNvSpPr/>
              <p:nvPr/>
            </p:nvSpPr>
            <p:spPr>
              <a:xfrm>
                <a:off x="1271" y="2048"/>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8" name="Rectangle 952"/>
              <p:cNvSpPr/>
              <p:nvPr/>
            </p:nvSpPr>
            <p:spPr>
              <a:xfrm>
                <a:off x="1192" y="2048"/>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69" name="Rectangle 953"/>
              <p:cNvSpPr/>
              <p:nvPr/>
            </p:nvSpPr>
            <p:spPr>
              <a:xfrm>
                <a:off x="1192" y="2048"/>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0" name="Rectangle 954"/>
              <p:cNvSpPr/>
              <p:nvPr/>
            </p:nvSpPr>
            <p:spPr>
              <a:xfrm>
                <a:off x="1112" y="2048"/>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1" name="Rectangle 955"/>
              <p:cNvSpPr/>
              <p:nvPr/>
            </p:nvSpPr>
            <p:spPr>
              <a:xfrm>
                <a:off x="1112" y="2048"/>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2" name="Rectangle 956"/>
              <p:cNvSpPr/>
              <p:nvPr/>
            </p:nvSpPr>
            <p:spPr>
              <a:xfrm>
                <a:off x="1351" y="2048"/>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3" name="Rectangle 957"/>
              <p:cNvSpPr/>
              <p:nvPr/>
            </p:nvSpPr>
            <p:spPr>
              <a:xfrm>
                <a:off x="1351" y="2048"/>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4" name="Rectangle 958"/>
              <p:cNvSpPr/>
              <p:nvPr/>
            </p:nvSpPr>
            <p:spPr>
              <a:xfrm>
                <a:off x="1589" y="2048"/>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5" name="Rectangle 959"/>
              <p:cNvSpPr/>
              <p:nvPr/>
            </p:nvSpPr>
            <p:spPr>
              <a:xfrm>
                <a:off x="1589" y="2048"/>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6" name="Rectangle 960"/>
              <p:cNvSpPr/>
              <p:nvPr/>
            </p:nvSpPr>
            <p:spPr>
              <a:xfrm>
                <a:off x="2066" y="2048"/>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7" name="Rectangle 961"/>
              <p:cNvSpPr/>
              <p:nvPr/>
            </p:nvSpPr>
            <p:spPr>
              <a:xfrm>
                <a:off x="2066" y="2048"/>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8" name="Rectangle 962"/>
              <p:cNvSpPr/>
              <p:nvPr/>
            </p:nvSpPr>
            <p:spPr>
              <a:xfrm>
                <a:off x="1987" y="2048"/>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79" name="Rectangle 963"/>
              <p:cNvSpPr/>
              <p:nvPr/>
            </p:nvSpPr>
            <p:spPr>
              <a:xfrm>
                <a:off x="1987" y="2048"/>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0" name="Rectangle 964"/>
              <p:cNvSpPr/>
              <p:nvPr/>
            </p:nvSpPr>
            <p:spPr>
              <a:xfrm>
                <a:off x="1828" y="2048"/>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1" name="Rectangle 965"/>
              <p:cNvSpPr/>
              <p:nvPr/>
            </p:nvSpPr>
            <p:spPr>
              <a:xfrm>
                <a:off x="1828" y="2048"/>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2" name="Rectangle 966"/>
              <p:cNvSpPr/>
              <p:nvPr/>
            </p:nvSpPr>
            <p:spPr>
              <a:xfrm>
                <a:off x="1748" y="2048"/>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3" name="Rectangle 967"/>
              <p:cNvSpPr/>
              <p:nvPr/>
            </p:nvSpPr>
            <p:spPr>
              <a:xfrm>
                <a:off x="1748" y="2048"/>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4" name="Rectangle 968"/>
              <p:cNvSpPr/>
              <p:nvPr/>
            </p:nvSpPr>
            <p:spPr>
              <a:xfrm>
                <a:off x="1669" y="2048"/>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5" name="Rectangle 969"/>
              <p:cNvSpPr/>
              <p:nvPr/>
            </p:nvSpPr>
            <p:spPr>
              <a:xfrm>
                <a:off x="1669" y="2048"/>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6" name="Rectangle 970"/>
              <p:cNvSpPr/>
              <p:nvPr/>
            </p:nvSpPr>
            <p:spPr>
              <a:xfrm>
                <a:off x="1907" y="2048"/>
                <a:ext cx="80"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7" name="Rectangle 971"/>
              <p:cNvSpPr/>
              <p:nvPr/>
            </p:nvSpPr>
            <p:spPr>
              <a:xfrm>
                <a:off x="1907" y="2048"/>
                <a:ext cx="80"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8" name="Rectangle 972"/>
              <p:cNvSpPr/>
              <p:nvPr/>
            </p:nvSpPr>
            <p:spPr>
              <a:xfrm>
                <a:off x="2146" y="2048"/>
                <a:ext cx="79" cy="71"/>
              </a:xfrm>
              <a:prstGeom prst="rect">
                <a:avLst/>
              </a:prstGeom>
              <a:solidFill>
                <a:srgbClr val="FFFFFF"/>
              </a:solidFill>
              <a:ln w="9525">
                <a:noFill/>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89" name="Rectangle 973"/>
              <p:cNvSpPr/>
              <p:nvPr/>
            </p:nvSpPr>
            <p:spPr>
              <a:xfrm>
                <a:off x="2146" y="2048"/>
                <a:ext cx="79" cy="71"/>
              </a:xfrm>
              <a:prstGeom prst="rect">
                <a:avLst/>
              </a:prstGeom>
              <a:noFill/>
              <a:ln w="6350"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90" name="Rectangle 974"/>
              <p:cNvSpPr/>
              <p:nvPr/>
            </p:nvSpPr>
            <p:spPr>
              <a:xfrm>
                <a:off x="1033" y="2048"/>
                <a:ext cx="1192" cy="1058"/>
              </a:xfrm>
              <a:prstGeom prst="rect">
                <a:avLst/>
              </a:prstGeom>
              <a:noFill/>
              <a:ln w="26988"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91" name="Line 975"/>
              <p:cNvSpPr/>
              <p:nvPr/>
            </p:nvSpPr>
            <p:spPr>
              <a:xfrm>
                <a:off x="3640" y="2736"/>
                <a:ext cx="214" cy="4"/>
              </a:xfrm>
              <a:prstGeom prst="line">
                <a:avLst/>
              </a:prstGeom>
              <a:ln w="15875" cap="flat" cmpd="sng">
                <a:solidFill>
                  <a:srgbClr val="000000"/>
                </a:solidFill>
                <a:prstDash val="solid"/>
                <a:round/>
                <a:headEnd type="none" w="med" len="med"/>
                <a:tailEnd type="none" w="med" len="med"/>
              </a:ln>
            </p:spPr>
          </p:sp>
          <p:sp>
            <p:nvSpPr>
              <p:cNvPr id="22992" name="Freeform 976"/>
              <p:cNvSpPr/>
              <p:nvPr/>
            </p:nvSpPr>
            <p:spPr>
              <a:xfrm>
                <a:off x="3854" y="2709"/>
                <a:ext cx="59" cy="53"/>
              </a:xfrm>
              <a:custGeom>
                <a:avLst/>
                <a:gdLst/>
                <a:ahLst/>
                <a:cxnLst>
                  <a:cxn ang="0">
                    <a:pos x="59" y="27"/>
                  </a:cxn>
                  <a:cxn ang="0">
                    <a:pos x="51" y="28"/>
                  </a:cxn>
                  <a:cxn ang="0">
                    <a:pos x="42" y="29"/>
                  </a:cxn>
                  <a:cxn ang="0">
                    <a:pos x="35" y="31"/>
                  </a:cxn>
                  <a:cxn ang="0">
                    <a:pos x="26" y="35"/>
                  </a:cxn>
                  <a:cxn ang="0">
                    <a:pos x="18" y="38"/>
                  </a:cxn>
                  <a:cxn ang="0">
                    <a:pos x="12" y="43"/>
                  </a:cxn>
                  <a:cxn ang="0">
                    <a:pos x="5" y="48"/>
                  </a:cxn>
                  <a:cxn ang="0">
                    <a:pos x="0" y="53"/>
                  </a:cxn>
                  <a:cxn ang="0">
                    <a:pos x="2" y="47"/>
                  </a:cxn>
                  <a:cxn ang="0">
                    <a:pos x="5" y="40"/>
                  </a:cxn>
                  <a:cxn ang="0">
                    <a:pos x="6" y="34"/>
                  </a:cxn>
                  <a:cxn ang="0">
                    <a:pos x="6" y="27"/>
                  </a:cxn>
                  <a:cxn ang="0">
                    <a:pos x="6" y="20"/>
                  </a:cxn>
                  <a:cxn ang="0">
                    <a:pos x="5" y="13"/>
                  </a:cxn>
                  <a:cxn ang="0">
                    <a:pos x="2" y="6"/>
                  </a:cxn>
                  <a:cxn ang="0">
                    <a:pos x="0" y="0"/>
                  </a:cxn>
                  <a:cxn ang="0">
                    <a:pos x="5" y="6"/>
                  </a:cxn>
                  <a:cxn ang="0">
                    <a:pos x="12" y="10"/>
                  </a:cxn>
                  <a:cxn ang="0">
                    <a:pos x="18" y="15"/>
                  </a:cxn>
                  <a:cxn ang="0">
                    <a:pos x="26" y="19"/>
                  </a:cxn>
                  <a:cxn ang="0">
                    <a:pos x="35" y="23"/>
                  </a:cxn>
                  <a:cxn ang="0">
                    <a:pos x="42" y="25"/>
                  </a:cxn>
                  <a:cxn ang="0">
                    <a:pos x="51" y="26"/>
                  </a:cxn>
                  <a:cxn ang="0">
                    <a:pos x="59" y="27"/>
                  </a:cxn>
                </a:cxnLst>
                <a:pathLst>
                  <a:path w="59" h="53">
                    <a:moveTo>
                      <a:pt x="59" y="27"/>
                    </a:moveTo>
                    <a:lnTo>
                      <a:pt x="51" y="28"/>
                    </a:lnTo>
                    <a:lnTo>
                      <a:pt x="42" y="29"/>
                    </a:lnTo>
                    <a:lnTo>
                      <a:pt x="35" y="31"/>
                    </a:lnTo>
                    <a:lnTo>
                      <a:pt x="26" y="35"/>
                    </a:lnTo>
                    <a:lnTo>
                      <a:pt x="18" y="38"/>
                    </a:lnTo>
                    <a:lnTo>
                      <a:pt x="12" y="43"/>
                    </a:lnTo>
                    <a:lnTo>
                      <a:pt x="5" y="48"/>
                    </a:lnTo>
                    <a:lnTo>
                      <a:pt x="0" y="53"/>
                    </a:lnTo>
                    <a:lnTo>
                      <a:pt x="2" y="47"/>
                    </a:lnTo>
                    <a:lnTo>
                      <a:pt x="5" y="40"/>
                    </a:lnTo>
                    <a:lnTo>
                      <a:pt x="6" y="34"/>
                    </a:lnTo>
                    <a:lnTo>
                      <a:pt x="6" y="27"/>
                    </a:lnTo>
                    <a:lnTo>
                      <a:pt x="6" y="20"/>
                    </a:lnTo>
                    <a:lnTo>
                      <a:pt x="5" y="13"/>
                    </a:lnTo>
                    <a:lnTo>
                      <a:pt x="2" y="6"/>
                    </a:lnTo>
                    <a:lnTo>
                      <a:pt x="0" y="0"/>
                    </a:lnTo>
                    <a:lnTo>
                      <a:pt x="5" y="6"/>
                    </a:lnTo>
                    <a:lnTo>
                      <a:pt x="12" y="10"/>
                    </a:lnTo>
                    <a:lnTo>
                      <a:pt x="18" y="15"/>
                    </a:lnTo>
                    <a:lnTo>
                      <a:pt x="26" y="19"/>
                    </a:lnTo>
                    <a:lnTo>
                      <a:pt x="35" y="23"/>
                    </a:lnTo>
                    <a:lnTo>
                      <a:pt x="42" y="25"/>
                    </a:lnTo>
                    <a:lnTo>
                      <a:pt x="51" y="26"/>
                    </a:lnTo>
                    <a:lnTo>
                      <a:pt x="59" y="27"/>
                    </a:lnTo>
                    <a:close/>
                  </a:path>
                </a:pathLst>
              </a:custGeom>
              <a:solidFill>
                <a:srgbClr val="000000"/>
              </a:solidFill>
              <a:ln w="9525">
                <a:noFill/>
              </a:ln>
            </p:spPr>
            <p:txBody>
              <a:bodyPr/>
              <a:p>
                <a:endParaRPr lang="zh-CN" altLang="en-US"/>
              </a:p>
            </p:txBody>
          </p:sp>
          <p:sp>
            <p:nvSpPr>
              <p:cNvPr id="22993" name="Line 977"/>
              <p:cNvSpPr/>
              <p:nvPr/>
            </p:nvSpPr>
            <p:spPr>
              <a:xfrm>
                <a:off x="1982" y="2722"/>
                <a:ext cx="350" cy="1"/>
              </a:xfrm>
              <a:prstGeom prst="line">
                <a:avLst/>
              </a:prstGeom>
              <a:ln w="15875" cap="flat" cmpd="sng">
                <a:solidFill>
                  <a:srgbClr val="000000"/>
                </a:solidFill>
                <a:prstDash val="solid"/>
                <a:round/>
                <a:headEnd type="none" w="med" len="med"/>
                <a:tailEnd type="none" w="med" len="med"/>
              </a:ln>
            </p:spPr>
          </p:sp>
          <p:sp>
            <p:nvSpPr>
              <p:cNvPr id="22994" name="Freeform 978"/>
              <p:cNvSpPr/>
              <p:nvPr/>
            </p:nvSpPr>
            <p:spPr>
              <a:xfrm>
                <a:off x="2318" y="2694"/>
                <a:ext cx="61" cy="54"/>
              </a:xfrm>
              <a:custGeom>
                <a:avLst/>
                <a:gdLst/>
                <a:ahLst/>
                <a:cxnLst>
                  <a:cxn ang="0">
                    <a:pos x="61" y="28"/>
                  </a:cxn>
                  <a:cxn ang="0">
                    <a:pos x="51" y="29"/>
                  </a:cxn>
                  <a:cxn ang="0">
                    <a:pos x="44" y="30"/>
                  </a:cxn>
                  <a:cxn ang="0">
                    <a:pos x="35" y="32"/>
                  </a:cxn>
                  <a:cxn ang="0">
                    <a:pos x="28" y="35"/>
                  </a:cxn>
                  <a:cxn ang="0">
                    <a:pos x="20" y="39"/>
                  </a:cxn>
                  <a:cxn ang="0">
                    <a:pos x="13" y="43"/>
                  </a:cxn>
                  <a:cxn ang="0">
                    <a:pos x="7" y="49"/>
                  </a:cxn>
                  <a:cxn ang="0">
                    <a:pos x="0" y="54"/>
                  </a:cxn>
                  <a:cxn ang="0">
                    <a:pos x="3" y="47"/>
                  </a:cxn>
                  <a:cxn ang="0">
                    <a:pos x="5" y="41"/>
                  </a:cxn>
                  <a:cxn ang="0">
                    <a:pos x="7" y="34"/>
                  </a:cxn>
                  <a:cxn ang="0">
                    <a:pos x="8" y="28"/>
                  </a:cxn>
                  <a:cxn ang="0">
                    <a:pos x="7" y="21"/>
                  </a:cxn>
                  <a:cxn ang="0">
                    <a:pos x="5" y="13"/>
                  </a:cxn>
                  <a:cxn ang="0">
                    <a:pos x="3" y="7"/>
                  </a:cxn>
                  <a:cxn ang="0">
                    <a:pos x="0" y="0"/>
                  </a:cxn>
                  <a:cxn ang="0">
                    <a:pos x="7" y="7"/>
                  </a:cxn>
                  <a:cxn ang="0">
                    <a:pos x="13" y="11"/>
                  </a:cxn>
                  <a:cxn ang="0">
                    <a:pos x="20" y="15"/>
                  </a:cxn>
                  <a:cxn ang="0">
                    <a:pos x="28" y="20"/>
                  </a:cxn>
                  <a:cxn ang="0">
                    <a:pos x="35" y="22"/>
                  </a:cxn>
                  <a:cxn ang="0">
                    <a:pos x="44" y="25"/>
                  </a:cxn>
                  <a:cxn ang="0">
                    <a:pos x="51" y="27"/>
                  </a:cxn>
                  <a:cxn ang="0">
                    <a:pos x="61" y="28"/>
                  </a:cxn>
                </a:cxnLst>
                <a:pathLst>
                  <a:path w="61" h="54">
                    <a:moveTo>
                      <a:pt x="61" y="28"/>
                    </a:moveTo>
                    <a:lnTo>
                      <a:pt x="51" y="29"/>
                    </a:lnTo>
                    <a:lnTo>
                      <a:pt x="44" y="30"/>
                    </a:lnTo>
                    <a:lnTo>
                      <a:pt x="35" y="32"/>
                    </a:lnTo>
                    <a:lnTo>
                      <a:pt x="28" y="35"/>
                    </a:lnTo>
                    <a:lnTo>
                      <a:pt x="20" y="39"/>
                    </a:lnTo>
                    <a:lnTo>
                      <a:pt x="13" y="43"/>
                    </a:lnTo>
                    <a:lnTo>
                      <a:pt x="7" y="49"/>
                    </a:lnTo>
                    <a:lnTo>
                      <a:pt x="0" y="54"/>
                    </a:lnTo>
                    <a:lnTo>
                      <a:pt x="3" y="47"/>
                    </a:lnTo>
                    <a:lnTo>
                      <a:pt x="5" y="41"/>
                    </a:lnTo>
                    <a:lnTo>
                      <a:pt x="7" y="34"/>
                    </a:lnTo>
                    <a:lnTo>
                      <a:pt x="8" y="28"/>
                    </a:lnTo>
                    <a:lnTo>
                      <a:pt x="7" y="21"/>
                    </a:lnTo>
                    <a:lnTo>
                      <a:pt x="5" y="13"/>
                    </a:lnTo>
                    <a:lnTo>
                      <a:pt x="3" y="7"/>
                    </a:lnTo>
                    <a:lnTo>
                      <a:pt x="0" y="0"/>
                    </a:lnTo>
                    <a:lnTo>
                      <a:pt x="7" y="7"/>
                    </a:lnTo>
                    <a:lnTo>
                      <a:pt x="13" y="11"/>
                    </a:lnTo>
                    <a:lnTo>
                      <a:pt x="20" y="15"/>
                    </a:lnTo>
                    <a:lnTo>
                      <a:pt x="28" y="20"/>
                    </a:lnTo>
                    <a:lnTo>
                      <a:pt x="35" y="22"/>
                    </a:lnTo>
                    <a:lnTo>
                      <a:pt x="44" y="25"/>
                    </a:lnTo>
                    <a:lnTo>
                      <a:pt x="51" y="27"/>
                    </a:lnTo>
                    <a:lnTo>
                      <a:pt x="61" y="28"/>
                    </a:lnTo>
                    <a:close/>
                  </a:path>
                </a:pathLst>
              </a:custGeom>
              <a:solidFill>
                <a:srgbClr val="000000"/>
              </a:solidFill>
              <a:ln w="9525">
                <a:noFill/>
              </a:ln>
            </p:spPr>
            <p:txBody>
              <a:bodyPr/>
              <a:p>
                <a:endParaRPr lang="zh-CN" altLang="en-US"/>
              </a:p>
            </p:txBody>
          </p:sp>
          <p:sp>
            <p:nvSpPr>
              <p:cNvPr id="22995" name="Line 979"/>
              <p:cNvSpPr/>
              <p:nvPr/>
            </p:nvSpPr>
            <p:spPr>
              <a:xfrm>
                <a:off x="1391" y="2722"/>
                <a:ext cx="612" cy="1"/>
              </a:xfrm>
              <a:prstGeom prst="line">
                <a:avLst/>
              </a:prstGeom>
              <a:ln w="15875" cap="flat" cmpd="sng">
                <a:solidFill>
                  <a:srgbClr val="000000"/>
                </a:solidFill>
                <a:prstDash val="solid"/>
                <a:round/>
                <a:headEnd type="none" w="med" len="med"/>
                <a:tailEnd type="none" w="med" len="med"/>
              </a:ln>
            </p:spPr>
          </p:sp>
          <p:sp>
            <p:nvSpPr>
              <p:cNvPr id="22996" name="Freeform 980"/>
              <p:cNvSpPr/>
              <p:nvPr/>
            </p:nvSpPr>
            <p:spPr>
              <a:xfrm>
                <a:off x="1367" y="2701"/>
                <a:ext cx="46" cy="40"/>
              </a:xfrm>
              <a:custGeom>
                <a:avLst/>
                <a:gdLst/>
                <a:ahLst/>
                <a:cxnLst>
                  <a:cxn ang="0">
                    <a:pos x="46" y="21"/>
                  </a:cxn>
                  <a:cxn ang="0">
                    <a:pos x="45" y="16"/>
                  </a:cxn>
                  <a:cxn ang="0">
                    <a:pos x="43" y="13"/>
                  </a:cxn>
                  <a:cxn ang="0">
                    <a:pos x="42" y="10"/>
                  </a:cxn>
                  <a:cxn ang="0">
                    <a:pos x="38" y="6"/>
                  </a:cxn>
                  <a:cxn ang="0">
                    <a:pos x="36" y="4"/>
                  </a:cxn>
                  <a:cxn ang="0">
                    <a:pos x="32" y="2"/>
                  </a:cxn>
                  <a:cxn ang="0">
                    <a:pos x="27" y="1"/>
                  </a:cxn>
                  <a:cxn ang="0">
                    <a:pos x="24" y="0"/>
                  </a:cxn>
                  <a:cxn ang="0">
                    <a:pos x="19" y="1"/>
                  </a:cxn>
                  <a:cxn ang="0">
                    <a:pos x="14" y="2"/>
                  </a:cxn>
                  <a:cxn ang="0">
                    <a:pos x="10" y="4"/>
                  </a:cxn>
                  <a:cxn ang="0">
                    <a:pos x="7" y="6"/>
                  </a:cxn>
                  <a:cxn ang="0">
                    <a:pos x="4" y="10"/>
                  </a:cxn>
                  <a:cxn ang="0">
                    <a:pos x="2" y="13"/>
                  </a:cxn>
                  <a:cxn ang="0">
                    <a:pos x="1" y="16"/>
                  </a:cxn>
                  <a:cxn ang="0">
                    <a:pos x="0" y="21"/>
                  </a:cxn>
                  <a:cxn ang="0">
                    <a:pos x="0" y="21"/>
                  </a:cxn>
                  <a:cxn ang="0">
                    <a:pos x="1" y="24"/>
                  </a:cxn>
                  <a:cxn ang="0">
                    <a:pos x="2" y="28"/>
                  </a:cxn>
                  <a:cxn ang="0">
                    <a:pos x="4" y="32"/>
                  </a:cxn>
                  <a:cxn ang="0">
                    <a:pos x="7" y="35"/>
                  </a:cxn>
                  <a:cxn ang="0">
                    <a:pos x="10" y="37"/>
                  </a:cxn>
                  <a:cxn ang="0">
                    <a:pos x="14" y="39"/>
                  </a:cxn>
                  <a:cxn ang="0">
                    <a:pos x="19" y="40"/>
                  </a:cxn>
                  <a:cxn ang="0">
                    <a:pos x="24" y="40"/>
                  </a:cxn>
                  <a:cxn ang="0">
                    <a:pos x="27" y="40"/>
                  </a:cxn>
                  <a:cxn ang="0">
                    <a:pos x="32" y="39"/>
                  </a:cxn>
                  <a:cxn ang="0">
                    <a:pos x="36" y="37"/>
                  </a:cxn>
                  <a:cxn ang="0">
                    <a:pos x="38" y="35"/>
                  </a:cxn>
                  <a:cxn ang="0">
                    <a:pos x="42" y="32"/>
                  </a:cxn>
                  <a:cxn ang="0">
                    <a:pos x="43" y="28"/>
                  </a:cxn>
                  <a:cxn ang="0">
                    <a:pos x="45" y="24"/>
                  </a:cxn>
                  <a:cxn ang="0">
                    <a:pos x="46" y="21"/>
                  </a:cxn>
                </a:cxnLst>
                <a:pathLst>
                  <a:path w="46" h="40">
                    <a:moveTo>
                      <a:pt x="46" y="21"/>
                    </a:moveTo>
                    <a:lnTo>
                      <a:pt x="45" y="16"/>
                    </a:lnTo>
                    <a:lnTo>
                      <a:pt x="43" y="13"/>
                    </a:lnTo>
                    <a:lnTo>
                      <a:pt x="42" y="10"/>
                    </a:lnTo>
                    <a:lnTo>
                      <a:pt x="38" y="6"/>
                    </a:lnTo>
                    <a:lnTo>
                      <a:pt x="36" y="4"/>
                    </a:lnTo>
                    <a:lnTo>
                      <a:pt x="32" y="2"/>
                    </a:lnTo>
                    <a:lnTo>
                      <a:pt x="27" y="1"/>
                    </a:lnTo>
                    <a:lnTo>
                      <a:pt x="24" y="0"/>
                    </a:lnTo>
                    <a:lnTo>
                      <a:pt x="19" y="1"/>
                    </a:lnTo>
                    <a:lnTo>
                      <a:pt x="14" y="2"/>
                    </a:lnTo>
                    <a:lnTo>
                      <a:pt x="10" y="4"/>
                    </a:lnTo>
                    <a:lnTo>
                      <a:pt x="7" y="6"/>
                    </a:lnTo>
                    <a:lnTo>
                      <a:pt x="4" y="10"/>
                    </a:lnTo>
                    <a:lnTo>
                      <a:pt x="2" y="13"/>
                    </a:lnTo>
                    <a:lnTo>
                      <a:pt x="1" y="16"/>
                    </a:lnTo>
                    <a:lnTo>
                      <a:pt x="0" y="21"/>
                    </a:lnTo>
                    <a:lnTo>
                      <a:pt x="1" y="24"/>
                    </a:lnTo>
                    <a:lnTo>
                      <a:pt x="2" y="28"/>
                    </a:lnTo>
                    <a:lnTo>
                      <a:pt x="4" y="32"/>
                    </a:lnTo>
                    <a:lnTo>
                      <a:pt x="7" y="35"/>
                    </a:lnTo>
                    <a:lnTo>
                      <a:pt x="10" y="37"/>
                    </a:lnTo>
                    <a:lnTo>
                      <a:pt x="14" y="39"/>
                    </a:lnTo>
                    <a:lnTo>
                      <a:pt x="19" y="40"/>
                    </a:lnTo>
                    <a:lnTo>
                      <a:pt x="24" y="40"/>
                    </a:lnTo>
                    <a:lnTo>
                      <a:pt x="27" y="40"/>
                    </a:lnTo>
                    <a:lnTo>
                      <a:pt x="32" y="39"/>
                    </a:lnTo>
                    <a:lnTo>
                      <a:pt x="36" y="37"/>
                    </a:lnTo>
                    <a:lnTo>
                      <a:pt x="38" y="35"/>
                    </a:lnTo>
                    <a:lnTo>
                      <a:pt x="42" y="32"/>
                    </a:lnTo>
                    <a:lnTo>
                      <a:pt x="43" y="28"/>
                    </a:lnTo>
                    <a:lnTo>
                      <a:pt x="45" y="24"/>
                    </a:lnTo>
                    <a:lnTo>
                      <a:pt x="46" y="21"/>
                    </a:lnTo>
                    <a:close/>
                  </a:path>
                </a:pathLst>
              </a:custGeom>
              <a:solidFill>
                <a:srgbClr val="000000"/>
              </a:solidFill>
              <a:ln w="9525">
                <a:noFill/>
              </a:ln>
            </p:spPr>
            <p:txBody>
              <a:bodyPr/>
              <a:p>
                <a:endParaRPr lang="zh-CN" altLang="en-US"/>
              </a:p>
            </p:txBody>
          </p:sp>
          <p:sp>
            <p:nvSpPr>
              <p:cNvPr id="22997" name="Rectangle 981"/>
              <p:cNvSpPr/>
              <p:nvPr/>
            </p:nvSpPr>
            <p:spPr>
              <a:xfrm>
                <a:off x="2381" y="2642"/>
                <a:ext cx="183" cy="177"/>
              </a:xfrm>
              <a:prstGeom prst="rect">
                <a:avLst/>
              </a:prstGeom>
              <a:noFill/>
              <a:ln w="15875"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2998" name="Rectangle 982"/>
              <p:cNvSpPr/>
              <p:nvPr/>
            </p:nvSpPr>
            <p:spPr>
              <a:xfrm>
                <a:off x="2446" y="2628"/>
                <a:ext cx="90" cy="190"/>
              </a:xfrm>
              <a:prstGeom prst="rect">
                <a:avLst/>
              </a:prstGeom>
              <a:noFill/>
              <a:ln w="9525">
                <a:noFill/>
              </a:ln>
            </p:spPr>
            <p:txBody>
              <a:bodyPr wrap="none" lIns="0" tIns="0" rIns="0" bIns="0" anchor="t" anchorCtr="0">
                <a:spAutoFit/>
              </a:bodyPr>
              <a:p>
                <a:pPr>
                  <a:spcBef>
                    <a:spcPct val="50000"/>
                  </a:spcBef>
                  <a:buClr>
                    <a:schemeClr val="accent2"/>
                  </a:buClr>
                  <a:buFont typeface="Wingdings" panose="05000000000000000000" pitchFamily="2" charset="2"/>
                </a:pPr>
                <a:r>
                  <a:rPr lang="en-US" altLang="zh-CN" sz="1400" dirty="0">
                    <a:solidFill>
                      <a:srgbClr val="000000"/>
                    </a:solidFill>
                    <a:latin typeface="华文中宋" panose="02010600040101010101" pitchFamily="2" charset="-122"/>
                    <a:ea typeface="华文中宋" panose="02010600040101010101" pitchFamily="2" charset="-122"/>
                  </a:rPr>
                  <a:t>1</a:t>
                </a:r>
                <a:endParaRPr lang="en-US" altLang="zh-CN" sz="1400" dirty="0">
                  <a:latin typeface="华文中宋" panose="02010600040101010101" pitchFamily="2" charset="-122"/>
                  <a:ea typeface="华文中宋" panose="02010600040101010101" pitchFamily="2" charset="-122"/>
                </a:endParaRPr>
              </a:p>
            </p:txBody>
          </p:sp>
          <p:sp>
            <p:nvSpPr>
              <p:cNvPr id="22999" name="Line 983"/>
              <p:cNvSpPr/>
              <p:nvPr/>
            </p:nvSpPr>
            <p:spPr>
              <a:xfrm>
                <a:off x="2564" y="2730"/>
                <a:ext cx="131" cy="1"/>
              </a:xfrm>
              <a:prstGeom prst="line">
                <a:avLst/>
              </a:prstGeom>
              <a:ln w="15875" cap="flat" cmpd="sng">
                <a:solidFill>
                  <a:srgbClr val="000000"/>
                </a:solidFill>
                <a:prstDash val="solid"/>
                <a:round/>
                <a:headEnd type="none" w="med" len="med"/>
                <a:tailEnd type="none" w="med" len="med"/>
              </a:ln>
            </p:spPr>
          </p:sp>
          <p:sp>
            <p:nvSpPr>
              <p:cNvPr id="23000" name="Freeform 984"/>
              <p:cNvSpPr/>
              <p:nvPr/>
            </p:nvSpPr>
            <p:spPr>
              <a:xfrm>
                <a:off x="2681" y="2704"/>
                <a:ext cx="61" cy="54"/>
              </a:xfrm>
              <a:custGeom>
                <a:avLst/>
                <a:gdLst/>
                <a:ahLst/>
                <a:cxnLst>
                  <a:cxn ang="0">
                    <a:pos x="61" y="26"/>
                  </a:cxn>
                  <a:cxn ang="0">
                    <a:pos x="52" y="28"/>
                  </a:cxn>
                  <a:cxn ang="0">
                    <a:pos x="44" y="30"/>
                  </a:cxn>
                  <a:cxn ang="0">
                    <a:pos x="35" y="32"/>
                  </a:cxn>
                  <a:cxn ang="0">
                    <a:pos x="28" y="35"/>
                  </a:cxn>
                  <a:cxn ang="0">
                    <a:pos x="20" y="39"/>
                  </a:cxn>
                  <a:cxn ang="0">
                    <a:pos x="13" y="43"/>
                  </a:cxn>
                  <a:cxn ang="0">
                    <a:pos x="6" y="48"/>
                  </a:cxn>
                  <a:cxn ang="0">
                    <a:pos x="0" y="54"/>
                  </a:cxn>
                  <a:cxn ang="0">
                    <a:pos x="3" y="47"/>
                  </a:cxn>
                  <a:cxn ang="0">
                    <a:pos x="5" y="41"/>
                  </a:cxn>
                  <a:cxn ang="0">
                    <a:pos x="6" y="34"/>
                  </a:cxn>
                  <a:cxn ang="0">
                    <a:pos x="8" y="26"/>
                  </a:cxn>
                  <a:cxn ang="0">
                    <a:pos x="6" y="20"/>
                  </a:cxn>
                  <a:cxn ang="0">
                    <a:pos x="5" y="13"/>
                  </a:cxn>
                  <a:cxn ang="0">
                    <a:pos x="3" y="7"/>
                  </a:cxn>
                  <a:cxn ang="0">
                    <a:pos x="0" y="0"/>
                  </a:cxn>
                  <a:cxn ang="0">
                    <a:pos x="6" y="5"/>
                  </a:cxn>
                  <a:cxn ang="0">
                    <a:pos x="13" y="11"/>
                  </a:cxn>
                  <a:cxn ang="0">
                    <a:pos x="20" y="15"/>
                  </a:cxn>
                  <a:cxn ang="0">
                    <a:pos x="28" y="19"/>
                  </a:cxn>
                  <a:cxn ang="0">
                    <a:pos x="35" y="22"/>
                  </a:cxn>
                  <a:cxn ang="0">
                    <a:pos x="44" y="24"/>
                  </a:cxn>
                  <a:cxn ang="0">
                    <a:pos x="52" y="26"/>
                  </a:cxn>
                  <a:cxn ang="0">
                    <a:pos x="61" y="26"/>
                  </a:cxn>
                </a:cxnLst>
                <a:pathLst>
                  <a:path w="61" h="54">
                    <a:moveTo>
                      <a:pt x="61" y="26"/>
                    </a:moveTo>
                    <a:lnTo>
                      <a:pt x="52" y="28"/>
                    </a:lnTo>
                    <a:lnTo>
                      <a:pt x="44" y="30"/>
                    </a:lnTo>
                    <a:lnTo>
                      <a:pt x="35" y="32"/>
                    </a:lnTo>
                    <a:lnTo>
                      <a:pt x="28" y="35"/>
                    </a:lnTo>
                    <a:lnTo>
                      <a:pt x="20" y="39"/>
                    </a:lnTo>
                    <a:lnTo>
                      <a:pt x="13" y="43"/>
                    </a:lnTo>
                    <a:lnTo>
                      <a:pt x="6" y="48"/>
                    </a:lnTo>
                    <a:lnTo>
                      <a:pt x="0" y="54"/>
                    </a:lnTo>
                    <a:lnTo>
                      <a:pt x="3" y="47"/>
                    </a:lnTo>
                    <a:lnTo>
                      <a:pt x="5" y="41"/>
                    </a:lnTo>
                    <a:lnTo>
                      <a:pt x="6" y="34"/>
                    </a:lnTo>
                    <a:lnTo>
                      <a:pt x="8" y="26"/>
                    </a:lnTo>
                    <a:lnTo>
                      <a:pt x="6" y="20"/>
                    </a:lnTo>
                    <a:lnTo>
                      <a:pt x="5" y="13"/>
                    </a:lnTo>
                    <a:lnTo>
                      <a:pt x="3" y="7"/>
                    </a:lnTo>
                    <a:lnTo>
                      <a:pt x="0" y="0"/>
                    </a:lnTo>
                    <a:lnTo>
                      <a:pt x="6" y="5"/>
                    </a:lnTo>
                    <a:lnTo>
                      <a:pt x="13" y="11"/>
                    </a:lnTo>
                    <a:lnTo>
                      <a:pt x="20" y="15"/>
                    </a:lnTo>
                    <a:lnTo>
                      <a:pt x="28" y="19"/>
                    </a:lnTo>
                    <a:lnTo>
                      <a:pt x="35" y="22"/>
                    </a:lnTo>
                    <a:lnTo>
                      <a:pt x="44" y="24"/>
                    </a:lnTo>
                    <a:lnTo>
                      <a:pt x="52" y="26"/>
                    </a:lnTo>
                    <a:lnTo>
                      <a:pt x="61" y="26"/>
                    </a:lnTo>
                    <a:close/>
                  </a:path>
                </a:pathLst>
              </a:custGeom>
              <a:solidFill>
                <a:srgbClr val="000000"/>
              </a:solidFill>
              <a:ln w="9525">
                <a:noFill/>
              </a:ln>
            </p:spPr>
            <p:txBody>
              <a:bodyPr/>
              <a:p>
                <a:endParaRPr lang="zh-CN" altLang="en-US"/>
              </a:p>
            </p:txBody>
          </p:sp>
          <p:sp>
            <p:nvSpPr>
              <p:cNvPr id="23001" name="Rectangle 985"/>
              <p:cNvSpPr/>
              <p:nvPr/>
            </p:nvSpPr>
            <p:spPr>
              <a:xfrm>
                <a:off x="2748" y="2639"/>
                <a:ext cx="283" cy="194"/>
              </a:xfrm>
              <a:prstGeom prst="rect">
                <a:avLst/>
              </a:prstGeom>
              <a:noFill/>
              <a:ln w="15875"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3002" name="Rectangle 986"/>
              <p:cNvSpPr/>
              <p:nvPr/>
            </p:nvSpPr>
            <p:spPr>
              <a:xfrm>
                <a:off x="2766" y="2643"/>
                <a:ext cx="323" cy="190"/>
              </a:xfrm>
              <a:prstGeom prst="rect">
                <a:avLst/>
              </a:prstGeom>
              <a:noFill/>
              <a:ln w="9525">
                <a:noFill/>
              </a:ln>
            </p:spPr>
            <p:txBody>
              <a:bodyPr wrap="none" lIns="0" tIns="0" rIns="0" bIns="0" anchor="t" anchorCtr="0">
                <a:spAutoFit/>
              </a:bodyPr>
              <a:p>
                <a:pPr>
                  <a:spcBef>
                    <a:spcPct val="50000"/>
                  </a:spcBef>
                  <a:buClr>
                    <a:schemeClr val="accent2"/>
                  </a:buClr>
                  <a:buFont typeface="Wingdings" panose="05000000000000000000" pitchFamily="2" charset="2"/>
                </a:pPr>
                <a:r>
                  <a:rPr lang="en-US" altLang="zh-CN" sz="1400" dirty="0">
                    <a:solidFill>
                      <a:srgbClr val="000000"/>
                    </a:solidFill>
                    <a:latin typeface="华文中宋" panose="02010600040101010101" pitchFamily="2" charset="-122"/>
                    <a:ea typeface="华文中宋" panose="02010600040101010101" pitchFamily="2" charset="-122"/>
                  </a:rPr>
                  <a:t>DAC</a:t>
                </a:r>
                <a:endParaRPr lang="en-US" altLang="zh-CN" sz="1400" dirty="0">
                  <a:latin typeface="华文中宋" panose="02010600040101010101" pitchFamily="2" charset="-122"/>
                  <a:ea typeface="华文中宋" panose="02010600040101010101" pitchFamily="2" charset="-122"/>
                </a:endParaRPr>
              </a:p>
            </p:txBody>
          </p:sp>
          <p:sp>
            <p:nvSpPr>
              <p:cNvPr id="23003" name="Line 987"/>
              <p:cNvSpPr/>
              <p:nvPr/>
            </p:nvSpPr>
            <p:spPr>
              <a:xfrm>
                <a:off x="3031" y="2730"/>
                <a:ext cx="223" cy="0"/>
              </a:xfrm>
              <a:prstGeom prst="line">
                <a:avLst/>
              </a:prstGeom>
              <a:ln w="15875" cap="flat" cmpd="sng">
                <a:solidFill>
                  <a:srgbClr val="000000"/>
                </a:solidFill>
                <a:prstDash val="solid"/>
                <a:round/>
                <a:headEnd type="none" w="med" len="med"/>
                <a:tailEnd type="triangle" w="med" len="med"/>
              </a:ln>
            </p:spPr>
          </p:sp>
          <p:sp>
            <p:nvSpPr>
              <p:cNvPr id="23004" name="Rectangle 989"/>
              <p:cNvSpPr/>
              <p:nvPr/>
            </p:nvSpPr>
            <p:spPr>
              <a:xfrm>
                <a:off x="3254" y="2642"/>
                <a:ext cx="445" cy="176"/>
              </a:xfrm>
              <a:prstGeom prst="rect">
                <a:avLst/>
              </a:prstGeom>
              <a:noFill/>
              <a:ln w="15875" cap="flat" cmpd="sng">
                <a:solidFill>
                  <a:srgbClr val="000000"/>
                </a:solidFill>
                <a:prstDash val="solid"/>
                <a:miter/>
                <a:headEnd type="none" w="med" len="med"/>
                <a:tailEnd type="none" w="med" len="med"/>
              </a:ln>
            </p:spPr>
            <p:txBody>
              <a:bodyPr anchor="t" anchorCtr="0"/>
              <a:p>
                <a:pPr>
                  <a:spcBef>
                    <a:spcPct val="50000"/>
                  </a:spcBef>
                  <a:buClr>
                    <a:schemeClr val="accent2"/>
                  </a:buClr>
                  <a:buFont typeface="Wingdings" panose="05000000000000000000" pitchFamily="2" charset="2"/>
                </a:pPr>
                <a:endParaRPr lang="zh-CN" altLang="en-US" sz="1400" dirty="0">
                  <a:latin typeface="华文中宋" panose="02010600040101010101" pitchFamily="2" charset="-122"/>
                  <a:ea typeface="华文中宋" panose="02010600040101010101" pitchFamily="2" charset="-122"/>
                </a:endParaRPr>
              </a:p>
            </p:txBody>
          </p:sp>
          <p:sp>
            <p:nvSpPr>
              <p:cNvPr id="23005" name="Line 990"/>
              <p:cNvSpPr/>
              <p:nvPr/>
            </p:nvSpPr>
            <p:spPr>
              <a:xfrm>
                <a:off x="3978" y="2226"/>
                <a:ext cx="1" cy="988"/>
              </a:xfrm>
              <a:prstGeom prst="line">
                <a:avLst/>
              </a:prstGeom>
              <a:ln w="6350" cap="flat" cmpd="sng">
                <a:solidFill>
                  <a:srgbClr val="000000"/>
                </a:solidFill>
                <a:prstDash val="solid"/>
                <a:round/>
                <a:headEnd type="none" w="med" len="med"/>
                <a:tailEnd type="none" w="med" len="med"/>
              </a:ln>
            </p:spPr>
          </p:sp>
          <p:sp>
            <p:nvSpPr>
              <p:cNvPr id="23006" name="Line 991"/>
              <p:cNvSpPr/>
              <p:nvPr/>
            </p:nvSpPr>
            <p:spPr>
              <a:xfrm>
                <a:off x="4253" y="2095"/>
                <a:ext cx="1" cy="987"/>
              </a:xfrm>
              <a:prstGeom prst="line">
                <a:avLst/>
              </a:prstGeom>
              <a:ln w="6350" cap="flat" cmpd="sng">
                <a:solidFill>
                  <a:srgbClr val="000000"/>
                </a:solidFill>
                <a:prstDash val="solid"/>
                <a:round/>
                <a:headEnd type="none" w="med" len="med"/>
                <a:tailEnd type="none" w="med" len="med"/>
              </a:ln>
            </p:spPr>
          </p:sp>
          <p:sp>
            <p:nvSpPr>
              <p:cNvPr id="23007" name="Line 992"/>
              <p:cNvSpPr/>
              <p:nvPr/>
            </p:nvSpPr>
            <p:spPr>
              <a:xfrm>
                <a:off x="4184" y="2128"/>
                <a:ext cx="1" cy="987"/>
              </a:xfrm>
              <a:prstGeom prst="line">
                <a:avLst/>
              </a:prstGeom>
              <a:ln w="6350" cap="flat" cmpd="sng">
                <a:solidFill>
                  <a:srgbClr val="000000"/>
                </a:solidFill>
                <a:prstDash val="solid"/>
                <a:round/>
                <a:headEnd type="none" w="med" len="med"/>
                <a:tailEnd type="none" w="med" len="med"/>
              </a:ln>
            </p:spPr>
          </p:sp>
          <p:sp>
            <p:nvSpPr>
              <p:cNvPr id="23008" name="Line 993"/>
              <p:cNvSpPr/>
              <p:nvPr/>
            </p:nvSpPr>
            <p:spPr>
              <a:xfrm>
                <a:off x="4115" y="2160"/>
                <a:ext cx="1" cy="988"/>
              </a:xfrm>
              <a:prstGeom prst="line">
                <a:avLst/>
              </a:prstGeom>
              <a:ln w="6350" cap="flat" cmpd="sng">
                <a:solidFill>
                  <a:srgbClr val="000000"/>
                </a:solidFill>
                <a:prstDash val="solid"/>
                <a:round/>
                <a:headEnd type="none" w="med" len="med"/>
                <a:tailEnd type="none" w="med" len="med"/>
              </a:ln>
            </p:spPr>
          </p:sp>
          <p:sp>
            <p:nvSpPr>
              <p:cNvPr id="23009" name="Line 994"/>
              <p:cNvSpPr/>
              <p:nvPr/>
            </p:nvSpPr>
            <p:spPr>
              <a:xfrm>
                <a:off x="4046" y="2193"/>
                <a:ext cx="1" cy="988"/>
              </a:xfrm>
              <a:prstGeom prst="line">
                <a:avLst/>
              </a:prstGeom>
              <a:ln w="6350" cap="flat" cmpd="sng">
                <a:solidFill>
                  <a:srgbClr val="000000"/>
                </a:solidFill>
                <a:prstDash val="solid"/>
                <a:round/>
                <a:headEnd type="none" w="med" len="med"/>
                <a:tailEnd type="none" w="med" len="med"/>
              </a:ln>
            </p:spPr>
          </p:sp>
          <p:sp>
            <p:nvSpPr>
              <p:cNvPr id="23010" name="Line 995"/>
              <p:cNvSpPr/>
              <p:nvPr/>
            </p:nvSpPr>
            <p:spPr>
              <a:xfrm>
                <a:off x="4321" y="2061"/>
                <a:ext cx="1" cy="989"/>
              </a:xfrm>
              <a:prstGeom prst="line">
                <a:avLst/>
              </a:prstGeom>
              <a:ln w="6350" cap="flat" cmpd="sng">
                <a:solidFill>
                  <a:srgbClr val="000000"/>
                </a:solidFill>
                <a:prstDash val="solid"/>
                <a:round/>
                <a:headEnd type="none" w="med" len="med"/>
                <a:tailEnd type="none" w="med" len="med"/>
              </a:ln>
            </p:spPr>
          </p:sp>
          <p:sp>
            <p:nvSpPr>
              <p:cNvPr id="23011" name="Line 996"/>
              <p:cNvSpPr/>
              <p:nvPr/>
            </p:nvSpPr>
            <p:spPr>
              <a:xfrm>
                <a:off x="4389" y="2028"/>
                <a:ext cx="1" cy="989"/>
              </a:xfrm>
              <a:prstGeom prst="line">
                <a:avLst/>
              </a:prstGeom>
              <a:ln w="6350" cap="flat" cmpd="sng">
                <a:solidFill>
                  <a:srgbClr val="000000"/>
                </a:solidFill>
                <a:prstDash val="solid"/>
                <a:round/>
                <a:headEnd type="none" w="med" len="med"/>
                <a:tailEnd type="none" w="med" len="med"/>
              </a:ln>
            </p:spPr>
          </p:sp>
          <p:sp>
            <p:nvSpPr>
              <p:cNvPr id="23012" name="Line 997"/>
              <p:cNvSpPr/>
              <p:nvPr/>
            </p:nvSpPr>
            <p:spPr>
              <a:xfrm>
                <a:off x="4459" y="1995"/>
                <a:ext cx="1" cy="989"/>
              </a:xfrm>
              <a:prstGeom prst="line">
                <a:avLst/>
              </a:prstGeom>
              <a:ln w="6350" cap="flat" cmpd="sng">
                <a:solidFill>
                  <a:srgbClr val="000000"/>
                </a:solidFill>
                <a:prstDash val="solid"/>
                <a:round/>
                <a:headEnd type="none" w="med" len="med"/>
                <a:tailEnd type="none" w="med" len="med"/>
              </a:ln>
            </p:spPr>
          </p:sp>
          <p:sp>
            <p:nvSpPr>
              <p:cNvPr id="23013" name="Line 998"/>
              <p:cNvSpPr/>
              <p:nvPr/>
            </p:nvSpPr>
            <p:spPr>
              <a:xfrm>
                <a:off x="4527" y="1962"/>
                <a:ext cx="1" cy="989"/>
              </a:xfrm>
              <a:prstGeom prst="line">
                <a:avLst/>
              </a:prstGeom>
              <a:ln w="6350" cap="flat" cmpd="sng">
                <a:solidFill>
                  <a:srgbClr val="000000"/>
                </a:solidFill>
                <a:prstDash val="solid"/>
                <a:round/>
                <a:headEnd type="none" w="med" len="med"/>
                <a:tailEnd type="none" w="med" len="med"/>
              </a:ln>
            </p:spPr>
          </p:sp>
          <p:sp>
            <p:nvSpPr>
              <p:cNvPr id="23014" name="Line 999"/>
              <p:cNvSpPr/>
              <p:nvPr/>
            </p:nvSpPr>
            <p:spPr>
              <a:xfrm>
                <a:off x="4595" y="1929"/>
                <a:ext cx="1" cy="989"/>
              </a:xfrm>
              <a:prstGeom prst="line">
                <a:avLst/>
              </a:prstGeom>
              <a:ln w="6350" cap="flat" cmpd="sng">
                <a:solidFill>
                  <a:srgbClr val="000000"/>
                </a:solidFill>
                <a:prstDash val="solid"/>
                <a:round/>
                <a:headEnd type="none" w="med" len="med"/>
                <a:tailEnd type="none" w="med" len="med"/>
              </a:ln>
            </p:spPr>
          </p:sp>
          <p:sp>
            <p:nvSpPr>
              <p:cNvPr id="23015" name="Line 1000"/>
              <p:cNvSpPr/>
              <p:nvPr/>
            </p:nvSpPr>
            <p:spPr>
              <a:xfrm>
                <a:off x="4665" y="1896"/>
                <a:ext cx="1" cy="989"/>
              </a:xfrm>
              <a:prstGeom prst="line">
                <a:avLst/>
              </a:prstGeom>
              <a:ln w="6350" cap="flat" cmpd="sng">
                <a:solidFill>
                  <a:srgbClr val="000000"/>
                </a:solidFill>
                <a:prstDash val="solid"/>
                <a:round/>
                <a:headEnd type="none" w="med" len="med"/>
                <a:tailEnd type="none" w="med" len="med"/>
              </a:ln>
            </p:spPr>
          </p:sp>
          <p:sp>
            <p:nvSpPr>
              <p:cNvPr id="23016" name="Line 1001"/>
              <p:cNvSpPr/>
              <p:nvPr/>
            </p:nvSpPr>
            <p:spPr>
              <a:xfrm>
                <a:off x="4733" y="1863"/>
                <a:ext cx="1" cy="989"/>
              </a:xfrm>
              <a:prstGeom prst="line">
                <a:avLst/>
              </a:prstGeom>
              <a:ln w="6350" cap="flat" cmpd="sng">
                <a:solidFill>
                  <a:srgbClr val="000000"/>
                </a:solidFill>
                <a:prstDash val="solid"/>
                <a:round/>
                <a:headEnd type="none" w="med" len="med"/>
                <a:tailEnd type="none" w="med" len="med"/>
              </a:ln>
            </p:spPr>
          </p:sp>
          <p:sp>
            <p:nvSpPr>
              <p:cNvPr id="23017" name="Line 1002"/>
              <p:cNvSpPr/>
              <p:nvPr/>
            </p:nvSpPr>
            <p:spPr>
              <a:xfrm>
                <a:off x="4802" y="1830"/>
                <a:ext cx="1" cy="989"/>
              </a:xfrm>
              <a:prstGeom prst="line">
                <a:avLst/>
              </a:prstGeom>
              <a:ln w="6350" cap="flat" cmpd="sng">
                <a:solidFill>
                  <a:srgbClr val="000000"/>
                </a:solidFill>
                <a:prstDash val="solid"/>
                <a:round/>
                <a:headEnd type="none" w="med" len="med"/>
                <a:tailEnd type="none" w="med" len="med"/>
              </a:ln>
            </p:spPr>
          </p:sp>
          <p:sp>
            <p:nvSpPr>
              <p:cNvPr id="23018" name="Line 1003"/>
              <p:cNvSpPr/>
              <p:nvPr/>
            </p:nvSpPr>
            <p:spPr>
              <a:xfrm>
                <a:off x="4870" y="1798"/>
                <a:ext cx="1" cy="988"/>
              </a:xfrm>
              <a:prstGeom prst="line">
                <a:avLst/>
              </a:prstGeom>
              <a:ln w="26988" cap="flat" cmpd="sng">
                <a:solidFill>
                  <a:srgbClr val="000000"/>
                </a:solidFill>
                <a:prstDash val="solid"/>
                <a:round/>
                <a:headEnd type="none" w="med" len="med"/>
                <a:tailEnd type="none" w="med" len="med"/>
              </a:ln>
            </p:spPr>
          </p:sp>
          <p:sp>
            <p:nvSpPr>
              <p:cNvPr id="23019" name="Line 1004"/>
              <p:cNvSpPr/>
              <p:nvPr/>
            </p:nvSpPr>
            <p:spPr>
              <a:xfrm>
                <a:off x="3908" y="2259"/>
                <a:ext cx="1" cy="988"/>
              </a:xfrm>
              <a:prstGeom prst="line">
                <a:avLst/>
              </a:prstGeom>
              <a:ln w="26988" cap="flat" cmpd="sng">
                <a:solidFill>
                  <a:srgbClr val="000000"/>
                </a:solidFill>
                <a:prstDash val="solid"/>
                <a:round/>
                <a:headEnd type="none" w="med" len="med"/>
                <a:tailEnd type="none" w="med" len="med"/>
              </a:ln>
            </p:spPr>
          </p:sp>
          <p:sp>
            <p:nvSpPr>
              <p:cNvPr id="23020" name="Freeform 1005"/>
              <p:cNvSpPr/>
              <p:nvPr/>
            </p:nvSpPr>
            <p:spPr>
              <a:xfrm>
                <a:off x="3908" y="1929"/>
                <a:ext cx="962" cy="462"/>
              </a:xfrm>
              <a:custGeom>
                <a:avLst/>
                <a:gdLst/>
                <a:ahLst/>
                <a:cxnLst>
                  <a:cxn ang="0">
                    <a:pos x="0" y="462"/>
                  </a:cxn>
                  <a:cxn ang="0">
                    <a:pos x="962" y="0"/>
                  </a:cxn>
                  <a:cxn ang="0">
                    <a:pos x="771" y="93"/>
                  </a:cxn>
                </a:cxnLst>
                <a:pathLst>
                  <a:path w="962" h="462">
                    <a:moveTo>
                      <a:pt x="0" y="462"/>
                    </a:moveTo>
                    <a:lnTo>
                      <a:pt x="962" y="0"/>
                    </a:lnTo>
                    <a:lnTo>
                      <a:pt x="771" y="93"/>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1" name="Freeform 1006"/>
              <p:cNvSpPr/>
              <p:nvPr/>
            </p:nvSpPr>
            <p:spPr>
              <a:xfrm>
                <a:off x="3908" y="1863"/>
                <a:ext cx="962" cy="462"/>
              </a:xfrm>
              <a:custGeom>
                <a:avLst/>
                <a:gdLst/>
                <a:ahLst/>
                <a:cxnLst>
                  <a:cxn ang="0">
                    <a:pos x="0" y="462"/>
                  </a:cxn>
                  <a:cxn ang="0">
                    <a:pos x="962" y="0"/>
                  </a:cxn>
                  <a:cxn ang="0">
                    <a:pos x="771" y="93"/>
                  </a:cxn>
                </a:cxnLst>
                <a:pathLst>
                  <a:path w="962" h="462">
                    <a:moveTo>
                      <a:pt x="0" y="462"/>
                    </a:moveTo>
                    <a:lnTo>
                      <a:pt x="962" y="0"/>
                    </a:lnTo>
                    <a:lnTo>
                      <a:pt x="771" y="93"/>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2" name="Freeform 1007"/>
              <p:cNvSpPr/>
              <p:nvPr/>
            </p:nvSpPr>
            <p:spPr>
              <a:xfrm>
                <a:off x="3908" y="2259"/>
                <a:ext cx="962" cy="462"/>
              </a:xfrm>
              <a:custGeom>
                <a:avLst/>
                <a:gdLst/>
                <a:ahLst/>
                <a:cxnLst>
                  <a:cxn ang="0">
                    <a:pos x="0" y="462"/>
                  </a:cxn>
                  <a:cxn ang="0">
                    <a:pos x="962" y="0"/>
                  </a:cxn>
                  <a:cxn ang="0">
                    <a:pos x="771" y="92"/>
                  </a:cxn>
                </a:cxnLst>
                <a:pathLst>
                  <a:path w="962" h="462">
                    <a:moveTo>
                      <a:pt x="0" y="462"/>
                    </a:moveTo>
                    <a:lnTo>
                      <a:pt x="962" y="0"/>
                    </a:lnTo>
                    <a:lnTo>
                      <a:pt x="771" y="92"/>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3" name="Freeform 1008"/>
              <p:cNvSpPr/>
              <p:nvPr/>
            </p:nvSpPr>
            <p:spPr>
              <a:xfrm>
                <a:off x="3908" y="2193"/>
                <a:ext cx="962" cy="461"/>
              </a:xfrm>
              <a:custGeom>
                <a:avLst/>
                <a:gdLst/>
                <a:ahLst/>
                <a:cxnLst>
                  <a:cxn ang="0">
                    <a:pos x="0" y="461"/>
                  </a:cxn>
                  <a:cxn ang="0">
                    <a:pos x="962" y="0"/>
                  </a:cxn>
                  <a:cxn ang="0">
                    <a:pos x="771" y="92"/>
                  </a:cxn>
                </a:cxnLst>
                <a:pathLst>
                  <a:path w="962" h="461">
                    <a:moveTo>
                      <a:pt x="0" y="461"/>
                    </a:moveTo>
                    <a:lnTo>
                      <a:pt x="962" y="0"/>
                    </a:lnTo>
                    <a:lnTo>
                      <a:pt x="771" y="92"/>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4" name="Freeform 1009"/>
              <p:cNvSpPr/>
              <p:nvPr/>
            </p:nvSpPr>
            <p:spPr>
              <a:xfrm>
                <a:off x="3908" y="2721"/>
                <a:ext cx="962" cy="460"/>
              </a:xfrm>
              <a:custGeom>
                <a:avLst/>
                <a:gdLst/>
                <a:ahLst/>
                <a:cxnLst>
                  <a:cxn ang="0">
                    <a:pos x="0" y="460"/>
                  </a:cxn>
                  <a:cxn ang="0">
                    <a:pos x="962" y="0"/>
                  </a:cxn>
                  <a:cxn ang="0">
                    <a:pos x="771" y="91"/>
                  </a:cxn>
                </a:cxnLst>
                <a:pathLst>
                  <a:path w="962" h="460">
                    <a:moveTo>
                      <a:pt x="0" y="460"/>
                    </a:moveTo>
                    <a:lnTo>
                      <a:pt x="962" y="0"/>
                    </a:lnTo>
                    <a:lnTo>
                      <a:pt x="771" y="91"/>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5" name="Freeform 1010"/>
              <p:cNvSpPr/>
              <p:nvPr/>
            </p:nvSpPr>
            <p:spPr>
              <a:xfrm>
                <a:off x="3908" y="2654"/>
                <a:ext cx="962" cy="461"/>
              </a:xfrm>
              <a:custGeom>
                <a:avLst/>
                <a:gdLst/>
                <a:ahLst/>
                <a:cxnLst>
                  <a:cxn ang="0">
                    <a:pos x="0" y="461"/>
                  </a:cxn>
                  <a:cxn ang="0">
                    <a:pos x="962" y="0"/>
                  </a:cxn>
                  <a:cxn ang="0">
                    <a:pos x="771" y="93"/>
                  </a:cxn>
                </a:cxnLst>
                <a:pathLst>
                  <a:path w="962" h="461">
                    <a:moveTo>
                      <a:pt x="0" y="461"/>
                    </a:moveTo>
                    <a:lnTo>
                      <a:pt x="962" y="0"/>
                    </a:lnTo>
                    <a:lnTo>
                      <a:pt x="771" y="93"/>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6" name="Freeform 1011"/>
              <p:cNvSpPr/>
              <p:nvPr/>
            </p:nvSpPr>
            <p:spPr>
              <a:xfrm>
                <a:off x="3908" y="2588"/>
                <a:ext cx="962" cy="462"/>
              </a:xfrm>
              <a:custGeom>
                <a:avLst/>
                <a:gdLst/>
                <a:ahLst/>
                <a:cxnLst>
                  <a:cxn ang="0">
                    <a:pos x="0" y="462"/>
                  </a:cxn>
                  <a:cxn ang="0">
                    <a:pos x="962" y="0"/>
                  </a:cxn>
                  <a:cxn ang="0">
                    <a:pos x="771" y="93"/>
                  </a:cxn>
                </a:cxnLst>
                <a:pathLst>
                  <a:path w="962" h="462">
                    <a:moveTo>
                      <a:pt x="0" y="462"/>
                    </a:moveTo>
                    <a:lnTo>
                      <a:pt x="962" y="0"/>
                    </a:lnTo>
                    <a:lnTo>
                      <a:pt x="771" y="93"/>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7" name="Freeform 1012"/>
              <p:cNvSpPr/>
              <p:nvPr/>
            </p:nvSpPr>
            <p:spPr>
              <a:xfrm>
                <a:off x="3908" y="2522"/>
                <a:ext cx="962" cy="462"/>
              </a:xfrm>
              <a:custGeom>
                <a:avLst/>
                <a:gdLst/>
                <a:ahLst/>
                <a:cxnLst>
                  <a:cxn ang="0">
                    <a:pos x="0" y="462"/>
                  </a:cxn>
                  <a:cxn ang="0">
                    <a:pos x="962" y="0"/>
                  </a:cxn>
                  <a:cxn ang="0">
                    <a:pos x="771" y="93"/>
                  </a:cxn>
                </a:cxnLst>
                <a:pathLst>
                  <a:path w="962" h="462">
                    <a:moveTo>
                      <a:pt x="0" y="462"/>
                    </a:moveTo>
                    <a:lnTo>
                      <a:pt x="962" y="0"/>
                    </a:lnTo>
                    <a:lnTo>
                      <a:pt x="771" y="93"/>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8" name="Freeform 1013"/>
              <p:cNvSpPr/>
              <p:nvPr/>
            </p:nvSpPr>
            <p:spPr>
              <a:xfrm>
                <a:off x="3908" y="2456"/>
                <a:ext cx="962" cy="462"/>
              </a:xfrm>
              <a:custGeom>
                <a:avLst/>
                <a:gdLst/>
                <a:ahLst/>
                <a:cxnLst>
                  <a:cxn ang="0">
                    <a:pos x="0" y="462"/>
                  </a:cxn>
                  <a:cxn ang="0">
                    <a:pos x="962" y="0"/>
                  </a:cxn>
                  <a:cxn ang="0">
                    <a:pos x="771" y="93"/>
                  </a:cxn>
                </a:cxnLst>
                <a:pathLst>
                  <a:path w="962" h="462">
                    <a:moveTo>
                      <a:pt x="0" y="462"/>
                    </a:moveTo>
                    <a:lnTo>
                      <a:pt x="962" y="0"/>
                    </a:lnTo>
                    <a:lnTo>
                      <a:pt x="771" y="93"/>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29" name="Freeform 1014"/>
              <p:cNvSpPr/>
              <p:nvPr/>
            </p:nvSpPr>
            <p:spPr>
              <a:xfrm>
                <a:off x="3908" y="2391"/>
                <a:ext cx="962" cy="461"/>
              </a:xfrm>
              <a:custGeom>
                <a:avLst/>
                <a:gdLst/>
                <a:ahLst/>
                <a:cxnLst>
                  <a:cxn ang="0">
                    <a:pos x="0" y="461"/>
                  </a:cxn>
                  <a:cxn ang="0">
                    <a:pos x="962" y="0"/>
                  </a:cxn>
                  <a:cxn ang="0">
                    <a:pos x="771" y="91"/>
                  </a:cxn>
                </a:cxnLst>
                <a:pathLst>
                  <a:path w="962" h="461">
                    <a:moveTo>
                      <a:pt x="0" y="461"/>
                    </a:moveTo>
                    <a:lnTo>
                      <a:pt x="962" y="0"/>
                    </a:lnTo>
                    <a:lnTo>
                      <a:pt x="771" y="91"/>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30" name="Freeform 1015"/>
              <p:cNvSpPr/>
              <p:nvPr/>
            </p:nvSpPr>
            <p:spPr>
              <a:xfrm>
                <a:off x="3908" y="2325"/>
                <a:ext cx="962" cy="461"/>
              </a:xfrm>
              <a:custGeom>
                <a:avLst/>
                <a:gdLst/>
                <a:ahLst/>
                <a:cxnLst>
                  <a:cxn ang="0">
                    <a:pos x="0" y="461"/>
                  </a:cxn>
                  <a:cxn ang="0">
                    <a:pos x="962" y="0"/>
                  </a:cxn>
                  <a:cxn ang="0">
                    <a:pos x="771" y="92"/>
                  </a:cxn>
                </a:cxnLst>
                <a:pathLst>
                  <a:path w="962" h="461">
                    <a:moveTo>
                      <a:pt x="0" y="461"/>
                    </a:moveTo>
                    <a:lnTo>
                      <a:pt x="962" y="0"/>
                    </a:lnTo>
                    <a:lnTo>
                      <a:pt x="771" y="92"/>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31" name="Freeform 1016"/>
              <p:cNvSpPr/>
              <p:nvPr/>
            </p:nvSpPr>
            <p:spPr>
              <a:xfrm>
                <a:off x="3908" y="2128"/>
                <a:ext cx="962" cy="460"/>
              </a:xfrm>
              <a:custGeom>
                <a:avLst/>
                <a:gdLst/>
                <a:ahLst/>
                <a:cxnLst>
                  <a:cxn ang="0">
                    <a:pos x="0" y="460"/>
                  </a:cxn>
                  <a:cxn ang="0">
                    <a:pos x="962" y="0"/>
                  </a:cxn>
                  <a:cxn ang="0">
                    <a:pos x="771" y="91"/>
                  </a:cxn>
                </a:cxnLst>
                <a:pathLst>
                  <a:path w="962" h="460">
                    <a:moveTo>
                      <a:pt x="0" y="460"/>
                    </a:moveTo>
                    <a:lnTo>
                      <a:pt x="962" y="0"/>
                    </a:lnTo>
                    <a:lnTo>
                      <a:pt x="771" y="91"/>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32" name="Freeform 1017"/>
              <p:cNvSpPr/>
              <p:nvPr/>
            </p:nvSpPr>
            <p:spPr>
              <a:xfrm>
                <a:off x="3908" y="2061"/>
                <a:ext cx="962" cy="461"/>
              </a:xfrm>
              <a:custGeom>
                <a:avLst/>
                <a:gdLst/>
                <a:ahLst/>
                <a:cxnLst>
                  <a:cxn ang="0">
                    <a:pos x="0" y="461"/>
                  </a:cxn>
                  <a:cxn ang="0">
                    <a:pos x="962" y="0"/>
                  </a:cxn>
                  <a:cxn ang="0">
                    <a:pos x="771" y="92"/>
                  </a:cxn>
                </a:cxnLst>
                <a:pathLst>
                  <a:path w="962" h="461">
                    <a:moveTo>
                      <a:pt x="0" y="461"/>
                    </a:moveTo>
                    <a:lnTo>
                      <a:pt x="962" y="0"/>
                    </a:lnTo>
                    <a:lnTo>
                      <a:pt x="771" y="92"/>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33" name="Freeform 1018"/>
              <p:cNvSpPr/>
              <p:nvPr/>
            </p:nvSpPr>
            <p:spPr>
              <a:xfrm>
                <a:off x="3908" y="1995"/>
                <a:ext cx="962" cy="461"/>
              </a:xfrm>
              <a:custGeom>
                <a:avLst/>
                <a:gdLst/>
                <a:ahLst/>
                <a:cxnLst>
                  <a:cxn ang="0">
                    <a:pos x="0" y="461"/>
                  </a:cxn>
                  <a:cxn ang="0">
                    <a:pos x="962" y="0"/>
                  </a:cxn>
                  <a:cxn ang="0">
                    <a:pos x="771" y="93"/>
                  </a:cxn>
                </a:cxnLst>
                <a:pathLst>
                  <a:path w="962" h="461">
                    <a:moveTo>
                      <a:pt x="0" y="461"/>
                    </a:moveTo>
                    <a:lnTo>
                      <a:pt x="962" y="0"/>
                    </a:lnTo>
                    <a:lnTo>
                      <a:pt x="771" y="93"/>
                    </a:lnTo>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23034" name="Freeform 1019"/>
              <p:cNvSpPr>
                <a:spLocks noEditPoints="1"/>
              </p:cNvSpPr>
              <p:nvPr/>
            </p:nvSpPr>
            <p:spPr>
              <a:xfrm>
                <a:off x="3900" y="2732"/>
                <a:ext cx="323" cy="8"/>
              </a:xfrm>
              <a:custGeom>
                <a:avLst/>
                <a:gdLst/>
                <a:ahLst/>
                <a:cxnLst>
                  <a:cxn ang="0">
                    <a:pos x="318" y="8"/>
                  </a:cxn>
                  <a:cxn ang="0">
                    <a:pos x="247" y="8"/>
                  </a:cxn>
                  <a:cxn ang="0">
                    <a:pos x="244" y="8"/>
                  </a:cxn>
                  <a:cxn ang="0">
                    <a:pos x="243" y="7"/>
                  </a:cxn>
                  <a:cxn ang="0">
                    <a:pos x="242" y="5"/>
                  </a:cxn>
                  <a:cxn ang="0">
                    <a:pos x="242" y="4"/>
                  </a:cxn>
                  <a:cxn ang="0">
                    <a:pos x="242" y="2"/>
                  </a:cxn>
                  <a:cxn ang="0">
                    <a:pos x="243" y="1"/>
                  </a:cxn>
                  <a:cxn ang="0">
                    <a:pos x="244" y="0"/>
                  </a:cxn>
                  <a:cxn ang="0">
                    <a:pos x="247" y="0"/>
                  </a:cxn>
                  <a:cxn ang="0">
                    <a:pos x="318" y="0"/>
                  </a:cxn>
                  <a:cxn ang="0">
                    <a:pos x="319" y="0"/>
                  </a:cxn>
                  <a:cxn ang="0">
                    <a:pos x="322" y="1"/>
                  </a:cxn>
                  <a:cxn ang="0">
                    <a:pos x="322" y="2"/>
                  </a:cxn>
                  <a:cxn ang="0">
                    <a:pos x="323" y="4"/>
                  </a:cxn>
                  <a:cxn ang="0">
                    <a:pos x="322" y="5"/>
                  </a:cxn>
                  <a:cxn ang="0">
                    <a:pos x="322" y="7"/>
                  </a:cxn>
                  <a:cxn ang="0">
                    <a:pos x="319" y="8"/>
                  </a:cxn>
                  <a:cxn ang="0">
                    <a:pos x="318" y="8"/>
                  </a:cxn>
                  <a:cxn ang="0">
                    <a:pos x="318" y="8"/>
                  </a:cxn>
                  <a:cxn ang="0">
                    <a:pos x="196" y="8"/>
                  </a:cxn>
                  <a:cxn ang="0">
                    <a:pos x="125" y="8"/>
                  </a:cxn>
                  <a:cxn ang="0">
                    <a:pos x="124" y="8"/>
                  </a:cxn>
                  <a:cxn ang="0">
                    <a:pos x="122" y="7"/>
                  </a:cxn>
                  <a:cxn ang="0">
                    <a:pos x="122" y="5"/>
                  </a:cxn>
                  <a:cxn ang="0">
                    <a:pos x="120" y="4"/>
                  </a:cxn>
                  <a:cxn ang="0">
                    <a:pos x="122" y="2"/>
                  </a:cxn>
                  <a:cxn ang="0">
                    <a:pos x="122" y="1"/>
                  </a:cxn>
                  <a:cxn ang="0">
                    <a:pos x="124" y="0"/>
                  </a:cxn>
                  <a:cxn ang="0">
                    <a:pos x="125" y="0"/>
                  </a:cxn>
                  <a:cxn ang="0">
                    <a:pos x="196" y="0"/>
                  </a:cxn>
                  <a:cxn ang="0">
                    <a:pos x="199" y="0"/>
                  </a:cxn>
                  <a:cxn ang="0">
                    <a:pos x="200" y="1"/>
                  </a:cxn>
                  <a:cxn ang="0">
                    <a:pos x="201" y="2"/>
                  </a:cxn>
                  <a:cxn ang="0">
                    <a:pos x="201" y="4"/>
                  </a:cxn>
                  <a:cxn ang="0">
                    <a:pos x="201" y="5"/>
                  </a:cxn>
                  <a:cxn ang="0">
                    <a:pos x="200" y="7"/>
                  </a:cxn>
                  <a:cxn ang="0">
                    <a:pos x="199" y="8"/>
                  </a:cxn>
                  <a:cxn ang="0">
                    <a:pos x="196" y="8"/>
                  </a:cxn>
                  <a:cxn ang="0">
                    <a:pos x="196" y="8"/>
                  </a:cxn>
                  <a:cxn ang="0">
                    <a:pos x="76" y="8"/>
                  </a:cxn>
                  <a:cxn ang="0">
                    <a:pos x="5" y="8"/>
                  </a:cxn>
                  <a:cxn ang="0">
                    <a:pos x="2" y="8"/>
                  </a:cxn>
                  <a:cxn ang="0">
                    <a:pos x="1" y="7"/>
                  </a:cxn>
                  <a:cxn ang="0">
                    <a:pos x="0" y="5"/>
                  </a:cxn>
                  <a:cxn ang="0">
                    <a:pos x="0" y="4"/>
                  </a:cxn>
                  <a:cxn ang="0">
                    <a:pos x="0" y="2"/>
                  </a:cxn>
                  <a:cxn ang="0">
                    <a:pos x="1" y="1"/>
                  </a:cxn>
                  <a:cxn ang="0">
                    <a:pos x="2" y="0"/>
                  </a:cxn>
                  <a:cxn ang="0">
                    <a:pos x="5" y="0"/>
                  </a:cxn>
                  <a:cxn ang="0">
                    <a:pos x="76" y="0"/>
                  </a:cxn>
                  <a:cxn ang="0">
                    <a:pos x="77" y="0"/>
                  </a:cxn>
                  <a:cxn ang="0">
                    <a:pos x="79" y="1"/>
                  </a:cxn>
                  <a:cxn ang="0">
                    <a:pos x="79" y="2"/>
                  </a:cxn>
                  <a:cxn ang="0">
                    <a:pos x="81" y="4"/>
                  </a:cxn>
                  <a:cxn ang="0">
                    <a:pos x="79" y="5"/>
                  </a:cxn>
                  <a:cxn ang="0">
                    <a:pos x="79" y="7"/>
                  </a:cxn>
                  <a:cxn ang="0">
                    <a:pos x="77" y="8"/>
                  </a:cxn>
                  <a:cxn ang="0">
                    <a:pos x="76" y="8"/>
                  </a:cxn>
                  <a:cxn ang="0">
                    <a:pos x="76" y="8"/>
                  </a:cxn>
                </a:cxnLst>
                <a:pathLst>
                  <a:path w="323" h="8">
                    <a:moveTo>
                      <a:pt x="318" y="8"/>
                    </a:moveTo>
                    <a:lnTo>
                      <a:pt x="247" y="8"/>
                    </a:lnTo>
                    <a:lnTo>
                      <a:pt x="244" y="8"/>
                    </a:lnTo>
                    <a:lnTo>
                      <a:pt x="243" y="7"/>
                    </a:lnTo>
                    <a:lnTo>
                      <a:pt x="242" y="5"/>
                    </a:lnTo>
                    <a:lnTo>
                      <a:pt x="242" y="4"/>
                    </a:lnTo>
                    <a:lnTo>
                      <a:pt x="242" y="2"/>
                    </a:lnTo>
                    <a:lnTo>
                      <a:pt x="243" y="1"/>
                    </a:lnTo>
                    <a:lnTo>
                      <a:pt x="244" y="0"/>
                    </a:lnTo>
                    <a:lnTo>
                      <a:pt x="247" y="0"/>
                    </a:lnTo>
                    <a:lnTo>
                      <a:pt x="318" y="0"/>
                    </a:lnTo>
                    <a:lnTo>
                      <a:pt x="319" y="0"/>
                    </a:lnTo>
                    <a:lnTo>
                      <a:pt x="322" y="1"/>
                    </a:lnTo>
                    <a:lnTo>
                      <a:pt x="322" y="2"/>
                    </a:lnTo>
                    <a:lnTo>
                      <a:pt x="323" y="4"/>
                    </a:lnTo>
                    <a:lnTo>
                      <a:pt x="322" y="5"/>
                    </a:lnTo>
                    <a:lnTo>
                      <a:pt x="322" y="7"/>
                    </a:lnTo>
                    <a:lnTo>
                      <a:pt x="319" y="8"/>
                    </a:lnTo>
                    <a:lnTo>
                      <a:pt x="318" y="8"/>
                    </a:lnTo>
                    <a:close/>
                    <a:moveTo>
                      <a:pt x="196" y="8"/>
                    </a:moveTo>
                    <a:lnTo>
                      <a:pt x="125" y="8"/>
                    </a:lnTo>
                    <a:lnTo>
                      <a:pt x="124" y="8"/>
                    </a:lnTo>
                    <a:lnTo>
                      <a:pt x="122" y="7"/>
                    </a:lnTo>
                    <a:lnTo>
                      <a:pt x="122" y="5"/>
                    </a:lnTo>
                    <a:lnTo>
                      <a:pt x="120" y="4"/>
                    </a:lnTo>
                    <a:lnTo>
                      <a:pt x="122" y="2"/>
                    </a:lnTo>
                    <a:lnTo>
                      <a:pt x="122" y="1"/>
                    </a:lnTo>
                    <a:lnTo>
                      <a:pt x="124" y="0"/>
                    </a:lnTo>
                    <a:lnTo>
                      <a:pt x="125" y="0"/>
                    </a:lnTo>
                    <a:lnTo>
                      <a:pt x="196" y="0"/>
                    </a:lnTo>
                    <a:lnTo>
                      <a:pt x="199" y="0"/>
                    </a:lnTo>
                    <a:lnTo>
                      <a:pt x="200" y="1"/>
                    </a:lnTo>
                    <a:lnTo>
                      <a:pt x="201" y="2"/>
                    </a:lnTo>
                    <a:lnTo>
                      <a:pt x="201" y="4"/>
                    </a:lnTo>
                    <a:lnTo>
                      <a:pt x="201" y="5"/>
                    </a:lnTo>
                    <a:lnTo>
                      <a:pt x="200" y="7"/>
                    </a:lnTo>
                    <a:lnTo>
                      <a:pt x="199" y="8"/>
                    </a:lnTo>
                    <a:lnTo>
                      <a:pt x="196" y="8"/>
                    </a:lnTo>
                    <a:close/>
                    <a:moveTo>
                      <a:pt x="76" y="8"/>
                    </a:moveTo>
                    <a:lnTo>
                      <a:pt x="5" y="8"/>
                    </a:lnTo>
                    <a:lnTo>
                      <a:pt x="2" y="8"/>
                    </a:lnTo>
                    <a:lnTo>
                      <a:pt x="1" y="7"/>
                    </a:lnTo>
                    <a:lnTo>
                      <a:pt x="0" y="5"/>
                    </a:lnTo>
                    <a:lnTo>
                      <a:pt x="0" y="4"/>
                    </a:lnTo>
                    <a:lnTo>
                      <a:pt x="0" y="2"/>
                    </a:lnTo>
                    <a:lnTo>
                      <a:pt x="1" y="1"/>
                    </a:lnTo>
                    <a:lnTo>
                      <a:pt x="2" y="0"/>
                    </a:lnTo>
                    <a:lnTo>
                      <a:pt x="5" y="0"/>
                    </a:lnTo>
                    <a:lnTo>
                      <a:pt x="76" y="0"/>
                    </a:lnTo>
                    <a:lnTo>
                      <a:pt x="77" y="0"/>
                    </a:lnTo>
                    <a:lnTo>
                      <a:pt x="79" y="1"/>
                    </a:lnTo>
                    <a:lnTo>
                      <a:pt x="79" y="2"/>
                    </a:lnTo>
                    <a:lnTo>
                      <a:pt x="81" y="4"/>
                    </a:lnTo>
                    <a:lnTo>
                      <a:pt x="79" y="5"/>
                    </a:lnTo>
                    <a:lnTo>
                      <a:pt x="79" y="7"/>
                    </a:lnTo>
                    <a:lnTo>
                      <a:pt x="77" y="8"/>
                    </a:lnTo>
                    <a:lnTo>
                      <a:pt x="76" y="8"/>
                    </a:lnTo>
                    <a:close/>
                  </a:path>
                </a:pathLst>
              </a:custGeom>
              <a:solidFill>
                <a:srgbClr val="000000"/>
              </a:solidFill>
              <a:ln w="1588" cap="flat" cmpd="sng">
                <a:solidFill>
                  <a:srgbClr val="000000"/>
                </a:solidFill>
                <a:prstDash val="solid"/>
                <a:round/>
                <a:headEnd type="none" w="med" len="med"/>
                <a:tailEnd type="none" w="med" len="med"/>
              </a:ln>
            </p:spPr>
            <p:txBody>
              <a:bodyPr/>
              <a:p>
                <a:endParaRPr lang="zh-CN" altLang="en-US"/>
              </a:p>
            </p:txBody>
          </p:sp>
          <p:sp>
            <p:nvSpPr>
              <p:cNvPr id="23035" name="Freeform 1020"/>
              <p:cNvSpPr/>
              <p:nvPr/>
            </p:nvSpPr>
            <p:spPr>
              <a:xfrm>
                <a:off x="4194" y="2716"/>
                <a:ext cx="46" cy="40"/>
              </a:xfrm>
              <a:custGeom>
                <a:avLst/>
                <a:gdLst/>
                <a:ahLst/>
                <a:cxnLst>
                  <a:cxn ang="0">
                    <a:pos x="0" y="20"/>
                  </a:cxn>
                  <a:cxn ang="0">
                    <a:pos x="1" y="24"/>
                  </a:cxn>
                  <a:cxn ang="0">
                    <a:pos x="3" y="28"/>
                  </a:cxn>
                  <a:cxn ang="0">
                    <a:pos x="5" y="31"/>
                  </a:cxn>
                  <a:cxn ang="0">
                    <a:pos x="8" y="34"/>
                  </a:cxn>
                  <a:cxn ang="0">
                    <a:pos x="11" y="36"/>
                  </a:cxn>
                  <a:cxn ang="0">
                    <a:pos x="15" y="39"/>
                  </a:cxn>
                  <a:cxn ang="0">
                    <a:pos x="19" y="40"/>
                  </a:cxn>
                  <a:cxn ang="0">
                    <a:pos x="24" y="40"/>
                  </a:cxn>
                  <a:cxn ang="0">
                    <a:pos x="28" y="40"/>
                  </a:cxn>
                  <a:cxn ang="0">
                    <a:pos x="32" y="39"/>
                  </a:cxn>
                  <a:cxn ang="0">
                    <a:pos x="36" y="36"/>
                  </a:cxn>
                  <a:cxn ang="0">
                    <a:pos x="40" y="34"/>
                  </a:cxn>
                  <a:cxn ang="0">
                    <a:pos x="42" y="31"/>
                  </a:cxn>
                  <a:cxn ang="0">
                    <a:pos x="45" y="28"/>
                  </a:cxn>
                  <a:cxn ang="0">
                    <a:pos x="46" y="24"/>
                  </a:cxn>
                  <a:cxn ang="0">
                    <a:pos x="46" y="20"/>
                  </a:cxn>
                  <a:cxn ang="0">
                    <a:pos x="46" y="20"/>
                  </a:cxn>
                  <a:cxn ang="0">
                    <a:pos x="46" y="16"/>
                  </a:cxn>
                  <a:cxn ang="0">
                    <a:pos x="45" y="12"/>
                  </a:cxn>
                  <a:cxn ang="0">
                    <a:pos x="42" y="9"/>
                  </a:cxn>
                  <a:cxn ang="0">
                    <a:pos x="40" y="6"/>
                  </a:cxn>
                  <a:cxn ang="0">
                    <a:pos x="36" y="3"/>
                  </a:cxn>
                  <a:cxn ang="0">
                    <a:pos x="32" y="1"/>
                  </a:cxn>
                  <a:cxn ang="0">
                    <a:pos x="28" y="0"/>
                  </a:cxn>
                  <a:cxn ang="0">
                    <a:pos x="24" y="0"/>
                  </a:cxn>
                  <a:cxn ang="0">
                    <a:pos x="19" y="0"/>
                  </a:cxn>
                  <a:cxn ang="0">
                    <a:pos x="15" y="1"/>
                  </a:cxn>
                  <a:cxn ang="0">
                    <a:pos x="11" y="3"/>
                  </a:cxn>
                  <a:cxn ang="0">
                    <a:pos x="8" y="6"/>
                  </a:cxn>
                  <a:cxn ang="0">
                    <a:pos x="5" y="9"/>
                  </a:cxn>
                  <a:cxn ang="0">
                    <a:pos x="3" y="12"/>
                  </a:cxn>
                  <a:cxn ang="0">
                    <a:pos x="1" y="16"/>
                  </a:cxn>
                  <a:cxn ang="0">
                    <a:pos x="0" y="20"/>
                  </a:cxn>
                </a:cxnLst>
                <a:pathLst>
                  <a:path w="46" h="40">
                    <a:moveTo>
                      <a:pt x="0" y="20"/>
                    </a:moveTo>
                    <a:lnTo>
                      <a:pt x="1" y="24"/>
                    </a:lnTo>
                    <a:lnTo>
                      <a:pt x="3" y="28"/>
                    </a:lnTo>
                    <a:lnTo>
                      <a:pt x="5" y="31"/>
                    </a:lnTo>
                    <a:lnTo>
                      <a:pt x="8" y="34"/>
                    </a:lnTo>
                    <a:lnTo>
                      <a:pt x="11" y="36"/>
                    </a:lnTo>
                    <a:lnTo>
                      <a:pt x="15" y="39"/>
                    </a:lnTo>
                    <a:lnTo>
                      <a:pt x="19" y="40"/>
                    </a:lnTo>
                    <a:lnTo>
                      <a:pt x="24" y="40"/>
                    </a:lnTo>
                    <a:lnTo>
                      <a:pt x="28" y="40"/>
                    </a:lnTo>
                    <a:lnTo>
                      <a:pt x="32" y="39"/>
                    </a:lnTo>
                    <a:lnTo>
                      <a:pt x="36" y="36"/>
                    </a:lnTo>
                    <a:lnTo>
                      <a:pt x="40" y="34"/>
                    </a:lnTo>
                    <a:lnTo>
                      <a:pt x="42" y="31"/>
                    </a:lnTo>
                    <a:lnTo>
                      <a:pt x="45" y="28"/>
                    </a:lnTo>
                    <a:lnTo>
                      <a:pt x="46" y="24"/>
                    </a:lnTo>
                    <a:lnTo>
                      <a:pt x="46" y="20"/>
                    </a:lnTo>
                    <a:lnTo>
                      <a:pt x="46" y="16"/>
                    </a:lnTo>
                    <a:lnTo>
                      <a:pt x="45" y="12"/>
                    </a:lnTo>
                    <a:lnTo>
                      <a:pt x="42" y="9"/>
                    </a:lnTo>
                    <a:lnTo>
                      <a:pt x="40" y="6"/>
                    </a:lnTo>
                    <a:lnTo>
                      <a:pt x="36" y="3"/>
                    </a:lnTo>
                    <a:lnTo>
                      <a:pt x="32" y="1"/>
                    </a:lnTo>
                    <a:lnTo>
                      <a:pt x="28" y="0"/>
                    </a:lnTo>
                    <a:lnTo>
                      <a:pt x="24" y="0"/>
                    </a:lnTo>
                    <a:lnTo>
                      <a:pt x="19" y="0"/>
                    </a:lnTo>
                    <a:lnTo>
                      <a:pt x="15" y="1"/>
                    </a:lnTo>
                    <a:lnTo>
                      <a:pt x="11" y="3"/>
                    </a:lnTo>
                    <a:lnTo>
                      <a:pt x="8" y="6"/>
                    </a:lnTo>
                    <a:lnTo>
                      <a:pt x="5" y="9"/>
                    </a:lnTo>
                    <a:lnTo>
                      <a:pt x="3" y="12"/>
                    </a:lnTo>
                    <a:lnTo>
                      <a:pt x="1" y="16"/>
                    </a:lnTo>
                    <a:lnTo>
                      <a:pt x="0" y="20"/>
                    </a:lnTo>
                    <a:close/>
                  </a:path>
                </a:pathLst>
              </a:custGeom>
              <a:solidFill>
                <a:srgbClr val="000000"/>
              </a:solidFill>
              <a:ln w="9525">
                <a:noFill/>
              </a:ln>
            </p:spPr>
            <p:txBody>
              <a:bodyPr/>
              <a:p>
                <a:endParaRPr lang="zh-CN" altLang="en-US"/>
              </a:p>
            </p:txBody>
          </p:sp>
          <p:sp>
            <p:nvSpPr>
              <p:cNvPr id="23036" name="Freeform 1021"/>
              <p:cNvSpPr/>
              <p:nvPr/>
            </p:nvSpPr>
            <p:spPr>
              <a:xfrm>
                <a:off x="3908" y="2786"/>
                <a:ext cx="962" cy="461"/>
              </a:xfrm>
              <a:custGeom>
                <a:avLst/>
                <a:gdLst/>
                <a:ahLst/>
                <a:cxnLst>
                  <a:cxn ang="0">
                    <a:pos x="0" y="461"/>
                  </a:cxn>
                  <a:cxn ang="0">
                    <a:pos x="962" y="0"/>
                  </a:cxn>
                  <a:cxn ang="0">
                    <a:pos x="771" y="92"/>
                  </a:cxn>
                </a:cxnLst>
                <a:pathLst>
                  <a:path w="962" h="461">
                    <a:moveTo>
                      <a:pt x="0" y="461"/>
                    </a:moveTo>
                    <a:lnTo>
                      <a:pt x="962" y="0"/>
                    </a:lnTo>
                    <a:lnTo>
                      <a:pt x="771" y="92"/>
                    </a:lnTo>
                  </a:path>
                </a:pathLst>
              </a:custGeom>
              <a:noFill/>
              <a:ln w="26988" cap="flat" cmpd="sng">
                <a:solidFill>
                  <a:srgbClr val="000000"/>
                </a:solidFill>
                <a:prstDash val="solid"/>
                <a:round/>
                <a:headEnd type="none" w="med" len="med"/>
                <a:tailEnd type="none" w="med" len="med"/>
              </a:ln>
            </p:spPr>
            <p:txBody>
              <a:bodyPr/>
              <a:p>
                <a:endParaRPr lang="zh-CN" altLang="en-US"/>
              </a:p>
            </p:txBody>
          </p:sp>
          <p:sp>
            <p:nvSpPr>
              <p:cNvPr id="23037" name="Freeform 1022"/>
              <p:cNvSpPr/>
              <p:nvPr/>
            </p:nvSpPr>
            <p:spPr>
              <a:xfrm>
                <a:off x="3908" y="1798"/>
                <a:ext cx="962" cy="461"/>
              </a:xfrm>
              <a:custGeom>
                <a:avLst/>
                <a:gdLst/>
                <a:ahLst/>
                <a:cxnLst>
                  <a:cxn ang="0">
                    <a:pos x="0" y="461"/>
                  </a:cxn>
                  <a:cxn ang="0">
                    <a:pos x="962" y="0"/>
                  </a:cxn>
                  <a:cxn ang="0">
                    <a:pos x="771" y="92"/>
                  </a:cxn>
                </a:cxnLst>
                <a:pathLst>
                  <a:path w="962" h="461">
                    <a:moveTo>
                      <a:pt x="0" y="461"/>
                    </a:moveTo>
                    <a:lnTo>
                      <a:pt x="962" y="0"/>
                    </a:lnTo>
                    <a:lnTo>
                      <a:pt x="771" y="92"/>
                    </a:lnTo>
                  </a:path>
                </a:pathLst>
              </a:custGeom>
              <a:noFill/>
              <a:ln w="26988" cap="flat" cmpd="sng">
                <a:solidFill>
                  <a:srgbClr val="000000"/>
                </a:solidFill>
                <a:prstDash val="solid"/>
                <a:round/>
                <a:headEnd type="none" w="med" len="med"/>
                <a:tailEnd type="none" w="med" len="med"/>
              </a:ln>
            </p:spPr>
            <p:txBody>
              <a:bodyPr/>
              <a:p>
                <a:endParaRPr lang="zh-CN" altLang="en-US"/>
              </a:p>
            </p:txBody>
          </p:sp>
        </p:grpSp>
        <p:sp>
          <p:nvSpPr>
            <p:cNvPr id="512" name="矩形 511"/>
            <p:cNvSpPr/>
            <p:nvPr/>
          </p:nvSpPr>
          <p:spPr>
            <a:xfrm>
              <a:off x="3249616" y="5805946"/>
              <a:ext cx="114281" cy="8570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 name="矩形 512"/>
            <p:cNvSpPr/>
            <p:nvPr/>
          </p:nvSpPr>
          <p:spPr>
            <a:xfrm>
              <a:off x="3372362" y="5728178"/>
              <a:ext cx="116398" cy="8729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 name="矩形 513"/>
            <p:cNvSpPr/>
            <p:nvPr/>
          </p:nvSpPr>
          <p:spPr>
            <a:xfrm>
              <a:off x="3503574" y="5642474"/>
              <a:ext cx="116398" cy="8729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 name="矩形 514"/>
            <p:cNvSpPr/>
            <p:nvPr/>
          </p:nvSpPr>
          <p:spPr>
            <a:xfrm>
              <a:off x="3636902" y="5556770"/>
              <a:ext cx="116397" cy="8570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 name="平行四边形 515"/>
            <p:cNvSpPr/>
            <p:nvPr/>
          </p:nvSpPr>
          <p:spPr>
            <a:xfrm rot="4710282" flipV="1">
              <a:off x="7929058" y="5833187"/>
              <a:ext cx="77768" cy="112164"/>
            </a:xfrm>
            <a:prstGeom prst="parallelogram">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7" name="平行四边形 516"/>
            <p:cNvSpPr/>
            <p:nvPr/>
          </p:nvSpPr>
          <p:spPr>
            <a:xfrm rot="4710282" flipV="1">
              <a:off x="8032492" y="5718648"/>
              <a:ext cx="76181" cy="114281"/>
            </a:xfrm>
            <a:prstGeom prst="parallelogram">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8" name="平行四边形 517"/>
            <p:cNvSpPr/>
            <p:nvPr/>
          </p:nvSpPr>
          <p:spPr>
            <a:xfrm rot="4710282" flipV="1">
              <a:off x="8145715" y="5616545"/>
              <a:ext cx="76181" cy="112164"/>
            </a:xfrm>
            <a:prstGeom prst="parallelogram">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9" name="平行四边形 518"/>
            <p:cNvSpPr/>
            <p:nvPr/>
          </p:nvSpPr>
          <p:spPr>
            <a:xfrm rot="4710282" flipV="1">
              <a:off x="8268461" y="5492750"/>
              <a:ext cx="76181" cy="112164"/>
            </a:xfrm>
            <a:prstGeom prst="parallelogram">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520" name="直接连接符 519"/>
          <p:cNvCxnSpPr/>
          <p:nvPr/>
        </p:nvCxnSpPr>
        <p:spPr>
          <a:xfrm flipV="1">
            <a:off x="1684338" y="5227638"/>
            <a:ext cx="295275" cy="280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1" name="箭头: 右 7"/>
          <p:cNvSpPr/>
          <p:nvPr/>
        </p:nvSpPr>
        <p:spPr>
          <a:xfrm>
            <a:off x="2420938" y="5346700"/>
            <a:ext cx="315913" cy="3619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048" name="TextBox 1"/>
          <p:cNvSpPr txBox="1"/>
          <p:nvPr/>
        </p:nvSpPr>
        <p:spPr>
          <a:xfrm>
            <a:off x="1258888" y="5740400"/>
            <a:ext cx="914400" cy="261938"/>
          </a:xfrm>
          <a:prstGeom prst="rect">
            <a:avLst/>
          </a:prstGeom>
          <a:noFill/>
          <a:ln w="9525">
            <a:noFill/>
          </a:ln>
        </p:spPr>
        <p:txBody>
          <a:bodyPr anchor="t" anchorCtr="0">
            <a:spAutoFit/>
          </a:bodyPr>
          <a:p>
            <a:r>
              <a:rPr lang="en-US" altLang="zh-CN" sz="1100" dirty="0">
                <a:solidFill>
                  <a:srgbClr val="000818"/>
                </a:solidFill>
                <a:latin typeface="等线" panose="02010600030101010101" pitchFamily="2" charset="-122"/>
                <a:ea typeface="等线" panose="02010600030101010101" pitchFamily="2" charset="-122"/>
              </a:rPr>
              <a:t>(20,30)</a:t>
            </a:r>
            <a:endParaRPr lang="zh-CN" altLang="en-US" sz="1100" dirty="0">
              <a:solidFill>
                <a:srgbClr val="000818"/>
              </a:solidFill>
              <a:latin typeface="等线" panose="02010600030101010101" pitchFamily="2" charset="-122"/>
              <a:ea typeface="等线" panose="02010600030101010101" pitchFamily="2" charset="-122"/>
            </a:endParaRPr>
          </a:p>
        </p:txBody>
      </p:sp>
      <p:sp>
        <p:nvSpPr>
          <p:cNvPr id="23049" name="TextBox 520"/>
          <p:cNvSpPr txBox="1"/>
          <p:nvPr/>
        </p:nvSpPr>
        <p:spPr>
          <a:xfrm>
            <a:off x="1900238" y="4895850"/>
            <a:ext cx="914400" cy="261938"/>
          </a:xfrm>
          <a:prstGeom prst="rect">
            <a:avLst/>
          </a:prstGeom>
          <a:noFill/>
          <a:ln w="9525">
            <a:noFill/>
          </a:ln>
        </p:spPr>
        <p:txBody>
          <a:bodyPr anchor="t" anchorCtr="0">
            <a:spAutoFit/>
          </a:bodyPr>
          <a:p>
            <a:r>
              <a:rPr lang="en-US" altLang="zh-CN" sz="1100" dirty="0">
                <a:solidFill>
                  <a:srgbClr val="000818"/>
                </a:solidFill>
                <a:latin typeface="等线" panose="02010600030101010101" pitchFamily="2" charset="-122"/>
                <a:ea typeface="等线" panose="02010600030101010101" pitchFamily="2" charset="-122"/>
              </a:rPr>
              <a:t>(50,60)</a:t>
            </a:r>
            <a:endParaRPr lang="zh-CN" altLang="en-US" sz="1100" dirty="0">
              <a:solidFill>
                <a:srgbClr val="000818"/>
              </a:solidFill>
              <a:latin typeface="等线" panose="02010600030101010101" pitchFamily="2" charset="-122"/>
              <a:ea typeface="等线" panose="02010600030101010101" pitchFamily="2" charset="-122"/>
            </a:endParaRPr>
          </a:p>
        </p:txBody>
      </p:sp>
      <p:sp>
        <p:nvSpPr>
          <p:cNvPr id="23050" name="文本框 13"/>
          <p:cNvSpPr txBox="1"/>
          <p:nvPr/>
        </p:nvSpPr>
        <p:spPr>
          <a:xfrm>
            <a:off x="514350" y="501650"/>
            <a:ext cx="6189980"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CRT显示器</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TextBox 4"/>
          <p:cNvSpPr txBox="1">
            <a:spLocks noChangeArrowheads="1"/>
          </p:cNvSpPr>
          <p:nvPr>
            <p:custDataLst>
              <p:tags r:id="rId1"/>
            </p:custDataLst>
          </p:nvPr>
        </p:nvSpPr>
        <p:spPr bwMode="auto">
          <a:xfrm>
            <a:off x="514350" y="1374775"/>
            <a:ext cx="71437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3"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rgbClr val="000818"/>
                </a:solidFill>
                <a:effectLst/>
                <a:uLnTx/>
                <a:uFillTx/>
                <a:latin typeface="+mn-ea"/>
                <a:ea typeface="+mn-ea"/>
                <a:cs typeface="+mn-cs"/>
              </a:rPr>
              <a:t>CRT</a:t>
            </a:r>
            <a:r>
              <a:rPr kumimoji="1" lang="zh-CN" altLang="en-US" sz="2300" b="1" i="0" u="none" strike="noStrike" kern="1200" cap="none" spc="0" normalizeH="0" baseline="0" noProof="0" smtClean="0">
                <a:ln>
                  <a:noFill/>
                </a:ln>
                <a:solidFill>
                  <a:srgbClr val="000818"/>
                </a:solidFill>
                <a:effectLst/>
                <a:uLnTx/>
                <a:uFillTx/>
                <a:latin typeface="+mn-ea"/>
                <a:ea typeface="+mn-ea"/>
                <a:cs typeface="+mn-cs"/>
              </a:rPr>
              <a:t>光栅</a:t>
            </a:r>
            <a:r>
              <a:rPr kumimoji="0" lang="zh-CN" altLang="en-US" sz="2300" b="1" i="0" u="none" strike="noStrike" kern="1200" cap="none" spc="0" normalizeH="0" baseline="0" noProof="0" smtClean="0">
                <a:ln>
                  <a:noFill/>
                </a:ln>
                <a:solidFill>
                  <a:srgbClr val="000818"/>
                </a:solidFill>
                <a:effectLst/>
                <a:uLnTx/>
                <a:uFillTx/>
                <a:latin typeface="+mn-ea"/>
                <a:ea typeface="+mn-ea"/>
                <a:cs typeface="+mn-cs"/>
              </a:rPr>
              <a:t>扫描显示</a:t>
            </a: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显示器</a:t>
            </a:r>
            <a:endParaRPr kumimoji="0" lang="zh-CN" altLang="en-US" sz="2300" b="1" i="0" u="none" strike="noStrike" kern="1200" cap="none" spc="0" normalizeH="0" baseline="0" noProof="0" smtClean="0">
              <a:ln>
                <a:noFill/>
              </a:ln>
              <a:solidFill>
                <a:srgbClr val="000818"/>
              </a:solidFill>
              <a:effectLst/>
              <a:uLnTx/>
              <a:uFillTx/>
              <a:latin typeface="+mn-ea"/>
              <a:ea typeface="+mn-ea"/>
              <a:cs typeface="+mn-cs"/>
            </a:endParaRPr>
          </a:p>
        </p:txBody>
      </p:sp>
      <p:sp>
        <p:nvSpPr>
          <p:cNvPr id="8196" name="矩形 1"/>
          <p:cNvSpPr>
            <a:spLocks noChangeArrowheads="1"/>
          </p:cNvSpPr>
          <p:nvPr>
            <p:custDataLst>
              <p:tags r:id="rId2"/>
            </p:custDataLst>
          </p:nvPr>
        </p:nvSpPr>
        <p:spPr bwMode="auto">
          <a:xfrm>
            <a:off x="796925" y="2276475"/>
            <a:ext cx="71945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257300" indent="-3429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3" indent="-228600" algn="l" defTabSz="914400" rtl="0" eaLnBrk="1" fontAlgn="base" latinLnBrk="0" hangingPunct="1">
              <a:lnSpc>
                <a:spcPct val="11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数据来源：帧缓存</a:t>
            </a:r>
            <a:endParaRPr kumimoji="0" lang="en-US" altLang="zh-CN" sz="2400" b="1" i="0" u="none" strike="noStrike" kern="1200" cap="none" spc="0" normalizeH="0" baseline="0" noProof="0" smtClean="0">
              <a:ln>
                <a:noFill/>
              </a:ln>
              <a:solidFill>
                <a:srgbClr val="000818"/>
              </a:solidFill>
              <a:effectLst/>
              <a:uLnTx/>
              <a:uFillTx/>
              <a:latin typeface="+mn-ea"/>
              <a:ea typeface="+mn-ea"/>
              <a:cs typeface="+mn-cs"/>
            </a:endParaRPr>
          </a:p>
          <a:p>
            <a:pPr marL="0" marR="0" lvl="3" indent="-228600" algn="l" defTabSz="914400" rtl="0" eaLnBrk="1" fontAlgn="base" latinLnBrk="0" hangingPunct="1">
              <a:lnSpc>
                <a:spcPct val="11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固定扫描线和规定扫描顺序</a:t>
            </a:r>
            <a:endParaRPr kumimoji="0" lang="zh-CN" altLang="en-US" sz="2400" b="1" i="0" u="none" strike="noStrike" kern="1200" cap="none" spc="0" normalizeH="0" baseline="0" noProof="0" smtClean="0">
              <a:ln>
                <a:noFill/>
              </a:ln>
              <a:solidFill>
                <a:srgbClr val="000818"/>
              </a:solidFill>
              <a:effectLst/>
              <a:uLnTx/>
              <a:uFillTx/>
              <a:latin typeface="+mn-ea"/>
              <a:ea typeface="+mn-ea"/>
              <a:cs typeface="+mn-cs"/>
            </a:endParaRPr>
          </a:p>
          <a:p>
            <a:pPr marL="0" marR="0" lvl="3" indent="-228600" algn="l" defTabSz="914400" rtl="0" eaLnBrk="1" fontAlgn="base" latinLnBrk="0" hangingPunct="1">
              <a:lnSpc>
                <a:spcPct val="11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图像显示时间与图像复杂度无关</a:t>
            </a:r>
            <a:endParaRPr kumimoji="0" lang="zh-CN" altLang="en-US" sz="2400" b="1" i="0" u="none" strike="noStrike" kern="1200" cap="none" spc="0" normalizeH="0" baseline="0" noProof="0" smtClean="0">
              <a:ln>
                <a:noFill/>
              </a:ln>
              <a:solidFill>
                <a:srgbClr val="000818"/>
              </a:solidFill>
              <a:effectLst/>
              <a:uLnTx/>
              <a:uFillTx/>
              <a:latin typeface="+mn-ea"/>
              <a:ea typeface="+mn-ea"/>
              <a:cs typeface="+mn-cs"/>
            </a:endParaRPr>
          </a:p>
          <a:p>
            <a:pPr marL="0" marR="0" lvl="3" indent="-228600" algn="l" defTabSz="914400" rtl="0" eaLnBrk="1" fontAlgn="base" latinLnBrk="0" hangingPunct="1">
              <a:lnSpc>
                <a:spcPct val="11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便于真实感图形显示</a:t>
            </a:r>
            <a:endParaRPr kumimoji="0" lang="zh-CN" altLang="en-US" sz="2400" b="1" i="0" u="none" strike="noStrike" kern="1200" cap="none" spc="0" normalizeH="0" baseline="0" noProof="0" smtClean="0">
              <a:ln>
                <a:noFill/>
              </a:ln>
              <a:solidFill>
                <a:srgbClr val="000818"/>
              </a:solidFill>
              <a:effectLst/>
              <a:uLnTx/>
              <a:uFillTx/>
              <a:latin typeface="+mn-ea"/>
              <a:ea typeface="+mn-ea"/>
              <a:cs typeface="+mn-cs"/>
            </a:endParaRPr>
          </a:p>
          <a:p>
            <a:pPr marL="0" marR="0" lvl="3" indent="-228600" algn="l" defTabSz="914400" rtl="0" eaLnBrk="1" fontAlgn="base" latinLnBrk="0" hangingPunct="1">
              <a:lnSpc>
                <a:spcPct val="11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扫描转换过程复杂，走样</a:t>
            </a:r>
            <a:endParaRPr kumimoji="0" lang="zh-CN" altLang="en-US" sz="2400" b="1" i="0" u="none" strike="noStrike" kern="1200" cap="none" spc="0" normalizeH="0" baseline="0" noProof="0" smtClean="0">
              <a:ln>
                <a:noFill/>
              </a:ln>
              <a:solidFill>
                <a:srgbClr val="000818"/>
              </a:solidFill>
              <a:effectLst/>
              <a:uLnTx/>
              <a:uFillTx/>
              <a:latin typeface="+mn-ea"/>
              <a:ea typeface="+mn-ea"/>
              <a:cs typeface="+mn-cs"/>
            </a:endParaRPr>
          </a:p>
        </p:txBody>
      </p:sp>
      <p:pic>
        <p:nvPicPr>
          <p:cNvPr id="23555" name="Picture 4" descr="raster"/>
          <p:cNvPicPr>
            <a:picLocks noChangeAspect="1"/>
          </p:cNvPicPr>
          <p:nvPr/>
        </p:nvPicPr>
        <p:blipFill>
          <a:blip r:embed="rId3"/>
          <a:stretch>
            <a:fillRect/>
          </a:stretch>
        </p:blipFill>
        <p:spPr>
          <a:xfrm>
            <a:off x="5724525" y="2060575"/>
            <a:ext cx="3073400" cy="2473325"/>
          </a:xfrm>
          <a:prstGeom prst="rect">
            <a:avLst/>
          </a:prstGeom>
          <a:noFill/>
          <a:ln w="9525">
            <a:noFill/>
          </a:ln>
        </p:spPr>
      </p:pic>
      <p:graphicFrame>
        <p:nvGraphicFramePr>
          <p:cNvPr id="23556" name="Object 6"/>
          <p:cNvGraphicFramePr>
            <a:graphicFrameLocks noGrp="1" noChangeAspect="1"/>
          </p:cNvGraphicFramePr>
          <p:nvPr/>
        </p:nvGraphicFramePr>
        <p:xfrm>
          <a:off x="2195513" y="4941888"/>
          <a:ext cx="1716087" cy="1577975"/>
        </p:xfrm>
        <a:graphic>
          <a:graphicData uri="http://schemas.openxmlformats.org/presentationml/2006/ole">
            <mc:AlternateContent xmlns:mc="http://schemas.openxmlformats.org/markup-compatibility/2006">
              <mc:Choice xmlns:v="urn:schemas-microsoft-com:vml" Requires="v">
                <p:oleObj spid="_x0000_s3076" name="" r:id="rId4" imgW="4323715" imgH="4323715" progId="Visio.Drawing.11">
                  <p:embed/>
                </p:oleObj>
              </mc:Choice>
              <mc:Fallback>
                <p:oleObj name="" r:id="rId4" imgW="4323715" imgH="4323715" progId="Visio.Drawing.11">
                  <p:embed/>
                  <p:pic>
                    <p:nvPicPr>
                      <p:cNvPr id="0" name="图片 3075"/>
                      <p:cNvPicPr/>
                      <p:nvPr/>
                    </p:nvPicPr>
                    <p:blipFill>
                      <a:blip r:embed="rId5"/>
                      <a:srcRect t="9196" r="9947"/>
                      <a:stretch>
                        <a:fillRect/>
                      </a:stretch>
                    </p:blipFill>
                    <p:spPr>
                      <a:xfrm>
                        <a:off x="2195513" y="4941888"/>
                        <a:ext cx="1716087" cy="1577975"/>
                      </a:xfrm>
                      <a:prstGeom prst="rect">
                        <a:avLst/>
                      </a:prstGeom>
                      <a:noFill/>
                      <a:ln w="38100">
                        <a:noFill/>
                        <a:miter/>
                      </a:ln>
                    </p:spPr>
                  </p:pic>
                </p:oleObj>
              </mc:Fallback>
            </mc:AlternateContent>
          </a:graphicData>
        </a:graphic>
      </p:graphicFrame>
      <p:pic>
        <p:nvPicPr>
          <p:cNvPr id="23557" name="图片 2"/>
          <p:cNvPicPr>
            <a:picLocks noChangeAspect="1"/>
          </p:cNvPicPr>
          <p:nvPr/>
        </p:nvPicPr>
        <p:blipFill>
          <a:blip r:embed="rId6"/>
          <a:stretch>
            <a:fillRect/>
          </a:stretch>
        </p:blipFill>
        <p:spPr>
          <a:xfrm>
            <a:off x="250825" y="4941888"/>
            <a:ext cx="1643063" cy="1577975"/>
          </a:xfrm>
          <a:prstGeom prst="rect">
            <a:avLst/>
          </a:prstGeom>
          <a:noFill/>
          <a:ln w="9525">
            <a:noFill/>
          </a:ln>
        </p:spPr>
      </p:pic>
      <p:sp>
        <p:nvSpPr>
          <p:cNvPr id="23558" name="文本框 13"/>
          <p:cNvSpPr txBox="1"/>
          <p:nvPr/>
        </p:nvSpPr>
        <p:spPr>
          <a:xfrm>
            <a:off x="514350" y="501650"/>
            <a:ext cx="6189980" cy="829945"/>
          </a:xfrm>
          <a:prstGeom prst="rect">
            <a:avLst/>
          </a:prstGeom>
          <a:noFill/>
          <a:ln w="9525">
            <a:noFill/>
          </a:ln>
        </p:spPr>
        <p:txBody>
          <a:bodyPr wrap="none" anchor="t" anchorCtr="0">
            <a:spAutoFit/>
          </a:bodyPr>
          <a:p>
            <a:pPr algn="l">
              <a:lnSpc>
                <a:spcPct val="150000"/>
              </a:lnSpc>
              <a:buClrTx/>
              <a:buSzTx/>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CRT显示器</a:t>
            </a:r>
            <a:endParaRPr lang="zh-CN" altLang="en-US" sz="3200" b="1" dirty="0">
              <a:solidFill>
                <a:srgbClr val="000818"/>
              </a:solidFill>
              <a:latin typeface="华文楷体" panose="02010600040101010101" pitchFamily="2" charset="-122"/>
              <a:ea typeface="华文楷体" panose="02010600040101010101" pitchFamily="2" charset="-122"/>
            </a:endParaRPr>
          </a:p>
        </p:txBody>
      </p:sp>
      <p:sp>
        <p:nvSpPr>
          <p:cNvPr id="23559" name="TextBox 1"/>
          <p:cNvSpPr txBox="1"/>
          <p:nvPr>
            <p:custDataLst>
              <p:tags r:id="rId7"/>
            </p:custDataLst>
          </p:nvPr>
        </p:nvSpPr>
        <p:spPr>
          <a:xfrm>
            <a:off x="4206875" y="5130800"/>
            <a:ext cx="4591050" cy="1322070"/>
          </a:xfrm>
          <a:prstGeom prst="rect">
            <a:avLst/>
          </a:prstGeom>
        </p:spPr>
        <p:style>
          <a:lnRef idx="2">
            <a:schemeClr val="accent1"/>
          </a:lnRef>
          <a:fillRef idx="1">
            <a:schemeClr val="lt1"/>
          </a:fillRef>
          <a:effectRef idx="0">
            <a:schemeClr val="accent1"/>
          </a:effectRef>
          <a:fontRef idx="minor">
            <a:schemeClr val="dk1"/>
          </a:fontRef>
        </p:style>
        <p:txBody>
          <a:bodyPr anchor="t" anchorCtr="0">
            <a:spAutoFit/>
          </a:bodyPr>
          <a:p>
            <a:r>
              <a:rPr lang="zh-CN" altLang="en-US" sz="2000" b="1" dirty="0">
                <a:latin typeface="Arial" panose="020B0604020202020204" pitchFamily="34" charset="0"/>
                <a:ea typeface="楷体" panose="02010609060101010101" pitchFamily="49" charset="-122"/>
              </a:rPr>
              <a:t>扫描转换（光栅化）：</a:t>
            </a:r>
            <a:endParaRPr lang="en-US" altLang="zh-CN" sz="2000" b="1" dirty="0">
              <a:latin typeface="Arial" panose="020B0604020202020204" pitchFamily="34" charset="0"/>
              <a:ea typeface="楷体" panose="02010609060101010101" pitchFamily="49" charset="-122"/>
            </a:endParaRPr>
          </a:p>
          <a:p>
            <a:r>
              <a:rPr lang="zh-CN" altLang="en-US" sz="2000" b="1" dirty="0">
                <a:latin typeface="Arial" panose="020B0604020202020204" pitchFamily="34" charset="0"/>
                <a:ea typeface="楷体" panose="02010609060101010101" pitchFamily="49" charset="-122"/>
              </a:rPr>
              <a:t>将图形的几何信息转换成存储在帧缓存中的光栅（像素点阵）图像的过程叫扫描转换。</a:t>
            </a:r>
            <a:endParaRPr lang="zh-CN" altLang="en-US" sz="2000" b="1" dirty="0">
              <a:latin typeface="Arial" panose="020B0604020202020204" pitchFamily="34" charset="0"/>
              <a:ea typeface="楷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4"/>
          <p:cNvSpPr txBox="1"/>
          <p:nvPr>
            <p:custDataLst>
              <p:tags r:id="rId1"/>
            </p:custDataLst>
          </p:nvPr>
        </p:nvSpPr>
        <p:spPr>
          <a:xfrm>
            <a:off x="225425" y="1331913"/>
            <a:ext cx="8820150" cy="2684462"/>
          </a:xfrm>
          <a:prstGeom prst="rect">
            <a:avLst/>
          </a:prstGeom>
          <a:noFill/>
          <a:ln w="9525">
            <a:noFill/>
          </a:ln>
        </p:spPr>
        <p:txBody>
          <a:bodyPr anchor="t" anchorCtr="0">
            <a:spAutoFit/>
          </a:bodyPr>
          <a:p>
            <a:pPr indent="-342900">
              <a:lnSpc>
                <a:spcPct val="110000"/>
              </a:lnSpc>
              <a:spcBef>
                <a:spcPts val="600"/>
              </a:spcBef>
              <a:spcAft>
                <a:spcPts val="600"/>
              </a:spcAft>
              <a:buFont typeface="Arial" panose="020B0604020202020204" pitchFamily="34" charset="0"/>
              <a:buChar char="•"/>
            </a:pPr>
            <a:r>
              <a:rPr lang="zh-CN" altLang="en-US" sz="2400" b="1" dirty="0">
                <a:solidFill>
                  <a:srgbClr val="000818"/>
                </a:solidFill>
                <a:latin typeface="Times New Roman" panose="02020603050405020304" pitchFamily="18" charset="0"/>
                <a:ea typeface="楷体" panose="02010609060101010101" pitchFamily="49" charset="-122"/>
              </a:rPr>
              <a:t>光栅显示器可看做许多离散点（像素）组成的矩阵，每个点都可以发光。一般不能直接从一个像素到另一个像素画一条笔直的直线，但可以用一系列的点（像素）来近似表示这条直线。</a:t>
            </a:r>
            <a:endParaRPr lang="en-US" altLang="zh-CN" sz="2400" b="1" dirty="0">
              <a:solidFill>
                <a:srgbClr val="000818"/>
              </a:solidFill>
              <a:latin typeface="Times New Roman" panose="02020603050405020304" pitchFamily="18" charset="0"/>
              <a:ea typeface="楷体" panose="02010609060101010101" pitchFamily="49" charset="-122"/>
            </a:endParaRPr>
          </a:p>
          <a:p>
            <a:pPr indent="-342900">
              <a:lnSpc>
                <a:spcPct val="110000"/>
              </a:lnSpc>
              <a:spcBef>
                <a:spcPts val="600"/>
              </a:spcBef>
              <a:spcAft>
                <a:spcPts val="600"/>
              </a:spcAft>
              <a:buFont typeface="Arial" panose="020B0604020202020204" pitchFamily="34" charset="0"/>
              <a:buChar char="•"/>
            </a:pPr>
            <a:r>
              <a:rPr lang="zh-CN" altLang="en-US" sz="2400" b="1" dirty="0">
                <a:solidFill>
                  <a:srgbClr val="000818"/>
                </a:solidFill>
                <a:latin typeface="Times New Roman" panose="02020603050405020304" pitchFamily="18" charset="0"/>
                <a:ea typeface="楷体" panose="02010609060101010101" pitchFamily="49" charset="-122"/>
              </a:rPr>
              <a:t>只有画水平、垂直或正方形的对角线时，才能用像素画出一条真正的直线，其他情况下的直线均呈阶梯状，这种现象称为</a:t>
            </a:r>
            <a:r>
              <a:rPr lang="zh-CN" altLang="en-US" sz="2400" b="1" dirty="0">
                <a:solidFill>
                  <a:srgbClr val="FF0000"/>
                </a:solidFill>
                <a:latin typeface="Times New Roman" panose="02020603050405020304" pitchFamily="18" charset="0"/>
                <a:ea typeface="楷体" panose="02010609060101010101" pitchFamily="49" charset="-122"/>
              </a:rPr>
              <a:t>走样或锯齿</a:t>
            </a:r>
            <a:r>
              <a:rPr lang="zh-CN" altLang="en-US" sz="2400" b="1" dirty="0">
                <a:solidFill>
                  <a:srgbClr val="000818"/>
                </a:solidFill>
                <a:latin typeface="Times New Roman" panose="02020603050405020304" pitchFamily="18" charset="0"/>
                <a:ea typeface="楷体" panose="02010609060101010101" pitchFamily="49" charset="-122"/>
              </a:rPr>
              <a:t>。采用反走样技术可适当减轻阶梯效果。</a:t>
            </a:r>
            <a:endParaRPr lang="zh-CN" altLang="en-US" sz="2400" b="1" dirty="0">
              <a:solidFill>
                <a:srgbClr val="000818"/>
              </a:solidFill>
              <a:latin typeface="Times New Roman" panose="02020603050405020304" pitchFamily="18" charset="0"/>
              <a:ea typeface="楷体" panose="02010609060101010101" pitchFamily="49" charset="-122"/>
            </a:endParaRPr>
          </a:p>
        </p:txBody>
      </p:sp>
      <p:sp>
        <p:nvSpPr>
          <p:cNvPr id="5" name="Rectangle 5"/>
          <p:cNvSpPr/>
          <p:nvPr/>
        </p:nvSpPr>
        <p:spPr>
          <a:xfrm>
            <a:off x="4211638" y="6553200"/>
            <a:ext cx="1533525" cy="304800"/>
          </a:xfrm>
          <a:prstGeom prst="rect">
            <a:avLst/>
          </a:prstGeom>
          <a:noFill/>
          <a:ln w="9525">
            <a:noFill/>
          </a:ln>
        </p:spPr>
        <p:txBody>
          <a:bodyPr wrap="none" lIns="0" tIns="0" rIns="0" bIns="0" anchor="t" anchorCtr="0">
            <a:spAutoFit/>
          </a:bodyPr>
          <a:p>
            <a:r>
              <a:rPr lang="zh-CN" altLang="en-US" sz="2000" b="1" dirty="0">
                <a:solidFill>
                  <a:srgbClr val="000000"/>
                </a:solidFill>
                <a:latin typeface="Times New Roman" panose="02020603050405020304" pitchFamily="18" charset="0"/>
                <a:ea typeface="楷体" panose="02010609060101010101" pitchFamily="49" charset="-122"/>
              </a:rPr>
              <a:t>光栅化的直线</a:t>
            </a:r>
            <a:endParaRPr lang="zh-CN" altLang="en-US" sz="2000" b="1" dirty="0">
              <a:solidFill>
                <a:srgbClr val="000000"/>
              </a:solidFill>
              <a:latin typeface="Times New Roman" panose="02020603050405020304" pitchFamily="18" charset="0"/>
              <a:ea typeface="楷体" panose="02010609060101010101" pitchFamily="49" charset="-122"/>
            </a:endParaRPr>
          </a:p>
        </p:txBody>
      </p:sp>
      <p:grpSp>
        <p:nvGrpSpPr>
          <p:cNvPr id="2" name="Group 426"/>
          <p:cNvGrpSpPr/>
          <p:nvPr/>
        </p:nvGrpSpPr>
        <p:grpSpPr>
          <a:xfrm>
            <a:off x="5654675" y="4248150"/>
            <a:ext cx="2593975" cy="2493963"/>
            <a:chOff x="3357" y="1814"/>
            <a:chExt cx="1634" cy="1571"/>
          </a:xfrm>
        </p:grpSpPr>
        <p:sp>
          <p:nvSpPr>
            <p:cNvPr id="24580" name="Rectangle 6"/>
            <p:cNvSpPr/>
            <p:nvPr/>
          </p:nvSpPr>
          <p:spPr>
            <a:xfrm>
              <a:off x="4091" y="3231"/>
              <a:ext cx="150" cy="154"/>
            </a:xfrm>
            <a:prstGeom prst="rect">
              <a:avLst/>
            </a:prstGeom>
            <a:noFill/>
            <a:ln w="9525">
              <a:noFill/>
            </a:ln>
          </p:spPr>
          <p:txBody>
            <a:bodyPr wrap="none" lIns="0" tIns="0" rIns="0" bIns="0" anchor="t" anchorCtr="0">
              <a:spAutoFit/>
            </a:bodyPr>
            <a:p>
              <a:r>
                <a:rPr lang="en-US" altLang="zh-CN" sz="1600" dirty="0">
                  <a:solidFill>
                    <a:srgbClr val="000000"/>
                  </a:solidFill>
                  <a:latin typeface="Times New Roman" panose="02020603050405020304" pitchFamily="18" charset="0"/>
                  <a:ea typeface="楷体" panose="02010609060101010101" pitchFamily="49" charset="-122"/>
                </a:rPr>
                <a:t>(b)</a:t>
              </a:r>
              <a:endParaRPr lang="en-US" altLang="zh-CN" sz="1600" dirty="0">
                <a:solidFill>
                  <a:srgbClr val="000000"/>
                </a:solidFill>
                <a:latin typeface="Times New Roman" panose="02020603050405020304" pitchFamily="18" charset="0"/>
                <a:ea typeface="楷体" panose="02010609060101010101" pitchFamily="49" charset="-122"/>
              </a:endParaRPr>
            </a:p>
          </p:txBody>
        </p:sp>
        <p:sp>
          <p:nvSpPr>
            <p:cNvPr id="24581" name="Rectangle 7"/>
            <p:cNvSpPr/>
            <p:nvPr/>
          </p:nvSpPr>
          <p:spPr>
            <a:xfrm>
              <a:off x="3478" y="2361"/>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82" name="Rectangle 8"/>
            <p:cNvSpPr/>
            <p:nvPr/>
          </p:nvSpPr>
          <p:spPr>
            <a:xfrm>
              <a:off x="3478" y="2361"/>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83" name="Rectangle 9"/>
            <p:cNvSpPr/>
            <p:nvPr/>
          </p:nvSpPr>
          <p:spPr>
            <a:xfrm>
              <a:off x="3615" y="236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84" name="Rectangle 10"/>
            <p:cNvSpPr/>
            <p:nvPr/>
          </p:nvSpPr>
          <p:spPr>
            <a:xfrm>
              <a:off x="3615" y="236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85" name="Rectangle 11"/>
            <p:cNvSpPr/>
            <p:nvPr/>
          </p:nvSpPr>
          <p:spPr>
            <a:xfrm>
              <a:off x="3753" y="236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86" name="Rectangle 12"/>
            <p:cNvSpPr/>
            <p:nvPr/>
          </p:nvSpPr>
          <p:spPr>
            <a:xfrm>
              <a:off x="3753" y="236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87" name="Rectangle 13"/>
            <p:cNvSpPr/>
            <p:nvPr/>
          </p:nvSpPr>
          <p:spPr>
            <a:xfrm>
              <a:off x="3891" y="236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88" name="Rectangle 14"/>
            <p:cNvSpPr/>
            <p:nvPr/>
          </p:nvSpPr>
          <p:spPr>
            <a:xfrm>
              <a:off x="3891" y="236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89" name="Rectangle 15"/>
            <p:cNvSpPr/>
            <p:nvPr/>
          </p:nvSpPr>
          <p:spPr>
            <a:xfrm>
              <a:off x="4029" y="236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0" name="Rectangle 16"/>
            <p:cNvSpPr/>
            <p:nvPr/>
          </p:nvSpPr>
          <p:spPr>
            <a:xfrm>
              <a:off x="4029" y="236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1" name="Rectangle 17"/>
            <p:cNvSpPr/>
            <p:nvPr/>
          </p:nvSpPr>
          <p:spPr>
            <a:xfrm>
              <a:off x="4167" y="2361"/>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2" name="Rectangle 18"/>
            <p:cNvSpPr/>
            <p:nvPr/>
          </p:nvSpPr>
          <p:spPr>
            <a:xfrm>
              <a:off x="4167" y="2361"/>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3" name="Rectangle 19"/>
            <p:cNvSpPr/>
            <p:nvPr/>
          </p:nvSpPr>
          <p:spPr>
            <a:xfrm>
              <a:off x="4580" y="236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4" name="Rectangle 20"/>
            <p:cNvSpPr/>
            <p:nvPr/>
          </p:nvSpPr>
          <p:spPr>
            <a:xfrm>
              <a:off x="4580" y="236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5" name="Rectangle 21"/>
            <p:cNvSpPr/>
            <p:nvPr/>
          </p:nvSpPr>
          <p:spPr>
            <a:xfrm>
              <a:off x="4718" y="236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6" name="Rectangle 22"/>
            <p:cNvSpPr/>
            <p:nvPr/>
          </p:nvSpPr>
          <p:spPr>
            <a:xfrm>
              <a:off x="4718" y="236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7" name="Rectangle 23"/>
            <p:cNvSpPr/>
            <p:nvPr/>
          </p:nvSpPr>
          <p:spPr>
            <a:xfrm>
              <a:off x="4304" y="236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8" name="Rectangle 24"/>
            <p:cNvSpPr/>
            <p:nvPr/>
          </p:nvSpPr>
          <p:spPr>
            <a:xfrm>
              <a:off x="4304" y="236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599" name="Rectangle 25"/>
            <p:cNvSpPr/>
            <p:nvPr/>
          </p:nvSpPr>
          <p:spPr>
            <a:xfrm>
              <a:off x="4442" y="236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0" name="Rectangle 26"/>
            <p:cNvSpPr/>
            <p:nvPr/>
          </p:nvSpPr>
          <p:spPr>
            <a:xfrm>
              <a:off x="4442" y="236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1" name="Rectangle 27"/>
            <p:cNvSpPr/>
            <p:nvPr/>
          </p:nvSpPr>
          <p:spPr>
            <a:xfrm>
              <a:off x="3478" y="2497"/>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2" name="Rectangle 28"/>
            <p:cNvSpPr/>
            <p:nvPr/>
          </p:nvSpPr>
          <p:spPr>
            <a:xfrm>
              <a:off x="3478" y="2497"/>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3" name="Rectangle 29"/>
            <p:cNvSpPr/>
            <p:nvPr/>
          </p:nvSpPr>
          <p:spPr>
            <a:xfrm>
              <a:off x="3615" y="249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4" name="Rectangle 30"/>
            <p:cNvSpPr/>
            <p:nvPr/>
          </p:nvSpPr>
          <p:spPr>
            <a:xfrm>
              <a:off x="3615" y="249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5" name="Rectangle 31"/>
            <p:cNvSpPr/>
            <p:nvPr/>
          </p:nvSpPr>
          <p:spPr>
            <a:xfrm>
              <a:off x="3753" y="249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6" name="Rectangle 32"/>
            <p:cNvSpPr/>
            <p:nvPr/>
          </p:nvSpPr>
          <p:spPr>
            <a:xfrm>
              <a:off x="3753" y="249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7" name="Rectangle 33"/>
            <p:cNvSpPr/>
            <p:nvPr/>
          </p:nvSpPr>
          <p:spPr>
            <a:xfrm>
              <a:off x="3891" y="249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8" name="Rectangle 34"/>
            <p:cNvSpPr/>
            <p:nvPr/>
          </p:nvSpPr>
          <p:spPr>
            <a:xfrm>
              <a:off x="3891" y="249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09" name="Rectangle 35"/>
            <p:cNvSpPr/>
            <p:nvPr/>
          </p:nvSpPr>
          <p:spPr>
            <a:xfrm>
              <a:off x="4029" y="2497"/>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0" name="Rectangle 36"/>
            <p:cNvSpPr/>
            <p:nvPr/>
          </p:nvSpPr>
          <p:spPr>
            <a:xfrm>
              <a:off x="4029" y="249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1" name="Rectangle 37"/>
            <p:cNvSpPr/>
            <p:nvPr/>
          </p:nvSpPr>
          <p:spPr>
            <a:xfrm>
              <a:off x="4167" y="2497"/>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2" name="Rectangle 38"/>
            <p:cNvSpPr/>
            <p:nvPr/>
          </p:nvSpPr>
          <p:spPr>
            <a:xfrm>
              <a:off x="4167" y="2497"/>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3" name="Rectangle 39"/>
            <p:cNvSpPr/>
            <p:nvPr/>
          </p:nvSpPr>
          <p:spPr>
            <a:xfrm>
              <a:off x="4580" y="249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4" name="Rectangle 40"/>
            <p:cNvSpPr/>
            <p:nvPr/>
          </p:nvSpPr>
          <p:spPr>
            <a:xfrm>
              <a:off x="4580" y="249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5" name="Rectangle 41"/>
            <p:cNvSpPr/>
            <p:nvPr/>
          </p:nvSpPr>
          <p:spPr>
            <a:xfrm>
              <a:off x="4718" y="249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6" name="Rectangle 42"/>
            <p:cNvSpPr/>
            <p:nvPr/>
          </p:nvSpPr>
          <p:spPr>
            <a:xfrm>
              <a:off x="4718" y="249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7" name="Rectangle 43"/>
            <p:cNvSpPr/>
            <p:nvPr/>
          </p:nvSpPr>
          <p:spPr>
            <a:xfrm>
              <a:off x="4304" y="249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8" name="Rectangle 44"/>
            <p:cNvSpPr/>
            <p:nvPr/>
          </p:nvSpPr>
          <p:spPr>
            <a:xfrm>
              <a:off x="4304" y="249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19" name="Rectangle 45"/>
            <p:cNvSpPr/>
            <p:nvPr/>
          </p:nvSpPr>
          <p:spPr>
            <a:xfrm>
              <a:off x="4442" y="249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0" name="Rectangle 46"/>
            <p:cNvSpPr/>
            <p:nvPr/>
          </p:nvSpPr>
          <p:spPr>
            <a:xfrm>
              <a:off x="4442" y="249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1" name="Rectangle 47"/>
            <p:cNvSpPr/>
            <p:nvPr/>
          </p:nvSpPr>
          <p:spPr>
            <a:xfrm>
              <a:off x="3478" y="2226"/>
              <a:ext cx="137"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2" name="Rectangle 48"/>
            <p:cNvSpPr/>
            <p:nvPr/>
          </p:nvSpPr>
          <p:spPr>
            <a:xfrm>
              <a:off x="3478" y="2226"/>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3" name="Rectangle 49"/>
            <p:cNvSpPr/>
            <p:nvPr/>
          </p:nvSpPr>
          <p:spPr>
            <a:xfrm>
              <a:off x="3615" y="2226"/>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4" name="Rectangle 50"/>
            <p:cNvSpPr/>
            <p:nvPr/>
          </p:nvSpPr>
          <p:spPr>
            <a:xfrm>
              <a:off x="3615" y="2226"/>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5" name="Rectangle 51"/>
            <p:cNvSpPr/>
            <p:nvPr/>
          </p:nvSpPr>
          <p:spPr>
            <a:xfrm>
              <a:off x="3753" y="2226"/>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6" name="Rectangle 52"/>
            <p:cNvSpPr/>
            <p:nvPr/>
          </p:nvSpPr>
          <p:spPr>
            <a:xfrm>
              <a:off x="3753" y="2226"/>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7" name="Rectangle 53"/>
            <p:cNvSpPr/>
            <p:nvPr/>
          </p:nvSpPr>
          <p:spPr>
            <a:xfrm>
              <a:off x="3891" y="2226"/>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8" name="Rectangle 54"/>
            <p:cNvSpPr/>
            <p:nvPr/>
          </p:nvSpPr>
          <p:spPr>
            <a:xfrm>
              <a:off x="3891" y="2226"/>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29" name="Rectangle 55"/>
            <p:cNvSpPr/>
            <p:nvPr/>
          </p:nvSpPr>
          <p:spPr>
            <a:xfrm>
              <a:off x="4029" y="2226"/>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0" name="Rectangle 56"/>
            <p:cNvSpPr/>
            <p:nvPr/>
          </p:nvSpPr>
          <p:spPr>
            <a:xfrm>
              <a:off x="4029" y="2226"/>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1" name="Rectangle 57"/>
            <p:cNvSpPr/>
            <p:nvPr/>
          </p:nvSpPr>
          <p:spPr>
            <a:xfrm>
              <a:off x="4167" y="2226"/>
              <a:ext cx="137"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2" name="Rectangle 58"/>
            <p:cNvSpPr/>
            <p:nvPr/>
          </p:nvSpPr>
          <p:spPr>
            <a:xfrm>
              <a:off x="4167" y="2226"/>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3" name="Rectangle 59"/>
            <p:cNvSpPr/>
            <p:nvPr/>
          </p:nvSpPr>
          <p:spPr>
            <a:xfrm>
              <a:off x="4580" y="2226"/>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4" name="Rectangle 60"/>
            <p:cNvSpPr/>
            <p:nvPr/>
          </p:nvSpPr>
          <p:spPr>
            <a:xfrm>
              <a:off x="4580" y="2226"/>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5" name="Rectangle 61"/>
            <p:cNvSpPr/>
            <p:nvPr/>
          </p:nvSpPr>
          <p:spPr>
            <a:xfrm>
              <a:off x="4718" y="2226"/>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6" name="Rectangle 62"/>
            <p:cNvSpPr/>
            <p:nvPr/>
          </p:nvSpPr>
          <p:spPr>
            <a:xfrm>
              <a:off x="4718" y="2226"/>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7" name="Rectangle 63"/>
            <p:cNvSpPr/>
            <p:nvPr/>
          </p:nvSpPr>
          <p:spPr>
            <a:xfrm>
              <a:off x="4304" y="2226"/>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8" name="Rectangle 64"/>
            <p:cNvSpPr/>
            <p:nvPr/>
          </p:nvSpPr>
          <p:spPr>
            <a:xfrm>
              <a:off x="4304" y="2226"/>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39" name="Rectangle 65"/>
            <p:cNvSpPr/>
            <p:nvPr/>
          </p:nvSpPr>
          <p:spPr>
            <a:xfrm>
              <a:off x="4442" y="2226"/>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0" name="Rectangle 66"/>
            <p:cNvSpPr/>
            <p:nvPr/>
          </p:nvSpPr>
          <p:spPr>
            <a:xfrm>
              <a:off x="4442" y="2226"/>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1" name="Rectangle 67"/>
            <p:cNvSpPr/>
            <p:nvPr/>
          </p:nvSpPr>
          <p:spPr>
            <a:xfrm>
              <a:off x="3478" y="2090"/>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2" name="Rectangle 68"/>
            <p:cNvSpPr/>
            <p:nvPr/>
          </p:nvSpPr>
          <p:spPr>
            <a:xfrm>
              <a:off x="3478" y="2090"/>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3" name="Rectangle 69"/>
            <p:cNvSpPr/>
            <p:nvPr/>
          </p:nvSpPr>
          <p:spPr>
            <a:xfrm>
              <a:off x="3615" y="2090"/>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4" name="Rectangle 70"/>
            <p:cNvSpPr/>
            <p:nvPr/>
          </p:nvSpPr>
          <p:spPr>
            <a:xfrm>
              <a:off x="3615" y="2090"/>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5" name="Rectangle 71"/>
            <p:cNvSpPr/>
            <p:nvPr/>
          </p:nvSpPr>
          <p:spPr>
            <a:xfrm>
              <a:off x="3753" y="2090"/>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6" name="Rectangle 72"/>
            <p:cNvSpPr/>
            <p:nvPr/>
          </p:nvSpPr>
          <p:spPr>
            <a:xfrm>
              <a:off x="3753" y="2090"/>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7" name="Rectangle 73"/>
            <p:cNvSpPr/>
            <p:nvPr/>
          </p:nvSpPr>
          <p:spPr>
            <a:xfrm>
              <a:off x="3891" y="2090"/>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8" name="Rectangle 74"/>
            <p:cNvSpPr/>
            <p:nvPr/>
          </p:nvSpPr>
          <p:spPr>
            <a:xfrm>
              <a:off x="3891" y="2090"/>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49" name="Rectangle 75"/>
            <p:cNvSpPr/>
            <p:nvPr/>
          </p:nvSpPr>
          <p:spPr>
            <a:xfrm>
              <a:off x="4029" y="2090"/>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0" name="Rectangle 76"/>
            <p:cNvSpPr/>
            <p:nvPr/>
          </p:nvSpPr>
          <p:spPr>
            <a:xfrm>
              <a:off x="4029" y="2090"/>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1" name="Rectangle 77"/>
            <p:cNvSpPr/>
            <p:nvPr/>
          </p:nvSpPr>
          <p:spPr>
            <a:xfrm>
              <a:off x="4167" y="2090"/>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2" name="Rectangle 78"/>
            <p:cNvSpPr/>
            <p:nvPr/>
          </p:nvSpPr>
          <p:spPr>
            <a:xfrm>
              <a:off x="4167" y="2090"/>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3" name="Rectangle 79"/>
            <p:cNvSpPr/>
            <p:nvPr/>
          </p:nvSpPr>
          <p:spPr>
            <a:xfrm>
              <a:off x="4580" y="2090"/>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4" name="Rectangle 80"/>
            <p:cNvSpPr/>
            <p:nvPr/>
          </p:nvSpPr>
          <p:spPr>
            <a:xfrm>
              <a:off x="4580" y="2090"/>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5" name="Rectangle 81"/>
            <p:cNvSpPr/>
            <p:nvPr/>
          </p:nvSpPr>
          <p:spPr>
            <a:xfrm>
              <a:off x="4718" y="2090"/>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6" name="Rectangle 82"/>
            <p:cNvSpPr/>
            <p:nvPr/>
          </p:nvSpPr>
          <p:spPr>
            <a:xfrm>
              <a:off x="4718" y="2090"/>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7" name="Rectangle 83"/>
            <p:cNvSpPr/>
            <p:nvPr/>
          </p:nvSpPr>
          <p:spPr>
            <a:xfrm>
              <a:off x="4304" y="2090"/>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8" name="Rectangle 84"/>
            <p:cNvSpPr/>
            <p:nvPr/>
          </p:nvSpPr>
          <p:spPr>
            <a:xfrm>
              <a:off x="4304" y="2090"/>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59" name="Rectangle 85"/>
            <p:cNvSpPr/>
            <p:nvPr/>
          </p:nvSpPr>
          <p:spPr>
            <a:xfrm>
              <a:off x="4442" y="2090"/>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0" name="Rectangle 86"/>
            <p:cNvSpPr/>
            <p:nvPr/>
          </p:nvSpPr>
          <p:spPr>
            <a:xfrm>
              <a:off x="4442" y="2090"/>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1" name="Rectangle 87"/>
            <p:cNvSpPr/>
            <p:nvPr/>
          </p:nvSpPr>
          <p:spPr>
            <a:xfrm>
              <a:off x="3478" y="3040"/>
              <a:ext cx="137"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2" name="Rectangle 88"/>
            <p:cNvSpPr/>
            <p:nvPr/>
          </p:nvSpPr>
          <p:spPr>
            <a:xfrm>
              <a:off x="3478" y="3040"/>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3" name="Rectangle 89"/>
            <p:cNvSpPr/>
            <p:nvPr/>
          </p:nvSpPr>
          <p:spPr>
            <a:xfrm>
              <a:off x="3615" y="304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4" name="Rectangle 90"/>
            <p:cNvSpPr/>
            <p:nvPr/>
          </p:nvSpPr>
          <p:spPr>
            <a:xfrm>
              <a:off x="3615" y="304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5" name="Rectangle 91"/>
            <p:cNvSpPr/>
            <p:nvPr/>
          </p:nvSpPr>
          <p:spPr>
            <a:xfrm>
              <a:off x="3753" y="304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6" name="Rectangle 92"/>
            <p:cNvSpPr/>
            <p:nvPr/>
          </p:nvSpPr>
          <p:spPr>
            <a:xfrm>
              <a:off x="3753" y="304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7" name="Rectangle 93"/>
            <p:cNvSpPr/>
            <p:nvPr/>
          </p:nvSpPr>
          <p:spPr>
            <a:xfrm>
              <a:off x="3891" y="304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8" name="Rectangle 94"/>
            <p:cNvSpPr/>
            <p:nvPr/>
          </p:nvSpPr>
          <p:spPr>
            <a:xfrm>
              <a:off x="3891" y="304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69" name="Rectangle 95"/>
            <p:cNvSpPr/>
            <p:nvPr/>
          </p:nvSpPr>
          <p:spPr>
            <a:xfrm>
              <a:off x="4029" y="304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0" name="Rectangle 96"/>
            <p:cNvSpPr/>
            <p:nvPr/>
          </p:nvSpPr>
          <p:spPr>
            <a:xfrm>
              <a:off x="4029" y="304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1" name="Rectangle 97"/>
            <p:cNvSpPr/>
            <p:nvPr/>
          </p:nvSpPr>
          <p:spPr>
            <a:xfrm>
              <a:off x="4167" y="3040"/>
              <a:ext cx="137"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2" name="Rectangle 98"/>
            <p:cNvSpPr/>
            <p:nvPr/>
          </p:nvSpPr>
          <p:spPr>
            <a:xfrm>
              <a:off x="4167" y="3040"/>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3" name="Rectangle 99"/>
            <p:cNvSpPr/>
            <p:nvPr/>
          </p:nvSpPr>
          <p:spPr>
            <a:xfrm>
              <a:off x="4580" y="304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4" name="Rectangle 100"/>
            <p:cNvSpPr/>
            <p:nvPr/>
          </p:nvSpPr>
          <p:spPr>
            <a:xfrm>
              <a:off x="4580" y="304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5" name="Rectangle 101"/>
            <p:cNvSpPr/>
            <p:nvPr/>
          </p:nvSpPr>
          <p:spPr>
            <a:xfrm>
              <a:off x="4718" y="304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6" name="Rectangle 102"/>
            <p:cNvSpPr/>
            <p:nvPr/>
          </p:nvSpPr>
          <p:spPr>
            <a:xfrm>
              <a:off x="4718" y="304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7" name="Rectangle 103"/>
            <p:cNvSpPr/>
            <p:nvPr/>
          </p:nvSpPr>
          <p:spPr>
            <a:xfrm>
              <a:off x="4304" y="304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8" name="Rectangle 104"/>
            <p:cNvSpPr/>
            <p:nvPr/>
          </p:nvSpPr>
          <p:spPr>
            <a:xfrm>
              <a:off x="4304" y="304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79" name="Rectangle 105"/>
            <p:cNvSpPr/>
            <p:nvPr/>
          </p:nvSpPr>
          <p:spPr>
            <a:xfrm>
              <a:off x="4442" y="304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0" name="Rectangle 106"/>
            <p:cNvSpPr/>
            <p:nvPr/>
          </p:nvSpPr>
          <p:spPr>
            <a:xfrm>
              <a:off x="4442" y="304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1" name="Rectangle 107"/>
            <p:cNvSpPr/>
            <p:nvPr/>
          </p:nvSpPr>
          <p:spPr>
            <a:xfrm>
              <a:off x="3478" y="2904"/>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2" name="Rectangle 108"/>
            <p:cNvSpPr/>
            <p:nvPr/>
          </p:nvSpPr>
          <p:spPr>
            <a:xfrm>
              <a:off x="3478" y="2904"/>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3" name="Rectangle 109"/>
            <p:cNvSpPr/>
            <p:nvPr/>
          </p:nvSpPr>
          <p:spPr>
            <a:xfrm>
              <a:off x="3615" y="2904"/>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4" name="Rectangle 110"/>
            <p:cNvSpPr/>
            <p:nvPr/>
          </p:nvSpPr>
          <p:spPr>
            <a:xfrm>
              <a:off x="3615" y="290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5" name="Rectangle 111"/>
            <p:cNvSpPr/>
            <p:nvPr/>
          </p:nvSpPr>
          <p:spPr>
            <a:xfrm>
              <a:off x="3753" y="290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6" name="Rectangle 112"/>
            <p:cNvSpPr/>
            <p:nvPr/>
          </p:nvSpPr>
          <p:spPr>
            <a:xfrm>
              <a:off x="3753" y="290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7" name="Rectangle 113"/>
            <p:cNvSpPr/>
            <p:nvPr/>
          </p:nvSpPr>
          <p:spPr>
            <a:xfrm>
              <a:off x="3891" y="290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8" name="Rectangle 114"/>
            <p:cNvSpPr/>
            <p:nvPr/>
          </p:nvSpPr>
          <p:spPr>
            <a:xfrm>
              <a:off x="3891" y="290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89" name="Rectangle 115"/>
            <p:cNvSpPr/>
            <p:nvPr/>
          </p:nvSpPr>
          <p:spPr>
            <a:xfrm>
              <a:off x="4029" y="290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0" name="Rectangle 116"/>
            <p:cNvSpPr/>
            <p:nvPr/>
          </p:nvSpPr>
          <p:spPr>
            <a:xfrm>
              <a:off x="4029" y="290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1" name="Rectangle 117"/>
            <p:cNvSpPr/>
            <p:nvPr/>
          </p:nvSpPr>
          <p:spPr>
            <a:xfrm>
              <a:off x="4167" y="2904"/>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2" name="Rectangle 118"/>
            <p:cNvSpPr/>
            <p:nvPr/>
          </p:nvSpPr>
          <p:spPr>
            <a:xfrm>
              <a:off x="4167" y="2904"/>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3" name="Rectangle 119"/>
            <p:cNvSpPr/>
            <p:nvPr/>
          </p:nvSpPr>
          <p:spPr>
            <a:xfrm>
              <a:off x="4580" y="290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4" name="Rectangle 120"/>
            <p:cNvSpPr/>
            <p:nvPr/>
          </p:nvSpPr>
          <p:spPr>
            <a:xfrm>
              <a:off x="4580" y="290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5" name="Rectangle 121"/>
            <p:cNvSpPr/>
            <p:nvPr/>
          </p:nvSpPr>
          <p:spPr>
            <a:xfrm>
              <a:off x="4718" y="290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6" name="Rectangle 122"/>
            <p:cNvSpPr/>
            <p:nvPr/>
          </p:nvSpPr>
          <p:spPr>
            <a:xfrm>
              <a:off x="4718" y="290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7" name="Rectangle 123"/>
            <p:cNvSpPr/>
            <p:nvPr/>
          </p:nvSpPr>
          <p:spPr>
            <a:xfrm>
              <a:off x="4304" y="290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8" name="Rectangle 124"/>
            <p:cNvSpPr/>
            <p:nvPr/>
          </p:nvSpPr>
          <p:spPr>
            <a:xfrm>
              <a:off x="4304" y="290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699" name="Rectangle 125"/>
            <p:cNvSpPr/>
            <p:nvPr/>
          </p:nvSpPr>
          <p:spPr>
            <a:xfrm>
              <a:off x="4442" y="290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0" name="Rectangle 126"/>
            <p:cNvSpPr/>
            <p:nvPr/>
          </p:nvSpPr>
          <p:spPr>
            <a:xfrm>
              <a:off x="4442" y="290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1" name="Rectangle 127"/>
            <p:cNvSpPr/>
            <p:nvPr/>
          </p:nvSpPr>
          <p:spPr>
            <a:xfrm>
              <a:off x="3478" y="2768"/>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2" name="Rectangle 128"/>
            <p:cNvSpPr/>
            <p:nvPr/>
          </p:nvSpPr>
          <p:spPr>
            <a:xfrm>
              <a:off x="3478" y="2768"/>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3" name="Rectangle 129"/>
            <p:cNvSpPr/>
            <p:nvPr/>
          </p:nvSpPr>
          <p:spPr>
            <a:xfrm>
              <a:off x="3615" y="276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4" name="Rectangle 130"/>
            <p:cNvSpPr/>
            <p:nvPr/>
          </p:nvSpPr>
          <p:spPr>
            <a:xfrm>
              <a:off x="3615" y="276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5" name="Rectangle 131"/>
            <p:cNvSpPr/>
            <p:nvPr/>
          </p:nvSpPr>
          <p:spPr>
            <a:xfrm>
              <a:off x="3753" y="2768"/>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6" name="Rectangle 132"/>
            <p:cNvSpPr/>
            <p:nvPr/>
          </p:nvSpPr>
          <p:spPr>
            <a:xfrm>
              <a:off x="3753" y="276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7" name="Rectangle 133"/>
            <p:cNvSpPr/>
            <p:nvPr/>
          </p:nvSpPr>
          <p:spPr>
            <a:xfrm>
              <a:off x="3891" y="276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8" name="Rectangle 134"/>
            <p:cNvSpPr/>
            <p:nvPr/>
          </p:nvSpPr>
          <p:spPr>
            <a:xfrm>
              <a:off x="3891" y="276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09" name="Rectangle 135"/>
            <p:cNvSpPr/>
            <p:nvPr/>
          </p:nvSpPr>
          <p:spPr>
            <a:xfrm>
              <a:off x="4029" y="276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0" name="Rectangle 136"/>
            <p:cNvSpPr/>
            <p:nvPr/>
          </p:nvSpPr>
          <p:spPr>
            <a:xfrm>
              <a:off x="4029" y="276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1" name="Rectangle 137"/>
            <p:cNvSpPr/>
            <p:nvPr/>
          </p:nvSpPr>
          <p:spPr>
            <a:xfrm>
              <a:off x="4167" y="2768"/>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2" name="Rectangle 138"/>
            <p:cNvSpPr/>
            <p:nvPr/>
          </p:nvSpPr>
          <p:spPr>
            <a:xfrm>
              <a:off x="4167" y="2768"/>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3" name="Rectangle 139"/>
            <p:cNvSpPr/>
            <p:nvPr/>
          </p:nvSpPr>
          <p:spPr>
            <a:xfrm>
              <a:off x="4580" y="276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4" name="Rectangle 140"/>
            <p:cNvSpPr/>
            <p:nvPr/>
          </p:nvSpPr>
          <p:spPr>
            <a:xfrm>
              <a:off x="4580" y="276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5" name="Rectangle 141"/>
            <p:cNvSpPr/>
            <p:nvPr/>
          </p:nvSpPr>
          <p:spPr>
            <a:xfrm>
              <a:off x="4718" y="276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6" name="Rectangle 142"/>
            <p:cNvSpPr/>
            <p:nvPr/>
          </p:nvSpPr>
          <p:spPr>
            <a:xfrm>
              <a:off x="4718" y="276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7" name="Rectangle 143"/>
            <p:cNvSpPr/>
            <p:nvPr/>
          </p:nvSpPr>
          <p:spPr>
            <a:xfrm>
              <a:off x="4304" y="276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8" name="Rectangle 144"/>
            <p:cNvSpPr/>
            <p:nvPr/>
          </p:nvSpPr>
          <p:spPr>
            <a:xfrm>
              <a:off x="4304" y="276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19" name="Rectangle 145"/>
            <p:cNvSpPr/>
            <p:nvPr/>
          </p:nvSpPr>
          <p:spPr>
            <a:xfrm>
              <a:off x="4442" y="276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0" name="Rectangle 146"/>
            <p:cNvSpPr/>
            <p:nvPr/>
          </p:nvSpPr>
          <p:spPr>
            <a:xfrm>
              <a:off x="4442" y="276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1" name="Rectangle 147"/>
            <p:cNvSpPr/>
            <p:nvPr/>
          </p:nvSpPr>
          <p:spPr>
            <a:xfrm>
              <a:off x="3478" y="2633"/>
              <a:ext cx="137"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2" name="Rectangle 148"/>
            <p:cNvSpPr/>
            <p:nvPr/>
          </p:nvSpPr>
          <p:spPr>
            <a:xfrm>
              <a:off x="3478" y="2633"/>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3" name="Rectangle 149"/>
            <p:cNvSpPr/>
            <p:nvPr/>
          </p:nvSpPr>
          <p:spPr>
            <a:xfrm>
              <a:off x="3615" y="263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4" name="Rectangle 150"/>
            <p:cNvSpPr/>
            <p:nvPr/>
          </p:nvSpPr>
          <p:spPr>
            <a:xfrm>
              <a:off x="3615" y="263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5" name="Rectangle 151"/>
            <p:cNvSpPr/>
            <p:nvPr/>
          </p:nvSpPr>
          <p:spPr>
            <a:xfrm>
              <a:off x="3753" y="263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6" name="Rectangle 152"/>
            <p:cNvSpPr/>
            <p:nvPr/>
          </p:nvSpPr>
          <p:spPr>
            <a:xfrm>
              <a:off x="3753" y="263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7" name="Rectangle 153"/>
            <p:cNvSpPr/>
            <p:nvPr/>
          </p:nvSpPr>
          <p:spPr>
            <a:xfrm>
              <a:off x="3891" y="2633"/>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8" name="Rectangle 154"/>
            <p:cNvSpPr/>
            <p:nvPr/>
          </p:nvSpPr>
          <p:spPr>
            <a:xfrm>
              <a:off x="3891" y="263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29" name="Rectangle 155"/>
            <p:cNvSpPr/>
            <p:nvPr/>
          </p:nvSpPr>
          <p:spPr>
            <a:xfrm>
              <a:off x="4029" y="263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0" name="Rectangle 156"/>
            <p:cNvSpPr/>
            <p:nvPr/>
          </p:nvSpPr>
          <p:spPr>
            <a:xfrm>
              <a:off x="4029" y="263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1" name="Rectangle 157"/>
            <p:cNvSpPr/>
            <p:nvPr/>
          </p:nvSpPr>
          <p:spPr>
            <a:xfrm>
              <a:off x="4167" y="2633"/>
              <a:ext cx="137"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2" name="Rectangle 158"/>
            <p:cNvSpPr/>
            <p:nvPr/>
          </p:nvSpPr>
          <p:spPr>
            <a:xfrm>
              <a:off x="4167" y="2633"/>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3" name="Rectangle 159"/>
            <p:cNvSpPr/>
            <p:nvPr/>
          </p:nvSpPr>
          <p:spPr>
            <a:xfrm>
              <a:off x="4580" y="263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4" name="Rectangle 160"/>
            <p:cNvSpPr/>
            <p:nvPr/>
          </p:nvSpPr>
          <p:spPr>
            <a:xfrm>
              <a:off x="4580" y="263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5" name="Rectangle 161"/>
            <p:cNvSpPr/>
            <p:nvPr/>
          </p:nvSpPr>
          <p:spPr>
            <a:xfrm>
              <a:off x="4718" y="263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6" name="Rectangle 162"/>
            <p:cNvSpPr/>
            <p:nvPr/>
          </p:nvSpPr>
          <p:spPr>
            <a:xfrm>
              <a:off x="4718" y="263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7" name="Rectangle 163"/>
            <p:cNvSpPr/>
            <p:nvPr/>
          </p:nvSpPr>
          <p:spPr>
            <a:xfrm>
              <a:off x="4304" y="263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8" name="Rectangle 164"/>
            <p:cNvSpPr/>
            <p:nvPr/>
          </p:nvSpPr>
          <p:spPr>
            <a:xfrm>
              <a:off x="4304" y="263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39" name="Rectangle 165"/>
            <p:cNvSpPr/>
            <p:nvPr/>
          </p:nvSpPr>
          <p:spPr>
            <a:xfrm>
              <a:off x="4442" y="263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0" name="Rectangle 166"/>
            <p:cNvSpPr/>
            <p:nvPr/>
          </p:nvSpPr>
          <p:spPr>
            <a:xfrm>
              <a:off x="4442" y="263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1" name="Rectangle 167"/>
            <p:cNvSpPr/>
            <p:nvPr/>
          </p:nvSpPr>
          <p:spPr>
            <a:xfrm>
              <a:off x="3478" y="1818"/>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2" name="Rectangle 168"/>
            <p:cNvSpPr/>
            <p:nvPr/>
          </p:nvSpPr>
          <p:spPr>
            <a:xfrm>
              <a:off x="3478" y="1818"/>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3" name="Rectangle 169"/>
            <p:cNvSpPr/>
            <p:nvPr/>
          </p:nvSpPr>
          <p:spPr>
            <a:xfrm>
              <a:off x="3615" y="181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4" name="Rectangle 170"/>
            <p:cNvSpPr/>
            <p:nvPr/>
          </p:nvSpPr>
          <p:spPr>
            <a:xfrm>
              <a:off x="3615" y="181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5" name="Rectangle 171"/>
            <p:cNvSpPr/>
            <p:nvPr/>
          </p:nvSpPr>
          <p:spPr>
            <a:xfrm>
              <a:off x="3753" y="181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6" name="Rectangle 172"/>
            <p:cNvSpPr/>
            <p:nvPr/>
          </p:nvSpPr>
          <p:spPr>
            <a:xfrm>
              <a:off x="3753" y="181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7" name="Rectangle 173"/>
            <p:cNvSpPr/>
            <p:nvPr/>
          </p:nvSpPr>
          <p:spPr>
            <a:xfrm>
              <a:off x="3891" y="181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8" name="Rectangle 174"/>
            <p:cNvSpPr/>
            <p:nvPr/>
          </p:nvSpPr>
          <p:spPr>
            <a:xfrm>
              <a:off x="3891" y="181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49" name="Rectangle 175"/>
            <p:cNvSpPr/>
            <p:nvPr/>
          </p:nvSpPr>
          <p:spPr>
            <a:xfrm>
              <a:off x="4029" y="181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0" name="Rectangle 176"/>
            <p:cNvSpPr/>
            <p:nvPr/>
          </p:nvSpPr>
          <p:spPr>
            <a:xfrm>
              <a:off x="4029" y="181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1" name="Rectangle 177"/>
            <p:cNvSpPr/>
            <p:nvPr/>
          </p:nvSpPr>
          <p:spPr>
            <a:xfrm>
              <a:off x="4167" y="1818"/>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2" name="Rectangle 178"/>
            <p:cNvSpPr/>
            <p:nvPr/>
          </p:nvSpPr>
          <p:spPr>
            <a:xfrm>
              <a:off x="4167" y="1818"/>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3" name="Rectangle 179"/>
            <p:cNvSpPr/>
            <p:nvPr/>
          </p:nvSpPr>
          <p:spPr>
            <a:xfrm>
              <a:off x="4580" y="181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4" name="Rectangle 180"/>
            <p:cNvSpPr/>
            <p:nvPr/>
          </p:nvSpPr>
          <p:spPr>
            <a:xfrm>
              <a:off x="4580" y="181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5" name="Rectangle 181"/>
            <p:cNvSpPr/>
            <p:nvPr/>
          </p:nvSpPr>
          <p:spPr>
            <a:xfrm>
              <a:off x="4718" y="1818"/>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6" name="Rectangle 182"/>
            <p:cNvSpPr/>
            <p:nvPr/>
          </p:nvSpPr>
          <p:spPr>
            <a:xfrm>
              <a:off x="4718" y="181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7" name="Rectangle 183"/>
            <p:cNvSpPr/>
            <p:nvPr/>
          </p:nvSpPr>
          <p:spPr>
            <a:xfrm>
              <a:off x="4304" y="181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8" name="Rectangle 184"/>
            <p:cNvSpPr/>
            <p:nvPr/>
          </p:nvSpPr>
          <p:spPr>
            <a:xfrm>
              <a:off x="4304" y="181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59" name="Rectangle 185"/>
            <p:cNvSpPr/>
            <p:nvPr/>
          </p:nvSpPr>
          <p:spPr>
            <a:xfrm>
              <a:off x="4442" y="181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0" name="Rectangle 186"/>
            <p:cNvSpPr/>
            <p:nvPr/>
          </p:nvSpPr>
          <p:spPr>
            <a:xfrm>
              <a:off x="4442" y="181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1" name="Rectangle 187"/>
            <p:cNvSpPr/>
            <p:nvPr/>
          </p:nvSpPr>
          <p:spPr>
            <a:xfrm>
              <a:off x="3478" y="1954"/>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2" name="Rectangle 188"/>
            <p:cNvSpPr/>
            <p:nvPr/>
          </p:nvSpPr>
          <p:spPr>
            <a:xfrm>
              <a:off x="3478" y="1954"/>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3" name="Rectangle 189"/>
            <p:cNvSpPr/>
            <p:nvPr/>
          </p:nvSpPr>
          <p:spPr>
            <a:xfrm>
              <a:off x="3615" y="195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4" name="Rectangle 190"/>
            <p:cNvSpPr/>
            <p:nvPr/>
          </p:nvSpPr>
          <p:spPr>
            <a:xfrm>
              <a:off x="3615" y="195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5" name="Rectangle 191"/>
            <p:cNvSpPr/>
            <p:nvPr/>
          </p:nvSpPr>
          <p:spPr>
            <a:xfrm>
              <a:off x="3753" y="195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6" name="Rectangle 192"/>
            <p:cNvSpPr/>
            <p:nvPr/>
          </p:nvSpPr>
          <p:spPr>
            <a:xfrm>
              <a:off x="3753" y="195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7" name="Rectangle 193"/>
            <p:cNvSpPr/>
            <p:nvPr/>
          </p:nvSpPr>
          <p:spPr>
            <a:xfrm>
              <a:off x="3891" y="195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8" name="Rectangle 194"/>
            <p:cNvSpPr/>
            <p:nvPr/>
          </p:nvSpPr>
          <p:spPr>
            <a:xfrm>
              <a:off x="3891" y="195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69" name="Rectangle 195"/>
            <p:cNvSpPr/>
            <p:nvPr/>
          </p:nvSpPr>
          <p:spPr>
            <a:xfrm>
              <a:off x="4029" y="195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0" name="Rectangle 196"/>
            <p:cNvSpPr/>
            <p:nvPr/>
          </p:nvSpPr>
          <p:spPr>
            <a:xfrm>
              <a:off x="4029" y="195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1" name="Rectangle 197"/>
            <p:cNvSpPr/>
            <p:nvPr/>
          </p:nvSpPr>
          <p:spPr>
            <a:xfrm>
              <a:off x="4167" y="1954"/>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2" name="Rectangle 198"/>
            <p:cNvSpPr/>
            <p:nvPr/>
          </p:nvSpPr>
          <p:spPr>
            <a:xfrm>
              <a:off x="4167" y="1954"/>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3" name="Rectangle 199"/>
            <p:cNvSpPr/>
            <p:nvPr/>
          </p:nvSpPr>
          <p:spPr>
            <a:xfrm>
              <a:off x="4580" y="1954"/>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4" name="Rectangle 200"/>
            <p:cNvSpPr/>
            <p:nvPr/>
          </p:nvSpPr>
          <p:spPr>
            <a:xfrm>
              <a:off x="4580" y="195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5" name="Rectangle 201"/>
            <p:cNvSpPr/>
            <p:nvPr/>
          </p:nvSpPr>
          <p:spPr>
            <a:xfrm>
              <a:off x="4718" y="195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6" name="Rectangle 202"/>
            <p:cNvSpPr/>
            <p:nvPr/>
          </p:nvSpPr>
          <p:spPr>
            <a:xfrm>
              <a:off x="4718" y="195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7" name="Rectangle 203"/>
            <p:cNvSpPr/>
            <p:nvPr/>
          </p:nvSpPr>
          <p:spPr>
            <a:xfrm>
              <a:off x="4304" y="195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8" name="Rectangle 204"/>
            <p:cNvSpPr/>
            <p:nvPr/>
          </p:nvSpPr>
          <p:spPr>
            <a:xfrm>
              <a:off x="4304" y="195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79" name="Rectangle 206"/>
            <p:cNvSpPr/>
            <p:nvPr/>
          </p:nvSpPr>
          <p:spPr>
            <a:xfrm>
              <a:off x="4442" y="195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80" name="Rectangle 207"/>
            <p:cNvSpPr/>
            <p:nvPr/>
          </p:nvSpPr>
          <p:spPr>
            <a:xfrm>
              <a:off x="4442" y="195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81" name="Rectangle 208"/>
            <p:cNvSpPr/>
            <p:nvPr/>
          </p:nvSpPr>
          <p:spPr>
            <a:xfrm>
              <a:off x="3357" y="3059"/>
              <a:ext cx="78" cy="154"/>
            </a:xfrm>
            <a:prstGeom prst="rect">
              <a:avLst/>
            </a:prstGeom>
            <a:noFill/>
            <a:ln w="9525">
              <a:noFill/>
            </a:ln>
          </p:spPr>
          <p:txBody>
            <a:bodyPr wrap="none" lIns="0" tIns="0" rIns="0" bIns="0" anchor="t" anchorCtr="0">
              <a:spAutoFit/>
            </a:bodyPr>
            <a:p>
              <a:r>
                <a:rPr lang="en-US" altLang="zh-CN" sz="1600" i="1" dirty="0">
                  <a:solidFill>
                    <a:srgbClr val="000000"/>
                  </a:solidFill>
                  <a:latin typeface="Times New Roman" panose="02020603050405020304" pitchFamily="18" charset="0"/>
                  <a:ea typeface="楷体" panose="02010609060101010101" pitchFamily="49" charset="-122"/>
                </a:rPr>
                <a:t>A</a:t>
              </a:r>
              <a:endParaRPr lang="en-US" altLang="zh-CN" sz="1600" i="1" dirty="0">
                <a:solidFill>
                  <a:srgbClr val="000000"/>
                </a:solidFill>
                <a:latin typeface="Times New Roman" panose="02020603050405020304" pitchFamily="18" charset="0"/>
                <a:ea typeface="楷体" panose="02010609060101010101" pitchFamily="49" charset="-122"/>
              </a:endParaRPr>
            </a:p>
          </p:txBody>
        </p:sp>
        <p:sp>
          <p:nvSpPr>
            <p:cNvPr id="24782" name="Rectangle 209"/>
            <p:cNvSpPr/>
            <p:nvPr/>
          </p:nvSpPr>
          <p:spPr>
            <a:xfrm>
              <a:off x="4899" y="3059"/>
              <a:ext cx="78" cy="154"/>
            </a:xfrm>
            <a:prstGeom prst="rect">
              <a:avLst/>
            </a:prstGeom>
            <a:noFill/>
            <a:ln w="9525">
              <a:noFill/>
            </a:ln>
          </p:spPr>
          <p:txBody>
            <a:bodyPr wrap="none" lIns="0" tIns="0" rIns="0" bIns="0" anchor="t" anchorCtr="0">
              <a:spAutoFit/>
            </a:bodyPr>
            <a:p>
              <a:r>
                <a:rPr lang="en-US" altLang="zh-CN" sz="1600" i="1" dirty="0">
                  <a:solidFill>
                    <a:srgbClr val="000000"/>
                  </a:solidFill>
                  <a:latin typeface="Times New Roman" panose="02020603050405020304" pitchFamily="18" charset="0"/>
                  <a:ea typeface="楷体" panose="02010609060101010101" pitchFamily="49" charset="-122"/>
                </a:rPr>
                <a:t>B</a:t>
              </a:r>
              <a:endParaRPr lang="en-US" altLang="zh-CN" sz="1600" i="1" dirty="0">
                <a:solidFill>
                  <a:srgbClr val="000000"/>
                </a:solidFill>
                <a:latin typeface="Times New Roman" panose="02020603050405020304" pitchFamily="18" charset="0"/>
                <a:ea typeface="楷体" panose="02010609060101010101" pitchFamily="49" charset="-122"/>
              </a:endParaRPr>
            </a:p>
          </p:txBody>
        </p:sp>
        <p:sp>
          <p:nvSpPr>
            <p:cNvPr id="24783" name="Rectangle 210"/>
            <p:cNvSpPr/>
            <p:nvPr/>
          </p:nvSpPr>
          <p:spPr>
            <a:xfrm>
              <a:off x="3357" y="1814"/>
              <a:ext cx="85" cy="154"/>
            </a:xfrm>
            <a:prstGeom prst="rect">
              <a:avLst/>
            </a:prstGeom>
            <a:noFill/>
            <a:ln w="9525">
              <a:noFill/>
            </a:ln>
          </p:spPr>
          <p:txBody>
            <a:bodyPr wrap="none" lIns="0" tIns="0" rIns="0" bIns="0" anchor="t" anchorCtr="0">
              <a:spAutoFit/>
            </a:bodyPr>
            <a:p>
              <a:r>
                <a:rPr lang="en-US" altLang="zh-CN" sz="1600" i="1" dirty="0">
                  <a:solidFill>
                    <a:srgbClr val="000000"/>
                  </a:solidFill>
                  <a:latin typeface="Times New Roman" panose="02020603050405020304" pitchFamily="18" charset="0"/>
                  <a:ea typeface="楷体" panose="02010609060101010101" pitchFamily="49" charset="-122"/>
                </a:rPr>
                <a:t>C</a:t>
              </a:r>
              <a:endParaRPr lang="en-US" altLang="zh-CN" sz="1600" i="1" dirty="0">
                <a:solidFill>
                  <a:srgbClr val="000000"/>
                </a:solidFill>
                <a:latin typeface="Times New Roman" panose="02020603050405020304" pitchFamily="18" charset="0"/>
                <a:ea typeface="楷体" panose="02010609060101010101" pitchFamily="49" charset="-122"/>
              </a:endParaRPr>
            </a:p>
          </p:txBody>
        </p:sp>
        <p:sp>
          <p:nvSpPr>
            <p:cNvPr id="24784" name="Rectangle 211"/>
            <p:cNvSpPr/>
            <p:nvPr/>
          </p:nvSpPr>
          <p:spPr>
            <a:xfrm>
              <a:off x="4899" y="1814"/>
              <a:ext cx="92" cy="154"/>
            </a:xfrm>
            <a:prstGeom prst="rect">
              <a:avLst/>
            </a:prstGeom>
            <a:noFill/>
            <a:ln w="9525">
              <a:noFill/>
            </a:ln>
          </p:spPr>
          <p:txBody>
            <a:bodyPr wrap="none" lIns="0" tIns="0" rIns="0" bIns="0" anchor="t" anchorCtr="0">
              <a:spAutoFit/>
            </a:bodyPr>
            <a:p>
              <a:r>
                <a:rPr lang="en-US" altLang="zh-CN" sz="1600" i="1" dirty="0">
                  <a:solidFill>
                    <a:srgbClr val="000000"/>
                  </a:solidFill>
                  <a:latin typeface="Times New Roman" panose="02020603050405020304" pitchFamily="18" charset="0"/>
                  <a:ea typeface="楷体" panose="02010609060101010101" pitchFamily="49" charset="-122"/>
                </a:rPr>
                <a:t>D</a:t>
              </a:r>
              <a:endParaRPr lang="en-US" altLang="zh-CN" sz="1600" i="1" dirty="0">
                <a:solidFill>
                  <a:srgbClr val="000000"/>
                </a:solidFill>
                <a:latin typeface="Times New Roman" panose="02020603050405020304" pitchFamily="18" charset="0"/>
                <a:ea typeface="楷体" panose="02010609060101010101" pitchFamily="49" charset="-122"/>
              </a:endParaRPr>
            </a:p>
          </p:txBody>
        </p:sp>
      </p:grpSp>
      <p:grpSp>
        <p:nvGrpSpPr>
          <p:cNvPr id="3" name="Group 425"/>
          <p:cNvGrpSpPr/>
          <p:nvPr/>
        </p:nvGrpSpPr>
        <p:grpSpPr>
          <a:xfrm>
            <a:off x="1744663" y="4264025"/>
            <a:ext cx="3703637" cy="2478088"/>
            <a:chOff x="894" y="1824"/>
            <a:chExt cx="2333" cy="1561"/>
          </a:xfrm>
        </p:grpSpPr>
        <p:sp>
          <p:nvSpPr>
            <p:cNvPr id="24786" name="Rectangle 212"/>
            <p:cNvSpPr/>
            <p:nvPr/>
          </p:nvSpPr>
          <p:spPr>
            <a:xfrm>
              <a:off x="2715" y="1882"/>
              <a:ext cx="512" cy="154"/>
            </a:xfrm>
            <a:prstGeom prst="rect">
              <a:avLst/>
            </a:prstGeom>
            <a:noFill/>
            <a:ln w="9525">
              <a:noFill/>
            </a:ln>
          </p:spPr>
          <p:txBody>
            <a:bodyPr wrap="none" lIns="0" tIns="0" rIns="0" bIns="0" anchor="t" anchorCtr="0">
              <a:spAutoFit/>
            </a:bodyPr>
            <a:p>
              <a:r>
                <a:rPr lang="zh-CN" altLang="en-US" sz="1600" dirty="0">
                  <a:solidFill>
                    <a:srgbClr val="000000"/>
                  </a:solidFill>
                  <a:latin typeface="Times New Roman" panose="02020603050405020304" pitchFamily="18" charset="0"/>
                  <a:ea typeface="楷体" panose="02010609060101010101" pitchFamily="49" charset="-122"/>
                </a:rPr>
                <a:t>图像元素</a:t>
              </a:r>
              <a:endParaRPr lang="zh-CN" altLang="en-US" sz="1600" dirty="0">
                <a:solidFill>
                  <a:srgbClr val="000000"/>
                </a:solidFill>
                <a:latin typeface="Times New Roman" panose="02020603050405020304" pitchFamily="18" charset="0"/>
                <a:ea typeface="楷体" panose="02010609060101010101" pitchFamily="49" charset="-122"/>
              </a:endParaRPr>
            </a:p>
          </p:txBody>
        </p:sp>
        <p:sp>
          <p:nvSpPr>
            <p:cNvPr id="24787" name="Rectangle 213"/>
            <p:cNvSpPr/>
            <p:nvPr/>
          </p:nvSpPr>
          <p:spPr>
            <a:xfrm>
              <a:off x="2780" y="2036"/>
              <a:ext cx="384" cy="154"/>
            </a:xfrm>
            <a:prstGeom prst="rect">
              <a:avLst/>
            </a:prstGeom>
            <a:noFill/>
            <a:ln w="9525">
              <a:noFill/>
            </a:ln>
          </p:spPr>
          <p:txBody>
            <a:bodyPr wrap="none" lIns="0" tIns="0" rIns="0" bIns="0" anchor="t" anchorCtr="0">
              <a:spAutoFit/>
            </a:bodyPr>
            <a:p>
              <a:r>
                <a:rPr lang="zh-CN" altLang="en-US" sz="1600" dirty="0">
                  <a:solidFill>
                    <a:srgbClr val="000000"/>
                  </a:solidFill>
                  <a:latin typeface="Times New Roman" panose="02020603050405020304" pitchFamily="18" charset="0"/>
                  <a:ea typeface="楷体" panose="02010609060101010101" pitchFamily="49" charset="-122"/>
                </a:rPr>
                <a:t>或象素</a:t>
              </a:r>
              <a:endParaRPr lang="zh-CN" altLang="en-US" sz="1600" dirty="0">
                <a:solidFill>
                  <a:srgbClr val="000000"/>
                </a:solidFill>
                <a:latin typeface="Times New Roman" panose="02020603050405020304" pitchFamily="18" charset="0"/>
                <a:ea typeface="楷体" panose="02010609060101010101" pitchFamily="49" charset="-122"/>
              </a:endParaRPr>
            </a:p>
          </p:txBody>
        </p:sp>
        <p:sp>
          <p:nvSpPr>
            <p:cNvPr id="24788" name="Rectangle 215"/>
            <p:cNvSpPr/>
            <p:nvPr/>
          </p:nvSpPr>
          <p:spPr>
            <a:xfrm>
              <a:off x="2428" y="2646"/>
              <a:ext cx="78" cy="154"/>
            </a:xfrm>
            <a:prstGeom prst="rect">
              <a:avLst/>
            </a:prstGeom>
            <a:noFill/>
            <a:ln w="9525">
              <a:noFill/>
            </a:ln>
          </p:spPr>
          <p:txBody>
            <a:bodyPr wrap="none" lIns="0" tIns="0" rIns="0" bIns="0" anchor="t" anchorCtr="0">
              <a:spAutoFit/>
            </a:bodyPr>
            <a:p>
              <a:r>
                <a:rPr lang="en-US" altLang="zh-CN" sz="1600" i="1" dirty="0">
                  <a:solidFill>
                    <a:srgbClr val="000000"/>
                  </a:solidFill>
                  <a:latin typeface="Times New Roman" panose="02020603050405020304" pitchFamily="18" charset="0"/>
                  <a:ea typeface="楷体" panose="02010609060101010101" pitchFamily="49" charset="-122"/>
                </a:rPr>
                <a:t>B</a:t>
              </a:r>
              <a:endParaRPr lang="en-US" altLang="zh-CN" sz="1600" i="1" dirty="0">
                <a:solidFill>
                  <a:srgbClr val="000000"/>
                </a:solidFill>
                <a:latin typeface="Times New Roman" panose="02020603050405020304" pitchFamily="18" charset="0"/>
                <a:ea typeface="楷体" panose="02010609060101010101" pitchFamily="49" charset="-122"/>
              </a:endParaRPr>
            </a:p>
          </p:txBody>
        </p:sp>
        <p:sp>
          <p:nvSpPr>
            <p:cNvPr id="24789" name="Rectangle 216"/>
            <p:cNvSpPr/>
            <p:nvPr/>
          </p:nvSpPr>
          <p:spPr>
            <a:xfrm>
              <a:off x="1636" y="3231"/>
              <a:ext cx="143" cy="154"/>
            </a:xfrm>
            <a:prstGeom prst="rect">
              <a:avLst/>
            </a:prstGeom>
            <a:noFill/>
            <a:ln w="9525">
              <a:noFill/>
            </a:ln>
          </p:spPr>
          <p:txBody>
            <a:bodyPr wrap="none" lIns="0" tIns="0" rIns="0" bIns="0" anchor="t" anchorCtr="0">
              <a:spAutoFit/>
            </a:bodyPr>
            <a:p>
              <a:r>
                <a:rPr lang="en-US" altLang="zh-CN" sz="1600" dirty="0">
                  <a:solidFill>
                    <a:srgbClr val="000000"/>
                  </a:solidFill>
                  <a:latin typeface="Times New Roman" panose="02020603050405020304" pitchFamily="18" charset="0"/>
                  <a:ea typeface="楷体" panose="02010609060101010101" pitchFamily="49" charset="-122"/>
                </a:rPr>
                <a:t>(a)</a:t>
              </a:r>
              <a:endParaRPr lang="en-US" altLang="zh-CN" sz="1600" dirty="0">
                <a:solidFill>
                  <a:srgbClr val="000000"/>
                </a:solidFill>
                <a:latin typeface="Times New Roman" panose="02020603050405020304" pitchFamily="18" charset="0"/>
                <a:ea typeface="楷体" panose="02010609060101010101" pitchFamily="49" charset="-122"/>
              </a:endParaRPr>
            </a:p>
          </p:txBody>
        </p:sp>
        <p:sp>
          <p:nvSpPr>
            <p:cNvPr id="24790" name="Rectangle 217"/>
            <p:cNvSpPr/>
            <p:nvPr/>
          </p:nvSpPr>
          <p:spPr>
            <a:xfrm>
              <a:off x="1019" y="2367"/>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1" name="Rectangle 218"/>
            <p:cNvSpPr/>
            <p:nvPr/>
          </p:nvSpPr>
          <p:spPr>
            <a:xfrm>
              <a:off x="1019" y="2367"/>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2" name="Rectangle 219"/>
            <p:cNvSpPr/>
            <p:nvPr/>
          </p:nvSpPr>
          <p:spPr>
            <a:xfrm>
              <a:off x="1156" y="236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3" name="Rectangle 220"/>
            <p:cNvSpPr/>
            <p:nvPr/>
          </p:nvSpPr>
          <p:spPr>
            <a:xfrm>
              <a:off x="1156" y="236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4" name="Rectangle 221"/>
            <p:cNvSpPr/>
            <p:nvPr/>
          </p:nvSpPr>
          <p:spPr>
            <a:xfrm>
              <a:off x="1294" y="236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5" name="Rectangle 222"/>
            <p:cNvSpPr/>
            <p:nvPr/>
          </p:nvSpPr>
          <p:spPr>
            <a:xfrm>
              <a:off x="1294" y="236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6" name="Rectangle 223"/>
            <p:cNvSpPr/>
            <p:nvPr/>
          </p:nvSpPr>
          <p:spPr>
            <a:xfrm>
              <a:off x="1432" y="236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7" name="Rectangle 224"/>
            <p:cNvSpPr/>
            <p:nvPr/>
          </p:nvSpPr>
          <p:spPr>
            <a:xfrm>
              <a:off x="1432" y="236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8" name="Rectangle 225"/>
            <p:cNvSpPr/>
            <p:nvPr/>
          </p:nvSpPr>
          <p:spPr>
            <a:xfrm>
              <a:off x="1570" y="236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799" name="Rectangle 226"/>
            <p:cNvSpPr/>
            <p:nvPr/>
          </p:nvSpPr>
          <p:spPr>
            <a:xfrm>
              <a:off x="1570" y="236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0" name="Rectangle 227"/>
            <p:cNvSpPr/>
            <p:nvPr/>
          </p:nvSpPr>
          <p:spPr>
            <a:xfrm>
              <a:off x="1708" y="2367"/>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1" name="Rectangle 228"/>
            <p:cNvSpPr/>
            <p:nvPr/>
          </p:nvSpPr>
          <p:spPr>
            <a:xfrm>
              <a:off x="1708" y="2367"/>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2" name="Rectangle 229"/>
            <p:cNvSpPr/>
            <p:nvPr/>
          </p:nvSpPr>
          <p:spPr>
            <a:xfrm>
              <a:off x="2121" y="236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3" name="Rectangle 230"/>
            <p:cNvSpPr/>
            <p:nvPr/>
          </p:nvSpPr>
          <p:spPr>
            <a:xfrm>
              <a:off x="2121" y="236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4" name="Rectangle 231"/>
            <p:cNvSpPr/>
            <p:nvPr/>
          </p:nvSpPr>
          <p:spPr>
            <a:xfrm>
              <a:off x="2259" y="236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5" name="Rectangle 232"/>
            <p:cNvSpPr/>
            <p:nvPr/>
          </p:nvSpPr>
          <p:spPr>
            <a:xfrm>
              <a:off x="2259" y="236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6" name="Rectangle 233"/>
            <p:cNvSpPr/>
            <p:nvPr/>
          </p:nvSpPr>
          <p:spPr>
            <a:xfrm>
              <a:off x="1845" y="236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7" name="Rectangle 234"/>
            <p:cNvSpPr/>
            <p:nvPr/>
          </p:nvSpPr>
          <p:spPr>
            <a:xfrm>
              <a:off x="1845" y="236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8" name="Rectangle 235"/>
            <p:cNvSpPr/>
            <p:nvPr/>
          </p:nvSpPr>
          <p:spPr>
            <a:xfrm>
              <a:off x="1983" y="2367"/>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09" name="Rectangle 236"/>
            <p:cNvSpPr/>
            <p:nvPr/>
          </p:nvSpPr>
          <p:spPr>
            <a:xfrm>
              <a:off x="1983" y="2367"/>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0" name="Rectangle 237"/>
            <p:cNvSpPr/>
            <p:nvPr/>
          </p:nvSpPr>
          <p:spPr>
            <a:xfrm>
              <a:off x="1019" y="2503"/>
              <a:ext cx="137"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1" name="Rectangle 238"/>
            <p:cNvSpPr/>
            <p:nvPr/>
          </p:nvSpPr>
          <p:spPr>
            <a:xfrm>
              <a:off x="1019" y="2503"/>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2" name="Rectangle 239"/>
            <p:cNvSpPr/>
            <p:nvPr/>
          </p:nvSpPr>
          <p:spPr>
            <a:xfrm>
              <a:off x="1156" y="250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3" name="Rectangle 240"/>
            <p:cNvSpPr/>
            <p:nvPr/>
          </p:nvSpPr>
          <p:spPr>
            <a:xfrm>
              <a:off x="1156" y="250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4" name="Rectangle 241"/>
            <p:cNvSpPr/>
            <p:nvPr/>
          </p:nvSpPr>
          <p:spPr>
            <a:xfrm>
              <a:off x="1294" y="250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5" name="Rectangle 242"/>
            <p:cNvSpPr/>
            <p:nvPr/>
          </p:nvSpPr>
          <p:spPr>
            <a:xfrm>
              <a:off x="1294" y="250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6" name="Rectangle 243"/>
            <p:cNvSpPr/>
            <p:nvPr/>
          </p:nvSpPr>
          <p:spPr>
            <a:xfrm>
              <a:off x="1432" y="250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7" name="Rectangle 244"/>
            <p:cNvSpPr/>
            <p:nvPr/>
          </p:nvSpPr>
          <p:spPr>
            <a:xfrm>
              <a:off x="1432" y="250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8" name="Rectangle 245"/>
            <p:cNvSpPr/>
            <p:nvPr/>
          </p:nvSpPr>
          <p:spPr>
            <a:xfrm>
              <a:off x="1570" y="250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19" name="Rectangle 246"/>
            <p:cNvSpPr/>
            <p:nvPr/>
          </p:nvSpPr>
          <p:spPr>
            <a:xfrm>
              <a:off x="1570" y="250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0" name="Rectangle 247"/>
            <p:cNvSpPr/>
            <p:nvPr/>
          </p:nvSpPr>
          <p:spPr>
            <a:xfrm>
              <a:off x="1708" y="2503"/>
              <a:ext cx="137"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1" name="Rectangle 248"/>
            <p:cNvSpPr/>
            <p:nvPr/>
          </p:nvSpPr>
          <p:spPr>
            <a:xfrm>
              <a:off x="1708" y="2503"/>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2" name="Rectangle 249"/>
            <p:cNvSpPr/>
            <p:nvPr/>
          </p:nvSpPr>
          <p:spPr>
            <a:xfrm>
              <a:off x="2121" y="250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3" name="Rectangle 250"/>
            <p:cNvSpPr/>
            <p:nvPr/>
          </p:nvSpPr>
          <p:spPr>
            <a:xfrm>
              <a:off x="2121" y="250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4" name="Rectangle 251"/>
            <p:cNvSpPr/>
            <p:nvPr/>
          </p:nvSpPr>
          <p:spPr>
            <a:xfrm>
              <a:off x="2259" y="250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5" name="Rectangle 252"/>
            <p:cNvSpPr/>
            <p:nvPr/>
          </p:nvSpPr>
          <p:spPr>
            <a:xfrm>
              <a:off x="2259" y="250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6" name="Rectangle 253"/>
            <p:cNvSpPr/>
            <p:nvPr/>
          </p:nvSpPr>
          <p:spPr>
            <a:xfrm>
              <a:off x="1845" y="250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7" name="Rectangle 254"/>
            <p:cNvSpPr/>
            <p:nvPr/>
          </p:nvSpPr>
          <p:spPr>
            <a:xfrm>
              <a:off x="1845" y="250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8" name="Rectangle 255"/>
            <p:cNvSpPr/>
            <p:nvPr/>
          </p:nvSpPr>
          <p:spPr>
            <a:xfrm>
              <a:off x="1983" y="2503"/>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29" name="Rectangle 256"/>
            <p:cNvSpPr/>
            <p:nvPr/>
          </p:nvSpPr>
          <p:spPr>
            <a:xfrm>
              <a:off x="1983" y="2503"/>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0" name="Rectangle 257"/>
            <p:cNvSpPr/>
            <p:nvPr/>
          </p:nvSpPr>
          <p:spPr>
            <a:xfrm>
              <a:off x="1019" y="2231"/>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1" name="Rectangle 258"/>
            <p:cNvSpPr/>
            <p:nvPr/>
          </p:nvSpPr>
          <p:spPr>
            <a:xfrm>
              <a:off x="1019" y="2231"/>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2" name="Rectangle 259"/>
            <p:cNvSpPr/>
            <p:nvPr/>
          </p:nvSpPr>
          <p:spPr>
            <a:xfrm>
              <a:off x="1156" y="223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3" name="Rectangle 260"/>
            <p:cNvSpPr/>
            <p:nvPr/>
          </p:nvSpPr>
          <p:spPr>
            <a:xfrm>
              <a:off x="1156" y="223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4" name="Rectangle 261"/>
            <p:cNvSpPr/>
            <p:nvPr/>
          </p:nvSpPr>
          <p:spPr>
            <a:xfrm>
              <a:off x="1294" y="223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5" name="Rectangle 262"/>
            <p:cNvSpPr/>
            <p:nvPr/>
          </p:nvSpPr>
          <p:spPr>
            <a:xfrm>
              <a:off x="1294" y="223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6" name="Rectangle 263"/>
            <p:cNvSpPr/>
            <p:nvPr/>
          </p:nvSpPr>
          <p:spPr>
            <a:xfrm>
              <a:off x="1432" y="223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7" name="Rectangle 264"/>
            <p:cNvSpPr/>
            <p:nvPr/>
          </p:nvSpPr>
          <p:spPr>
            <a:xfrm>
              <a:off x="1432" y="223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8" name="Rectangle 265"/>
            <p:cNvSpPr/>
            <p:nvPr/>
          </p:nvSpPr>
          <p:spPr>
            <a:xfrm>
              <a:off x="1570" y="223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39" name="Rectangle 266"/>
            <p:cNvSpPr/>
            <p:nvPr/>
          </p:nvSpPr>
          <p:spPr>
            <a:xfrm>
              <a:off x="1570" y="223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0" name="Rectangle 267"/>
            <p:cNvSpPr/>
            <p:nvPr/>
          </p:nvSpPr>
          <p:spPr>
            <a:xfrm>
              <a:off x="1708" y="2231"/>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1" name="Rectangle 268"/>
            <p:cNvSpPr/>
            <p:nvPr/>
          </p:nvSpPr>
          <p:spPr>
            <a:xfrm>
              <a:off x="1708" y="2231"/>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2" name="Rectangle 269"/>
            <p:cNvSpPr/>
            <p:nvPr/>
          </p:nvSpPr>
          <p:spPr>
            <a:xfrm>
              <a:off x="2121" y="223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3" name="Rectangle 270"/>
            <p:cNvSpPr/>
            <p:nvPr/>
          </p:nvSpPr>
          <p:spPr>
            <a:xfrm>
              <a:off x="2121" y="223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4" name="Rectangle 271"/>
            <p:cNvSpPr/>
            <p:nvPr/>
          </p:nvSpPr>
          <p:spPr>
            <a:xfrm>
              <a:off x="2259" y="223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5" name="Rectangle 272"/>
            <p:cNvSpPr/>
            <p:nvPr/>
          </p:nvSpPr>
          <p:spPr>
            <a:xfrm>
              <a:off x="2259" y="223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6" name="Rectangle 273"/>
            <p:cNvSpPr/>
            <p:nvPr/>
          </p:nvSpPr>
          <p:spPr>
            <a:xfrm>
              <a:off x="1845" y="223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7" name="Rectangle 274"/>
            <p:cNvSpPr/>
            <p:nvPr/>
          </p:nvSpPr>
          <p:spPr>
            <a:xfrm>
              <a:off x="1845" y="223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8" name="Rectangle 275"/>
            <p:cNvSpPr/>
            <p:nvPr/>
          </p:nvSpPr>
          <p:spPr>
            <a:xfrm>
              <a:off x="1983" y="2231"/>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49" name="Rectangle 276"/>
            <p:cNvSpPr/>
            <p:nvPr/>
          </p:nvSpPr>
          <p:spPr>
            <a:xfrm>
              <a:off x="1983" y="2231"/>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0" name="Rectangle 277"/>
            <p:cNvSpPr/>
            <p:nvPr/>
          </p:nvSpPr>
          <p:spPr>
            <a:xfrm>
              <a:off x="1019" y="2095"/>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1" name="Rectangle 278"/>
            <p:cNvSpPr/>
            <p:nvPr/>
          </p:nvSpPr>
          <p:spPr>
            <a:xfrm>
              <a:off x="1019" y="2095"/>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2" name="Rectangle 279"/>
            <p:cNvSpPr/>
            <p:nvPr/>
          </p:nvSpPr>
          <p:spPr>
            <a:xfrm>
              <a:off x="1156" y="209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3" name="Rectangle 280"/>
            <p:cNvSpPr/>
            <p:nvPr/>
          </p:nvSpPr>
          <p:spPr>
            <a:xfrm>
              <a:off x="1156" y="209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4" name="Rectangle 281"/>
            <p:cNvSpPr/>
            <p:nvPr/>
          </p:nvSpPr>
          <p:spPr>
            <a:xfrm>
              <a:off x="1294" y="209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5" name="Rectangle 282"/>
            <p:cNvSpPr/>
            <p:nvPr/>
          </p:nvSpPr>
          <p:spPr>
            <a:xfrm>
              <a:off x="1294" y="209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6" name="Rectangle 283"/>
            <p:cNvSpPr/>
            <p:nvPr/>
          </p:nvSpPr>
          <p:spPr>
            <a:xfrm>
              <a:off x="1432" y="209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7" name="Rectangle 284"/>
            <p:cNvSpPr/>
            <p:nvPr/>
          </p:nvSpPr>
          <p:spPr>
            <a:xfrm>
              <a:off x="1432" y="209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8" name="Rectangle 285"/>
            <p:cNvSpPr/>
            <p:nvPr/>
          </p:nvSpPr>
          <p:spPr>
            <a:xfrm>
              <a:off x="1570" y="209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59" name="Rectangle 286"/>
            <p:cNvSpPr/>
            <p:nvPr/>
          </p:nvSpPr>
          <p:spPr>
            <a:xfrm>
              <a:off x="1570" y="209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0" name="Rectangle 287"/>
            <p:cNvSpPr/>
            <p:nvPr/>
          </p:nvSpPr>
          <p:spPr>
            <a:xfrm>
              <a:off x="1708" y="2095"/>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1" name="Rectangle 288"/>
            <p:cNvSpPr/>
            <p:nvPr/>
          </p:nvSpPr>
          <p:spPr>
            <a:xfrm>
              <a:off x="1708" y="2095"/>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2" name="Rectangle 289"/>
            <p:cNvSpPr/>
            <p:nvPr/>
          </p:nvSpPr>
          <p:spPr>
            <a:xfrm>
              <a:off x="2121" y="209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3" name="Rectangle 290"/>
            <p:cNvSpPr/>
            <p:nvPr/>
          </p:nvSpPr>
          <p:spPr>
            <a:xfrm>
              <a:off x="2121" y="209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4" name="Rectangle 291"/>
            <p:cNvSpPr/>
            <p:nvPr/>
          </p:nvSpPr>
          <p:spPr>
            <a:xfrm>
              <a:off x="2259" y="209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5" name="Rectangle 292"/>
            <p:cNvSpPr/>
            <p:nvPr/>
          </p:nvSpPr>
          <p:spPr>
            <a:xfrm>
              <a:off x="2259" y="209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6" name="Rectangle 293"/>
            <p:cNvSpPr/>
            <p:nvPr/>
          </p:nvSpPr>
          <p:spPr>
            <a:xfrm>
              <a:off x="1845" y="209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7" name="Rectangle 294"/>
            <p:cNvSpPr/>
            <p:nvPr/>
          </p:nvSpPr>
          <p:spPr>
            <a:xfrm>
              <a:off x="1845" y="209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8" name="Rectangle 295"/>
            <p:cNvSpPr/>
            <p:nvPr/>
          </p:nvSpPr>
          <p:spPr>
            <a:xfrm>
              <a:off x="1983" y="209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69" name="Rectangle 296"/>
            <p:cNvSpPr/>
            <p:nvPr/>
          </p:nvSpPr>
          <p:spPr>
            <a:xfrm>
              <a:off x="1983" y="209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0" name="Rectangle 297"/>
            <p:cNvSpPr/>
            <p:nvPr/>
          </p:nvSpPr>
          <p:spPr>
            <a:xfrm>
              <a:off x="1019" y="3045"/>
              <a:ext cx="137"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1" name="Rectangle 298"/>
            <p:cNvSpPr/>
            <p:nvPr/>
          </p:nvSpPr>
          <p:spPr>
            <a:xfrm>
              <a:off x="1019" y="3045"/>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2" name="Rectangle 299"/>
            <p:cNvSpPr/>
            <p:nvPr/>
          </p:nvSpPr>
          <p:spPr>
            <a:xfrm>
              <a:off x="1156" y="3045"/>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3" name="Rectangle 300"/>
            <p:cNvSpPr/>
            <p:nvPr/>
          </p:nvSpPr>
          <p:spPr>
            <a:xfrm>
              <a:off x="1156" y="304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4" name="Rectangle 301"/>
            <p:cNvSpPr/>
            <p:nvPr/>
          </p:nvSpPr>
          <p:spPr>
            <a:xfrm>
              <a:off x="1294" y="3045"/>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5" name="Rectangle 302"/>
            <p:cNvSpPr/>
            <p:nvPr/>
          </p:nvSpPr>
          <p:spPr>
            <a:xfrm>
              <a:off x="1294" y="304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6" name="Rectangle 303"/>
            <p:cNvSpPr/>
            <p:nvPr/>
          </p:nvSpPr>
          <p:spPr>
            <a:xfrm>
              <a:off x="1432" y="304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7" name="Rectangle 304"/>
            <p:cNvSpPr/>
            <p:nvPr/>
          </p:nvSpPr>
          <p:spPr>
            <a:xfrm>
              <a:off x="1432" y="304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8" name="Rectangle 305"/>
            <p:cNvSpPr/>
            <p:nvPr/>
          </p:nvSpPr>
          <p:spPr>
            <a:xfrm>
              <a:off x="1570" y="304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79" name="Rectangle 306"/>
            <p:cNvSpPr/>
            <p:nvPr/>
          </p:nvSpPr>
          <p:spPr>
            <a:xfrm>
              <a:off x="1570" y="304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0" name="Rectangle 307"/>
            <p:cNvSpPr/>
            <p:nvPr/>
          </p:nvSpPr>
          <p:spPr>
            <a:xfrm>
              <a:off x="1708" y="3045"/>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1" name="Rectangle 308"/>
            <p:cNvSpPr/>
            <p:nvPr/>
          </p:nvSpPr>
          <p:spPr>
            <a:xfrm>
              <a:off x="1708" y="3045"/>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2" name="Rectangle 309"/>
            <p:cNvSpPr/>
            <p:nvPr/>
          </p:nvSpPr>
          <p:spPr>
            <a:xfrm>
              <a:off x="2121" y="304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3" name="Rectangle 310"/>
            <p:cNvSpPr/>
            <p:nvPr/>
          </p:nvSpPr>
          <p:spPr>
            <a:xfrm>
              <a:off x="2121" y="304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4" name="Rectangle 311"/>
            <p:cNvSpPr/>
            <p:nvPr/>
          </p:nvSpPr>
          <p:spPr>
            <a:xfrm>
              <a:off x="2259" y="304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5" name="Rectangle 312"/>
            <p:cNvSpPr/>
            <p:nvPr/>
          </p:nvSpPr>
          <p:spPr>
            <a:xfrm>
              <a:off x="2259" y="304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6" name="Rectangle 313"/>
            <p:cNvSpPr/>
            <p:nvPr/>
          </p:nvSpPr>
          <p:spPr>
            <a:xfrm>
              <a:off x="1845" y="304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7" name="Rectangle 314"/>
            <p:cNvSpPr/>
            <p:nvPr/>
          </p:nvSpPr>
          <p:spPr>
            <a:xfrm>
              <a:off x="1845" y="304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8" name="Rectangle 315"/>
            <p:cNvSpPr/>
            <p:nvPr/>
          </p:nvSpPr>
          <p:spPr>
            <a:xfrm>
              <a:off x="1983" y="3045"/>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89" name="Rectangle 316"/>
            <p:cNvSpPr/>
            <p:nvPr/>
          </p:nvSpPr>
          <p:spPr>
            <a:xfrm>
              <a:off x="1983" y="3045"/>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0" name="Rectangle 317"/>
            <p:cNvSpPr/>
            <p:nvPr/>
          </p:nvSpPr>
          <p:spPr>
            <a:xfrm>
              <a:off x="1019" y="2910"/>
              <a:ext cx="137"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1" name="Rectangle 318"/>
            <p:cNvSpPr/>
            <p:nvPr/>
          </p:nvSpPr>
          <p:spPr>
            <a:xfrm>
              <a:off x="1019" y="2910"/>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2" name="Rectangle 319"/>
            <p:cNvSpPr/>
            <p:nvPr/>
          </p:nvSpPr>
          <p:spPr>
            <a:xfrm>
              <a:off x="1156" y="291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3" name="Rectangle 320"/>
            <p:cNvSpPr/>
            <p:nvPr/>
          </p:nvSpPr>
          <p:spPr>
            <a:xfrm>
              <a:off x="1156" y="291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4" name="Rectangle 321"/>
            <p:cNvSpPr/>
            <p:nvPr/>
          </p:nvSpPr>
          <p:spPr>
            <a:xfrm>
              <a:off x="1294" y="291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5" name="Rectangle 322"/>
            <p:cNvSpPr/>
            <p:nvPr/>
          </p:nvSpPr>
          <p:spPr>
            <a:xfrm>
              <a:off x="1294" y="291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6" name="Rectangle 323"/>
            <p:cNvSpPr/>
            <p:nvPr/>
          </p:nvSpPr>
          <p:spPr>
            <a:xfrm>
              <a:off x="1432" y="291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7" name="Rectangle 324"/>
            <p:cNvSpPr/>
            <p:nvPr/>
          </p:nvSpPr>
          <p:spPr>
            <a:xfrm>
              <a:off x="1432" y="291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8" name="Rectangle 325"/>
            <p:cNvSpPr/>
            <p:nvPr/>
          </p:nvSpPr>
          <p:spPr>
            <a:xfrm>
              <a:off x="1570" y="2910"/>
              <a:ext cx="138"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899" name="Rectangle 326"/>
            <p:cNvSpPr/>
            <p:nvPr/>
          </p:nvSpPr>
          <p:spPr>
            <a:xfrm>
              <a:off x="1570" y="291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0" name="Rectangle 327"/>
            <p:cNvSpPr/>
            <p:nvPr/>
          </p:nvSpPr>
          <p:spPr>
            <a:xfrm>
              <a:off x="1708" y="2910"/>
              <a:ext cx="137" cy="135"/>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1" name="Rectangle 328"/>
            <p:cNvSpPr/>
            <p:nvPr/>
          </p:nvSpPr>
          <p:spPr>
            <a:xfrm>
              <a:off x="1708" y="2910"/>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2" name="Rectangle 329"/>
            <p:cNvSpPr/>
            <p:nvPr/>
          </p:nvSpPr>
          <p:spPr>
            <a:xfrm>
              <a:off x="2121" y="291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3" name="Rectangle 330"/>
            <p:cNvSpPr/>
            <p:nvPr/>
          </p:nvSpPr>
          <p:spPr>
            <a:xfrm>
              <a:off x="2121" y="291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4" name="Rectangle 331"/>
            <p:cNvSpPr/>
            <p:nvPr/>
          </p:nvSpPr>
          <p:spPr>
            <a:xfrm>
              <a:off x="2259" y="291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5" name="Rectangle 332"/>
            <p:cNvSpPr/>
            <p:nvPr/>
          </p:nvSpPr>
          <p:spPr>
            <a:xfrm>
              <a:off x="2259" y="291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6" name="Rectangle 333"/>
            <p:cNvSpPr/>
            <p:nvPr/>
          </p:nvSpPr>
          <p:spPr>
            <a:xfrm>
              <a:off x="1845" y="291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7" name="Rectangle 334"/>
            <p:cNvSpPr/>
            <p:nvPr/>
          </p:nvSpPr>
          <p:spPr>
            <a:xfrm>
              <a:off x="1845" y="291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8" name="Rectangle 335"/>
            <p:cNvSpPr/>
            <p:nvPr/>
          </p:nvSpPr>
          <p:spPr>
            <a:xfrm>
              <a:off x="1983" y="291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09" name="Rectangle 336"/>
            <p:cNvSpPr/>
            <p:nvPr/>
          </p:nvSpPr>
          <p:spPr>
            <a:xfrm>
              <a:off x="1983" y="291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0" name="Rectangle 337"/>
            <p:cNvSpPr/>
            <p:nvPr/>
          </p:nvSpPr>
          <p:spPr>
            <a:xfrm>
              <a:off x="1019" y="2774"/>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1" name="Rectangle 338"/>
            <p:cNvSpPr/>
            <p:nvPr/>
          </p:nvSpPr>
          <p:spPr>
            <a:xfrm>
              <a:off x="1019" y="2774"/>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2" name="Rectangle 339"/>
            <p:cNvSpPr/>
            <p:nvPr/>
          </p:nvSpPr>
          <p:spPr>
            <a:xfrm>
              <a:off x="1156" y="277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3" name="Rectangle 340"/>
            <p:cNvSpPr/>
            <p:nvPr/>
          </p:nvSpPr>
          <p:spPr>
            <a:xfrm>
              <a:off x="1156" y="277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4" name="Rectangle 341"/>
            <p:cNvSpPr/>
            <p:nvPr/>
          </p:nvSpPr>
          <p:spPr>
            <a:xfrm>
              <a:off x="1294" y="277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5" name="Rectangle 342"/>
            <p:cNvSpPr/>
            <p:nvPr/>
          </p:nvSpPr>
          <p:spPr>
            <a:xfrm>
              <a:off x="1294" y="277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6" name="Rectangle 343"/>
            <p:cNvSpPr/>
            <p:nvPr/>
          </p:nvSpPr>
          <p:spPr>
            <a:xfrm>
              <a:off x="1432" y="277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7" name="Rectangle 344"/>
            <p:cNvSpPr/>
            <p:nvPr/>
          </p:nvSpPr>
          <p:spPr>
            <a:xfrm>
              <a:off x="1432" y="277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8" name="Rectangle 345"/>
            <p:cNvSpPr/>
            <p:nvPr/>
          </p:nvSpPr>
          <p:spPr>
            <a:xfrm>
              <a:off x="1570" y="277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19" name="Rectangle 346"/>
            <p:cNvSpPr/>
            <p:nvPr/>
          </p:nvSpPr>
          <p:spPr>
            <a:xfrm>
              <a:off x="1570" y="277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0" name="Rectangle 347"/>
            <p:cNvSpPr/>
            <p:nvPr/>
          </p:nvSpPr>
          <p:spPr>
            <a:xfrm>
              <a:off x="1708" y="2774"/>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1" name="Rectangle 348"/>
            <p:cNvSpPr/>
            <p:nvPr/>
          </p:nvSpPr>
          <p:spPr>
            <a:xfrm>
              <a:off x="1708" y="2774"/>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2" name="Rectangle 349"/>
            <p:cNvSpPr/>
            <p:nvPr/>
          </p:nvSpPr>
          <p:spPr>
            <a:xfrm>
              <a:off x="2121" y="2774"/>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3" name="Rectangle 350"/>
            <p:cNvSpPr/>
            <p:nvPr/>
          </p:nvSpPr>
          <p:spPr>
            <a:xfrm>
              <a:off x="2121" y="277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4" name="Rectangle 351"/>
            <p:cNvSpPr/>
            <p:nvPr/>
          </p:nvSpPr>
          <p:spPr>
            <a:xfrm>
              <a:off x="2259" y="277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5" name="Rectangle 352"/>
            <p:cNvSpPr/>
            <p:nvPr/>
          </p:nvSpPr>
          <p:spPr>
            <a:xfrm>
              <a:off x="2259" y="277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6" name="Rectangle 353"/>
            <p:cNvSpPr/>
            <p:nvPr/>
          </p:nvSpPr>
          <p:spPr>
            <a:xfrm>
              <a:off x="1845" y="2774"/>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7" name="Rectangle 354"/>
            <p:cNvSpPr/>
            <p:nvPr/>
          </p:nvSpPr>
          <p:spPr>
            <a:xfrm>
              <a:off x="1845" y="277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8" name="Rectangle 355"/>
            <p:cNvSpPr/>
            <p:nvPr/>
          </p:nvSpPr>
          <p:spPr>
            <a:xfrm>
              <a:off x="1983" y="2774"/>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29" name="Rectangle 356"/>
            <p:cNvSpPr/>
            <p:nvPr/>
          </p:nvSpPr>
          <p:spPr>
            <a:xfrm>
              <a:off x="1983" y="277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0" name="Rectangle 357"/>
            <p:cNvSpPr/>
            <p:nvPr/>
          </p:nvSpPr>
          <p:spPr>
            <a:xfrm>
              <a:off x="1019" y="2638"/>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1" name="Rectangle 358"/>
            <p:cNvSpPr/>
            <p:nvPr/>
          </p:nvSpPr>
          <p:spPr>
            <a:xfrm>
              <a:off x="1019" y="2638"/>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2" name="Rectangle 359"/>
            <p:cNvSpPr/>
            <p:nvPr/>
          </p:nvSpPr>
          <p:spPr>
            <a:xfrm>
              <a:off x="1156" y="263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3" name="Rectangle 360"/>
            <p:cNvSpPr/>
            <p:nvPr/>
          </p:nvSpPr>
          <p:spPr>
            <a:xfrm>
              <a:off x="1156" y="263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4" name="Rectangle 361"/>
            <p:cNvSpPr/>
            <p:nvPr/>
          </p:nvSpPr>
          <p:spPr>
            <a:xfrm>
              <a:off x="1294" y="263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5" name="Rectangle 362"/>
            <p:cNvSpPr/>
            <p:nvPr/>
          </p:nvSpPr>
          <p:spPr>
            <a:xfrm>
              <a:off x="1294" y="263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6" name="Rectangle 363"/>
            <p:cNvSpPr/>
            <p:nvPr/>
          </p:nvSpPr>
          <p:spPr>
            <a:xfrm>
              <a:off x="1432" y="263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7" name="Rectangle 364"/>
            <p:cNvSpPr/>
            <p:nvPr/>
          </p:nvSpPr>
          <p:spPr>
            <a:xfrm>
              <a:off x="1432" y="263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8" name="Rectangle 365"/>
            <p:cNvSpPr/>
            <p:nvPr/>
          </p:nvSpPr>
          <p:spPr>
            <a:xfrm>
              <a:off x="1570" y="263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39" name="Rectangle 366"/>
            <p:cNvSpPr/>
            <p:nvPr/>
          </p:nvSpPr>
          <p:spPr>
            <a:xfrm>
              <a:off x="1570" y="263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0" name="Rectangle 367"/>
            <p:cNvSpPr/>
            <p:nvPr/>
          </p:nvSpPr>
          <p:spPr>
            <a:xfrm>
              <a:off x="1708" y="2638"/>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1" name="Rectangle 368"/>
            <p:cNvSpPr/>
            <p:nvPr/>
          </p:nvSpPr>
          <p:spPr>
            <a:xfrm>
              <a:off x="1708" y="2638"/>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2" name="Rectangle 369"/>
            <p:cNvSpPr/>
            <p:nvPr/>
          </p:nvSpPr>
          <p:spPr>
            <a:xfrm>
              <a:off x="2121" y="263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3" name="Rectangle 370"/>
            <p:cNvSpPr/>
            <p:nvPr/>
          </p:nvSpPr>
          <p:spPr>
            <a:xfrm>
              <a:off x="2121" y="263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4" name="Rectangle 371"/>
            <p:cNvSpPr/>
            <p:nvPr/>
          </p:nvSpPr>
          <p:spPr>
            <a:xfrm>
              <a:off x="2259" y="2638"/>
              <a:ext cx="138" cy="136"/>
            </a:xfrm>
            <a:prstGeom prst="rect">
              <a:avLst/>
            </a:prstGeom>
            <a:solidFill>
              <a:srgbClr val="000000"/>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5" name="Rectangle 372"/>
            <p:cNvSpPr/>
            <p:nvPr/>
          </p:nvSpPr>
          <p:spPr>
            <a:xfrm>
              <a:off x="2259" y="263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6" name="Rectangle 373"/>
            <p:cNvSpPr/>
            <p:nvPr/>
          </p:nvSpPr>
          <p:spPr>
            <a:xfrm>
              <a:off x="1845" y="263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7" name="Rectangle 374"/>
            <p:cNvSpPr/>
            <p:nvPr/>
          </p:nvSpPr>
          <p:spPr>
            <a:xfrm>
              <a:off x="1845" y="263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8" name="Rectangle 375"/>
            <p:cNvSpPr/>
            <p:nvPr/>
          </p:nvSpPr>
          <p:spPr>
            <a:xfrm>
              <a:off x="1983" y="2638"/>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49" name="Rectangle 376"/>
            <p:cNvSpPr/>
            <p:nvPr/>
          </p:nvSpPr>
          <p:spPr>
            <a:xfrm>
              <a:off x="1983" y="2638"/>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0" name="Rectangle 377"/>
            <p:cNvSpPr/>
            <p:nvPr/>
          </p:nvSpPr>
          <p:spPr>
            <a:xfrm>
              <a:off x="1019" y="1824"/>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1" name="Rectangle 378"/>
            <p:cNvSpPr/>
            <p:nvPr/>
          </p:nvSpPr>
          <p:spPr>
            <a:xfrm>
              <a:off x="1019" y="1824"/>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2" name="Rectangle 379"/>
            <p:cNvSpPr/>
            <p:nvPr/>
          </p:nvSpPr>
          <p:spPr>
            <a:xfrm>
              <a:off x="1156" y="182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3" name="Rectangle 380"/>
            <p:cNvSpPr/>
            <p:nvPr/>
          </p:nvSpPr>
          <p:spPr>
            <a:xfrm>
              <a:off x="1156" y="182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4" name="Rectangle 381"/>
            <p:cNvSpPr/>
            <p:nvPr/>
          </p:nvSpPr>
          <p:spPr>
            <a:xfrm>
              <a:off x="1294" y="182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5" name="Rectangle 382"/>
            <p:cNvSpPr/>
            <p:nvPr/>
          </p:nvSpPr>
          <p:spPr>
            <a:xfrm>
              <a:off x="1294" y="182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6" name="Rectangle 383"/>
            <p:cNvSpPr/>
            <p:nvPr/>
          </p:nvSpPr>
          <p:spPr>
            <a:xfrm>
              <a:off x="1432" y="182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7" name="Rectangle 384"/>
            <p:cNvSpPr/>
            <p:nvPr/>
          </p:nvSpPr>
          <p:spPr>
            <a:xfrm>
              <a:off x="1432" y="182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8" name="Rectangle 385"/>
            <p:cNvSpPr/>
            <p:nvPr/>
          </p:nvSpPr>
          <p:spPr>
            <a:xfrm>
              <a:off x="1570" y="182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59" name="Rectangle 386"/>
            <p:cNvSpPr/>
            <p:nvPr/>
          </p:nvSpPr>
          <p:spPr>
            <a:xfrm>
              <a:off x="1570" y="182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0" name="Rectangle 387"/>
            <p:cNvSpPr/>
            <p:nvPr/>
          </p:nvSpPr>
          <p:spPr>
            <a:xfrm>
              <a:off x="1708" y="1824"/>
              <a:ext cx="137"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1" name="Rectangle 388"/>
            <p:cNvSpPr/>
            <p:nvPr/>
          </p:nvSpPr>
          <p:spPr>
            <a:xfrm>
              <a:off x="1708" y="1824"/>
              <a:ext cx="137"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2" name="Rectangle 389"/>
            <p:cNvSpPr/>
            <p:nvPr/>
          </p:nvSpPr>
          <p:spPr>
            <a:xfrm>
              <a:off x="2121" y="182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3" name="Rectangle 390"/>
            <p:cNvSpPr/>
            <p:nvPr/>
          </p:nvSpPr>
          <p:spPr>
            <a:xfrm>
              <a:off x="2121" y="182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4" name="Rectangle 391"/>
            <p:cNvSpPr/>
            <p:nvPr/>
          </p:nvSpPr>
          <p:spPr>
            <a:xfrm>
              <a:off x="2259" y="182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5" name="Rectangle 392"/>
            <p:cNvSpPr/>
            <p:nvPr/>
          </p:nvSpPr>
          <p:spPr>
            <a:xfrm>
              <a:off x="2259" y="182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6" name="Rectangle 393"/>
            <p:cNvSpPr/>
            <p:nvPr/>
          </p:nvSpPr>
          <p:spPr>
            <a:xfrm>
              <a:off x="1845" y="182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7" name="Rectangle 394"/>
            <p:cNvSpPr/>
            <p:nvPr/>
          </p:nvSpPr>
          <p:spPr>
            <a:xfrm>
              <a:off x="1845" y="182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8" name="Rectangle 395"/>
            <p:cNvSpPr/>
            <p:nvPr/>
          </p:nvSpPr>
          <p:spPr>
            <a:xfrm>
              <a:off x="1983" y="1824"/>
              <a:ext cx="138" cy="136"/>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69" name="Rectangle 396"/>
            <p:cNvSpPr/>
            <p:nvPr/>
          </p:nvSpPr>
          <p:spPr>
            <a:xfrm>
              <a:off x="1983" y="1824"/>
              <a:ext cx="138" cy="136"/>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0" name="Rectangle 397"/>
            <p:cNvSpPr/>
            <p:nvPr/>
          </p:nvSpPr>
          <p:spPr>
            <a:xfrm>
              <a:off x="1019" y="1960"/>
              <a:ext cx="137"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1" name="Rectangle 398"/>
            <p:cNvSpPr/>
            <p:nvPr/>
          </p:nvSpPr>
          <p:spPr>
            <a:xfrm>
              <a:off x="1019" y="1960"/>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2" name="Rectangle 399"/>
            <p:cNvSpPr/>
            <p:nvPr/>
          </p:nvSpPr>
          <p:spPr>
            <a:xfrm>
              <a:off x="1156" y="196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3" name="Rectangle 400"/>
            <p:cNvSpPr/>
            <p:nvPr/>
          </p:nvSpPr>
          <p:spPr>
            <a:xfrm>
              <a:off x="1156" y="196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4" name="Rectangle 401"/>
            <p:cNvSpPr/>
            <p:nvPr/>
          </p:nvSpPr>
          <p:spPr>
            <a:xfrm>
              <a:off x="1294" y="196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5" name="Rectangle 402"/>
            <p:cNvSpPr/>
            <p:nvPr/>
          </p:nvSpPr>
          <p:spPr>
            <a:xfrm>
              <a:off x="1294" y="196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6" name="Rectangle 403"/>
            <p:cNvSpPr/>
            <p:nvPr/>
          </p:nvSpPr>
          <p:spPr>
            <a:xfrm>
              <a:off x="1432" y="196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7" name="Rectangle 404"/>
            <p:cNvSpPr/>
            <p:nvPr/>
          </p:nvSpPr>
          <p:spPr>
            <a:xfrm>
              <a:off x="1432" y="196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8" name="Rectangle 405"/>
            <p:cNvSpPr/>
            <p:nvPr/>
          </p:nvSpPr>
          <p:spPr>
            <a:xfrm>
              <a:off x="1570" y="196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79" name="Rectangle 407"/>
            <p:cNvSpPr/>
            <p:nvPr/>
          </p:nvSpPr>
          <p:spPr>
            <a:xfrm>
              <a:off x="1570" y="196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0" name="Rectangle 408"/>
            <p:cNvSpPr/>
            <p:nvPr/>
          </p:nvSpPr>
          <p:spPr>
            <a:xfrm>
              <a:off x="1708" y="1960"/>
              <a:ext cx="137"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1" name="Rectangle 409"/>
            <p:cNvSpPr/>
            <p:nvPr/>
          </p:nvSpPr>
          <p:spPr>
            <a:xfrm>
              <a:off x="1708" y="1960"/>
              <a:ext cx="137"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2" name="Rectangle 410"/>
            <p:cNvSpPr/>
            <p:nvPr/>
          </p:nvSpPr>
          <p:spPr>
            <a:xfrm>
              <a:off x="2121" y="196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3" name="Rectangle 411"/>
            <p:cNvSpPr/>
            <p:nvPr/>
          </p:nvSpPr>
          <p:spPr>
            <a:xfrm>
              <a:off x="2121" y="196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4" name="Rectangle 412"/>
            <p:cNvSpPr/>
            <p:nvPr/>
          </p:nvSpPr>
          <p:spPr>
            <a:xfrm>
              <a:off x="2259" y="196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5" name="Rectangle 413"/>
            <p:cNvSpPr/>
            <p:nvPr/>
          </p:nvSpPr>
          <p:spPr>
            <a:xfrm>
              <a:off x="2259" y="196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6" name="Rectangle 414"/>
            <p:cNvSpPr/>
            <p:nvPr/>
          </p:nvSpPr>
          <p:spPr>
            <a:xfrm>
              <a:off x="1845" y="196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7" name="Rectangle 415"/>
            <p:cNvSpPr/>
            <p:nvPr/>
          </p:nvSpPr>
          <p:spPr>
            <a:xfrm>
              <a:off x="1845" y="196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8" name="Rectangle 416"/>
            <p:cNvSpPr/>
            <p:nvPr/>
          </p:nvSpPr>
          <p:spPr>
            <a:xfrm>
              <a:off x="1983" y="1960"/>
              <a:ext cx="138" cy="135"/>
            </a:xfrm>
            <a:prstGeom prst="rect">
              <a:avLst/>
            </a:prstGeom>
            <a:solidFill>
              <a:srgbClr val="FFFFFF"/>
            </a:solidFill>
            <a:ln w="9525">
              <a:noFill/>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89" name="Rectangle 417"/>
            <p:cNvSpPr/>
            <p:nvPr/>
          </p:nvSpPr>
          <p:spPr>
            <a:xfrm>
              <a:off x="1983" y="1960"/>
              <a:ext cx="138" cy="135"/>
            </a:xfrm>
            <a:prstGeom prst="rect">
              <a:avLst/>
            </a:prstGeom>
            <a:noFill/>
            <a:ln w="17463" cap="flat" cmpd="sng">
              <a:solidFill>
                <a:srgbClr val="000000"/>
              </a:solidFill>
              <a:prstDash val="solid"/>
              <a:miter/>
              <a:headEnd type="none" w="med" len="med"/>
              <a:tailEnd type="none" w="med" len="med"/>
            </a:ln>
          </p:spPr>
          <p:txBody>
            <a:bodyPr anchor="t" anchorCtr="0"/>
            <a:p>
              <a:endParaRPr lang="zh-CN" altLang="en-US" dirty="0">
                <a:latin typeface="Times New Roman" panose="02020603050405020304" pitchFamily="18" charset="0"/>
                <a:ea typeface="楷体" panose="02010609060101010101" pitchFamily="49" charset="-122"/>
              </a:endParaRPr>
            </a:p>
          </p:txBody>
        </p:sp>
        <p:sp>
          <p:nvSpPr>
            <p:cNvPr id="24990" name="Line 418"/>
            <p:cNvSpPr/>
            <p:nvPr/>
          </p:nvSpPr>
          <p:spPr>
            <a:xfrm>
              <a:off x="2075" y="2018"/>
              <a:ext cx="556" cy="1"/>
            </a:xfrm>
            <a:prstGeom prst="line">
              <a:avLst/>
            </a:prstGeom>
            <a:ln w="17463" cap="flat" cmpd="sng">
              <a:solidFill>
                <a:srgbClr val="000000"/>
              </a:solidFill>
              <a:prstDash val="solid"/>
              <a:round/>
              <a:headEnd type="none" w="med" len="med"/>
              <a:tailEnd type="none" w="med" len="med"/>
            </a:ln>
          </p:spPr>
        </p:sp>
        <p:sp>
          <p:nvSpPr>
            <p:cNvPr id="24991" name="Freeform 419"/>
            <p:cNvSpPr/>
            <p:nvPr/>
          </p:nvSpPr>
          <p:spPr>
            <a:xfrm>
              <a:off x="2049" y="1991"/>
              <a:ext cx="52" cy="52"/>
            </a:xfrm>
            <a:custGeom>
              <a:avLst/>
              <a:gdLst/>
              <a:ahLst/>
              <a:cxnLst>
                <a:cxn ang="0">
                  <a:pos x="52" y="27"/>
                </a:cxn>
                <a:cxn ang="0">
                  <a:pos x="52" y="21"/>
                </a:cxn>
                <a:cxn ang="0">
                  <a:pos x="50" y="15"/>
                </a:cxn>
                <a:cxn ang="0">
                  <a:pos x="48" y="11"/>
                </a:cxn>
                <a:cxn ang="0">
                  <a:pos x="45" y="8"/>
                </a:cxn>
                <a:cxn ang="0">
                  <a:pos x="40" y="4"/>
                </a:cxn>
                <a:cxn ang="0">
                  <a:pos x="36" y="3"/>
                </a:cxn>
                <a:cxn ang="0">
                  <a:pos x="32" y="1"/>
                </a:cxn>
                <a:cxn ang="0">
                  <a:pos x="26" y="0"/>
                </a:cxn>
                <a:cxn ang="0">
                  <a:pos x="20" y="1"/>
                </a:cxn>
                <a:cxn ang="0">
                  <a:pos x="16" y="3"/>
                </a:cxn>
                <a:cxn ang="0">
                  <a:pos x="12" y="4"/>
                </a:cxn>
                <a:cxn ang="0">
                  <a:pos x="7" y="8"/>
                </a:cxn>
                <a:cxn ang="0">
                  <a:pos x="5" y="11"/>
                </a:cxn>
                <a:cxn ang="0">
                  <a:pos x="2" y="15"/>
                </a:cxn>
                <a:cxn ang="0">
                  <a:pos x="0" y="21"/>
                </a:cxn>
                <a:cxn ang="0">
                  <a:pos x="0" y="27"/>
                </a:cxn>
                <a:cxn ang="0">
                  <a:pos x="0" y="31"/>
                </a:cxn>
                <a:cxn ang="0">
                  <a:pos x="2" y="37"/>
                </a:cxn>
                <a:cxn ang="0">
                  <a:pos x="5" y="41"/>
                </a:cxn>
                <a:cxn ang="0">
                  <a:pos x="7" y="44"/>
                </a:cxn>
                <a:cxn ang="0">
                  <a:pos x="12" y="48"/>
                </a:cxn>
                <a:cxn ang="0">
                  <a:pos x="16" y="49"/>
                </a:cxn>
                <a:cxn ang="0">
                  <a:pos x="20" y="51"/>
                </a:cxn>
                <a:cxn ang="0">
                  <a:pos x="26" y="52"/>
                </a:cxn>
                <a:cxn ang="0">
                  <a:pos x="32" y="51"/>
                </a:cxn>
                <a:cxn ang="0">
                  <a:pos x="36" y="49"/>
                </a:cxn>
                <a:cxn ang="0">
                  <a:pos x="40" y="48"/>
                </a:cxn>
                <a:cxn ang="0">
                  <a:pos x="45" y="44"/>
                </a:cxn>
                <a:cxn ang="0">
                  <a:pos x="48" y="41"/>
                </a:cxn>
                <a:cxn ang="0">
                  <a:pos x="50" y="37"/>
                </a:cxn>
                <a:cxn ang="0">
                  <a:pos x="52" y="31"/>
                </a:cxn>
                <a:cxn ang="0">
                  <a:pos x="52" y="27"/>
                </a:cxn>
              </a:cxnLst>
              <a:pathLst>
                <a:path w="52" h="52">
                  <a:moveTo>
                    <a:pt x="52" y="27"/>
                  </a:moveTo>
                  <a:lnTo>
                    <a:pt x="52" y="21"/>
                  </a:lnTo>
                  <a:lnTo>
                    <a:pt x="50" y="15"/>
                  </a:lnTo>
                  <a:lnTo>
                    <a:pt x="48" y="11"/>
                  </a:lnTo>
                  <a:lnTo>
                    <a:pt x="45" y="8"/>
                  </a:lnTo>
                  <a:lnTo>
                    <a:pt x="40" y="4"/>
                  </a:lnTo>
                  <a:lnTo>
                    <a:pt x="36" y="3"/>
                  </a:lnTo>
                  <a:lnTo>
                    <a:pt x="32" y="1"/>
                  </a:lnTo>
                  <a:lnTo>
                    <a:pt x="26" y="0"/>
                  </a:lnTo>
                  <a:lnTo>
                    <a:pt x="20" y="1"/>
                  </a:lnTo>
                  <a:lnTo>
                    <a:pt x="16" y="3"/>
                  </a:lnTo>
                  <a:lnTo>
                    <a:pt x="12" y="4"/>
                  </a:lnTo>
                  <a:lnTo>
                    <a:pt x="7" y="8"/>
                  </a:lnTo>
                  <a:lnTo>
                    <a:pt x="5" y="11"/>
                  </a:lnTo>
                  <a:lnTo>
                    <a:pt x="2" y="15"/>
                  </a:lnTo>
                  <a:lnTo>
                    <a:pt x="0" y="21"/>
                  </a:lnTo>
                  <a:lnTo>
                    <a:pt x="0" y="27"/>
                  </a:lnTo>
                  <a:lnTo>
                    <a:pt x="0" y="31"/>
                  </a:lnTo>
                  <a:lnTo>
                    <a:pt x="2" y="37"/>
                  </a:lnTo>
                  <a:lnTo>
                    <a:pt x="5" y="41"/>
                  </a:lnTo>
                  <a:lnTo>
                    <a:pt x="7" y="44"/>
                  </a:lnTo>
                  <a:lnTo>
                    <a:pt x="12" y="48"/>
                  </a:lnTo>
                  <a:lnTo>
                    <a:pt x="16" y="49"/>
                  </a:lnTo>
                  <a:lnTo>
                    <a:pt x="20" y="51"/>
                  </a:lnTo>
                  <a:lnTo>
                    <a:pt x="26" y="52"/>
                  </a:lnTo>
                  <a:lnTo>
                    <a:pt x="32" y="51"/>
                  </a:lnTo>
                  <a:lnTo>
                    <a:pt x="36" y="49"/>
                  </a:lnTo>
                  <a:lnTo>
                    <a:pt x="40" y="48"/>
                  </a:lnTo>
                  <a:lnTo>
                    <a:pt x="45" y="44"/>
                  </a:lnTo>
                  <a:lnTo>
                    <a:pt x="48" y="41"/>
                  </a:lnTo>
                  <a:lnTo>
                    <a:pt x="50" y="37"/>
                  </a:lnTo>
                  <a:lnTo>
                    <a:pt x="52" y="31"/>
                  </a:lnTo>
                  <a:lnTo>
                    <a:pt x="52" y="27"/>
                  </a:lnTo>
                  <a:close/>
                </a:path>
              </a:pathLst>
            </a:custGeom>
            <a:solidFill>
              <a:srgbClr val="000000"/>
            </a:solidFill>
            <a:ln w="9525">
              <a:noFill/>
            </a:ln>
          </p:spPr>
          <p:txBody>
            <a:bodyPr/>
            <a:p>
              <a:endParaRPr lang="zh-CN" altLang="en-US"/>
            </a:p>
          </p:txBody>
        </p:sp>
        <p:sp>
          <p:nvSpPr>
            <p:cNvPr id="24992" name="Freeform 420"/>
            <p:cNvSpPr/>
            <p:nvPr/>
          </p:nvSpPr>
          <p:spPr>
            <a:xfrm>
              <a:off x="2615" y="1982"/>
              <a:ext cx="70" cy="70"/>
            </a:xfrm>
            <a:custGeom>
              <a:avLst/>
              <a:gdLst/>
              <a:ahLst/>
              <a:cxnLst>
                <a:cxn ang="0">
                  <a:pos x="70" y="36"/>
                </a:cxn>
                <a:cxn ang="0">
                  <a:pos x="60" y="36"/>
                </a:cxn>
                <a:cxn ang="0">
                  <a:pos x="50" y="39"/>
                </a:cxn>
                <a:cxn ang="0">
                  <a:pos x="41" y="41"/>
                </a:cxn>
                <a:cxn ang="0">
                  <a:pos x="31" y="46"/>
                </a:cxn>
                <a:cxn ang="0">
                  <a:pos x="23" y="50"/>
                </a:cxn>
                <a:cxn ang="0">
                  <a:pos x="14" y="56"/>
                </a:cxn>
                <a:cxn ang="0">
                  <a:pos x="7" y="63"/>
                </a:cxn>
                <a:cxn ang="0">
                  <a:pos x="0" y="70"/>
                </a:cxn>
                <a:cxn ang="0">
                  <a:pos x="4" y="61"/>
                </a:cxn>
                <a:cxn ang="0">
                  <a:pos x="7" y="53"/>
                </a:cxn>
                <a:cxn ang="0">
                  <a:pos x="8" y="44"/>
                </a:cxn>
                <a:cxn ang="0">
                  <a:pos x="8" y="36"/>
                </a:cxn>
                <a:cxn ang="0">
                  <a:pos x="8" y="26"/>
                </a:cxn>
                <a:cxn ang="0">
                  <a:pos x="7" y="17"/>
                </a:cxn>
                <a:cxn ang="0">
                  <a:pos x="4" y="9"/>
                </a:cxn>
                <a:cxn ang="0">
                  <a:pos x="0" y="0"/>
                </a:cxn>
                <a:cxn ang="0">
                  <a:pos x="7" y="7"/>
                </a:cxn>
                <a:cxn ang="0">
                  <a:pos x="14" y="15"/>
                </a:cxn>
                <a:cxn ang="0">
                  <a:pos x="23" y="20"/>
                </a:cxn>
                <a:cxn ang="0">
                  <a:pos x="31" y="24"/>
                </a:cxn>
                <a:cxn ang="0">
                  <a:pos x="41" y="29"/>
                </a:cxn>
                <a:cxn ang="0">
                  <a:pos x="50" y="31"/>
                </a:cxn>
                <a:cxn ang="0">
                  <a:pos x="60" y="34"/>
                </a:cxn>
                <a:cxn ang="0">
                  <a:pos x="70" y="36"/>
                </a:cxn>
              </a:cxnLst>
              <a:pathLst>
                <a:path w="70" h="70">
                  <a:moveTo>
                    <a:pt x="70" y="36"/>
                  </a:moveTo>
                  <a:lnTo>
                    <a:pt x="60" y="36"/>
                  </a:lnTo>
                  <a:lnTo>
                    <a:pt x="50" y="39"/>
                  </a:lnTo>
                  <a:lnTo>
                    <a:pt x="41" y="41"/>
                  </a:lnTo>
                  <a:lnTo>
                    <a:pt x="31" y="46"/>
                  </a:lnTo>
                  <a:lnTo>
                    <a:pt x="23" y="50"/>
                  </a:lnTo>
                  <a:lnTo>
                    <a:pt x="14" y="56"/>
                  </a:lnTo>
                  <a:lnTo>
                    <a:pt x="7" y="63"/>
                  </a:lnTo>
                  <a:lnTo>
                    <a:pt x="0" y="70"/>
                  </a:lnTo>
                  <a:lnTo>
                    <a:pt x="4" y="61"/>
                  </a:lnTo>
                  <a:lnTo>
                    <a:pt x="7" y="53"/>
                  </a:lnTo>
                  <a:lnTo>
                    <a:pt x="8" y="44"/>
                  </a:lnTo>
                  <a:lnTo>
                    <a:pt x="8" y="36"/>
                  </a:lnTo>
                  <a:lnTo>
                    <a:pt x="8" y="26"/>
                  </a:lnTo>
                  <a:lnTo>
                    <a:pt x="7" y="17"/>
                  </a:lnTo>
                  <a:lnTo>
                    <a:pt x="4" y="9"/>
                  </a:lnTo>
                  <a:lnTo>
                    <a:pt x="0" y="0"/>
                  </a:lnTo>
                  <a:lnTo>
                    <a:pt x="7" y="7"/>
                  </a:lnTo>
                  <a:lnTo>
                    <a:pt x="14" y="15"/>
                  </a:lnTo>
                  <a:lnTo>
                    <a:pt x="23" y="20"/>
                  </a:lnTo>
                  <a:lnTo>
                    <a:pt x="31" y="24"/>
                  </a:lnTo>
                  <a:lnTo>
                    <a:pt x="41" y="29"/>
                  </a:lnTo>
                  <a:lnTo>
                    <a:pt x="50" y="31"/>
                  </a:lnTo>
                  <a:lnTo>
                    <a:pt x="60" y="34"/>
                  </a:lnTo>
                  <a:lnTo>
                    <a:pt x="70" y="36"/>
                  </a:lnTo>
                  <a:close/>
                </a:path>
              </a:pathLst>
            </a:custGeom>
            <a:solidFill>
              <a:srgbClr val="000000"/>
            </a:solidFill>
            <a:ln w="9525">
              <a:noFill/>
            </a:ln>
          </p:spPr>
          <p:txBody>
            <a:bodyPr/>
            <a:p>
              <a:endParaRPr lang="zh-CN" altLang="en-US"/>
            </a:p>
          </p:txBody>
        </p:sp>
        <p:sp>
          <p:nvSpPr>
            <p:cNvPr id="24993" name="Rectangle 424"/>
            <p:cNvSpPr/>
            <p:nvPr/>
          </p:nvSpPr>
          <p:spPr>
            <a:xfrm>
              <a:off x="894" y="3063"/>
              <a:ext cx="78" cy="154"/>
            </a:xfrm>
            <a:prstGeom prst="rect">
              <a:avLst/>
            </a:prstGeom>
            <a:noFill/>
            <a:ln w="9525">
              <a:noFill/>
            </a:ln>
          </p:spPr>
          <p:txBody>
            <a:bodyPr wrap="none" lIns="0" tIns="0" rIns="0" bIns="0" anchor="t" anchorCtr="0">
              <a:spAutoFit/>
            </a:bodyPr>
            <a:p>
              <a:r>
                <a:rPr lang="en-US" altLang="zh-CN" sz="1600" i="1" dirty="0">
                  <a:solidFill>
                    <a:srgbClr val="000000"/>
                  </a:solidFill>
                  <a:latin typeface="Times New Roman" panose="02020603050405020304" pitchFamily="18" charset="0"/>
                  <a:ea typeface="楷体" panose="02010609060101010101" pitchFamily="49" charset="-122"/>
                </a:rPr>
                <a:t>A</a:t>
              </a:r>
              <a:endParaRPr lang="en-US" altLang="zh-CN" sz="1600" i="1" dirty="0">
                <a:solidFill>
                  <a:srgbClr val="000000"/>
                </a:solidFill>
                <a:latin typeface="Times New Roman" panose="02020603050405020304" pitchFamily="18" charset="0"/>
                <a:ea typeface="楷体" panose="02010609060101010101" pitchFamily="49" charset="-122"/>
              </a:endParaRPr>
            </a:p>
          </p:txBody>
        </p:sp>
      </p:grpSp>
      <p:sp>
        <p:nvSpPr>
          <p:cNvPr id="24994" name="文本框 13"/>
          <p:cNvSpPr txBox="1"/>
          <p:nvPr/>
        </p:nvSpPr>
        <p:spPr>
          <a:xfrm>
            <a:off x="514350" y="501650"/>
            <a:ext cx="6189980" cy="829945"/>
          </a:xfrm>
          <a:prstGeom prst="rect">
            <a:avLst/>
          </a:prstGeom>
          <a:noFill/>
          <a:ln w="9525">
            <a:noFill/>
          </a:ln>
        </p:spPr>
        <p:txBody>
          <a:bodyPr wrap="none" anchor="t" anchorCtr="0">
            <a:spAutoFit/>
          </a:bodyPr>
          <a:p>
            <a:pPr algn="l">
              <a:lnSpc>
                <a:spcPct val="150000"/>
              </a:lnSpc>
              <a:buClrTx/>
              <a:buSzTx/>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CRT显示器</a:t>
            </a:r>
            <a:endParaRPr lang="zh-CN" altLang="en-US" sz="3200" b="1" dirty="0">
              <a:solidFill>
                <a:srgbClr val="000818"/>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a:spLocks noChangeArrowheads="1"/>
          </p:cNvSpPr>
          <p:nvPr/>
        </p:nvSpPr>
        <p:spPr bwMode="auto">
          <a:xfrm>
            <a:off x="508000" y="1484313"/>
            <a:ext cx="8096250" cy="3163888"/>
          </a:xfrm>
          <a:prstGeom prst="rect">
            <a:avLst/>
          </a:prstGeom>
          <a:noFill/>
          <a:ln>
            <a:noFill/>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光栅扫描</a:t>
            </a:r>
            <a:r>
              <a:rPr kumimoji="0" lang="en-US" altLang="zh-CN" sz="2400" b="1" i="0" u="none" strike="noStrike" kern="1200" cap="none" spc="0" normalizeH="0" baseline="0" noProof="0" dirty="0">
                <a:ln>
                  <a:noFill/>
                </a:ln>
                <a:solidFill>
                  <a:srgbClr val="000818"/>
                </a:solidFill>
                <a:effectLst/>
                <a:uLnTx/>
                <a:uFillTx/>
                <a:latin typeface="+mn-ea"/>
                <a:ea typeface="+mn-ea"/>
                <a:cs typeface="+mn-cs"/>
              </a:rPr>
              <a:t>CRT</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显示器  </a:t>
            </a:r>
            <a:r>
              <a:rPr kumimoji="0" lang="en-US" altLang="zh-CN" sz="2400" b="1" i="0" u="none" strike="noStrike" kern="1200" cap="none" spc="0" normalizeH="0" baseline="0" noProof="0" dirty="0">
                <a:ln>
                  <a:noFill/>
                </a:ln>
                <a:solidFill>
                  <a:srgbClr val="000818"/>
                </a:solidFill>
                <a:effectLst/>
                <a:uLnTx/>
                <a:uFillTx/>
                <a:latin typeface="+mn-ea"/>
                <a:ea typeface="+mn-ea"/>
                <a:cs typeface="+mn-cs"/>
              </a:rPr>
              <a:t>--  </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显示系统的组成</a:t>
            </a:r>
            <a:endParaRPr kumimoji="0" lang="en-US" altLang="zh-CN" sz="2400" b="1" i="0" u="none" strike="noStrike" kern="1200" cap="none" spc="0" normalizeH="0" baseline="0" noProof="0" dirty="0">
              <a:ln>
                <a:noFill/>
              </a:ln>
              <a:solidFill>
                <a:srgbClr val="000818"/>
              </a:solidFill>
              <a:effectLst/>
              <a:uLnTx/>
              <a:uFillTx/>
              <a:latin typeface="+mn-ea"/>
              <a:ea typeface="+mn-ea"/>
              <a:cs typeface="+mn-cs"/>
            </a:endParaRPr>
          </a:p>
          <a:p>
            <a:pPr marL="360045" marR="0" lvl="2" indent="0" algn="l" defTabSz="914400" rtl="0" eaLnBrk="1" fontAlgn="base" latinLnBrk="0" hangingPunct="1">
              <a:lnSpc>
                <a:spcPct val="150000"/>
              </a:lnSpc>
              <a:spcBef>
                <a:spcPct val="20000"/>
              </a:spcBef>
              <a:spcAft>
                <a:spcPct val="0"/>
              </a:spcAft>
              <a:buClr>
                <a:schemeClr val="accent1"/>
              </a:buClr>
              <a:buSzTx/>
              <a:buFont typeface="Wingdings" panose="05000000000000000000" pitchFamily="2" charset="2"/>
              <a:buNone/>
              <a:defRPr/>
            </a:pP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帧</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缓冲</a:t>
            </a:r>
            <a:r>
              <a:rPr kumimoji="0" lang="zh-CN" altLang="en-US" sz="2400" b="1" i="0" u="none" strike="noStrike" kern="1200" cap="none" spc="0" normalizeH="0" baseline="0" noProof="0">
                <a:ln>
                  <a:noFill/>
                </a:ln>
                <a:solidFill>
                  <a:srgbClr val="000818"/>
                </a:solidFill>
                <a:effectLst/>
                <a:uLnTx/>
                <a:uFillTx/>
                <a:latin typeface="+mn-ea"/>
                <a:ea typeface="+mn-ea"/>
                <a:cs typeface="+mn-cs"/>
              </a:rPr>
              <a:t>存储区</a:t>
            </a:r>
            <a:r>
              <a:rPr kumimoji="0" lang="en-US" altLang="zh-CN" sz="2400" b="1" i="0" u="none" strike="noStrike" kern="1200" cap="none" spc="0" normalizeH="0" baseline="0" noProof="0">
                <a:ln>
                  <a:noFill/>
                </a:ln>
                <a:solidFill>
                  <a:srgbClr val="000818"/>
                </a:solidFill>
                <a:effectLst/>
                <a:uLnTx/>
                <a:uFillTx/>
                <a:latin typeface="+mn-ea"/>
                <a:ea typeface="+mn-ea"/>
                <a:cs typeface="+mn-cs"/>
              </a:rPr>
              <a:t>(</a:t>
            </a:r>
            <a:r>
              <a:rPr kumimoji="0" lang="zh-CN" altLang="en-US" sz="2400" b="1" i="0" u="none" strike="noStrike" kern="1200" cap="none" spc="0" normalizeH="0" baseline="0" noProof="0">
                <a:ln>
                  <a:noFill/>
                </a:ln>
                <a:solidFill>
                  <a:srgbClr val="000818"/>
                </a:solidFill>
                <a:effectLst/>
                <a:uLnTx/>
                <a:uFillTx/>
                <a:latin typeface="+mn-ea"/>
                <a:ea typeface="+mn-ea"/>
                <a:cs typeface="+mn-cs"/>
              </a:rPr>
              <a:t>帧缓存</a:t>
            </a:r>
            <a:r>
              <a:rPr kumimoji="0" lang="en-US" altLang="zh-CN" sz="2400" b="1" i="0" u="none" strike="noStrike" kern="1200" cap="none" spc="0" normalizeH="0" baseline="0" noProof="0">
                <a:ln>
                  <a:noFill/>
                </a:ln>
                <a:solidFill>
                  <a:srgbClr val="000818"/>
                </a:solidFill>
                <a:effectLst/>
                <a:uLnTx/>
                <a:uFillTx/>
                <a:latin typeface="+mn-ea"/>
                <a:ea typeface="+mn-ea"/>
                <a:cs typeface="+mn-cs"/>
              </a:rPr>
              <a:t>)</a:t>
            </a:r>
            <a:endParaRPr kumimoji="0" lang="en-US" altLang="zh-CN" sz="2400" b="1" i="0" u="none" strike="noStrike" kern="1200" cap="none" spc="0" normalizeH="0" baseline="0" noProof="0" dirty="0">
              <a:ln>
                <a:noFill/>
              </a:ln>
              <a:solidFill>
                <a:srgbClr val="000818"/>
              </a:solidFill>
              <a:effectLst/>
              <a:uLnTx/>
              <a:uFillTx/>
              <a:latin typeface="+mn-ea"/>
              <a:ea typeface="+mn-ea"/>
              <a:cs typeface="+mn-cs"/>
            </a:endParaRPr>
          </a:p>
          <a:p>
            <a:pPr marL="702945" marR="0" lvl="3" indent="-342900" algn="l" defTabSz="914400" rtl="0" eaLnBrk="1" fontAlgn="base" latinLnBrk="0" hangingPunct="1">
              <a:lnSpc>
                <a:spcPct val="110000"/>
              </a:lnSpc>
              <a:spcBef>
                <a:spcPct val="20000"/>
              </a:spcBef>
              <a:spcAft>
                <a:spcPct val="0"/>
              </a:spcAft>
              <a:buClrTx/>
              <a:buSzTx/>
              <a:buFont typeface="Times New Roman" panose="02020603050405020304" pitchFamily="18" charset="0"/>
              <a:buChar char="−"/>
              <a:defRPr/>
            </a:pP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在光栅显示系统中，需要足够大的帧缓存才能反映图形的颜色和灰度</a:t>
            </a:r>
            <a:r>
              <a:rPr kumimoji="0" lang="zh-CN" altLang="en-US" sz="2400" b="1" i="0" u="none" strike="noStrike" kern="1200" cap="none" spc="0" normalizeH="0" baseline="0" noProof="0">
                <a:ln>
                  <a:noFill/>
                </a:ln>
                <a:solidFill>
                  <a:srgbClr val="000818"/>
                </a:solidFill>
                <a:effectLst/>
                <a:uLnTx/>
                <a:uFillTx/>
                <a:latin typeface="+mn-ea"/>
                <a:ea typeface="+mn-ea"/>
                <a:cs typeface="+mn-cs"/>
              </a:rPr>
              <a:t>等级</a:t>
            </a: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a:t>
            </a:r>
            <a:endParaRPr kumimoji="0" lang="en-US" altLang="zh-CN" sz="2400" b="1" i="0" u="none" strike="noStrike" kern="1200" cap="none" spc="0" normalizeH="0" baseline="0" noProof="0" smtClean="0">
              <a:ln>
                <a:noFill/>
              </a:ln>
              <a:solidFill>
                <a:srgbClr val="000818"/>
              </a:solidFill>
              <a:effectLst/>
              <a:uLnTx/>
              <a:uFillTx/>
              <a:latin typeface="+mn-ea"/>
              <a:ea typeface="+mn-ea"/>
              <a:cs typeface="+mn-cs"/>
            </a:endParaRPr>
          </a:p>
          <a:p>
            <a:pPr marL="702945" marR="0" lvl="3" indent="-342900" algn="l" defTabSz="914400" rtl="0" eaLnBrk="1" fontAlgn="base" latinLnBrk="0" hangingPunct="1">
              <a:lnSpc>
                <a:spcPct val="110000"/>
              </a:lnSpc>
              <a:spcBef>
                <a:spcPct val="20000"/>
              </a:spcBef>
              <a:spcAft>
                <a:spcPct val="0"/>
              </a:spcAft>
              <a:buClrTx/>
              <a:buSzTx/>
              <a:buFont typeface="Times New Roman" panose="02020603050405020304" pitchFamily="18" charset="0"/>
              <a:buChar char="−"/>
              <a:defRPr/>
            </a:pPr>
            <a:r>
              <a:rPr kumimoji="0" lang="zh-CN" altLang="en-US" sz="2400" b="1" i="0" u="none" strike="noStrike" kern="1200" cap="none" spc="0" normalizeH="0" baseline="0" noProof="0" smtClean="0">
                <a:ln>
                  <a:noFill/>
                </a:ln>
                <a:solidFill>
                  <a:srgbClr val="000818"/>
                </a:solidFill>
                <a:effectLst/>
                <a:uLnTx/>
                <a:uFillTx/>
                <a:latin typeface="+mn-ea"/>
                <a:ea typeface="+mn-ea"/>
                <a:cs typeface="+mn-cs"/>
              </a:rPr>
              <a:t>分辨率</a:t>
            </a:r>
            <a:r>
              <a:rPr kumimoji="0" lang="en-US" altLang="zh-CN" sz="2400" b="1" i="0" u="none" strike="noStrike" kern="1200" cap="none" spc="0" normalizeH="0" baseline="0" noProof="0" dirty="0">
                <a:ln>
                  <a:noFill/>
                </a:ln>
                <a:solidFill>
                  <a:srgbClr val="000818"/>
                </a:solidFill>
                <a:effectLst/>
                <a:uLnTx/>
                <a:uFillTx/>
                <a:latin typeface="+mn-ea"/>
                <a:ea typeface="+mn-ea"/>
                <a:cs typeface="+mn-cs"/>
              </a:rPr>
              <a:t>m*n、</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颜色数</a:t>
            </a:r>
            <a:r>
              <a:rPr kumimoji="0" lang="en-US" altLang="zh-CN" sz="2400" b="1" i="0" u="none" strike="noStrike" kern="1200" cap="none" spc="0" normalizeH="0" baseline="0" noProof="0" dirty="0">
                <a:ln>
                  <a:noFill/>
                </a:ln>
                <a:solidFill>
                  <a:srgbClr val="000818"/>
                </a:solidFill>
                <a:effectLst/>
                <a:uLnTx/>
                <a:uFillTx/>
                <a:latin typeface="+mn-ea"/>
                <a:ea typeface="+mn-ea"/>
                <a:cs typeface="+mn-cs"/>
              </a:rPr>
              <a:t>k</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与显存大小</a:t>
            </a:r>
            <a:r>
              <a:rPr kumimoji="0" lang="en-US" altLang="zh-CN" sz="2400" b="1" i="0" u="none" strike="noStrike" kern="1200" cap="none" spc="0" normalizeH="0" baseline="0" noProof="0" dirty="0">
                <a:ln>
                  <a:noFill/>
                </a:ln>
                <a:solidFill>
                  <a:srgbClr val="000818"/>
                </a:solidFill>
                <a:effectLst/>
                <a:uLnTx/>
                <a:uFillTx/>
                <a:latin typeface="+mn-ea"/>
                <a:ea typeface="+mn-ea"/>
                <a:cs typeface="+mn-cs"/>
              </a:rPr>
              <a:t>V</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间的关系：</a:t>
            </a:r>
            <a:endParaRPr kumimoji="0" lang="en-US" altLang="zh-CN" sz="2400" b="1" i="0" u="none" strike="noStrike" kern="1200" cap="none" spc="0" normalizeH="0" baseline="0" noProof="0" dirty="0">
              <a:ln>
                <a:noFill/>
              </a:ln>
              <a:solidFill>
                <a:srgbClr val="000818"/>
              </a:solidFill>
              <a:effectLst/>
              <a:uLnTx/>
              <a:uFillTx/>
              <a:latin typeface="+mn-ea"/>
              <a:ea typeface="+mn-ea"/>
              <a:cs typeface="+mn-cs"/>
            </a:endParaRPr>
          </a:p>
          <a:p>
            <a:pPr marL="1143000" marR="0" lvl="2" indent="-228600" algn="l" defTabSz="914400" rtl="0" eaLnBrk="1" fontAlgn="base" latinLnBrk="0" hangingPunct="1">
              <a:lnSpc>
                <a:spcPct val="150000"/>
              </a:lnSpc>
              <a:spcBef>
                <a:spcPct val="20000"/>
              </a:spcBef>
              <a:spcAft>
                <a:spcPct val="0"/>
              </a:spcAft>
              <a:buClr>
                <a:schemeClr val="accent1"/>
              </a:buClr>
              <a:buSzTx/>
              <a:buFont typeface="Wingdings" panose="05000000000000000000" pitchFamily="2" charset="2"/>
              <a:buChar char="l"/>
              <a:defRPr/>
            </a:pPr>
            <a:endParaRPr kumimoji="0" lang="zh-CN" altLang="zh-CN" sz="2000" b="1" i="0" u="none" strike="noStrike" kern="1200" cap="none" spc="0" normalizeH="0" baseline="0" noProof="0" dirty="0">
              <a:ln>
                <a:noFill/>
              </a:ln>
              <a:solidFill>
                <a:srgbClr val="000818"/>
              </a:solidFill>
              <a:effectLst/>
              <a:uLnTx/>
              <a:uFillTx/>
              <a:latin typeface="+mn-ea"/>
              <a:ea typeface="+mn-ea"/>
              <a:cs typeface="+mn-cs"/>
            </a:endParaRPr>
          </a:p>
        </p:txBody>
      </p:sp>
      <p:graphicFrame>
        <p:nvGraphicFramePr>
          <p:cNvPr id="25602" name="Object 4"/>
          <p:cNvGraphicFramePr>
            <a:graphicFrameLocks noChangeAspect="1"/>
          </p:cNvGraphicFramePr>
          <p:nvPr/>
        </p:nvGraphicFramePr>
        <p:xfrm>
          <a:off x="3348038" y="4292600"/>
          <a:ext cx="2201862" cy="500063"/>
        </p:xfrm>
        <a:graphic>
          <a:graphicData uri="http://schemas.openxmlformats.org/presentationml/2006/ole">
            <mc:AlternateContent xmlns:mc="http://schemas.openxmlformats.org/markup-compatibility/2006">
              <mc:Choice xmlns:v="urn:schemas-microsoft-com:vml" Requires="v">
                <p:oleObj spid="_x0000_s3077" name="" r:id="rId1" imgW="1091565" imgH="228600" progId="Equation.DSMT4">
                  <p:embed/>
                </p:oleObj>
              </mc:Choice>
              <mc:Fallback>
                <p:oleObj name="" r:id="rId1" imgW="1091565" imgH="228600" progId="Equation.DSMT4">
                  <p:embed/>
                  <p:pic>
                    <p:nvPicPr>
                      <p:cNvPr id="0" name="图片 3076"/>
                      <p:cNvPicPr/>
                      <p:nvPr/>
                    </p:nvPicPr>
                    <p:blipFill>
                      <a:blip r:embed="rId2"/>
                      <a:stretch>
                        <a:fillRect/>
                      </a:stretch>
                    </p:blipFill>
                    <p:spPr>
                      <a:xfrm>
                        <a:off x="3348038" y="4292600"/>
                        <a:ext cx="2201862" cy="500063"/>
                      </a:xfrm>
                      <a:prstGeom prst="rect">
                        <a:avLst/>
                      </a:prstGeom>
                      <a:noFill/>
                      <a:ln w="38100">
                        <a:noFill/>
                        <a:miter/>
                      </a:ln>
                    </p:spPr>
                  </p:pic>
                </p:oleObj>
              </mc:Fallback>
            </mc:AlternateContent>
          </a:graphicData>
        </a:graphic>
      </p:graphicFrame>
      <p:sp>
        <p:nvSpPr>
          <p:cNvPr id="25603" name="矩形 2"/>
          <p:cNvSpPr/>
          <p:nvPr/>
        </p:nvSpPr>
        <p:spPr>
          <a:xfrm>
            <a:off x="949325" y="5445125"/>
            <a:ext cx="7654925" cy="1016000"/>
          </a:xfrm>
          <a:prstGeom prst="rect">
            <a:avLst/>
          </a:prstGeom>
          <a:noFill/>
          <a:ln w="9525">
            <a:noFill/>
          </a:ln>
        </p:spPr>
        <p:txBody>
          <a:bodyPr anchor="t" anchorCtr="0">
            <a:spAutoFit/>
          </a:bodyPr>
          <a:p>
            <a:pPr>
              <a:lnSpc>
                <a:spcPct val="150000"/>
              </a:lnSpc>
            </a:pPr>
            <a:r>
              <a:rPr lang="zh-CN" altLang="en-US" sz="2000" b="1" dirty="0">
                <a:solidFill>
                  <a:srgbClr val="0066FF"/>
                </a:solidFill>
                <a:latin typeface="华文中宋" panose="02010600040101010101" pitchFamily="2" charset="-122"/>
                <a:ea typeface="华文中宋" panose="02010600040101010101" pitchFamily="2" charset="-122"/>
              </a:rPr>
              <a:t>问题：分辨率为</a:t>
            </a:r>
            <a:r>
              <a:rPr lang="en-US" altLang="zh-CN" sz="2000" b="1" dirty="0">
                <a:solidFill>
                  <a:srgbClr val="0066FF"/>
                </a:solidFill>
                <a:latin typeface="华文中宋" panose="02010600040101010101" pitchFamily="2" charset="-122"/>
                <a:ea typeface="华文中宋" panose="02010600040101010101" pitchFamily="2" charset="-122"/>
              </a:rPr>
              <a:t>1024</a:t>
            </a:r>
            <a:r>
              <a:rPr lang="zh-CN" altLang="en-US" sz="2000" b="1" dirty="0">
                <a:solidFill>
                  <a:srgbClr val="0066FF"/>
                </a:solidFill>
                <a:latin typeface="华文中宋" panose="02010600040101010101" pitchFamily="2" charset="-122"/>
                <a:ea typeface="华文中宋" panose="02010600040101010101" pitchFamily="2" charset="-122"/>
              </a:rPr>
              <a:t>*</a:t>
            </a:r>
            <a:r>
              <a:rPr lang="en-US" altLang="zh-CN" sz="2000" b="1" dirty="0">
                <a:solidFill>
                  <a:srgbClr val="0066FF"/>
                </a:solidFill>
                <a:latin typeface="华文中宋" panose="02010600040101010101" pitchFamily="2" charset="-122"/>
                <a:ea typeface="华文中宋" panose="02010600040101010101" pitchFamily="2" charset="-122"/>
              </a:rPr>
              <a:t>1024</a:t>
            </a:r>
            <a:r>
              <a:rPr lang="zh-CN" altLang="en-US" sz="2000" b="1" dirty="0">
                <a:solidFill>
                  <a:srgbClr val="0066FF"/>
                </a:solidFill>
                <a:latin typeface="华文中宋" panose="02010600040101010101" pitchFamily="2" charset="-122"/>
                <a:ea typeface="华文中宋" panose="02010600040101010101" pitchFamily="2" charset="-122"/>
              </a:rPr>
              <a:t>的</a:t>
            </a:r>
            <a:r>
              <a:rPr lang="en-US" altLang="zh-CN" sz="2000" b="1" dirty="0">
                <a:solidFill>
                  <a:srgbClr val="0066FF"/>
                </a:solidFill>
                <a:latin typeface="华文中宋" panose="02010600040101010101" pitchFamily="2" charset="-122"/>
                <a:ea typeface="华文中宋" panose="02010600040101010101" pitchFamily="2" charset="-122"/>
              </a:rPr>
              <a:t>24</a:t>
            </a:r>
            <a:r>
              <a:rPr lang="zh-CN" altLang="en-US" sz="2000" b="1" dirty="0">
                <a:solidFill>
                  <a:srgbClr val="0066FF"/>
                </a:solidFill>
                <a:latin typeface="华文中宋" panose="02010600040101010101" pitchFamily="2" charset="-122"/>
                <a:ea typeface="华文中宋" panose="02010600040101010101" pitchFamily="2" charset="-122"/>
              </a:rPr>
              <a:t>位真彩色模式，其帧缓存至少为多大？</a:t>
            </a:r>
            <a:endParaRPr lang="zh-CN" altLang="en-US" sz="2000" b="1" dirty="0">
              <a:solidFill>
                <a:srgbClr val="0066FF"/>
              </a:solidFill>
              <a:latin typeface="华文中宋" panose="02010600040101010101" pitchFamily="2" charset="-122"/>
              <a:ea typeface="华文中宋" panose="02010600040101010101" pitchFamily="2" charset="-122"/>
            </a:endParaRPr>
          </a:p>
        </p:txBody>
      </p:sp>
      <p:sp>
        <p:nvSpPr>
          <p:cNvPr id="25604" name="文本框 13"/>
          <p:cNvSpPr txBox="1"/>
          <p:nvPr/>
        </p:nvSpPr>
        <p:spPr>
          <a:xfrm>
            <a:off x="514350" y="501650"/>
            <a:ext cx="6189980"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CRT显示器</a:t>
            </a:r>
            <a:endParaRPr lang="zh-CN" altLang="en-US" sz="3200" b="1" dirty="0">
              <a:solidFill>
                <a:srgbClr val="000818"/>
              </a:solidFill>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7" name="Rectangle 3"/>
          <p:cNvSpPr>
            <a:spLocks noGrp="1" noChangeArrowheads="1"/>
          </p:cNvSpPr>
          <p:nvPr>
            <p:ph idx="1"/>
            <p:custDataLst>
              <p:tags r:id="rId1"/>
            </p:custDataLst>
          </p:nvPr>
        </p:nvSpPr>
        <p:spPr>
          <a:xfrm>
            <a:off x="273050" y="1566863"/>
            <a:ext cx="8572500" cy="44545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红绿蓝三色作为原色，其他颜色由</a:t>
            </a:r>
            <a:r>
              <a:rPr kumimoji="0" lang="en-US" altLang="zh-CN"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RGB</a:t>
            </a:r>
            <a:r>
              <a:rPr kumimoji="0" lang="zh-CN" altLang="en-US"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颜色的组合</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rPr>
              <a:t>表示。三色强度都为</a:t>
            </a:r>
            <a:r>
              <a:rPr kumimoji="0" lang="en-US" altLang="zh-CN"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rPr>
              <a:t>0</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rPr>
              <a:t>代表</a:t>
            </a:r>
            <a:r>
              <a:rPr kumimoji="0" lang="zh-CN" altLang="en-US"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黑色</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rPr>
              <a:t>，都达到最大</a:t>
            </a:r>
            <a:r>
              <a:rPr kumimoji="0" lang="en-US" altLang="zh-CN"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rPr>
              <a:t>1</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rPr>
              <a:t>则代表</a:t>
            </a:r>
            <a:r>
              <a:rPr kumimoji="0" lang="zh-CN" altLang="en-US"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白色</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rPr>
              <a:t>。</a:t>
            </a:r>
            <a:endParaRPr kumimoji="0" lang="en-US" altLang="zh-CN" sz="2400" b="1" i="0" u="none" strike="noStrike" kern="0" cap="none" spc="0" normalizeH="0" baseline="0" noProof="0">
              <a:ln>
                <a:noFill/>
              </a:ln>
              <a:solidFill>
                <a:srgbClr val="000818"/>
              </a:solidFill>
              <a:effectLst/>
              <a:uLnTx/>
              <a:uFillTx/>
              <a:latin typeface="+mn-lt"/>
              <a:ea typeface="楷体" panose="02010609060101010101" pitchFamily="49" charset="-122"/>
              <a:cs typeface="+mn-cs"/>
            </a:endParaRPr>
          </a:p>
          <a:p>
            <a:pPr marL="342900" marR="0" lvl="1" indent="-342900" algn="l" defTabSz="914400" rtl="0" eaLnBrk="1" fontAlgn="base" latinLnBrk="0" hangingPunct="1">
              <a:lnSpc>
                <a:spcPct val="10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显示原理：每个像素包含红、绿、蓝三个荧光点，三个电子枪与三个荧光点对应。每个电子枪有</a:t>
            </a:r>
            <a:r>
              <a:rPr kumimoji="0" lang="en-US" altLang="zh-CN"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256</a:t>
            </a:r>
            <a:r>
              <a:rPr kumimoji="0" lang="zh-CN" altLang="en-US"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级（</a:t>
            </a:r>
            <a:r>
              <a:rPr kumimoji="0" lang="en-US" altLang="zh-CN"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8</a:t>
            </a:r>
            <a:r>
              <a:rPr kumimoji="0" lang="zh-CN" altLang="en-US" sz="2400" b="1" i="0" u="none" strike="noStrike" kern="0" cap="none" spc="0" normalizeH="0" baseline="0" noProof="0">
                <a:ln>
                  <a:noFill/>
                </a:ln>
                <a:solidFill>
                  <a:srgbClr val="000818"/>
                </a:solidFill>
                <a:effectLst/>
                <a:uLnTx/>
                <a:uFillTx/>
                <a:latin typeface="+mn-lt"/>
                <a:ea typeface="楷体" panose="02010609060101010101" pitchFamily="49" charset="-122"/>
                <a:cs typeface="+mn-cs"/>
              </a:rPr>
              <a:t>位）强度</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cs"/>
              </a:rPr>
              <a:t>。</a:t>
            </a:r>
            <a:endParaRPr kumimoji="0" lang="en-US" altLang="zh-CN"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n-ea"/>
            </a:endParaRPr>
          </a:p>
        </p:txBody>
      </p:sp>
      <p:grpSp>
        <p:nvGrpSpPr>
          <p:cNvPr id="2" name="Group 45"/>
          <p:cNvGrpSpPr/>
          <p:nvPr/>
        </p:nvGrpSpPr>
        <p:grpSpPr>
          <a:xfrm>
            <a:off x="422275" y="3641725"/>
            <a:ext cx="3895725" cy="2947988"/>
            <a:chOff x="2880" y="1314"/>
            <a:chExt cx="2759" cy="2086"/>
          </a:xfrm>
        </p:grpSpPr>
        <p:sp>
          <p:nvSpPr>
            <p:cNvPr id="26627" name="Text Box 28"/>
            <p:cNvSpPr txBox="1">
              <a:spLocks noChangeAspect="1"/>
            </p:cNvSpPr>
            <p:nvPr/>
          </p:nvSpPr>
          <p:spPr>
            <a:xfrm>
              <a:off x="5186" y="2435"/>
              <a:ext cx="453" cy="392"/>
            </a:xfrm>
            <a:prstGeom prst="rect">
              <a:avLst/>
            </a:prstGeom>
            <a:noFill/>
            <a:ln w="9525">
              <a:noFill/>
            </a:ln>
          </p:spPr>
          <p:txBody>
            <a:bodyPr anchor="t" anchorCtr="0"/>
            <a:p>
              <a:pPr algn="just" eaLnBrk="0" hangingPunct="0"/>
              <a:r>
                <a:rPr lang="en-US" altLang="zh-CN" sz="1400" b="1" dirty="0">
                  <a:latin typeface="Times New Roman" panose="02020603050405020304" pitchFamily="18" charset="0"/>
                  <a:ea typeface="楷体" panose="02010609060101010101" pitchFamily="49" charset="-122"/>
                </a:rPr>
                <a:t>R</a:t>
              </a:r>
              <a:endParaRPr lang="en-US" altLang="zh-CN" sz="1400" b="1" dirty="0">
                <a:latin typeface="Times New Roman" panose="02020603050405020304" pitchFamily="18" charset="0"/>
                <a:ea typeface="楷体" panose="02010609060101010101" pitchFamily="49" charset="-122"/>
              </a:endParaRPr>
            </a:p>
          </p:txBody>
        </p:sp>
        <p:sp>
          <p:nvSpPr>
            <p:cNvPr id="17415" name="Line 5"/>
            <p:cNvSpPr>
              <a:spLocks noChangeAspect="1" noChangeShapeType="1"/>
            </p:cNvSpPr>
            <p:nvPr/>
          </p:nvSpPr>
          <p:spPr bwMode="auto">
            <a:xfrm>
              <a:off x="3490" y="2119"/>
              <a:ext cx="0" cy="655"/>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16" name="Line 6"/>
            <p:cNvSpPr>
              <a:spLocks noChangeAspect="1" noChangeShapeType="1"/>
            </p:cNvSpPr>
            <p:nvPr/>
          </p:nvSpPr>
          <p:spPr bwMode="auto">
            <a:xfrm>
              <a:off x="3490" y="2119"/>
              <a:ext cx="757" cy="0"/>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17" name="Line 7"/>
            <p:cNvSpPr>
              <a:spLocks noChangeAspect="1" noChangeShapeType="1"/>
            </p:cNvSpPr>
            <p:nvPr/>
          </p:nvSpPr>
          <p:spPr bwMode="auto">
            <a:xfrm>
              <a:off x="3490" y="2777"/>
              <a:ext cx="757" cy="0"/>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18" name="Line 8"/>
            <p:cNvSpPr>
              <a:spLocks noChangeAspect="1" noChangeShapeType="1"/>
            </p:cNvSpPr>
            <p:nvPr/>
          </p:nvSpPr>
          <p:spPr bwMode="auto">
            <a:xfrm>
              <a:off x="4247" y="2119"/>
              <a:ext cx="0" cy="655"/>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19" name="Line 9"/>
            <p:cNvSpPr>
              <a:spLocks noChangeAspect="1" noChangeShapeType="1"/>
            </p:cNvSpPr>
            <p:nvPr/>
          </p:nvSpPr>
          <p:spPr bwMode="auto">
            <a:xfrm flipV="1">
              <a:off x="3490" y="1858"/>
              <a:ext cx="452" cy="263"/>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0" name="Line 10"/>
            <p:cNvSpPr>
              <a:spLocks noChangeAspect="1" noChangeShapeType="1"/>
            </p:cNvSpPr>
            <p:nvPr/>
          </p:nvSpPr>
          <p:spPr bwMode="auto">
            <a:xfrm>
              <a:off x="3944" y="1858"/>
              <a:ext cx="759" cy="0"/>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1" name="Line 11"/>
            <p:cNvSpPr>
              <a:spLocks noChangeAspect="1" noChangeShapeType="1"/>
            </p:cNvSpPr>
            <p:nvPr/>
          </p:nvSpPr>
          <p:spPr bwMode="auto">
            <a:xfrm flipH="1">
              <a:off x="4247" y="1858"/>
              <a:ext cx="453" cy="263"/>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2" name="Line 12"/>
            <p:cNvSpPr>
              <a:spLocks noChangeAspect="1" noChangeShapeType="1"/>
            </p:cNvSpPr>
            <p:nvPr/>
          </p:nvSpPr>
          <p:spPr bwMode="auto">
            <a:xfrm>
              <a:off x="4700" y="1858"/>
              <a:ext cx="0" cy="655"/>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3" name="Line 13"/>
            <p:cNvSpPr>
              <a:spLocks noChangeAspect="1" noChangeShapeType="1"/>
            </p:cNvSpPr>
            <p:nvPr/>
          </p:nvSpPr>
          <p:spPr bwMode="auto">
            <a:xfrm flipH="1">
              <a:off x="4247" y="2515"/>
              <a:ext cx="453" cy="262"/>
            </a:xfrm>
            <a:prstGeom prst="line">
              <a:avLst/>
            </a:prstGeom>
            <a:noFill/>
            <a:ln w="9525">
              <a:solidFill>
                <a:srgbClr val="000000"/>
              </a:solidFill>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4" name="Line 14"/>
            <p:cNvSpPr>
              <a:spLocks noChangeAspect="1" noChangeShapeType="1"/>
            </p:cNvSpPr>
            <p:nvPr/>
          </p:nvSpPr>
          <p:spPr bwMode="auto">
            <a:xfrm>
              <a:off x="3944" y="1858"/>
              <a:ext cx="0" cy="655"/>
            </a:xfrm>
            <a:prstGeom prst="line">
              <a:avLst/>
            </a:prstGeom>
            <a:noFill/>
            <a:ln w="9525">
              <a:solidFill>
                <a:srgbClr val="000000"/>
              </a:solidFill>
              <a:prstDash val="dash"/>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5" name="Line 15"/>
            <p:cNvSpPr>
              <a:spLocks noChangeAspect="1" noChangeShapeType="1"/>
            </p:cNvSpPr>
            <p:nvPr/>
          </p:nvSpPr>
          <p:spPr bwMode="auto">
            <a:xfrm>
              <a:off x="3944" y="2515"/>
              <a:ext cx="759" cy="0"/>
            </a:xfrm>
            <a:prstGeom prst="line">
              <a:avLst/>
            </a:prstGeom>
            <a:noFill/>
            <a:ln w="9525">
              <a:solidFill>
                <a:srgbClr val="000000"/>
              </a:solidFill>
              <a:prstDash val="dash"/>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6" name="Line 16"/>
            <p:cNvSpPr>
              <a:spLocks noChangeAspect="1" noChangeShapeType="1"/>
            </p:cNvSpPr>
            <p:nvPr/>
          </p:nvSpPr>
          <p:spPr bwMode="auto">
            <a:xfrm flipH="1">
              <a:off x="3490" y="2515"/>
              <a:ext cx="452" cy="262"/>
            </a:xfrm>
            <a:prstGeom prst="line">
              <a:avLst/>
            </a:prstGeom>
            <a:noFill/>
            <a:ln w="9525">
              <a:solidFill>
                <a:srgbClr val="000000"/>
              </a:solidFill>
              <a:prstDash val="dash"/>
              <a:round/>
              <a:headEnd type="none" w="sm" len="sm"/>
              <a:tailEnd type="non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7" name="Line 17"/>
            <p:cNvSpPr>
              <a:spLocks noChangeAspect="1" noChangeShapeType="1"/>
            </p:cNvSpPr>
            <p:nvPr/>
          </p:nvSpPr>
          <p:spPr bwMode="auto">
            <a:xfrm flipV="1">
              <a:off x="3944" y="1468"/>
              <a:ext cx="0" cy="393"/>
            </a:xfrm>
            <a:prstGeom prst="line">
              <a:avLst/>
            </a:prstGeom>
            <a:noFill/>
            <a:ln w="9525">
              <a:solidFill>
                <a:srgbClr val="000000"/>
              </a:solidFill>
              <a:round/>
              <a:tailEnd type="triangl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8" name="Line 18"/>
            <p:cNvSpPr>
              <a:spLocks noChangeAspect="1" noChangeShapeType="1"/>
            </p:cNvSpPr>
            <p:nvPr/>
          </p:nvSpPr>
          <p:spPr bwMode="auto">
            <a:xfrm flipH="1">
              <a:off x="3037" y="2777"/>
              <a:ext cx="451" cy="264"/>
            </a:xfrm>
            <a:prstGeom prst="line">
              <a:avLst/>
            </a:prstGeom>
            <a:noFill/>
            <a:ln w="9525">
              <a:solidFill>
                <a:srgbClr val="000000"/>
              </a:solidFill>
              <a:round/>
              <a:tailEnd type="triangl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29" name="Line 19"/>
            <p:cNvSpPr>
              <a:spLocks noChangeAspect="1" noChangeShapeType="1"/>
            </p:cNvSpPr>
            <p:nvPr/>
          </p:nvSpPr>
          <p:spPr bwMode="auto">
            <a:xfrm flipV="1">
              <a:off x="4700" y="2513"/>
              <a:ext cx="453" cy="2"/>
            </a:xfrm>
            <a:prstGeom prst="line">
              <a:avLst/>
            </a:prstGeom>
            <a:noFill/>
            <a:ln w="9525">
              <a:solidFill>
                <a:srgbClr val="000000"/>
              </a:solidFill>
              <a:round/>
              <a:tailEnd type="triangle" w="sm" len="sm"/>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6643" name="Text Box 20"/>
            <p:cNvSpPr txBox="1">
              <a:spLocks noChangeAspect="1"/>
            </p:cNvSpPr>
            <p:nvPr/>
          </p:nvSpPr>
          <p:spPr>
            <a:xfrm>
              <a:off x="3312" y="1693"/>
              <a:ext cx="788" cy="218"/>
            </a:xfrm>
            <a:prstGeom prst="rect">
              <a:avLst/>
            </a:prstGeom>
            <a:noFill/>
            <a:ln w="9525">
              <a:noFill/>
            </a:ln>
          </p:spPr>
          <p:txBody>
            <a:bodyPr anchor="t" anchorCtr="0"/>
            <a:p>
              <a:pPr algn="just" eaLnBrk="0" hangingPunct="0"/>
              <a:r>
                <a:rPr lang="zh-CN" altLang="en-US" sz="1400" b="1" dirty="0">
                  <a:solidFill>
                    <a:srgbClr val="00B050"/>
                  </a:solidFill>
                  <a:latin typeface="Times New Roman" panose="02020603050405020304" pitchFamily="18" charset="0"/>
                  <a:ea typeface="楷体" panose="02010609060101010101" pitchFamily="49" charset="-122"/>
                </a:rPr>
                <a:t>绿</a:t>
              </a:r>
              <a:r>
                <a:rPr lang="en-US" altLang="zh-CN" sz="1400" b="1" dirty="0">
                  <a:solidFill>
                    <a:srgbClr val="00B050"/>
                  </a:solidFill>
                  <a:latin typeface="Times New Roman" panose="02020603050405020304" pitchFamily="18" charset="0"/>
                  <a:ea typeface="楷体" panose="02010609060101010101" pitchFamily="49" charset="-122"/>
                </a:rPr>
                <a:t>(0,1,0)</a:t>
              </a:r>
              <a:endParaRPr lang="en-US" altLang="zh-CN" sz="1400" b="1" dirty="0">
                <a:solidFill>
                  <a:srgbClr val="00B050"/>
                </a:solidFill>
                <a:latin typeface="Times New Roman" panose="02020603050405020304" pitchFamily="18" charset="0"/>
                <a:ea typeface="楷体" panose="02010609060101010101" pitchFamily="49" charset="-122"/>
              </a:endParaRPr>
            </a:p>
          </p:txBody>
        </p:sp>
        <p:sp>
          <p:nvSpPr>
            <p:cNvPr id="26644" name="Text Box 21"/>
            <p:cNvSpPr txBox="1">
              <a:spLocks noChangeAspect="1"/>
            </p:cNvSpPr>
            <p:nvPr/>
          </p:nvSpPr>
          <p:spPr>
            <a:xfrm>
              <a:off x="4398" y="1597"/>
              <a:ext cx="904" cy="392"/>
            </a:xfrm>
            <a:prstGeom prst="rect">
              <a:avLst/>
            </a:prstGeom>
            <a:noFill/>
            <a:ln w="9525">
              <a:noFill/>
            </a:ln>
          </p:spPr>
          <p:txBody>
            <a:bodyPr anchor="t" anchorCtr="0"/>
            <a:p>
              <a:pPr algn="just" eaLnBrk="0" hangingPunct="0"/>
              <a:r>
                <a:rPr lang="zh-CN" altLang="en-US" sz="1400" b="1" dirty="0">
                  <a:solidFill>
                    <a:srgbClr val="9DB606"/>
                  </a:solidFill>
                  <a:latin typeface="Times New Roman" panose="02020603050405020304" pitchFamily="18" charset="0"/>
                  <a:ea typeface="楷体" panose="02010609060101010101" pitchFamily="49" charset="-122"/>
                </a:rPr>
                <a:t>黄</a:t>
              </a:r>
              <a:r>
                <a:rPr lang="en-US" altLang="zh-CN" sz="1400" b="1" dirty="0">
                  <a:solidFill>
                    <a:srgbClr val="9DB606"/>
                  </a:solidFill>
                  <a:latin typeface="Times New Roman" panose="02020603050405020304" pitchFamily="18" charset="0"/>
                  <a:ea typeface="楷体" panose="02010609060101010101" pitchFamily="49" charset="-122"/>
                </a:rPr>
                <a:t>(1,1,0)</a:t>
              </a:r>
              <a:endParaRPr lang="en-US" altLang="zh-CN" sz="1400" b="1" dirty="0">
                <a:solidFill>
                  <a:srgbClr val="9DB606"/>
                </a:solidFill>
                <a:latin typeface="Times New Roman" panose="02020603050405020304" pitchFamily="18" charset="0"/>
                <a:ea typeface="楷体" panose="02010609060101010101" pitchFamily="49" charset="-122"/>
              </a:endParaRPr>
            </a:p>
          </p:txBody>
        </p:sp>
        <p:sp>
          <p:nvSpPr>
            <p:cNvPr id="26645" name="Text Box 22"/>
            <p:cNvSpPr txBox="1">
              <a:spLocks noChangeAspect="1"/>
            </p:cNvSpPr>
            <p:nvPr/>
          </p:nvSpPr>
          <p:spPr>
            <a:xfrm>
              <a:off x="4271" y="2068"/>
              <a:ext cx="768" cy="322"/>
            </a:xfrm>
            <a:prstGeom prst="rect">
              <a:avLst/>
            </a:prstGeom>
            <a:noFill/>
            <a:ln w="9525">
              <a:noFill/>
            </a:ln>
          </p:spPr>
          <p:txBody>
            <a:bodyPr anchor="t" anchorCtr="0"/>
            <a:p>
              <a:pPr algn="just" eaLnBrk="0" hangingPunct="0"/>
              <a:r>
                <a:rPr lang="zh-CN" altLang="en-US" sz="1400" b="1" dirty="0">
                  <a:latin typeface="Times New Roman" panose="02020603050405020304" pitchFamily="18" charset="0"/>
                  <a:ea typeface="楷体" panose="02010609060101010101" pitchFamily="49" charset="-122"/>
                </a:rPr>
                <a:t>白</a:t>
              </a:r>
              <a:r>
                <a:rPr lang="en-US" altLang="zh-CN" sz="1400" b="1" dirty="0">
                  <a:latin typeface="Times New Roman" panose="02020603050405020304" pitchFamily="18" charset="0"/>
                  <a:ea typeface="楷体" panose="02010609060101010101" pitchFamily="49" charset="-122"/>
                </a:rPr>
                <a:t>(1,1,1)</a:t>
              </a:r>
              <a:endParaRPr lang="en-US" altLang="zh-CN" sz="1400" b="1" dirty="0">
                <a:latin typeface="Times New Roman" panose="02020603050405020304" pitchFamily="18" charset="0"/>
                <a:ea typeface="楷体" panose="02010609060101010101" pitchFamily="49" charset="-122"/>
              </a:endParaRPr>
            </a:p>
          </p:txBody>
        </p:sp>
        <p:sp>
          <p:nvSpPr>
            <p:cNvPr id="26646" name="Text Box 23"/>
            <p:cNvSpPr txBox="1">
              <a:spLocks noChangeAspect="1"/>
            </p:cNvSpPr>
            <p:nvPr/>
          </p:nvSpPr>
          <p:spPr>
            <a:xfrm>
              <a:off x="4060" y="2785"/>
              <a:ext cx="884" cy="278"/>
            </a:xfrm>
            <a:prstGeom prst="rect">
              <a:avLst/>
            </a:prstGeom>
            <a:noFill/>
            <a:ln w="9525">
              <a:noFill/>
            </a:ln>
          </p:spPr>
          <p:txBody>
            <a:bodyPr anchor="t" anchorCtr="0"/>
            <a:p>
              <a:pPr algn="just" eaLnBrk="0" hangingPunct="0"/>
              <a:r>
                <a:rPr lang="zh-CN" altLang="en-US" sz="1400" b="1" dirty="0">
                  <a:solidFill>
                    <a:srgbClr val="BA02B1"/>
                  </a:solidFill>
                  <a:latin typeface="Times New Roman" panose="02020603050405020304" pitchFamily="18" charset="0"/>
                  <a:ea typeface="楷体" panose="02010609060101010101" pitchFamily="49" charset="-122"/>
                </a:rPr>
                <a:t>品红</a:t>
              </a:r>
              <a:r>
                <a:rPr lang="en-US" altLang="zh-CN" sz="1400" b="1" dirty="0">
                  <a:solidFill>
                    <a:srgbClr val="BA02B1"/>
                  </a:solidFill>
                  <a:latin typeface="Times New Roman" panose="02020603050405020304" pitchFamily="18" charset="0"/>
                  <a:ea typeface="楷体" panose="02010609060101010101" pitchFamily="49" charset="-122"/>
                </a:rPr>
                <a:t>(1,0,1)</a:t>
              </a:r>
              <a:endParaRPr lang="en-US" altLang="zh-CN" sz="1400" b="1" dirty="0">
                <a:solidFill>
                  <a:srgbClr val="BA02B1"/>
                </a:solidFill>
                <a:latin typeface="Times New Roman" panose="02020603050405020304" pitchFamily="18" charset="0"/>
                <a:ea typeface="楷体" panose="02010609060101010101" pitchFamily="49" charset="-122"/>
              </a:endParaRPr>
            </a:p>
          </p:txBody>
        </p:sp>
        <p:sp>
          <p:nvSpPr>
            <p:cNvPr id="26647" name="Text Box 24"/>
            <p:cNvSpPr txBox="1">
              <a:spLocks noChangeAspect="1"/>
            </p:cNvSpPr>
            <p:nvPr/>
          </p:nvSpPr>
          <p:spPr>
            <a:xfrm>
              <a:off x="2887" y="2002"/>
              <a:ext cx="761" cy="244"/>
            </a:xfrm>
            <a:prstGeom prst="rect">
              <a:avLst/>
            </a:prstGeom>
            <a:noFill/>
            <a:ln w="9525">
              <a:noFill/>
            </a:ln>
          </p:spPr>
          <p:txBody>
            <a:bodyPr anchor="t" anchorCtr="0"/>
            <a:p>
              <a:pPr algn="just" eaLnBrk="0" hangingPunct="0"/>
              <a:r>
                <a:rPr lang="zh-CN" altLang="en-US" sz="1400" b="1" dirty="0">
                  <a:solidFill>
                    <a:srgbClr val="2F848D"/>
                  </a:solidFill>
                  <a:latin typeface="Times New Roman" panose="02020603050405020304" pitchFamily="18" charset="0"/>
                  <a:ea typeface="楷体" panose="02010609060101010101" pitchFamily="49" charset="-122"/>
                </a:rPr>
                <a:t>青</a:t>
              </a:r>
              <a:r>
                <a:rPr lang="en-US" altLang="zh-CN" sz="1400" b="1" dirty="0">
                  <a:solidFill>
                    <a:srgbClr val="2F848D"/>
                  </a:solidFill>
                  <a:latin typeface="Times New Roman" panose="02020603050405020304" pitchFamily="18" charset="0"/>
                  <a:ea typeface="楷体" panose="02010609060101010101" pitchFamily="49" charset="-122"/>
                </a:rPr>
                <a:t>(0,1,1)</a:t>
              </a:r>
              <a:endParaRPr lang="en-US" altLang="zh-CN" sz="1400" b="1" dirty="0">
                <a:solidFill>
                  <a:srgbClr val="2F848D"/>
                </a:solidFill>
                <a:latin typeface="Times New Roman" panose="02020603050405020304" pitchFamily="18" charset="0"/>
                <a:ea typeface="楷体" panose="02010609060101010101" pitchFamily="49" charset="-122"/>
              </a:endParaRPr>
            </a:p>
          </p:txBody>
        </p:sp>
        <p:sp>
          <p:nvSpPr>
            <p:cNvPr id="26648" name="Text Box 25"/>
            <p:cNvSpPr txBox="1">
              <a:spLocks noChangeAspect="1"/>
            </p:cNvSpPr>
            <p:nvPr/>
          </p:nvSpPr>
          <p:spPr>
            <a:xfrm>
              <a:off x="3590" y="2317"/>
              <a:ext cx="808" cy="259"/>
            </a:xfrm>
            <a:prstGeom prst="rect">
              <a:avLst/>
            </a:prstGeom>
            <a:noFill/>
            <a:ln w="9525">
              <a:noFill/>
            </a:ln>
          </p:spPr>
          <p:txBody>
            <a:bodyPr anchor="t" anchorCtr="0"/>
            <a:p>
              <a:pPr algn="just" eaLnBrk="0" hangingPunct="0"/>
              <a:r>
                <a:rPr lang="zh-CN" altLang="en-US" sz="1400" b="1" dirty="0">
                  <a:solidFill>
                    <a:srgbClr val="000818"/>
                  </a:solidFill>
                  <a:latin typeface="Times New Roman" panose="02020603050405020304" pitchFamily="18" charset="0"/>
                  <a:ea typeface="楷体" panose="02010609060101010101" pitchFamily="49" charset="-122"/>
                </a:rPr>
                <a:t>黑</a:t>
              </a:r>
              <a:r>
                <a:rPr lang="en-US" altLang="zh-CN" sz="1400" b="1" dirty="0">
                  <a:solidFill>
                    <a:srgbClr val="000818"/>
                  </a:solidFill>
                  <a:latin typeface="Times New Roman" panose="02020603050405020304" pitchFamily="18" charset="0"/>
                  <a:ea typeface="楷体" panose="02010609060101010101" pitchFamily="49" charset="-122"/>
                </a:rPr>
                <a:t>(0,0,0)</a:t>
              </a:r>
              <a:endParaRPr lang="en-US" altLang="zh-CN" sz="1400" b="1" dirty="0">
                <a:solidFill>
                  <a:srgbClr val="000818"/>
                </a:solidFill>
                <a:latin typeface="Times New Roman" panose="02020603050405020304" pitchFamily="18" charset="0"/>
                <a:ea typeface="楷体" panose="02010609060101010101" pitchFamily="49" charset="-122"/>
              </a:endParaRPr>
            </a:p>
          </p:txBody>
        </p:sp>
        <p:sp>
          <p:nvSpPr>
            <p:cNvPr id="26649" name="Text Box 26"/>
            <p:cNvSpPr txBox="1">
              <a:spLocks noChangeAspect="1"/>
            </p:cNvSpPr>
            <p:nvPr/>
          </p:nvSpPr>
          <p:spPr>
            <a:xfrm>
              <a:off x="2880" y="2643"/>
              <a:ext cx="720" cy="276"/>
            </a:xfrm>
            <a:prstGeom prst="rect">
              <a:avLst/>
            </a:prstGeom>
            <a:noFill/>
            <a:ln w="9525">
              <a:noFill/>
            </a:ln>
          </p:spPr>
          <p:txBody>
            <a:bodyPr anchor="t" anchorCtr="0"/>
            <a:p>
              <a:pPr algn="just" eaLnBrk="0" hangingPunct="0"/>
              <a:r>
                <a:rPr lang="zh-CN" altLang="en-US" sz="1400" b="1" dirty="0">
                  <a:solidFill>
                    <a:srgbClr val="0000FF"/>
                  </a:solidFill>
                  <a:latin typeface="Times New Roman" panose="02020603050405020304" pitchFamily="18" charset="0"/>
                  <a:ea typeface="楷体" panose="02010609060101010101" pitchFamily="49" charset="-122"/>
                </a:rPr>
                <a:t>蓝</a:t>
              </a:r>
              <a:r>
                <a:rPr lang="en-US" altLang="zh-CN" sz="1400" b="1" dirty="0">
                  <a:solidFill>
                    <a:srgbClr val="0000FF"/>
                  </a:solidFill>
                  <a:latin typeface="Times New Roman" panose="02020603050405020304" pitchFamily="18" charset="0"/>
                  <a:ea typeface="楷体" panose="02010609060101010101" pitchFamily="49" charset="-122"/>
                </a:rPr>
                <a:t>(0,0,1)</a:t>
              </a:r>
              <a:endParaRPr lang="en-US" altLang="zh-CN" sz="1400" b="1" dirty="0">
                <a:solidFill>
                  <a:srgbClr val="0000FF"/>
                </a:solidFill>
                <a:latin typeface="Times New Roman" panose="02020603050405020304" pitchFamily="18" charset="0"/>
                <a:ea typeface="楷体" panose="02010609060101010101" pitchFamily="49" charset="-122"/>
              </a:endParaRPr>
            </a:p>
          </p:txBody>
        </p:sp>
        <p:sp>
          <p:nvSpPr>
            <p:cNvPr id="26650" name="Text Box 27"/>
            <p:cNvSpPr txBox="1">
              <a:spLocks noChangeAspect="1"/>
            </p:cNvSpPr>
            <p:nvPr/>
          </p:nvSpPr>
          <p:spPr>
            <a:xfrm>
              <a:off x="4595" y="2537"/>
              <a:ext cx="622" cy="286"/>
            </a:xfrm>
            <a:prstGeom prst="rect">
              <a:avLst/>
            </a:prstGeom>
            <a:noFill/>
            <a:ln w="9525">
              <a:noFill/>
            </a:ln>
          </p:spPr>
          <p:txBody>
            <a:bodyPr anchor="t" anchorCtr="0"/>
            <a:p>
              <a:pPr algn="just" eaLnBrk="0" hangingPunct="0"/>
              <a:r>
                <a:rPr lang="zh-CN" altLang="en-US" sz="1400" b="1" dirty="0">
                  <a:solidFill>
                    <a:srgbClr val="FF0000"/>
                  </a:solidFill>
                  <a:latin typeface="Times New Roman" panose="02020603050405020304" pitchFamily="18" charset="0"/>
                  <a:ea typeface="楷体" panose="02010609060101010101" pitchFamily="49" charset="-122"/>
                </a:rPr>
                <a:t>红</a:t>
              </a:r>
              <a:r>
                <a:rPr lang="en-US" altLang="zh-CN" sz="1400" b="1" dirty="0">
                  <a:solidFill>
                    <a:srgbClr val="FF0000"/>
                  </a:solidFill>
                  <a:latin typeface="Times New Roman" panose="02020603050405020304" pitchFamily="18" charset="0"/>
                  <a:ea typeface="楷体" panose="02010609060101010101" pitchFamily="49" charset="-122"/>
                </a:rPr>
                <a:t>(1,0,0)</a:t>
              </a:r>
              <a:endParaRPr lang="en-US" altLang="zh-CN" sz="1400" b="1" dirty="0">
                <a:solidFill>
                  <a:srgbClr val="FF0000"/>
                </a:solidFill>
                <a:latin typeface="Times New Roman" panose="02020603050405020304" pitchFamily="18" charset="0"/>
                <a:ea typeface="楷体" panose="02010609060101010101" pitchFamily="49" charset="-122"/>
              </a:endParaRPr>
            </a:p>
          </p:txBody>
        </p:sp>
        <p:sp>
          <p:nvSpPr>
            <p:cNvPr id="26651" name="Text Box 29"/>
            <p:cNvSpPr txBox="1">
              <a:spLocks noChangeAspect="1"/>
            </p:cNvSpPr>
            <p:nvPr/>
          </p:nvSpPr>
          <p:spPr>
            <a:xfrm>
              <a:off x="3868" y="1314"/>
              <a:ext cx="454" cy="393"/>
            </a:xfrm>
            <a:prstGeom prst="rect">
              <a:avLst/>
            </a:prstGeom>
            <a:noFill/>
            <a:ln w="9525">
              <a:noFill/>
            </a:ln>
          </p:spPr>
          <p:txBody>
            <a:bodyPr anchor="t" anchorCtr="0"/>
            <a:p>
              <a:pPr algn="just" eaLnBrk="0" hangingPunct="0"/>
              <a:r>
                <a:rPr lang="en-US" altLang="zh-CN" sz="1400" b="1" dirty="0">
                  <a:latin typeface="Times New Roman" panose="02020603050405020304" pitchFamily="18" charset="0"/>
                  <a:ea typeface="楷体" panose="02010609060101010101" pitchFamily="49" charset="-122"/>
                </a:rPr>
                <a:t>G</a:t>
              </a:r>
              <a:endParaRPr lang="en-US" altLang="zh-CN" sz="1400" b="1" dirty="0">
                <a:latin typeface="Times New Roman" panose="02020603050405020304" pitchFamily="18" charset="0"/>
                <a:ea typeface="楷体" panose="02010609060101010101" pitchFamily="49" charset="-122"/>
              </a:endParaRPr>
            </a:p>
          </p:txBody>
        </p:sp>
        <p:sp>
          <p:nvSpPr>
            <p:cNvPr id="26652" name="Text Box 30"/>
            <p:cNvSpPr txBox="1">
              <a:spLocks noChangeAspect="1"/>
            </p:cNvSpPr>
            <p:nvPr/>
          </p:nvSpPr>
          <p:spPr>
            <a:xfrm>
              <a:off x="2897" y="3001"/>
              <a:ext cx="452" cy="393"/>
            </a:xfrm>
            <a:prstGeom prst="rect">
              <a:avLst/>
            </a:prstGeom>
            <a:noFill/>
            <a:ln w="9525">
              <a:noFill/>
            </a:ln>
          </p:spPr>
          <p:txBody>
            <a:bodyPr anchor="t" anchorCtr="0"/>
            <a:p>
              <a:pPr algn="just" eaLnBrk="0" hangingPunct="0"/>
              <a:r>
                <a:rPr lang="en-US" altLang="zh-CN" sz="1400" b="1" dirty="0">
                  <a:latin typeface="Times New Roman" panose="02020603050405020304" pitchFamily="18" charset="0"/>
                  <a:ea typeface="楷体" panose="02010609060101010101" pitchFamily="49" charset="-122"/>
                </a:rPr>
                <a:t>B</a:t>
              </a:r>
              <a:endParaRPr lang="en-US" altLang="zh-CN" sz="1400" b="1" dirty="0">
                <a:latin typeface="Times New Roman" panose="02020603050405020304" pitchFamily="18" charset="0"/>
                <a:ea typeface="楷体" panose="02010609060101010101" pitchFamily="49" charset="-122"/>
              </a:endParaRPr>
            </a:p>
          </p:txBody>
        </p:sp>
        <p:sp>
          <p:nvSpPr>
            <p:cNvPr id="26653" name="Text Box 31"/>
            <p:cNvSpPr txBox="1">
              <a:spLocks noChangeAspect="1"/>
            </p:cNvSpPr>
            <p:nvPr/>
          </p:nvSpPr>
          <p:spPr>
            <a:xfrm>
              <a:off x="3676" y="3151"/>
              <a:ext cx="1219" cy="249"/>
            </a:xfrm>
            <a:prstGeom prst="rect">
              <a:avLst/>
            </a:prstGeom>
            <a:noFill/>
            <a:ln w="9525">
              <a:noFill/>
            </a:ln>
          </p:spPr>
          <p:txBody>
            <a:bodyPr anchor="t" anchorCtr="0"/>
            <a:p>
              <a:pPr algn="just" eaLnBrk="0" hangingPunct="0"/>
              <a:r>
                <a:rPr lang="en-US" altLang="zh-CN" sz="1600" b="1" dirty="0">
                  <a:latin typeface="Times New Roman" panose="02020603050405020304" pitchFamily="18" charset="0"/>
                  <a:ea typeface="楷体" panose="02010609060101010101" pitchFamily="49" charset="-122"/>
                </a:rPr>
                <a:t>RGB</a:t>
              </a:r>
              <a:r>
                <a:rPr lang="zh-CN" altLang="en-US" sz="1600" b="1" dirty="0">
                  <a:latin typeface="Times New Roman" panose="02020603050405020304" pitchFamily="18" charset="0"/>
                  <a:ea typeface="楷体" panose="02010609060101010101" pitchFamily="49" charset="-122"/>
                </a:rPr>
                <a:t>颜色立方体</a:t>
              </a:r>
              <a:endParaRPr lang="zh-CN" altLang="en-US" sz="1600" b="1" dirty="0">
                <a:latin typeface="Times New Roman" panose="02020603050405020304" pitchFamily="18" charset="0"/>
                <a:ea typeface="楷体" panose="02010609060101010101" pitchFamily="49" charset="-122"/>
              </a:endParaRPr>
            </a:p>
          </p:txBody>
        </p:sp>
        <p:sp>
          <p:nvSpPr>
            <p:cNvPr id="26654" name="Oval 32"/>
            <p:cNvSpPr>
              <a:spLocks noChangeAspect="1"/>
            </p:cNvSpPr>
            <p:nvPr/>
          </p:nvSpPr>
          <p:spPr>
            <a:xfrm>
              <a:off x="3483" y="2102"/>
              <a:ext cx="48" cy="48"/>
            </a:xfrm>
            <a:prstGeom prst="ellipse">
              <a:avLst/>
            </a:prstGeom>
            <a:solidFill>
              <a:srgbClr val="000000"/>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26655" name="Oval 33"/>
            <p:cNvSpPr>
              <a:spLocks noChangeAspect="1"/>
            </p:cNvSpPr>
            <p:nvPr/>
          </p:nvSpPr>
          <p:spPr>
            <a:xfrm>
              <a:off x="4231" y="2110"/>
              <a:ext cx="48" cy="48"/>
            </a:xfrm>
            <a:prstGeom prst="ellipse">
              <a:avLst/>
            </a:prstGeom>
            <a:solidFill>
              <a:srgbClr val="000000"/>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26656" name="Oval 34"/>
            <p:cNvSpPr>
              <a:spLocks noChangeAspect="1"/>
            </p:cNvSpPr>
            <p:nvPr/>
          </p:nvSpPr>
          <p:spPr>
            <a:xfrm>
              <a:off x="3479" y="2748"/>
              <a:ext cx="45" cy="47"/>
            </a:xfrm>
            <a:prstGeom prst="ellipse">
              <a:avLst/>
            </a:prstGeom>
            <a:solidFill>
              <a:srgbClr val="000000"/>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26657" name="Oval 35"/>
            <p:cNvSpPr>
              <a:spLocks noChangeAspect="1"/>
            </p:cNvSpPr>
            <p:nvPr/>
          </p:nvSpPr>
          <p:spPr>
            <a:xfrm>
              <a:off x="4231" y="2747"/>
              <a:ext cx="48" cy="48"/>
            </a:xfrm>
            <a:prstGeom prst="ellipse">
              <a:avLst/>
            </a:prstGeom>
            <a:solidFill>
              <a:srgbClr val="000000"/>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26658" name="Oval 36"/>
            <p:cNvSpPr>
              <a:spLocks noChangeAspect="1"/>
            </p:cNvSpPr>
            <p:nvPr/>
          </p:nvSpPr>
          <p:spPr>
            <a:xfrm>
              <a:off x="4675" y="2487"/>
              <a:ext cx="48" cy="47"/>
            </a:xfrm>
            <a:prstGeom prst="ellipse">
              <a:avLst/>
            </a:prstGeom>
            <a:solidFill>
              <a:srgbClr val="000000"/>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26659" name="Oval 37"/>
            <p:cNvSpPr>
              <a:spLocks noChangeAspect="1"/>
            </p:cNvSpPr>
            <p:nvPr/>
          </p:nvSpPr>
          <p:spPr>
            <a:xfrm>
              <a:off x="3913" y="2487"/>
              <a:ext cx="47" cy="47"/>
            </a:xfrm>
            <a:prstGeom prst="ellipse">
              <a:avLst/>
            </a:prstGeom>
            <a:solidFill>
              <a:srgbClr val="000000"/>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26660" name="Oval 38"/>
            <p:cNvSpPr>
              <a:spLocks noChangeAspect="1"/>
            </p:cNvSpPr>
            <p:nvPr/>
          </p:nvSpPr>
          <p:spPr>
            <a:xfrm>
              <a:off x="3923" y="1837"/>
              <a:ext cx="48" cy="47"/>
            </a:xfrm>
            <a:prstGeom prst="ellipse">
              <a:avLst/>
            </a:prstGeom>
            <a:solidFill>
              <a:srgbClr val="000000"/>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26661" name="Oval 39"/>
            <p:cNvSpPr>
              <a:spLocks noChangeAspect="1"/>
            </p:cNvSpPr>
            <p:nvPr/>
          </p:nvSpPr>
          <p:spPr>
            <a:xfrm>
              <a:off x="4675" y="1837"/>
              <a:ext cx="48" cy="47"/>
            </a:xfrm>
            <a:prstGeom prst="ellipse">
              <a:avLst/>
            </a:prstGeom>
            <a:solidFill>
              <a:srgbClr val="000000"/>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grpSp>
      <p:sp>
        <p:nvSpPr>
          <p:cNvPr id="26662" name="文本框 13"/>
          <p:cNvSpPr txBox="1"/>
          <p:nvPr/>
        </p:nvSpPr>
        <p:spPr>
          <a:xfrm>
            <a:off x="514350" y="501650"/>
            <a:ext cx="7004050"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彩色CRT显示器</a:t>
            </a:r>
            <a:endParaRPr lang="zh-CN" altLang="en-US" sz="3200" b="1" dirty="0">
              <a:latin typeface="华文楷体" panose="02010600040101010101" pitchFamily="2" charset="-122"/>
              <a:ea typeface="华文楷体" panose="02010600040101010101" pitchFamily="2" charset="-122"/>
            </a:endParaRPr>
          </a:p>
        </p:txBody>
      </p:sp>
      <p:sp>
        <p:nvSpPr>
          <p:cNvPr id="26663" name="Rectangle 4"/>
          <p:cNvSpPr>
            <a:spLocks noChangeAspect="1"/>
          </p:cNvSpPr>
          <p:nvPr/>
        </p:nvSpPr>
        <p:spPr>
          <a:xfrm>
            <a:off x="4305300" y="6126163"/>
            <a:ext cx="2747963" cy="261937"/>
          </a:xfrm>
          <a:prstGeom prst="rect">
            <a:avLst/>
          </a:prstGeom>
          <a:noFill/>
          <a:ln w="9525">
            <a:noFill/>
          </a:ln>
        </p:spPr>
        <p:txBody>
          <a:bodyPr wrap="none" lIns="0" tIns="0" rIns="0" bIns="0" anchor="t" anchorCtr="0">
            <a:spAutoFit/>
          </a:bodyPr>
          <a:p>
            <a:r>
              <a:rPr lang="zh-CN" altLang="en-US" sz="1700" b="1" dirty="0">
                <a:solidFill>
                  <a:srgbClr val="000000"/>
                </a:solidFill>
                <a:latin typeface="宋体" panose="02010600030101010101" pitchFamily="2" charset="-122"/>
                <a:ea typeface="宋体" panose="02010600030101010101" pitchFamily="2" charset="-122"/>
              </a:rPr>
              <a:t>彩色</a:t>
            </a:r>
            <a:r>
              <a:rPr lang="en-US" altLang="zh-CN" sz="1700" b="1" dirty="0">
                <a:solidFill>
                  <a:srgbClr val="000000"/>
                </a:solidFill>
                <a:latin typeface="宋体" panose="02010600030101010101" pitchFamily="2" charset="-122"/>
                <a:ea typeface="宋体" panose="02010600030101010101" pitchFamily="2" charset="-122"/>
              </a:rPr>
              <a:t>CRT</a:t>
            </a:r>
            <a:r>
              <a:rPr lang="zh-CN" altLang="en-US" sz="1700" b="1" dirty="0">
                <a:solidFill>
                  <a:srgbClr val="000000"/>
                </a:solidFill>
                <a:latin typeface="宋体" panose="02010600030101010101" pitchFamily="2" charset="-122"/>
                <a:ea typeface="宋体" panose="02010600030101010101" pitchFamily="2" charset="-122"/>
              </a:rPr>
              <a:t>电子枪和荫罩的排布</a:t>
            </a:r>
            <a:endParaRPr lang="zh-CN" altLang="en-US" sz="1700" b="1" dirty="0">
              <a:latin typeface="Arial" panose="020B0604020202020204" pitchFamily="34" charset="0"/>
              <a:ea typeface="宋体" panose="02010600030101010101" pitchFamily="2" charset="-122"/>
            </a:endParaRPr>
          </a:p>
        </p:txBody>
      </p:sp>
      <p:sp>
        <p:nvSpPr>
          <p:cNvPr id="26664" name="Rectangle 5"/>
          <p:cNvSpPr>
            <a:spLocks noChangeAspect="1"/>
          </p:cNvSpPr>
          <p:nvPr/>
        </p:nvSpPr>
        <p:spPr>
          <a:xfrm>
            <a:off x="5930900" y="3933825"/>
            <a:ext cx="896938"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绿枪电子束</a:t>
            </a:r>
            <a:endParaRPr lang="zh-CN" altLang="en-US" b="1" dirty="0">
              <a:latin typeface="Arial" panose="020B0604020202020204" pitchFamily="34" charset="0"/>
              <a:ea typeface="宋体" panose="02010600030101010101" pitchFamily="2" charset="-122"/>
            </a:endParaRPr>
          </a:p>
        </p:txBody>
      </p:sp>
      <p:sp>
        <p:nvSpPr>
          <p:cNvPr id="26665" name="Rectangle 6"/>
          <p:cNvSpPr>
            <a:spLocks noChangeAspect="1"/>
          </p:cNvSpPr>
          <p:nvPr/>
        </p:nvSpPr>
        <p:spPr>
          <a:xfrm>
            <a:off x="4864100" y="4330700"/>
            <a:ext cx="896938"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蓝枪电子束</a:t>
            </a:r>
            <a:endParaRPr lang="zh-CN" altLang="en-US" b="1" dirty="0">
              <a:latin typeface="Arial" panose="020B0604020202020204" pitchFamily="34" charset="0"/>
              <a:ea typeface="宋体" panose="02010600030101010101" pitchFamily="2" charset="-122"/>
            </a:endParaRPr>
          </a:p>
        </p:txBody>
      </p:sp>
      <p:sp>
        <p:nvSpPr>
          <p:cNvPr id="26666" name="Rectangle 7"/>
          <p:cNvSpPr>
            <a:spLocks noChangeAspect="1"/>
          </p:cNvSpPr>
          <p:nvPr/>
        </p:nvSpPr>
        <p:spPr>
          <a:xfrm>
            <a:off x="4864100" y="3933825"/>
            <a:ext cx="896938"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红枪电子束</a:t>
            </a:r>
            <a:endParaRPr lang="zh-CN" altLang="en-US" b="1" dirty="0">
              <a:latin typeface="Arial" panose="020B0604020202020204" pitchFamily="34" charset="0"/>
              <a:ea typeface="宋体" panose="02010600030101010101" pitchFamily="2" charset="-122"/>
            </a:endParaRPr>
          </a:p>
        </p:txBody>
      </p:sp>
      <p:sp>
        <p:nvSpPr>
          <p:cNvPr id="26667" name="Rectangle 8"/>
          <p:cNvSpPr>
            <a:spLocks noChangeAspect="1"/>
          </p:cNvSpPr>
          <p:nvPr/>
        </p:nvSpPr>
        <p:spPr>
          <a:xfrm>
            <a:off x="7531100" y="4735513"/>
            <a:ext cx="358775"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荫罩</a:t>
            </a:r>
            <a:endParaRPr lang="zh-CN" altLang="en-US" b="1" dirty="0">
              <a:latin typeface="Arial" panose="020B0604020202020204" pitchFamily="34" charset="0"/>
              <a:ea typeface="宋体" panose="02010600030101010101" pitchFamily="2" charset="-122"/>
            </a:endParaRPr>
          </a:p>
        </p:txBody>
      </p:sp>
      <p:sp>
        <p:nvSpPr>
          <p:cNvPr id="26668" name="Rectangle 9"/>
          <p:cNvSpPr>
            <a:spLocks noChangeAspect="1"/>
          </p:cNvSpPr>
          <p:nvPr/>
        </p:nvSpPr>
        <p:spPr>
          <a:xfrm>
            <a:off x="8405813" y="5153025"/>
            <a:ext cx="358775"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屏幕</a:t>
            </a:r>
            <a:endParaRPr lang="zh-CN" altLang="en-US" b="1" dirty="0">
              <a:latin typeface="Arial" panose="020B0604020202020204" pitchFamily="34" charset="0"/>
              <a:ea typeface="宋体" panose="02010600030101010101" pitchFamily="2" charset="-122"/>
            </a:endParaRPr>
          </a:p>
        </p:txBody>
      </p:sp>
      <p:sp>
        <p:nvSpPr>
          <p:cNvPr id="26669" name="Freeform 13"/>
          <p:cNvSpPr>
            <a:spLocks noChangeAspect="1"/>
          </p:cNvSpPr>
          <p:nvPr/>
        </p:nvSpPr>
        <p:spPr>
          <a:xfrm>
            <a:off x="7856538" y="5300663"/>
            <a:ext cx="1179512" cy="1120775"/>
          </a:xfrm>
          <a:custGeom>
            <a:avLst/>
            <a:gdLst/>
            <a:ahLst/>
            <a:cxnLst>
              <a:cxn ang="0">
                <a:pos x="2147483646" y="2147483646"/>
              </a:cxn>
              <a:cxn ang="0">
                <a:pos x="0" y="2147483646"/>
              </a:cxn>
              <a:cxn ang="0">
                <a:pos x="0" y="2147483646"/>
              </a:cxn>
              <a:cxn ang="0">
                <a:pos x="2147483646" y="0"/>
              </a:cxn>
              <a:cxn ang="0">
                <a:pos x="2147483646" y="2147483646"/>
              </a:cxn>
            </a:cxnLst>
            <a:pathLst>
              <a:path w="825" h="784">
                <a:moveTo>
                  <a:pt x="825" y="588"/>
                </a:moveTo>
                <a:lnTo>
                  <a:pt x="0" y="784"/>
                </a:lnTo>
                <a:lnTo>
                  <a:pt x="0" y="196"/>
                </a:lnTo>
                <a:lnTo>
                  <a:pt x="825" y="0"/>
                </a:lnTo>
                <a:lnTo>
                  <a:pt x="825" y="588"/>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70" name="Freeform 14"/>
          <p:cNvSpPr>
            <a:spLocks noChangeAspect="1"/>
          </p:cNvSpPr>
          <p:nvPr/>
        </p:nvSpPr>
        <p:spPr>
          <a:xfrm>
            <a:off x="8213725" y="5748338"/>
            <a:ext cx="217488"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5"/>
                </a:lnTo>
                <a:lnTo>
                  <a:pt x="149" y="39"/>
                </a:lnTo>
                <a:lnTo>
                  <a:pt x="148" y="35"/>
                </a:lnTo>
                <a:lnTo>
                  <a:pt x="144" y="30"/>
                </a:lnTo>
                <a:lnTo>
                  <a:pt x="139" y="25"/>
                </a:lnTo>
                <a:lnTo>
                  <a:pt x="136" y="21"/>
                </a:lnTo>
                <a:lnTo>
                  <a:pt x="131" y="17"/>
                </a:lnTo>
                <a:lnTo>
                  <a:pt x="124" y="13"/>
                </a:lnTo>
                <a:lnTo>
                  <a:pt x="119" y="11"/>
                </a:lnTo>
                <a:lnTo>
                  <a:pt x="113" y="8"/>
                </a:lnTo>
                <a:lnTo>
                  <a:pt x="106" y="5"/>
                </a:lnTo>
                <a:lnTo>
                  <a:pt x="100" y="3"/>
                </a:lnTo>
                <a:lnTo>
                  <a:pt x="93" y="2"/>
                </a:lnTo>
                <a:lnTo>
                  <a:pt x="85" y="2"/>
                </a:lnTo>
                <a:lnTo>
                  <a:pt x="76" y="0"/>
                </a:lnTo>
                <a:lnTo>
                  <a:pt x="70" y="2"/>
                </a:lnTo>
                <a:lnTo>
                  <a:pt x="61" y="2"/>
                </a:lnTo>
                <a:lnTo>
                  <a:pt x="55" y="3"/>
                </a:lnTo>
                <a:lnTo>
                  <a:pt x="47" y="5"/>
                </a:lnTo>
                <a:lnTo>
                  <a:pt x="40" y="8"/>
                </a:lnTo>
                <a:lnTo>
                  <a:pt x="35" y="11"/>
                </a:lnTo>
                <a:lnTo>
                  <a:pt x="28" y="13"/>
                </a:lnTo>
                <a:lnTo>
                  <a:pt x="23" y="17"/>
                </a:lnTo>
                <a:lnTo>
                  <a:pt x="18" y="21"/>
                </a:lnTo>
                <a:lnTo>
                  <a:pt x="13" y="25"/>
                </a:lnTo>
                <a:lnTo>
                  <a:pt x="10" y="30"/>
                </a:lnTo>
                <a:lnTo>
                  <a:pt x="7" y="35"/>
                </a:lnTo>
                <a:lnTo>
                  <a:pt x="3" y="39"/>
                </a:lnTo>
                <a:lnTo>
                  <a:pt x="2" y="45"/>
                </a:lnTo>
                <a:lnTo>
                  <a:pt x="2" y="50"/>
                </a:lnTo>
                <a:lnTo>
                  <a:pt x="0" y="55"/>
                </a:lnTo>
                <a:lnTo>
                  <a:pt x="2" y="61"/>
                </a:lnTo>
                <a:lnTo>
                  <a:pt x="2" y="67"/>
                </a:lnTo>
                <a:lnTo>
                  <a:pt x="3" y="72"/>
                </a:lnTo>
                <a:lnTo>
                  <a:pt x="7" y="77"/>
                </a:lnTo>
                <a:lnTo>
                  <a:pt x="10" y="82"/>
                </a:lnTo>
                <a:lnTo>
                  <a:pt x="13" y="86"/>
                </a:lnTo>
                <a:lnTo>
                  <a:pt x="18" y="89"/>
                </a:lnTo>
                <a:lnTo>
                  <a:pt x="23" y="95"/>
                </a:lnTo>
                <a:lnTo>
                  <a:pt x="28" y="97"/>
                </a:lnTo>
                <a:lnTo>
                  <a:pt x="35" y="101"/>
                </a:lnTo>
                <a:lnTo>
                  <a:pt x="40" y="103"/>
                </a:lnTo>
                <a:lnTo>
                  <a:pt x="47" y="106"/>
                </a:lnTo>
                <a:lnTo>
                  <a:pt x="55" y="107"/>
                </a:lnTo>
                <a:lnTo>
                  <a:pt x="61" y="109"/>
                </a:lnTo>
                <a:lnTo>
                  <a:pt x="70" y="110"/>
                </a:lnTo>
                <a:lnTo>
                  <a:pt x="76" y="110"/>
                </a:lnTo>
                <a:lnTo>
                  <a:pt x="85" y="110"/>
                </a:lnTo>
                <a:lnTo>
                  <a:pt x="93" y="109"/>
                </a:lnTo>
                <a:lnTo>
                  <a:pt x="100" y="107"/>
                </a:lnTo>
                <a:lnTo>
                  <a:pt x="106" y="106"/>
                </a:lnTo>
                <a:lnTo>
                  <a:pt x="113" y="103"/>
                </a:lnTo>
                <a:lnTo>
                  <a:pt x="119" y="101"/>
                </a:lnTo>
                <a:lnTo>
                  <a:pt x="124" y="97"/>
                </a:lnTo>
                <a:lnTo>
                  <a:pt x="131" y="95"/>
                </a:lnTo>
                <a:lnTo>
                  <a:pt x="136" y="89"/>
                </a:lnTo>
                <a:lnTo>
                  <a:pt x="139" y="86"/>
                </a:lnTo>
                <a:lnTo>
                  <a:pt x="144" y="82"/>
                </a:lnTo>
                <a:lnTo>
                  <a:pt x="148" y="77"/>
                </a:lnTo>
                <a:lnTo>
                  <a:pt x="149" y="72"/>
                </a:lnTo>
                <a:lnTo>
                  <a:pt x="151" y="67"/>
                </a:lnTo>
                <a:lnTo>
                  <a:pt x="152" y="61"/>
                </a:lnTo>
                <a:lnTo>
                  <a:pt x="152" y="55"/>
                </a:lnTo>
                <a:close/>
              </a:path>
            </a:pathLst>
          </a:custGeom>
          <a:solidFill>
            <a:srgbClr val="FFFFFF"/>
          </a:solidFill>
          <a:ln w="9525">
            <a:noFill/>
          </a:ln>
        </p:spPr>
        <p:txBody>
          <a:bodyPr/>
          <a:p>
            <a:endParaRPr lang="zh-CN" altLang="en-US"/>
          </a:p>
        </p:txBody>
      </p:sp>
      <p:sp>
        <p:nvSpPr>
          <p:cNvPr id="26671" name="Freeform 15"/>
          <p:cNvSpPr>
            <a:spLocks noChangeAspect="1"/>
          </p:cNvSpPr>
          <p:nvPr/>
        </p:nvSpPr>
        <p:spPr>
          <a:xfrm>
            <a:off x="8213725" y="5748338"/>
            <a:ext cx="217488"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5"/>
                </a:lnTo>
                <a:lnTo>
                  <a:pt x="149" y="39"/>
                </a:lnTo>
                <a:lnTo>
                  <a:pt x="148" y="35"/>
                </a:lnTo>
                <a:lnTo>
                  <a:pt x="144" y="30"/>
                </a:lnTo>
                <a:lnTo>
                  <a:pt x="139" y="25"/>
                </a:lnTo>
                <a:lnTo>
                  <a:pt x="136" y="21"/>
                </a:lnTo>
                <a:lnTo>
                  <a:pt x="131" y="17"/>
                </a:lnTo>
                <a:lnTo>
                  <a:pt x="124" y="13"/>
                </a:lnTo>
                <a:lnTo>
                  <a:pt x="119" y="11"/>
                </a:lnTo>
                <a:lnTo>
                  <a:pt x="113" y="8"/>
                </a:lnTo>
                <a:lnTo>
                  <a:pt x="106" y="5"/>
                </a:lnTo>
                <a:lnTo>
                  <a:pt x="100" y="3"/>
                </a:lnTo>
                <a:lnTo>
                  <a:pt x="93" y="2"/>
                </a:lnTo>
                <a:lnTo>
                  <a:pt x="85" y="2"/>
                </a:lnTo>
                <a:lnTo>
                  <a:pt x="76" y="0"/>
                </a:lnTo>
                <a:lnTo>
                  <a:pt x="70" y="2"/>
                </a:lnTo>
                <a:lnTo>
                  <a:pt x="61" y="2"/>
                </a:lnTo>
                <a:lnTo>
                  <a:pt x="55" y="3"/>
                </a:lnTo>
                <a:lnTo>
                  <a:pt x="47" y="5"/>
                </a:lnTo>
                <a:lnTo>
                  <a:pt x="40" y="8"/>
                </a:lnTo>
                <a:lnTo>
                  <a:pt x="35" y="11"/>
                </a:lnTo>
                <a:lnTo>
                  <a:pt x="28" y="13"/>
                </a:lnTo>
                <a:lnTo>
                  <a:pt x="23" y="17"/>
                </a:lnTo>
                <a:lnTo>
                  <a:pt x="18" y="21"/>
                </a:lnTo>
                <a:lnTo>
                  <a:pt x="13" y="25"/>
                </a:lnTo>
                <a:lnTo>
                  <a:pt x="10" y="30"/>
                </a:lnTo>
                <a:lnTo>
                  <a:pt x="7" y="35"/>
                </a:lnTo>
                <a:lnTo>
                  <a:pt x="3" y="39"/>
                </a:lnTo>
                <a:lnTo>
                  <a:pt x="2" y="45"/>
                </a:lnTo>
                <a:lnTo>
                  <a:pt x="2" y="50"/>
                </a:lnTo>
                <a:lnTo>
                  <a:pt x="0" y="55"/>
                </a:lnTo>
                <a:lnTo>
                  <a:pt x="2" y="61"/>
                </a:lnTo>
                <a:lnTo>
                  <a:pt x="2" y="67"/>
                </a:lnTo>
                <a:lnTo>
                  <a:pt x="3" y="72"/>
                </a:lnTo>
                <a:lnTo>
                  <a:pt x="7" y="77"/>
                </a:lnTo>
                <a:lnTo>
                  <a:pt x="10" y="82"/>
                </a:lnTo>
                <a:lnTo>
                  <a:pt x="13" y="86"/>
                </a:lnTo>
                <a:lnTo>
                  <a:pt x="18" y="89"/>
                </a:lnTo>
                <a:lnTo>
                  <a:pt x="23" y="95"/>
                </a:lnTo>
                <a:lnTo>
                  <a:pt x="28" y="97"/>
                </a:lnTo>
                <a:lnTo>
                  <a:pt x="35" y="101"/>
                </a:lnTo>
                <a:lnTo>
                  <a:pt x="40" y="103"/>
                </a:lnTo>
                <a:lnTo>
                  <a:pt x="47" y="106"/>
                </a:lnTo>
                <a:lnTo>
                  <a:pt x="55" y="107"/>
                </a:lnTo>
                <a:lnTo>
                  <a:pt x="61" y="109"/>
                </a:lnTo>
                <a:lnTo>
                  <a:pt x="70" y="110"/>
                </a:lnTo>
                <a:lnTo>
                  <a:pt x="76" y="110"/>
                </a:lnTo>
                <a:lnTo>
                  <a:pt x="85" y="110"/>
                </a:lnTo>
                <a:lnTo>
                  <a:pt x="93" y="109"/>
                </a:lnTo>
                <a:lnTo>
                  <a:pt x="100" y="107"/>
                </a:lnTo>
                <a:lnTo>
                  <a:pt x="106" y="106"/>
                </a:lnTo>
                <a:lnTo>
                  <a:pt x="113" y="103"/>
                </a:lnTo>
                <a:lnTo>
                  <a:pt x="119" y="101"/>
                </a:lnTo>
                <a:lnTo>
                  <a:pt x="124" y="97"/>
                </a:lnTo>
                <a:lnTo>
                  <a:pt x="131" y="95"/>
                </a:lnTo>
                <a:lnTo>
                  <a:pt x="136" y="89"/>
                </a:lnTo>
                <a:lnTo>
                  <a:pt x="139" y="86"/>
                </a:lnTo>
                <a:lnTo>
                  <a:pt x="144" y="82"/>
                </a:lnTo>
                <a:lnTo>
                  <a:pt x="148" y="77"/>
                </a:lnTo>
                <a:lnTo>
                  <a:pt x="149" y="72"/>
                </a:lnTo>
                <a:lnTo>
                  <a:pt x="151" y="67"/>
                </a:lnTo>
                <a:lnTo>
                  <a:pt x="152" y="61"/>
                </a:lnTo>
                <a:lnTo>
                  <a:pt x="152" y="55"/>
                </a:lnTo>
              </a:path>
            </a:pathLst>
          </a:custGeom>
          <a:solidFill>
            <a:srgbClr val="FF0000"/>
          </a:solidFill>
          <a:ln w="20638" cap="flat" cmpd="sng">
            <a:solidFill>
              <a:srgbClr val="000000"/>
            </a:solidFill>
            <a:prstDash val="solid"/>
            <a:round/>
            <a:headEnd type="none" w="med" len="med"/>
            <a:tailEnd type="none" w="med" len="med"/>
          </a:ln>
        </p:spPr>
        <p:txBody>
          <a:bodyPr/>
          <a:p>
            <a:endParaRPr lang="zh-CN" altLang="en-US"/>
          </a:p>
        </p:txBody>
      </p:sp>
      <p:sp>
        <p:nvSpPr>
          <p:cNvPr id="26672" name="Rectangle 16"/>
          <p:cNvSpPr>
            <a:spLocks noChangeAspect="1"/>
          </p:cNvSpPr>
          <p:nvPr/>
        </p:nvSpPr>
        <p:spPr>
          <a:xfrm>
            <a:off x="8224838" y="5741988"/>
            <a:ext cx="179387"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红</a:t>
            </a:r>
            <a:endParaRPr lang="zh-CN" altLang="en-US" b="1" dirty="0">
              <a:latin typeface="Arial" panose="020B0604020202020204" pitchFamily="34" charset="0"/>
              <a:ea typeface="宋体" panose="02010600030101010101" pitchFamily="2" charset="-122"/>
            </a:endParaRPr>
          </a:p>
        </p:txBody>
      </p:sp>
      <p:sp>
        <p:nvSpPr>
          <p:cNvPr id="26673" name="Freeform 17"/>
          <p:cNvSpPr>
            <a:spLocks noChangeAspect="1"/>
          </p:cNvSpPr>
          <p:nvPr/>
        </p:nvSpPr>
        <p:spPr>
          <a:xfrm>
            <a:off x="8213725" y="5946775"/>
            <a:ext cx="217488" cy="153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08">
                <a:moveTo>
                  <a:pt x="152" y="53"/>
                </a:moveTo>
                <a:lnTo>
                  <a:pt x="152" y="48"/>
                </a:lnTo>
                <a:lnTo>
                  <a:pt x="151" y="43"/>
                </a:lnTo>
                <a:lnTo>
                  <a:pt x="149" y="38"/>
                </a:lnTo>
                <a:lnTo>
                  <a:pt x="148" y="33"/>
                </a:lnTo>
                <a:lnTo>
                  <a:pt x="144" y="28"/>
                </a:lnTo>
                <a:lnTo>
                  <a:pt x="139" y="23"/>
                </a:lnTo>
                <a:lnTo>
                  <a:pt x="136" y="19"/>
                </a:lnTo>
                <a:lnTo>
                  <a:pt x="131" y="15"/>
                </a:lnTo>
                <a:lnTo>
                  <a:pt x="124" y="11"/>
                </a:lnTo>
                <a:lnTo>
                  <a:pt x="119" y="9"/>
                </a:lnTo>
                <a:lnTo>
                  <a:pt x="113" y="6"/>
                </a:lnTo>
                <a:lnTo>
                  <a:pt x="106" y="4"/>
                </a:lnTo>
                <a:lnTo>
                  <a:pt x="100" y="1"/>
                </a:lnTo>
                <a:lnTo>
                  <a:pt x="93" y="0"/>
                </a:lnTo>
                <a:lnTo>
                  <a:pt x="85" y="0"/>
                </a:lnTo>
                <a:lnTo>
                  <a:pt x="76" y="0"/>
                </a:lnTo>
                <a:lnTo>
                  <a:pt x="70" y="0"/>
                </a:lnTo>
                <a:lnTo>
                  <a:pt x="61" y="0"/>
                </a:lnTo>
                <a:lnTo>
                  <a:pt x="55" y="1"/>
                </a:lnTo>
                <a:lnTo>
                  <a:pt x="47" y="4"/>
                </a:lnTo>
                <a:lnTo>
                  <a:pt x="40" y="6"/>
                </a:lnTo>
                <a:lnTo>
                  <a:pt x="35" y="9"/>
                </a:lnTo>
                <a:lnTo>
                  <a:pt x="28" y="11"/>
                </a:lnTo>
                <a:lnTo>
                  <a:pt x="23" y="15"/>
                </a:lnTo>
                <a:lnTo>
                  <a:pt x="18" y="19"/>
                </a:lnTo>
                <a:lnTo>
                  <a:pt x="13" y="23"/>
                </a:lnTo>
                <a:lnTo>
                  <a:pt x="10" y="28"/>
                </a:lnTo>
                <a:lnTo>
                  <a:pt x="7" y="33"/>
                </a:lnTo>
                <a:lnTo>
                  <a:pt x="3" y="38"/>
                </a:lnTo>
                <a:lnTo>
                  <a:pt x="2" y="43"/>
                </a:lnTo>
                <a:lnTo>
                  <a:pt x="2" y="48"/>
                </a:lnTo>
                <a:lnTo>
                  <a:pt x="0" y="53"/>
                </a:lnTo>
                <a:lnTo>
                  <a:pt x="2" y="60"/>
                </a:lnTo>
                <a:lnTo>
                  <a:pt x="2" y="65"/>
                </a:lnTo>
                <a:lnTo>
                  <a:pt x="3" y="70"/>
                </a:lnTo>
                <a:lnTo>
                  <a:pt x="7" y="75"/>
                </a:lnTo>
                <a:lnTo>
                  <a:pt x="10" y="80"/>
                </a:lnTo>
                <a:lnTo>
                  <a:pt x="13" y="84"/>
                </a:lnTo>
                <a:lnTo>
                  <a:pt x="18" y="89"/>
                </a:lnTo>
                <a:lnTo>
                  <a:pt x="23" y="93"/>
                </a:lnTo>
                <a:lnTo>
                  <a:pt x="28" y="95"/>
                </a:lnTo>
                <a:lnTo>
                  <a:pt x="35" y="99"/>
                </a:lnTo>
                <a:lnTo>
                  <a:pt x="40" y="102"/>
                </a:lnTo>
                <a:lnTo>
                  <a:pt x="47" y="104"/>
                </a:lnTo>
                <a:lnTo>
                  <a:pt x="55" y="105"/>
                </a:lnTo>
                <a:lnTo>
                  <a:pt x="61" y="107"/>
                </a:lnTo>
                <a:lnTo>
                  <a:pt x="70" y="108"/>
                </a:lnTo>
                <a:lnTo>
                  <a:pt x="76" y="108"/>
                </a:lnTo>
                <a:lnTo>
                  <a:pt x="85" y="108"/>
                </a:lnTo>
                <a:lnTo>
                  <a:pt x="93" y="107"/>
                </a:lnTo>
                <a:lnTo>
                  <a:pt x="100" y="105"/>
                </a:lnTo>
                <a:lnTo>
                  <a:pt x="106" y="104"/>
                </a:lnTo>
                <a:lnTo>
                  <a:pt x="113" y="102"/>
                </a:lnTo>
                <a:lnTo>
                  <a:pt x="119" y="99"/>
                </a:lnTo>
                <a:lnTo>
                  <a:pt x="124" y="95"/>
                </a:lnTo>
                <a:lnTo>
                  <a:pt x="131" y="93"/>
                </a:lnTo>
                <a:lnTo>
                  <a:pt x="136" y="89"/>
                </a:lnTo>
                <a:lnTo>
                  <a:pt x="139" y="84"/>
                </a:lnTo>
                <a:lnTo>
                  <a:pt x="144" y="80"/>
                </a:lnTo>
                <a:lnTo>
                  <a:pt x="148" y="75"/>
                </a:lnTo>
                <a:lnTo>
                  <a:pt x="149" y="70"/>
                </a:lnTo>
                <a:lnTo>
                  <a:pt x="151" y="65"/>
                </a:lnTo>
                <a:lnTo>
                  <a:pt x="152" y="60"/>
                </a:lnTo>
                <a:lnTo>
                  <a:pt x="152" y="53"/>
                </a:lnTo>
                <a:close/>
              </a:path>
            </a:pathLst>
          </a:custGeom>
          <a:solidFill>
            <a:srgbClr val="FFFFFF"/>
          </a:solidFill>
          <a:ln w="9525">
            <a:noFill/>
          </a:ln>
        </p:spPr>
        <p:txBody>
          <a:bodyPr/>
          <a:p>
            <a:endParaRPr lang="zh-CN" altLang="en-US"/>
          </a:p>
        </p:txBody>
      </p:sp>
      <p:sp>
        <p:nvSpPr>
          <p:cNvPr id="26674" name="Freeform 18"/>
          <p:cNvSpPr>
            <a:spLocks noChangeAspect="1"/>
          </p:cNvSpPr>
          <p:nvPr/>
        </p:nvSpPr>
        <p:spPr>
          <a:xfrm>
            <a:off x="8213725" y="5946775"/>
            <a:ext cx="217488" cy="153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08">
                <a:moveTo>
                  <a:pt x="152" y="53"/>
                </a:moveTo>
                <a:lnTo>
                  <a:pt x="152" y="48"/>
                </a:lnTo>
                <a:lnTo>
                  <a:pt x="151" y="43"/>
                </a:lnTo>
                <a:lnTo>
                  <a:pt x="149" y="38"/>
                </a:lnTo>
                <a:lnTo>
                  <a:pt x="148" y="33"/>
                </a:lnTo>
                <a:lnTo>
                  <a:pt x="144" y="28"/>
                </a:lnTo>
                <a:lnTo>
                  <a:pt x="139" y="23"/>
                </a:lnTo>
                <a:lnTo>
                  <a:pt x="136" y="19"/>
                </a:lnTo>
                <a:lnTo>
                  <a:pt x="131" y="15"/>
                </a:lnTo>
                <a:lnTo>
                  <a:pt x="124" y="11"/>
                </a:lnTo>
                <a:lnTo>
                  <a:pt x="119" y="9"/>
                </a:lnTo>
                <a:lnTo>
                  <a:pt x="113" y="6"/>
                </a:lnTo>
                <a:lnTo>
                  <a:pt x="106" y="4"/>
                </a:lnTo>
                <a:lnTo>
                  <a:pt x="100" y="1"/>
                </a:lnTo>
                <a:lnTo>
                  <a:pt x="93" y="0"/>
                </a:lnTo>
                <a:lnTo>
                  <a:pt x="85" y="0"/>
                </a:lnTo>
                <a:lnTo>
                  <a:pt x="76" y="0"/>
                </a:lnTo>
                <a:lnTo>
                  <a:pt x="70" y="0"/>
                </a:lnTo>
                <a:lnTo>
                  <a:pt x="61" y="0"/>
                </a:lnTo>
                <a:lnTo>
                  <a:pt x="55" y="1"/>
                </a:lnTo>
                <a:lnTo>
                  <a:pt x="47" y="4"/>
                </a:lnTo>
                <a:lnTo>
                  <a:pt x="40" y="6"/>
                </a:lnTo>
                <a:lnTo>
                  <a:pt x="35" y="9"/>
                </a:lnTo>
                <a:lnTo>
                  <a:pt x="28" y="11"/>
                </a:lnTo>
                <a:lnTo>
                  <a:pt x="23" y="15"/>
                </a:lnTo>
                <a:lnTo>
                  <a:pt x="18" y="19"/>
                </a:lnTo>
                <a:lnTo>
                  <a:pt x="13" y="23"/>
                </a:lnTo>
                <a:lnTo>
                  <a:pt x="10" y="28"/>
                </a:lnTo>
                <a:lnTo>
                  <a:pt x="7" y="33"/>
                </a:lnTo>
                <a:lnTo>
                  <a:pt x="3" y="38"/>
                </a:lnTo>
                <a:lnTo>
                  <a:pt x="2" y="43"/>
                </a:lnTo>
                <a:lnTo>
                  <a:pt x="2" y="48"/>
                </a:lnTo>
                <a:lnTo>
                  <a:pt x="0" y="53"/>
                </a:lnTo>
                <a:lnTo>
                  <a:pt x="2" y="60"/>
                </a:lnTo>
                <a:lnTo>
                  <a:pt x="2" y="65"/>
                </a:lnTo>
                <a:lnTo>
                  <a:pt x="3" y="70"/>
                </a:lnTo>
                <a:lnTo>
                  <a:pt x="7" y="75"/>
                </a:lnTo>
                <a:lnTo>
                  <a:pt x="10" y="80"/>
                </a:lnTo>
                <a:lnTo>
                  <a:pt x="13" y="84"/>
                </a:lnTo>
                <a:lnTo>
                  <a:pt x="18" y="89"/>
                </a:lnTo>
                <a:lnTo>
                  <a:pt x="23" y="93"/>
                </a:lnTo>
                <a:lnTo>
                  <a:pt x="28" y="95"/>
                </a:lnTo>
                <a:lnTo>
                  <a:pt x="35" y="99"/>
                </a:lnTo>
                <a:lnTo>
                  <a:pt x="40" y="102"/>
                </a:lnTo>
                <a:lnTo>
                  <a:pt x="47" y="104"/>
                </a:lnTo>
                <a:lnTo>
                  <a:pt x="55" y="105"/>
                </a:lnTo>
                <a:lnTo>
                  <a:pt x="61" y="107"/>
                </a:lnTo>
                <a:lnTo>
                  <a:pt x="70" y="108"/>
                </a:lnTo>
                <a:lnTo>
                  <a:pt x="76" y="108"/>
                </a:lnTo>
                <a:lnTo>
                  <a:pt x="85" y="108"/>
                </a:lnTo>
                <a:lnTo>
                  <a:pt x="93" y="107"/>
                </a:lnTo>
                <a:lnTo>
                  <a:pt x="100" y="105"/>
                </a:lnTo>
                <a:lnTo>
                  <a:pt x="106" y="104"/>
                </a:lnTo>
                <a:lnTo>
                  <a:pt x="113" y="102"/>
                </a:lnTo>
                <a:lnTo>
                  <a:pt x="119" y="99"/>
                </a:lnTo>
                <a:lnTo>
                  <a:pt x="124" y="95"/>
                </a:lnTo>
                <a:lnTo>
                  <a:pt x="131" y="93"/>
                </a:lnTo>
                <a:lnTo>
                  <a:pt x="136" y="89"/>
                </a:lnTo>
                <a:lnTo>
                  <a:pt x="139" y="84"/>
                </a:lnTo>
                <a:lnTo>
                  <a:pt x="144" y="80"/>
                </a:lnTo>
                <a:lnTo>
                  <a:pt x="148" y="75"/>
                </a:lnTo>
                <a:lnTo>
                  <a:pt x="149" y="70"/>
                </a:lnTo>
                <a:lnTo>
                  <a:pt x="151" y="65"/>
                </a:lnTo>
                <a:lnTo>
                  <a:pt x="152" y="60"/>
                </a:lnTo>
                <a:lnTo>
                  <a:pt x="152" y="53"/>
                </a:lnTo>
              </a:path>
            </a:pathLst>
          </a:custGeom>
          <a:solidFill>
            <a:srgbClr val="33CC33"/>
          </a:solidFill>
          <a:ln w="20638" cap="flat" cmpd="sng">
            <a:solidFill>
              <a:srgbClr val="000000"/>
            </a:solidFill>
            <a:prstDash val="solid"/>
            <a:round/>
            <a:headEnd type="none" w="med" len="med"/>
            <a:tailEnd type="none" w="med" len="med"/>
          </a:ln>
        </p:spPr>
        <p:txBody>
          <a:bodyPr/>
          <a:p>
            <a:endParaRPr lang="zh-CN" altLang="en-US"/>
          </a:p>
        </p:txBody>
      </p:sp>
      <p:sp>
        <p:nvSpPr>
          <p:cNvPr id="26675" name="Rectangle 19"/>
          <p:cNvSpPr>
            <a:spLocks noChangeAspect="1"/>
          </p:cNvSpPr>
          <p:nvPr/>
        </p:nvSpPr>
        <p:spPr>
          <a:xfrm>
            <a:off x="8224838" y="5935663"/>
            <a:ext cx="179387"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绿</a:t>
            </a:r>
            <a:endParaRPr lang="zh-CN" altLang="en-US" b="1" dirty="0">
              <a:latin typeface="Arial" panose="020B0604020202020204" pitchFamily="34" charset="0"/>
              <a:ea typeface="宋体" panose="02010600030101010101" pitchFamily="2" charset="-122"/>
            </a:endParaRPr>
          </a:p>
        </p:txBody>
      </p:sp>
      <p:sp>
        <p:nvSpPr>
          <p:cNvPr id="26676" name="Freeform 20"/>
          <p:cNvSpPr>
            <a:spLocks noChangeAspect="1"/>
          </p:cNvSpPr>
          <p:nvPr/>
        </p:nvSpPr>
        <p:spPr>
          <a:xfrm>
            <a:off x="8477250" y="5880100"/>
            <a:ext cx="215900"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9">
                <a:moveTo>
                  <a:pt x="151" y="55"/>
                </a:moveTo>
                <a:lnTo>
                  <a:pt x="151" y="48"/>
                </a:lnTo>
                <a:lnTo>
                  <a:pt x="149" y="43"/>
                </a:lnTo>
                <a:lnTo>
                  <a:pt x="147" y="38"/>
                </a:lnTo>
                <a:lnTo>
                  <a:pt x="146" y="33"/>
                </a:lnTo>
                <a:lnTo>
                  <a:pt x="142" y="28"/>
                </a:lnTo>
                <a:lnTo>
                  <a:pt x="137" y="24"/>
                </a:lnTo>
                <a:lnTo>
                  <a:pt x="134" y="19"/>
                </a:lnTo>
                <a:lnTo>
                  <a:pt x="129" y="15"/>
                </a:lnTo>
                <a:lnTo>
                  <a:pt x="124" y="13"/>
                </a:lnTo>
                <a:lnTo>
                  <a:pt x="117" y="9"/>
                </a:lnTo>
                <a:lnTo>
                  <a:pt x="111" y="6"/>
                </a:lnTo>
                <a:lnTo>
                  <a:pt x="104" y="4"/>
                </a:lnTo>
                <a:lnTo>
                  <a:pt x="98" y="3"/>
                </a:lnTo>
                <a:lnTo>
                  <a:pt x="91" y="1"/>
                </a:lnTo>
                <a:lnTo>
                  <a:pt x="83" y="0"/>
                </a:lnTo>
                <a:lnTo>
                  <a:pt x="74" y="0"/>
                </a:lnTo>
                <a:lnTo>
                  <a:pt x="68" y="0"/>
                </a:lnTo>
                <a:lnTo>
                  <a:pt x="60" y="1"/>
                </a:lnTo>
                <a:lnTo>
                  <a:pt x="53" y="3"/>
                </a:lnTo>
                <a:lnTo>
                  <a:pt x="46" y="4"/>
                </a:lnTo>
                <a:lnTo>
                  <a:pt x="40" y="6"/>
                </a:lnTo>
                <a:lnTo>
                  <a:pt x="33" y="9"/>
                </a:lnTo>
                <a:lnTo>
                  <a:pt x="26" y="13"/>
                </a:lnTo>
                <a:lnTo>
                  <a:pt x="21" y="15"/>
                </a:lnTo>
                <a:lnTo>
                  <a:pt x="16" y="19"/>
                </a:lnTo>
                <a:lnTo>
                  <a:pt x="12" y="24"/>
                </a:lnTo>
                <a:lnTo>
                  <a:pt x="8" y="28"/>
                </a:lnTo>
                <a:lnTo>
                  <a:pt x="5" y="33"/>
                </a:lnTo>
                <a:lnTo>
                  <a:pt x="3" y="38"/>
                </a:lnTo>
                <a:lnTo>
                  <a:pt x="0" y="43"/>
                </a:lnTo>
                <a:lnTo>
                  <a:pt x="0" y="48"/>
                </a:lnTo>
                <a:lnTo>
                  <a:pt x="0" y="55"/>
                </a:lnTo>
                <a:lnTo>
                  <a:pt x="0" y="60"/>
                </a:lnTo>
                <a:lnTo>
                  <a:pt x="0" y="65"/>
                </a:lnTo>
                <a:lnTo>
                  <a:pt x="3" y="70"/>
                </a:lnTo>
                <a:lnTo>
                  <a:pt x="5" y="75"/>
                </a:lnTo>
                <a:lnTo>
                  <a:pt x="8" y="80"/>
                </a:lnTo>
                <a:lnTo>
                  <a:pt x="12" y="85"/>
                </a:lnTo>
                <a:lnTo>
                  <a:pt x="16" y="89"/>
                </a:lnTo>
                <a:lnTo>
                  <a:pt x="21" y="93"/>
                </a:lnTo>
                <a:lnTo>
                  <a:pt x="26" y="97"/>
                </a:lnTo>
                <a:lnTo>
                  <a:pt x="33" y="99"/>
                </a:lnTo>
                <a:lnTo>
                  <a:pt x="40" y="102"/>
                </a:lnTo>
                <a:lnTo>
                  <a:pt x="46" y="104"/>
                </a:lnTo>
                <a:lnTo>
                  <a:pt x="53" y="107"/>
                </a:lnTo>
                <a:lnTo>
                  <a:pt x="60" y="108"/>
                </a:lnTo>
                <a:lnTo>
                  <a:pt x="68" y="108"/>
                </a:lnTo>
                <a:lnTo>
                  <a:pt x="74" y="109"/>
                </a:lnTo>
                <a:lnTo>
                  <a:pt x="83" y="108"/>
                </a:lnTo>
                <a:lnTo>
                  <a:pt x="91" y="108"/>
                </a:lnTo>
                <a:lnTo>
                  <a:pt x="98" y="107"/>
                </a:lnTo>
                <a:lnTo>
                  <a:pt x="104" y="104"/>
                </a:lnTo>
                <a:lnTo>
                  <a:pt x="111" y="102"/>
                </a:lnTo>
                <a:lnTo>
                  <a:pt x="117" y="99"/>
                </a:lnTo>
                <a:lnTo>
                  <a:pt x="124" y="97"/>
                </a:lnTo>
                <a:lnTo>
                  <a:pt x="129" y="93"/>
                </a:lnTo>
                <a:lnTo>
                  <a:pt x="134" y="89"/>
                </a:lnTo>
                <a:lnTo>
                  <a:pt x="137" y="85"/>
                </a:lnTo>
                <a:lnTo>
                  <a:pt x="142" y="80"/>
                </a:lnTo>
                <a:lnTo>
                  <a:pt x="146" y="75"/>
                </a:lnTo>
                <a:lnTo>
                  <a:pt x="147" y="70"/>
                </a:lnTo>
                <a:lnTo>
                  <a:pt x="149" y="65"/>
                </a:lnTo>
                <a:lnTo>
                  <a:pt x="151" y="60"/>
                </a:lnTo>
                <a:lnTo>
                  <a:pt x="151" y="55"/>
                </a:lnTo>
                <a:close/>
              </a:path>
            </a:pathLst>
          </a:custGeom>
          <a:solidFill>
            <a:srgbClr val="FFFFFF"/>
          </a:solidFill>
          <a:ln w="9525">
            <a:noFill/>
          </a:ln>
        </p:spPr>
        <p:txBody>
          <a:bodyPr/>
          <a:p>
            <a:endParaRPr lang="zh-CN" altLang="en-US"/>
          </a:p>
        </p:txBody>
      </p:sp>
      <p:sp>
        <p:nvSpPr>
          <p:cNvPr id="26677" name="Freeform 21"/>
          <p:cNvSpPr>
            <a:spLocks noChangeAspect="1"/>
          </p:cNvSpPr>
          <p:nvPr/>
        </p:nvSpPr>
        <p:spPr>
          <a:xfrm>
            <a:off x="8477250" y="5880100"/>
            <a:ext cx="215900"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9">
                <a:moveTo>
                  <a:pt x="151" y="55"/>
                </a:moveTo>
                <a:lnTo>
                  <a:pt x="151" y="48"/>
                </a:lnTo>
                <a:lnTo>
                  <a:pt x="149" y="43"/>
                </a:lnTo>
                <a:lnTo>
                  <a:pt x="147" y="38"/>
                </a:lnTo>
                <a:lnTo>
                  <a:pt x="146" y="33"/>
                </a:lnTo>
                <a:lnTo>
                  <a:pt x="142" y="28"/>
                </a:lnTo>
                <a:lnTo>
                  <a:pt x="137" y="24"/>
                </a:lnTo>
                <a:lnTo>
                  <a:pt x="134" y="19"/>
                </a:lnTo>
                <a:lnTo>
                  <a:pt x="129" y="15"/>
                </a:lnTo>
                <a:lnTo>
                  <a:pt x="124" y="13"/>
                </a:lnTo>
                <a:lnTo>
                  <a:pt x="117" y="9"/>
                </a:lnTo>
                <a:lnTo>
                  <a:pt x="111" y="6"/>
                </a:lnTo>
                <a:lnTo>
                  <a:pt x="104" y="4"/>
                </a:lnTo>
                <a:lnTo>
                  <a:pt x="98" y="3"/>
                </a:lnTo>
                <a:lnTo>
                  <a:pt x="91" y="1"/>
                </a:lnTo>
                <a:lnTo>
                  <a:pt x="83" y="0"/>
                </a:lnTo>
                <a:lnTo>
                  <a:pt x="74" y="0"/>
                </a:lnTo>
                <a:lnTo>
                  <a:pt x="68" y="0"/>
                </a:lnTo>
                <a:lnTo>
                  <a:pt x="60" y="1"/>
                </a:lnTo>
                <a:lnTo>
                  <a:pt x="53" y="3"/>
                </a:lnTo>
                <a:lnTo>
                  <a:pt x="46" y="4"/>
                </a:lnTo>
                <a:lnTo>
                  <a:pt x="40" y="6"/>
                </a:lnTo>
                <a:lnTo>
                  <a:pt x="33" y="9"/>
                </a:lnTo>
                <a:lnTo>
                  <a:pt x="26" y="13"/>
                </a:lnTo>
                <a:lnTo>
                  <a:pt x="21" y="15"/>
                </a:lnTo>
                <a:lnTo>
                  <a:pt x="16" y="19"/>
                </a:lnTo>
                <a:lnTo>
                  <a:pt x="12" y="24"/>
                </a:lnTo>
                <a:lnTo>
                  <a:pt x="8" y="28"/>
                </a:lnTo>
                <a:lnTo>
                  <a:pt x="5" y="33"/>
                </a:lnTo>
                <a:lnTo>
                  <a:pt x="3" y="38"/>
                </a:lnTo>
                <a:lnTo>
                  <a:pt x="0" y="43"/>
                </a:lnTo>
                <a:lnTo>
                  <a:pt x="0" y="48"/>
                </a:lnTo>
                <a:lnTo>
                  <a:pt x="0" y="55"/>
                </a:lnTo>
                <a:lnTo>
                  <a:pt x="0" y="60"/>
                </a:lnTo>
                <a:lnTo>
                  <a:pt x="0" y="65"/>
                </a:lnTo>
                <a:lnTo>
                  <a:pt x="3" y="70"/>
                </a:lnTo>
                <a:lnTo>
                  <a:pt x="5" y="75"/>
                </a:lnTo>
                <a:lnTo>
                  <a:pt x="8" y="80"/>
                </a:lnTo>
                <a:lnTo>
                  <a:pt x="12" y="85"/>
                </a:lnTo>
                <a:lnTo>
                  <a:pt x="16" y="89"/>
                </a:lnTo>
                <a:lnTo>
                  <a:pt x="21" y="93"/>
                </a:lnTo>
                <a:lnTo>
                  <a:pt x="26" y="97"/>
                </a:lnTo>
                <a:lnTo>
                  <a:pt x="33" y="99"/>
                </a:lnTo>
                <a:lnTo>
                  <a:pt x="40" y="102"/>
                </a:lnTo>
                <a:lnTo>
                  <a:pt x="46" y="104"/>
                </a:lnTo>
                <a:lnTo>
                  <a:pt x="53" y="107"/>
                </a:lnTo>
                <a:lnTo>
                  <a:pt x="60" y="108"/>
                </a:lnTo>
                <a:lnTo>
                  <a:pt x="68" y="108"/>
                </a:lnTo>
                <a:lnTo>
                  <a:pt x="74" y="109"/>
                </a:lnTo>
                <a:lnTo>
                  <a:pt x="83" y="108"/>
                </a:lnTo>
                <a:lnTo>
                  <a:pt x="91" y="108"/>
                </a:lnTo>
                <a:lnTo>
                  <a:pt x="98" y="107"/>
                </a:lnTo>
                <a:lnTo>
                  <a:pt x="104" y="104"/>
                </a:lnTo>
                <a:lnTo>
                  <a:pt x="111" y="102"/>
                </a:lnTo>
                <a:lnTo>
                  <a:pt x="117" y="99"/>
                </a:lnTo>
                <a:lnTo>
                  <a:pt x="124" y="97"/>
                </a:lnTo>
                <a:lnTo>
                  <a:pt x="129" y="93"/>
                </a:lnTo>
                <a:lnTo>
                  <a:pt x="134" y="89"/>
                </a:lnTo>
                <a:lnTo>
                  <a:pt x="137" y="85"/>
                </a:lnTo>
                <a:lnTo>
                  <a:pt x="142" y="80"/>
                </a:lnTo>
                <a:lnTo>
                  <a:pt x="146" y="75"/>
                </a:lnTo>
                <a:lnTo>
                  <a:pt x="147" y="70"/>
                </a:lnTo>
                <a:lnTo>
                  <a:pt x="149" y="65"/>
                </a:lnTo>
                <a:lnTo>
                  <a:pt x="151" y="60"/>
                </a:lnTo>
                <a:lnTo>
                  <a:pt x="151" y="55"/>
                </a:lnTo>
              </a:path>
            </a:pathLst>
          </a:custGeom>
          <a:solidFill>
            <a:srgbClr val="0000FF"/>
          </a:solidFill>
          <a:ln w="20638" cap="flat" cmpd="sng">
            <a:solidFill>
              <a:srgbClr val="000000"/>
            </a:solidFill>
            <a:prstDash val="solid"/>
            <a:round/>
            <a:headEnd type="none" w="med" len="med"/>
            <a:tailEnd type="none" w="med" len="med"/>
          </a:ln>
        </p:spPr>
        <p:txBody>
          <a:bodyPr/>
          <a:p>
            <a:endParaRPr lang="zh-CN" altLang="en-US"/>
          </a:p>
        </p:txBody>
      </p:sp>
      <p:sp>
        <p:nvSpPr>
          <p:cNvPr id="26678" name="Rectangle 22"/>
          <p:cNvSpPr>
            <a:spLocks noChangeAspect="1"/>
          </p:cNvSpPr>
          <p:nvPr/>
        </p:nvSpPr>
        <p:spPr>
          <a:xfrm>
            <a:off x="8485188" y="5872163"/>
            <a:ext cx="179387"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蓝</a:t>
            </a:r>
            <a:endParaRPr lang="zh-CN" altLang="en-US" b="1" dirty="0">
              <a:latin typeface="Arial" panose="020B0604020202020204" pitchFamily="34" charset="0"/>
              <a:ea typeface="宋体" panose="02010600030101010101" pitchFamily="2" charset="-122"/>
            </a:endParaRPr>
          </a:p>
        </p:txBody>
      </p:sp>
      <p:sp>
        <p:nvSpPr>
          <p:cNvPr id="26679" name="Freeform 23"/>
          <p:cNvSpPr>
            <a:spLocks noChangeAspect="1"/>
          </p:cNvSpPr>
          <p:nvPr/>
        </p:nvSpPr>
        <p:spPr>
          <a:xfrm>
            <a:off x="7954963" y="5815013"/>
            <a:ext cx="215900"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3"/>
                </a:lnTo>
                <a:lnTo>
                  <a:pt x="149" y="38"/>
                </a:lnTo>
                <a:lnTo>
                  <a:pt x="146" y="33"/>
                </a:lnTo>
                <a:lnTo>
                  <a:pt x="142" y="28"/>
                </a:lnTo>
                <a:lnTo>
                  <a:pt x="139" y="24"/>
                </a:lnTo>
                <a:lnTo>
                  <a:pt x="136" y="21"/>
                </a:lnTo>
                <a:lnTo>
                  <a:pt x="131" y="17"/>
                </a:lnTo>
                <a:lnTo>
                  <a:pt x="124" y="13"/>
                </a:lnTo>
                <a:lnTo>
                  <a:pt x="119" y="9"/>
                </a:lnTo>
                <a:lnTo>
                  <a:pt x="113" y="7"/>
                </a:lnTo>
                <a:lnTo>
                  <a:pt x="106" y="4"/>
                </a:lnTo>
                <a:lnTo>
                  <a:pt x="99" y="3"/>
                </a:lnTo>
                <a:lnTo>
                  <a:pt x="91" y="1"/>
                </a:lnTo>
                <a:lnTo>
                  <a:pt x="85" y="0"/>
                </a:lnTo>
                <a:lnTo>
                  <a:pt x="76" y="0"/>
                </a:lnTo>
                <a:lnTo>
                  <a:pt x="68" y="0"/>
                </a:lnTo>
                <a:lnTo>
                  <a:pt x="61" y="1"/>
                </a:lnTo>
                <a:lnTo>
                  <a:pt x="53" y="3"/>
                </a:lnTo>
                <a:lnTo>
                  <a:pt x="46" y="4"/>
                </a:lnTo>
                <a:lnTo>
                  <a:pt x="40" y="7"/>
                </a:lnTo>
                <a:lnTo>
                  <a:pt x="33" y="9"/>
                </a:lnTo>
                <a:lnTo>
                  <a:pt x="28" y="13"/>
                </a:lnTo>
                <a:lnTo>
                  <a:pt x="23" y="17"/>
                </a:lnTo>
                <a:lnTo>
                  <a:pt x="18" y="21"/>
                </a:lnTo>
                <a:lnTo>
                  <a:pt x="13" y="24"/>
                </a:lnTo>
                <a:lnTo>
                  <a:pt x="10" y="28"/>
                </a:lnTo>
                <a:lnTo>
                  <a:pt x="7" y="33"/>
                </a:lnTo>
                <a:lnTo>
                  <a:pt x="3" y="38"/>
                </a:lnTo>
                <a:lnTo>
                  <a:pt x="2" y="43"/>
                </a:lnTo>
                <a:lnTo>
                  <a:pt x="0" y="50"/>
                </a:lnTo>
                <a:lnTo>
                  <a:pt x="0" y="55"/>
                </a:lnTo>
                <a:lnTo>
                  <a:pt x="0" y="60"/>
                </a:lnTo>
                <a:lnTo>
                  <a:pt x="2" y="66"/>
                </a:lnTo>
                <a:lnTo>
                  <a:pt x="3" y="71"/>
                </a:lnTo>
                <a:lnTo>
                  <a:pt x="7" y="77"/>
                </a:lnTo>
                <a:lnTo>
                  <a:pt x="10" y="80"/>
                </a:lnTo>
                <a:lnTo>
                  <a:pt x="13" y="85"/>
                </a:lnTo>
                <a:lnTo>
                  <a:pt x="18" y="89"/>
                </a:lnTo>
                <a:lnTo>
                  <a:pt x="23" y="93"/>
                </a:lnTo>
                <a:lnTo>
                  <a:pt x="28" y="97"/>
                </a:lnTo>
                <a:lnTo>
                  <a:pt x="33" y="101"/>
                </a:lnTo>
                <a:lnTo>
                  <a:pt x="40" y="103"/>
                </a:lnTo>
                <a:lnTo>
                  <a:pt x="46" y="105"/>
                </a:lnTo>
                <a:lnTo>
                  <a:pt x="53" y="107"/>
                </a:lnTo>
                <a:lnTo>
                  <a:pt x="61" y="108"/>
                </a:lnTo>
                <a:lnTo>
                  <a:pt x="68" y="110"/>
                </a:lnTo>
                <a:lnTo>
                  <a:pt x="76" y="110"/>
                </a:lnTo>
                <a:lnTo>
                  <a:pt x="85" y="110"/>
                </a:lnTo>
                <a:lnTo>
                  <a:pt x="91" y="108"/>
                </a:lnTo>
                <a:lnTo>
                  <a:pt x="99" y="107"/>
                </a:lnTo>
                <a:lnTo>
                  <a:pt x="106" y="105"/>
                </a:lnTo>
                <a:lnTo>
                  <a:pt x="113" y="103"/>
                </a:lnTo>
                <a:lnTo>
                  <a:pt x="119" y="101"/>
                </a:lnTo>
                <a:lnTo>
                  <a:pt x="124" y="97"/>
                </a:lnTo>
                <a:lnTo>
                  <a:pt x="131" y="93"/>
                </a:lnTo>
                <a:lnTo>
                  <a:pt x="136" y="89"/>
                </a:lnTo>
                <a:lnTo>
                  <a:pt x="139" y="85"/>
                </a:lnTo>
                <a:lnTo>
                  <a:pt x="142" y="80"/>
                </a:lnTo>
                <a:lnTo>
                  <a:pt x="146" y="77"/>
                </a:lnTo>
                <a:lnTo>
                  <a:pt x="149" y="71"/>
                </a:lnTo>
                <a:lnTo>
                  <a:pt x="151" y="66"/>
                </a:lnTo>
                <a:lnTo>
                  <a:pt x="152" y="60"/>
                </a:lnTo>
                <a:lnTo>
                  <a:pt x="152" y="55"/>
                </a:lnTo>
                <a:close/>
              </a:path>
            </a:pathLst>
          </a:custGeom>
          <a:solidFill>
            <a:srgbClr val="FFFFFF"/>
          </a:solidFill>
          <a:ln w="9525">
            <a:noFill/>
          </a:ln>
        </p:spPr>
        <p:txBody>
          <a:bodyPr/>
          <a:p>
            <a:endParaRPr lang="zh-CN" altLang="en-US"/>
          </a:p>
        </p:txBody>
      </p:sp>
      <p:sp>
        <p:nvSpPr>
          <p:cNvPr id="26680" name="Freeform 24"/>
          <p:cNvSpPr>
            <a:spLocks noChangeAspect="1"/>
          </p:cNvSpPr>
          <p:nvPr/>
        </p:nvSpPr>
        <p:spPr>
          <a:xfrm>
            <a:off x="7954963" y="5815013"/>
            <a:ext cx="215900"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3"/>
                </a:lnTo>
                <a:lnTo>
                  <a:pt x="149" y="38"/>
                </a:lnTo>
                <a:lnTo>
                  <a:pt x="146" y="33"/>
                </a:lnTo>
                <a:lnTo>
                  <a:pt x="142" y="28"/>
                </a:lnTo>
                <a:lnTo>
                  <a:pt x="139" y="24"/>
                </a:lnTo>
                <a:lnTo>
                  <a:pt x="136" y="21"/>
                </a:lnTo>
                <a:lnTo>
                  <a:pt x="131" y="17"/>
                </a:lnTo>
                <a:lnTo>
                  <a:pt x="124" y="13"/>
                </a:lnTo>
                <a:lnTo>
                  <a:pt x="119" y="9"/>
                </a:lnTo>
                <a:lnTo>
                  <a:pt x="113" y="7"/>
                </a:lnTo>
                <a:lnTo>
                  <a:pt x="106" y="4"/>
                </a:lnTo>
                <a:lnTo>
                  <a:pt x="99" y="3"/>
                </a:lnTo>
                <a:lnTo>
                  <a:pt x="91" y="1"/>
                </a:lnTo>
                <a:lnTo>
                  <a:pt x="85" y="0"/>
                </a:lnTo>
                <a:lnTo>
                  <a:pt x="76" y="0"/>
                </a:lnTo>
                <a:lnTo>
                  <a:pt x="68" y="0"/>
                </a:lnTo>
                <a:lnTo>
                  <a:pt x="61" y="1"/>
                </a:lnTo>
                <a:lnTo>
                  <a:pt x="53" y="3"/>
                </a:lnTo>
                <a:lnTo>
                  <a:pt x="46" y="4"/>
                </a:lnTo>
                <a:lnTo>
                  <a:pt x="40" y="7"/>
                </a:lnTo>
                <a:lnTo>
                  <a:pt x="33" y="9"/>
                </a:lnTo>
                <a:lnTo>
                  <a:pt x="28" y="13"/>
                </a:lnTo>
                <a:lnTo>
                  <a:pt x="23" y="17"/>
                </a:lnTo>
                <a:lnTo>
                  <a:pt x="18" y="21"/>
                </a:lnTo>
                <a:lnTo>
                  <a:pt x="13" y="24"/>
                </a:lnTo>
                <a:lnTo>
                  <a:pt x="10" y="28"/>
                </a:lnTo>
                <a:lnTo>
                  <a:pt x="7" y="33"/>
                </a:lnTo>
                <a:lnTo>
                  <a:pt x="3" y="38"/>
                </a:lnTo>
                <a:lnTo>
                  <a:pt x="2" y="43"/>
                </a:lnTo>
                <a:lnTo>
                  <a:pt x="0" y="50"/>
                </a:lnTo>
                <a:lnTo>
                  <a:pt x="0" y="55"/>
                </a:lnTo>
                <a:lnTo>
                  <a:pt x="0" y="60"/>
                </a:lnTo>
                <a:lnTo>
                  <a:pt x="2" y="66"/>
                </a:lnTo>
                <a:lnTo>
                  <a:pt x="3" y="71"/>
                </a:lnTo>
                <a:lnTo>
                  <a:pt x="7" y="77"/>
                </a:lnTo>
                <a:lnTo>
                  <a:pt x="10" y="80"/>
                </a:lnTo>
                <a:lnTo>
                  <a:pt x="13" y="85"/>
                </a:lnTo>
                <a:lnTo>
                  <a:pt x="18" y="89"/>
                </a:lnTo>
                <a:lnTo>
                  <a:pt x="23" y="93"/>
                </a:lnTo>
                <a:lnTo>
                  <a:pt x="28" y="97"/>
                </a:lnTo>
                <a:lnTo>
                  <a:pt x="33" y="101"/>
                </a:lnTo>
                <a:lnTo>
                  <a:pt x="40" y="103"/>
                </a:lnTo>
                <a:lnTo>
                  <a:pt x="46" y="105"/>
                </a:lnTo>
                <a:lnTo>
                  <a:pt x="53" y="107"/>
                </a:lnTo>
                <a:lnTo>
                  <a:pt x="61" y="108"/>
                </a:lnTo>
                <a:lnTo>
                  <a:pt x="68" y="110"/>
                </a:lnTo>
                <a:lnTo>
                  <a:pt x="76" y="110"/>
                </a:lnTo>
                <a:lnTo>
                  <a:pt x="85" y="110"/>
                </a:lnTo>
                <a:lnTo>
                  <a:pt x="91" y="108"/>
                </a:lnTo>
                <a:lnTo>
                  <a:pt x="99" y="107"/>
                </a:lnTo>
                <a:lnTo>
                  <a:pt x="106" y="105"/>
                </a:lnTo>
                <a:lnTo>
                  <a:pt x="113" y="103"/>
                </a:lnTo>
                <a:lnTo>
                  <a:pt x="119" y="101"/>
                </a:lnTo>
                <a:lnTo>
                  <a:pt x="124" y="97"/>
                </a:lnTo>
                <a:lnTo>
                  <a:pt x="131" y="93"/>
                </a:lnTo>
                <a:lnTo>
                  <a:pt x="136" y="89"/>
                </a:lnTo>
                <a:lnTo>
                  <a:pt x="139" y="85"/>
                </a:lnTo>
                <a:lnTo>
                  <a:pt x="142" y="80"/>
                </a:lnTo>
                <a:lnTo>
                  <a:pt x="146" y="77"/>
                </a:lnTo>
                <a:lnTo>
                  <a:pt x="149" y="71"/>
                </a:lnTo>
                <a:lnTo>
                  <a:pt x="151" y="66"/>
                </a:lnTo>
                <a:lnTo>
                  <a:pt x="152" y="60"/>
                </a:lnTo>
                <a:lnTo>
                  <a:pt x="152"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81" name="Freeform 25"/>
          <p:cNvSpPr>
            <a:spLocks noChangeAspect="1"/>
          </p:cNvSpPr>
          <p:nvPr/>
        </p:nvSpPr>
        <p:spPr>
          <a:xfrm>
            <a:off x="7954963" y="6008688"/>
            <a:ext cx="215900"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5"/>
                </a:lnTo>
                <a:lnTo>
                  <a:pt x="149" y="39"/>
                </a:lnTo>
                <a:lnTo>
                  <a:pt x="146" y="33"/>
                </a:lnTo>
                <a:lnTo>
                  <a:pt x="142" y="30"/>
                </a:lnTo>
                <a:lnTo>
                  <a:pt x="139" y="25"/>
                </a:lnTo>
                <a:lnTo>
                  <a:pt x="136" y="21"/>
                </a:lnTo>
                <a:lnTo>
                  <a:pt x="131" y="17"/>
                </a:lnTo>
                <a:lnTo>
                  <a:pt x="124" y="13"/>
                </a:lnTo>
                <a:lnTo>
                  <a:pt x="119" y="11"/>
                </a:lnTo>
                <a:lnTo>
                  <a:pt x="113" y="7"/>
                </a:lnTo>
                <a:lnTo>
                  <a:pt x="106" y="5"/>
                </a:lnTo>
                <a:lnTo>
                  <a:pt x="99" y="3"/>
                </a:lnTo>
                <a:lnTo>
                  <a:pt x="91" y="2"/>
                </a:lnTo>
                <a:lnTo>
                  <a:pt x="85" y="0"/>
                </a:lnTo>
                <a:lnTo>
                  <a:pt x="76" y="0"/>
                </a:lnTo>
                <a:lnTo>
                  <a:pt x="68" y="0"/>
                </a:lnTo>
                <a:lnTo>
                  <a:pt x="61" y="2"/>
                </a:lnTo>
                <a:lnTo>
                  <a:pt x="53" y="3"/>
                </a:lnTo>
                <a:lnTo>
                  <a:pt x="46" y="5"/>
                </a:lnTo>
                <a:lnTo>
                  <a:pt x="40" y="7"/>
                </a:lnTo>
                <a:lnTo>
                  <a:pt x="33" y="11"/>
                </a:lnTo>
                <a:lnTo>
                  <a:pt x="28" y="13"/>
                </a:lnTo>
                <a:lnTo>
                  <a:pt x="23" y="17"/>
                </a:lnTo>
                <a:lnTo>
                  <a:pt x="18" y="21"/>
                </a:lnTo>
                <a:lnTo>
                  <a:pt x="13" y="25"/>
                </a:lnTo>
                <a:lnTo>
                  <a:pt x="10" y="30"/>
                </a:lnTo>
                <a:lnTo>
                  <a:pt x="7" y="33"/>
                </a:lnTo>
                <a:lnTo>
                  <a:pt x="3" y="39"/>
                </a:lnTo>
                <a:lnTo>
                  <a:pt x="2" y="45"/>
                </a:lnTo>
                <a:lnTo>
                  <a:pt x="0" y="50"/>
                </a:lnTo>
                <a:lnTo>
                  <a:pt x="0" y="55"/>
                </a:lnTo>
                <a:lnTo>
                  <a:pt x="0" y="61"/>
                </a:lnTo>
                <a:lnTo>
                  <a:pt x="2" y="67"/>
                </a:lnTo>
                <a:lnTo>
                  <a:pt x="3" y="72"/>
                </a:lnTo>
                <a:lnTo>
                  <a:pt x="7" y="77"/>
                </a:lnTo>
                <a:lnTo>
                  <a:pt x="10" y="82"/>
                </a:lnTo>
                <a:lnTo>
                  <a:pt x="13" y="86"/>
                </a:lnTo>
                <a:lnTo>
                  <a:pt x="18" y="89"/>
                </a:lnTo>
                <a:lnTo>
                  <a:pt x="23" y="93"/>
                </a:lnTo>
                <a:lnTo>
                  <a:pt x="28" y="97"/>
                </a:lnTo>
                <a:lnTo>
                  <a:pt x="33" y="101"/>
                </a:lnTo>
                <a:lnTo>
                  <a:pt x="40" y="103"/>
                </a:lnTo>
                <a:lnTo>
                  <a:pt x="46" y="106"/>
                </a:lnTo>
                <a:lnTo>
                  <a:pt x="53" y="107"/>
                </a:lnTo>
                <a:lnTo>
                  <a:pt x="61" y="109"/>
                </a:lnTo>
                <a:lnTo>
                  <a:pt x="68" y="110"/>
                </a:lnTo>
                <a:lnTo>
                  <a:pt x="76" y="110"/>
                </a:lnTo>
                <a:lnTo>
                  <a:pt x="85" y="110"/>
                </a:lnTo>
                <a:lnTo>
                  <a:pt x="91" y="109"/>
                </a:lnTo>
                <a:lnTo>
                  <a:pt x="99" y="107"/>
                </a:lnTo>
                <a:lnTo>
                  <a:pt x="106" y="106"/>
                </a:lnTo>
                <a:lnTo>
                  <a:pt x="113" y="103"/>
                </a:lnTo>
                <a:lnTo>
                  <a:pt x="119" y="101"/>
                </a:lnTo>
                <a:lnTo>
                  <a:pt x="124" y="97"/>
                </a:lnTo>
                <a:lnTo>
                  <a:pt x="131" y="93"/>
                </a:lnTo>
                <a:lnTo>
                  <a:pt x="136" y="89"/>
                </a:lnTo>
                <a:lnTo>
                  <a:pt x="139" y="86"/>
                </a:lnTo>
                <a:lnTo>
                  <a:pt x="142" y="82"/>
                </a:lnTo>
                <a:lnTo>
                  <a:pt x="146" y="77"/>
                </a:lnTo>
                <a:lnTo>
                  <a:pt x="149" y="72"/>
                </a:lnTo>
                <a:lnTo>
                  <a:pt x="151" y="67"/>
                </a:lnTo>
                <a:lnTo>
                  <a:pt x="152" y="61"/>
                </a:lnTo>
                <a:lnTo>
                  <a:pt x="152" y="55"/>
                </a:lnTo>
                <a:close/>
              </a:path>
            </a:pathLst>
          </a:custGeom>
          <a:solidFill>
            <a:srgbClr val="FFFFFF"/>
          </a:solidFill>
          <a:ln w="9525">
            <a:noFill/>
          </a:ln>
        </p:spPr>
        <p:txBody>
          <a:bodyPr/>
          <a:p>
            <a:endParaRPr lang="zh-CN" altLang="en-US"/>
          </a:p>
        </p:txBody>
      </p:sp>
      <p:sp>
        <p:nvSpPr>
          <p:cNvPr id="26682" name="Freeform 26"/>
          <p:cNvSpPr>
            <a:spLocks noChangeAspect="1"/>
          </p:cNvSpPr>
          <p:nvPr/>
        </p:nvSpPr>
        <p:spPr>
          <a:xfrm>
            <a:off x="7954963" y="6008688"/>
            <a:ext cx="215900"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5"/>
                </a:lnTo>
                <a:lnTo>
                  <a:pt x="149" y="39"/>
                </a:lnTo>
                <a:lnTo>
                  <a:pt x="146" y="33"/>
                </a:lnTo>
                <a:lnTo>
                  <a:pt x="142" y="30"/>
                </a:lnTo>
                <a:lnTo>
                  <a:pt x="139" y="25"/>
                </a:lnTo>
                <a:lnTo>
                  <a:pt x="136" y="21"/>
                </a:lnTo>
                <a:lnTo>
                  <a:pt x="131" y="17"/>
                </a:lnTo>
                <a:lnTo>
                  <a:pt x="124" y="13"/>
                </a:lnTo>
                <a:lnTo>
                  <a:pt x="119" y="11"/>
                </a:lnTo>
                <a:lnTo>
                  <a:pt x="113" y="7"/>
                </a:lnTo>
                <a:lnTo>
                  <a:pt x="106" y="5"/>
                </a:lnTo>
                <a:lnTo>
                  <a:pt x="99" y="3"/>
                </a:lnTo>
                <a:lnTo>
                  <a:pt x="91" y="2"/>
                </a:lnTo>
                <a:lnTo>
                  <a:pt x="85" y="0"/>
                </a:lnTo>
                <a:lnTo>
                  <a:pt x="76" y="0"/>
                </a:lnTo>
                <a:lnTo>
                  <a:pt x="68" y="0"/>
                </a:lnTo>
                <a:lnTo>
                  <a:pt x="61" y="2"/>
                </a:lnTo>
                <a:lnTo>
                  <a:pt x="53" y="3"/>
                </a:lnTo>
                <a:lnTo>
                  <a:pt x="46" y="5"/>
                </a:lnTo>
                <a:lnTo>
                  <a:pt x="40" y="7"/>
                </a:lnTo>
                <a:lnTo>
                  <a:pt x="33" y="11"/>
                </a:lnTo>
                <a:lnTo>
                  <a:pt x="28" y="13"/>
                </a:lnTo>
                <a:lnTo>
                  <a:pt x="23" y="17"/>
                </a:lnTo>
                <a:lnTo>
                  <a:pt x="18" y="21"/>
                </a:lnTo>
                <a:lnTo>
                  <a:pt x="13" y="25"/>
                </a:lnTo>
                <a:lnTo>
                  <a:pt x="10" y="30"/>
                </a:lnTo>
                <a:lnTo>
                  <a:pt x="7" y="33"/>
                </a:lnTo>
                <a:lnTo>
                  <a:pt x="3" y="39"/>
                </a:lnTo>
                <a:lnTo>
                  <a:pt x="2" y="45"/>
                </a:lnTo>
                <a:lnTo>
                  <a:pt x="0" y="50"/>
                </a:lnTo>
                <a:lnTo>
                  <a:pt x="0" y="55"/>
                </a:lnTo>
                <a:lnTo>
                  <a:pt x="0" y="61"/>
                </a:lnTo>
                <a:lnTo>
                  <a:pt x="2" y="67"/>
                </a:lnTo>
                <a:lnTo>
                  <a:pt x="3" y="72"/>
                </a:lnTo>
                <a:lnTo>
                  <a:pt x="7" y="77"/>
                </a:lnTo>
                <a:lnTo>
                  <a:pt x="10" y="82"/>
                </a:lnTo>
                <a:lnTo>
                  <a:pt x="13" y="86"/>
                </a:lnTo>
                <a:lnTo>
                  <a:pt x="18" y="89"/>
                </a:lnTo>
                <a:lnTo>
                  <a:pt x="23" y="93"/>
                </a:lnTo>
                <a:lnTo>
                  <a:pt x="28" y="97"/>
                </a:lnTo>
                <a:lnTo>
                  <a:pt x="33" y="101"/>
                </a:lnTo>
                <a:lnTo>
                  <a:pt x="40" y="103"/>
                </a:lnTo>
                <a:lnTo>
                  <a:pt x="46" y="106"/>
                </a:lnTo>
                <a:lnTo>
                  <a:pt x="53" y="107"/>
                </a:lnTo>
                <a:lnTo>
                  <a:pt x="61" y="109"/>
                </a:lnTo>
                <a:lnTo>
                  <a:pt x="68" y="110"/>
                </a:lnTo>
                <a:lnTo>
                  <a:pt x="76" y="110"/>
                </a:lnTo>
                <a:lnTo>
                  <a:pt x="85" y="110"/>
                </a:lnTo>
                <a:lnTo>
                  <a:pt x="91" y="109"/>
                </a:lnTo>
                <a:lnTo>
                  <a:pt x="99" y="107"/>
                </a:lnTo>
                <a:lnTo>
                  <a:pt x="106" y="106"/>
                </a:lnTo>
                <a:lnTo>
                  <a:pt x="113" y="103"/>
                </a:lnTo>
                <a:lnTo>
                  <a:pt x="119" y="101"/>
                </a:lnTo>
                <a:lnTo>
                  <a:pt x="124" y="97"/>
                </a:lnTo>
                <a:lnTo>
                  <a:pt x="131" y="93"/>
                </a:lnTo>
                <a:lnTo>
                  <a:pt x="136" y="89"/>
                </a:lnTo>
                <a:lnTo>
                  <a:pt x="139" y="86"/>
                </a:lnTo>
                <a:lnTo>
                  <a:pt x="142" y="82"/>
                </a:lnTo>
                <a:lnTo>
                  <a:pt x="146" y="77"/>
                </a:lnTo>
                <a:lnTo>
                  <a:pt x="149" y="72"/>
                </a:lnTo>
                <a:lnTo>
                  <a:pt x="151" y="67"/>
                </a:lnTo>
                <a:lnTo>
                  <a:pt x="152" y="61"/>
                </a:lnTo>
                <a:lnTo>
                  <a:pt x="152"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83" name="Freeform 27"/>
          <p:cNvSpPr>
            <a:spLocks noChangeAspect="1"/>
          </p:cNvSpPr>
          <p:nvPr/>
        </p:nvSpPr>
        <p:spPr>
          <a:xfrm>
            <a:off x="8477250" y="5686425"/>
            <a:ext cx="215900" cy="153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8">
                <a:moveTo>
                  <a:pt x="151" y="53"/>
                </a:moveTo>
                <a:lnTo>
                  <a:pt x="151" y="48"/>
                </a:lnTo>
                <a:lnTo>
                  <a:pt x="149" y="43"/>
                </a:lnTo>
                <a:lnTo>
                  <a:pt x="147" y="38"/>
                </a:lnTo>
                <a:lnTo>
                  <a:pt x="146" y="33"/>
                </a:lnTo>
                <a:lnTo>
                  <a:pt x="142" y="28"/>
                </a:lnTo>
                <a:lnTo>
                  <a:pt x="137" y="23"/>
                </a:lnTo>
                <a:lnTo>
                  <a:pt x="134" y="19"/>
                </a:lnTo>
                <a:lnTo>
                  <a:pt x="129" y="15"/>
                </a:lnTo>
                <a:lnTo>
                  <a:pt x="124" y="11"/>
                </a:lnTo>
                <a:lnTo>
                  <a:pt x="117" y="9"/>
                </a:lnTo>
                <a:lnTo>
                  <a:pt x="111" y="6"/>
                </a:lnTo>
                <a:lnTo>
                  <a:pt x="104" y="4"/>
                </a:lnTo>
                <a:lnTo>
                  <a:pt x="98" y="2"/>
                </a:lnTo>
                <a:lnTo>
                  <a:pt x="91" y="0"/>
                </a:lnTo>
                <a:lnTo>
                  <a:pt x="83" y="0"/>
                </a:lnTo>
                <a:lnTo>
                  <a:pt x="74" y="0"/>
                </a:lnTo>
                <a:lnTo>
                  <a:pt x="68" y="0"/>
                </a:lnTo>
                <a:lnTo>
                  <a:pt x="60" y="0"/>
                </a:lnTo>
                <a:lnTo>
                  <a:pt x="53" y="2"/>
                </a:lnTo>
                <a:lnTo>
                  <a:pt x="46" y="4"/>
                </a:lnTo>
                <a:lnTo>
                  <a:pt x="40" y="6"/>
                </a:lnTo>
                <a:lnTo>
                  <a:pt x="33" y="9"/>
                </a:lnTo>
                <a:lnTo>
                  <a:pt x="26" y="11"/>
                </a:lnTo>
                <a:lnTo>
                  <a:pt x="21" y="15"/>
                </a:lnTo>
                <a:lnTo>
                  <a:pt x="16" y="19"/>
                </a:lnTo>
                <a:lnTo>
                  <a:pt x="12" y="23"/>
                </a:lnTo>
                <a:lnTo>
                  <a:pt x="8" y="28"/>
                </a:lnTo>
                <a:lnTo>
                  <a:pt x="5" y="33"/>
                </a:lnTo>
                <a:lnTo>
                  <a:pt x="3" y="38"/>
                </a:lnTo>
                <a:lnTo>
                  <a:pt x="0" y="43"/>
                </a:lnTo>
                <a:lnTo>
                  <a:pt x="0" y="48"/>
                </a:lnTo>
                <a:lnTo>
                  <a:pt x="0" y="53"/>
                </a:lnTo>
                <a:lnTo>
                  <a:pt x="0" y="60"/>
                </a:lnTo>
                <a:lnTo>
                  <a:pt x="0" y="65"/>
                </a:lnTo>
                <a:lnTo>
                  <a:pt x="3" y="70"/>
                </a:lnTo>
                <a:lnTo>
                  <a:pt x="5" y="75"/>
                </a:lnTo>
                <a:lnTo>
                  <a:pt x="8" y="80"/>
                </a:lnTo>
                <a:lnTo>
                  <a:pt x="12" y="84"/>
                </a:lnTo>
                <a:lnTo>
                  <a:pt x="16" y="89"/>
                </a:lnTo>
                <a:lnTo>
                  <a:pt x="21" y="93"/>
                </a:lnTo>
                <a:lnTo>
                  <a:pt x="26" y="97"/>
                </a:lnTo>
                <a:lnTo>
                  <a:pt x="33" y="99"/>
                </a:lnTo>
                <a:lnTo>
                  <a:pt x="40" y="102"/>
                </a:lnTo>
                <a:lnTo>
                  <a:pt x="46" y="104"/>
                </a:lnTo>
                <a:lnTo>
                  <a:pt x="53" y="105"/>
                </a:lnTo>
                <a:lnTo>
                  <a:pt x="60" y="107"/>
                </a:lnTo>
                <a:lnTo>
                  <a:pt x="68" y="108"/>
                </a:lnTo>
                <a:lnTo>
                  <a:pt x="74" y="108"/>
                </a:lnTo>
                <a:lnTo>
                  <a:pt x="83" y="108"/>
                </a:lnTo>
                <a:lnTo>
                  <a:pt x="91" y="107"/>
                </a:lnTo>
                <a:lnTo>
                  <a:pt x="98" y="105"/>
                </a:lnTo>
                <a:lnTo>
                  <a:pt x="104" y="104"/>
                </a:lnTo>
                <a:lnTo>
                  <a:pt x="111" y="102"/>
                </a:lnTo>
                <a:lnTo>
                  <a:pt x="117" y="99"/>
                </a:lnTo>
                <a:lnTo>
                  <a:pt x="124" y="97"/>
                </a:lnTo>
                <a:lnTo>
                  <a:pt x="129" y="93"/>
                </a:lnTo>
                <a:lnTo>
                  <a:pt x="134" y="89"/>
                </a:lnTo>
                <a:lnTo>
                  <a:pt x="137" y="84"/>
                </a:lnTo>
                <a:lnTo>
                  <a:pt x="142" y="80"/>
                </a:lnTo>
                <a:lnTo>
                  <a:pt x="146" y="75"/>
                </a:lnTo>
                <a:lnTo>
                  <a:pt x="147" y="70"/>
                </a:lnTo>
                <a:lnTo>
                  <a:pt x="149" y="65"/>
                </a:lnTo>
                <a:lnTo>
                  <a:pt x="151" y="60"/>
                </a:lnTo>
                <a:lnTo>
                  <a:pt x="151" y="53"/>
                </a:lnTo>
                <a:close/>
              </a:path>
            </a:pathLst>
          </a:custGeom>
          <a:solidFill>
            <a:srgbClr val="FFFFFF"/>
          </a:solidFill>
          <a:ln w="9525">
            <a:noFill/>
          </a:ln>
        </p:spPr>
        <p:txBody>
          <a:bodyPr/>
          <a:p>
            <a:endParaRPr lang="zh-CN" altLang="en-US"/>
          </a:p>
        </p:txBody>
      </p:sp>
      <p:sp>
        <p:nvSpPr>
          <p:cNvPr id="26684" name="Freeform 28"/>
          <p:cNvSpPr>
            <a:spLocks noChangeAspect="1"/>
          </p:cNvSpPr>
          <p:nvPr/>
        </p:nvSpPr>
        <p:spPr>
          <a:xfrm>
            <a:off x="8477250" y="5686425"/>
            <a:ext cx="215900" cy="153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8">
                <a:moveTo>
                  <a:pt x="151" y="53"/>
                </a:moveTo>
                <a:lnTo>
                  <a:pt x="151" y="48"/>
                </a:lnTo>
                <a:lnTo>
                  <a:pt x="149" y="43"/>
                </a:lnTo>
                <a:lnTo>
                  <a:pt x="147" y="38"/>
                </a:lnTo>
                <a:lnTo>
                  <a:pt x="146" y="33"/>
                </a:lnTo>
                <a:lnTo>
                  <a:pt x="142" y="28"/>
                </a:lnTo>
                <a:lnTo>
                  <a:pt x="137" y="23"/>
                </a:lnTo>
                <a:lnTo>
                  <a:pt x="134" y="19"/>
                </a:lnTo>
                <a:lnTo>
                  <a:pt x="129" y="15"/>
                </a:lnTo>
                <a:lnTo>
                  <a:pt x="124" y="11"/>
                </a:lnTo>
                <a:lnTo>
                  <a:pt x="117" y="9"/>
                </a:lnTo>
                <a:lnTo>
                  <a:pt x="111" y="6"/>
                </a:lnTo>
                <a:lnTo>
                  <a:pt x="104" y="4"/>
                </a:lnTo>
                <a:lnTo>
                  <a:pt x="98" y="2"/>
                </a:lnTo>
                <a:lnTo>
                  <a:pt x="91" y="0"/>
                </a:lnTo>
                <a:lnTo>
                  <a:pt x="83" y="0"/>
                </a:lnTo>
                <a:lnTo>
                  <a:pt x="74" y="0"/>
                </a:lnTo>
                <a:lnTo>
                  <a:pt x="68" y="0"/>
                </a:lnTo>
                <a:lnTo>
                  <a:pt x="60" y="0"/>
                </a:lnTo>
                <a:lnTo>
                  <a:pt x="53" y="2"/>
                </a:lnTo>
                <a:lnTo>
                  <a:pt x="46" y="4"/>
                </a:lnTo>
                <a:lnTo>
                  <a:pt x="40" y="6"/>
                </a:lnTo>
                <a:lnTo>
                  <a:pt x="33" y="9"/>
                </a:lnTo>
                <a:lnTo>
                  <a:pt x="26" y="11"/>
                </a:lnTo>
                <a:lnTo>
                  <a:pt x="21" y="15"/>
                </a:lnTo>
                <a:lnTo>
                  <a:pt x="16" y="19"/>
                </a:lnTo>
                <a:lnTo>
                  <a:pt x="12" y="23"/>
                </a:lnTo>
                <a:lnTo>
                  <a:pt x="8" y="28"/>
                </a:lnTo>
                <a:lnTo>
                  <a:pt x="5" y="33"/>
                </a:lnTo>
                <a:lnTo>
                  <a:pt x="3" y="38"/>
                </a:lnTo>
                <a:lnTo>
                  <a:pt x="0" y="43"/>
                </a:lnTo>
                <a:lnTo>
                  <a:pt x="0" y="48"/>
                </a:lnTo>
                <a:lnTo>
                  <a:pt x="0" y="53"/>
                </a:lnTo>
                <a:lnTo>
                  <a:pt x="0" y="60"/>
                </a:lnTo>
                <a:lnTo>
                  <a:pt x="0" y="65"/>
                </a:lnTo>
                <a:lnTo>
                  <a:pt x="3" y="70"/>
                </a:lnTo>
                <a:lnTo>
                  <a:pt x="5" y="75"/>
                </a:lnTo>
                <a:lnTo>
                  <a:pt x="8" y="80"/>
                </a:lnTo>
                <a:lnTo>
                  <a:pt x="12" y="84"/>
                </a:lnTo>
                <a:lnTo>
                  <a:pt x="16" y="89"/>
                </a:lnTo>
                <a:lnTo>
                  <a:pt x="21" y="93"/>
                </a:lnTo>
                <a:lnTo>
                  <a:pt x="26" y="97"/>
                </a:lnTo>
                <a:lnTo>
                  <a:pt x="33" y="99"/>
                </a:lnTo>
                <a:lnTo>
                  <a:pt x="40" y="102"/>
                </a:lnTo>
                <a:lnTo>
                  <a:pt x="46" y="104"/>
                </a:lnTo>
                <a:lnTo>
                  <a:pt x="53" y="105"/>
                </a:lnTo>
                <a:lnTo>
                  <a:pt x="60" y="107"/>
                </a:lnTo>
                <a:lnTo>
                  <a:pt x="68" y="108"/>
                </a:lnTo>
                <a:lnTo>
                  <a:pt x="74" y="108"/>
                </a:lnTo>
                <a:lnTo>
                  <a:pt x="83" y="108"/>
                </a:lnTo>
                <a:lnTo>
                  <a:pt x="91" y="107"/>
                </a:lnTo>
                <a:lnTo>
                  <a:pt x="98" y="105"/>
                </a:lnTo>
                <a:lnTo>
                  <a:pt x="104" y="104"/>
                </a:lnTo>
                <a:lnTo>
                  <a:pt x="111" y="102"/>
                </a:lnTo>
                <a:lnTo>
                  <a:pt x="117" y="99"/>
                </a:lnTo>
                <a:lnTo>
                  <a:pt x="124" y="97"/>
                </a:lnTo>
                <a:lnTo>
                  <a:pt x="129" y="93"/>
                </a:lnTo>
                <a:lnTo>
                  <a:pt x="134" y="89"/>
                </a:lnTo>
                <a:lnTo>
                  <a:pt x="137" y="84"/>
                </a:lnTo>
                <a:lnTo>
                  <a:pt x="142" y="80"/>
                </a:lnTo>
                <a:lnTo>
                  <a:pt x="146" y="75"/>
                </a:lnTo>
                <a:lnTo>
                  <a:pt x="147" y="70"/>
                </a:lnTo>
                <a:lnTo>
                  <a:pt x="149" y="65"/>
                </a:lnTo>
                <a:lnTo>
                  <a:pt x="151" y="60"/>
                </a:lnTo>
                <a:lnTo>
                  <a:pt x="151" y="53"/>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85" name="Freeform 29"/>
          <p:cNvSpPr>
            <a:spLocks noChangeAspect="1"/>
          </p:cNvSpPr>
          <p:nvPr/>
        </p:nvSpPr>
        <p:spPr>
          <a:xfrm>
            <a:off x="8737600" y="5838825"/>
            <a:ext cx="215900" cy="153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8">
                <a:moveTo>
                  <a:pt x="151" y="53"/>
                </a:moveTo>
                <a:lnTo>
                  <a:pt x="151" y="48"/>
                </a:lnTo>
                <a:lnTo>
                  <a:pt x="151" y="43"/>
                </a:lnTo>
                <a:lnTo>
                  <a:pt x="147" y="38"/>
                </a:lnTo>
                <a:lnTo>
                  <a:pt x="146" y="33"/>
                </a:lnTo>
                <a:lnTo>
                  <a:pt x="142" y="28"/>
                </a:lnTo>
                <a:lnTo>
                  <a:pt x="139" y="23"/>
                </a:lnTo>
                <a:lnTo>
                  <a:pt x="134" y="19"/>
                </a:lnTo>
                <a:lnTo>
                  <a:pt x="129" y="15"/>
                </a:lnTo>
                <a:lnTo>
                  <a:pt x="124" y="11"/>
                </a:lnTo>
                <a:lnTo>
                  <a:pt x="118" y="9"/>
                </a:lnTo>
                <a:lnTo>
                  <a:pt x="111" y="6"/>
                </a:lnTo>
                <a:lnTo>
                  <a:pt x="104" y="4"/>
                </a:lnTo>
                <a:lnTo>
                  <a:pt x="98" y="1"/>
                </a:lnTo>
                <a:lnTo>
                  <a:pt x="91" y="0"/>
                </a:lnTo>
                <a:lnTo>
                  <a:pt x="83" y="0"/>
                </a:lnTo>
                <a:lnTo>
                  <a:pt x="76" y="0"/>
                </a:lnTo>
                <a:lnTo>
                  <a:pt x="68" y="0"/>
                </a:lnTo>
                <a:lnTo>
                  <a:pt x="60" y="0"/>
                </a:lnTo>
                <a:lnTo>
                  <a:pt x="53" y="1"/>
                </a:lnTo>
                <a:lnTo>
                  <a:pt x="46" y="4"/>
                </a:lnTo>
                <a:lnTo>
                  <a:pt x="40" y="6"/>
                </a:lnTo>
                <a:lnTo>
                  <a:pt x="33" y="9"/>
                </a:lnTo>
                <a:lnTo>
                  <a:pt x="26" y="11"/>
                </a:lnTo>
                <a:lnTo>
                  <a:pt x="22" y="15"/>
                </a:lnTo>
                <a:lnTo>
                  <a:pt x="17" y="19"/>
                </a:lnTo>
                <a:lnTo>
                  <a:pt x="12" y="23"/>
                </a:lnTo>
                <a:lnTo>
                  <a:pt x="8" y="28"/>
                </a:lnTo>
                <a:lnTo>
                  <a:pt x="5" y="33"/>
                </a:lnTo>
                <a:lnTo>
                  <a:pt x="3" y="38"/>
                </a:lnTo>
                <a:lnTo>
                  <a:pt x="2" y="43"/>
                </a:lnTo>
                <a:lnTo>
                  <a:pt x="0" y="48"/>
                </a:lnTo>
                <a:lnTo>
                  <a:pt x="0" y="53"/>
                </a:lnTo>
                <a:lnTo>
                  <a:pt x="0" y="60"/>
                </a:lnTo>
                <a:lnTo>
                  <a:pt x="2" y="65"/>
                </a:lnTo>
                <a:lnTo>
                  <a:pt x="3" y="70"/>
                </a:lnTo>
                <a:lnTo>
                  <a:pt x="5" y="75"/>
                </a:lnTo>
                <a:lnTo>
                  <a:pt x="8" y="80"/>
                </a:lnTo>
                <a:lnTo>
                  <a:pt x="12" y="84"/>
                </a:lnTo>
                <a:lnTo>
                  <a:pt x="17" y="89"/>
                </a:lnTo>
                <a:lnTo>
                  <a:pt x="22" y="93"/>
                </a:lnTo>
                <a:lnTo>
                  <a:pt x="26" y="96"/>
                </a:lnTo>
                <a:lnTo>
                  <a:pt x="33" y="99"/>
                </a:lnTo>
                <a:lnTo>
                  <a:pt x="40" y="102"/>
                </a:lnTo>
                <a:lnTo>
                  <a:pt x="46" y="104"/>
                </a:lnTo>
                <a:lnTo>
                  <a:pt x="53" y="105"/>
                </a:lnTo>
                <a:lnTo>
                  <a:pt x="60" y="107"/>
                </a:lnTo>
                <a:lnTo>
                  <a:pt x="68" y="108"/>
                </a:lnTo>
                <a:lnTo>
                  <a:pt x="76" y="108"/>
                </a:lnTo>
                <a:lnTo>
                  <a:pt x="83" y="108"/>
                </a:lnTo>
                <a:lnTo>
                  <a:pt x="91" y="107"/>
                </a:lnTo>
                <a:lnTo>
                  <a:pt x="98" y="105"/>
                </a:lnTo>
                <a:lnTo>
                  <a:pt x="104" y="104"/>
                </a:lnTo>
                <a:lnTo>
                  <a:pt x="111" y="102"/>
                </a:lnTo>
                <a:lnTo>
                  <a:pt x="118" y="99"/>
                </a:lnTo>
                <a:lnTo>
                  <a:pt x="124" y="96"/>
                </a:lnTo>
                <a:lnTo>
                  <a:pt x="129" y="93"/>
                </a:lnTo>
                <a:lnTo>
                  <a:pt x="134" y="89"/>
                </a:lnTo>
                <a:lnTo>
                  <a:pt x="139" y="84"/>
                </a:lnTo>
                <a:lnTo>
                  <a:pt x="142" y="80"/>
                </a:lnTo>
                <a:lnTo>
                  <a:pt x="146" y="75"/>
                </a:lnTo>
                <a:lnTo>
                  <a:pt x="147" y="70"/>
                </a:lnTo>
                <a:lnTo>
                  <a:pt x="151" y="65"/>
                </a:lnTo>
                <a:lnTo>
                  <a:pt x="151" y="60"/>
                </a:lnTo>
                <a:lnTo>
                  <a:pt x="151" y="53"/>
                </a:lnTo>
                <a:close/>
              </a:path>
            </a:pathLst>
          </a:custGeom>
          <a:solidFill>
            <a:srgbClr val="FFFFFF"/>
          </a:solidFill>
          <a:ln w="9525">
            <a:noFill/>
          </a:ln>
        </p:spPr>
        <p:txBody>
          <a:bodyPr/>
          <a:p>
            <a:endParaRPr lang="zh-CN" altLang="en-US"/>
          </a:p>
        </p:txBody>
      </p:sp>
      <p:sp>
        <p:nvSpPr>
          <p:cNvPr id="26686" name="Freeform 30"/>
          <p:cNvSpPr>
            <a:spLocks noChangeAspect="1"/>
          </p:cNvSpPr>
          <p:nvPr/>
        </p:nvSpPr>
        <p:spPr>
          <a:xfrm>
            <a:off x="8737600" y="5838825"/>
            <a:ext cx="215900" cy="153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8">
                <a:moveTo>
                  <a:pt x="151" y="53"/>
                </a:moveTo>
                <a:lnTo>
                  <a:pt x="151" y="48"/>
                </a:lnTo>
                <a:lnTo>
                  <a:pt x="151" y="43"/>
                </a:lnTo>
                <a:lnTo>
                  <a:pt x="147" y="38"/>
                </a:lnTo>
                <a:lnTo>
                  <a:pt x="146" y="33"/>
                </a:lnTo>
                <a:lnTo>
                  <a:pt x="142" y="28"/>
                </a:lnTo>
                <a:lnTo>
                  <a:pt x="139" y="23"/>
                </a:lnTo>
                <a:lnTo>
                  <a:pt x="134" y="19"/>
                </a:lnTo>
                <a:lnTo>
                  <a:pt x="129" y="15"/>
                </a:lnTo>
                <a:lnTo>
                  <a:pt x="124" y="11"/>
                </a:lnTo>
                <a:lnTo>
                  <a:pt x="118" y="9"/>
                </a:lnTo>
                <a:lnTo>
                  <a:pt x="111" y="6"/>
                </a:lnTo>
                <a:lnTo>
                  <a:pt x="104" y="4"/>
                </a:lnTo>
                <a:lnTo>
                  <a:pt x="98" y="1"/>
                </a:lnTo>
                <a:lnTo>
                  <a:pt x="91" y="0"/>
                </a:lnTo>
                <a:lnTo>
                  <a:pt x="83" y="0"/>
                </a:lnTo>
                <a:lnTo>
                  <a:pt x="76" y="0"/>
                </a:lnTo>
                <a:lnTo>
                  <a:pt x="68" y="0"/>
                </a:lnTo>
                <a:lnTo>
                  <a:pt x="60" y="0"/>
                </a:lnTo>
                <a:lnTo>
                  <a:pt x="53" y="1"/>
                </a:lnTo>
                <a:lnTo>
                  <a:pt x="46" y="4"/>
                </a:lnTo>
                <a:lnTo>
                  <a:pt x="40" y="6"/>
                </a:lnTo>
                <a:lnTo>
                  <a:pt x="33" y="9"/>
                </a:lnTo>
                <a:lnTo>
                  <a:pt x="26" y="11"/>
                </a:lnTo>
                <a:lnTo>
                  <a:pt x="22" y="15"/>
                </a:lnTo>
                <a:lnTo>
                  <a:pt x="17" y="19"/>
                </a:lnTo>
                <a:lnTo>
                  <a:pt x="12" y="23"/>
                </a:lnTo>
                <a:lnTo>
                  <a:pt x="8" y="28"/>
                </a:lnTo>
                <a:lnTo>
                  <a:pt x="5" y="33"/>
                </a:lnTo>
                <a:lnTo>
                  <a:pt x="3" y="38"/>
                </a:lnTo>
                <a:lnTo>
                  <a:pt x="2" y="43"/>
                </a:lnTo>
                <a:lnTo>
                  <a:pt x="0" y="48"/>
                </a:lnTo>
                <a:lnTo>
                  <a:pt x="0" y="53"/>
                </a:lnTo>
                <a:lnTo>
                  <a:pt x="0" y="60"/>
                </a:lnTo>
                <a:lnTo>
                  <a:pt x="2" y="65"/>
                </a:lnTo>
                <a:lnTo>
                  <a:pt x="3" y="70"/>
                </a:lnTo>
                <a:lnTo>
                  <a:pt x="5" y="75"/>
                </a:lnTo>
                <a:lnTo>
                  <a:pt x="8" y="80"/>
                </a:lnTo>
                <a:lnTo>
                  <a:pt x="12" y="84"/>
                </a:lnTo>
                <a:lnTo>
                  <a:pt x="17" y="89"/>
                </a:lnTo>
                <a:lnTo>
                  <a:pt x="22" y="93"/>
                </a:lnTo>
                <a:lnTo>
                  <a:pt x="26" y="96"/>
                </a:lnTo>
                <a:lnTo>
                  <a:pt x="33" y="99"/>
                </a:lnTo>
                <a:lnTo>
                  <a:pt x="40" y="102"/>
                </a:lnTo>
                <a:lnTo>
                  <a:pt x="46" y="104"/>
                </a:lnTo>
                <a:lnTo>
                  <a:pt x="53" y="105"/>
                </a:lnTo>
                <a:lnTo>
                  <a:pt x="60" y="107"/>
                </a:lnTo>
                <a:lnTo>
                  <a:pt x="68" y="108"/>
                </a:lnTo>
                <a:lnTo>
                  <a:pt x="76" y="108"/>
                </a:lnTo>
                <a:lnTo>
                  <a:pt x="83" y="108"/>
                </a:lnTo>
                <a:lnTo>
                  <a:pt x="91" y="107"/>
                </a:lnTo>
                <a:lnTo>
                  <a:pt x="98" y="105"/>
                </a:lnTo>
                <a:lnTo>
                  <a:pt x="104" y="104"/>
                </a:lnTo>
                <a:lnTo>
                  <a:pt x="111" y="102"/>
                </a:lnTo>
                <a:lnTo>
                  <a:pt x="118" y="99"/>
                </a:lnTo>
                <a:lnTo>
                  <a:pt x="124" y="96"/>
                </a:lnTo>
                <a:lnTo>
                  <a:pt x="129" y="93"/>
                </a:lnTo>
                <a:lnTo>
                  <a:pt x="134" y="89"/>
                </a:lnTo>
                <a:lnTo>
                  <a:pt x="139" y="84"/>
                </a:lnTo>
                <a:lnTo>
                  <a:pt x="142" y="80"/>
                </a:lnTo>
                <a:lnTo>
                  <a:pt x="146" y="75"/>
                </a:lnTo>
                <a:lnTo>
                  <a:pt x="147" y="70"/>
                </a:lnTo>
                <a:lnTo>
                  <a:pt x="151" y="65"/>
                </a:lnTo>
                <a:lnTo>
                  <a:pt x="151" y="60"/>
                </a:lnTo>
                <a:lnTo>
                  <a:pt x="151" y="53"/>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87" name="Freeform 31"/>
          <p:cNvSpPr>
            <a:spLocks noChangeAspect="1"/>
          </p:cNvSpPr>
          <p:nvPr/>
        </p:nvSpPr>
        <p:spPr>
          <a:xfrm>
            <a:off x="8737600" y="5641975"/>
            <a:ext cx="215900" cy="1571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10">
                <a:moveTo>
                  <a:pt x="151" y="55"/>
                </a:moveTo>
                <a:lnTo>
                  <a:pt x="151" y="50"/>
                </a:lnTo>
                <a:lnTo>
                  <a:pt x="151" y="45"/>
                </a:lnTo>
                <a:lnTo>
                  <a:pt x="147" y="38"/>
                </a:lnTo>
                <a:lnTo>
                  <a:pt x="146" y="35"/>
                </a:lnTo>
                <a:lnTo>
                  <a:pt x="142" y="30"/>
                </a:lnTo>
                <a:lnTo>
                  <a:pt x="139" y="24"/>
                </a:lnTo>
                <a:lnTo>
                  <a:pt x="134" y="21"/>
                </a:lnTo>
                <a:lnTo>
                  <a:pt x="129" y="17"/>
                </a:lnTo>
                <a:lnTo>
                  <a:pt x="124" y="13"/>
                </a:lnTo>
                <a:lnTo>
                  <a:pt x="118" y="10"/>
                </a:lnTo>
                <a:lnTo>
                  <a:pt x="111" y="8"/>
                </a:lnTo>
                <a:lnTo>
                  <a:pt x="104" y="5"/>
                </a:lnTo>
                <a:lnTo>
                  <a:pt x="98" y="3"/>
                </a:lnTo>
                <a:lnTo>
                  <a:pt x="91" y="2"/>
                </a:lnTo>
                <a:lnTo>
                  <a:pt x="83" y="2"/>
                </a:lnTo>
                <a:lnTo>
                  <a:pt x="76" y="0"/>
                </a:lnTo>
                <a:lnTo>
                  <a:pt x="68" y="2"/>
                </a:lnTo>
                <a:lnTo>
                  <a:pt x="60" y="2"/>
                </a:lnTo>
                <a:lnTo>
                  <a:pt x="53" y="3"/>
                </a:lnTo>
                <a:lnTo>
                  <a:pt x="46" y="5"/>
                </a:lnTo>
                <a:lnTo>
                  <a:pt x="40" y="8"/>
                </a:lnTo>
                <a:lnTo>
                  <a:pt x="33" y="10"/>
                </a:lnTo>
                <a:lnTo>
                  <a:pt x="26" y="13"/>
                </a:lnTo>
                <a:lnTo>
                  <a:pt x="22" y="17"/>
                </a:lnTo>
                <a:lnTo>
                  <a:pt x="17" y="21"/>
                </a:lnTo>
                <a:lnTo>
                  <a:pt x="12" y="24"/>
                </a:lnTo>
                <a:lnTo>
                  <a:pt x="8" y="30"/>
                </a:lnTo>
                <a:lnTo>
                  <a:pt x="5" y="35"/>
                </a:lnTo>
                <a:lnTo>
                  <a:pt x="3" y="38"/>
                </a:lnTo>
                <a:lnTo>
                  <a:pt x="2" y="45"/>
                </a:lnTo>
                <a:lnTo>
                  <a:pt x="0" y="50"/>
                </a:lnTo>
                <a:lnTo>
                  <a:pt x="0" y="55"/>
                </a:lnTo>
                <a:lnTo>
                  <a:pt x="0" y="61"/>
                </a:lnTo>
                <a:lnTo>
                  <a:pt x="2" y="66"/>
                </a:lnTo>
                <a:lnTo>
                  <a:pt x="3" y="72"/>
                </a:lnTo>
                <a:lnTo>
                  <a:pt x="5" y="77"/>
                </a:lnTo>
                <a:lnTo>
                  <a:pt x="8" y="82"/>
                </a:lnTo>
                <a:lnTo>
                  <a:pt x="12" y="86"/>
                </a:lnTo>
                <a:lnTo>
                  <a:pt x="17" y="89"/>
                </a:lnTo>
                <a:lnTo>
                  <a:pt x="22" y="94"/>
                </a:lnTo>
                <a:lnTo>
                  <a:pt x="26" y="97"/>
                </a:lnTo>
                <a:lnTo>
                  <a:pt x="33" y="101"/>
                </a:lnTo>
                <a:lnTo>
                  <a:pt x="40" y="103"/>
                </a:lnTo>
                <a:lnTo>
                  <a:pt x="46" y="106"/>
                </a:lnTo>
                <a:lnTo>
                  <a:pt x="53" y="107"/>
                </a:lnTo>
                <a:lnTo>
                  <a:pt x="60" y="108"/>
                </a:lnTo>
                <a:lnTo>
                  <a:pt x="68" y="110"/>
                </a:lnTo>
                <a:lnTo>
                  <a:pt x="76" y="110"/>
                </a:lnTo>
                <a:lnTo>
                  <a:pt x="83" y="110"/>
                </a:lnTo>
                <a:lnTo>
                  <a:pt x="91" y="108"/>
                </a:lnTo>
                <a:lnTo>
                  <a:pt x="98" y="107"/>
                </a:lnTo>
                <a:lnTo>
                  <a:pt x="104" y="106"/>
                </a:lnTo>
                <a:lnTo>
                  <a:pt x="111" y="103"/>
                </a:lnTo>
                <a:lnTo>
                  <a:pt x="118" y="101"/>
                </a:lnTo>
                <a:lnTo>
                  <a:pt x="124" y="97"/>
                </a:lnTo>
                <a:lnTo>
                  <a:pt x="129" y="94"/>
                </a:lnTo>
                <a:lnTo>
                  <a:pt x="134" y="89"/>
                </a:lnTo>
                <a:lnTo>
                  <a:pt x="139" y="86"/>
                </a:lnTo>
                <a:lnTo>
                  <a:pt x="142" y="82"/>
                </a:lnTo>
                <a:lnTo>
                  <a:pt x="146" y="77"/>
                </a:lnTo>
                <a:lnTo>
                  <a:pt x="147" y="72"/>
                </a:lnTo>
                <a:lnTo>
                  <a:pt x="151" y="66"/>
                </a:lnTo>
                <a:lnTo>
                  <a:pt x="151" y="61"/>
                </a:lnTo>
                <a:lnTo>
                  <a:pt x="151" y="55"/>
                </a:lnTo>
                <a:close/>
              </a:path>
            </a:pathLst>
          </a:custGeom>
          <a:solidFill>
            <a:srgbClr val="FFFFFF"/>
          </a:solidFill>
          <a:ln w="9525">
            <a:noFill/>
          </a:ln>
        </p:spPr>
        <p:txBody>
          <a:bodyPr/>
          <a:p>
            <a:endParaRPr lang="zh-CN" altLang="en-US"/>
          </a:p>
        </p:txBody>
      </p:sp>
      <p:sp>
        <p:nvSpPr>
          <p:cNvPr id="26688" name="Freeform 32"/>
          <p:cNvSpPr>
            <a:spLocks noChangeAspect="1"/>
          </p:cNvSpPr>
          <p:nvPr/>
        </p:nvSpPr>
        <p:spPr>
          <a:xfrm>
            <a:off x="8737600" y="5641975"/>
            <a:ext cx="215900" cy="1571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10">
                <a:moveTo>
                  <a:pt x="151" y="55"/>
                </a:moveTo>
                <a:lnTo>
                  <a:pt x="151" y="50"/>
                </a:lnTo>
                <a:lnTo>
                  <a:pt x="151" y="45"/>
                </a:lnTo>
                <a:lnTo>
                  <a:pt x="147" y="38"/>
                </a:lnTo>
                <a:lnTo>
                  <a:pt x="146" y="35"/>
                </a:lnTo>
                <a:lnTo>
                  <a:pt x="142" y="30"/>
                </a:lnTo>
                <a:lnTo>
                  <a:pt x="139" y="24"/>
                </a:lnTo>
                <a:lnTo>
                  <a:pt x="134" y="21"/>
                </a:lnTo>
                <a:lnTo>
                  <a:pt x="129" y="17"/>
                </a:lnTo>
                <a:lnTo>
                  <a:pt x="124" y="13"/>
                </a:lnTo>
                <a:lnTo>
                  <a:pt x="118" y="10"/>
                </a:lnTo>
                <a:lnTo>
                  <a:pt x="111" y="8"/>
                </a:lnTo>
                <a:lnTo>
                  <a:pt x="104" y="5"/>
                </a:lnTo>
                <a:lnTo>
                  <a:pt x="98" y="3"/>
                </a:lnTo>
                <a:lnTo>
                  <a:pt x="91" y="2"/>
                </a:lnTo>
                <a:lnTo>
                  <a:pt x="83" y="2"/>
                </a:lnTo>
                <a:lnTo>
                  <a:pt x="76" y="0"/>
                </a:lnTo>
                <a:lnTo>
                  <a:pt x="68" y="2"/>
                </a:lnTo>
                <a:lnTo>
                  <a:pt x="60" y="2"/>
                </a:lnTo>
                <a:lnTo>
                  <a:pt x="53" y="3"/>
                </a:lnTo>
                <a:lnTo>
                  <a:pt x="46" y="5"/>
                </a:lnTo>
                <a:lnTo>
                  <a:pt x="40" y="8"/>
                </a:lnTo>
                <a:lnTo>
                  <a:pt x="33" y="10"/>
                </a:lnTo>
                <a:lnTo>
                  <a:pt x="26" y="13"/>
                </a:lnTo>
                <a:lnTo>
                  <a:pt x="22" y="17"/>
                </a:lnTo>
                <a:lnTo>
                  <a:pt x="17" y="21"/>
                </a:lnTo>
                <a:lnTo>
                  <a:pt x="12" y="24"/>
                </a:lnTo>
                <a:lnTo>
                  <a:pt x="8" y="30"/>
                </a:lnTo>
                <a:lnTo>
                  <a:pt x="5" y="35"/>
                </a:lnTo>
                <a:lnTo>
                  <a:pt x="3" y="38"/>
                </a:lnTo>
                <a:lnTo>
                  <a:pt x="2" y="45"/>
                </a:lnTo>
                <a:lnTo>
                  <a:pt x="0" y="50"/>
                </a:lnTo>
                <a:lnTo>
                  <a:pt x="0" y="55"/>
                </a:lnTo>
                <a:lnTo>
                  <a:pt x="0" y="61"/>
                </a:lnTo>
                <a:lnTo>
                  <a:pt x="2" y="66"/>
                </a:lnTo>
                <a:lnTo>
                  <a:pt x="3" y="72"/>
                </a:lnTo>
                <a:lnTo>
                  <a:pt x="5" y="77"/>
                </a:lnTo>
                <a:lnTo>
                  <a:pt x="8" y="82"/>
                </a:lnTo>
                <a:lnTo>
                  <a:pt x="12" y="86"/>
                </a:lnTo>
                <a:lnTo>
                  <a:pt x="17" y="89"/>
                </a:lnTo>
                <a:lnTo>
                  <a:pt x="22" y="94"/>
                </a:lnTo>
                <a:lnTo>
                  <a:pt x="26" y="97"/>
                </a:lnTo>
                <a:lnTo>
                  <a:pt x="33" y="101"/>
                </a:lnTo>
                <a:lnTo>
                  <a:pt x="40" y="103"/>
                </a:lnTo>
                <a:lnTo>
                  <a:pt x="46" y="106"/>
                </a:lnTo>
                <a:lnTo>
                  <a:pt x="53" y="107"/>
                </a:lnTo>
                <a:lnTo>
                  <a:pt x="60" y="108"/>
                </a:lnTo>
                <a:lnTo>
                  <a:pt x="68" y="110"/>
                </a:lnTo>
                <a:lnTo>
                  <a:pt x="76" y="110"/>
                </a:lnTo>
                <a:lnTo>
                  <a:pt x="83" y="110"/>
                </a:lnTo>
                <a:lnTo>
                  <a:pt x="91" y="108"/>
                </a:lnTo>
                <a:lnTo>
                  <a:pt x="98" y="107"/>
                </a:lnTo>
                <a:lnTo>
                  <a:pt x="104" y="106"/>
                </a:lnTo>
                <a:lnTo>
                  <a:pt x="111" y="103"/>
                </a:lnTo>
                <a:lnTo>
                  <a:pt x="118" y="101"/>
                </a:lnTo>
                <a:lnTo>
                  <a:pt x="124" y="97"/>
                </a:lnTo>
                <a:lnTo>
                  <a:pt x="129" y="94"/>
                </a:lnTo>
                <a:lnTo>
                  <a:pt x="134" y="89"/>
                </a:lnTo>
                <a:lnTo>
                  <a:pt x="139" y="86"/>
                </a:lnTo>
                <a:lnTo>
                  <a:pt x="142" y="82"/>
                </a:lnTo>
                <a:lnTo>
                  <a:pt x="146" y="77"/>
                </a:lnTo>
                <a:lnTo>
                  <a:pt x="147" y="72"/>
                </a:lnTo>
                <a:lnTo>
                  <a:pt x="151" y="66"/>
                </a:lnTo>
                <a:lnTo>
                  <a:pt x="151" y="61"/>
                </a:lnTo>
                <a:lnTo>
                  <a:pt x="151"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89" name="Freeform 33"/>
          <p:cNvSpPr>
            <a:spLocks noChangeAspect="1"/>
          </p:cNvSpPr>
          <p:nvPr/>
        </p:nvSpPr>
        <p:spPr>
          <a:xfrm>
            <a:off x="8477250" y="5495925"/>
            <a:ext cx="215900" cy="1571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10">
                <a:moveTo>
                  <a:pt x="151" y="55"/>
                </a:moveTo>
                <a:lnTo>
                  <a:pt x="151" y="49"/>
                </a:lnTo>
                <a:lnTo>
                  <a:pt x="149" y="44"/>
                </a:lnTo>
                <a:lnTo>
                  <a:pt x="147" y="39"/>
                </a:lnTo>
                <a:lnTo>
                  <a:pt x="146" y="34"/>
                </a:lnTo>
                <a:lnTo>
                  <a:pt x="142" y="28"/>
                </a:lnTo>
                <a:lnTo>
                  <a:pt x="137" y="25"/>
                </a:lnTo>
                <a:lnTo>
                  <a:pt x="134" y="21"/>
                </a:lnTo>
                <a:lnTo>
                  <a:pt x="129" y="17"/>
                </a:lnTo>
                <a:lnTo>
                  <a:pt x="124" y="13"/>
                </a:lnTo>
                <a:lnTo>
                  <a:pt x="117" y="9"/>
                </a:lnTo>
                <a:lnTo>
                  <a:pt x="111" y="7"/>
                </a:lnTo>
                <a:lnTo>
                  <a:pt x="104" y="4"/>
                </a:lnTo>
                <a:lnTo>
                  <a:pt x="98" y="3"/>
                </a:lnTo>
                <a:lnTo>
                  <a:pt x="91" y="2"/>
                </a:lnTo>
                <a:lnTo>
                  <a:pt x="83" y="0"/>
                </a:lnTo>
                <a:lnTo>
                  <a:pt x="74" y="0"/>
                </a:lnTo>
                <a:lnTo>
                  <a:pt x="68" y="0"/>
                </a:lnTo>
                <a:lnTo>
                  <a:pt x="60" y="2"/>
                </a:lnTo>
                <a:lnTo>
                  <a:pt x="53" y="3"/>
                </a:lnTo>
                <a:lnTo>
                  <a:pt x="46" y="4"/>
                </a:lnTo>
                <a:lnTo>
                  <a:pt x="40" y="7"/>
                </a:lnTo>
                <a:lnTo>
                  <a:pt x="33" y="9"/>
                </a:lnTo>
                <a:lnTo>
                  <a:pt x="26" y="13"/>
                </a:lnTo>
                <a:lnTo>
                  <a:pt x="21" y="17"/>
                </a:lnTo>
                <a:lnTo>
                  <a:pt x="16" y="21"/>
                </a:lnTo>
                <a:lnTo>
                  <a:pt x="12" y="25"/>
                </a:lnTo>
                <a:lnTo>
                  <a:pt x="8" y="28"/>
                </a:lnTo>
                <a:lnTo>
                  <a:pt x="5" y="34"/>
                </a:lnTo>
                <a:lnTo>
                  <a:pt x="3" y="39"/>
                </a:lnTo>
                <a:lnTo>
                  <a:pt x="0" y="44"/>
                </a:lnTo>
                <a:lnTo>
                  <a:pt x="0" y="49"/>
                </a:lnTo>
                <a:lnTo>
                  <a:pt x="0" y="55"/>
                </a:lnTo>
                <a:lnTo>
                  <a:pt x="0" y="60"/>
                </a:lnTo>
                <a:lnTo>
                  <a:pt x="0" y="65"/>
                </a:lnTo>
                <a:lnTo>
                  <a:pt x="3" y="72"/>
                </a:lnTo>
                <a:lnTo>
                  <a:pt x="5" y="77"/>
                </a:lnTo>
                <a:lnTo>
                  <a:pt x="8" y="81"/>
                </a:lnTo>
                <a:lnTo>
                  <a:pt x="12" y="86"/>
                </a:lnTo>
                <a:lnTo>
                  <a:pt x="16" y="90"/>
                </a:lnTo>
                <a:lnTo>
                  <a:pt x="21" y="93"/>
                </a:lnTo>
                <a:lnTo>
                  <a:pt x="26" y="97"/>
                </a:lnTo>
                <a:lnTo>
                  <a:pt x="33" y="100"/>
                </a:lnTo>
                <a:lnTo>
                  <a:pt x="40" y="104"/>
                </a:lnTo>
                <a:lnTo>
                  <a:pt x="46" y="105"/>
                </a:lnTo>
                <a:lnTo>
                  <a:pt x="53" y="107"/>
                </a:lnTo>
                <a:lnTo>
                  <a:pt x="60" y="109"/>
                </a:lnTo>
                <a:lnTo>
                  <a:pt x="68" y="110"/>
                </a:lnTo>
                <a:lnTo>
                  <a:pt x="74" y="110"/>
                </a:lnTo>
                <a:lnTo>
                  <a:pt x="83" y="110"/>
                </a:lnTo>
                <a:lnTo>
                  <a:pt x="91" y="109"/>
                </a:lnTo>
                <a:lnTo>
                  <a:pt x="98" y="107"/>
                </a:lnTo>
                <a:lnTo>
                  <a:pt x="104" y="105"/>
                </a:lnTo>
                <a:lnTo>
                  <a:pt x="111" y="104"/>
                </a:lnTo>
                <a:lnTo>
                  <a:pt x="117" y="100"/>
                </a:lnTo>
                <a:lnTo>
                  <a:pt x="124" y="97"/>
                </a:lnTo>
                <a:lnTo>
                  <a:pt x="129" y="93"/>
                </a:lnTo>
                <a:lnTo>
                  <a:pt x="134" y="90"/>
                </a:lnTo>
                <a:lnTo>
                  <a:pt x="137" y="86"/>
                </a:lnTo>
                <a:lnTo>
                  <a:pt x="142" y="81"/>
                </a:lnTo>
                <a:lnTo>
                  <a:pt x="146" y="77"/>
                </a:lnTo>
                <a:lnTo>
                  <a:pt x="147" y="72"/>
                </a:lnTo>
                <a:lnTo>
                  <a:pt x="149" y="65"/>
                </a:lnTo>
                <a:lnTo>
                  <a:pt x="151" y="60"/>
                </a:lnTo>
                <a:lnTo>
                  <a:pt x="151" y="55"/>
                </a:lnTo>
                <a:close/>
              </a:path>
            </a:pathLst>
          </a:custGeom>
          <a:solidFill>
            <a:srgbClr val="FFFFFF"/>
          </a:solidFill>
          <a:ln w="9525">
            <a:noFill/>
          </a:ln>
        </p:spPr>
        <p:txBody>
          <a:bodyPr/>
          <a:p>
            <a:endParaRPr lang="zh-CN" altLang="en-US"/>
          </a:p>
        </p:txBody>
      </p:sp>
      <p:sp>
        <p:nvSpPr>
          <p:cNvPr id="26690" name="Freeform 34"/>
          <p:cNvSpPr>
            <a:spLocks noChangeAspect="1"/>
          </p:cNvSpPr>
          <p:nvPr/>
        </p:nvSpPr>
        <p:spPr>
          <a:xfrm>
            <a:off x="8477250" y="5495925"/>
            <a:ext cx="215900" cy="1571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10">
                <a:moveTo>
                  <a:pt x="151" y="55"/>
                </a:moveTo>
                <a:lnTo>
                  <a:pt x="151" y="49"/>
                </a:lnTo>
                <a:lnTo>
                  <a:pt x="149" y="44"/>
                </a:lnTo>
                <a:lnTo>
                  <a:pt x="147" y="39"/>
                </a:lnTo>
                <a:lnTo>
                  <a:pt x="146" y="34"/>
                </a:lnTo>
                <a:lnTo>
                  <a:pt x="142" y="28"/>
                </a:lnTo>
                <a:lnTo>
                  <a:pt x="137" y="25"/>
                </a:lnTo>
                <a:lnTo>
                  <a:pt x="134" y="21"/>
                </a:lnTo>
                <a:lnTo>
                  <a:pt x="129" y="17"/>
                </a:lnTo>
                <a:lnTo>
                  <a:pt x="124" y="13"/>
                </a:lnTo>
                <a:lnTo>
                  <a:pt x="117" y="9"/>
                </a:lnTo>
                <a:lnTo>
                  <a:pt x="111" y="7"/>
                </a:lnTo>
                <a:lnTo>
                  <a:pt x="104" y="4"/>
                </a:lnTo>
                <a:lnTo>
                  <a:pt x="98" y="3"/>
                </a:lnTo>
                <a:lnTo>
                  <a:pt x="91" y="2"/>
                </a:lnTo>
                <a:lnTo>
                  <a:pt x="83" y="0"/>
                </a:lnTo>
                <a:lnTo>
                  <a:pt x="74" y="0"/>
                </a:lnTo>
                <a:lnTo>
                  <a:pt x="68" y="0"/>
                </a:lnTo>
                <a:lnTo>
                  <a:pt x="60" y="2"/>
                </a:lnTo>
                <a:lnTo>
                  <a:pt x="53" y="3"/>
                </a:lnTo>
                <a:lnTo>
                  <a:pt x="46" y="4"/>
                </a:lnTo>
                <a:lnTo>
                  <a:pt x="40" y="7"/>
                </a:lnTo>
                <a:lnTo>
                  <a:pt x="33" y="9"/>
                </a:lnTo>
                <a:lnTo>
                  <a:pt x="26" y="13"/>
                </a:lnTo>
                <a:lnTo>
                  <a:pt x="21" y="17"/>
                </a:lnTo>
                <a:lnTo>
                  <a:pt x="16" y="21"/>
                </a:lnTo>
                <a:lnTo>
                  <a:pt x="12" y="25"/>
                </a:lnTo>
                <a:lnTo>
                  <a:pt x="8" y="28"/>
                </a:lnTo>
                <a:lnTo>
                  <a:pt x="5" y="34"/>
                </a:lnTo>
                <a:lnTo>
                  <a:pt x="3" y="39"/>
                </a:lnTo>
                <a:lnTo>
                  <a:pt x="0" y="44"/>
                </a:lnTo>
                <a:lnTo>
                  <a:pt x="0" y="49"/>
                </a:lnTo>
                <a:lnTo>
                  <a:pt x="0" y="55"/>
                </a:lnTo>
                <a:lnTo>
                  <a:pt x="0" y="60"/>
                </a:lnTo>
                <a:lnTo>
                  <a:pt x="0" y="65"/>
                </a:lnTo>
                <a:lnTo>
                  <a:pt x="3" y="72"/>
                </a:lnTo>
                <a:lnTo>
                  <a:pt x="5" y="77"/>
                </a:lnTo>
                <a:lnTo>
                  <a:pt x="8" y="81"/>
                </a:lnTo>
                <a:lnTo>
                  <a:pt x="12" y="86"/>
                </a:lnTo>
                <a:lnTo>
                  <a:pt x="16" y="90"/>
                </a:lnTo>
                <a:lnTo>
                  <a:pt x="21" y="93"/>
                </a:lnTo>
                <a:lnTo>
                  <a:pt x="26" y="97"/>
                </a:lnTo>
                <a:lnTo>
                  <a:pt x="33" y="100"/>
                </a:lnTo>
                <a:lnTo>
                  <a:pt x="40" y="104"/>
                </a:lnTo>
                <a:lnTo>
                  <a:pt x="46" y="105"/>
                </a:lnTo>
                <a:lnTo>
                  <a:pt x="53" y="107"/>
                </a:lnTo>
                <a:lnTo>
                  <a:pt x="60" y="109"/>
                </a:lnTo>
                <a:lnTo>
                  <a:pt x="68" y="110"/>
                </a:lnTo>
                <a:lnTo>
                  <a:pt x="74" y="110"/>
                </a:lnTo>
                <a:lnTo>
                  <a:pt x="83" y="110"/>
                </a:lnTo>
                <a:lnTo>
                  <a:pt x="91" y="109"/>
                </a:lnTo>
                <a:lnTo>
                  <a:pt x="98" y="107"/>
                </a:lnTo>
                <a:lnTo>
                  <a:pt x="104" y="105"/>
                </a:lnTo>
                <a:lnTo>
                  <a:pt x="111" y="104"/>
                </a:lnTo>
                <a:lnTo>
                  <a:pt x="117" y="100"/>
                </a:lnTo>
                <a:lnTo>
                  <a:pt x="124" y="97"/>
                </a:lnTo>
                <a:lnTo>
                  <a:pt x="129" y="93"/>
                </a:lnTo>
                <a:lnTo>
                  <a:pt x="134" y="90"/>
                </a:lnTo>
                <a:lnTo>
                  <a:pt x="137" y="86"/>
                </a:lnTo>
                <a:lnTo>
                  <a:pt x="142" y="81"/>
                </a:lnTo>
                <a:lnTo>
                  <a:pt x="146" y="77"/>
                </a:lnTo>
                <a:lnTo>
                  <a:pt x="147" y="72"/>
                </a:lnTo>
                <a:lnTo>
                  <a:pt x="149" y="65"/>
                </a:lnTo>
                <a:lnTo>
                  <a:pt x="151" y="60"/>
                </a:lnTo>
                <a:lnTo>
                  <a:pt x="151"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91" name="Freeform 35"/>
          <p:cNvSpPr>
            <a:spLocks noChangeAspect="1"/>
          </p:cNvSpPr>
          <p:nvPr/>
        </p:nvSpPr>
        <p:spPr>
          <a:xfrm>
            <a:off x="8213725" y="5554663"/>
            <a:ext cx="217488"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3"/>
                </a:lnTo>
                <a:lnTo>
                  <a:pt x="149" y="38"/>
                </a:lnTo>
                <a:lnTo>
                  <a:pt x="148" y="33"/>
                </a:lnTo>
                <a:lnTo>
                  <a:pt x="144" y="29"/>
                </a:lnTo>
                <a:lnTo>
                  <a:pt x="139" y="24"/>
                </a:lnTo>
                <a:lnTo>
                  <a:pt x="136" y="21"/>
                </a:lnTo>
                <a:lnTo>
                  <a:pt x="131" y="17"/>
                </a:lnTo>
                <a:lnTo>
                  <a:pt x="124" y="13"/>
                </a:lnTo>
                <a:lnTo>
                  <a:pt x="119" y="9"/>
                </a:lnTo>
                <a:lnTo>
                  <a:pt x="113" y="7"/>
                </a:lnTo>
                <a:lnTo>
                  <a:pt x="106" y="4"/>
                </a:lnTo>
                <a:lnTo>
                  <a:pt x="100" y="3"/>
                </a:lnTo>
                <a:lnTo>
                  <a:pt x="93" y="1"/>
                </a:lnTo>
                <a:lnTo>
                  <a:pt x="85" y="0"/>
                </a:lnTo>
                <a:lnTo>
                  <a:pt x="76" y="0"/>
                </a:lnTo>
                <a:lnTo>
                  <a:pt x="70" y="0"/>
                </a:lnTo>
                <a:lnTo>
                  <a:pt x="61" y="1"/>
                </a:lnTo>
                <a:lnTo>
                  <a:pt x="55" y="3"/>
                </a:lnTo>
                <a:lnTo>
                  <a:pt x="47" y="4"/>
                </a:lnTo>
                <a:lnTo>
                  <a:pt x="40" y="7"/>
                </a:lnTo>
                <a:lnTo>
                  <a:pt x="35" y="9"/>
                </a:lnTo>
                <a:lnTo>
                  <a:pt x="28" y="13"/>
                </a:lnTo>
                <a:lnTo>
                  <a:pt x="23" y="17"/>
                </a:lnTo>
                <a:lnTo>
                  <a:pt x="18" y="21"/>
                </a:lnTo>
                <a:lnTo>
                  <a:pt x="13" y="24"/>
                </a:lnTo>
                <a:lnTo>
                  <a:pt x="10" y="29"/>
                </a:lnTo>
                <a:lnTo>
                  <a:pt x="7" y="33"/>
                </a:lnTo>
                <a:lnTo>
                  <a:pt x="3" y="38"/>
                </a:lnTo>
                <a:lnTo>
                  <a:pt x="2" y="43"/>
                </a:lnTo>
                <a:lnTo>
                  <a:pt x="2" y="50"/>
                </a:lnTo>
                <a:lnTo>
                  <a:pt x="0" y="55"/>
                </a:lnTo>
                <a:lnTo>
                  <a:pt x="2" y="60"/>
                </a:lnTo>
                <a:lnTo>
                  <a:pt x="2" y="66"/>
                </a:lnTo>
                <a:lnTo>
                  <a:pt x="3" y="71"/>
                </a:lnTo>
                <a:lnTo>
                  <a:pt x="7" y="77"/>
                </a:lnTo>
                <a:lnTo>
                  <a:pt x="10" y="80"/>
                </a:lnTo>
                <a:lnTo>
                  <a:pt x="13" y="85"/>
                </a:lnTo>
                <a:lnTo>
                  <a:pt x="18" y="89"/>
                </a:lnTo>
                <a:lnTo>
                  <a:pt x="23" y="93"/>
                </a:lnTo>
                <a:lnTo>
                  <a:pt x="28" y="97"/>
                </a:lnTo>
                <a:lnTo>
                  <a:pt x="35" y="101"/>
                </a:lnTo>
                <a:lnTo>
                  <a:pt x="40" y="103"/>
                </a:lnTo>
                <a:lnTo>
                  <a:pt x="47" y="106"/>
                </a:lnTo>
                <a:lnTo>
                  <a:pt x="55" y="107"/>
                </a:lnTo>
                <a:lnTo>
                  <a:pt x="61" y="108"/>
                </a:lnTo>
                <a:lnTo>
                  <a:pt x="70" y="110"/>
                </a:lnTo>
                <a:lnTo>
                  <a:pt x="76" y="110"/>
                </a:lnTo>
                <a:lnTo>
                  <a:pt x="85" y="110"/>
                </a:lnTo>
                <a:lnTo>
                  <a:pt x="93" y="108"/>
                </a:lnTo>
                <a:lnTo>
                  <a:pt x="100" y="107"/>
                </a:lnTo>
                <a:lnTo>
                  <a:pt x="106" y="106"/>
                </a:lnTo>
                <a:lnTo>
                  <a:pt x="113" y="103"/>
                </a:lnTo>
                <a:lnTo>
                  <a:pt x="119" y="101"/>
                </a:lnTo>
                <a:lnTo>
                  <a:pt x="124" y="97"/>
                </a:lnTo>
                <a:lnTo>
                  <a:pt x="131" y="93"/>
                </a:lnTo>
                <a:lnTo>
                  <a:pt x="136" y="89"/>
                </a:lnTo>
                <a:lnTo>
                  <a:pt x="139" y="85"/>
                </a:lnTo>
                <a:lnTo>
                  <a:pt x="144" y="80"/>
                </a:lnTo>
                <a:lnTo>
                  <a:pt x="148" y="77"/>
                </a:lnTo>
                <a:lnTo>
                  <a:pt x="149" y="71"/>
                </a:lnTo>
                <a:lnTo>
                  <a:pt x="151" y="66"/>
                </a:lnTo>
                <a:lnTo>
                  <a:pt x="152" y="60"/>
                </a:lnTo>
                <a:lnTo>
                  <a:pt x="152" y="55"/>
                </a:lnTo>
                <a:close/>
              </a:path>
            </a:pathLst>
          </a:custGeom>
          <a:solidFill>
            <a:srgbClr val="FFFFFF"/>
          </a:solidFill>
          <a:ln w="9525">
            <a:noFill/>
          </a:ln>
        </p:spPr>
        <p:txBody>
          <a:bodyPr/>
          <a:p>
            <a:endParaRPr lang="zh-CN" altLang="en-US"/>
          </a:p>
        </p:txBody>
      </p:sp>
      <p:sp>
        <p:nvSpPr>
          <p:cNvPr id="26692" name="Freeform 36"/>
          <p:cNvSpPr>
            <a:spLocks noChangeAspect="1"/>
          </p:cNvSpPr>
          <p:nvPr/>
        </p:nvSpPr>
        <p:spPr>
          <a:xfrm>
            <a:off x="8213725" y="5554663"/>
            <a:ext cx="217488"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3"/>
                </a:lnTo>
                <a:lnTo>
                  <a:pt x="149" y="38"/>
                </a:lnTo>
                <a:lnTo>
                  <a:pt x="148" y="33"/>
                </a:lnTo>
                <a:lnTo>
                  <a:pt x="144" y="29"/>
                </a:lnTo>
                <a:lnTo>
                  <a:pt x="139" y="24"/>
                </a:lnTo>
                <a:lnTo>
                  <a:pt x="136" y="21"/>
                </a:lnTo>
                <a:lnTo>
                  <a:pt x="131" y="17"/>
                </a:lnTo>
                <a:lnTo>
                  <a:pt x="124" y="13"/>
                </a:lnTo>
                <a:lnTo>
                  <a:pt x="119" y="9"/>
                </a:lnTo>
                <a:lnTo>
                  <a:pt x="113" y="7"/>
                </a:lnTo>
                <a:lnTo>
                  <a:pt x="106" y="4"/>
                </a:lnTo>
                <a:lnTo>
                  <a:pt x="100" y="3"/>
                </a:lnTo>
                <a:lnTo>
                  <a:pt x="93" y="1"/>
                </a:lnTo>
                <a:lnTo>
                  <a:pt x="85" y="0"/>
                </a:lnTo>
                <a:lnTo>
                  <a:pt x="76" y="0"/>
                </a:lnTo>
                <a:lnTo>
                  <a:pt x="70" y="0"/>
                </a:lnTo>
                <a:lnTo>
                  <a:pt x="61" y="1"/>
                </a:lnTo>
                <a:lnTo>
                  <a:pt x="55" y="3"/>
                </a:lnTo>
                <a:lnTo>
                  <a:pt x="47" y="4"/>
                </a:lnTo>
                <a:lnTo>
                  <a:pt x="40" y="7"/>
                </a:lnTo>
                <a:lnTo>
                  <a:pt x="35" y="9"/>
                </a:lnTo>
                <a:lnTo>
                  <a:pt x="28" y="13"/>
                </a:lnTo>
                <a:lnTo>
                  <a:pt x="23" y="17"/>
                </a:lnTo>
                <a:lnTo>
                  <a:pt x="18" y="21"/>
                </a:lnTo>
                <a:lnTo>
                  <a:pt x="13" y="24"/>
                </a:lnTo>
                <a:lnTo>
                  <a:pt x="10" y="29"/>
                </a:lnTo>
                <a:lnTo>
                  <a:pt x="7" y="33"/>
                </a:lnTo>
                <a:lnTo>
                  <a:pt x="3" y="38"/>
                </a:lnTo>
                <a:lnTo>
                  <a:pt x="2" y="43"/>
                </a:lnTo>
                <a:lnTo>
                  <a:pt x="2" y="50"/>
                </a:lnTo>
                <a:lnTo>
                  <a:pt x="0" y="55"/>
                </a:lnTo>
                <a:lnTo>
                  <a:pt x="2" y="60"/>
                </a:lnTo>
                <a:lnTo>
                  <a:pt x="2" y="66"/>
                </a:lnTo>
                <a:lnTo>
                  <a:pt x="3" y="71"/>
                </a:lnTo>
                <a:lnTo>
                  <a:pt x="7" y="77"/>
                </a:lnTo>
                <a:lnTo>
                  <a:pt x="10" y="80"/>
                </a:lnTo>
                <a:lnTo>
                  <a:pt x="13" y="85"/>
                </a:lnTo>
                <a:lnTo>
                  <a:pt x="18" y="89"/>
                </a:lnTo>
                <a:lnTo>
                  <a:pt x="23" y="93"/>
                </a:lnTo>
                <a:lnTo>
                  <a:pt x="28" y="97"/>
                </a:lnTo>
                <a:lnTo>
                  <a:pt x="35" y="101"/>
                </a:lnTo>
                <a:lnTo>
                  <a:pt x="40" y="103"/>
                </a:lnTo>
                <a:lnTo>
                  <a:pt x="47" y="106"/>
                </a:lnTo>
                <a:lnTo>
                  <a:pt x="55" y="107"/>
                </a:lnTo>
                <a:lnTo>
                  <a:pt x="61" y="108"/>
                </a:lnTo>
                <a:lnTo>
                  <a:pt x="70" y="110"/>
                </a:lnTo>
                <a:lnTo>
                  <a:pt x="76" y="110"/>
                </a:lnTo>
                <a:lnTo>
                  <a:pt x="85" y="110"/>
                </a:lnTo>
                <a:lnTo>
                  <a:pt x="93" y="108"/>
                </a:lnTo>
                <a:lnTo>
                  <a:pt x="100" y="107"/>
                </a:lnTo>
                <a:lnTo>
                  <a:pt x="106" y="106"/>
                </a:lnTo>
                <a:lnTo>
                  <a:pt x="113" y="103"/>
                </a:lnTo>
                <a:lnTo>
                  <a:pt x="119" y="101"/>
                </a:lnTo>
                <a:lnTo>
                  <a:pt x="124" y="97"/>
                </a:lnTo>
                <a:lnTo>
                  <a:pt x="131" y="93"/>
                </a:lnTo>
                <a:lnTo>
                  <a:pt x="136" y="89"/>
                </a:lnTo>
                <a:lnTo>
                  <a:pt x="139" y="85"/>
                </a:lnTo>
                <a:lnTo>
                  <a:pt x="144" y="80"/>
                </a:lnTo>
                <a:lnTo>
                  <a:pt x="148" y="77"/>
                </a:lnTo>
                <a:lnTo>
                  <a:pt x="149" y="71"/>
                </a:lnTo>
                <a:lnTo>
                  <a:pt x="151" y="66"/>
                </a:lnTo>
                <a:lnTo>
                  <a:pt x="152" y="60"/>
                </a:lnTo>
                <a:lnTo>
                  <a:pt x="152"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93" name="Freeform 37"/>
          <p:cNvSpPr>
            <a:spLocks noChangeAspect="1"/>
          </p:cNvSpPr>
          <p:nvPr/>
        </p:nvSpPr>
        <p:spPr>
          <a:xfrm>
            <a:off x="7954963" y="5613400"/>
            <a:ext cx="215900"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09">
                <a:moveTo>
                  <a:pt x="152" y="55"/>
                </a:moveTo>
                <a:lnTo>
                  <a:pt x="152" y="50"/>
                </a:lnTo>
                <a:lnTo>
                  <a:pt x="151" y="44"/>
                </a:lnTo>
                <a:lnTo>
                  <a:pt x="149" y="38"/>
                </a:lnTo>
                <a:lnTo>
                  <a:pt x="146" y="33"/>
                </a:lnTo>
                <a:lnTo>
                  <a:pt x="142" y="29"/>
                </a:lnTo>
                <a:lnTo>
                  <a:pt x="139" y="24"/>
                </a:lnTo>
                <a:lnTo>
                  <a:pt x="136" y="20"/>
                </a:lnTo>
                <a:lnTo>
                  <a:pt x="131" y="16"/>
                </a:lnTo>
                <a:lnTo>
                  <a:pt x="124" y="13"/>
                </a:lnTo>
                <a:lnTo>
                  <a:pt x="119" y="10"/>
                </a:lnTo>
                <a:lnTo>
                  <a:pt x="113" y="6"/>
                </a:lnTo>
                <a:lnTo>
                  <a:pt x="106" y="5"/>
                </a:lnTo>
                <a:lnTo>
                  <a:pt x="99" y="2"/>
                </a:lnTo>
                <a:lnTo>
                  <a:pt x="91" y="1"/>
                </a:lnTo>
                <a:lnTo>
                  <a:pt x="85" y="0"/>
                </a:lnTo>
                <a:lnTo>
                  <a:pt x="76" y="0"/>
                </a:lnTo>
                <a:lnTo>
                  <a:pt x="68" y="0"/>
                </a:lnTo>
                <a:lnTo>
                  <a:pt x="61" y="1"/>
                </a:lnTo>
                <a:lnTo>
                  <a:pt x="53" y="2"/>
                </a:lnTo>
                <a:lnTo>
                  <a:pt x="46" y="5"/>
                </a:lnTo>
                <a:lnTo>
                  <a:pt x="40" y="6"/>
                </a:lnTo>
                <a:lnTo>
                  <a:pt x="33" y="10"/>
                </a:lnTo>
                <a:lnTo>
                  <a:pt x="28" y="13"/>
                </a:lnTo>
                <a:lnTo>
                  <a:pt x="23" y="16"/>
                </a:lnTo>
                <a:lnTo>
                  <a:pt x="18" y="20"/>
                </a:lnTo>
                <a:lnTo>
                  <a:pt x="13" y="24"/>
                </a:lnTo>
                <a:lnTo>
                  <a:pt x="10" y="29"/>
                </a:lnTo>
                <a:lnTo>
                  <a:pt x="7" y="33"/>
                </a:lnTo>
                <a:lnTo>
                  <a:pt x="3" y="38"/>
                </a:lnTo>
                <a:lnTo>
                  <a:pt x="2" y="44"/>
                </a:lnTo>
                <a:lnTo>
                  <a:pt x="0" y="50"/>
                </a:lnTo>
                <a:lnTo>
                  <a:pt x="0" y="55"/>
                </a:lnTo>
                <a:lnTo>
                  <a:pt x="0" y="61"/>
                </a:lnTo>
                <a:lnTo>
                  <a:pt x="2" y="66"/>
                </a:lnTo>
                <a:lnTo>
                  <a:pt x="3" y="71"/>
                </a:lnTo>
                <a:lnTo>
                  <a:pt x="7" y="76"/>
                </a:lnTo>
                <a:lnTo>
                  <a:pt x="10" y="81"/>
                </a:lnTo>
                <a:lnTo>
                  <a:pt x="13" y="85"/>
                </a:lnTo>
                <a:lnTo>
                  <a:pt x="18" y="89"/>
                </a:lnTo>
                <a:lnTo>
                  <a:pt x="23" y="93"/>
                </a:lnTo>
                <a:lnTo>
                  <a:pt x="28" y="97"/>
                </a:lnTo>
                <a:lnTo>
                  <a:pt x="33" y="100"/>
                </a:lnTo>
                <a:lnTo>
                  <a:pt x="40" y="103"/>
                </a:lnTo>
                <a:lnTo>
                  <a:pt x="46" y="106"/>
                </a:lnTo>
                <a:lnTo>
                  <a:pt x="53" y="107"/>
                </a:lnTo>
                <a:lnTo>
                  <a:pt x="61" y="108"/>
                </a:lnTo>
                <a:lnTo>
                  <a:pt x="68" y="109"/>
                </a:lnTo>
                <a:lnTo>
                  <a:pt x="76" y="109"/>
                </a:lnTo>
                <a:lnTo>
                  <a:pt x="85" y="109"/>
                </a:lnTo>
                <a:lnTo>
                  <a:pt x="91" y="108"/>
                </a:lnTo>
                <a:lnTo>
                  <a:pt x="99" y="107"/>
                </a:lnTo>
                <a:lnTo>
                  <a:pt x="106" y="106"/>
                </a:lnTo>
                <a:lnTo>
                  <a:pt x="113" y="103"/>
                </a:lnTo>
                <a:lnTo>
                  <a:pt x="119" y="100"/>
                </a:lnTo>
                <a:lnTo>
                  <a:pt x="124" y="97"/>
                </a:lnTo>
                <a:lnTo>
                  <a:pt x="131" y="93"/>
                </a:lnTo>
                <a:lnTo>
                  <a:pt x="136" y="89"/>
                </a:lnTo>
                <a:lnTo>
                  <a:pt x="139" y="85"/>
                </a:lnTo>
                <a:lnTo>
                  <a:pt x="142" y="81"/>
                </a:lnTo>
                <a:lnTo>
                  <a:pt x="146" y="76"/>
                </a:lnTo>
                <a:lnTo>
                  <a:pt x="149" y="71"/>
                </a:lnTo>
                <a:lnTo>
                  <a:pt x="151" y="66"/>
                </a:lnTo>
                <a:lnTo>
                  <a:pt x="152" y="61"/>
                </a:lnTo>
                <a:lnTo>
                  <a:pt x="152" y="55"/>
                </a:lnTo>
                <a:close/>
              </a:path>
            </a:pathLst>
          </a:custGeom>
          <a:solidFill>
            <a:srgbClr val="FFFFFF"/>
          </a:solidFill>
          <a:ln w="9525">
            <a:noFill/>
          </a:ln>
        </p:spPr>
        <p:txBody>
          <a:bodyPr/>
          <a:p>
            <a:endParaRPr lang="zh-CN" altLang="en-US"/>
          </a:p>
        </p:txBody>
      </p:sp>
      <p:sp>
        <p:nvSpPr>
          <p:cNvPr id="26694" name="Freeform 38"/>
          <p:cNvSpPr>
            <a:spLocks noChangeAspect="1"/>
          </p:cNvSpPr>
          <p:nvPr/>
        </p:nvSpPr>
        <p:spPr>
          <a:xfrm>
            <a:off x="7954963" y="5613400"/>
            <a:ext cx="215900"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09">
                <a:moveTo>
                  <a:pt x="152" y="55"/>
                </a:moveTo>
                <a:lnTo>
                  <a:pt x="152" y="50"/>
                </a:lnTo>
                <a:lnTo>
                  <a:pt x="151" y="44"/>
                </a:lnTo>
                <a:lnTo>
                  <a:pt x="149" y="38"/>
                </a:lnTo>
                <a:lnTo>
                  <a:pt x="146" y="33"/>
                </a:lnTo>
                <a:lnTo>
                  <a:pt x="142" y="29"/>
                </a:lnTo>
                <a:lnTo>
                  <a:pt x="139" y="24"/>
                </a:lnTo>
                <a:lnTo>
                  <a:pt x="136" y="20"/>
                </a:lnTo>
                <a:lnTo>
                  <a:pt x="131" y="16"/>
                </a:lnTo>
                <a:lnTo>
                  <a:pt x="124" y="13"/>
                </a:lnTo>
                <a:lnTo>
                  <a:pt x="119" y="10"/>
                </a:lnTo>
                <a:lnTo>
                  <a:pt x="113" y="6"/>
                </a:lnTo>
                <a:lnTo>
                  <a:pt x="106" y="5"/>
                </a:lnTo>
                <a:lnTo>
                  <a:pt x="99" y="2"/>
                </a:lnTo>
                <a:lnTo>
                  <a:pt x="91" y="1"/>
                </a:lnTo>
                <a:lnTo>
                  <a:pt x="85" y="0"/>
                </a:lnTo>
                <a:lnTo>
                  <a:pt x="76" y="0"/>
                </a:lnTo>
                <a:lnTo>
                  <a:pt x="68" y="0"/>
                </a:lnTo>
                <a:lnTo>
                  <a:pt x="61" y="1"/>
                </a:lnTo>
                <a:lnTo>
                  <a:pt x="53" y="2"/>
                </a:lnTo>
                <a:lnTo>
                  <a:pt x="46" y="5"/>
                </a:lnTo>
                <a:lnTo>
                  <a:pt x="40" y="6"/>
                </a:lnTo>
                <a:lnTo>
                  <a:pt x="33" y="10"/>
                </a:lnTo>
                <a:lnTo>
                  <a:pt x="28" y="13"/>
                </a:lnTo>
                <a:lnTo>
                  <a:pt x="23" y="16"/>
                </a:lnTo>
                <a:lnTo>
                  <a:pt x="18" y="20"/>
                </a:lnTo>
                <a:lnTo>
                  <a:pt x="13" y="24"/>
                </a:lnTo>
                <a:lnTo>
                  <a:pt x="10" y="29"/>
                </a:lnTo>
                <a:lnTo>
                  <a:pt x="7" y="33"/>
                </a:lnTo>
                <a:lnTo>
                  <a:pt x="3" y="38"/>
                </a:lnTo>
                <a:lnTo>
                  <a:pt x="2" y="44"/>
                </a:lnTo>
                <a:lnTo>
                  <a:pt x="0" y="50"/>
                </a:lnTo>
                <a:lnTo>
                  <a:pt x="0" y="55"/>
                </a:lnTo>
                <a:lnTo>
                  <a:pt x="0" y="61"/>
                </a:lnTo>
                <a:lnTo>
                  <a:pt x="2" y="66"/>
                </a:lnTo>
                <a:lnTo>
                  <a:pt x="3" y="71"/>
                </a:lnTo>
                <a:lnTo>
                  <a:pt x="7" y="76"/>
                </a:lnTo>
                <a:lnTo>
                  <a:pt x="10" y="81"/>
                </a:lnTo>
                <a:lnTo>
                  <a:pt x="13" y="85"/>
                </a:lnTo>
                <a:lnTo>
                  <a:pt x="18" y="89"/>
                </a:lnTo>
                <a:lnTo>
                  <a:pt x="23" y="93"/>
                </a:lnTo>
                <a:lnTo>
                  <a:pt x="28" y="97"/>
                </a:lnTo>
                <a:lnTo>
                  <a:pt x="33" y="100"/>
                </a:lnTo>
                <a:lnTo>
                  <a:pt x="40" y="103"/>
                </a:lnTo>
                <a:lnTo>
                  <a:pt x="46" y="106"/>
                </a:lnTo>
                <a:lnTo>
                  <a:pt x="53" y="107"/>
                </a:lnTo>
                <a:lnTo>
                  <a:pt x="61" y="108"/>
                </a:lnTo>
                <a:lnTo>
                  <a:pt x="68" y="109"/>
                </a:lnTo>
                <a:lnTo>
                  <a:pt x="76" y="109"/>
                </a:lnTo>
                <a:lnTo>
                  <a:pt x="85" y="109"/>
                </a:lnTo>
                <a:lnTo>
                  <a:pt x="91" y="108"/>
                </a:lnTo>
                <a:lnTo>
                  <a:pt x="99" y="107"/>
                </a:lnTo>
                <a:lnTo>
                  <a:pt x="106" y="106"/>
                </a:lnTo>
                <a:lnTo>
                  <a:pt x="113" y="103"/>
                </a:lnTo>
                <a:lnTo>
                  <a:pt x="119" y="100"/>
                </a:lnTo>
                <a:lnTo>
                  <a:pt x="124" y="97"/>
                </a:lnTo>
                <a:lnTo>
                  <a:pt x="131" y="93"/>
                </a:lnTo>
                <a:lnTo>
                  <a:pt x="136" y="89"/>
                </a:lnTo>
                <a:lnTo>
                  <a:pt x="139" y="85"/>
                </a:lnTo>
                <a:lnTo>
                  <a:pt x="142" y="81"/>
                </a:lnTo>
                <a:lnTo>
                  <a:pt x="146" y="76"/>
                </a:lnTo>
                <a:lnTo>
                  <a:pt x="149" y="71"/>
                </a:lnTo>
                <a:lnTo>
                  <a:pt x="151" y="66"/>
                </a:lnTo>
                <a:lnTo>
                  <a:pt x="152" y="61"/>
                </a:lnTo>
                <a:lnTo>
                  <a:pt x="152"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95" name="Freeform 39"/>
          <p:cNvSpPr>
            <a:spLocks noChangeAspect="1"/>
          </p:cNvSpPr>
          <p:nvPr/>
        </p:nvSpPr>
        <p:spPr>
          <a:xfrm>
            <a:off x="8737600" y="5454650"/>
            <a:ext cx="215900" cy="153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8">
                <a:moveTo>
                  <a:pt x="151" y="55"/>
                </a:moveTo>
                <a:lnTo>
                  <a:pt x="151" y="49"/>
                </a:lnTo>
                <a:lnTo>
                  <a:pt x="151" y="43"/>
                </a:lnTo>
                <a:lnTo>
                  <a:pt x="147" y="38"/>
                </a:lnTo>
                <a:lnTo>
                  <a:pt x="146" y="33"/>
                </a:lnTo>
                <a:lnTo>
                  <a:pt x="142" y="28"/>
                </a:lnTo>
                <a:lnTo>
                  <a:pt x="139" y="24"/>
                </a:lnTo>
                <a:lnTo>
                  <a:pt x="134" y="19"/>
                </a:lnTo>
                <a:lnTo>
                  <a:pt x="129" y="15"/>
                </a:lnTo>
                <a:lnTo>
                  <a:pt x="124" y="13"/>
                </a:lnTo>
                <a:lnTo>
                  <a:pt x="118" y="9"/>
                </a:lnTo>
                <a:lnTo>
                  <a:pt x="111" y="7"/>
                </a:lnTo>
                <a:lnTo>
                  <a:pt x="104" y="4"/>
                </a:lnTo>
                <a:lnTo>
                  <a:pt x="98" y="3"/>
                </a:lnTo>
                <a:lnTo>
                  <a:pt x="91" y="1"/>
                </a:lnTo>
                <a:lnTo>
                  <a:pt x="83" y="0"/>
                </a:lnTo>
                <a:lnTo>
                  <a:pt x="76" y="0"/>
                </a:lnTo>
                <a:lnTo>
                  <a:pt x="68" y="0"/>
                </a:lnTo>
                <a:lnTo>
                  <a:pt x="60" y="1"/>
                </a:lnTo>
                <a:lnTo>
                  <a:pt x="53" y="3"/>
                </a:lnTo>
                <a:lnTo>
                  <a:pt x="46" y="4"/>
                </a:lnTo>
                <a:lnTo>
                  <a:pt x="40" y="7"/>
                </a:lnTo>
                <a:lnTo>
                  <a:pt x="33" y="9"/>
                </a:lnTo>
                <a:lnTo>
                  <a:pt x="26" y="13"/>
                </a:lnTo>
                <a:lnTo>
                  <a:pt x="22" y="15"/>
                </a:lnTo>
                <a:lnTo>
                  <a:pt x="17" y="19"/>
                </a:lnTo>
                <a:lnTo>
                  <a:pt x="12" y="24"/>
                </a:lnTo>
                <a:lnTo>
                  <a:pt x="8" y="28"/>
                </a:lnTo>
                <a:lnTo>
                  <a:pt x="5" y="33"/>
                </a:lnTo>
                <a:lnTo>
                  <a:pt x="3" y="38"/>
                </a:lnTo>
                <a:lnTo>
                  <a:pt x="2" y="43"/>
                </a:lnTo>
                <a:lnTo>
                  <a:pt x="0" y="49"/>
                </a:lnTo>
                <a:lnTo>
                  <a:pt x="0" y="55"/>
                </a:lnTo>
                <a:lnTo>
                  <a:pt x="0" y="60"/>
                </a:lnTo>
                <a:lnTo>
                  <a:pt x="2" y="65"/>
                </a:lnTo>
                <a:lnTo>
                  <a:pt x="3" y="70"/>
                </a:lnTo>
                <a:lnTo>
                  <a:pt x="5" y="75"/>
                </a:lnTo>
                <a:lnTo>
                  <a:pt x="8" y="80"/>
                </a:lnTo>
                <a:lnTo>
                  <a:pt x="12" y="85"/>
                </a:lnTo>
                <a:lnTo>
                  <a:pt x="17" y="89"/>
                </a:lnTo>
                <a:lnTo>
                  <a:pt x="22" y="93"/>
                </a:lnTo>
                <a:lnTo>
                  <a:pt x="26" y="97"/>
                </a:lnTo>
                <a:lnTo>
                  <a:pt x="33" y="99"/>
                </a:lnTo>
                <a:lnTo>
                  <a:pt x="40" y="102"/>
                </a:lnTo>
                <a:lnTo>
                  <a:pt x="46" y="105"/>
                </a:lnTo>
                <a:lnTo>
                  <a:pt x="53" y="107"/>
                </a:lnTo>
                <a:lnTo>
                  <a:pt x="60" y="108"/>
                </a:lnTo>
                <a:lnTo>
                  <a:pt x="68" y="108"/>
                </a:lnTo>
                <a:lnTo>
                  <a:pt x="76" y="108"/>
                </a:lnTo>
                <a:lnTo>
                  <a:pt x="83" y="108"/>
                </a:lnTo>
                <a:lnTo>
                  <a:pt x="91" y="108"/>
                </a:lnTo>
                <a:lnTo>
                  <a:pt x="98" y="107"/>
                </a:lnTo>
                <a:lnTo>
                  <a:pt x="104" y="105"/>
                </a:lnTo>
                <a:lnTo>
                  <a:pt x="111" y="102"/>
                </a:lnTo>
                <a:lnTo>
                  <a:pt x="118" y="99"/>
                </a:lnTo>
                <a:lnTo>
                  <a:pt x="124" y="97"/>
                </a:lnTo>
                <a:lnTo>
                  <a:pt x="129" y="93"/>
                </a:lnTo>
                <a:lnTo>
                  <a:pt x="134" y="89"/>
                </a:lnTo>
                <a:lnTo>
                  <a:pt x="139" y="85"/>
                </a:lnTo>
                <a:lnTo>
                  <a:pt x="142" y="80"/>
                </a:lnTo>
                <a:lnTo>
                  <a:pt x="146" y="75"/>
                </a:lnTo>
                <a:lnTo>
                  <a:pt x="147" y="70"/>
                </a:lnTo>
                <a:lnTo>
                  <a:pt x="151" y="65"/>
                </a:lnTo>
                <a:lnTo>
                  <a:pt x="151" y="60"/>
                </a:lnTo>
                <a:lnTo>
                  <a:pt x="151" y="55"/>
                </a:lnTo>
                <a:close/>
              </a:path>
            </a:pathLst>
          </a:custGeom>
          <a:solidFill>
            <a:srgbClr val="FFFFFF"/>
          </a:solidFill>
          <a:ln w="9525">
            <a:noFill/>
          </a:ln>
        </p:spPr>
        <p:txBody>
          <a:bodyPr/>
          <a:p>
            <a:endParaRPr lang="zh-CN" altLang="en-US"/>
          </a:p>
        </p:txBody>
      </p:sp>
      <p:sp>
        <p:nvSpPr>
          <p:cNvPr id="26696" name="Freeform 40"/>
          <p:cNvSpPr>
            <a:spLocks noChangeAspect="1"/>
          </p:cNvSpPr>
          <p:nvPr/>
        </p:nvSpPr>
        <p:spPr>
          <a:xfrm>
            <a:off x="8737600" y="5454650"/>
            <a:ext cx="215900" cy="153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8">
                <a:moveTo>
                  <a:pt x="151" y="55"/>
                </a:moveTo>
                <a:lnTo>
                  <a:pt x="151" y="49"/>
                </a:lnTo>
                <a:lnTo>
                  <a:pt x="151" y="43"/>
                </a:lnTo>
                <a:lnTo>
                  <a:pt x="147" y="38"/>
                </a:lnTo>
                <a:lnTo>
                  <a:pt x="146" y="33"/>
                </a:lnTo>
                <a:lnTo>
                  <a:pt x="142" y="28"/>
                </a:lnTo>
                <a:lnTo>
                  <a:pt x="139" y="24"/>
                </a:lnTo>
                <a:lnTo>
                  <a:pt x="134" y="19"/>
                </a:lnTo>
                <a:lnTo>
                  <a:pt x="129" y="15"/>
                </a:lnTo>
                <a:lnTo>
                  <a:pt x="124" y="13"/>
                </a:lnTo>
                <a:lnTo>
                  <a:pt x="118" y="9"/>
                </a:lnTo>
                <a:lnTo>
                  <a:pt x="111" y="7"/>
                </a:lnTo>
                <a:lnTo>
                  <a:pt x="104" y="4"/>
                </a:lnTo>
                <a:lnTo>
                  <a:pt x="98" y="3"/>
                </a:lnTo>
                <a:lnTo>
                  <a:pt x="91" y="1"/>
                </a:lnTo>
                <a:lnTo>
                  <a:pt x="83" y="0"/>
                </a:lnTo>
                <a:lnTo>
                  <a:pt x="76" y="0"/>
                </a:lnTo>
                <a:lnTo>
                  <a:pt x="68" y="0"/>
                </a:lnTo>
                <a:lnTo>
                  <a:pt x="60" y="1"/>
                </a:lnTo>
                <a:lnTo>
                  <a:pt x="53" y="3"/>
                </a:lnTo>
                <a:lnTo>
                  <a:pt x="46" y="4"/>
                </a:lnTo>
                <a:lnTo>
                  <a:pt x="40" y="7"/>
                </a:lnTo>
                <a:lnTo>
                  <a:pt x="33" y="9"/>
                </a:lnTo>
                <a:lnTo>
                  <a:pt x="26" y="13"/>
                </a:lnTo>
                <a:lnTo>
                  <a:pt x="22" y="15"/>
                </a:lnTo>
                <a:lnTo>
                  <a:pt x="17" y="19"/>
                </a:lnTo>
                <a:lnTo>
                  <a:pt x="12" y="24"/>
                </a:lnTo>
                <a:lnTo>
                  <a:pt x="8" y="28"/>
                </a:lnTo>
                <a:lnTo>
                  <a:pt x="5" y="33"/>
                </a:lnTo>
                <a:lnTo>
                  <a:pt x="3" y="38"/>
                </a:lnTo>
                <a:lnTo>
                  <a:pt x="2" y="43"/>
                </a:lnTo>
                <a:lnTo>
                  <a:pt x="0" y="49"/>
                </a:lnTo>
                <a:lnTo>
                  <a:pt x="0" y="55"/>
                </a:lnTo>
                <a:lnTo>
                  <a:pt x="0" y="60"/>
                </a:lnTo>
                <a:lnTo>
                  <a:pt x="2" y="65"/>
                </a:lnTo>
                <a:lnTo>
                  <a:pt x="3" y="70"/>
                </a:lnTo>
                <a:lnTo>
                  <a:pt x="5" y="75"/>
                </a:lnTo>
                <a:lnTo>
                  <a:pt x="8" y="80"/>
                </a:lnTo>
                <a:lnTo>
                  <a:pt x="12" y="85"/>
                </a:lnTo>
                <a:lnTo>
                  <a:pt x="17" y="89"/>
                </a:lnTo>
                <a:lnTo>
                  <a:pt x="22" y="93"/>
                </a:lnTo>
                <a:lnTo>
                  <a:pt x="26" y="97"/>
                </a:lnTo>
                <a:lnTo>
                  <a:pt x="33" y="99"/>
                </a:lnTo>
                <a:lnTo>
                  <a:pt x="40" y="102"/>
                </a:lnTo>
                <a:lnTo>
                  <a:pt x="46" y="105"/>
                </a:lnTo>
                <a:lnTo>
                  <a:pt x="53" y="107"/>
                </a:lnTo>
                <a:lnTo>
                  <a:pt x="60" y="108"/>
                </a:lnTo>
                <a:lnTo>
                  <a:pt x="68" y="108"/>
                </a:lnTo>
                <a:lnTo>
                  <a:pt x="76" y="108"/>
                </a:lnTo>
                <a:lnTo>
                  <a:pt x="83" y="108"/>
                </a:lnTo>
                <a:lnTo>
                  <a:pt x="91" y="108"/>
                </a:lnTo>
                <a:lnTo>
                  <a:pt x="98" y="107"/>
                </a:lnTo>
                <a:lnTo>
                  <a:pt x="104" y="105"/>
                </a:lnTo>
                <a:lnTo>
                  <a:pt x="111" y="102"/>
                </a:lnTo>
                <a:lnTo>
                  <a:pt x="118" y="99"/>
                </a:lnTo>
                <a:lnTo>
                  <a:pt x="124" y="97"/>
                </a:lnTo>
                <a:lnTo>
                  <a:pt x="129" y="93"/>
                </a:lnTo>
                <a:lnTo>
                  <a:pt x="134" y="89"/>
                </a:lnTo>
                <a:lnTo>
                  <a:pt x="139" y="85"/>
                </a:lnTo>
                <a:lnTo>
                  <a:pt x="142" y="80"/>
                </a:lnTo>
                <a:lnTo>
                  <a:pt x="146" y="75"/>
                </a:lnTo>
                <a:lnTo>
                  <a:pt x="147" y="70"/>
                </a:lnTo>
                <a:lnTo>
                  <a:pt x="151" y="65"/>
                </a:lnTo>
                <a:lnTo>
                  <a:pt x="151" y="60"/>
                </a:lnTo>
                <a:lnTo>
                  <a:pt x="151"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97" name="Freeform 41"/>
          <p:cNvSpPr>
            <a:spLocks noChangeAspect="1"/>
          </p:cNvSpPr>
          <p:nvPr/>
        </p:nvSpPr>
        <p:spPr>
          <a:xfrm>
            <a:off x="8477250" y="6078538"/>
            <a:ext cx="215900"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9">
                <a:moveTo>
                  <a:pt x="151" y="54"/>
                </a:moveTo>
                <a:lnTo>
                  <a:pt x="151" y="48"/>
                </a:lnTo>
                <a:lnTo>
                  <a:pt x="149" y="43"/>
                </a:lnTo>
                <a:lnTo>
                  <a:pt x="147" y="38"/>
                </a:lnTo>
                <a:lnTo>
                  <a:pt x="146" y="33"/>
                </a:lnTo>
                <a:lnTo>
                  <a:pt x="142" y="28"/>
                </a:lnTo>
                <a:lnTo>
                  <a:pt x="137" y="24"/>
                </a:lnTo>
                <a:lnTo>
                  <a:pt x="134" y="19"/>
                </a:lnTo>
                <a:lnTo>
                  <a:pt x="129" y="15"/>
                </a:lnTo>
                <a:lnTo>
                  <a:pt x="124" y="12"/>
                </a:lnTo>
                <a:lnTo>
                  <a:pt x="117" y="9"/>
                </a:lnTo>
                <a:lnTo>
                  <a:pt x="111" y="6"/>
                </a:lnTo>
                <a:lnTo>
                  <a:pt x="104" y="4"/>
                </a:lnTo>
                <a:lnTo>
                  <a:pt x="98" y="2"/>
                </a:lnTo>
                <a:lnTo>
                  <a:pt x="91" y="1"/>
                </a:lnTo>
                <a:lnTo>
                  <a:pt x="83" y="0"/>
                </a:lnTo>
                <a:lnTo>
                  <a:pt x="74" y="0"/>
                </a:lnTo>
                <a:lnTo>
                  <a:pt x="68" y="0"/>
                </a:lnTo>
                <a:lnTo>
                  <a:pt x="60" y="1"/>
                </a:lnTo>
                <a:lnTo>
                  <a:pt x="53" y="2"/>
                </a:lnTo>
                <a:lnTo>
                  <a:pt x="46" y="4"/>
                </a:lnTo>
                <a:lnTo>
                  <a:pt x="40" y="6"/>
                </a:lnTo>
                <a:lnTo>
                  <a:pt x="33" y="9"/>
                </a:lnTo>
                <a:lnTo>
                  <a:pt x="26" y="12"/>
                </a:lnTo>
                <a:lnTo>
                  <a:pt x="21" y="15"/>
                </a:lnTo>
                <a:lnTo>
                  <a:pt x="16" y="19"/>
                </a:lnTo>
                <a:lnTo>
                  <a:pt x="12" y="24"/>
                </a:lnTo>
                <a:lnTo>
                  <a:pt x="8" y="28"/>
                </a:lnTo>
                <a:lnTo>
                  <a:pt x="5" y="33"/>
                </a:lnTo>
                <a:lnTo>
                  <a:pt x="3" y="38"/>
                </a:lnTo>
                <a:lnTo>
                  <a:pt x="0" y="43"/>
                </a:lnTo>
                <a:lnTo>
                  <a:pt x="0" y="48"/>
                </a:lnTo>
                <a:lnTo>
                  <a:pt x="0" y="54"/>
                </a:lnTo>
                <a:lnTo>
                  <a:pt x="0" y="60"/>
                </a:lnTo>
                <a:lnTo>
                  <a:pt x="0" y="65"/>
                </a:lnTo>
                <a:lnTo>
                  <a:pt x="3" y="70"/>
                </a:lnTo>
                <a:lnTo>
                  <a:pt x="5" y="75"/>
                </a:lnTo>
                <a:lnTo>
                  <a:pt x="8" y="80"/>
                </a:lnTo>
                <a:lnTo>
                  <a:pt x="12" y="85"/>
                </a:lnTo>
                <a:lnTo>
                  <a:pt x="16" y="89"/>
                </a:lnTo>
                <a:lnTo>
                  <a:pt x="21" y="93"/>
                </a:lnTo>
                <a:lnTo>
                  <a:pt x="26" y="96"/>
                </a:lnTo>
                <a:lnTo>
                  <a:pt x="33" y="99"/>
                </a:lnTo>
                <a:lnTo>
                  <a:pt x="40" y="102"/>
                </a:lnTo>
                <a:lnTo>
                  <a:pt x="46" y="104"/>
                </a:lnTo>
                <a:lnTo>
                  <a:pt x="53" y="107"/>
                </a:lnTo>
                <a:lnTo>
                  <a:pt x="60" y="108"/>
                </a:lnTo>
                <a:lnTo>
                  <a:pt x="68" y="108"/>
                </a:lnTo>
                <a:lnTo>
                  <a:pt x="74" y="109"/>
                </a:lnTo>
                <a:lnTo>
                  <a:pt x="83" y="108"/>
                </a:lnTo>
                <a:lnTo>
                  <a:pt x="91" y="108"/>
                </a:lnTo>
                <a:lnTo>
                  <a:pt x="98" y="107"/>
                </a:lnTo>
                <a:lnTo>
                  <a:pt x="104" y="104"/>
                </a:lnTo>
                <a:lnTo>
                  <a:pt x="111" y="102"/>
                </a:lnTo>
                <a:lnTo>
                  <a:pt x="117" y="99"/>
                </a:lnTo>
                <a:lnTo>
                  <a:pt x="124" y="96"/>
                </a:lnTo>
                <a:lnTo>
                  <a:pt x="129" y="93"/>
                </a:lnTo>
                <a:lnTo>
                  <a:pt x="134" y="89"/>
                </a:lnTo>
                <a:lnTo>
                  <a:pt x="137" y="85"/>
                </a:lnTo>
                <a:lnTo>
                  <a:pt x="142" y="80"/>
                </a:lnTo>
                <a:lnTo>
                  <a:pt x="146" y="75"/>
                </a:lnTo>
                <a:lnTo>
                  <a:pt x="147" y="70"/>
                </a:lnTo>
                <a:lnTo>
                  <a:pt x="149" y="65"/>
                </a:lnTo>
                <a:lnTo>
                  <a:pt x="151" y="60"/>
                </a:lnTo>
                <a:lnTo>
                  <a:pt x="151" y="54"/>
                </a:lnTo>
                <a:close/>
              </a:path>
            </a:pathLst>
          </a:custGeom>
          <a:solidFill>
            <a:srgbClr val="FFFFFF"/>
          </a:solidFill>
          <a:ln w="9525">
            <a:noFill/>
          </a:ln>
        </p:spPr>
        <p:txBody>
          <a:bodyPr/>
          <a:p>
            <a:endParaRPr lang="zh-CN" altLang="en-US"/>
          </a:p>
        </p:txBody>
      </p:sp>
      <p:sp>
        <p:nvSpPr>
          <p:cNvPr id="26698" name="Freeform 42"/>
          <p:cNvSpPr>
            <a:spLocks noChangeAspect="1"/>
          </p:cNvSpPr>
          <p:nvPr/>
        </p:nvSpPr>
        <p:spPr>
          <a:xfrm>
            <a:off x="8477250" y="6078538"/>
            <a:ext cx="215900"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9">
                <a:moveTo>
                  <a:pt x="151" y="54"/>
                </a:moveTo>
                <a:lnTo>
                  <a:pt x="151" y="48"/>
                </a:lnTo>
                <a:lnTo>
                  <a:pt x="149" y="43"/>
                </a:lnTo>
                <a:lnTo>
                  <a:pt x="147" y="38"/>
                </a:lnTo>
                <a:lnTo>
                  <a:pt x="146" y="33"/>
                </a:lnTo>
                <a:lnTo>
                  <a:pt x="142" y="28"/>
                </a:lnTo>
                <a:lnTo>
                  <a:pt x="137" y="24"/>
                </a:lnTo>
                <a:lnTo>
                  <a:pt x="134" y="19"/>
                </a:lnTo>
                <a:lnTo>
                  <a:pt x="129" y="15"/>
                </a:lnTo>
                <a:lnTo>
                  <a:pt x="124" y="12"/>
                </a:lnTo>
                <a:lnTo>
                  <a:pt x="117" y="9"/>
                </a:lnTo>
                <a:lnTo>
                  <a:pt x="111" y="6"/>
                </a:lnTo>
                <a:lnTo>
                  <a:pt x="104" y="4"/>
                </a:lnTo>
                <a:lnTo>
                  <a:pt x="98" y="2"/>
                </a:lnTo>
                <a:lnTo>
                  <a:pt x="91" y="1"/>
                </a:lnTo>
                <a:lnTo>
                  <a:pt x="83" y="0"/>
                </a:lnTo>
                <a:lnTo>
                  <a:pt x="74" y="0"/>
                </a:lnTo>
                <a:lnTo>
                  <a:pt x="68" y="0"/>
                </a:lnTo>
                <a:lnTo>
                  <a:pt x="60" y="1"/>
                </a:lnTo>
                <a:lnTo>
                  <a:pt x="53" y="2"/>
                </a:lnTo>
                <a:lnTo>
                  <a:pt x="46" y="4"/>
                </a:lnTo>
                <a:lnTo>
                  <a:pt x="40" y="6"/>
                </a:lnTo>
                <a:lnTo>
                  <a:pt x="33" y="9"/>
                </a:lnTo>
                <a:lnTo>
                  <a:pt x="26" y="12"/>
                </a:lnTo>
                <a:lnTo>
                  <a:pt x="21" y="15"/>
                </a:lnTo>
                <a:lnTo>
                  <a:pt x="16" y="19"/>
                </a:lnTo>
                <a:lnTo>
                  <a:pt x="12" y="24"/>
                </a:lnTo>
                <a:lnTo>
                  <a:pt x="8" y="28"/>
                </a:lnTo>
                <a:lnTo>
                  <a:pt x="5" y="33"/>
                </a:lnTo>
                <a:lnTo>
                  <a:pt x="3" y="38"/>
                </a:lnTo>
                <a:lnTo>
                  <a:pt x="0" y="43"/>
                </a:lnTo>
                <a:lnTo>
                  <a:pt x="0" y="48"/>
                </a:lnTo>
                <a:lnTo>
                  <a:pt x="0" y="54"/>
                </a:lnTo>
                <a:lnTo>
                  <a:pt x="0" y="60"/>
                </a:lnTo>
                <a:lnTo>
                  <a:pt x="0" y="65"/>
                </a:lnTo>
                <a:lnTo>
                  <a:pt x="3" y="70"/>
                </a:lnTo>
                <a:lnTo>
                  <a:pt x="5" y="75"/>
                </a:lnTo>
                <a:lnTo>
                  <a:pt x="8" y="80"/>
                </a:lnTo>
                <a:lnTo>
                  <a:pt x="12" y="85"/>
                </a:lnTo>
                <a:lnTo>
                  <a:pt x="16" y="89"/>
                </a:lnTo>
                <a:lnTo>
                  <a:pt x="21" y="93"/>
                </a:lnTo>
                <a:lnTo>
                  <a:pt x="26" y="96"/>
                </a:lnTo>
                <a:lnTo>
                  <a:pt x="33" y="99"/>
                </a:lnTo>
                <a:lnTo>
                  <a:pt x="40" y="102"/>
                </a:lnTo>
                <a:lnTo>
                  <a:pt x="46" y="104"/>
                </a:lnTo>
                <a:lnTo>
                  <a:pt x="53" y="107"/>
                </a:lnTo>
                <a:lnTo>
                  <a:pt x="60" y="108"/>
                </a:lnTo>
                <a:lnTo>
                  <a:pt x="68" y="108"/>
                </a:lnTo>
                <a:lnTo>
                  <a:pt x="74" y="109"/>
                </a:lnTo>
                <a:lnTo>
                  <a:pt x="83" y="108"/>
                </a:lnTo>
                <a:lnTo>
                  <a:pt x="91" y="108"/>
                </a:lnTo>
                <a:lnTo>
                  <a:pt x="98" y="107"/>
                </a:lnTo>
                <a:lnTo>
                  <a:pt x="104" y="104"/>
                </a:lnTo>
                <a:lnTo>
                  <a:pt x="111" y="102"/>
                </a:lnTo>
                <a:lnTo>
                  <a:pt x="117" y="99"/>
                </a:lnTo>
                <a:lnTo>
                  <a:pt x="124" y="96"/>
                </a:lnTo>
                <a:lnTo>
                  <a:pt x="129" y="93"/>
                </a:lnTo>
                <a:lnTo>
                  <a:pt x="134" y="89"/>
                </a:lnTo>
                <a:lnTo>
                  <a:pt x="137" y="85"/>
                </a:lnTo>
                <a:lnTo>
                  <a:pt x="142" y="80"/>
                </a:lnTo>
                <a:lnTo>
                  <a:pt x="146" y="75"/>
                </a:lnTo>
                <a:lnTo>
                  <a:pt x="147" y="70"/>
                </a:lnTo>
                <a:lnTo>
                  <a:pt x="149" y="65"/>
                </a:lnTo>
                <a:lnTo>
                  <a:pt x="151" y="60"/>
                </a:lnTo>
                <a:lnTo>
                  <a:pt x="151" y="54"/>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699" name="Freeform 43"/>
          <p:cNvSpPr>
            <a:spLocks noChangeAspect="1"/>
          </p:cNvSpPr>
          <p:nvPr/>
        </p:nvSpPr>
        <p:spPr>
          <a:xfrm>
            <a:off x="8213725" y="6135688"/>
            <a:ext cx="217488"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49"/>
                </a:lnTo>
                <a:lnTo>
                  <a:pt x="151" y="44"/>
                </a:lnTo>
                <a:lnTo>
                  <a:pt x="149" y="39"/>
                </a:lnTo>
                <a:lnTo>
                  <a:pt x="148" y="34"/>
                </a:lnTo>
                <a:lnTo>
                  <a:pt x="144" y="28"/>
                </a:lnTo>
                <a:lnTo>
                  <a:pt x="139" y="25"/>
                </a:lnTo>
                <a:lnTo>
                  <a:pt x="136" y="21"/>
                </a:lnTo>
                <a:lnTo>
                  <a:pt x="131" y="16"/>
                </a:lnTo>
                <a:lnTo>
                  <a:pt x="124" y="13"/>
                </a:lnTo>
                <a:lnTo>
                  <a:pt x="119" y="9"/>
                </a:lnTo>
                <a:lnTo>
                  <a:pt x="113" y="7"/>
                </a:lnTo>
                <a:lnTo>
                  <a:pt x="106" y="4"/>
                </a:lnTo>
                <a:lnTo>
                  <a:pt x="100" y="3"/>
                </a:lnTo>
                <a:lnTo>
                  <a:pt x="93" y="2"/>
                </a:lnTo>
                <a:lnTo>
                  <a:pt x="85" y="0"/>
                </a:lnTo>
                <a:lnTo>
                  <a:pt x="76" y="0"/>
                </a:lnTo>
                <a:lnTo>
                  <a:pt x="70" y="0"/>
                </a:lnTo>
                <a:lnTo>
                  <a:pt x="61" y="2"/>
                </a:lnTo>
                <a:lnTo>
                  <a:pt x="55" y="3"/>
                </a:lnTo>
                <a:lnTo>
                  <a:pt x="47" y="4"/>
                </a:lnTo>
                <a:lnTo>
                  <a:pt x="40" y="7"/>
                </a:lnTo>
                <a:lnTo>
                  <a:pt x="35" y="9"/>
                </a:lnTo>
                <a:lnTo>
                  <a:pt x="28" y="13"/>
                </a:lnTo>
                <a:lnTo>
                  <a:pt x="23" y="16"/>
                </a:lnTo>
                <a:lnTo>
                  <a:pt x="18" y="21"/>
                </a:lnTo>
                <a:lnTo>
                  <a:pt x="13" y="25"/>
                </a:lnTo>
                <a:lnTo>
                  <a:pt x="10" y="28"/>
                </a:lnTo>
                <a:lnTo>
                  <a:pt x="7" y="34"/>
                </a:lnTo>
                <a:lnTo>
                  <a:pt x="3" y="39"/>
                </a:lnTo>
                <a:lnTo>
                  <a:pt x="2" y="44"/>
                </a:lnTo>
                <a:lnTo>
                  <a:pt x="2" y="49"/>
                </a:lnTo>
                <a:lnTo>
                  <a:pt x="0" y="55"/>
                </a:lnTo>
                <a:lnTo>
                  <a:pt x="2" y="60"/>
                </a:lnTo>
                <a:lnTo>
                  <a:pt x="2" y="65"/>
                </a:lnTo>
                <a:lnTo>
                  <a:pt x="3" y="72"/>
                </a:lnTo>
                <a:lnTo>
                  <a:pt x="7" y="76"/>
                </a:lnTo>
                <a:lnTo>
                  <a:pt x="10" y="81"/>
                </a:lnTo>
                <a:lnTo>
                  <a:pt x="13" y="86"/>
                </a:lnTo>
                <a:lnTo>
                  <a:pt x="18" y="90"/>
                </a:lnTo>
                <a:lnTo>
                  <a:pt x="23" y="93"/>
                </a:lnTo>
                <a:lnTo>
                  <a:pt x="28" y="97"/>
                </a:lnTo>
                <a:lnTo>
                  <a:pt x="35" y="100"/>
                </a:lnTo>
                <a:lnTo>
                  <a:pt x="40" y="104"/>
                </a:lnTo>
                <a:lnTo>
                  <a:pt x="47" y="105"/>
                </a:lnTo>
                <a:lnTo>
                  <a:pt x="55" y="107"/>
                </a:lnTo>
                <a:lnTo>
                  <a:pt x="61" y="109"/>
                </a:lnTo>
                <a:lnTo>
                  <a:pt x="70" y="110"/>
                </a:lnTo>
                <a:lnTo>
                  <a:pt x="76" y="110"/>
                </a:lnTo>
                <a:lnTo>
                  <a:pt x="85" y="110"/>
                </a:lnTo>
                <a:lnTo>
                  <a:pt x="93" y="109"/>
                </a:lnTo>
                <a:lnTo>
                  <a:pt x="100" y="107"/>
                </a:lnTo>
                <a:lnTo>
                  <a:pt x="106" y="105"/>
                </a:lnTo>
                <a:lnTo>
                  <a:pt x="113" y="104"/>
                </a:lnTo>
                <a:lnTo>
                  <a:pt x="119" y="100"/>
                </a:lnTo>
                <a:lnTo>
                  <a:pt x="124" y="97"/>
                </a:lnTo>
                <a:lnTo>
                  <a:pt x="131" y="93"/>
                </a:lnTo>
                <a:lnTo>
                  <a:pt x="136" y="90"/>
                </a:lnTo>
                <a:lnTo>
                  <a:pt x="139" y="86"/>
                </a:lnTo>
                <a:lnTo>
                  <a:pt x="144" y="81"/>
                </a:lnTo>
                <a:lnTo>
                  <a:pt x="148" y="76"/>
                </a:lnTo>
                <a:lnTo>
                  <a:pt x="149" y="72"/>
                </a:lnTo>
                <a:lnTo>
                  <a:pt x="151" y="65"/>
                </a:lnTo>
                <a:lnTo>
                  <a:pt x="152" y="60"/>
                </a:lnTo>
                <a:lnTo>
                  <a:pt x="152" y="55"/>
                </a:lnTo>
                <a:close/>
              </a:path>
            </a:pathLst>
          </a:custGeom>
          <a:solidFill>
            <a:srgbClr val="FFFFFF"/>
          </a:solidFill>
          <a:ln w="9525">
            <a:noFill/>
          </a:ln>
        </p:spPr>
        <p:txBody>
          <a:bodyPr/>
          <a:p>
            <a:endParaRPr lang="zh-CN" altLang="en-US"/>
          </a:p>
        </p:txBody>
      </p:sp>
      <p:sp>
        <p:nvSpPr>
          <p:cNvPr id="26700" name="Freeform 44"/>
          <p:cNvSpPr>
            <a:spLocks noChangeAspect="1"/>
          </p:cNvSpPr>
          <p:nvPr/>
        </p:nvSpPr>
        <p:spPr>
          <a:xfrm>
            <a:off x="8213725" y="6135688"/>
            <a:ext cx="217488"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49"/>
                </a:lnTo>
                <a:lnTo>
                  <a:pt x="151" y="44"/>
                </a:lnTo>
                <a:lnTo>
                  <a:pt x="149" y="39"/>
                </a:lnTo>
                <a:lnTo>
                  <a:pt x="148" y="34"/>
                </a:lnTo>
                <a:lnTo>
                  <a:pt x="144" y="28"/>
                </a:lnTo>
                <a:lnTo>
                  <a:pt x="139" y="25"/>
                </a:lnTo>
                <a:lnTo>
                  <a:pt x="136" y="21"/>
                </a:lnTo>
                <a:lnTo>
                  <a:pt x="131" y="16"/>
                </a:lnTo>
                <a:lnTo>
                  <a:pt x="124" y="13"/>
                </a:lnTo>
                <a:lnTo>
                  <a:pt x="119" y="9"/>
                </a:lnTo>
                <a:lnTo>
                  <a:pt x="113" y="7"/>
                </a:lnTo>
                <a:lnTo>
                  <a:pt x="106" y="4"/>
                </a:lnTo>
                <a:lnTo>
                  <a:pt x="100" y="3"/>
                </a:lnTo>
                <a:lnTo>
                  <a:pt x="93" y="2"/>
                </a:lnTo>
                <a:lnTo>
                  <a:pt x="85" y="0"/>
                </a:lnTo>
                <a:lnTo>
                  <a:pt x="76" y="0"/>
                </a:lnTo>
                <a:lnTo>
                  <a:pt x="70" y="0"/>
                </a:lnTo>
                <a:lnTo>
                  <a:pt x="61" y="2"/>
                </a:lnTo>
                <a:lnTo>
                  <a:pt x="55" y="3"/>
                </a:lnTo>
                <a:lnTo>
                  <a:pt x="47" y="4"/>
                </a:lnTo>
                <a:lnTo>
                  <a:pt x="40" y="7"/>
                </a:lnTo>
                <a:lnTo>
                  <a:pt x="35" y="9"/>
                </a:lnTo>
                <a:lnTo>
                  <a:pt x="28" y="13"/>
                </a:lnTo>
                <a:lnTo>
                  <a:pt x="23" y="16"/>
                </a:lnTo>
                <a:lnTo>
                  <a:pt x="18" y="21"/>
                </a:lnTo>
                <a:lnTo>
                  <a:pt x="13" y="25"/>
                </a:lnTo>
                <a:lnTo>
                  <a:pt x="10" y="28"/>
                </a:lnTo>
                <a:lnTo>
                  <a:pt x="7" y="34"/>
                </a:lnTo>
                <a:lnTo>
                  <a:pt x="3" y="39"/>
                </a:lnTo>
                <a:lnTo>
                  <a:pt x="2" y="44"/>
                </a:lnTo>
                <a:lnTo>
                  <a:pt x="2" y="49"/>
                </a:lnTo>
                <a:lnTo>
                  <a:pt x="0" y="55"/>
                </a:lnTo>
                <a:lnTo>
                  <a:pt x="2" y="60"/>
                </a:lnTo>
                <a:lnTo>
                  <a:pt x="2" y="65"/>
                </a:lnTo>
                <a:lnTo>
                  <a:pt x="3" y="72"/>
                </a:lnTo>
                <a:lnTo>
                  <a:pt x="7" y="76"/>
                </a:lnTo>
                <a:lnTo>
                  <a:pt x="10" y="81"/>
                </a:lnTo>
                <a:lnTo>
                  <a:pt x="13" y="86"/>
                </a:lnTo>
                <a:lnTo>
                  <a:pt x="18" y="90"/>
                </a:lnTo>
                <a:lnTo>
                  <a:pt x="23" y="93"/>
                </a:lnTo>
                <a:lnTo>
                  <a:pt x="28" y="97"/>
                </a:lnTo>
                <a:lnTo>
                  <a:pt x="35" y="100"/>
                </a:lnTo>
                <a:lnTo>
                  <a:pt x="40" y="104"/>
                </a:lnTo>
                <a:lnTo>
                  <a:pt x="47" y="105"/>
                </a:lnTo>
                <a:lnTo>
                  <a:pt x="55" y="107"/>
                </a:lnTo>
                <a:lnTo>
                  <a:pt x="61" y="109"/>
                </a:lnTo>
                <a:lnTo>
                  <a:pt x="70" y="110"/>
                </a:lnTo>
                <a:lnTo>
                  <a:pt x="76" y="110"/>
                </a:lnTo>
                <a:lnTo>
                  <a:pt x="85" y="110"/>
                </a:lnTo>
                <a:lnTo>
                  <a:pt x="93" y="109"/>
                </a:lnTo>
                <a:lnTo>
                  <a:pt x="100" y="107"/>
                </a:lnTo>
                <a:lnTo>
                  <a:pt x="106" y="105"/>
                </a:lnTo>
                <a:lnTo>
                  <a:pt x="113" y="104"/>
                </a:lnTo>
                <a:lnTo>
                  <a:pt x="119" y="100"/>
                </a:lnTo>
                <a:lnTo>
                  <a:pt x="124" y="97"/>
                </a:lnTo>
                <a:lnTo>
                  <a:pt x="131" y="93"/>
                </a:lnTo>
                <a:lnTo>
                  <a:pt x="136" y="90"/>
                </a:lnTo>
                <a:lnTo>
                  <a:pt x="139" y="86"/>
                </a:lnTo>
                <a:lnTo>
                  <a:pt x="144" y="81"/>
                </a:lnTo>
                <a:lnTo>
                  <a:pt x="148" y="76"/>
                </a:lnTo>
                <a:lnTo>
                  <a:pt x="149" y="72"/>
                </a:lnTo>
                <a:lnTo>
                  <a:pt x="151" y="65"/>
                </a:lnTo>
                <a:lnTo>
                  <a:pt x="152" y="60"/>
                </a:lnTo>
                <a:lnTo>
                  <a:pt x="152"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701" name="Freeform 45"/>
          <p:cNvSpPr>
            <a:spLocks noChangeAspect="1"/>
          </p:cNvSpPr>
          <p:nvPr/>
        </p:nvSpPr>
        <p:spPr>
          <a:xfrm>
            <a:off x="7954963" y="6194425"/>
            <a:ext cx="215900" cy="1571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3"/>
                </a:lnTo>
                <a:lnTo>
                  <a:pt x="149" y="38"/>
                </a:lnTo>
                <a:lnTo>
                  <a:pt x="146" y="33"/>
                </a:lnTo>
                <a:lnTo>
                  <a:pt x="142" y="29"/>
                </a:lnTo>
                <a:lnTo>
                  <a:pt x="139" y="24"/>
                </a:lnTo>
                <a:lnTo>
                  <a:pt x="136" y="21"/>
                </a:lnTo>
                <a:lnTo>
                  <a:pt x="131" y="17"/>
                </a:lnTo>
                <a:lnTo>
                  <a:pt x="124" y="13"/>
                </a:lnTo>
                <a:lnTo>
                  <a:pt x="119" y="9"/>
                </a:lnTo>
                <a:lnTo>
                  <a:pt x="113" y="7"/>
                </a:lnTo>
                <a:lnTo>
                  <a:pt x="106" y="4"/>
                </a:lnTo>
                <a:lnTo>
                  <a:pt x="99" y="3"/>
                </a:lnTo>
                <a:lnTo>
                  <a:pt x="91" y="1"/>
                </a:lnTo>
                <a:lnTo>
                  <a:pt x="85" y="0"/>
                </a:lnTo>
                <a:lnTo>
                  <a:pt x="76" y="0"/>
                </a:lnTo>
                <a:lnTo>
                  <a:pt x="68" y="0"/>
                </a:lnTo>
                <a:lnTo>
                  <a:pt x="61" y="1"/>
                </a:lnTo>
                <a:lnTo>
                  <a:pt x="53" y="3"/>
                </a:lnTo>
                <a:lnTo>
                  <a:pt x="46" y="4"/>
                </a:lnTo>
                <a:lnTo>
                  <a:pt x="40" y="7"/>
                </a:lnTo>
                <a:lnTo>
                  <a:pt x="33" y="9"/>
                </a:lnTo>
                <a:lnTo>
                  <a:pt x="28" y="13"/>
                </a:lnTo>
                <a:lnTo>
                  <a:pt x="23" y="17"/>
                </a:lnTo>
                <a:lnTo>
                  <a:pt x="18" y="21"/>
                </a:lnTo>
                <a:lnTo>
                  <a:pt x="13" y="24"/>
                </a:lnTo>
                <a:lnTo>
                  <a:pt x="10" y="29"/>
                </a:lnTo>
                <a:lnTo>
                  <a:pt x="7" y="33"/>
                </a:lnTo>
                <a:lnTo>
                  <a:pt x="3" y="38"/>
                </a:lnTo>
                <a:lnTo>
                  <a:pt x="2" y="43"/>
                </a:lnTo>
                <a:lnTo>
                  <a:pt x="0" y="50"/>
                </a:lnTo>
                <a:lnTo>
                  <a:pt x="0" y="55"/>
                </a:lnTo>
                <a:lnTo>
                  <a:pt x="0" y="60"/>
                </a:lnTo>
                <a:lnTo>
                  <a:pt x="2" y="66"/>
                </a:lnTo>
                <a:lnTo>
                  <a:pt x="3" y="71"/>
                </a:lnTo>
                <a:lnTo>
                  <a:pt x="7" y="77"/>
                </a:lnTo>
                <a:lnTo>
                  <a:pt x="10" y="80"/>
                </a:lnTo>
                <a:lnTo>
                  <a:pt x="13" y="85"/>
                </a:lnTo>
                <a:lnTo>
                  <a:pt x="18" y="89"/>
                </a:lnTo>
                <a:lnTo>
                  <a:pt x="23" y="93"/>
                </a:lnTo>
                <a:lnTo>
                  <a:pt x="28" y="97"/>
                </a:lnTo>
                <a:lnTo>
                  <a:pt x="33" y="101"/>
                </a:lnTo>
                <a:lnTo>
                  <a:pt x="40" y="103"/>
                </a:lnTo>
                <a:lnTo>
                  <a:pt x="46" y="105"/>
                </a:lnTo>
                <a:lnTo>
                  <a:pt x="53" y="107"/>
                </a:lnTo>
                <a:lnTo>
                  <a:pt x="61" y="108"/>
                </a:lnTo>
                <a:lnTo>
                  <a:pt x="68" y="110"/>
                </a:lnTo>
                <a:lnTo>
                  <a:pt x="76" y="110"/>
                </a:lnTo>
                <a:lnTo>
                  <a:pt x="85" y="110"/>
                </a:lnTo>
                <a:lnTo>
                  <a:pt x="91" y="108"/>
                </a:lnTo>
                <a:lnTo>
                  <a:pt x="99" y="107"/>
                </a:lnTo>
                <a:lnTo>
                  <a:pt x="106" y="105"/>
                </a:lnTo>
                <a:lnTo>
                  <a:pt x="113" y="103"/>
                </a:lnTo>
                <a:lnTo>
                  <a:pt x="119" y="101"/>
                </a:lnTo>
                <a:lnTo>
                  <a:pt x="124" y="97"/>
                </a:lnTo>
                <a:lnTo>
                  <a:pt x="131" y="93"/>
                </a:lnTo>
                <a:lnTo>
                  <a:pt x="136" y="89"/>
                </a:lnTo>
                <a:lnTo>
                  <a:pt x="139" y="85"/>
                </a:lnTo>
                <a:lnTo>
                  <a:pt x="142" y="80"/>
                </a:lnTo>
                <a:lnTo>
                  <a:pt x="146" y="77"/>
                </a:lnTo>
                <a:lnTo>
                  <a:pt x="149" y="71"/>
                </a:lnTo>
                <a:lnTo>
                  <a:pt x="151" y="66"/>
                </a:lnTo>
                <a:lnTo>
                  <a:pt x="152" y="60"/>
                </a:lnTo>
                <a:lnTo>
                  <a:pt x="152" y="55"/>
                </a:lnTo>
                <a:close/>
              </a:path>
            </a:pathLst>
          </a:custGeom>
          <a:solidFill>
            <a:srgbClr val="FFFFFF"/>
          </a:solidFill>
          <a:ln w="9525">
            <a:noFill/>
          </a:ln>
        </p:spPr>
        <p:txBody>
          <a:bodyPr/>
          <a:p>
            <a:endParaRPr lang="zh-CN" altLang="en-US"/>
          </a:p>
        </p:txBody>
      </p:sp>
      <p:sp>
        <p:nvSpPr>
          <p:cNvPr id="26702" name="Freeform 46"/>
          <p:cNvSpPr>
            <a:spLocks noChangeAspect="1"/>
          </p:cNvSpPr>
          <p:nvPr/>
        </p:nvSpPr>
        <p:spPr>
          <a:xfrm>
            <a:off x="7954963" y="6194425"/>
            <a:ext cx="215900" cy="1571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10">
                <a:moveTo>
                  <a:pt x="152" y="55"/>
                </a:moveTo>
                <a:lnTo>
                  <a:pt x="152" y="50"/>
                </a:lnTo>
                <a:lnTo>
                  <a:pt x="151" y="43"/>
                </a:lnTo>
                <a:lnTo>
                  <a:pt x="149" y="38"/>
                </a:lnTo>
                <a:lnTo>
                  <a:pt x="146" y="33"/>
                </a:lnTo>
                <a:lnTo>
                  <a:pt x="142" y="29"/>
                </a:lnTo>
                <a:lnTo>
                  <a:pt x="139" y="24"/>
                </a:lnTo>
                <a:lnTo>
                  <a:pt x="136" y="21"/>
                </a:lnTo>
                <a:lnTo>
                  <a:pt x="131" y="17"/>
                </a:lnTo>
                <a:lnTo>
                  <a:pt x="124" y="13"/>
                </a:lnTo>
                <a:lnTo>
                  <a:pt x="119" y="9"/>
                </a:lnTo>
                <a:lnTo>
                  <a:pt x="113" y="7"/>
                </a:lnTo>
                <a:lnTo>
                  <a:pt x="106" y="4"/>
                </a:lnTo>
                <a:lnTo>
                  <a:pt x="99" y="3"/>
                </a:lnTo>
                <a:lnTo>
                  <a:pt x="91" y="1"/>
                </a:lnTo>
                <a:lnTo>
                  <a:pt x="85" y="0"/>
                </a:lnTo>
                <a:lnTo>
                  <a:pt x="76" y="0"/>
                </a:lnTo>
                <a:lnTo>
                  <a:pt x="68" y="0"/>
                </a:lnTo>
                <a:lnTo>
                  <a:pt x="61" y="1"/>
                </a:lnTo>
                <a:lnTo>
                  <a:pt x="53" y="3"/>
                </a:lnTo>
                <a:lnTo>
                  <a:pt x="46" y="4"/>
                </a:lnTo>
                <a:lnTo>
                  <a:pt x="40" y="7"/>
                </a:lnTo>
                <a:lnTo>
                  <a:pt x="33" y="9"/>
                </a:lnTo>
                <a:lnTo>
                  <a:pt x="28" y="13"/>
                </a:lnTo>
                <a:lnTo>
                  <a:pt x="23" y="17"/>
                </a:lnTo>
                <a:lnTo>
                  <a:pt x="18" y="21"/>
                </a:lnTo>
                <a:lnTo>
                  <a:pt x="13" y="24"/>
                </a:lnTo>
                <a:lnTo>
                  <a:pt x="10" y="29"/>
                </a:lnTo>
                <a:lnTo>
                  <a:pt x="7" y="33"/>
                </a:lnTo>
                <a:lnTo>
                  <a:pt x="3" y="38"/>
                </a:lnTo>
                <a:lnTo>
                  <a:pt x="2" y="43"/>
                </a:lnTo>
                <a:lnTo>
                  <a:pt x="0" y="50"/>
                </a:lnTo>
                <a:lnTo>
                  <a:pt x="0" y="55"/>
                </a:lnTo>
                <a:lnTo>
                  <a:pt x="0" y="60"/>
                </a:lnTo>
                <a:lnTo>
                  <a:pt x="2" y="66"/>
                </a:lnTo>
                <a:lnTo>
                  <a:pt x="3" y="71"/>
                </a:lnTo>
                <a:lnTo>
                  <a:pt x="7" y="77"/>
                </a:lnTo>
                <a:lnTo>
                  <a:pt x="10" y="80"/>
                </a:lnTo>
                <a:lnTo>
                  <a:pt x="13" y="85"/>
                </a:lnTo>
                <a:lnTo>
                  <a:pt x="18" y="89"/>
                </a:lnTo>
                <a:lnTo>
                  <a:pt x="23" y="93"/>
                </a:lnTo>
                <a:lnTo>
                  <a:pt x="28" y="97"/>
                </a:lnTo>
                <a:lnTo>
                  <a:pt x="33" y="101"/>
                </a:lnTo>
                <a:lnTo>
                  <a:pt x="40" y="103"/>
                </a:lnTo>
                <a:lnTo>
                  <a:pt x="46" y="105"/>
                </a:lnTo>
                <a:lnTo>
                  <a:pt x="53" y="107"/>
                </a:lnTo>
                <a:lnTo>
                  <a:pt x="61" y="108"/>
                </a:lnTo>
                <a:lnTo>
                  <a:pt x="68" y="110"/>
                </a:lnTo>
                <a:lnTo>
                  <a:pt x="76" y="110"/>
                </a:lnTo>
                <a:lnTo>
                  <a:pt x="85" y="110"/>
                </a:lnTo>
                <a:lnTo>
                  <a:pt x="91" y="108"/>
                </a:lnTo>
                <a:lnTo>
                  <a:pt x="99" y="107"/>
                </a:lnTo>
                <a:lnTo>
                  <a:pt x="106" y="105"/>
                </a:lnTo>
                <a:lnTo>
                  <a:pt x="113" y="103"/>
                </a:lnTo>
                <a:lnTo>
                  <a:pt x="119" y="101"/>
                </a:lnTo>
                <a:lnTo>
                  <a:pt x="124" y="97"/>
                </a:lnTo>
                <a:lnTo>
                  <a:pt x="131" y="93"/>
                </a:lnTo>
                <a:lnTo>
                  <a:pt x="136" y="89"/>
                </a:lnTo>
                <a:lnTo>
                  <a:pt x="139" y="85"/>
                </a:lnTo>
                <a:lnTo>
                  <a:pt x="142" y="80"/>
                </a:lnTo>
                <a:lnTo>
                  <a:pt x="146" y="77"/>
                </a:lnTo>
                <a:lnTo>
                  <a:pt x="149" y="71"/>
                </a:lnTo>
                <a:lnTo>
                  <a:pt x="151" y="66"/>
                </a:lnTo>
                <a:lnTo>
                  <a:pt x="152" y="60"/>
                </a:lnTo>
                <a:lnTo>
                  <a:pt x="152"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703" name="Freeform 47"/>
          <p:cNvSpPr>
            <a:spLocks noChangeAspect="1"/>
          </p:cNvSpPr>
          <p:nvPr/>
        </p:nvSpPr>
        <p:spPr>
          <a:xfrm>
            <a:off x="8737600" y="6035675"/>
            <a:ext cx="215900"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9">
                <a:moveTo>
                  <a:pt x="151" y="54"/>
                </a:moveTo>
                <a:lnTo>
                  <a:pt x="151" y="49"/>
                </a:lnTo>
                <a:lnTo>
                  <a:pt x="151" y="44"/>
                </a:lnTo>
                <a:lnTo>
                  <a:pt x="147" y="39"/>
                </a:lnTo>
                <a:lnTo>
                  <a:pt x="146" y="34"/>
                </a:lnTo>
                <a:lnTo>
                  <a:pt x="142" y="28"/>
                </a:lnTo>
                <a:lnTo>
                  <a:pt x="139" y="23"/>
                </a:lnTo>
                <a:lnTo>
                  <a:pt x="134" y="20"/>
                </a:lnTo>
                <a:lnTo>
                  <a:pt x="129" y="16"/>
                </a:lnTo>
                <a:lnTo>
                  <a:pt x="124" y="12"/>
                </a:lnTo>
                <a:lnTo>
                  <a:pt x="118" y="9"/>
                </a:lnTo>
                <a:lnTo>
                  <a:pt x="111" y="7"/>
                </a:lnTo>
                <a:lnTo>
                  <a:pt x="104" y="4"/>
                </a:lnTo>
                <a:lnTo>
                  <a:pt x="98" y="2"/>
                </a:lnTo>
                <a:lnTo>
                  <a:pt x="91" y="0"/>
                </a:lnTo>
                <a:lnTo>
                  <a:pt x="83" y="0"/>
                </a:lnTo>
                <a:lnTo>
                  <a:pt x="76" y="0"/>
                </a:lnTo>
                <a:lnTo>
                  <a:pt x="68" y="0"/>
                </a:lnTo>
                <a:lnTo>
                  <a:pt x="60" y="0"/>
                </a:lnTo>
                <a:lnTo>
                  <a:pt x="53" y="2"/>
                </a:lnTo>
                <a:lnTo>
                  <a:pt x="46" y="4"/>
                </a:lnTo>
                <a:lnTo>
                  <a:pt x="40" y="7"/>
                </a:lnTo>
                <a:lnTo>
                  <a:pt x="33" y="9"/>
                </a:lnTo>
                <a:lnTo>
                  <a:pt x="26" y="12"/>
                </a:lnTo>
                <a:lnTo>
                  <a:pt x="22" y="16"/>
                </a:lnTo>
                <a:lnTo>
                  <a:pt x="17" y="20"/>
                </a:lnTo>
                <a:lnTo>
                  <a:pt x="12" y="23"/>
                </a:lnTo>
                <a:lnTo>
                  <a:pt x="8" y="28"/>
                </a:lnTo>
                <a:lnTo>
                  <a:pt x="5" y="34"/>
                </a:lnTo>
                <a:lnTo>
                  <a:pt x="3" y="39"/>
                </a:lnTo>
                <a:lnTo>
                  <a:pt x="2" y="44"/>
                </a:lnTo>
                <a:lnTo>
                  <a:pt x="0" y="49"/>
                </a:lnTo>
                <a:lnTo>
                  <a:pt x="0" y="54"/>
                </a:lnTo>
                <a:lnTo>
                  <a:pt x="0" y="60"/>
                </a:lnTo>
                <a:lnTo>
                  <a:pt x="2" y="65"/>
                </a:lnTo>
                <a:lnTo>
                  <a:pt x="3" y="70"/>
                </a:lnTo>
                <a:lnTo>
                  <a:pt x="5" y="76"/>
                </a:lnTo>
                <a:lnTo>
                  <a:pt x="8" y="81"/>
                </a:lnTo>
                <a:lnTo>
                  <a:pt x="12" y="84"/>
                </a:lnTo>
                <a:lnTo>
                  <a:pt x="17" y="90"/>
                </a:lnTo>
                <a:lnTo>
                  <a:pt x="22" y="93"/>
                </a:lnTo>
                <a:lnTo>
                  <a:pt x="26" y="96"/>
                </a:lnTo>
                <a:lnTo>
                  <a:pt x="33" y="100"/>
                </a:lnTo>
                <a:lnTo>
                  <a:pt x="40" y="102"/>
                </a:lnTo>
                <a:lnTo>
                  <a:pt x="46" y="105"/>
                </a:lnTo>
                <a:lnTo>
                  <a:pt x="53" y="106"/>
                </a:lnTo>
                <a:lnTo>
                  <a:pt x="60" y="107"/>
                </a:lnTo>
                <a:lnTo>
                  <a:pt x="68" y="109"/>
                </a:lnTo>
                <a:lnTo>
                  <a:pt x="76" y="109"/>
                </a:lnTo>
                <a:lnTo>
                  <a:pt x="83" y="109"/>
                </a:lnTo>
                <a:lnTo>
                  <a:pt x="91" y="107"/>
                </a:lnTo>
                <a:lnTo>
                  <a:pt x="98" y="106"/>
                </a:lnTo>
                <a:lnTo>
                  <a:pt x="104" y="105"/>
                </a:lnTo>
                <a:lnTo>
                  <a:pt x="111" y="102"/>
                </a:lnTo>
                <a:lnTo>
                  <a:pt x="118" y="100"/>
                </a:lnTo>
                <a:lnTo>
                  <a:pt x="124" y="96"/>
                </a:lnTo>
                <a:lnTo>
                  <a:pt x="129" y="93"/>
                </a:lnTo>
                <a:lnTo>
                  <a:pt x="134" y="90"/>
                </a:lnTo>
                <a:lnTo>
                  <a:pt x="139" y="84"/>
                </a:lnTo>
                <a:lnTo>
                  <a:pt x="142" y="81"/>
                </a:lnTo>
                <a:lnTo>
                  <a:pt x="146" y="76"/>
                </a:lnTo>
                <a:lnTo>
                  <a:pt x="147" y="70"/>
                </a:lnTo>
                <a:lnTo>
                  <a:pt x="151" y="65"/>
                </a:lnTo>
                <a:lnTo>
                  <a:pt x="151" y="60"/>
                </a:lnTo>
                <a:lnTo>
                  <a:pt x="151" y="54"/>
                </a:lnTo>
                <a:close/>
              </a:path>
            </a:pathLst>
          </a:custGeom>
          <a:solidFill>
            <a:srgbClr val="FFFFFF"/>
          </a:solidFill>
          <a:ln w="9525">
            <a:noFill/>
          </a:ln>
        </p:spPr>
        <p:txBody>
          <a:bodyPr/>
          <a:p>
            <a:endParaRPr lang="zh-CN" altLang="en-US"/>
          </a:p>
        </p:txBody>
      </p:sp>
      <p:sp>
        <p:nvSpPr>
          <p:cNvPr id="26704" name="Freeform 48"/>
          <p:cNvSpPr>
            <a:spLocks noChangeAspect="1"/>
          </p:cNvSpPr>
          <p:nvPr/>
        </p:nvSpPr>
        <p:spPr>
          <a:xfrm>
            <a:off x="8737600" y="6035675"/>
            <a:ext cx="215900"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1" h="109">
                <a:moveTo>
                  <a:pt x="151" y="54"/>
                </a:moveTo>
                <a:lnTo>
                  <a:pt x="151" y="49"/>
                </a:lnTo>
                <a:lnTo>
                  <a:pt x="151" y="44"/>
                </a:lnTo>
                <a:lnTo>
                  <a:pt x="147" y="39"/>
                </a:lnTo>
                <a:lnTo>
                  <a:pt x="146" y="34"/>
                </a:lnTo>
                <a:lnTo>
                  <a:pt x="142" y="28"/>
                </a:lnTo>
                <a:lnTo>
                  <a:pt x="139" y="23"/>
                </a:lnTo>
                <a:lnTo>
                  <a:pt x="134" y="20"/>
                </a:lnTo>
                <a:lnTo>
                  <a:pt x="129" y="16"/>
                </a:lnTo>
                <a:lnTo>
                  <a:pt x="124" y="12"/>
                </a:lnTo>
                <a:lnTo>
                  <a:pt x="118" y="9"/>
                </a:lnTo>
                <a:lnTo>
                  <a:pt x="111" y="7"/>
                </a:lnTo>
                <a:lnTo>
                  <a:pt x="104" y="4"/>
                </a:lnTo>
                <a:lnTo>
                  <a:pt x="98" y="2"/>
                </a:lnTo>
                <a:lnTo>
                  <a:pt x="91" y="0"/>
                </a:lnTo>
                <a:lnTo>
                  <a:pt x="83" y="0"/>
                </a:lnTo>
                <a:lnTo>
                  <a:pt x="76" y="0"/>
                </a:lnTo>
                <a:lnTo>
                  <a:pt x="68" y="0"/>
                </a:lnTo>
                <a:lnTo>
                  <a:pt x="60" y="0"/>
                </a:lnTo>
                <a:lnTo>
                  <a:pt x="53" y="2"/>
                </a:lnTo>
                <a:lnTo>
                  <a:pt x="46" y="4"/>
                </a:lnTo>
                <a:lnTo>
                  <a:pt x="40" y="7"/>
                </a:lnTo>
                <a:lnTo>
                  <a:pt x="33" y="9"/>
                </a:lnTo>
                <a:lnTo>
                  <a:pt x="26" y="12"/>
                </a:lnTo>
                <a:lnTo>
                  <a:pt x="22" y="16"/>
                </a:lnTo>
                <a:lnTo>
                  <a:pt x="17" y="20"/>
                </a:lnTo>
                <a:lnTo>
                  <a:pt x="12" y="23"/>
                </a:lnTo>
                <a:lnTo>
                  <a:pt x="8" y="28"/>
                </a:lnTo>
                <a:lnTo>
                  <a:pt x="5" y="34"/>
                </a:lnTo>
                <a:lnTo>
                  <a:pt x="3" y="39"/>
                </a:lnTo>
                <a:lnTo>
                  <a:pt x="2" y="44"/>
                </a:lnTo>
                <a:lnTo>
                  <a:pt x="0" y="49"/>
                </a:lnTo>
                <a:lnTo>
                  <a:pt x="0" y="54"/>
                </a:lnTo>
                <a:lnTo>
                  <a:pt x="0" y="60"/>
                </a:lnTo>
                <a:lnTo>
                  <a:pt x="2" y="65"/>
                </a:lnTo>
                <a:lnTo>
                  <a:pt x="3" y="70"/>
                </a:lnTo>
                <a:lnTo>
                  <a:pt x="5" y="76"/>
                </a:lnTo>
                <a:lnTo>
                  <a:pt x="8" y="81"/>
                </a:lnTo>
                <a:lnTo>
                  <a:pt x="12" y="84"/>
                </a:lnTo>
                <a:lnTo>
                  <a:pt x="17" y="90"/>
                </a:lnTo>
                <a:lnTo>
                  <a:pt x="22" y="93"/>
                </a:lnTo>
                <a:lnTo>
                  <a:pt x="26" y="96"/>
                </a:lnTo>
                <a:lnTo>
                  <a:pt x="33" y="100"/>
                </a:lnTo>
                <a:lnTo>
                  <a:pt x="40" y="102"/>
                </a:lnTo>
                <a:lnTo>
                  <a:pt x="46" y="105"/>
                </a:lnTo>
                <a:lnTo>
                  <a:pt x="53" y="106"/>
                </a:lnTo>
                <a:lnTo>
                  <a:pt x="60" y="107"/>
                </a:lnTo>
                <a:lnTo>
                  <a:pt x="68" y="109"/>
                </a:lnTo>
                <a:lnTo>
                  <a:pt x="76" y="109"/>
                </a:lnTo>
                <a:lnTo>
                  <a:pt x="83" y="109"/>
                </a:lnTo>
                <a:lnTo>
                  <a:pt x="91" y="107"/>
                </a:lnTo>
                <a:lnTo>
                  <a:pt x="98" y="106"/>
                </a:lnTo>
                <a:lnTo>
                  <a:pt x="104" y="105"/>
                </a:lnTo>
                <a:lnTo>
                  <a:pt x="111" y="102"/>
                </a:lnTo>
                <a:lnTo>
                  <a:pt x="118" y="100"/>
                </a:lnTo>
                <a:lnTo>
                  <a:pt x="124" y="96"/>
                </a:lnTo>
                <a:lnTo>
                  <a:pt x="129" y="93"/>
                </a:lnTo>
                <a:lnTo>
                  <a:pt x="134" y="90"/>
                </a:lnTo>
                <a:lnTo>
                  <a:pt x="139" y="84"/>
                </a:lnTo>
                <a:lnTo>
                  <a:pt x="142" y="81"/>
                </a:lnTo>
                <a:lnTo>
                  <a:pt x="146" y="76"/>
                </a:lnTo>
                <a:lnTo>
                  <a:pt x="147" y="70"/>
                </a:lnTo>
                <a:lnTo>
                  <a:pt x="151" y="65"/>
                </a:lnTo>
                <a:lnTo>
                  <a:pt x="151" y="60"/>
                </a:lnTo>
                <a:lnTo>
                  <a:pt x="151" y="54"/>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705" name="Freeform 49"/>
          <p:cNvSpPr>
            <a:spLocks noChangeAspect="1"/>
          </p:cNvSpPr>
          <p:nvPr/>
        </p:nvSpPr>
        <p:spPr>
          <a:xfrm>
            <a:off x="6188075" y="4621213"/>
            <a:ext cx="1336675" cy="7731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35" h="541">
                <a:moveTo>
                  <a:pt x="357" y="532"/>
                </a:moveTo>
                <a:lnTo>
                  <a:pt x="657" y="532"/>
                </a:lnTo>
                <a:lnTo>
                  <a:pt x="665" y="517"/>
                </a:lnTo>
                <a:lnTo>
                  <a:pt x="670" y="503"/>
                </a:lnTo>
                <a:lnTo>
                  <a:pt x="677" y="490"/>
                </a:lnTo>
                <a:lnTo>
                  <a:pt x="680" y="479"/>
                </a:lnTo>
                <a:lnTo>
                  <a:pt x="685" y="467"/>
                </a:lnTo>
                <a:lnTo>
                  <a:pt x="688" y="457"/>
                </a:lnTo>
                <a:lnTo>
                  <a:pt x="690" y="447"/>
                </a:lnTo>
                <a:lnTo>
                  <a:pt x="692" y="438"/>
                </a:lnTo>
                <a:lnTo>
                  <a:pt x="693" y="430"/>
                </a:lnTo>
                <a:lnTo>
                  <a:pt x="695" y="423"/>
                </a:lnTo>
                <a:lnTo>
                  <a:pt x="696" y="416"/>
                </a:lnTo>
                <a:lnTo>
                  <a:pt x="696" y="410"/>
                </a:lnTo>
                <a:lnTo>
                  <a:pt x="696" y="404"/>
                </a:lnTo>
                <a:lnTo>
                  <a:pt x="698" y="400"/>
                </a:lnTo>
                <a:lnTo>
                  <a:pt x="698" y="395"/>
                </a:lnTo>
                <a:lnTo>
                  <a:pt x="698" y="391"/>
                </a:lnTo>
                <a:lnTo>
                  <a:pt x="698" y="387"/>
                </a:lnTo>
                <a:lnTo>
                  <a:pt x="700" y="385"/>
                </a:lnTo>
                <a:lnTo>
                  <a:pt x="700" y="382"/>
                </a:lnTo>
                <a:lnTo>
                  <a:pt x="701" y="381"/>
                </a:lnTo>
                <a:lnTo>
                  <a:pt x="703" y="378"/>
                </a:lnTo>
                <a:lnTo>
                  <a:pt x="706" y="377"/>
                </a:lnTo>
                <a:lnTo>
                  <a:pt x="708" y="376"/>
                </a:lnTo>
                <a:lnTo>
                  <a:pt x="711" y="376"/>
                </a:lnTo>
                <a:lnTo>
                  <a:pt x="716" y="376"/>
                </a:lnTo>
                <a:lnTo>
                  <a:pt x="721" y="374"/>
                </a:lnTo>
                <a:lnTo>
                  <a:pt x="726" y="376"/>
                </a:lnTo>
                <a:lnTo>
                  <a:pt x="733" y="376"/>
                </a:lnTo>
                <a:lnTo>
                  <a:pt x="741" y="376"/>
                </a:lnTo>
                <a:lnTo>
                  <a:pt x="749" y="376"/>
                </a:lnTo>
                <a:lnTo>
                  <a:pt x="759" y="377"/>
                </a:lnTo>
                <a:lnTo>
                  <a:pt x="771" y="377"/>
                </a:lnTo>
                <a:lnTo>
                  <a:pt x="791" y="385"/>
                </a:lnTo>
                <a:lnTo>
                  <a:pt x="811" y="391"/>
                </a:lnTo>
                <a:lnTo>
                  <a:pt x="829" y="397"/>
                </a:lnTo>
                <a:lnTo>
                  <a:pt x="849" y="405"/>
                </a:lnTo>
                <a:lnTo>
                  <a:pt x="869" y="410"/>
                </a:lnTo>
                <a:lnTo>
                  <a:pt x="890" y="416"/>
                </a:lnTo>
                <a:lnTo>
                  <a:pt x="910" y="422"/>
                </a:lnTo>
                <a:lnTo>
                  <a:pt x="932" y="425"/>
                </a:lnTo>
                <a:lnTo>
                  <a:pt x="935" y="425"/>
                </a:lnTo>
                <a:lnTo>
                  <a:pt x="935" y="424"/>
                </a:lnTo>
                <a:lnTo>
                  <a:pt x="933" y="423"/>
                </a:lnTo>
                <a:lnTo>
                  <a:pt x="932" y="422"/>
                </a:lnTo>
                <a:lnTo>
                  <a:pt x="928" y="420"/>
                </a:lnTo>
                <a:lnTo>
                  <a:pt x="927" y="419"/>
                </a:lnTo>
                <a:lnTo>
                  <a:pt x="920" y="414"/>
                </a:lnTo>
                <a:lnTo>
                  <a:pt x="913" y="410"/>
                </a:lnTo>
                <a:lnTo>
                  <a:pt x="912" y="408"/>
                </a:lnTo>
                <a:lnTo>
                  <a:pt x="908" y="406"/>
                </a:lnTo>
                <a:lnTo>
                  <a:pt x="907" y="404"/>
                </a:lnTo>
                <a:lnTo>
                  <a:pt x="907" y="402"/>
                </a:lnTo>
                <a:lnTo>
                  <a:pt x="903" y="387"/>
                </a:lnTo>
                <a:lnTo>
                  <a:pt x="903" y="371"/>
                </a:lnTo>
                <a:lnTo>
                  <a:pt x="902" y="355"/>
                </a:lnTo>
                <a:lnTo>
                  <a:pt x="902" y="340"/>
                </a:lnTo>
                <a:lnTo>
                  <a:pt x="902" y="324"/>
                </a:lnTo>
                <a:lnTo>
                  <a:pt x="900" y="308"/>
                </a:lnTo>
                <a:lnTo>
                  <a:pt x="900" y="292"/>
                </a:lnTo>
                <a:lnTo>
                  <a:pt x="898" y="276"/>
                </a:lnTo>
                <a:lnTo>
                  <a:pt x="898" y="270"/>
                </a:lnTo>
                <a:lnTo>
                  <a:pt x="897" y="262"/>
                </a:lnTo>
                <a:lnTo>
                  <a:pt x="893" y="255"/>
                </a:lnTo>
                <a:lnTo>
                  <a:pt x="888" y="247"/>
                </a:lnTo>
                <a:lnTo>
                  <a:pt x="884" y="240"/>
                </a:lnTo>
                <a:lnTo>
                  <a:pt x="879" y="232"/>
                </a:lnTo>
                <a:lnTo>
                  <a:pt x="874" y="224"/>
                </a:lnTo>
                <a:lnTo>
                  <a:pt x="870" y="222"/>
                </a:lnTo>
                <a:lnTo>
                  <a:pt x="867" y="219"/>
                </a:lnTo>
                <a:lnTo>
                  <a:pt x="865" y="217"/>
                </a:lnTo>
                <a:lnTo>
                  <a:pt x="862" y="214"/>
                </a:lnTo>
                <a:lnTo>
                  <a:pt x="859" y="212"/>
                </a:lnTo>
                <a:lnTo>
                  <a:pt x="857" y="210"/>
                </a:lnTo>
                <a:lnTo>
                  <a:pt x="852" y="206"/>
                </a:lnTo>
                <a:lnTo>
                  <a:pt x="850" y="205"/>
                </a:lnTo>
                <a:lnTo>
                  <a:pt x="847" y="204"/>
                </a:lnTo>
                <a:lnTo>
                  <a:pt x="845" y="204"/>
                </a:lnTo>
                <a:lnTo>
                  <a:pt x="844" y="204"/>
                </a:lnTo>
                <a:lnTo>
                  <a:pt x="842" y="204"/>
                </a:lnTo>
                <a:lnTo>
                  <a:pt x="842" y="205"/>
                </a:lnTo>
                <a:lnTo>
                  <a:pt x="840" y="204"/>
                </a:lnTo>
                <a:lnTo>
                  <a:pt x="839" y="204"/>
                </a:lnTo>
                <a:lnTo>
                  <a:pt x="837" y="201"/>
                </a:lnTo>
                <a:lnTo>
                  <a:pt x="834" y="199"/>
                </a:lnTo>
                <a:lnTo>
                  <a:pt x="832" y="198"/>
                </a:lnTo>
                <a:lnTo>
                  <a:pt x="831" y="195"/>
                </a:lnTo>
                <a:lnTo>
                  <a:pt x="829" y="192"/>
                </a:lnTo>
                <a:lnTo>
                  <a:pt x="827" y="190"/>
                </a:lnTo>
                <a:lnTo>
                  <a:pt x="824" y="186"/>
                </a:lnTo>
                <a:lnTo>
                  <a:pt x="821" y="184"/>
                </a:lnTo>
                <a:lnTo>
                  <a:pt x="819" y="181"/>
                </a:lnTo>
                <a:lnTo>
                  <a:pt x="817" y="178"/>
                </a:lnTo>
                <a:lnTo>
                  <a:pt x="817" y="177"/>
                </a:lnTo>
                <a:lnTo>
                  <a:pt x="816" y="176"/>
                </a:lnTo>
                <a:lnTo>
                  <a:pt x="816" y="175"/>
                </a:lnTo>
                <a:lnTo>
                  <a:pt x="816" y="173"/>
                </a:lnTo>
                <a:lnTo>
                  <a:pt x="817" y="173"/>
                </a:lnTo>
                <a:lnTo>
                  <a:pt x="819" y="175"/>
                </a:lnTo>
                <a:lnTo>
                  <a:pt x="819" y="176"/>
                </a:lnTo>
                <a:lnTo>
                  <a:pt x="821" y="177"/>
                </a:lnTo>
                <a:lnTo>
                  <a:pt x="822" y="177"/>
                </a:lnTo>
                <a:lnTo>
                  <a:pt x="821" y="177"/>
                </a:lnTo>
                <a:lnTo>
                  <a:pt x="821" y="176"/>
                </a:lnTo>
                <a:lnTo>
                  <a:pt x="819" y="175"/>
                </a:lnTo>
                <a:lnTo>
                  <a:pt x="817" y="173"/>
                </a:lnTo>
                <a:lnTo>
                  <a:pt x="814" y="172"/>
                </a:lnTo>
                <a:lnTo>
                  <a:pt x="812" y="170"/>
                </a:lnTo>
                <a:lnTo>
                  <a:pt x="809" y="167"/>
                </a:lnTo>
                <a:lnTo>
                  <a:pt x="806" y="164"/>
                </a:lnTo>
                <a:lnTo>
                  <a:pt x="801" y="161"/>
                </a:lnTo>
                <a:lnTo>
                  <a:pt x="797" y="153"/>
                </a:lnTo>
                <a:lnTo>
                  <a:pt x="794" y="147"/>
                </a:lnTo>
                <a:lnTo>
                  <a:pt x="786" y="133"/>
                </a:lnTo>
                <a:lnTo>
                  <a:pt x="783" y="125"/>
                </a:lnTo>
                <a:lnTo>
                  <a:pt x="781" y="119"/>
                </a:lnTo>
                <a:lnTo>
                  <a:pt x="779" y="111"/>
                </a:lnTo>
                <a:lnTo>
                  <a:pt x="778" y="103"/>
                </a:lnTo>
                <a:lnTo>
                  <a:pt x="768" y="97"/>
                </a:lnTo>
                <a:lnTo>
                  <a:pt x="758" y="89"/>
                </a:lnTo>
                <a:lnTo>
                  <a:pt x="746" y="83"/>
                </a:lnTo>
                <a:lnTo>
                  <a:pt x="736" y="75"/>
                </a:lnTo>
                <a:lnTo>
                  <a:pt x="733" y="72"/>
                </a:lnTo>
                <a:lnTo>
                  <a:pt x="728" y="66"/>
                </a:lnTo>
                <a:lnTo>
                  <a:pt x="723" y="61"/>
                </a:lnTo>
                <a:lnTo>
                  <a:pt x="718" y="56"/>
                </a:lnTo>
                <a:lnTo>
                  <a:pt x="713" y="52"/>
                </a:lnTo>
                <a:lnTo>
                  <a:pt x="710" y="49"/>
                </a:lnTo>
                <a:lnTo>
                  <a:pt x="708" y="47"/>
                </a:lnTo>
                <a:lnTo>
                  <a:pt x="706" y="46"/>
                </a:lnTo>
                <a:lnTo>
                  <a:pt x="706" y="45"/>
                </a:lnTo>
                <a:lnTo>
                  <a:pt x="705" y="40"/>
                </a:lnTo>
                <a:lnTo>
                  <a:pt x="705" y="35"/>
                </a:lnTo>
                <a:lnTo>
                  <a:pt x="705" y="28"/>
                </a:lnTo>
                <a:lnTo>
                  <a:pt x="705" y="23"/>
                </a:lnTo>
                <a:lnTo>
                  <a:pt x="705" y="18"/>
                </a:lnTo>
                <a:lnTo>
                  <a:pt x="703" y="12"/>
                </a:lnTo>
                <a:lnTo>
                  <a:pt x="700" y="7"/>
                </a:lnTo>
                <a:lnTo>
                  <a:pt x="698" y="4"/>
                </a:lnTo>
                <a:lnTo>
                  <a:pt x="696" y="2"/>
                </a:lnTo>
                <a:lnTo>
                  <a:pt x="695" y="0"/>
                </a:lnTo>
                <a:lnTo>
                  <a:pt x="692" y="0"/>
                </a:lnTo>
                <a:lnTo>
                  <a:pt x="688" y="0"/>
                </a:lnTo>
                <a:lnTo>
                  <a:pt x="685" y="2"/>
                </a:lnTo>
                <a:lnTo>
                  <a:pt x="682" y="3"/>
                </a:lnTo>
                <a:lnTo>
                  <a:pt x="678" y="4"/>
                </a:lnTo>
                <a:lnTo>
                  <a:pt x="675" y="5"/>
                </a:lnTo>
                <a:lnTo>
                  <a:pt x="673" y="7"/>
                </a:lnTo>
                <a:lnTo>
                  <a:pt x="670" y="8"/>
                </a:lnTo>
                <a:lnTo>
                  <a:pt x="667" y="9"/>
                </a:lnTo>
                <a:lnTo>
                  <a:pt x="662" y="12"/>
                </a:lnTo>
                <a:lnTo>
                  <a:pt x="658" y="14"/>
                </a:lnTo>
                <a:lnTo>
                  <a:pt x="657" y="16"/>
                </a:lnTo>
                <a:lnTo>
                  <a:pt x="655" y="18"/>
                </a:lnTo>
                <a:lnTo>
                  <a:pt x="655" y="19"/>
                </a:lnTo>
                <a:lnTo>
                  <a:pt x="657" y="21"/>
                </a:lnTo>
                <a:lnTo>
                  <a:pt x="658" y="23"/>
                </a:lnTo>
                <a:lnTo>
                  <a:pt x="658" y="24"/>
                </a:lnTo>
                <a:lnTo>
                  <a:pt x="658" y="26"/>
                </a:lnTo>
                <a:lnTo>
                  <a:pt x="658" y="27"/>
                </a:lnTo>
                <a:lnTo>
                  <a:pt x="657" y="30"/>
                </a:lnTo>
                <a:lnTo>
                  <a:pt x="653" y="32"/>
                </a:lnTo>
                <a:lnTo>
                  <a:pt x="650" y="36"/>
                </a:lnTo>
                <a:lnTo>
                  <a:pt x="643" y="38"/>
                </a:lnTo>
                <a:lnTo>
                  <a:pt x="637" y="41"/>
                </a:lnTo>
                <a:lnTo>
                  <a:pt x="630" y="42"/>
                </a:lnTo>
                <a:lnTo>
                  <a:pt x="624" y="45"/>
                </a:lnTo>
                <a:lnTo>
                  <a:pt x="619" y="50"/>
                </a:lnTo>
                <a:lnTo>
                  <a:pt x="615" y="52"/>
                </a:lnTo>
                <a:lnTo>
                  <a:pt x="612" y="56"/>
                </a:lnTo>
                <a:lnTo>
                  <a:pt x="610" y="58"/>
                </a:lnTo>
                <a:lnTo>
                  <a:pt x="609" y="59"/>
                </a:lnTo>
                <a:lnTo>
                  <a:pt x="609" y="60"/>
                </a:lnTo>
                <a:lnTo>
                  <a:pt x="607" y="60"/>
                </a:lnTo>
                <a:lnTo>
                  <a:pt x="605" y="60"/>
                </a:lnTo>
                <a:lnTo>
                  <a:pt x="604" y="60"/>
                </a:lnTo>
                <a:lnTo>
                  <a:pt x="600" y="60"/>
                </a:lnTo>
                <a:lnTo>
                  <a:pt x="595" y="61"/>
                </a:lnTo>
                <a:lnTo>
                  <a:pt x="591" y="63"/>
                </a:lnTo>
                <a:lnTo>
                  <a:pt x="587" y="64"/>
                </a:lnTo>
                <a:lnTo>
                  <a:pt x="582" y="65"/>
                </a:lnTo>
                <a:lnTo>
                  <a:pt x="579" y="66"/>
                </a:lnTo>
                <a:lnTo>
                  <a:pt x="574" y="68"/>
                </a:lnTo>
                <a:lnTo>
                  <a:pt x="567" y="72"/>
                </a:lnTo>
                <a:lnTo>
                  <a:pt x="561" y="74"/>
                </a:lnTo>
                <a:lnTo>
                  <a:pt x="554" y="78"/>
                </a:lnTo>
                <a:lnTo>
                  <a:pt x="549" y="80"/>
                </a:lnTo>
                <a:lnTo>
                  <a:pt x="543" y="84"/>
                </a:lnTo>
                <a:lnTo>
                  <a:pt x="536" y="87"/>
                </a:lnTo>
                <a:lnTo>
                  <a:pt x="531" y="88"/>
                </a:lnTo>
                <a:lnTo>
                  <a:pt x="526" y="89"/>
                </a:lnTo>
                <a:lnTo>
                  <a:pt x="521" y="91"/>
                </a:lnTo>
                <a:lnTo>
                  <a:pt x="516" y="93"/>
                </a:lnTo>
                <a:lnTo>
                  <a:pt x="511" y="93"/>
                </a:lnTo>
                <a:lnTo>
                  <a:pt x="508" y="94"/>
                </a:lnTo>
                <a:lnTo>
                  <a:pt x="504" y="96"/>
                </a:lnTo>
                <a:lnTo>
                  <a:pt x="503" y="96"/>
                </a:lnTo>
                <a:lnTo>
                  <a:pt x="501" y="96"/>
                </a:lnTo>
                <a:lnTo>
                  <a:pt x="499" y="96"/>
                </a:lnTo>
                <a:lnTo>
                  <a:pt x="501" y="94"/>
                </a:lnTo>
                <a:lnTo>
                  <a:pt x="503" y="93"/>
                </a:lnTo>
                <a:lnTo>
                  <a:pt x="504" y="93"/>
                </a:lnTo>
                <a:lnTo>
                  <a:pt x="506" y="92"/>
                </a:lnTo>
                <a:lnTo>
                  <a:pt x="504" y="92"/>
                </a:lnTo>
                <a:lnTo>
                  <a:pt x="504" y="93"/>
                </a:lnTo>
                <a:lnTo>
                  <a:pt x="503" y="93"/>
                </a:lnTo>
                <a:lnTo>
                  <a:pt x="499" y="94"/>
                </a:lnTo>
                <a:lnTo>
                  <a:pt x="496" y="96"/>
                </a:lnTo>
                <a:lnTo>
                  <a:pt x="493" y="97"/>
                </a:lnTo>
                <a:lnTo>
                  <a:pt x="490" y="98"/>
                </a:lnTo>
                <a:lnTo>
                  <a:pt x="483" y="101"/>
                </a:lnTo>
                <a:lnTo>
                  <a:pt x="478" y="103"/>
                </a:lnTo>
                <a:lnTo>
                  <a:pt x="466" y="93"/>
                </a:lnTo>
                <a:lnTo>
                  <a:pt x="456" y="82"/>
                </a:lnTo>
                <a:lnTo>
                  <a:pt x="447" y="70"/>
                </a:lnTo>
                <a:lnTo>
                  <a:pt x="437" y="60"/>
                </a:lnTo>
                <a:lnTo>
                  <a:pt x="435" y="59"/>
                </a:lnTo>
                <a:lnTo>
                  <a:pt x="435" y="56"/>
                </a:lnTo>
                <a:lnTo>
                  <a:pt x="435" y="52"/>
                </a:lnTo>
                <a:lnTo>
                  <a:pt x="433" y="50"/>
                </a:lnTo>
                <a:lnTo>
                  <a:pt x="433" y="49"/>
                </a:lnTo>
                <a:lnTo>
                  <a:pt x="432" y="46"/>
                </a:lnTo>
                <a:lnTo>
                  <a:pt x="428" y="45"/>
                </a:lnTo>
                <a:lnTo>
                  <a:pt x="427" y="44"/>
                </a:lnTo>
                <a:lnTo>
                  <a:pt x="423" y="44"/>
                </a:lnTo>
                <a:lnTo>
                  <a:pt x="418" y="42"/>
                </a:lnTo>
                <a:lnTo>
                  <a:pt x="412" y="41"/>
                </a:lnTo>
                <a:lnTo>
                  <a:pt x="405" y="40"/>
                </a:lnTo>
                <a:lnTo>
                  <a:pt x="380" y="41"/>
                </a:lnTo>
                <a:lnTo>
                  <a:pt x="357" y="42"/>
                </a:lnTo>
                <a:lnTo>
                  <a:pt x="332" y="44"/>
                </a:lnTo>
                <a:lnTo>
                  <a:pt x="307" y="45"/>
                </a:lnTo>
                <a:lnTo>
                  <a:pt x="298" y="46"/>
                </a:lnTo>
                <a:lnTo>
                  <a:pt x="288" y="46"/>
                </a:lnTo>
                <a:lnTo>
                  <a:pt x="278" y="49"/>
                </a:lnTo>
                <a:lnTo>
                  <a:pt x="271" y="50"/>
                </a:lnTo>
                <a:lnTo>
                  <a:pt x="268" y="51"/>
                </a:lnTo>
                <a:lnTo>
                  <a:pt x="264" y="51"/>
                </a:lnTo>
                <a:lnTo>
                  <a:pt x="263" y="54"/>
                </a:lnTo>
                <a:lnTo>
                  <a:pt x="263" y="55"/>
                </a:lnTo>
                <a:lnTo>
                  <a:pt x="263" y="56"/>
                </a:lnTo>
                <a:lnTo>
                  <a:pt x="261" y="59"/>
                </a:lnTo>
                <a:lnTo>
                  <a:pt x="261" y="61"/>
                </a:lnTo>
                <a:lnTo>
                  <a:pt x="261" y="63"/>
                </a:lnTo>
                <a:lnTo>
                  <a:pt x="259" y="65"/>
                </a:lnTo>
                <a:lnTo>
                  <a:pt x="245" y="79"/>
                </a:lnTo>
                <a:lnTo>
                  <a:pt x="243" y="83"/>
                </a:lnTo>
                <a:lnTo>
                  <a:pt x="241" y="88"/>
                </a:lnTo>
                <a:lnTo>
                  <a:pt x="241" y="94"/>
                </a:lnTo>
                <a:lnTo>
                  <a:pt x="241" y="100"/>
                </a:lnTo>
                <a:lnTo>
                  <a:pt x="241" y="112"/>
                </a:lnTo>
                <a:lnTo>
                  <a:pt x="243" y="124"/>
                </a:lnTo>
                <a:lnTo>
                  <a:pt x="245" y="136"/>
                </a:lnTo>
                <a:lnTo>
                  <a:pt x="246" y="150"/>
                </a:lnTo>
                <a:lnTo>
                  <a:pt x="250" y="163"/>
                </a:lnTo>
                <a:lnTo>
                  <a:pt x="250" y="175"/>
                </a:lnTo>
                <a:lnTo>
                  <a:pt x="251" y="186"/>
                </a:lnTo>
                <a:lnTo>
                  <a:pt x="251" y="191"/>
                </a:lnTo>
                <a:lnTo>
                  <a:pt x="250" y="196"/>
                </a:lnTo>
                <a:lnTo>
                  <a:pt x="250" y="201"/>
                </a:lnTo>
                <a:lnTo>
                  <a:pt x="248" y="205"/>
                </a:lnTo>
                <a:lnTo>
                  <a:pt x="245" y="209"/>
                </a:lnTo>
                <a:lnTo>
                  <a:pt x="243" y="213"/>
                </a:lnTo>
                <a:lnTo>
                  <a:pt x="240" y="215"/>
                </a:lnTo>
                <a:lnTo>
                  <a:pt x="235" y="218"/>
                </a:lnTo>
                <a:lnTo>
                  <a:pt x="231" y="219"/>
                </a:lnTo>
                <a:lnTo>
                  <a:pt x="225" y="220"/>
                </a:lnTo>
                <a:lnTo>
                  <a:pt x="220" y="222"/>
                </a:lnTo>
                <a:lnTo>
                  <a:pt x="211" y="222"/>
                </a:lnTo>
                <a:lnTo>
                  <a:pt x="203" y="220"/>
                </a:lnTo>
                <a:lnTo>
                  <a:pt x="195" y="219"/>
                </a:lnTo>
                <a:lnTo>
                  <a:pt x="192" y="213"/>
                </a:lnTo>
                <a:lnTo>
                  <a:pt x="188" y="209"/>
                </a:lnTo>
                <a:lnTo>
                  <a:pt x="185" y="205"/>
                </a:lnTo>
                <a:lnTo>
                  <a:pt x="180" y="201"/>
                </a:lnTo>
                <a:lnTo>
                  <a:pt x="177" y="199"/>
                </a:lnTo>
                <a:lnTo>
                  <a:pt x="172" y="196"/>
                </a:lnTo>
                <a:lnTo>
                  <a:pt x="168" y="195"/>
                </a:lnTo>
                <a:lnTo>
                  <a:pt x="163" y="192"/>
                </a:lnTo>
                <a:lnTo>
                  <a:pt x="154" y="190"/>
                </a:lnTo>
                <a:lnTo>
                  <a:pt x="144" y="186"/>
                </a:lnTo>
                <a:lnTo>
                  <a:pt x="139" y="185"/>
                </a:lnTo>
                <a:lnTo>
                  <a:pt x="132" y="182"/>
                </a:lnTo>
                <a:lnTo>
                  <a:pt x="127" y="180"/>
                </a:lnTo>
                <a:lnTo>
                  <a:pt x="120" y="176"/>
                </a:lnTo>
                <a:lnTo>
                  <a:pt x="119" y="181"/>
                </a:lnTo>
                <a:lnTo>
                  <a:pt x="115" y="186"/>
                </a:lnTo>
                <a:lnTo>
                  <a:pt x="109" y="196"/>
                </a:lnTo>
                <a:lnTo>
                  <a:pt x="102" y="208"/>
                </a:lnTo>
                <a:lnTo>
                  <a:pt x="101" y="213"/>
                </a:lnTo>
                <a:lnTo>
                  <a:pt x="97" y="219"/>
                </a:lnTo>
                <a:lnTo>
                  <a:pt x="96" y="223"/>
                </a:lnTo>
                <a:lnTo>
                  <a:pt x="94" y="227"/>
                </a:lnTo>
                <a:lnTo>
                  <a:pt x="92" y="236"/>
                </a:lnTo>
                <a:lnTo>
                  <a:pt x="91" y="245"/>
                </a:lnTo>
                <a:lnTo>
                  <a:pt x="91" y="252"/>
                </a:lnTo>
                <a:lnTo>
                  <a:pt x="77" y="282"/>
                </a:lnTo>
                <a:lnTo>
                  <a:pt x="66" y="311"/>
                </a:lnTo>
                <a:lnTo>
                  <a:pt x="53" y="340"/>
                </a:lnTo>
                <a:lnTo>
                  <a:pt x="41" y="368"/>
                </a:lnTo>
                <a:lnTo>
                  <a:pt x="39" y="371"/>
                </a:lnTo>
                <a:lnTo>
                  <a:pt x="38" y="374"/>
                </a:lnTo>
                <a:lnTo>
                  <a:pt x="36" y="377"/>
                </a:lnTo>
                <a:lnTo>
                  <a:pt x="33" y="381"/>
                </a:lnTo>
                <a:lnTo>
                  <a:pt x="26" y="390"/>
                </a:lnTo>
                <a:lnTo>
                  <a:pt x="18" y="399"/>
                </a:lnTo>
                <a:lnTo>
                  <a:pt x="11" y="408"/>
                </a:lnTo>
                <a:lnTo>
                  <a:pt x="8" y="411"/>
                </a:lnTo>
                <a:lnTo>
                  <a:pt x="6" y="415"/>
                </a:lnTo>
                <a:lnTo>
                  <a:pt x="3" y="418"/>
                </a:lnTo>
                <a:lnTo>
                  <a:pt x="1" y="422"/>
                </a:lnTo>
                <a:lnTo>
                  <a:pt x="0" y="424"/>
                </a:lnTo>
                <a:lnTo>
                  <a:pt x="0" y="425"/>
                </a:lnTo>
                <a:lnTo>
                  <a:pt x="10" y="427"/>
                </a:lnTo>
                <a:lnTo>
                  <a:pt x="21" y="428"/>
                </a:lnTo>
                <a:lnTo>
                  <a:pt x="33" y="428"/>
                </a:lnTo>
                <a:lnTo>
                  <a:pt x="43" y="429"/>
                </a:lnTo>
                <a:lnTo>
                  <a:pt x="53" y="430"/>
                </a:lnTo>
                <a:lnTo>
                  <a:pt x="58" y="432"/>
                </a:lnTo>
                <a:lnTo>
                  <a:pt x="61" y="433"/>
                </a:lnTo>
                <a:lnTo>
                  <a:pt x="64" y="434"/>
                </a:lnTo>
                <a:lnTo>
                  <a:pt x="67" y="436"/>
                </a:lnTo>
                <a:lnTo>
                  <a:pt x="71" y="438"/>
                </a:lnTo>
                <a:lnTo>
                  <a:pt x="72" y="441"/>
                </a:lnTo>
                <a:lnTo>
                  <a:pt x="74" y="443"/>
                </a:lnTo>
                <a:lnTo>
                  <a:pt x="76" y="444"/>
                </a:lnTo>
                <a:lnTo>
                  <a:pt x="77" y="448"/>
                </a:lnTo>
                <a:lnTo>
                  <a:pt x="79" y="452"/>
                </a:lnTo>
                <a:lnTo>
                  <a:pt x="81" y="453"/>
                </a:lnTo>
                <a:lnTo>
                  <a:pt x="82" y="455"/>
                </a:lnTo>
                <a:lnTo>
                  <a:pt x="86" y="457"/>
                </a:lnTo>
                <a:lnTo>
                  <a:pt x="89" y="458"/>
                </a:lnTo>
                <a:lnTo>
                  <a:pt x="97" y="462"/>
                </a:lnTo>
                <a:lnTo>
                  <a:pt x="106" y="465"/>
                </a:lnTo>
                <a:lnTo>
                  <a:pt x="115" y="469"/>
                </a:lnTo>
                <a:lnTo>
                  <a:pt x="127" y="471"/>
                </a:lnTo>
                <a:lnTo>
                  <a:pt x="137" y="474"/>
                </a:lnTo>
                <a:lnTo>
                  <a:pt x="145" y="476"/>
                </a:lnTo>
                <a:lnTo>
                  <a:pt x="154" y="479"/>
                </a:lnTo>
                <a:lnTo>
                  <a:pt x="157" y="483"/>
                </a:lnTo>
                <a:lnTo>
                  <a:pt x="160" y="486"/>
                </a:lnTo>
                <a:lnTo>
                  <a:pt x="165" y="490"/>
                </a:lnTo>
                <a:lnTo>
                  <a:pt x="167" y="492"/>
                </a:lnTo>
                <a:lnTo>
                  <a:pt x="170" y="493"/>
                </a:lnTo>
                <a:lnTo>
                  <a:pt x="172" y="494"/>
                </a:lnTo>
                <a:lnTo>
                  <a:pt x="175" y="495"/>
                </a:lnTo>
                <a:lnTo>
                  <a:pt x="182" y="495"/>
                </a:lnTo>
                <a:lnTo>
                  <a:pt x="188" y="497"/>
                </a:lnTo>
                <a:lnTo>
                  <a:pt x="192" y="497"/>
                </a:lnTo>
                <a:lnTo>
                  <a:pt x="195" y="498"/>
                </a:lnTo>
                <a:lnTo>
                  <a:pt x="197" y="499"/>
                </a:lnTo>
                <a:lnTo>
                  <a:pt x="198" y="502"/>
                </a:lnTo>
                <a:lnTo>
                  <a:pt x="198" y="506"/>
                </a:lnTo>
                <a:lnTo>
                  <a:pt x="200" y="509"/>
                </a:lnTo>
                <a:lnTo>
                  <a:pt x="202" y="512"/>
                </a:lnTo>
                <a:lnTo>
                  <a:pt x="203" y="513"/>
                </a:lnTo>
                <a:lnTo>
                  <a:pt x="206" y="514"/>
                </a:lnTo>
                <a:lnTo>
                  <a:pt x="208" y="517"/>
                </a:lnTo>
                <a:lnTo>
                  <a:pt x="215" y="520"/>
                </a:lnTo>
                <a:lnTo>
                  <a:pt x="220" y="521"/>
                </a:lnTo>
                <a:lnTo>
                  <a:pt x="225" y="522"/>
                </a:lnTo>
                <a:lnTo>
                  <a:pt x="231" y="523"/>
                </a:lnTo>
                <a:lnTo>
                  <a:pt x="238" y="523"/>
                </a:lnTo>
                <a:lnTo>
                  <a:pt x="245" y="525"/>
                </a:lnTo>
                <a:lnTo>
                  <a:pt x="251" y="527"/>
                </a:lnTo>
                <a:lnTo>
                  <a:pt x="256" y="528"/>
                </a:lnTo>
                <a:lnTo>
                  <a:pt x="261" y="530"/>
                </a:lnTo>
                <a:lnTo>
                  <a:pt x="266" y="531"/>
                </a:lnTo>
                <a:lnTo>
                  <a:pt x="269" y="532"/>
                </a:lnTo>
                <a:lnTo>
                  <a:pt x="271" y="534"/>
                </a:lnTo>
                <a:lnTo>
                  <a:pt x="274" y="534"/>
                </a:lnTo>
                <a:lnTo>
                  <a:pt x="276" y="535"/>
                </a:lnTo>
                <a:lnTo>
                  <a:pt x="278" y="536"/>
                </a:lnTo>
                <a:lnTo>
                  <a:pt x="276" y="536"/>
                </a:lnTo>
                <a:lnTo>
                  <a:pt x="274" y="536"/>
                </a:lnTo>
                <a:lnTo>
                  <a:pt x="276" y="536"/>
                </a:lnTo>
                <a:lnTo>
                  <a:pt x="278" y="536"/>
                </a:lnTo>
                <a:lnTo>
                  <a:pt x="281" y="537"/>
                </a:lnTo>
                <a:lnTo>
                  <a:pt x="283" y="537"/>
                </a:lnTo>
                <a:lnTo>
                  <a:pt x="286" y="539"/>
                </a:lnTo>
                <a:lnTo>
                  <a:pt x="291" y="539"/>
                </a:lnTo>
                <a:lnTo>
                  <a:pt x="294" y="540"/>
                </a:lnTo>
                <a:lnTo>
                  <a:pt x="301" y="541"/>
                </a:lnTo>
                <a:lnTo>
                  <a:pt x="312" y="540"/>
                </a:lnTo>
                <a:lnTo>
                  <a:pt x="324" y="540"/>
                </a:lnTo>
                <a:lnTo>
                  <a:pt x="334" y="540"/>
                </a:lnTo>
                <a:lnTo>
                  <a:pt x="342" y="540"/>
                </a:lnTo>
                <a:lnTo>
                  <a:pt x="349" y="540"/>
                </a:lnTo>
                <a:lnTo>
                  <a:pt x="355" y="540"/>
                </a:lnTo>
                <a:lnTo>
                  <a:pt x="359" y="540"/>
                </a:lnTo>
                <a:lnTo>
                  <a:pt x="364" y="540"/>
                </a:lnTo>
                <a:lnTo>
                  <a:pt x="365" y="540"/>
                </a:lnTo>
                <a:lnTo>
                  <a:pt x="367" y="540"/>
                </a:lnTo>
                <a:lnTo>
                  <a:pt x="369" y="539"/>
                </a:lnTo>
                <a:lnTo>
                  <a:pt x="367" y="539"/>
                </a:lnTo>
                <a:lnTo>
                  <a:pt x="365" y="537"/>
                </a:lnTo>
                <a:lnTo>
                  <a:pt x="364" y="536"/>
                </a:lnTo>
                <a:lnTo>
                  <a:pt x="360" y="534"/>
                </a:lnTo>
                <a:lnTo>
                  <a:pt x="357" y="532"/>
                </a:lnTo>
                <a:close/>
              </a:path>
            </a:pathLst>
          </a:custGeom>
          <a:solidFill>
            <a:srgbClr val="C0C0C0"/>
          </a:solidFill>
          <a:ln w="9525">
            <a:noFill/>
          </a:ln>
        </p:spPr>
        <p:txBody>
          <a:bodyPr/>
          <a:p>
            <a:endParaRPr lang="zh-CN" altLang="en-US"/>
          </a:p>
        </p:txBody>
      </p:sp>
      <p:sp>
        <p:nvSpPr>
          <p:cNvPr id="26706" name="Freeform 50"/>
          <p:cNvSpPr>
            <a:spLocks noChangeAspect="1"/>
          </p:cNvSpPr>
          <p:nvPr/>
        </p:nvSpPr>
        <p:spPr>
          <a:xfrm>
            <a:off x="6188075" y="4621213"/>
            <a:ext cx="1336675" cy="7731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35" h="541">
                <a:moveTo>
                  <a:pt x="357" y="532"/>
                </a:moveTo>
                <a:lnTo>
                  <a:pt x="657" y="532"/>
                </a:lnTo>
                <a:lnTo>
                  <a:pt x="665" y="517"/>
                </a:lnTo>
                <a:lnTo>
                  <a:pt x="670" y="503"/>
                </a:lnTo>
                <a:lnTo>
                  <a:pt x="677" y="490"/>
                </a:lnTo>
                <a:lnTo>
                  <a:pt x="680" y="479"/>
                </a:lnTo>
                <a:lnTo>
                  <a:pt x="685" y="467"/>
                </a:lnTo>
                <a:lnTo>
                  <a:pt x="688" y="457"/>
                </a:lnTo>
                <a:lnTo>
                  <a:pt x="690" y="447"/>
                </a:lnTo>
                <a:lnTo>
                  <a:pt x="692" y="438"/>
                </a:lnTo>
                <a:lnTo>
                  <a:pt x="693" y="430"/>
                </a:lnTo>
                <a:lnTo>
                  <a:pt x="695" y="423"/>
                </a:lnTo>
                <a:lnTo>
                  <a:pt x="696" y="416"/>
                </a:lnTo>
                <a:lnTo>
                  <a:pt x="696" y="410"/>
                </a:lnTo>
                <a:lnTo>
                  <a:pt x="696" y="404"/>
                </a:lnTo>
                <a:lnTo>
                  <a:pt x="698" y="400"/>
                </a:lnTo>
                <a:lnTo>
                  <a:pt x="698" y="395"/>
                </a:lnTo>
                <a:lnTo>
                  <a:pt x="698" y="391"/>
                </a:lnTo>
                <a:lnTo>
                  <a:pt x="698" y="387"/>
                </a:lnTo>
                <a:lnTo>
                  <a:pt x="700" y="385"/>
                </a:lnTo>
                <a:lnTo>
                  <a:pt x="700" y="382"/>
                </a:lnTo>
                <a:lnTo>
                  <a:pt x="701" y="381"/>
                </a:lnTo>
                <a:lnTo>
                  <a:pt x="703" y="378"/>
                </a:lnTo>
                <a:lnTo>
                  <a:pt x="706" y="377"/>
                </a:lnTo>
                <a:lnTo>
                  <a:pt x="708" y="376"/>
                </a:lnTo>
                <a:lnTo>
                  <a:pt x="711" y="376"/>
                </a:lnTo>
                <a:lnTo>
                  <a:pt x="716" y="376"/>
                </a:lnTo>
                <a:lnTo>
                  <a:pt x="721" y="374"/>
                </a:lnTo>
                <a:lnTo>
                  <a:pt x="726" y="376"/>
                </a:lnTo>
                <a:lnTo>
                  <a:pt x="733" y="376"/>
                </a:lnTo>
                <a:lnTo>
                  <a:pt x="741" y="376"/>
                </a:lnTo>
                <a:lnTo>
                  <a:pt x="749" y="376"/>
                </a:lnTo>
                <a:lnTo>
                  <a:pt x="759" y="377"/>
                </a:lnTo>
                <a:lnTo>
                  <a:pt x="771" y="377"/>
                </a:lnTo>
                <a:lnTo>
                  <a:pt x="791" y="385"/>
                </a:lnTo>
                <a:lnTo>
                  <a:pt x="811" y="391"/>
                </a:lnTo>
                <a:lnTo>
                  <a:pt x="829" y="397"/>
                </a:lnTo>
                <a:lnTo>
                  <a:pt x="849" y="405"/>
                </a:lnTo>
                <a:lnTo>
                  <a:pt x="869" y="410"/>
                </a:lnTo>
                <a:lnTo>
                  <a:pt x="890" y="416"/>
                </a:lnTo>
                <a:lnTo>
                  <a:pt x="910" y="422"/>
                </a:lnTo>
                <a:lnTo>
                  <a:pt x="932" y="425"/>
                </a:lnTo>
                <a:lnTo>
                  <a:pt x="935" y="425"/>
                </a:lnTo>
                <a:lnTo>
                  <a:pt x="935" y="424"/>
                </a:lnTo>
                <a:lnTo>
                  <a:pt x="933" y="423"/>
                </a:lnTo>
                <a:lnTo>
                  <a:pt x="932" y="422"/>
                </a:lnTo>
                <a:lnTo>
                  <a:pt x="928" y="420"/>
                </a:lnTo>
                <a:lnTo>
                  <a:pt x="927" y="419"/>
                </a:lnTo>
                <a:lnTo>
                  <a:pt x="920" y="414"/>
                </a:lnTo>
                <a:lnTo>
                  <a:pt x="913" y="410"/>
                </a:lnTo>
                <a:lnTo>
                  <a:pt x="912" y="408"/>
                </a:lnTo>
                <a:lnTo>
                  <a:pt x="908" y="406"/>
                </a:lnTo>
                <a:lnTo>
                  <a:pt x="907" y="404"/>
                </a:lnTo>
                <a:lnTo>
                  <a:pt x="907" y="402"/>
                </a:lnTo>
                <a:lnTo>
                  <a:pt x="903" y="387"/>
                </a:lnTo>
                <a:lnTo>
                  <a:pt x="903" y="371"/>
                </a:lnTo>
                <a:lnTo>
                  <a:pt x="902" y="355"/>
                </a:lnTo>
                <a:lnTo>
                  <a:pt x="902" y="340"/>
                </a:lnTo>
                <a:lnTo>
                  <a:pt x="902" y="324"/>
                </a:lnTo>
                <a:lnTo>
                  <a:pt x="900" y="308"/>
                </a:lnTo>
                <a:lnTo>
                  <a:pt x="900" y="292"/>
                </a:lnTo>
                <a:lnTo>
                  <a:pt x="898" y="276"/>
                </a:lnTo>
                <a:lnTo>
                  <a:pt x="898" y="270"/>
                </a:lnTo>
                <a:lnTo>
                  <a:pt x="897" y="262"/>
                </a:lnTo>
                <a:lnTo>
                  <a:pt x="893" y="255"/>
                </a:lnTo>
                <a:lnTo>
                  <a:pt x="888" y="247"/>
                </a:lnTo>
                <a:lnTo>
                  <a:pt x="884" y="240"/>
                </a:lnTo>
                <a:lnTo>
                  <a:pt x="879" y="232"/>
                </a:lnTo>
                <a:lnTo>
                  <a:pt x="874" y="224"/>
                </a:lnTo>
                <a:lnTo>
                  <a:pt x="870" y="222"/>
                </a:lnTo>
                <a:lnTo>
                  <a:pt x="867" y="219"/>
                </a:lnTo>
                <a:lnTo>
                  <a:pt x="865" y="217"/>
                </a:lnTo>
                <a:lnTo>
                  <a:pt x="862" y="214"/>
                </a:lnTo>
                <a:lnTo>
                  <a:pt x="859" y="212"/>
                </a:lnTo>
                <a:lnTo>
                  <a:pt x="857" y="210"/>
                </a:lnTo>
                <a:lnTo>
                  <a:pt x="852" y="206"/>
                </a:lnTo>
                <a:lnTo>
                  <a:pt x="850" y="205"/>
                </a:lnTo>
                <a:lnTo>
                  <a:pt x="847" y="204"/>
                </a:lnTo>
                <a:lnTo>
                  <a:pt x="845" y="204"/>
                </a:lnTo>
                <a:lnTo>
                  <a:pt x="844" y="204"/>
                </a:lnTo>
                <a:lnTo>
                  <a:pt x="842" y="204"/>
                </a:lnTo>
                <a:lnTo>
                  <a:pt x="842" y="205"/>
                </a:lnTo>
                <a:lnTo>
                  <a:pt x="840" y="204"/>
                </a:lnTo>
                <a:lnTo>
                  <a:pt x="839" y="204"/>
                </a:lnTo>
                <a:lnTo>
                  <a:pt x="837" y="201"/>
                </a:lnTo>
                <a:lnTo>
                  <a:pt x="834" y="199"/>
                </a:lnTo>
                <a:lnTo>
                  <a:pt x="832" y="198"/>
                </a:lnTo>
                <a:lnTo>
                  <a:pt x="831" y="195"/>
                </a:lnTo>
                <a:lnTo>
                  <a:pt x="829" y="192"/>
                </a:lnTo>
                <a:lnTo>
                  <a:pt x="827" y="190"/>
                </a:lnTo>
                <a:lnTo>
                  <a:pt x="824" y="186"/>
                </a:lnTo>
                <a:lnTo>
                  <a:pt x="821" y="184"/>
                </a:lnTo>
                <a:lnTo>
                  <a:pt x="819" y="181"/>
                </a:lnTo>
                <a:lnTo>
                  <a:pt x="817" y="178"/>
                </a:lnTo>
                <a:lnTo>
                  <a:pt x="817" y="177"/>
                </a:lnTo>
                <a:lnTo>
                  <a:pt x="816" y="176"/>
                </a:lnTo>
                <a:lnTo>
                  <a:pt x="816" y="175"/>
                </a:lnTo>
                <a:lnTo>
                  <a:pt x="816" y="173"/>
                </a:lnTo>
                <a:lnTo>
                  <a:pt x="817" y="173"/>
                </a:lnTo>
                <a:lnTo>
                  <a:pt x="819" y="175"/>
                </a:lnTo>
                <a:lnTo>
                  <a:pt x="819" y="176"/>
                </a:lnTo>
                <a:lnTo>
                  <a:pt x="821" y="177"/>
                </a:lnTo>
                <a:lnTo>
                  <a:pt x="822" y="177"/>
                </a:lnTo>
                <a:lnTo>
                  <a:pt x="821" y="177"/>
                </a:lnTo>
                <a:lnTo>
                  <a:pt x="821" y="176"/>
                </a:lnTo>
                <a:lnTo>
                  <a:pt x="819" y="175"/>
                </a:lnTo>
                <a:lnTo>
                  <a:pt x="817" y="173"/>
                </a:lnTo>
                <a:lnTo>
                  <a:pt x="814" y="172"/>
                </a:lnTo>
                <a:lnTo>
                  <a:pt x="812" y="170"/>
                </a:lnTo>
                <a:lnTo>
                  <a:pt x="809" y="167"/>
                </a:lnTo>
                <a:lnTo>
                  <a:pt x="806" y="164"/>
                </a:lnTo>
                <a:lnTo>
                  <a:pt x="801" y="161"/>
                </a:lnTo>
                <a:lnTo>
                  <a:pt x="797" y="153"/>
                </a:lnTo>
                <a:lnTo>
                  <a:pt x="794" y="147"/>
                </a:lnTo>
                <a:lnTo>
                  <a:pt x="786" y="133"/>
                </a:lnTo>
                <a:lnTo>
                  <a:pt x="783" y="125"/>
                </a:lnTo>
                <a:lnTo>
                  <a:pt x="781" y="119"/>
                </a:lnTo>
                <a:lnTo>
                  <a:pt x="779" y="111"/>
                </a:lnTo>
                <a:lnTo>
                  <a:pt x="778" y="103"/>
                </a:lnTo>
                <a:lnTo>
                  <a:pt x="768" y="97"/>
                </a:lnTo>
                <a:lnTo>
                  <a:pt x="758" y="89"/>
                </a:lnTo>
                <a:lnTo>
                  <a:pt x="746" y="83"/>
                </a:lnTo>
                <a:lnTo>
                  <a:pt x="736" y="75"/>
                </a:lnTo>
                <a:lnTo>
                  <a:pt x="733" y="72"/>
                </a:lnTo>
                <a:lnTo>
                  <a:pt x="728" y="66"/>
                </a:lnTo>
                <a:lnTo>
                  <a:pt x="723" y="61"/>
                </a:lnTo>
                <a:lnTo>
                  <a:pt x="718" y="56"/>
                </a:lnTo>
                <a:lnTo>
                  <a:pt x="713" y="52"/>
                </a:lnTo>
                <a:lnTo>
                  <a:pt x="710" y="49"/>
                </a:lnTo>
                <a:lnTo>
                  <a:pt x="708" y="47"/>
                </a:lnTo>
                <a:lnTo>
                  <a:pt x="706" y="46"/>
                </a:lnTo>
                <a:lnTo>
                  <a:pt x="706" y="45"/>
                </a:lnTo>
                <a:lnTo>
                  <a:pt x="705" y="40"/>
                </a:lnTo>
                <a:lnTo>
                  <a:pt x="705" y="35"/>
                </a:lnTo>
                <a:lnTo>
                  <a:pt x="705" y="28"/>
                </a:lnTo>
                <a:lnTo>
                  <a:pt x="705" y="23"/>
                </a:lnTo>
                <a:lnTo>
                  <a:pt x="705" y="18"/>
                </a:lnTo>
                <a:lnTo>
                  <a:pt x="703" y="12"/>
                </a:lnTo>
                <a:lnTo>
                  <a:pt x="700" y="7"/>
                </a:lnTo>
                <a:lnTo>
                  <a:pt x="698" y="4"/>
                </a:lnTo>
                <a:lnTo>
                  <a:pt x="696" y="2"/>
                </a:lnTo>
                <a:lnTo>
                  <a:pt x="695" y="0"/>
                </a:lnTo>
                <a:lnTo>
                  <a:pt x="692" y="0"/>
                </a:lnTo>
                <a:lnTo>
                  <a:pt x="688" y="0"/>
                </a:lnTo>
                <a:lnTo>
                  <a:pt x="685" y="2"/>
                </a:lnTo>
                <a:lnTo>
                  <a:pt x="682" y="3"/>
                </a:lnTo>
                <a:lnTo>
                  <a:pt x="678" y="4"/>
                </a:lnTo>
                <a:lnTo>
                  <a:pt x="675" y="5"/>
                </a:lnTo>
                <a:lnTo>
                  <a:pt x="673" y="7"/>
                </a:lnTo>
                <a:lnTo>
                  <a:pt x="670" y="8"/>
                </a:lnTo>
                <a:lnTo>
                  <a:pt x="667" y="9"/>
                </a:lnTo>
                <a:lnTo>
                  <a:pt x="662" y="12"/>
                </a:lnTo>
                <a:lnTo>
                  <a:pt x="658" y="14"/>
                </a:lnTo>
                <a:lnTo>
                  <a:pt x="657" y="16"/>
                </a:lnTo>
                <a:lnTo>
                  <a:pt x="655" y="18"/>
                </a:lnTo>
                <a:lnTo>
                  <a:pt x="655" y="19"/>
                </a:lnTo>
                <a:lnTo>
                  <a:pt x="657" y="21"/>
                </a:lnTo>
                <a:lnTo>
                  <a:pt x="658" y="23"/>
                </a:lnTo>
                <a:lnTo>
                  <a:pt x="658" y="24"/>
                </a:lnTo>
                <a:lnTo>
                  <a:pt x="658" y="26"/>
                </a:lnTo>
                <a:lnTo>
                  <a:pt x="658" y="27"/>
                </a:lnTo>
                <a:lnTo>
                  <a:pt x="657" y="30"/>
                </a:lnTo>
                <a:lnTo>
                  <a:pt x="653" y="32"/>
                </a:lnTo>
                <a:lnTo>
                  <a:pt x="650" y="36"/>
                </a:lnTo>
                <a:lnTo>
                  <a:pt x="643" y="38"/>
                </a:lnTo>
                <a:lnTo>
                  <a:pt x="637" y="41"/>
                </a:lnTo>
                <a:lnTo>
                  <a:pt x="630" y="42"/>
                </a:lnTo>
                <a:lnTo>
                  <a:pt x="624" y="45"/>
                </a:lnTo>
                <a:lnTo>
                  <a:pt x="619" y="50"/>
                </a:lnTo>
                <a:lnTo>
                  <a:pt x="615" y="52"/>
                </a:lnTo>
                <a:lnTo>
                  <a:pt x="612" y="56"/>
                </a:lnTo>
                <a:lnTo>
                  <a:pt x="610" y="58"/>
                </a:lnTo>
                <a:lnTo>
                  <a:pt x="609" y="59"/>
                </a:lnTo>
                <a:lnTo>
                  <a:pt x="609" y="60"/>
                </a:lnTo>
                <a:lnTo>
                  <a:pt x="607" y="60"/>
                </a:lnTo>
                <a:lnTo>
                  <a:pt x="605" y="60"/>
                </a:lnTo>
                <a:lnTo>
                  <a:pt x="604" y="60"/>
                </a:lnTo>
                <a:lnTo>
                  <a:pt x="600" y="60"/>
                </a:lnTo>
                <a:lnTo>
                  <a:pt x="595" y="61"/>
                </a:lnTo>
                <a:lnTo>
                  <a:pt x="591" y="63"/>
                </a:lnTo>
                <a:lnTo>
                  <a:pt x="587" y="64"/>
                </a:lnTo>
                <a:lnTo>
                  <a:pt x="582" y="65"/>
                </a:lnTo>
                <a:lnTo>
                  <a:pt x="579" y="66"/>
                </a:lnTo>
                <a:lnTo>
                  <a:pt x="574" y="68"/>
                </a:lnTo>
                <a:lnTo>
                  <a:pt x="567" y="72"/>
                </a:lnTo>
                <a:lnTo>
                  <a:pt x="561" y="74"/>
                </a:lnTo>
                <a:lnTo>
                  <a:pt x="554" y="78"/>
                </a:lnTo>
                <a:lnTo>
                  <a:pt x="549" y="80"/>
                </a:lnTo>
                <a:lnTo>
                  <a:pt x="543" y="84"/>
                </a:lnTo>
                <a:lnTo>
                  <a:pt x="536" y="87"/>
                </a:lnTo>
                <a:lnTo>
                  <a:pt x="531" y="88"/>
                </a:lnTo>
                <a:lnTo>
                  <a:pt x="526" y="89"/>
                </a:lnTo>
                <a:lnTo>
                  <a:pt x="521" y="91"/>
                </a:lnTo>
                <a:lnTo>
                  <a:pt x="516" y="93"/>
                </a:lnTo>
                <a:lnTo>
                  <a:pt x="511" y="93"/>
                </a:lnTo>
                <a:lnTo>
                  <a:pt x="508" y="94"/>
                </a:lnTo>
                <a:lnTo>
                  <a:pt x="504" y="96"/>
                </a:lnTo>
                <a:lnTo>
                  <a:pt x="503" y="96"/>
                </a:lnTo>
                <a:lnTo>
                  <a:pt x="501" y="96"/>
                </a:lnTo>
                <a:lnTo>
                  <a:pt x="499" y="96"/>
                </a:lnTo>
                <a:lnTo>
                  <a:pt x="501" y="94"/>
                </a:lnTo>
                <a:lnTo>
                  <a:pt x="503" y="93"/>
                </a:lnTo>
                <a:lnTo>
                  <a:pt x="504" y="93"/>
                </a:lnTo>
                <a:lnTo>
                  <a:pt x="506" y="92"/>
                </a:lnTo>
                <a:lnTo>
                  <a:pt x="504" y="92"/>
                </a:lnTo>
                <a:lnTo>
                  <a:pt x="504" y="93"/>
                </a:lnTo>
                <a:lnTo>
                  <a:pt x="503" y="93"/>
                </a:lnTo>
                <a:lnTo>
                  <a:pt x="499" y="94"/>
                </a:lnTo>
                <a:lnTo>
                  <a:pt x="496" y="96"/>
                </a:lnTo>
                <a:lnTo>
                  <a:pt x="493" y="97"/>
                </a:lnTo>
                <a:lnTo>
                  <a:pt x="490" y="98"/>
                </a:lnTo>
                <a:lnTo>
                  <a:pt x="483" y="101"/>
                </a:lnTo>
                <a:lnTo>
                  <a:pt x="478" y="103"/>
                </a:lnTo>
                <a:lnTo>
                  <a:pt x="466" y="93"/>
                </a:lnTo>
                <a:lnTo>
                  <a:pt x="456" y="82"/>
                </a:lnTo>
                <a:lnTo>
                  <a:pt x="447" y="70"/>
                </a:lnTo>
                <a:lnTo>
                  <a:pt x="437" y="60"/>
                </a:lnTo>
                <a:lnTo>
                  <a:pt x="435" y="59"/>
                </a:lnTo>
                <a:lnTo>
                  <a:pt x="435" y="56"/>
                </a:lnTo>
                <a:lnTo>
                  <a:pt x="435" y="52"/>
                </a:lnTo>
                <a:lnTo>
                  <a:pt x="433" y="50"/>
                </a:lnTo>
                <a:lnTo>
                  <a:pt x="433" y="49"/>
                </a:lnTo>
                <a:lnTo>
                  <a:pt x="432" y="46"/>
                </a:lnTo>
                <a:lnTo>
                  <a:pt x="428" y="45"/>
                </a:lnTo>
                <a:lnTo>
                  <a:pt x="427" y="44"/>
                </a:lnTo>
                <a:lnTo>
                  <a:pt x="423" y="44"/>
                </a:lnTo>
                <a:lnTo>
                  <a:pt x="418" y="42"/>
                </a:lnTo>
                <a:lnTo>
                  <a:pt x="412" y="41"/>
                </a:lnTo>
                <a:lnTo>
                  <a:pt x="405" y="40"/>
                </a:lnTo>
                <a:lnTo>
                  <a:pt x="380" y="41"/>
                </a:lnTo>
                <a:lnTo>
                  <a:pt x="357" y="42"/>
                </a:lnTo>
                <a:lnTo>
                  <a:pt x="332" y="44"/>
                </a:lnTo>
                <a:lnTo>
                  <a:pt x="307" y="45"/>
                </a:lnTo>
                <a:lnTo>
                  <a:pt x="298" y="46"/>
                </a:lnTo>
                <a:lnTo>
                  <a:pt x="288" y="46"/>
                </a:lnTo>
                <a:lnTo>
                  <a:pt x="278" y="49"/>
                </a:lnTo>
                <a:lnTo>
                  <a:pt x="271" y="50"/>
                </a:lnTo>
                <a:lnTo>
                  <a:pt x="268" y="51"/>
                </a:lnTo>
                <a:lnTo>
                  <a:pt x="264" y="51"/>
                </a:lnTo>
                <a:lnTo>
                  <a:pt x="263" y="54"/>
                </a:lnTo>
                <a:lnTo>
                  <a:pt x="263" y="55"/>
                </a:lnTo>
                <a:lnTo>
                  <a:pt x="263" y="56"/>
                </a:lnTo>
                <a:lnTo>
                  <a:pt x="261" y="59"/>
                </a:lnTo>
                <a:lnTo>
                  <a:pt x="261" y="61"/>
                </a:lnTo>
                <a:lnTo>
                  <a:pt x="261" y="63"/>
                </a:lnTo>
                <a:lnTo>
                  <a:pt x="259" y="65"/>
                </a:lnTo>
                <a:lnTo>
                  <a:pt x="245" y="79"/>
                </a:lnTo>
                <a:lnTo>
                  <a:pt x="243" y="83"/>
                </a:lnTo>
                <a:lnTo>
                  <a:pt x="241" y="88"/>
                </a:lnTo>
                <a:lnTo>
                  <a:pt x="241" y="94"/>
                </a:lnTo>
                <a:lnTo>
                  <a:pt x="241" y="100"/>
                </a:lnTo>
                <a:lnTo>
                  <a:pt x="241" y="112"/>
                </a:lnTo>
                <a:lnTo>
                  <a:pt x="243" y="124"/>
                </a:lnTo>
                <a:lnTo>
                  <a:pt x="245" y="136"/>
                </a:lnTo>
                <a:lnTo>
                  <a:pt x="246" y="150"/>
                </a:lnTo>
                <a:lnTo>
                  <a:pt x="250" y="163"/>
                </a:lnTo>
                <a:lnTo>
                  <a:pt x="250" y="175"/>
                </a:lnTo>
                <a:lnTo>
                  <a:pt x="251" y="186"/>
                </a:lnTo>
                <a:lnTo>
                  <a:pt x="251" y="191"/>
                </a:lnTo>
                <a:lnTo>
                  <a:pt x="250" y="196"/>
                </a:lnTo>
                <a:lnTo>
                  <a:pt x="250" y="201"/>
                </a:lnTo>
                <a:lnTo>
                  <a:pt x="248" y="205"/>
                </a:lnTo>
                <a:lnTo>
                  <a:pt x="245" y="209"/>
                </a:lnTo>
                <a:lnTo>
                  <a:pt x="243" y="213"/>
                </a:lnTo>
                <a:lnTo>
                  <a:pt x="240" y="215"/>
                </a:lnTo>
                <a:lnTo>
                  <a:pt x="235" y="218"/>
                </a:lnTo>
                <a:lnTo>
                  <a:pt x="231" y="219"/>
                </a:lnTo>
                <a:lnTo>
                  <a:pt x="225" y="220"/>
                </a:lnTo>
                <a:lnTo>
                  <a:pt x="220" y="222"/>
                </a:lnTo>
                <a:lnTo>
                  <a:pt x="211" y="222"/>
                </a:lnTo>
                <a:lnTo>
                  <a:pt x="203" y="220"/>
                </a:lnTo>
                <a:lnTo>
                  <a:pt x="195" y="219"/>
                </a:lnTo>
                <a:lnTo>
                  <a:pt x="192" y="213"/>
                </a:lnTo>
                <a:lnTo>
                  <a:pt x="188" y="209"/>
                </a:lnTo>
                <a:lnTo>
                  <a:pt x="185" y="205"/>
                </a:lnTo>
                <a:lnTo>
                  <a:pt x="180" y="201"/>
                </a:lnTo>
                <a:lnTo>
                  <a:pt x="177" y="199"/>
                </a:lnTo>
                <a:lnTo>
                  <a:pt x="172" y="196"/>
                </a:lnTo>
                <a:lnTo>
                  <a:pt x="168" y="195"/>
                </a:lnTo>
                <a:lnTo>
                  <a:pt x="163" y="192"/>
                </a:lnTo>
                <a:lnTo>
                  <a:pt x="154" y="190"/>
                </a:lnTo>
                <a:lnTo>
                  <a:pt x="144" y="186"/>
                </a:lnTo>
                <a:lnTo>
                  <a:pt x="139" y="185"/>
                </a:lnTo>
                <a:lnTo>
                  <a:pt x="132" y="182"/>
                </a:lnTo>
                <a:lnTo>
                  <a:pt x="127" y="180"/>
                </a:lnTo>
                <a:lnTo>
                  <a:pt x="120" y="176"/>
                </a:lnTo>
                <a:lnTo>
                  <a:pt x="119" y="181"/>
                </a:lnTo>
                <a:lnTo>
                  <a:pt x="115" y="186"/>
                </a:lnTo>
                <a:lnTo>
                  <a:pt x="109" y="196"/>
                </a:lnTo>
                <a:lnTo>
                  <a:pt x="102" y="208"/>
                </a:lnTo>
                <a:lnTo>
                  <a:pt x="101" y="213"/>
                </a:lnTo>
                <a:lnTo>
                  <a:pt x="97" y="219"/>
                </a:lnTo>
                <a:lnTo>
                  <a:pt x="96" y="223"/>
                </a:lnTo>
                <a:lnTo>
                  <a:pt x="94" y="227"/>
                </a:lnTo>
                <a:lnTo>
                  <a:pt x="92" y="236"/>
                </a:lnTo>
                <a:lnTo>
                  <a:pt x="91" y="245"/>
                </a:lnTo>
                <a:lnTo>
                  <a:pt x="91" y="252"/>
                </a:lnTo>
                <a:lnTo>
                  <a:pt x="77" y="282"/>
                </a:lnTo>
                <a:lnTo>
                  <a:pt x="66" y="311"/>
                </a:lnTo>
                <a:lnTo>
                  <a:pt x="53" y="340"/>
                </a:lnTo>
                <a:lnTo>
                  <a:pt x="41" y="368"/>
                </a:lnTo>
                <a:lnTo>
                  <a:pt x="39" y="371"/>
                </a:lnTo>
                <a:lnTo>
                  <a:pt x="38" y="374"/>
                </a:lnTo>
                <a:lnTo>
                  <a:pt x="36" y="377"/>
                </a:lnTo>
                <a:lnTo>
                  <a:pt x="33" y="381"/>
                </a:lnTo>
                <a:lnTo>
                  <a:pt x="26" y="390"/>
                </a:lnTo>
                <a:lnTo>
                  <a:pt x="18" y="399"/>
                </a:lnTo>
                <a:lnTo>
                  <a:pt x="11" y="408"/>
                </a:lnTo>
                <a:lnTo>
                  <a:pt x="8" y="411"/>
                </a:lnTo>
                <a:lnTo>
                  <a:pt x="6" y="415"/>
                </a:lnTo>
                <a:lnTo>
                  <a:pt x="3" y="418"/>
                </a:lnTo>
                <a:lnTo>
                  <a:pt x="1" y="422"/>
                </a:lnTo>
                <a:lnTo>
                  <a:pt x="0" y="424"/>
                </a:lnTo>
                <a:lnTo>
                  <a:pt x="0" y="425"/>
                </a:lnTo>
                <a:lnTo>
                  <a:pt x="10" y="427"/>
                </a:lnTo>
                <a:lnTo>
                  <a:pt x="21" y="428"/>
                </a:lnTo>
                <a:lnTo>
                  <a:pt x="33" y="428"/>
                </a:lnTo>
                <a:lnTo>
                  <a:pt x="43" y="429"/>
                </a:lnTo>
                <a:lnTo>
                  <a:pt x="53" y="430"/>
                </a:lnTo>
                <a:lnTo>
                  <a:pt x="58" y="432"/>
                </a:lnTo>
                <a:lnTo>
                  <a:pt x="61" y="433"/>
                </a:lnTo>
                <a:lnTo>
                  <a:pt x="64" y="434"/>
                </a:lnTo>
                <a:lnTo>
                  <a:pt x="67" y="436"/>
                </a:lnTo>
                <a:lnTo>
                  <a:pt x="71" y="438"/>
                </a:lnTo>
                <a:lnTo>
                  <a:pt x="72" y="441"/>
                </a:lnTo>
                <a:lnTo>
                  <a:pt x="74" y="443"/>
                </a:lnTo>
                <a:lnTo>
                  <a:pt x="76" y="444"/>
                </a:lnTo>
                <a:lnTo>
                  <a:pt x="77" y="448"/>
                </a:lnTo>
                <a:lnTo>
                  <a:pt x="79" y="452"/>
                </a:lnTo>
                <a:lnTo>
                  <a:pt x="81" y="453"/>
                </a:lnTo>
                <a:lnTo>
                  <a:pt x="82" y="455"/>
                </a:lnTo>
                <a:lnTo>
                  <a:pt x="86" y="457"/>
                </a:lnTo>
                <a:lnTo>
                  <a:pt x="89" y="458"/>
                </a:lnTo>
                <a:lnTo>
                  <a:pt x="97" y="462"/>
                </a:lnTo>
                <a:lnTo>
                  <a:pt x="106" y="465"/>
                </a:lnTo>
                <a:lnTo>
                  <a:pt x="115" y="469"/>
                </a:lnTo>
                <a:lnTo>
                  <a:pt x="127" y="471"/>
                </a:lnTo>
                <a:lnTo>
                  <a:pt x="137" y="474"/>
                </a:lnTo>
                <a:lnTo>
                  <a:pt x="145" y="476"/>
                </a:lnTo>
                <a:lnTo>
                  <a:pt x="154" y="479"/>
                </a:lnTo>
                <a:lnTo>
                  <a:pt x="157" y="483"/>
                </a:lnTo>
                <a:lnTo>
                  <a:pt x="160" y="486"/>
                </a:lnTo>
                <a:lnTo>
                  <a:pt x="165" y="490"/>
                </a:lnTo>
                <a:lnTo>
                  <a:pt x="167" y="492"/>
                </a:lnTo>
                <a:lnTo>
                  <a:pt x="170" y="493"/>
                </a:lnTo>
                <a:lnTo>
                  <a:pt x="172" y="494"/>
                </a:lnTo>
                <a:lnTo>
                  <a:pt x="175" y="495"/>
                </a:lnTo>
                <a:lnTo>
                  <a:pt x="182" y="495"/>
                </a:lnTo>
                <a:lnTo>
                  <a:pt x="188" y="497"/>
                </a:lnTo>
                <a:lnTo>
                  <a:pt x="192" y="497"/>
                </a:lnTo>
                <a:lnTo>
                  <a:pt x="195" y="498"/>
                </a:lnTo>
                <a:lnTo>
                  <a:pt x="197" y="499"/>
                </a:lnTo>
                <a:lnTo>
                  <a:pt x="198" y="502"/>
                </a:lnTo>
                <a:lnTo>
                  <a:pt x="198" y="506"/>
                </a:lnTo>
                <a:lnTo>
                  <a:pt x="200" y="509"/>
                </a:lnTo>
                <a:lnTo>
                  <a:pt x="202" y="512"/>
                </a:lnTo>
                <a:lnTo>
                  <a:pt x="203" y="513"/>
                </a:lnTo>
                <a:lnTo>
                  <a:pt x="206" y="514"/>
                </a:lnTo>
                <a:lnTo>
                  <a:pt x="208" y="517"/>
                </a:lnTo>
                <a:lnTo>
                  <a:pt x="215" y="520"/>
                </a:lnTo>
                <a:lnTo>
                  <a:pt x="220" y="521"/>
                </a:lnTo>
                <a:lnTo>
                  <a:pt x="225" y="522"/>
                </a:lnTo>
                <a:lnTo>
                  <a:pt x="231" y="523"/>
                </a:lnTo>
                <a:lnTo>
                  <a:pt x="238" y="523"/>
                </a:lnTo>
                <a:lnTo>
                  <a:pt x="245" y="525"/>
                </a:lnTo>
                <a:lnTo>
                  <a:pt x="251" y="527"/>
                </a:lnTo>
                <a:lnTo>
                  <a:pt x="256" y="528"/>
                </a:lnTo>
                <a:lnTo>
                  <a:pt x="261" y="530"/>
                </a:lnTo>
                <a:lnTo>
                  <a:pt x="266" y="531"/>
                </a:lnTo>
                <a:lnTo>
                  <a:pt x="269" y="532"/>
                </a:lnTo>
                <a:lnTo>
                  <a:pt x="271" y="534"/>
                </a:lnTo>
                <a:lnTo>
                  <a:pt x="274" y="534"/>
                </a:lnTo>
                <a:lnTo>
                  <a:pt x="276" y="535"/>
                </a:lnTo>
                <a:lnTo>
                  <a:pt x="278" y="536"/>
                </a:lnTo>
                <a:lnTo>
                  <a:pt x="276" y="536"/>
                </a:lnTo>
                <a:lnTo>
                  <a:pt x="274" y="536"/>
                </a:lnTo>
                <a:lnTo>
                  <a:pt x="276" y="536"/>
                </a:lnTo>
                <a:lnTo>
                  <a:pt x="278" y="536"/>
                </a:lnTo>
                <a:lnTo>
                  <a:pt x="281" y="537"/>
                </a:lnTo>
                <a:lnTo>
                  <a:pt x="283" y="537"/>
                </a:lnTo>
                <a:lnTo>
                  <a:pt x="286" y="539"/>
                </a:lnTo>
                <a:lnTo>
                  <a:pt x="291" y="539"/>
                </a:lnTo>
                <a:lnTo>
                  <a:pt x="294" y="540"/>
                </a:lnTo>
                <a:lnTo>
                  <a:pt x="301" y="541"/>
                </a:lnTo>
                <a:lnTo>
                  <a:pt x="312" y="540"/>
                </a:lnTo>
                <a:lnTo>
                  <a:pt x="324" y="540"/>
                </a:lnTo>
                <a:lnTo>
                  <a:pt x="334" y="540"/>
                </a:lnTo>
                <a:lnTo>
                  <a:pt x="342" y="540"/>
                </a:lnTo>
                <a:lnTo>
                  <a:pt x="349" y="540"/>
                </a:lnTo>
                <a:lnTo>
                  <a:pt x="355" y="540"/>
                </a:lnTo>
                <a:lnTo>
                  <a:pt x="359" y="540"/>
                </a:lnTo>
                <a:lnTo>
                  <a:pt x="364" y="540"/>
                </a:lnTo>
                <a:lnTo>
                  <a:pt x="365" y="540"/>
                </a:lnTo>
                <a:lnTo>
                  <a:pt x="367" y="540"/>
                </a:lnTo>
                <a:lnTo>
                  <a:pt x="369" y="539"/>
                </a:lnTo>
                <a:lnTo>
                  <a:pt x="367" y="539"/>
                </a:lnTo>
                <a:lnTo>
                  <a:pt x="365" y="537"/>
                </a:lnTo>
                <a:lnTo>
                  <a:pt x="364" y="536"/>
                </a:lnTo>
                <a:lnTo>
                  <a:pt x="360" y="534"/>
                </a:lnTo>
                <a:lnTo>
                  <a:pt x="357" y="532"/>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707" name="Freeform 51"/>
          <p:cNvSpPr>
            <a:spLocks noChangeAspect="1"/>
          </p:cNvSpPr>
          <p:nvPr/>
        </p:nvSpPr>
        <p:spPr>
          <a:xfrm>
            <a:off x="6838950" y="4795838"/>
            <a:ext cx="214313"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0" h="110">
                <a:moveTo>
                  <a:pt x="150" y="55"/>
                </a:moveTo>
                <a:lnTo>
                  <a:pt x="150" y="50"/>
                </a:lnTo>
                <a:lnTo>
                  <a:pt x="149" y="44"/>
                </a:lnTo>
                <a:lnTo>
                  <a:pt x="147" y="39"/>
                </a:lnTo>
                <a:lnTo>
                  <a:pt x="145" y="34"/>
                </a:lnTo>
                <a:lnTo>
                  <a:pt x="142" y="30"/>
                </a:lnTo>
                <a:lnTo>
                  <a:pt x="137" y="25"/>
                </a:lnTo>
                <a:lnTo>
                  <a:pt x="134" y="21"/>
                </a:lnTo>
                <a:lnTo>
                  <a:pt x="129" y="17"/>
                </a:lnTo>
                <a:lnTo>
                  <a:pt x="124" y="13"/>
                </a:lnTo>
                <a:lnTo>
                  <a:pt x="117" y="9"/>
                </a:lnTo>
                <a:lnTo>
                  <a:pt x="111" y="7"/>
                </a:lnTo>
                <a:lnTo>
                  <a:pt x="104" y="4"/>
                </a:lnTo>
                <a:lnTo>
                  <a:pt x="97" y="3"/>
                </a:lnTo>
                <a:lnTo>
                  <a:pt x="91" y="2"/>
                </a:lnTo>
                <a:lnTo>
                  <a:pt x="83" y="0"/>
                </a:lnTo>
                <a:lnTo>
                  <a:pt x="74" y="0"/>
                </a:lnTo>
                <a:lnTo>
                  <a:pt x="68" y="0"/>
                </a:lnTo>
                <a:lnTo>
                  <a:pt x="59" y="2"/>
                </a:lnTo>
                <a:lnTo>
                  <a:pt x="53" y="3"/>
                </a:lnTo>
                <a:lnTo>
                  <a:pt x="46" y="4"/>
                </a:lnTo>
                <a:lnTo>
                  <a:pt x="40" y="7"/>
                </a:lnTo>
                <a:lnTo>
                  <a:pt x="33" y="9"/>
                </a:lnTo>
                <a:lnTo>
                  <a:pt x="26" y="13"/>
                </a:lnTo>
                <a:lnTo>
                  <a:pt x="21" y="17"/>
                </a:lnTo>
                <a:lnTo>
                  <a:pt x="16" y="21"/>
                </a:lnTo>
                <a:lnTo>
                  <a:pt x="11" y="25"/>
                </a:lnTo>
                <a:lnTo>
                  <a:pt x="8" y="30"/>
                </a:lnTo>
                <a:lnTo>
                  <a:pt x="5" y="34"/>
                </a:lnTo>
                <a:lnTo>
                  <a:pt x="3" y="39"/>
                </a:lnTo>
                <a:lnTo>
                  <a:pt x="0" y="44"/>
                </a:lnTo>
                <a:lnTo>
                  <a:pt x="0" y="50"/>
                </a:lnTo>
                <a:lnTo>
                  <a:pt x="0" y="55"/>
                </a:lnTo>
                <a:lnTo>
                  <a:pt x="0" y="60"/>
                </a:lnTo>
                <a:lnTo>
                  <a:pt x="0" y="67"/>
                </a:lnTo>
                <a:lnTo>
                  <a:pt x="3" y="72"/>
                </a:lnTo>
                <a:lnTo>
                  <a:pt x="5" y="77"/>
                </a:lnTo>
                <a:lnTo>
                  <a:pt x="8" y="81"/>
                </a:lnTo>
                <a:lnTo>
                  <a:pt x="11" y="86"/>
                </a:lnTo>
                <a:lnTo>
                  <a:pt x="16" y="90"/>
                </a:lnTo>
                <a:lnTo>
                  <a:pt x="21" y="93"/>
                </a:lnTo>
                <a:lnTo>
                  <a:pt x="26" y="97"/>
                </a:lnTo>
                <a:lnTo>
                  <a:pt x="33" y="101"/>
                </a:lnTo>
                <a:lnTo>
                  <a:pt x="40" y="104"/>
                </a:lnTo>
                <a:lnTo>
                  <a:pt x="46" y="105"/>
                </a:lnTo>
                <a:lnTo>
                  <a:pt x="53" y="107"/>
                </a:lnTo>
                <a:lnTo>
                  <a:pt x="59" y="109"/>
                </a:lnTo>
                <a:lnTo>
                  <a:pt x="68" y="110"/>
                </a:lnTo>
                <a:lnTo>
                  <a:pt x="74" y="110"/>
                </a:lnTo>
                <a:lnTo>
                  <a:pt x="83" y="110"/>
                </a:lnTo>
                <a:lnTo>
                  <a:pt x="91" y="109"/>
                </a:lnTo>
                <a:lnTo>
                  <a:pt x="97" y="107"/>
                </a:lnTo>
                <a:lnTo>
                  <a:pt x="104" y="105"/>
                </a:lnTo>
                <a:lnTo>
                  <a:pt x="111" y="104"/>
                </a:lnTo>
                <a:lnTo>
                  <a:pt x="117" y="101"/>
                </a:lnTo>
                <a:lnTo>
                  <a:pt x="124" y="97"/>
                </a:lnTo>
                <a:lnTo>
                  <a:pt x="129" y="93"/>
                </a:lnTo>
                <a:lnTo>
                  <a:pt x="134" y="90"/>
                </a:lnTo>
                <a:lnTo>
                  <a:pt x="137" y="86"/>
                </a:lnTo>
                <a:lnTo>
                  <a:pt x="142" y="81"/>
                </a:lnTo>
                <a:lnTo>
                  <a:pt x="145" y="77"/>
                </a:lnTo>
                <a:lnTo>
                  <a:pt x="147" y="72"/>
                </a:lnTo>
                <a:lnTo>
                  <a:pt x="149" y="67"/>
                </a:lnTo>
                <a:lnTo>
                  <a:pt x="150" y="60"/>
                </a:lnTo>
                <a:lnTo>
                  <a:pt x="150" y="55"/>
                </a:lnTo>
                <a:close/>
              </a:path>
            </a:pathLst>
          </a:custGeom>
          <a:solidFill>
            <a:srgbClr val="FFFFFF"/>
          </a:solidFill>
          <a:ln w="9525">
            <a:noFill/>
          </a:ln>
        </p:spPr>
        <p:txBody>
          <a:bodyPr/>
          <a:p>
            <a:endParaRPr lang="zh-CN" altLang="en-US"/>
          </a:p>
        </p:txBody>
      </p:sp>
      <p:sp>
        <p:nvSpPr>
          <p:cNvPr id="26708" name="Freeform 52"/>
          <p:cNvSpPr>
            <a:spLocks noChangeAspect="1"/>
          </p:cNvSpPr>
          <p:nvPr/>
        </p:nvSpPr>
        <p:spPr>
          <a:xfrm>
            <a:off x="6838950" y="4795838"/>
            <a:ext cx="214313" cy="1571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0" h="110">
                <a:moveTo>
                  <a:pt x="150" y="55"/>
                </a:moveTo>
                <a:lnTo>
                  <a:pt x="150" y="50"/>
                </a:lnTo>
                <a:lnTo>
                  <a:pt x="149" y="44"/>
                </a:lnTo>
                <a:lnTo>
                  <a:pt x="147" y="39"/>
                </a:lnTo>
                <a:lnTo>
                  <a:pt x="145" y="34"/>
                </a:lnTo>
                <a:lnTo>
                  <a:pt x="142" y="30"/>
                </a:lnTo>
                <a:lnTo>
                  <a:pt x="137" y="25"/>
                </a:lnTo>
                <a:lnTo>
                  <a:pt x="134" y="21"/>
                </a:lnTo>
                <a:lnTo>
                  <a:pt x="129" y="17"/>
                </a:lnTo>
                <a:lnTo>
                  <a:pt x="124" y="13"/>
                </a:lnTo>
                <a:lnTo>
                  <a:pt x="117" y="9"/>
                </a:lnTo>
                <a:lnTo>
                  <a:pt x="111" y="7"/>
                </a:lnTo>
                <a:lnTo>
                  <a:pt x="104" y="4"/>
                </a:lnTo>
                <a:lnTo>
                  <a:pt x="97" y="3"/>
                </a:lnTo>
                <a:lnTo>
                  <a:pt x="91" y="2"/>
                </a:lnTo>
                <a:lnTo>
                  <a:pt x="83" y="0"/>
                </a:lnTo>
                <a:lnTo>
                  <a:pt x="74" y="0"/>
                </a:lnTo>
                <a:lnTo>
                  <a:pt x="68" y="0"/>
                </a:lnTo>
                <a:lnTo>
                  <a:pt x="59" y="2"/>
                </a:lnTo>
                <a:lnTo>
                  <a:pt x="53" y="3"/>
                </a:lnTo>
                <a:lnTo>
                  <a:pt x="46" y="4"/>
                </a:lnTo>
                <a:lnTo>
                  <a:pt x="40" y="7"/>
                </a:lnTo>
                <a:lnTo>
                  <a:pt x="33" y="9"/>
                </a:lnTo>
                <a:lnTo>
                  <a:pt x="26" y="13"/>
                </a:lnTo>
                <a:lnTo>
                  <a:pt x="21" y="17"/>
                </a:lnTo>
                <a:lnTo>
                  <a:pt x="16" y="21"/>
                </a:lnTo>
                <a:lnTo>
                  <a:pt x="11" y="25"/>
                </a:lnTo>
                <a:lnTo>
                  <a:pt x="8" y="30"/>
                </a:lnTo>
                <a:lnTo>
                  <a:pt x="5" y="34"/>
                </a:lnTo>
                <a:lnTo>
                  <a:pt x="3" y="39"/>
                </a:lnTo>
                <a:lnTo>
                  <a:pt x="0" y="44"/>
                </a:lnTo>
                <a:lnTo>
                  <a:pt x="0" y="50"/>
                </a:lnTo>
                <a:lnTo>
                  <a:pt x="0" y="55"/>
                </a:lnTo>
                <a:lnTo>
                  <a:pt x="0" y="60"/>
                </a:lnTo>
                <a:lnTo>
                  <a:pt x="0" y="67"/>
                </a:lnTo>
                <a:lnTo>
                  <a:pt x="3" y="72"/>
                </a:lnTo>
                <a:lnTo>
                  <a:pt x="5" y="77"/>
                </a:lnTo>
                <a:lnTo>
                  <a:pt x="8" y="81"/>
                </a:lnTo>
                <a:lnTo>
                  <a:pt x="11" y="86"/>
                </a:lnTo>
                <a:lnTo>
                  <a:pt x="16" y="90"/>
                </a:lnTo>
                <a:lnTo>
                  <a:pt x="21" y="93"/>
                </a:lnTo>
                <a:lnTo>
                  <a:pt x="26" y="97"/>
                </a:lnTo>
                <a:lnTo>
                  <a:pt x="33" y="101"/>
                </a:lnTo>
                <a:lnTo>
                  <a:pt x="40" y="104"/>
                </a:lnTo>
                <a:lnTo>
                  <a:pt x="46" y="105"/>
                </a:lnTo>
                <a:lnTo>
                  <a:pt x="53" y="107"/>
                </a:lnTo>
                <a:lnTo>
                  <a:pt x="59" y="109"/>
                </a:lnTo>
                <a:lnTo>
                  <a:pt x="68" y="110"/>
                </a:lnTo>
                <a:lnTo>
                  <a:pt x="74" y="110"/>
                </a:lnTo>
                <a:lnTo>
                  <a:pt x="83" y="110"/>
                </a:lnTo>
                <a:lnTo>
                  <a:pt x="91" y="109"/>
                </a:lnTo>
                <a:lnTo>
                  <a:pt x="97" y="107"/>
                </a:lnTo>
                <a:lnTo>
                  <a:pt x="104" y="105"/>
                </a:lnTo>
                <a:lnTo>
                  <a:pt x="111" y="104"/>
                </a:lnTo>
                <a:lnTo>
                  <a:pt x="117" y="101"/>
                </a:lnTo>
                <a:lnTo>
                  <a:pt x="124" y="97"/>
                </a:lnTo>
                <a:lnTo>
                  <a:pt x="129" y="93"/>
                </a:lnTo>
                <a:lnTo>
                  <a:pt x="134" y="90"/>
                </a:lnTo>
                <a:lnTo>
                  <a:pt x="137" y="86"/>
                </a:lnTo>
                <a:lnTo>
                  <a:pt x="142" y="81"/>
                </a:lnTo>
                <a:lnTo>
                  <a:pt x="145" y="77"/>
                </a:lnTo>
                <a:lnTo>
                  <a:pt x="147" y="72"/>
                </a:lnTo>
                <a:lnTo>
                  <a:pt x="149" y="67"/>
                </a:lnTo>
                <a:lnTo>
                  <a:pt x="150" y="60"/>
                </a:lnTo>
                <a:lnTo>
                  <a:pt x="150"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709" name="Freeform 53"/>
          <p:cNvSpPr>
            <a:spLocks noChangeAspect="1"/>
          </p:cNvSpPr>
          <p:nvPr/>
        </p:nvSpPr>
        <p:spPr>
          <a:xfrm>
            <a:off x="6553200" y="4919663"/>
            <a:ext cx="217488"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09">
                <a:moveTo>
                  <a:pt x="152" y="55"/>
                </a:moveTo>
                <a:lnTo>
                  <a:pt x="152" y="48"/>
                </a:lnTo>
                <a:lnTo>
                  <a:pt x="151" y="43"/>
                </a:lnTo>
                <a:lnTo>
                  <a:pt x="149" y="38"/>
                </a:lnTo>
                <a:lnTo>
                  <a:pt x="146" y="33"/>
                </a:lnTo>
                <a:lnTo>
                  <a:pt x="143" y="28"/>
                </a:lnTo>
                <a:lnTo>
                  <a:pt x="139" y="24"/>
                </a:lnTo>
                <a:lnTo>
                  <a:pt x="136" y="20"/>
                </a:lnTo>
                <a:lnTo>
                  <a:pt x="131" y="17"/>
                </a:lnTo>
                <a:lnTo>
                  <a:pt x="124" y="13"/>
                </a:lnTo>
                <a:lnTo>
                  <a:pt x="119" y="9"/>
                </a:lnTo>
                <a:lnTo>
                  <a:pt x="113" y="6"/>
                </a:lnTo>
                <a:lnTo>
                  <a:pt x="106" y="4"/>
                </a:lnTo>
                <a:lnTo>
                  <a:pt x="99" y="3"/>
                </a:lnTo>
                <a:lnTo>
                  <a:pt x="91" y="1"/>
                </a:lnTo>
                <a:lnTo>
                  <a:pt x="85" y="0"/>
                </a:lnTo>
                <a:lnTo>
                  <a:pt x="76" y="0"/>
                </a:lnTo>
                <a:lnTo>
                  <a:pt x="68" y="0"/>
                </a:lnTo>
                <a:lnTo>
                  <a:pt x="61" y="1"/>
                </a:lnTo>
                <a:lnTo>
                  <a:pt x="53" y="3"/>
                </a:lnTo>
                <a:lnTo>
                  <a:pt x="47" y="4"/>
                </a:lnTo>
                <a:lnTo>
                  <a:pt x="40" y="6"/>
                </a:lnTo>
                <a:lnTo>
                  <a:pt x="33" y="9"/>
                </a:lnTo>
                <a:lnTo>
                  <a:pt x="28" y="13"/>
                </a:lnTo>
                <a:lnTo>
                  <a:pt x="23" y="17"/>
                </a:lnTo>
                <a:lnTo>
                  <a:pt x="18" y="20"/>
                </a:lnTo>
                <a:lnTo>
                  <a:pt x="13" y="24"/>
                </a:lnTo>
                <a:lnTo>
                  <a:pt x="10" y="28"/>
                </a:lnTo>
                <a:lnTo>
                  <a:pt x="7" y="33"/>
                </a:lnTo>
                <a:lnTo>
                  <a:pt x="3" y="38"/>
                </a:lnTo>
                <a:lnTo>
                  <a:pt x="2" y="43"/>
                </a:lnTo>
                <a:lnTo>
                  <a:pt x="0" y="48"/>
                </a:lnTo>
                <a:lnTo>
                  <a:pt x="0" y="55"/>
                </a:lnTo>
                <a:lnTo>
                  <a:pt x="0" y="60"/>
                </a:lnTo>
                <a:lnTo>
                  <a:pt x="2" y="65"/>
                </a:lnTo>
                <a:lnTo>
                  <a:pt x="3" y="71"/>
                </a:lnTo>
                <a:lnTo>
                  <a:pt x="7" y="76"/>
                </a:lnTo>
                <a:lnTo>
                  <a:pt x="10" y="80"/>
                </a:lnTo>
                <a:lnTo>
                  <a:pt x="13" y="85"/>
                </a:lnTo>
                <a:lnTo>
                  <a:pt x="18" y="89"/>
                </a:lnTo>
                <a:lnTo>
                  <a:pt x="23" y="93"/>
                </a:lnTo>
                <a:lnTo>
                  <a:pt x="28" y="97"/>
                </a:lnTo>
                <a:lnTo>
                  <a:pt x="33" y="99"/>
                </a:lnTo>
                <a:lnTo>
                  <a:pt x="40" y="103"/>
                </a:lnTo>
                <a:lnTo>
                  <a:pt x="47" y="104"/>
                </a:lnTo>
                <a:lnTo>
                  <a:pt x="53" y="107"/>
                </a:lnTo>
                <a:lnTo>
                  <a:pt x="61" y="108"/>
                </a:lnTo>
                <a:lnTo>
                  <a:pt x="68" y="109"/>
                </a:lnTo>
                <a:lnTo>
                  <a:pt x="76" y="109"/>
                </a:lnTo>
                <a:lnTo>
                  <a:pt x="85" y="109"/>
                </a:lnTo>
                <a:lnTo>
                  <a:pt x="91" y="108"/>
                </a:lnTo>
                <a:lnTo>
                  <a:pt x="99" y="107"/>
                </a:lnTo>
                <a:lnTo>
                  <a:pt x="106" y="104"/>
                </a:lnTo>
                <a:lnTo>
                  <a:pt x="113" y="103"/>
                </a:lnTo>
                <a:lnTo>
                  <a:pt x="119" y="99"/>
                </a:lnTo>
                <a:lnTo>
                  <a:pt x="124" y="97"/>
                </a:lnTo>
                <a:lnTo>
                  <a:pt x="131" y="93"/>
                </a:lnTo>
                <a:lnTo>
                  <a:pt x="136" y="89"/>
                </a:lnTo>
                <a:lnTo>
                  <a:pt x="139" y="85"/>
                </a:lnTo>
                <a:lnTo>
                  <a:pt x="143" y="80"/>
                </a:lnTo>
                <a:lnTo>
                  <a:pt x="146" y="76"/>
                </a:lnTo>
                <a:lnTo>
                  <a:pt x="149" y="71"/>
                </a:lnTo>
                <a:lnTo>
                  <a:pt x="151" y="65"/>
                </a:lnTo>
                <a:lnTo>
                  <a:pt x="152" y="60"/>
                </a:lnTo>
                <a:lnTo>
                  <a:pt x="152" y="55"/>
                </a:lnTo>
                <a:close/>
              </a:path>
            </a:pathLst>
          </a:custGeom>
          <a:solidFill>
            <a:srgbClr val="FFFFFF"/>
          </a:solidFill>
          <a:ln w="9525">
            <a:noFill/>
          </a:ln>
        </p:spPr>
        <p:txBody>
          <a:bodyPr/>
          <a:p>
            <a:endParaRPr lang="zh-CN" altLang="en-US"/>
          </a:p>
        </p:txBody>
      </p:sp>
      <p:sp>
        <p:nvSpPr>
          <p:cNvPr id="26710" name="Freeform 54"/>
          <p:cNvSpPr>
            <a:spLocks noChangeAspect="1"/>
          </p:cNvSpPr>
          <p:nvPr/>
        </p:nvSpPr>
        <p:spPr>
          <a:xfrm>
            <a:off x="6553200" y="4919663"/>
            <a:ext cx="217488"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09">
                <a:moveTo>
                  <a:pt x="152" y="55"/>
                </a:moveTo>
                <a:lnTo>
                  <a:pt x="152" y="48"/>
                </a:lnTo>
                <a:lnTo>
                  <a:pt x="151" y="43"/>
                </a:lnTo>
                <a:lnTo>
                  <a:pt x="149" y="38"/>
                </a:lnTo>
                <a:lnTo>
                  <a:pt x="146" y="33"/>
                </a:lnTo>
                <a:lnTo>
                  <a:pt x="143" y="28"/>
                </a:lnTo>
                <a:lnTo>
                  <a:pt x="139" y="24"/>
                </a:lnTo>
                <a:lnTo>
                  <a:pt x="136" y="20"/>
                </a:lnTo>
                <a:lnTo>
                  <a:pt x="131" y="17"/>
                </a:lnTo>
                <a:lnTo>
                  <a:pt x="124" y="13"/>
                </a:lnTo>
                <a:lnTo>
                  <a:pt x="119" y="9"/>
                </a:lnTo>
                <a:lnTo>
                  <a:pt x="113" y="6"/>
                </a:lnTo>
                <a:lnTo>
                  <a:pt x="106" y="4"/>
                </a:lnTo>
                <a:lnTo>
                  <a:pt x="99" y="3"/>
                </a:lnTo>
                <a:lnTo>
                  <a:pt x="91" y="1"/>
                </a:lnTo>
                <a:lnTo>
                  <a:pt x="85" y="0"/>
                </a:lnTo>
                <a:lnTo>
                  <a:pt x="76" y="0"/>
                </a:lnTo>
                <a:lnTo>
                  <a:pt x="68" y="0"/>
                </a:lnTo>
                <a:lnTo>
                  <a:pt x="61" y="1"/>
                </a:lnTo>
                <a:lnTo>
                  <a:pt x="53" y="3"/>
                </a:lnTo>
                <a:lnTo>
                  <a:pt x="47" y="4"/>
                </a:lnTo>
                <a:lnTo>
                  <a:pt x="40" y="6"/>
                </a:lnTo>
                <a:lnTo>
                  <a:pt x="33" y="9"/>
                </a:lnTo>
                <a:lnTo>
                  <a:pt x="28" y="13"/>
                </a:lnTo>
                <a:lnTo>
                  <a:pt x="23" y="17"/>
                </a:lnTo>
                <a:lnTo>
                  <a:pt x="18" y="20"/>
                </a:lnTo>
                <a:lnTo>
                  <a:pt x="13" y="24"/>
                </a:lnTo>
                <a:lnTo>
                  <a:pt x="10" y="28"/>
                </a:lnTo>
                <a:lnTo>
                  <a:pt x="7" y="33"/>
                </a:lnTo>
                <a:lnTo>
                  <a:pt x="3" y="38"/>
                </a:lnTo>
                <a:lnTo>
                  <a:pt x="2" y="43"/>
                </a:lnTo>
                <a:lnTo>
                  <a:pt x="0" y="48"/>
                </a:lnTo>
                <a:lnTo>
                  <a:pt x="0" y="55"/>
                </a:lnTo>
                <a:lnTo>
                  <a:pt x="0" y="60"/>
                </a:lnTo>
                <a:lnTo>
                  <a:pt x="2" y="65"/>
                </a:lnTo>
                <a:lnTo>
                  <a:pt x="3" y="71"/>
                </a:lnTo>
                <a:lnTo>
                  <a:pt x="7" y="76"/>
                </a:lnTo>
                <a:lnTo>
                  <a:pt x="10" y="80"/>
                </a:lnTo>
                <a:lnTo>
                  <a:pt x="13" y="85"/>
                </a:lnTo>
                <a:lnTo>
                  <a:pt x="18" y="89"/>
                </a:lnTo>
                <a:lnTo>
                  <a:pt x="23" y="93"/>
                </a:lnTo>
                <a:lnTo>
                  <a:pt x="28" y="97"/>
                </a:lnTo>
                <a:lnTo>
                  <a:pt x="33" y="99"/>
                </a:lnTo>
                <a:lnTo>
                  <a:pt x="40" y="103"/>
                </a:lnTo>
                <a:lnTo>
                  <a:pt x="47" y="104"/>
                </a:lnTo>
                <a:lnTo>
                  <a:pt x="53" y="107"/>
                </a:lnTo>
                <a:lnTo>
                  <a:pt x="61" y="108"/>
                </a:lnTo>
                <a:lnTo>
                  <a:pt x="68" y="109"/>
                </a:lnTo>
                <a:lnTo>
                  <a:pt x="76" y="109"/>
                </a:lnTo>
                <a:lnTo>
                  <a:pt x="85" y="109"/>
                </a:lnTo>
                <a:lnTo>
                  <a:pt x="91" y="108"/>
                </a:lnTo>
                <a:lnTo>
                  <a:pt x="99" y="107"/>
                </a:lnTo>
                <a:lnTo>
                  <a:pt x="106" y="104"/>
                </a:lnTo>
                <a:lnTo>
                  <a:pt x="113" y="103"/>
                </a:lnTo>
                <a:lnTo>
                  <a:pt x="119" y="99"/>
                </a:lnTo>
                <a:lnTo>
                  <a:pt x="124" y="97"/>
                </a:lnTo>
                <a:lnTo>
                  <a:pt x="131" y="93"/>
                </a:lnTo>
                <a:lnTo>
                  <a:pt x="136" y="89"/>
                </a:lnTo>
                <a:lnTo>
                  <a:pt x="139" y="85"/>
                </a:lnTo>
                <a:lnTo>
                  <a:pt x="143" y="80"/>
                </a:lnTo>
                <a:lnTo>
                  <a:pt x="146" y="76"/>
                </a:lnTo>
                <a:lnTo>
                  <a:pt x="149" y="71"/>
                </a:lnTo>
                <a:lnTo>
                  <a:pt x="151" y="65"/>
                </a:lnTo>
                <a:lnTo>
                  <a:pt x="152" y="60"/>
                </a:lnTo>
                <a:lnTo>
                  <a:pt x="152" y="55"/>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711" name="Freeform 55"/>
          <p:cNvSpPr>
            <a:spLocks noChangeAspect="1"/>
          </p:cNvSpPr>
          <p:nvPr/>
        </p:nvSpPr>
        <p:spPr>
          <a:xfrm>
            <a:off x="6989763" y="4999038"/>
            <a:ext cx="217487"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09">
                <a:moveTo>
                  <a:pt x="152" y="54"/>
                </a:moveTo>
                <a:lnTo>
                  <a:pt x="150" y="48"/>
                </a:lnTo>
                <a:lnTo>
                  <a:pt x="150" y="43"/>
                </a:lnTo>
                <a:lnTo>
                  <a:pt x="149" y="38"/>
                </a:lnTo>
                <a:lnTo>
                  <a:pt x="145" y="33"/>
                </a:lnTo>
                <a:lnTo>
                  <a:pt x="142" y="28"/>
                </a:lnTo>
                <a:lnTo>
                  <a:pt x="139" y="24"/>
                </a:lnTo>
                <a:lnTo>
                  <a:pt x="134" y="19"/>
                </a:lnTo>
                <a:lnTo>
                  <a:pt x="129" y="15"/>
                </a:lnTo>
                <a:lnTo>
                  <a:pt x="124" y="12"/>
                </a:lnTo>
                <a:lnTo>
                  <a:pt x="117" y="9"/>
                </a:lnTo>
                <a:lnTo>
                  <a:pt x="112" y="6"/>
                </a:lnTo>
                <a:lnTo>
                  <a:pt x="106" y="4"/>
                </a:lnTo>
                <a:lnTo>
                  <a:pt x="97" y="2"/>
                </a:lnTo>
                <a:lnTo>
                  <a:pt x="91" y="1"/>
                </a:lnTo>
                <a:lnTo>
                  <a:pt x="82" y="0"/>
                </a:lnTo>
                <a:lnTo>
                  <a:pt x="76" y="0"/>
                </a:lnTo>
                <a:lnTo>
                  <a:pt x="68" y="0"/>
                </a:lnTo>
                <a:lnTo>
                  <a:pt x="59" y="1"/>
                </a:lnTo>
                <a:lnTo>
                  <a:pt x="53" y="2"/>
                </a:lnTo>
                <a:lnTo>
                  <a:pt x="46" y="4"/>
                </a:lnTo>
                <a:lnTo>
                  <a:pt x="39" y="6"/>
                </a:lnTo>
                <a:lnTo>
                  <a:pt x="33" y="9"/>
                </a:lnTo>
                <a:lnTo>
                  <a:pt x="26" y="12"/>
                </a:lnTo>
                <a:lnTo>
                  <a:pt x="21" y="15"/>
                </a:lnTo>
                <a:lnTo>
                  <a:pt x="16" y="19"/>
                </a:lnTo>
                <a:lnTo>
                  <a:pt x="13" y="24"/>
                </a:lnTo>
                <a:lnTo>
                  <a:pt x="8" y="28"/>
                </a:lnTo>
                <a:lnTo>
                  <a:pt x="5" y="33"/>
                </a:lnTo>
                <a:lnTo>
                  <a:pt x="3" y="38"/>
                </a:lnTo>
                <a:lnTo>
                  <a:pt x="1" y="43"/>
                </a:lnTo>
                <a:lnTo>
                  <a:pt x="0" y="48"/>
                </a:lnTo>
                <a:lnTo>
                  <a:pt x="0" y="54"/>
                </a:lnTo>
                <a:lnTo>
                  <a:pt x="0" y="60"/>
                </a:lnTo>
                <a:lnTo>
                  <a:pt x="1" y="65"/>
                </a:lnTo>
                <a:lnTo>
                  <a:pt x="3" y="70"/>
                </a:lnTo>
                <a:lnTo>
                  <a:pt x="5" y="75"/>
                </a:lnTo>
                <a:lnTo>
                  <a:pt x="8" y="80"/>
                </a:lnTo>
                <a:lnTo>
                  <a:pt x="13" y="85"/>
                </a:lnTo>
                <a:lnTo>
                  <a:pt x="16" y="89"/>
                </a:lnTo>
                <a:lnTo>
                  <a:pt x="21" y="93"/>
                </a:lnTo>
                <a:lnTo>
                  <a:pt x="26" y="96"/>
                </a:lnTo>
                <a:lnTo>
                  <a:pt x="33" y="99"/>
                </a:lnTo>
                <a:lnTo>
                  <a:pt x="39" y="102"/>
                </a:lnTo>
                <a:lnTo>
                  <a:pt x="46" y="104"/>
                </a:lnTo>
                <a:lnTo>
                  <a:pt x="53" y="107"/>
                </a:lnTo>
                <a:lnTo>
                  <a:pt x="59" y="108"/>
                </a:lnTo>
                <a:lnTo>
                  <a:pt x="68" y="108"/>
                </a:lnTo>
                <a:lnTo>
                  <a:pt x="76" y="109"/>
                </a:lnTo>
                <a:lnTo>
                  <a:pt x="82" y="108"/>
                </a:lnTo>
                <a:lnTo>
                  <a:pt x="91" y="108"/>
                </a:lnTo>
                <a:lnTo>
                  <a:pt x="97" y="107"/>
                </a:lnTo>
                <a:lnTo>
                  <a:pt x="106" y="104"/>
                </a:lnTo>
                <a:lnTo>
                  <a:pt x="112" y="102"/>
                </a:lnTo>
                <a:lnTo>
                  <a:pt x="117" y="99"/>
                </a:lnTo>
                <a:lnTo>
                  <a:pt x="124" y="96"/>
                </a:lnTo>
                <a:lnTo>
                  <a:pt x="129" y="93"/>
                </a:lnTo>
                <a:lnTo>
                  <a:pt x="134" y="89"/>
                </a:lnTo>
                <a:lnTo>
                  <a:pt x="139" y="85"/>
                </a:lnTo>
                <a:lnTo>
                  <a:pt x="142" y="80"/>
                </a:lnTo>
                <a:lnTo>
                  <a:pt x="145" y="75"/>
                </a:lnTo>
                <a:lnTo>
                  <a:pt x="149" y="70"/>
                </a:lnTo>
                <a:lnTo>
                  <a:pt x="150" y="65"/>
                </a:lnTo>
                <a:lnTo>
                  <a:pt x="150" y="60"/>
                </a:lnTo>
                <a:lnTo>
                  <a:pt x="152" y="54"/>
                </a:lnTo>
                <a:close/>
              </a:path>
            </a:pathLst>
          </a:custGeom>
          <a:solidFill>
            <a:srgbClr val="FFFFFF"/>
          </a:solidFill>
          <a:ln w="9525">
            <a:noFill/>
          </a:ln>
        </p:spPr>
        <p:txBody>
          <a:bodyPr/>
          <a:p>
            <a:endParaRPr lang="zh-CN" altLang="en-US"/>
          </a:p>
        </p:txBody>
      </p:sp>
      <p:sp>
        <p:nvSpPr>
          <p:cNvPr id="26712" name="Freeform 56"/>
          <p:cNvSpPr>
            <a:spLocks noChangeAspect="1"/>
          </p:cNvSpPr>
          <p:nvPr/>
        </p:nvSpPr>
        <p:spPr>
          <a:xfrm>
            <a:off x="6989763" y="4999038"/>
            <a:ext cx="217487"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2" h="109">
                <a:moveTo>
                  <a:pt x="152" y="54"/>
                </a:moveTo>
                <a:lnTo>
                  <a:pt x="150" y="48"/>
                </a:lnTo>
                <a:lnTo>
                  <a:pt x="150" y="43"/>
                </a:lnTo>
                <a:lnTo>
                  <a:pt x="149" y="38"/>
                </a:lnTo>
                <a:lnTo>
                  <a:pt x="145" y="33"/>
                </a:lnTo>
                <a:lnTo>
                  <a:pt x="142" y="28"/>
                </a:lnTo>
                <a:lnTo>
                  <a:pt x="139" y="24"/>
                </a:lnTo>
                <a:lnTo>
                  <a:pt x="134" y="19"/>
                </a:lnTo>
                <a:lnTo>
                  <a:pt x="129" y="15"/>
                </a:lnTo>
                <a:lnTo>
                  <a:pt x="124" y="12"/>
                </a:lnTo>
                <a:lnTo>
                  <a:pt x="117" y="9"/>
                </a:lnTo>
                <a:lnTo>
                  <a:pt x="112" y="6"/>
                </a:lnTo>
                <a:lnTo>
                  <a:pt x="106" y="4"/>
                </a:lnTo>
                <a:lnTo>
                  <a:pt x="97" y="2"/>
                </a:lnTo>
                <a:lnTo>
                  <a:pt x="91" y="1"/>
                </a:lnTo>
                <a:lnTo>
                  <a:pt x="82" y="0"/>
                </a:lnTo>
                <a:lnTo>
                  <a:pt x="76" y="0"/>
                </a:lnTo>
                <a:lnTo>
                  <a:pt x="68" y="0"/>
                </a:lnTo>
                <a:lnTo>
                  <a:pt x="59" y="1"/>
                </a:lnTo>
                <a:lnTo>
                  <a:pt x="53" y="2"/>
                </a:lnTo>
                <a:lnTo>
                  <a:pt x="46" y="4"/>
                </a:lnTo>
                <a:lnTo>
                  <a:pt x="39" y="6"/>
                </a:lnTo>
                <a:lnTo>
                  <a:pt x="33" y="9"/>
                </a:lnTo>
                <a:lnTo>
                  <a:pt x="26" y="12"/>
                </a:lnTo>
                <a:lnTo>
                  <a:pt x="21" y="15"/>
                </a:lnTo>
                <a:lnTo>
                  <a:pt x="16" y="19"/>
                </a:lnTo>
                <a:lnTo>
                  <a:pt x="13" y="24"/>
                </a:lnTo>
                <a:lnTo>
                  <a:pt x="8" y="28"/>
                </a:lnTo>
                <a:lnTo>
                  <a:pt x="5" y="33"/>
                </a:lnTo>
                <a:lnTo>
                  <a:pt x="3" y="38"/>
                </a:lnTo>
                <a:lnTo>
                  <a:pt x="1" y="43"/>
                </a:lnTo>
                <a:lnTo>
                  <a:pt x="0" y="48"/>
                </a:lnTo>
                <a:lnTo>
                  <a:pt x="0" y="54"/>
                </a:lnTo>
                <a:lnTo>
                  <a:pt x="0" y="60"/>
                </a:lnTo>
                <a:lnTo>
                  <a:pt x="1" y="65"/>
                </a:lnTo>
                <a:lnTo>
                  <a:pt x="3" y="70"/>
                </a:lnTo>
                <a:lnTo>
                  <a:pt x="5" y="75"/>
                </a:lnTo>
                <a:lnTo>
                  <a:pt x="8" y="80"/>
                </a:lnTo>
                <a:lnTo>
                  <a:pt x="13" y="85"/>
                </a:lnTo>
                <a:lnTo>
                  <a:pt x="16" y="89"/>
                </a:lnTo>
                <a:lnTo>
                  <a:pt x="21" y="93"/>
                </a:lnTo>
                <a:lnTo>
                  <a:pt x="26" y="96"/>
                </a:lnTo>
                <a:lnTo>
                  <a:pt x="33" y="99"/>
                </a:lnTo>
                <a:lnTo>
                  <a:pt x="39" y="102"/>
                </a:lnTo>
                <a:lnTo>
                  <a:pt x="46" y="104"/>
                </a:lnTo>
                <a:lnTo>
                  <a:pt x="53" y="107"/>
                </a:lnTo>
                <a:lnTo>
                  <a:pt x="59" y="108"/>
                </a:lnTo>
                <a:lnTo>
                  <a:pt x="68" y="108"/>
                </a:lnTo>
                <a:lnTo>
                  <a:pt x="76" y="109"/>
                </a:lnTo>
                <a:lnTo>
                  <a:pt x="82" y="108"/>
                </a:lnTo>
                <a:lnTo>
                  <a:pt x="91" y="108"/>
                </a:lnTo>
                <a:lnTo>
                  <a:pt x="97" y="107"/>
                </a:lnTo>
                <a:lnTo>
                  <a:pt x="106" y="104"/>
                </a:lnTo>
                <a:lnTo>
                  <a:pt x="112" y="102"/>
                </a:lnTo>
                <a:lnTo>
                  <a:pt x="117" y="99"/>
                </a:lnTo>
                <a:lnTo>
                  <a:pt x="124" y="96"/>
                </a:lnTo>
                <a:lnTo>
                  <a:pt x="129" y="93"/>
                </a:lnTo>
                <a:lnTo>
                  <a:pt x="134" y="89"/>
                </a:lnTo>
                <a:lnTo>
                  <a:pt x="139" y="85"/>
                </a:lnTo>
                <a:lnTo>
                  <a:pt x="142" y="80"/>
                </a:lnTo>
                <a:lnTo>
                  <a:pt x="145" y="75"/>
                </a:lnTo>
                <a:lnTo>
                  <a:pt x="149" y="70"/>
                </a:lnTo>
                <a:lnTo>
                  <a:pt x="150" y="65"/>
                </a:lnTo>
                <a:lnTo>
                  <a:pt x="150" y="60"/>
                </a:lnTo>
                <a:lnTo>
                  <a:pt x="152" y="54"/>
                </a:lnTo>
              </a:path>
            </a:pathLst>
          </a:custGeom>
          <a:noFill/>
          <a:ln w="20638" cap="flat" cmpd="sng">
            <a:solidFill>
              <a:srgbClr val="000000"/>
            </a:solidFill>
            <a:prstDash val="solid"/>
            <a:round/>
            <a:headEnd type="none" w="med" len="med"/>
            <a:tailEnd type="none" w="med" len="med"/>
          </a:ln>
        </p:spPr>
        <p:txBody>
          <a:bodyPr/>
          <a:p>
            <a:endParaRPr lang="zh-CN" altLang="en-US"/>
          </a:p>
        </p:txBody>
      </p:sp>
      <p:sp>
        <p:nvSpPr>
          <p:cNvPr id="26713" name="Freeform 57"/>
          <p:cNvSpPr>
            <a:spLocks noChangeAspect="1"/>
          </p:cNvSpPr>
          <p:nvPr/>
        </p:nvSpPr>
        <p:spPr>
          <a:xfrm>
            <a:off x="6716713" y="5108575"/>
            <a:ext cx="219075"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3" h="109">
                <a:moveTo>
                  <a:pt x="153" y="54"/>
                </a:moveTo>
                <a:lnTo>
                  <a:pt x="153" y="49"/>
                </a:lnTo>
                <a:lnTo>
                  <a:pt x="151" y="44"/>
                </a:lnTo>
                <a:lnTo>
                  <a:pt x="149" y="39"/>
                </a:lnTo>
                <a:lnTo>
                  <a:pt x="146" y="33"/>
                </a:lnTo>
                <a:lnTo>
                  <a:pt x="143" y="28"/>
                </a:lnTo>
                <a:lnTo>
                  <a:pt x="139" y="23"/>
                </a:lnTo>
                <a:lnTo>
                  <a:pt x="134" y="19"/>
                </a:lnTo>
                <a:lnTo>
                  <a:pt x="129" y="16"/>
                </a:lnTo>
                <a:lnTo>
                  <a:pt x="125" y="12"/>
                </a:lnTo>
                <a:lnTo>
                  <a:pt x="120" y="9"/>
                </a:lnTo>
                <a:lnTo>
                  <a:pt x="113" y="7"/>
                </a:lnTo>
                <a:lnTo>
                  <a:pt x="106" y="4"/>
                </a:lnTo>
                <a:lnTo>
                  <a:pt x="100" y="3"/>
                </a:lnTo>
                <a:lnTo>
                  <a:pt x="91" y="0"/>
                </a:lnTo>
                <a:lnTo>
                  <a:pt x="85" y="0"/>
                </a:lnTo>
                <a:lnTo>
                  <a:pt x="77" y="0"/>
                </a:lnTo>
                <a:lnTo>
                  <a:pt x="68" y="0"/>
                </a:lnTo>
                <a:lnTo>
                  <a:pt x="62" y="0"/>
                </a:lnTo>
                <a:lnTo>
                  <a:pt x="53" y="3"/>
                </a:lnTo>
                <a:lnTo>
                  <a:pt x="47" y="4"/>
                </a:lnTo>
                <a:lnTo>
                  <a:pt x="40" y="7"/>
                </a:lnTo>
                <a:lnTo>
                  <a:pt x="33" y="9"/>
                </a:lnTo>
                <a:lnTo>
                  <a:pt x="29" y="12"/>
                </a:lnTo>
                <a:lnTo>
                  <a:pt x="22" y="16"/>
                </a:lnTo>
                <a:lnTo>
                  <a:pt x="19" y="19"/>
                </a:lnTo>
                <a:lnTo>
                  <a:pt x="14" y="23"/>
                </a:lnTo>
                <a:lnTo>
                  <a:pt x="10" y="28"/>
                </a:lnTo>
                <a:lnTo>
                  <a:pt x="7" y="33"/>
                </a:lnTo>
                <a:lnTo>
                  <a:pt x="4" y="39"/>
                </a:lnTo>
                <a:lnTo>
                  <a:pt x="2" y="44"/>
                </a:lnTo>
                <a:lnTo>
                  <a:pt x="0" y="49"/>
                </a:lnTo>
                <a:lnTo>
                  <a:pt x="0" y="54"/>
                </a:lnTo>
                <a:lnTo>
                  <a:pt x="0" y="60"/>
                </a:lnTo>
                <a:lnTo>
                  <a:pt x="2" y="65"/>
                </a:lnTo>
                <a:lnTo>
                  <a:pt x="4" y="70"/>
                </a:lnTo>
                <a:lnTo>
                  <a:pt x="7" y="75"/>
                </a:lnTo>
                <a:lnTo>
                  <a:pt x="10" y="81"/>
                </a:lnTo>
                <a:lnTo>
                  <a:pt x="14" y="84"/>
                </a:lnTo>
                <a:lnTo>
                  <a:pt x="19" y="89"/>
                </a:lnTo>
                <a:lnTo>
                  <a:pt x="22" y="93"/>
                </a:lnTo>
                <a:lnTo>
                  <a:pt x="29" y="97"/>
                </a:lnTo>
                <a:lnTo>
                  <a:pt x="33" y="100"/>
                </a:lnTo>
                <a:lnTo>
                  <a:pt x="40" y="102"/>
                </a:lnTo>
                <a:lnTo>
                  <a:pt x="47" y="105"/>
                </a:lnTo>
                <a:lnTo>
                  <a:pt x="53" y="106"/>
                </a:lnTo>
                <a:lnTo>
                  <a:pt x="62" y="107"/>
                </a:lnTo>
                <a:lnTo>
                  <a:pt x="68" y="109"/>
                </a:lnTo>
                <a:lnTo>
                  <a:pt x="77" y="109"/>
                </a:lnTo>
                <a:lnTo>
                  <a:pt x="85" y="109"/>
                </a:lnTo>
                <a:lnTo>
                  <a:pt x="91" y="107"/>
                </a:lnTo>
                <a:lnTo>
                  <a:pt x="100" y="106"/>
                </a:lnTo>
                <a:lnTo>
                  <a:pt x="106" y="105"/>
                </a:lnTo>
                <a:lnTo>
                  <a:pt x="113" y="102"/>
                </a:lnTo>
                <a:lnTo>
                  <a:pt x="120" y="100"/>
                </a:lnTo>
                <a:lnTo>
                  <a:pt x="125" y="97"/>
                </a:lnTo>
                <a:lnTo>
                  <a:pt x="129" y="93"/>
                </a:lnTo>
                <a:lnTo>
                  <a:pt x="134" y="89"/>
                </a:lnTo>
                <a:lnTo>
                  <a:pt x="139" y="84"/>
                </a:lnTo>
                <a:lnTo>
                  <a:pt x="143" y="81"/>
                </a:lnTo>
                <a:lnTo>
                  <a:pt x="146" y="75"/>
                </a:lnTo>
                <a:lnTo>
                  <a:pt x="149" y="70"/>
                </a:lnTo>
                <a:lnTo>
                  <a:pt x="151" y="65"/>
                </a:lnTo>
                <a:lnTo>
                  <a:pt x="153" y="60"/>
                </a:lnTo>
                <a:lnTo>
                  <a:pt x="153" y="54"/>
                </a:lnTo>
                <a:close/>
              </a:path>
            </a:pathLst>
          </a:custGeom>
          <a:solidFill>
            <a:srgbClr val="FFFFFF"/>
          </a:solidFill>
          <a:ln w="9525">
            <a:noFill/>
          </a:ln>
        </p:spPr>
        <p:txBody>
          <a:bodyPr/>
          <a:p>
            <a:endParaRPr lang="zh-CN" altLang="en-US"/>
          </a:p>
        </p:txBody>
      </p:sp>
      <p:sp>
        <p:nvSpPr>
          <p:cNvPr id="26714" name="Freeform 58"/>
          <p:cNvSpPr>
            <a:spLocks noChangeAspect="1"/>
          </p:cNvSpPr>
          <p:nvPr/>
        </p:nvSpPr>
        <p:spPr>
          <a:xfrm>
            <a:off x="6716713" y="5108575"/>
            <a:ext cx="219075" cy="155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53" h="109">
                <a:moveTo>
                  <a:pt x="153" y="54"/>
                </a:moveTo>
                <a:lnTo>
                  <a:pt x="153" y="49"/>
                </a:lnTo>
                <a:lnTo>
                  <a:pt x="151" y="44"/>
                </a:lnTo>
                <a:lnTo>
                  <a:pt x="149" y="39"/>
                </a:lnTo>
                <a:lnTo>
                  <a:pt x="146" y="33"/>
                </a:lnTo>
                <a:lnTo>
                  <a:pt x="143" y="28"/>
                </a:lnTo>
                <a:lnTo>
                  <a:pt x="139" y="23"/>
                </a:lnTo>
                <a:lnTo>
                  <a:pt x="134" y="19"/>
                </a:lnTo>
                <a:lnTo>
                  <a:pt x="129" y="16"/>
                </a:lnTo>
                <a:lnTo>
                  <a:pt x="125" y="12"/>
                </a:lnTo>
                <a:lnTo>
                  <a:pt x="120" y="9"/>
                </a:lnTo>
                <a:lnTo>
                  <a:pt x="113" y="7"/>
                </a:lnTo>
                <a:lnTo>
                  <a:pt x="106" y="4"/>
                </a:lnTo>
                <a:lnTo>
                  <a:pt x="100" y="3"/>
                </a:lnTo>
                <a:lnTo>
                  <a:pt x="91" y="0"/>
                </a:lnTo>
                <a:lnTo>
                  <a:pt x="85" y="0"/>
                </a:lnTo>
                <a:lnTo>
                  <a:pt x="77" y="0"/>
                </a:lnTo>
                <a:lnTo>
                  <a:pt x="68" y="0"/>
                </a:lnTo>
                <a:lnTo>
                  <a:pt x="62" y="0"/>
                </a:lnTo>
                <a:lnTo>
                  <a:pt x="53" y="3"/>
                </a:lnTo>
                <a:lnTo>
                  <a:pt x="47" y="4"/>
                </a:lnTo>
                <a:lnTo>
                  <a:pt x="40" y="7"/>
                </a:lnTo>
                <a:lnTo>
                  <a:pt x="33" y="9"/>
                </a:lnTo>
                <a:lnTo>
                  <a:pt x="29" y="12"/>
                </a:lnTo>
                <a:lnTo>
                  <a:pt x="22" y="16"/>
                </a:lnTo>
                <a:lnTo>
                  <a:pt x="19" y="19"/>
                </a:lnTo>
                <a:lnTo>
                  <a:pt x="14" y="23"/>
                </a:lnTo>
                <a:lnTo>
                  <a:pt x="10" y="28"/>
                </a:lnTo>
                <a:lnTo>
                  <a:pt x="7" y="33"/>
                </a:lnTo>
                <a:lnTo>
                  <a:pt x="4" y="39"/>
                </a:lnTo>
                <a:lnTo>
                  <a:pt x="2" y="44"/>
                </a:lnTo>
                <a:lnTo>
                  <a:pt x="0" y="49"/>
                </a:lnTo>
                <a:lnTo>
                  <a:pt x="0" y="54"/>
                </a:lnTo>
                <a:lnTo>
                  <a:pt x="0" y="60"/>
                </a:lnTo>
                <a:lnTo>
                  <a:pt x="2" y="65"/>
                </a:lnTo>
                <a:lnTo>
                  <a:pt x="4" y="70"/>
                </a:lnTo>
                <a:lnTo>
                  <a:pt x="7" y="75"/>
                </a:lnTo>
                <a:lnTo>
                  <a:pt x="10" y="81"/>
                </a:lnTo>
                <a:lnTo>
                  <a:pt x="14" y="84"/>
                </a:lnTo>
                <a:lnTo>
                  <a:pt x="19" y="89"/>
                </a:lnTo>
                <a:lnTo>
                  <a:pt x="22" y="93"/>
                </a:lnTo>
                <a:lnTo>
                  <a:pt x="29" y="97"/>
                </a:lnTo>
                <a:lnTo>
                  <a:pt x="33" y="100"/>
                </a:lnTo>
                <a:lnTo>
                  <a:pt x="40" y="102"/>
                </a:lnTo>
                <a:lnTo>
                  <a:pt x="47" y="105"/>
                </a:lnTo>
                <a:lnTo>
                  <a:pt x="53" y="106"/>
                </a:lnTo>
                <a:lnTo>
                  <a:pt x="62" y="107"/>
                </a:lnTo>
                <a:lnTo>
                  <a:pt x="68" y="109"/>
                </a:lnTo>
                <a:lnTo>
                  <a:pt x="77" y="109"/>
                </a:lnTo>
                <a:lnTo>
                  <a:pt x="85" y="109"/>
                </a:lnTo>
                <a:lnTo>
                  <a:pt x="91" y="107"/>
                </a:lnTo>
                <a:lnTo>
                  <a:pt x="100" y="106"/>
                </a:lnTo>
                <a:lnTo>
                  <a:pt x="106" y="105"/>
                </a:lnTo>
                <a:lnTo>
                  <a:pt x="113" y="102"/>
                </a:lnTo>
                <a:lnTo>
                  <a:pt x="120" y="100"/>
                </a:lnTo>
                <a:lnTo>
                  <a:pt x="125" y="97"/>
                </a:lnTo>
                <a:lnTo>
                  <a:pt x="129" y="93"/>
                </a:lnTo>
                <a:lnTo>
                  <a:pt x="134" y="89"/>
                </a:lnTo>
                <a:lnTo>
                  <a:pt x="139" y="84"/>
                </a:lnTo>
                <a:lnTo>
                  <a:pt x="143" y="81"/>
                </a:lnTo>
                <a:lnTo>
                  <a:pt x="146" y="75"/>
                </a:lnTo>
                <a:lnTo>
                  <a:pt x="149" y="70"/>
                </a:lnTo>
                <a:lnTo>
                  <a:pt x="151" y="65"/>
                </a:lnTo>
                <a:lnTo>
                  <a:pt x="153" y="60"/>
                </a:lnTo>
                <a:lnTo>
                  <a:pt x="153" y="54"/>
                </a:lnTo>
              </a:path>
            </a:pathLst>
          </a:custGeom>
          <a:noFill/>
          <a:ln w="20638" cap="flat" cmpd="sng">
            <a:solidFill>
              <a:srgbClr val="000000"/>
            </a:solidFill>
            <a:prstDash val="solid"/>
            <a:round/>
            <a:headEnd type="none" w="med" len="med"/>
            <a:tailEnd type="none" w="med" len="med"/>
          </a:ln>
        </p:spPr>
        <p:txBody>
          <a:bodyPr/>
          <a:p>
            <a:endParaRPr lang="zh-CN" altLang="en-US"/>
          </a:p>
        </p:txBody>
      </p:sp>
      <p:grpSp>
        <p:nvGrpSpPr>
          <p:cNvPr id="96" name="Group 76"/>
          <p:cNvGrpSpPr/>
          <p:nvPr/>
        </p:nvGrpSpPr>
        <p:grpSpPr>
          <a:xfrm>
            <a:off x="5676900" y="4146550"/>
            <a:ext cx="2840038" cy="1844675"/>
            <a:chOff x="3216" y="1094"/>
            <a:chExt cx="1789" cy="1162"/>
          </a:xfrm>
        </p:grpSpPr>
        <p:grpSp>
          <p:nvGrpSpPr>
            <p:cNvPr id="26716" name="Group 73"/>
            <p:cNvGrpSpPr/>
            <p:nvPr/>
          </p:nvGrpSpPr>
          <p:grpSpPr>
            <a:xfrm>
              <a:off x="3216" y="1152"/>
              <a:ext cx="1646" cy="988"/>
              <a:chOff x="3216" y="1152"/>
              <a:chExt cx="1646" cy="988"/>
            </a:xfrm>
          </p:grpSpPr>
          <p:sp>
            <p:nvSpPr>
              <p:cNvPr id="26717" name="Line 60"/>
              <p:cNvSpPr>
                <a:spLocks noChangeAspect="1"/>
              </p:cNvSpPr>
              <p:nvPr/>
            </p:nvSpPr>
            <p:spPr>
              <a:xfrm>
                <a:off x="4117" y="1682"/>
                <a:ext cx="536" cy="322"/>
              </a:xfrm>
              <a:prstGeom prst="line">
                <a:avLst/>
              </a:prstGeom>
              <a:ln w="20638" cap="flat" cmpd="sng">
                <a:solidFill>
                  <a:srgbClr val="FF0000"/>
                </a:solidFill>
                <a:prstDash val="solid"/>
                <a:round/>
                <a:headEnd type="none" w="med" len="med"/>
                <a:tailEnd type="none" w="med" len="med"/>
              </a:ln>
            </p:spPr>
          </p:sp>
          <p:sp>
            <p:nvSpPr>
              <p:cNvPr id="26718" name="Line 12"/>
              <p:cNvSpPr>
                <a:spLocks noChangeAspect="1"/>
              </p:cNvSpPr>
              <p:nvPr/>
            </p:nvSpPr>
            <p:spPr>
              <a:xfrm>
                <a:off x="3216" y="1152"/>
                <a:ext cx="530" cy="318"/>
              </a:xfrm>
              <a:prstGeom prst="line">
                <a:avLst/>
              </a:prstGeom>
              <a:ln w="20701" cap="flat" cmpd="sng">
                <a:solidFill>
                  <a:srgbClr val="FF0000"/>
                </a:solidFill>
                <a:prstDash val="solid"/>
                <a:round/>
                <a:headEnd type="none" w="med" len="med"/>
                <a:tailEnd type="none" w="med" len="med"/>
              </a:ln>
            </p:spPr>
          </p:sp>
          <p:sp>
            <p:nvSpPr>
              <p:cNvPr id="26719" name="Freeform 59"/>
              <p:cNvSpPr>
                <a:spLocks noChangeAspect="1" noEditPoints="1"/>
              </p:cNvSpPr>
              <p:nvPr/>
            </p:nvSpPr>
            <p:spPr>
              <a:xfrm>
                <a:off x="4669" y="2022"/>
                <a:ext cx="193" cy="118"/>
              </a:xfrm>
              <a:custGeom>
                <a:avLst/>
                <a:gdLst/>
                <a:ahLst/>
                <a:cxnLst>
                  <a:cxn ang="0">
                    <a:pos x="4" y="1"/>
                  </a:cxn>
                  <a:cxn ang="0">
                    <a:pos x="36" y="19"/>
                  </a:cxn>
                  <a:cxn ang="0">
                    <a:pos x="37" y="21"/>
                  </a:cxn>
                  <a:cxn ang="0">
                    <a:pos x="37" y="21"/>
                  </a:cxn>
                  <a:cxn ang="0">
                    <a:pos x="37" y="22"/>
                  </a:cxn>
                  <a:cxn ang="0">
                    <a:pos x="37" y="23"/>
                  </a:cxn>
                  <a:cxn ang="0">
                    <a:pos x="35" y="23"/>
                  </a:cxn>
                  <a:cxn ang="0">
                    <a:pos x="35" y="23"/>
                  </a:cxn>
                  <a:cxn ang="0">
                    <a:pos x="33" y="23"/>
                  </a:cxn>
                  <a:cxn ang="0">
                    <a:pos x="33" y="23"/>
                  </a:cxn>
                  <a:cxn ang="0">
                    <a:pos x="3" y="5"/>
                  </a:cxn>
                  <a:cxn ang="0">
                    <a:pos x="1" y="5"/>
                  </a:cxn>
                  <a:cxn ang="0">
                    <a:pos x="0" y="5"/>
                  </a:cxn>
                  <a:cxn ang="0">
                    <a:pos x="1" y="3"/>
                  </a:cxn>
                  <a:cxn ang="0">
                    <a:pos x="1" y="1"/>
                  </a:cxn>
                  <a:cxn ang="0">
                    <a:pos x="3" y="0"/>
                  </a:cxn>
                  <a:cxn ang="0">
                    <a:pos x="4" y="0"/>
                  </a:cxn>
                  <a:cxn ang="0">
                    <a:pos x="4" y="0"/>
                  </a:cxn>
                  <a:cxn ang="0">
                    <a:pos x="4" y="1"/>
                  </a:cxn>
                  <a:cxn ang="0">
                    <a:pos x="59" y="33"/>
                  </a:cxn>
                  <a:cxn ang="0">
                    <a:pos x="90" y="51"/>
                  </a:cxn>
                  <a:cxn ang="0">
                    <a:pos x="91" y="53"/>
                  </a:cxn>
                  <a:cxn ang="0">
                    <a:pos x="91" y="54"/>
                  </a:cxn>
                  <a:cxn ang="0">
                    <a:pos x="91" y="55"/>
                  </a:cxn>
                  <a:cxn ang="0">
                    <a:pos x="91" y="56"/>
                  </a:cxn>
                  <a:cxn ang="0">
                    <a:pos x="90" y="56"/>
                  </a:cxn>
                  <a:cxn ang="0">
                    <a:pos x="89" y="56"/>
                  </a:cxn>
                  <a:cxn ang="0">
                    <a:pos x="88" y="56"/>
                  </a:cxn>
                  <a:cxn ang="0">
                    <a:pos x="86" y="56"/>
                  </a:cxn>
                  <a:cxn ang="0">
                    <a:pos x="55" y="37"/>
                  </a:cxn>
                  <a:cxn ang="0">
                    <a:pos x="54" y="37"/>
                  </a:cxn>
                  <a:cxn ang="0">
                    <a:pos x="54" y="35"/>
                  </a:cxn>
                  <a:cxn ang="0">
                    <a:pos x="54" y="35"/>
                  </a:cxn>
                  <a:cxn ang="0">
                    <a:pos x="54" y="33"/>
                  </a:cxn>
                  <a:cxn ang="0">
                    <a:pos x="55" y="33"/>
                  </a:cxn>
                  <a:cxn ang="0">
                    <a:pos x="57" y="33"/>
                  </a:cxn>
                  <a:cxn ang="0">
                    <a:pos x="58" y="33"/>
                  </a:cxn>
                  <a:cxn ang="0">
                    <a:pos x="59" y="33"/>
                  </a:cxn>
                </a:cxnLst>
                <a:pathLst>
                  <a:path w="215" h="131">
                    <a:moveTo>
                      <a:pt x="11" y="1"/>
                    </a:moveTo>
                    <a:lnTo>
                      <a:pt x="86" y="44"/>
                    </a:lnTo>
                    <a:lnTo>
                      <a:pt x="88" y="47"/>
                    </a:lnTo>
                    <a:lnTo>
                      <a:pt x="88" y="48"/>
                    </a:lnTo>
                    <a:lnTo>
                      <a:pt x="88" y="50"/>
                    </a:lnTo>
                    <a:lnTo>
                      <a:pt x="88" y="52"/>
                    </a:lnTo>
                    <a:lnTo>
                      <a:pt x="84" y="53"/>
                    </a:lnTo>
                    <a:lnTo>
                      <a:pt x="83" y="54"/>
                    </a:lnTo>
                    <a:lnTo>
                      <a:pt x="79" y="54"/>
                    </a:lnTo>
                    <a:lnTo>
                      <a:pt x="78" y="53"/>
                    </a:lnTo>
                    <a:lnTo>
                      <a:pt x="3" y="8"/>
                    </a:lnTo>
                    <a:lnTo>
                      <a:pt x="1" y="7"/>
                    </a:lnTo>
                    <a:lnTo>
                      <a:pt x="0" y="5"/>
                    </a:lnTo>
                    <a:lnTo>
                      <a:pt x="1" y="3"/>
                    </a:lnTo>
                    <a:lnTo>
                      <a:pt x="1" y="1"/>
                    </a:lnTo>
                    <a:lnTo>
                      <a:pt x="3" y="0"/>
                    </a:lnTo>
                    <a:lnTo>
                      <a:pt x="6" y="0"/>
                    </a:lnTo>
                    <a:lnTo>
                      <a:pt x="10" y="0"/>
                    </a:lnTo>
                    <a:lnTo>
                      <a:pt x="11" y="1"/>
                    </a:lnTo>
                    <a:close/>
                    <a:moveTo>
                      <a:pt x="139" y="76"/>
                    </a:moveTo>
                    <a:lnTo>
                      <a:pt x="213" y="120"/>
                    </a:lnTo>
                    <a:lnTo>
                      <a:pt x="215" y="123"/>
                    </a:lnTo>
                    <a:lnTo>
                      <a:pt x="215" y="124"/>
                    </a:lnTo>
                    <a:lnTo>
                      <a:pt x="215" y="127"/>
                    </a:lnTo>
                    <a:lnTo>
                      <a:pt x="215" y="128"/>
                    </a:lnTo>
                    <a:lnTo>
                      <a:pt x="212" y="129"/>
                    </a:lnTo>
                    <a:lnTo>
                      <a:pt x="210" y="131"/>
                    </a:lnTo>
                    <a:lnTo>
                      <a:pt x="207" y="131"/>
                    </a:lnTo>
                    <a:lnTo>
                      <a:pt x="205" y="129"/>
                    </a:lnTo>
                    <a:lnTo>
                      <a:pt x="131" y="85"/>
                    </a:lnTo>
                    <a:lnTo>
                      <a:pt x="129" y="84"/>
                    </a:lnTo>
                    <a:lnTo>
                      <a:pt x="127" y="81"/>
                    </a:lnTo>
                    <a:lnTo>
                      <a:pt x="129" y="80"/>
                    </a:lnTo>
                    <a:lnTo>
                      <a:pt x="129" y="77"/>
                    </a:lnTo>
                    <a:lnTo>
                      <a:pt x="131" y="76"/>
                    </a:lnTo>
                    <a:lnTo>
                      <a:pt x="134" y="76"/>
                    </a:lnTo>
                    <a:lnTo>
                      <a:pt x="137" y="76"/>
                    </a:lnTo>
                    <a:lnTo>
                      <a:pt x="139" y="76"/>
                    </a:lnTo>
                    <a:close/>
                  </a:path>
                </a:pathLst>
              </a:custGeom>
              <a:solidFill>
                <a:srgbClr val="000000"/>
              </a:solidFill>
              <a:ln w="3175" cap="flat" cmpd="sng">
                <a:solidFill>
                  <a:srgbClr val="FF0000"/>
                </a:solidFill>
                <a:prstDash val="solid"/>
                <a:round/>
                <a:headEnd type="none" w="med" len="med"/>
                <a:tailEnd type="none" w="med" len="med"/>
              </a:ln>
            </p:spPr>
            <p:txBody>
              <a:bodyPr/>
              <a:p>
                <a:endParaRPr lang="zh-CN" altLang="en-US"/>
              </a:p>
            </p:txBody>
          </p:sp>
        </p:grpSp>
        <p:grpSp>
          <p:nvGrpSpPr>
            <p:cNvPr id="26720" name="Group 74"/>
            <p:cNvGrpSpPr/>
            <p:nvPr/>
          </p:nvGrpSpPr>
          <p:grpSpPr>
            <a:xfrm>
              <a:off x="3266" y="1233"/>
              <a:ext cx="1739" cy="948"/>
              <a:chOff x="3266" y="1233"/>
              <a:chExt cx="1739" cy="948"/>
            </a:xfrm>
          </p:grpSpPr>
          <p:sp>
            <p:nvSpPr>
              <p:cNvPr id="26721" name="Line 11"/>
              <p:cNvSpPr>
                <a:spLocks noChangeAspect="1"/>
              </p:cNvSpPr>
              <p:nvPr/>
            </p:nvSpPr>
            <p:spPr>
              <a:xfrm>
                <a:off x="3266" y="1233"/>
                <a:ext cx="485" cy="270"/>
              </a:xfrm>
              <a:prstGeom prst="line">
                <a:avLst/>
              </a:prstGeom>
              <a:ln w="20701" cap="flat" cmpd="sng">
                <a:solidFill>
                  <a:srgbClr val="0000FF"/>
                </a:solidFill>
                <a:prstDash val="solid"/>
                <a:round/>
                <a:headEnd type="none" w="med" len="med"/>
                <a:tailEnd type="none" w="med" len="med"/>
              </a:ln>
            </p:spPr>
          </p:sp>
          <p:sp>
            <p:nvSpPr>
              <p:cNvPr id="26722" name="Line 61"/>
              <p:cNvSpPr>
                <a:spLocks noChangeAspect="1"/>
              </p:cNvSpPr>
              <p:nvPr/>
            </p:nvSpPr>
            <p:spPr>
              <a:xfrm>
                <a:off x="4135" y="1705"/>
                <a:ext cx="582" cy="323"/>
              </a:xfrm>
              <a:prstGeom prst="line">
                <a:avLst/>
              </a:prstGeom>
              <a:ln w="20638" cap="flat" cmpd="sng">
                <a:solidFill>
                  <a:srgbClr val="0000FF"/>
                </a:solidFill>
                <a:prstDash val="solid"/>
                <a:round/>
                <a:headEnd type="none" w="med" len="med"/>
                <a:tailEnd type="none" w="med" len="med"/>
              </a:ln>
            </p:spPr>
          </p:sp>
          <p:sp>
            <p:nvSpPr>
              <p:cNvPr id="26723" name="Freeform 62"/>
              <p:cNvSpPr>
                <a:spLocks noChangeAspect="1" noEditPoints="1"/>
              </p:cNvSpPr>
              <p:nvPr/>
            </p:nvSpPr>
            <p:spPr>
              <a:xfrm>
                <a:off x="4689" y="2002"/>
                <a:ext cx="316" cy="179"/>
              </a:xfrm>
              <a:custGeom>
                <a:avLst/>
                <a:gdLst/>
                <a:ahLst/>
                <a:cxnLst>
                  <a:cxn ang="0">
                    <a:pos x="5" y="1"/>
                  </a:cxn>
                  <a:cxn ang="0">
                    <a:pos x="37" y="18"/>
                  </a:cxn>
                  <a:cxn ang="0">
                    <a:pos x="38" y="19"/>
                  </a:cxn>
                  <a:cxn ang="0">
                    <a:pos x="39" y="20"/>
                  </a:cxn>
                  <a:cxn ang="0">
                    <a:pos x="39" y="20"/>
                  </a:cxn>
                  <a:cxn ang="0">
                    <a:pos x="38" y="22"/>
                  </a:cxn>
                  <a:cxn ang="0">
                    <a:pos x="37" y="22"/>
                  </a:cxn>
                  <a:cxn ang="0">
                    <a:pos x="37" y="22"/>
                  </a:cxn>
                  <a:cxn ang="0">
                    <a:pos x="35" y="22"/>
                  </a:cxn>
                  <a:cxn ang="0">
                    <a:pos x="33" y="22"/>
                  </a:cxn>
                  <a:cxn ang="0">
                    <a:pos x="2" y="4"/>
                  </a:cxn>
                  <a:cxn ang="0">
                    <a:pos x="0" y="4"/>
                  </a:cxn>
                  <a:cxn ang="0">
                    <a:pos x="0" y="4"/>
                  </a:cxn>
                  <a:cxn ang="0">
                    <a:pos x="0" y="4"/>
                  </a:cxn>
                  <a:cxn ang="0">
                    <a:pos x="0" y="3"/>
                  </a:cxn>
                  <a:cxn ang="0">
                    <a:pos x="3" y="1"/>
                  </a:cxn>
                  <a:cxn ang="0">
                    <a:pos x="5" y="0"/>
                  </a:cxn>
                  <a:cxn ang="0">
                    <a:pos x="5" y="0"/>
                  </a:cxn>
                  <a:cxn ang="0">
                    <a:pos x="5" y="1"/>
                  </a:cxn>
                  <a:cxn ang="0">
                    <a:pos x="61" y="32"/>
                  </a:cxn>
                  <a:cxn ang="0">
                    <a:pos x="94" y="49"/>
                  </a:cxn>
                  <a:cxn ang="0">
                    <a:pos x="94" y="49"/>
                  </a:cxn>
                  <a:cxn ang="0">
                    <a:pos x="95" y="51"/>
                  </a:cxn>
                  <a:cxn ang="0">
                    <a:pos x="95" y="52"/>
                  </a:cxn>
                  <a:cxn ang="0">
                    <a:pos x="94" y="54"/>
                  </a:cxn>
                  <a:cxn ang="0">
                    <a:pos x="94" y="54"/>
                  </a:cxn>
                  <a:cxn ang="0">
                    <a:pos x="93" y="54"/>
                  </a:cxn>
                  <a:cxn ang="0">
                    <a:pos x="92" y="54"/>
                  </a:cxn>
                  <a:cxn ang="0">
                    <a:pos x="90" y="54"/>
                  </a:cxn>
                  <a:cxn ang="0">
                    <a:pos x="57" y="36"/>
                  </a:cxn>
                  <a:cxn ang="0">
                    <a:pos x="56" y="34"/>
                  </a:cxn>
                  <a:cxn ang="0">
                    <a:pos x="56" y="34"/>
                  </a:cxn>
                  <a:cxn ang="0">
                    <a:pos x="56" y="32"/>
                  </a:cxn>
                  <a:cxn ang="0">
                    <a:pos x="56" y="32"/>
                  </a:cxn>
                  <a:cxn ang="0">
                    <a:pos x="58" y="32"/>
                  </a:cxn>
                  <a:cxn ang="0">
                    <a:pos x="59" y="31"/>
                  </a:cxn>
                  <a:cxn ang="0">
                    <a:pos x="61" y="31"/>
                  </a:cxn>
                  <a:cxn ang="0">
                    <a:pos x="61" y="32"/>
                  </a:cxn>
                  <a:cxn ang="0">
                    <a:pos x="118" y="61"/>
                  </a:cxn>
                  <a:cxn ang="0">
                    <a:pos x="150" y="81"/>
                  </a:cxn>
                  <a:cxn ang="0">
                    <a:pos x="150" y="82"/>
                  </a:cxn>
                  <a:cxn ang="0">
                    <a:pos x="150" y="83"/>
                  </a:cxn>
                  <a:cxn ang="0">
                    <a:pos x="150" y="84"/>
                  </a:cxn>
                  <a:cxn ang="0">
                    <a:pos x="150" y="84"/>
                  </a:cxn>
                  <a:cxn ang="0">
                    <a:pos x="150" y="85"/>
                  </a:cxn>
                  <a:cxn ang="0">
                    <a:pos x="149" y="85"/>
                  </a:cxn>
                  <a:cxn ang="0">
                    <a:pos x="149" y="85"/>
                  </a:cxn>
                  <a:cxn ang="0">
                    <a:pos x="147" y="85"/>
                  </a:cxn>
                  <a:cxn ang="0">
                    <a:pos x="113" y="67"/>
                  </a:cxn>
                  <a:cxn ang="0">
                    <a:pos x="113" y="67"/>
                  </a:cxn>
                  <a:cxn ang="0">
                    <a:pos x="113" y="66"/>
                  </a:cxn>
                  <a:cxn ang="0">
                    <a:pos x="113" y="64"/>
                  </a:cxn>
                  <a:cxn ang="0">
                    <a:pos x="113" y="63"/>
                  </a:cxn>
                  <a:cxn ang="0">
                    <a:pos x="115" y="61"/>
                  </a:cxn>
                  <a:cxn ang="0">
                    <a:pos x="115" y="61"/>
                  </a:cxn>
                  <a:cxn ang="0">
                    <a:pos x="116" y="61"/>
                  </a:cxn>
                  <a:cxn ang="0">
                    <a:pos x="118" y="61"/>
                  </a:cxn>
                </a:cxnLst>
                <a:pathLst>
                  <a:path w="351" h="199">
                    <a:moveTo>
                      <a:pt x="10" y="1"/>
                    </a:moveTo>
                    <a:lnTo>
                      <a:pt x="86" y="43"/>
                    </a:lnTo>
                    <a:lnTo>
                      <a:pt x="88" y="45"/>
                    </a:lnTo>
                    <a:lnTo>
                      <a:pt x="90" y="47"/>
                    </a:lnTo>
                    <a:lnTo>
                      <a:pt x="90" y="48"/>
                    </a:lnTo>
                    <a:lnTo>
                      <a:pt x="88" y="51"/>
                    </a:lnTo>
                    <a:lnTo>
                      <a:pt x="86" y="52"/>
                    </a:lnTo>
                    <a:lnTo>
                      <a:pt x="83" y="52"/>
                    </a:lnTo>
                    <a:lnTo>
                      <a:pt x="81" y="52"/>
                    </a:lnTo>
                    <a:lnTo>
                      <a:pt x="78" y="52"/>
                    </a:lnTo>
                    <a:lnTo>
                      <a:pt x="2" y="9"/>
                    </a:lnTo>
                    <a:lnTo>
                      <a:pt x="0" y="8"/>
                    </a:lnTo>
                    <a:lnTo>
                      <a:pt x="0" y="6"/>
                    </a:lnTo>
                    <a:lnTo>
                      <a:pt x="0" y="4"/>
                    </a:lnTo>
                    <a:lnTo>
                      <a:pt x="0" y="3"/>
                    </a:lnTo>
                    <a:lnTo>
                      <a:pt x="3" y="1"/>
                    </a:lnTo>
                    <a:lnTo>
                      <a:pt x="5" y="0"/>
                    </a:lnTo>
                    <a:lnTo>
                      <a:pt x="8" y="0"/>
                    </a:lnTo>
                    <a:lnTo>
                      <a:pt x="10" y="1"/>
                    </a:lnTo>
                    <a:close/>
                    <a:moveTo>
                      <a:pt x="141" y="74"/>
                    </a:moveTo>
                    <a:lnTo>
                      <a:pt x="217" y="116"/>
                    </a:lnTo>
                    <a:lnTo>
                      <a:pt x="219" y="117"/>
                    </a:lnTo>
                    <a:lnTo>
                      <a:pt x="220" y="120"/>
                    </a:lnTo>
                    <a:lnTo>
                      <a:pt x="220" y="122"/>
                    </a:lnTo>
                    <a:lnTo>
                      <a:pt x="219" y="124"/>
                    </a:lnTo>
                    <a:lnTo>
                      <a:pt x="217" y="125"/>
                    </a:lnTo>
                    <a:lnTo>
                      <a:pt x="214" y="126"/>
                    </a:lnTo>
                    <a:lnTo>
                      <a:pt x="212" y="126"/>
                    </a:lnTo>
                    <a:lnTo>
                      <a:pt x="209" y="125"/>
                    </a:lnTo>
                    <a:lnTo>
                      <a:pt x="133" y="83"/>
                    </a:lnTo>
                    <a:lnTo>
                      <a:pt x="131" y="80"/>
                    </a:lnTo>
                    <a:lnTo>
                      <a:pt x="131" y="79"/>
                    </a:lnTo>
                    <a:lnTo>
                      <a:pt x="131" y="76"/>
                    </a:lnTo>
                    <a:lnTo>
                      <a:pt x="131" y="75"/>
                    </a:lnTo>
                    <a:lnTo>
                      <a:pt x="134" y="74"/>
                    </a:lnTo>
                    <a:lnTo>
                      <a:pt x="136" y="73"/>
                    </a:lnTo>
                    <a:lnTo>
                      <a:pt x="139" y="73"/>
                    </a:lnTo>
                    <a:lnTo>
                      <a:pt x="141" y="74"/>
                    </a:lnTo>
                    <a:close/>
                    <a:moveTo>
                      <a:pt x="272" y="146"/>
                    </a:moveTo>
                    <a:lnTo>
                      <a:pt x="348" y="188"/>
                    </a:lnTo>
                    <a:lnTo>
                      <a:pt x="349" y="191"/>
                    </a:lnTo>
                    <a:lnTo>
                      <a:pt x="351" y="192"/>
                    </a:lnTo>
                    <a:lnTo>
                      <a:pt x="351" y="195"/>
                    </a:lnTo>
                    <a:lnTo>
                      <a:pt x="349" y="196"/>
                    </a:lnTo>
                    <a:lnTo>
                      <a:pt x="348" y="197"/>
                    </a:lnTo>
                    <a:lnTo>
                      <a:pt x="344" y="199"/>
                    </a:lnTo>
                    <a:lnTo>
                      <a:pt x="343" y="199"/>
                    </a:lnTo>
                    <a:lnTo>
                      <a:pt x="339" y="197"/>
                    </a:lnTo>
                    <a:lnTo>
                      <a:pt x="263" y="155"/>
                    </a:lnTo>
                    <a:lnTo>
                      <a:pt x="262" y="154"/>
                    </a:lnTo>
                    <a:lnTo>
                      <a:pt x="262" y="152"/>
                    </a:lnTo>
                    <a:lnTo>
                      <a:pt x="262" y="149"/>
                    </a:lnTo>
                    <a:lnTo>
                      <a:pt x="262" y="148"/>
                    </a:lnTo>
                    <a:lnTo>
                      <a:pt x="265" y="146"/>
                    </a:lnTo>
                    <a:lnTo>
                      <a:pt x="267" y="145"/>
                    </a:lnTo>
                    <a:lnTo>
                      <a:pt x="270" y="145"/>
                    </a:lnTo>
                    <a:lnTo>
                      <a:pt x="272" y="146"/>
                    </a:lnTo>
                    <a:close/>
                  </a:path>
                </a:pathLst>
              </a:custGeom>
              <a:solidFill>
                <a:srgbClr val="000000"/>
              </a:solidFill>
              <a:ln w="3175" cap="flat" cmpd="sng">
                <a:solidFill>
                  <a:srgbClr val="0000FF"/>
                </a:solidFill>
                <a:prstDash val="solid"/>
                <a:round/>
                <a:headEnd type="none" w="med" len="med"/>
                <a:tailEnd type="none" w="med" len="med"/>
              </a:ln>
            </p:spPr>
            <p:txBody>
              <a:bodyPr/>
              <a:p>
                <a:endParaRPr lang="zh-CN" altLang="en-US"/>
              </a:p>
            </p:txBody>
          </p:sp>
        </p:grpSp>
        <p:grpSp>
          <p:nvGrpSpPr>
            <p:cNvPr id="26724" name="Group 70"/>
            <p:cNvGrpSpPr/>
            <p:nvPr/>
          </p:nvGrpSpPr>
          <p:grpSpPr>
            <a:xfrm>
              <a:off x="3330" y="1094"/>
              <a:ext cx="1527" cy="1162"/>
              <a:chOff x="3330" y="1094"/>
              <a:chExt cx="1527" cy="1162"/>
            </a:xfrm>
          </p:grpSpPr>
          <p:sp>
            <p:nvSpPr>
              <p:cNvPr id="26725" name="Line 10"/>
              <p:cNvSpPr>
                <a:spLocks noChangeAspect="1"/>
              </p:cNvSpPr>
              <p:nvPr/>
            </p:nvSpPr>
            <p:spPr>
              <a:xfrm>
                <a:off x="3330" y="1094"/>
                <a:ext cx="447" cy="334"/>
              </a:xfrm>
              <a:prstGeom prst="line">
                <a:avLst/>
              </a:prstGeom>
              <a:ln w="20701" cap="flat" cmpd="sng">
                <a:solidFill>
                  <a:srgbClr val="33CC33"/>
                </a:solidFill>
                <a:prstDash val="solid"/>
                <a:round/>
                <a:headEnd type="none" w="med" len="med"/>
                <a:tailEnd type="none" w="med" len="med"/>
              </a:ln>
            </p:spPr>
          </p:sp>
          <p:sp>
            <p:nvSpPr>
              <p:cNvPr id="26726" name="Line 63"/>
              <p:cNvSpPr>
                <a:spLocks noChangeAspect="1"/>
              </p:cNvSpPr>
              <p:nvPr/>
            </p:nvSpPr>
            <p:spPr>
              <a:xfrm>
                <a:off x="4137" y="1697"/>
                <a:ext cx="445" cy="346"/>
              </a:xfrm>
              <a:prstGeom prst="line">
                <a:avLst/>
              </a:prstGeom>
              <a:ln w="20638" cap="flat" cmpd="sng">
                <a:solidFill>
                  <a:srgbClr val="33CC33"/>
                </a:solidFill>
                <a:prstDash val="solid"/>
                <a:round/>
                <a:headEnd type="none" w="med" len="med"/>
                <a:tailEnd type="none" w="med" len="med"/>
              </a:ln>
            </p:spPr>
          </p:sp>
          <p:sp>
            <p:nvSpPr>
              <p:cNvPr id="26727" name="Freeform 64"/>
              <p:cNvSpPr>
                <a:spLocks noChangeAspect="1" noEditPoints="1"/>
              </p:cNvSpPr>
              <p:nvPr/>
            </p:nvSpPr>
            <p:spPr>
              <a:xfrm>
                <a:off x="4579" y="2042"/>
                <a:ext cx="278" cy="214"/>
              </a:xfrm>
              <a:custGeom>
                <a:avLst/>
                <a:gdLst/>
                <a:ahLst/>
                <a:cxnLst>
                  <a:cxn ang="0">
                    <a:pos x="5" y="1"/>
                  </a:cxn>
                  <a:cxn ang="0">
                    <a:pos x="34" y="22"/>
                  </a:cxn>
                  <a:cxn ang="0">
                    <a:pos x="34" y="23"/>
                  </a:cxn>
                  <a:cxn ang="0">
                    <a:pos x="34" y="23"/>
                  </a:cxn>
                  <a:cxn ang="0">
                    <a:pos x="34" y="25"/>
                  </a:cxn>
                  <a:cxn ang="0">
                    <a:pos x="34" y="25"/>
                  </a:cxn>
                  <a:cxn ang="0">
                    <a:pos x="34" y="26"/>
                  </a:cxn>
                  <a:cxn ang="0">
                    <a:pos x="32" y="26"/>
                  </a:cxn>
                  <a:cxn ang="0">
                    <a:pos x="31" y="26"/>
                  </a:cxn>
                  <a:cxn ang="0">
                    <a:pos x="30" y="25"/>
                  </a:cxn>
                  <a:cxn ang="0">
                    <a:pos x="1" y="4"/>
                  </a:cxn>
                  <a:cxn ang="0">
                    <a:pos x="0" y="4"/>
                  </a:cxn>
                  <a:cxn ang="0">
                    <a:pos x="0" y="4"/>
                  </a:cxn>
                  <a:cxn ang="0">
                    <a:pos x="0" y="2"/>
                  </a:cxn>
                  <a:cxn ang="0">
                    <a:pos x="1" y="1"/>
                  </a:cxn>
                  <a:cxn ang="0">
                    <a:pos x="5" y="0"/>
                  </a:cxn>
                  <a:cxn ang="0">
                    <a:pos x="5" y="0"/>
                  </a:cxn>
                  <a:cxn ang="0">
                    <a:pos x="5" y="0"/>
                  </a:cxn>
                  <a:cxn ang="0">
                    <a:pos x="5" y="1"/>
                  </a:cxn>
                  <a:cxn ang="0">
                    <a:pos x="55" y="38"/>
                  </a:cxn>
                  <a:cxn ang="0">
                    <a:pos x="85" y="61"/>
                  </a:cxn>
                  <a:cxn ang="0">
                    <a:pos x="86" y="61"/>
                  </a:cxn>
                  <a:cxn ang="0">
                    <a:pos x="86" y="61"/>
                  </a:cxn>
                  <a:cxn ang="0">
                    <a:pos x="86" y="61"/>
                  </a:cxn>
                  <a:cxn ang="0">
                    <a:pos x="85" y="62"/>
                  </a:cxn>
                  <a:cxn ang="0">
                    <a:pos x="83" y="63"/>
                  </a:cxn>
                  <a:cxn ang="0">
                    <a:pos x="83" y="64"/>
                  </a:cxn>
                  <a:cxn ang="0">
                    <a:pos x="79" y="63"/>
                  </a:cxn>
                  <a:cxn ang="0">
                    <a:pos x="79" y="62"/>
                  </a:cxn>
                  <a:cxn ang="0">
                    <a:pos x="51" y="40"/>
                  </a:cxn>
                  <a:cxn ang="0">
                    <a:pos x="51" y="40"/>
                  </a:cxn>
                  <a:cxn ang="0">
                    <a:pos x="51" y="40"/>
                  </a:cxn>
                  <a:cxn ang="0">
                    <a:pos x="51" y="40"/>
                  </a:cxn>
                  <a:cxn ang="0">
                    <a:pos x="51" y="38"/>
                  </a:cxn>
                  <a:cxn ang="0">
                    <a:pos x="52" y="37"/>
                  </a:cxn>
                  <a:cxn ang="0">
                    <a:pos x="52" y="37"/>
                  </a:cxn>
                  <a:cxn ang="0">
                    <a:pos x="53" y="37"/>
                  </a:cxn>
                  <a:cxn ang="0">
                    <a:pos x="55" y="38"/>
                  </a:cxn>
                  <a:cxn ang="0">
                    <a:pos x="105" y="76"/>
                  </a:cxn>
                  <a:cxn ang="0">
                    <a:pos x="134" y="97"/>
                  </a:cxn>
                  <a:cxn ang="0">
                    <a:pos x="134" y="98"/>
                  </a:cxn>
                  <a:cxn ang="0">
                    <a:pos x="136" y="100"/>
                  </a:cxn>
                  <a:cxn ang="0">
                    <a:pos x="134" y="100"/>
                  </a:cxn>
                  <a:cxn ang="0">
                    <a:pos x="134" y="101"/>
                  </a:cxn>
                  <a:cxn ang="0">
                    <a:pos x="133" y="102"/>
                  </a:cxn>
                  <a:cxn ang="0">
                    <a:pos x="133" y="102"/>
                  </a:cxn>
                  <a:cxn ang="0">
                    <a:pos x="132" y="102"/>
                  </a:cxn>
                  <a:cxn ang="0">
                    <a:pos x="131" y="101"/>
                  </a:cxn>
                  <a:cxn ang="0">
                    <a:pos x="102" y="78"/>
                  </a:cxn>
                  <a:cxn ang="0">
                    <a:pos x="101" y="78"/>
                  </a:cxn>
                  <a:cxn ang="0">
                    <a:pos x="101" y="76"/>
                  </a:cxn>
                  <a:cxn ang="0">
                    <a:pos x="101" y="76"/>
                  </a:cxn>
                  <a:cxn ang="0">
                    <a:pos x="102" y="76"/>
                  </a:cxn>
                  <a:cxn ang="0">
                    <a:pos x="102" y="76"/>
                  </a:cxn>
                  <a:cxn ang="0">
                    <a:pos x="103" y="76"/>
                  </a:cxn>
                  <a:cxn ang="0">
                    <a:pos x="104" y="76"/>
                  </a:cxn>
                  <a:cxn ang="0">
                    <a:pos x="105" y="76"/>
                  </a:cxn>
                </a:cxnLst>
                <a:pathLst>
                  <a:path w="308" h="238">
                    <a:moveTo>
                      <a:pt x="11" y="1"/>
                    </a:moveTo>
                    <a:lnTo>
                      <a:pt x="77" y="52"/>
                    </a:lnTo>
                    <a:lnTo>
                      <a:pt x="79" y="54"/>
                    </a:lnTo>
                    <a:lnTo>
                      <a:pt x="79" y="56"/>
                    </a:lnTo>
                    <a:lnTo>
                      <a:pt x="79" y="58"/>
                    </a:lnTo>
                    <a:lnTo>
                      <a:pt x="77" y="59"/>
                    </a:lnTo>
                    <a:lnTo>
                      <a:pt x="76" y="61"/>
                    </a:lnTo>
                    <a:lnTo>
                      <a:pt x="72" y="61"/>
                    </a:lnTo>
                    <a:lnTo>
                      <a:pt x="71" y="61"/>
                    </a:lnTo>
                    <a:lnTo>
                      <a:pt x="68" y="59"/>
                    </a:lnTo>
                    <a:lnTo>
                      <a:pt x="1" y="9"/>
                    </a:lnTo>
                    <a:lnTo>
                      <a:pt x="0" y="6"/>
                    </a:lnTo>
                    <a:lnTo>
                      <a:pt x="0" y="5"/>
                    </a:lnTo>
                    <a:lnTo>
                      <a:pt x="0" y="2"/>
                    </a:lnTo>
                    <a:lnTo>
                      <a:pt x="1" y="1"/>
                    </a:lnTo>
                    <a:lnTo>
                      <a:pt x="5" y="0"/>
                    </a:lnTo>
                    <a:lnTo>
                      <a:pt x="6" y="0"/>
                    </a:lnTo>
                    <a:lnTo>
                      <a:pt x="10" y="0"/>
                    </a:lnTo>
                    <a:lnTo>
                      <a:pt x="11" y="1"/>
                    </a:lnTo>
                    <a:close/>
                    <a:moveTo>
                      <a:pt x="125" y="89"/>
                    </a:moveTo>
                    <a:lnTo>
                      <a:pt x="192" y="141"/>
                    </a:lnTo>
                    <a:lnTo>
                      <a:pt x="193" y="142"/>
                    </a:lnTo>
                    <a:lnTo>
                      <a:pt x="193" y="145"/>
                    </a:lnTo>
                    <a:lnTo>
                      <a:pt x="193" y="146"/>
                    </a:lnTo>
                    <a:lnTo>
                      <a:pt x="192" y="147"/>
                    </a:lnTo>
                    <a:lnTo>
                      <a:pt x="190" y="149"/>
                    </a:lnTo>
                    <a:lnTo>
                      <a:pt x="187" y="150"/>
                    </a:lnTo>
                    <a:lnTo>
                      <a:pt x="183" y="149"/>
                    </a:lnTo>
                    <a:lnTo>
                      <a:pt x="182" y="147"/>
                    </a:lnTo>
                    <a:lnTo>
                      <a:pt x="116" y="96"/>
                    </a:lnTo>
                    <a:lnTo>
                      <a:pt x="114" y="95"/>
                    </a:lnTo>
                    <a:lnTo>
                      <a:pt x="114" y="93"/>
                    </a:lnTo>
                    <a:lnTo>
                      <a:pt x="114" y="91"/>
                    </a:lnTo>
                    <a:lnTo>
                      <a:pt x="116" y="89"/>
                    </a:lnTo>
                    <a:lnTo>
                      <a:pt x="117" y="87"/>
                    </a:lnTo>
                    <a:lnTo>
                      <a:pt x="120" y="87"/>
                    </a:lnTo>
                    <a:lnTo>
                      <a:pt x="122" y="87"/>
                    </a:lnTo>
                    <a:lnTo>
                      <a:pt x="125" y="89"/>
                    </a:lnTo>
                    <a:close/>
                    <a:moveTo>
                      <a:pt x="238" y="178"/>
                    </a:moveTo>
                    <a:lnTo>
                      <a:pt x="306" y="229"/>
                    </a:lnTo>
                    <a:lnTo>
                      <a:pt x="306" y="230"/>
                    </a:lnTo>
                    <a:lnTo>
                      <a:pt x="308" y="233"/>
                    </a:lnTo>
                    <a:lnTo>
                      <a:pt x="306" y="234"/>
                    </a:lnTo>
                    <a:lnTo>
                      <a:pt x="306" y="236"/>
                    </a:lnTo>
                    <a:lnTo>
                      <a:pt x="303" y="238"/>
                    </a:lnTo>
                    <a:lnTo>
                      <a:pt x="301" y="238"/>
                    </a:lnTo>
                    <a:lnTo>
                      <a:pt x="298" y="238"/>
                    </a:lnTo>
                    <a:lnTo>
                      <a:pt x="296" y="236"/>
                    </a:lnTo>
                    <a:lnTo>
                      <a:pt x="230" y="184"/>
                    </a:lnTo>
                    <a:lnTo>
                      <a:pt x="228" y="183"/>
                    </a:lnTo>
                    <a:lnTo>
                      <a:pt x="228" y="180"/>
                    </a:lnTo>
                    <a:lnTo>
                      <a:pt x="228" y="179"/>
                    </a:lnTo>
                    <a:lnTo>
                      <a:pt x="230" y="178"/>
                    </a:lnTo>
                    <a:lnTo>
                      <a:pt x="231" y="177"/>
                    </a:lnTo>
                    <a:lnTo>
                      <a:pt x="235" y="175"/>
                    </a:lnTo>
                    <a:lnTo>
                      <a:pt x="236" y="177"/>
                    </a:lnTo>
                    <a:lnTo>
                      <a:pt x="238" y="178"/>
                    </a:lnTo>
                    <a:close/>
                  </a:path>
                </a:pathLst>
              </a:custGeom>
              <a:solidFill>
                <a:srgbClr val="33CC33"/>
              </a:solidFill>
              <a:ln w="3175" cap="flat" cmpd="sng">
                <a:solidFill>
                  <a:srgbClr val="33CC33"/>
                </a:solidFill>
                <a:prstDash val="solid"/>
                <a:round/>
                <a:headEnd type="none" w="med" len="med"/>
                <a:tailEnd type="none" w="med" len="med"/>
              </a:ln>
            </p:spPr>
            <p:txBody>
              <a:bodyPr/>
              <a:p>
                <a:endParaRPr lang="zh-CN" altLang="en-US"/>
              </a:p>
            </p:txBody>
          </p:sp>
        </p:grpSp>
      </p:grpSp>
      <p:sp>
        <p:nvSpPr>
          <p:cNvPr id="26728" name="Rectangle 65"/>
          <p:cNvSpPr>
            <a:spLocks noChangeAspect="1"/>
          </p:cNvSpPr>
          <p:nvPr/>
        </p:nvSpPr>
        <p:spPr>
          <a:xfrm>
            <a:off x="6921500" y="5991225"/>
            <a:ext cx="538163" cy="215900"/>
          </a:xfrm>
          <a:prstGeom prst="rect">
            <a:avLst/>
          </a:prstGeom>
          <a:noFill/>
          <a:ln w="9525">
            <a:noFill/>
          </a:ln>
        </p:spPr>
        <p:txBody>
          <a:bodyPr wrap="none" lIns="0" tIns="0" rIns="0" bIns="0" anchor="t" anchorCtr="0">
            <a:spAutoFit/>
          </a:bodyPr>
          <a:p>
            <a:r>
              <a:rPr lang="zh-CN" altLang="en-US" sz="1400" b="1" dirty="0">
                <a:solidFill>
                  <a:srgbClr val="000000"/>
                </a:solidFill>
                <a:latin typeface="宋体" panose="02010600030101010101" pitchFamily="2" charset="-122"/>
                <a:ea typeface="宋体" panose="02010600030101010101" pitchFamily="2" charset="-122"/>
              </a:rPr>
              <a:t>荧光点</a:t>
            </a:r>
            <a:endParaRPr lang="zh-CN" altLang="en-US" b="1" dirty="0">
              <a:latin typeface="Arial" panose="020B0604020202020204" pitchFamily="34" charset="0"/>
              <a:ea typeface="宋体" panose="02010600030101010101" pitchFamily="2" charset="-122"/>
            </a:endParaRPr>
          </a:p>
        </p:txBody>
      </p:sp>
      <p:sp>
        <p:nvSpPr>
          <p:cNvPr id="26729" name="Line 66"/>
          <p:cNvSpPr>
            <a:spLocks noChangeAspect="1"/>
          </p:cNvSpPr>
          <p:nvPr/>
        </p:nvSpPr>
        <p:spPr>
          <a:xfrm>
            <a:off x="7505700" y="6107113"/>
            <a:ext cx="425450" cy="1587"/>
          </a:xfrm>
          <a:prstGeom prst="line">
            <a:avLst/>
          </a:prstGeom>
          <a:ln w="20638" cap="flat" cmpd="sng">
            <a:solidFill>
              <a:srgbClr val="000000"/>
            </a:solidFill>
            <a:prstDash val="solid"/>
            <a:round/>
            <a:headEnd type="none" w="med" len="med"/>
            <a:tailEnd type="none" w="med" len="med"/>
          </a:ln>
        </p:spPr>
      </p:sp>
      <p:sp>
        <p:nvSpPr>
          <p:cNvPr id="26730" name="Freeform 67"/>
          <p:cNvSpPr>
            <a:spLocks noChangeAspect="1"/>
          </p:cNvSpPr>
          <p:nvPr/>
        </p:nvSpPr>
        <p:spPr>
          <a:xfrm>
            <a:off x="7904163" y="6064250"/>
            <a:ext cx="114300" cy="889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80" h="62">
                <a:moveTo>
                  <a:pt x="80" y="30"/>
                </a:moveTo>
                <a:lnTo>
                  <a:pt x="68" y="31"/>
                </a:lnTo>
                <a:lnTo>
                  <a:pt x="57" y="34"/>
                </a:lnTo>
                <a:lnTo>
                  <a:pt x="47" y="36"/>
                </a:lnTo>
                <a:lnTo>
                  <a:pt x="35" y="40"/>
                </a:lnTo>
                <a:lnTo>
                  <a:pt x="25" y="44"/>
                </a:lnTo>
                <a:lnTo>
                  <a:pt x="17" y="49"/>
                </a:lnTo>
                <a:lnTo>
                  <a:pt x="7" y="56"/>
                </a:lnTo>
                <a:lnTo>
                  <a:pt x="0" y="62"/>
                </a:lnTo>
                <a:lnTo>
                  <a:pt x="4" y="54"/>
                </a:lnTo>
                <a:lnTo>
                  <a:pt x="7" y="47"/>
                </a:lnTo>
                <a:lnTo>
                  <a:pt x="9" y="39"/>
                </a:lnTo>
                <a:lnTo>
                  <a:pt x="9" y="30"/>
                </a:lnTo>
                <a:lnTo>
                  <a:pt x="9" y="22"/>
                </a:lnTo>
                <a:lnTo>
                  <a:pt x="7" y="15"/>
                </a:lnTo>
                <a:lnTo>
                  <a:pt x="4" y="7"/>
                </a:lnTo>
                <a:lnTo>
                  <a:pt x="0" y="0"/>
                </a:lnTo>
                <a:lnTo>
                  <a:pt x="7" y="6"/>
                </a:lnTo>
                <a:lnTo>
                  <a:pt x="17" y="12"/>
                </a:lnTo>
                <a:lnTo>
                  <a:pt x="25" y="17"/>
                </a:lnTo>
                <a:lnTo>
                  <a:pt x="35" y="21"/>
                </a:lnTo>
                <a:lnTo>
                  <a:pt x="47" y="25"/>
                </a:lnTo>
                <a:lnTo>
                  <a:pt x="57" y="28"/>
                </a:lnTo>
                <a:lnTo>
                  <a:pt x="68" y="30"/>
                </a:lnTo>
                <a:lnTo>
                  <a:pt x="80" y="30"/>
                </a:lnTo>
                <a:close/>
              </a:path>
            </a:pathLst>
          </a:custGeom>
          <a:solidFill>
            <a:srgbClr val="000000"/>
          </a:solid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up)">
                                      <p:cBhvr>
                                        <p:cTn id="1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p:txBody>
          <a:bodyPr vert="horz" wrap="square" lIns="91440" tIns="45720" rIns="91440" bIns="45720" anchor="ctr" anchorCtr="0"/>
          <a:p>
            <a:endParaRPr lang="zh-CN" altLang="en-US" dirty="0"/>
          </a:p>
        </p:txBody>
      </p:sp>
      <p:sp>
        <p:nvSpPr>
          <p:cNvPr id="27650" name="内容占位符 2"/>
          <p:cNvSpPr>
            <a:spLocks noGrp="1"/>
          </p:cNvSpPr>
          <p:nvPr>
            <p:ph idx="1"/>
          </p:nvPr>
        </p:nvSpPr>
        <p:spPr/>
        <p:txBody>
          <a:bodyPr vert="horz" wrap="square" lIns="91440" tIns="45720" rIns="91440" bIns="45720" anchor="t" anchorCtr="0"/>
          <a:p>
            <a:endParaRPr lang="zh-CN" altLang="en-US" dirty="0"/>
          </a:p>
        </p:txBody>
      </p:sp>
      <p:pic>
        <p:nvPicPr>
          <p:cNvPr id="27651" name="Picture 2" descr="彩色CRT显示器"/>
          <p:cNvPicPr>
            <a:picLocks noChangeAspect="1"/>
          </p:cNvPicPr>
          <p:nvPr/>
        </p:nvPicPr>
        <p:blipFill>
          <a:blip r:embed="rId1"/>
          <a:stretch>
            <a:fillRect/>
          </a:stretch>
        </p:blipFill>
        <p:spPr>
          <a:xfrm>
            <a:off x="23813" y="2919413"/>
            <a:ext cx="4392612" cy="2519362"/>
          </a:xfrm>
          <a:prstGeom prst="rect">
            <a:avLst/>
          </a:prstGeom>
          <a:noFill/>
          <a:ln w="9525">
            <a:noFill/>
          </a:ln>
        </p:spPr>
      </p:pic>
      <p:pic>
        <p:nvPicPr>
          <p:cNvPr id="27652" name="Picture 4" descr="彩色CRT显示器"/>
          <p:cNvPicPr>
            <a:picLocks noChangeAspect="1"/>
          </p:cNvPicPr>
          <p:nvPr/>
        </p:nvPicPr>
        <p:blipFill>
          <a:blip r:embed="rId2"/>
          <a:stretch>
            <a:fillRect/>
          </a:stretch>
        </p:blipFill>
        <p:spPr>
          <a:xfrm>
            <a:off x="3276600" y="2565400"/>
            <a:ext cx="5943600" cy="340995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7" name="Rectangle 3"/>
          <p:cNvSpPr>
            <a:spLocks noGrp="1"/>
          </p:cNvSpPr>
          <p:nvPr>
            <p:ph idx="1"/>
            <p:custDataLst>
              <p:tags r:id="rId1"/>
            </p:custDataLst>
          </p:nvPr>
        </p:nvSpPr>
        <p:spPr>
          <a:xfrm>
            <a:off x="282575" y="1498600"/>
            <a:ext cx="8620125" cy="4794250"/>
          </a:xfrm>
        </p:spPr>
        <p:txBody>
          <a:bodyPr vert="horz" wrap="square" lIns="91440" tIns="45720" rIns="91440" bIns="45720" anchor="t" anchorCtr="0"/>
          <a:p>
            <a:pPr eaLnBrk="1" hangingPunct="1"/>
            <a:r>
              <a:rPr lang="zh-CN" altLang="en-US" sz="2400" b="1" dirty="0">
                <a:solidFill>
                  <a:srgbClr val="000818"/>
                </a:solidFill>
                <a:ea typeface="楷体" panose="02010609060101010101" pitchFamily="49" charset="-122"/>
              </a:rPr>
              <a:t>原理：通电和不通电时液晶分子处于两种不同的排列，结合偏光滤片，一种排列光线能够通过，而另一种排列阻止光线通过。</a:t>
            </a:r>
            <a:endParaRPr lang="en-US" altLang="zh-CN" sz="2400" b="1" dirty="0">
              <a:solidFill>
                <a:srgbClr val="000818"/>
              </a:solidFill>
              <a:ea typeface="楷体" panose="02010609060101010101" pitchFamily="49" charset="-122"/>
            </a:endParaRPr>
          </a:p>
          <a:p>
            <a:pPr eaLnBrk="1" hangingPunct="1"/>
            <a:r>
              <a:rPr lang="zh-CN" altLang="en-US" sz="2400" b="1" dirty="0">
                <a:solidFill>
                  <a:srgbClr val="000818"/>
                </a:solidFill>
                <a:ea typeface="楷体" panose="02010609060101010101" pitchFamily="49" charset="-122"/>
              </a:rPr>
              <a:t>液晶材料本身不发光。液晶显示屏背面有一块背光板，它由荧光物质组成</a:t>
            </a:r>
            <a:r>
              <a:rPr lang="zh-CN" altLang="en-US" sz="2400" b="1" dirty="0">
                <a:solidFill>
                  <a:srgbClr val="000818"/>
                </a:solidFill>
                <a:ea typeface="楷体" panose="02010609060101010101" pitchFamily="49" charset="-122"/>
                <a:sym typeface="+mn-ea"/>
              </a:rPr>
              <a:t>，</a:t>
            </a:r>
            <a:r>
              <a:rPr lang="zh-CN" altLang="en-US" sz="2400" b="1" dirty="0">
                <a:solidFill>
                  <a:srgbClr val="000818"/>
                </a:solidFill>
                <a:ea typeface="楷体" panose="02010609060101010101" pitchFamily="49" charset="-122"/>
              </a:rPr>
              <a:t>可以发射光线，其作用是提供均匀的背景光。</a:t>
            </a:r>
            <a:endParaRPr lang="zh-CN" altLang="en-US" sz="2400" b="1" dirty="0">
              <a:solidFill>
                <a:srgbClr val="000818"/>
              </a:solidFill>
              <a:ea typeface="楷体" panose="02010609060101010101" pitchFamily="49" charset="-122"/>
            </a:endParaRPr>
          </a:p>
        </p:txBody>
      </p:sp>
      <p:pic>
        <p:nvPicPr>
          <p:cNvPr id="29698" name="Picture 5" descr="平板电视各种显示原理：液晶PK等离子"/>
          <p:cNvPicPr>
            <a:picLocks noChangeAspect="1"/>
          </p:cNvPicPr>
          <p:nvPr>
            <p:custDataLst>
              <p:tags r:id="rId2"/>
            </p:custDataLst>
          </p:nvPr>
        </p:nvPicPr>
        <p:blipFill>
          <a:blip r:embed="rId3"/>
          <a:srcRect l="3513" t="17415" r="2811" b="6175"/>
          <a:stretch>
            <a:fillRect/>
          </a:stretch>
        </p:blipFill>
        <p:spPr>
          <a:xfrm>
            <a:off x="322898" y="4073208"/>
            <a:ext cx="3008312" cy="2746375"/>
          </a:xfrm>
          <a:prstGeom prst="rect">
            <a:avLst/>
          </a:prstGeom>
          <a:noFill/>
          <a:ln w="9525">
            <a:noFill/>
          </a:ln>
        </p:spPr>
      </p:pic>
      <p:sp>
        <p:nvSpPr>
          <p:cNvPr id="29699" name="文本框 13"/>
          <p:cNvSpPr txBox="1"/>
          <p:nvPr/>
        </p:nvSpPr>
        <p:spPr>
          <a:xfrm>
            <a:off x="514350" y="501650"/>
            <a:ext cx="6240145"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液晶显示器</a:t>
            </a:r>
            <a:endParaRPr lang="zh-CN" altLang="en-US" sz="3200" b="1" dirty="0">
              <a:latin typeface="华文楷体" panose="02010600040101010101" pitchFamily="2" charset="-122"/>
              <a:ea typeface="华文楷体" panose="02010600040101010101" pitchFamily="2" charset="-122"/>
            </a:endParaRPr>
          </a:p>
        </p:txBody>
      </p:sp>
      <p:sp>
        <p:nvSpPr>
          <p:cNvPr id="29700" name="TextBox 2"/>
          <p:cNvSpPr txBox="1"/>
          <p:nvPr>
            <p:custDataLst>
              <p:tags r:id="rId4"/>
            </p:custDataLst>
          </p:nvPr>
        </p:nvSpPr>
        <p:spPr>
          <a:xfrm>
            <a:off x="4211955" y="6309360"/>
            <a:ext cx="4110355" cy="368300"/>
          </a:xfrm>
          <a:prstGeom prst="rect">
            <a:avLst/>
          </a:prstGeom>
          <a:noFill/>
          <a:ln w="9525">
            <a:noFill/>
          </a:ln>
        </p:spPr>
        <p:txBody>
          <a:bodyPr wrap="square" anchor="t" anchorCtr="0">
            <a:spAutoFit/>
          </a:bodyPr>
          <a:p>
            <a:r>
              <a:rPr lang="zh-CN" altLang="en-US" b="1" dirty="0">
                <a:solidFill>
                  <a:srgbClr val="000818"/>
                </a:solidFill>
                <a:latin typeface="楷体" panose="02010609060101010101" pitchFamily="49" charset="-122"/>
                <a:ea typeface="楷体" panose="02010609060101010101" pitchFamily="49" charset="-122"/>
                <a:sym typeface="+mn-ea"/>
              </a:rPr>
              <a:t>不加电背光透过，</a:t>
            </a:r>
            <a:r>
              <a:rPr lang="zh-CN" altLang="en-US" b="1" dirty="0">
                <a:solidFill>
                  <a:srgbClr val="000818"/>
                </a:solidFill>
                <a:latin typeface="楷体" panose="02010609060101010101" pitchFamily="49" charset="-122"/>
                <a:ea typeface="楷体" panose="02010609060101010101" pitchFamily="49" charset="-122"/>
              </a:rPr>
              <a:t>加电背光被阻断</a:t>
            </a:r>
            <a:endParaRPr lang="zh-CN" altLang="en-US" dirty="0">
              <a:solidFill>
                <a:srgbClr val="000818"/>
              </a:solidFill>
              <a:latin typeface="Arial" panose="020B0604020202020204" pitchFamily="34" charset="0"/>
              <a:ea typeface="宋体" panose="02010600030101010101" pitchFamily="2" charset="-122"/>
            </a:endParaRPr>
          </a:p>
        </p:txBody>
      </p:sp>
      <p:sp>
        <p:nvSpPr>
          <p:cNvPr id="29701" name="Rectangle 503"/>
          <p:cNvSpPr>
            <a:spLocks noChangeAspect="1"/>
          </p:cNvSpPr>
          <p:nvPr/>
        </p:nvSpPr>
        <p:spPr>
          <a:xfrm>
            <a:off x="4968875" y="3871913"/>
            <a:ext cx="46038" cy="182562"/>
          </a:xfrm>
          <a:prstGeom prst="rect">
            <a:avLst/>
          </a:prstGeom>
          <a:noFill/>
          <a:ln w="9525">
            <a:noFill/>
          </a:ln>
        </p:spPr>
        <p:txBody>
          <a:bodyPr lIns="0" tIns="0" rIns="0" bIns="0" anchor="t" anchorCtr="0">
            <a:spAutoFit/>
          </a:bodyPr>
          <a:p>
            <a:endParaRPr lang="zh-CN" altLang="zh-CN" sz="1200" dirty="0">
              <a:latin typeface="楷体" panose="02010609060101010101" pitchFamily="49" charset="-122"/>
              <a:ea typeface="楷体" panose="02010609060101010101" pitchFamily="49" charset="-122"/>
            </a:endParaRPr>
          </a:p>
        </p:txBody>
      </p:sp>
      <p:grpSp>
        <p:nvGrpSpPr>
          <p:cNvPr id="9" name="Group 128"/>
          <p:cNvGrpSpPr/>
          <p:nvPr/>
        </p:nvGrpSpPr>
        <p:grpSpPr>
          <a:xfrm>
            <a:off x="3641725" y="3823018"/>
            <a:ext cx="2251075" cy="2309812"/>
            <a:chOff x="1825" y="1561"/>
            <a:chExt cx="2588" cy="2453"/>
          </a:xfrm>
        </p:grpSpPr>
        <p:grpSp>
          <p:nvGrpSpPr>
            <p:cNvPr id="29703" name="Group 2"/>
            <p:cNvGrpSpPr>
              <a:grpSpLocks noChangeAspect="1"/>
            </p:cNvGrpSpPr>
            <p:nvPr/>
          </p:nvGrpSpPr>
          <p:grpSpPr>
            <a:xfrm>
              <a:off x="1825" y="1561"/>
              <a:ext cx="2588" cy="1652"/>
              <a:chOff x="3132" y="1718"/>
              <a:chExt cx="1294" cy="826"/>
            </a:xfrm>
          </p:grpSpPr>
          <p:sp>
            <p:nvSpPr>
              <p:cNvPr id="29704" name="Freeform 3"/>
              <p:cNvSpPr>
                <a:spLocks noChangeAspect="1"/>
              </p:cNvSpPr>
              <p:nvPr/>
            </p:nvSpPr>
            <p:spPr>
              <a:xfrm>
                <a:off x="3132" y="1969"/>
                <a:ext cx="278" cy="20"/>
              </a:xfrm>
              <a:custGeom>
                <a:avLst/>
                <a:gdLst/>
                <a:ahLst/>
                <a:cxnLst>
                  <a:cxn ang="0">
                    <a:pos x="238" y="20"/>
                  </a:cxn>
                  <a:cxn ang="0">
                    <a:pos x="0" y="20"/>
                  </a:cxn>
                  <a:cxn ang="0">
                    <a:pos x="40" y="0"/>
                  </a:cxn>
                  <a:cxn ang="0">
                    <a:pos x="278" y="0"/>
                  </a:cxn>
                  <a:cxn ang="0">
                    <a:pos x="238" y="20"/>
                  </a:cxn>
                </a:cxnLst>
                <a:pathLst>
                  <a:path w="278" h="20">
                    <a:moveTo>
                      <a:pt x="238" y="20"/>
                    </a:moveTo>
                    <a:lnTo>
                      <a:pt x="0" y="20"/>
                    </a:lnTo>
                    <a:lnTo>
                      <a:pt x="40" y="0"/>
                    </a:lnTo>
                    <a:lnTo>
                      <a:pt x="278" y="0"/>
                    </a:lnTo>
                    <a:lnTo>
                      <a:pt x="238" y="20"/>
                    </a:lnTo>
                    <a:close/>
                  </a:path>
                </a:pathLst>
              </a:custGeom>
              <a:solidFill>
                <a:srgbClr val="C0C0C0"/>
              </a:solidFill>
              <a:ln w="9525">
                <a:noFill/>
              </a:ln>
            </p:spPr>
            <p:txBody>
              <a:bodyPr/>
              <a:p>
                <a:endParaRPr lang="zh-CN" altLang="en-US"/>
              </a:p>
            </p:txBody>
          </p:sp>
          <p:sp>
            <p:nvSpPr>
              <p:cNvPr id="29705" name="Freeform 4"/>
              <p:cNvSpPr>
                <a:spLocks noChangeAspect="1"/>
              </p:cNvSpPr>
              <p:nvPr/>
            </p:nvSpPr>
            <p:spPr>
              <a:xfrm>
                <a:off x="3132" y="1969"/>
                <a:ext cx="278" cy="20"/>
              </a:xfrm>
              <a:custGeom>
                <a:avLst/>
                <a:gdLst/>
                <a:ahLst/>
                <a:cxnLst>
                  <a:cxn ang="0">
                    <a:pos x="238" y="20"/>
                  </a:cxn>
                  <a:cxn ang="0">
                    <a:pos x="0" y="20"/>
                  </a:cxn>
                  <a:cxn ang="0">
                    <a:pos x="40" y="0"/>
                  </a:cxn>
                  <a:cxn ang="0">
                    <a:pos x="278" y="0"/>
                  </a:cxn>
                  <a:cxn ang="0">
                    <a:pos x="238" y="20"/>
                  </a:cxn>
                </a:cxnLst>
                <a:pathLst>
                  <a:path w="278" h="20">
                    <a:moveTo>
                      <a:pt x="238" y="20"/>
                    </a:moveTo>
                    <a:lnTo>
                      <a:pt x="0" y="20"/>
                    </a:lnTo>
                    <a:lnTo>
                      <a:pt x="40" y="0"/>
                    </a:lnTo>
                    <a:lnTo>
                      <a:pt x="278" y="0"/>
                    </a:lnTo>
                    <a:lnTo>
                      <a:pt x="238" y="2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06" name="Freeform 5"/>
              <p:cNvSpPr>
                <a:spLocks noChangeAspect="1"/>
              </p:cNvSpPr>
              <p:nvPr/>
            </p:nvSpPr>
            <p:spPr>
              <a:xfrm>
                <a:off x="3370" y="1969"/>
                <a:ext cx="40" cy="129"/>
              </a:xfrm>
              <a:custGeom>
                <a:avLst/>
                <a:gdLst/>
                <a:ahLst/>
                <a:cxnLst>
                  <a:cxn ang="0">
                    <a:pos x="40" y="110"/>
                  </a:cxn>
                  <a:cxn ang="0">
                    <a:pos x="0" y="129"/>
                  </a:cxn>
                  <a:cxn ang="0">
                    <a:pos x="0" y="20"/>
                  </a:cxn>
                  <a:cxn ang="0">
                    <a:pos x="40" y="0"/>
                  </a:cxn>
                  <a:cxn ang="0">
                    <a:pos x="40" y="110"/>
                  </a:cxn>
                </a:cxnLst>
                <a:pathLst>
                  <a:path w="40" h="129">
                    <a:moveTo>
                      <a:pt x="40" y="110"/>
                    </a:moveTo>
                    <a:lnTo>
                      <a:pt x="0" y="129"/>
                    </a:lnTo>
                    <a:lnTo>
                      <a:pt x="0" y="20"/>
                    </a:lnTo>
                    <a:lnTo>
                      <a:pt x="40" y="0"/>
                    </a:lnTo>
                    <a:lnTo>
                      <a:pt x="40" y="110"/>
                    </a:lnTo>
                    <a:close/>
                  </a:path>
                </a:pathLst>
              </a:custGeom>
              <a:solidFill>
                <a:srgbClr val="C0C0C0"/>
              </a:solidFill>
              <a:ln w="9525">
                <a:noFill/>
              </a:ln>
            </p:spPr>
            <p:txBody>
              <a:bodyPr/>
              <a:p>
                <a:endParaRPr lang="zh-CN" altLang="en-US"/>
              </a:p>
            </p:txBody>
          </p:sp>
          <p:sp>
            <p:nvSpPr>
              <p:cNvPr id="29707" name="Freeform 6"/>
              <p:cNvSpPr>
                <a:spLocks noChangeAspect="1"/>
              </p:cNvSpPr>
              <p:nvPr/>
            </p:nvSpPr>
            <p:spPr>
              <a:xfrm>
                <a:off x="3370" y="1969"/>
                <a:ext cx="40" cy="129"/>
              </a:xfrm>
              <a:custGeom>
                <a:avLst/>
                <a:gdLst/>
                <a:ahLst/>
                <a:cxnLst>
                  <a:cxn ang="0">
                    <a:pos x="40" y="110"/>
                  </a:cxn>
                  <a:cxn ang="0">
                    <a:pos x="0" y="129"/>
                  </a:cxn>
                  <a:cxn ang="0">
                    <a:pos x="0" y="20"/>
                  </a:cxn>
                  <a:cxn ang="0">
                    <a:pos x="40" y="0"/>
                  </a:cxn>
                  <a:cxn ang="0">
                    <a:pos x="40" y="110"/>
                  </a:cxn>
                </a:cxnLst>
                <a:pathLst>
                  <a:path w="40" h="129">
                    <a:moveTo>
                      <a:pt x="40" y="110"/>
                    </a:moveTo>
                    <a:lnTo>
                      <a:pt x="0" y="129"/>
                    </a:lnTo>
                    <a:lnTo>
                      <a:pt x="0" y="20"/>
                    </a:lnTo>
                    <a:lnTo>
                      <a:pt x="40" y="0"/>
                    </a:lnTo>
                    <a:lnTo>
                      <a:pt x="40" y="11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08" name="Rectangle 7"/>
              <p:cNvSpPr>
                <a:spLocks noChangeAspect="1"/>
              </p:cNvSpPr>
              <p:nvPr/>
            </p:nvSpPr>
            <p:spPr>
              <a:xfrm>
                <a:off x="3132" y="1989"/>
                <a:ext cx="238" cy="109"/>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09" name="Rectangle 8"/>
              <p:cNvSpPr>
                <a:spLocks noChangeAspect="1"/>
              </p:cNvSpPr>
              <p:nvPr/>
            </p:nvSpPr>
            <p:spPr>
              <a:xfrm>
                <a:off x="3132" y="1989"/>
                <a:ext cx="238" cy="109"/>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10" name="Freeform 9"/>
              <p:cNvSpPr>
                <a:spLocks noChangeAspect="1"/>
              </p:cNvSpPr>
              <p:nvPr/>
            </p:nvSpPr>
            <p:spPr>
              <a:xfrm>
                <a:off x="3370" y="1718"/>
                <a:ext cx="371" cy="631"/>
              </a:xfrm>
              <a:custGeom>
                <a:avLst/>
                <a:gdLst/>
                <a:ahLst/>
                <a:cxnLst>
                  <a:cxn ang="0">
                    <a:pos x="0" y="108"/>
                  </a:cxn>
                  <a:cxn ang="0">
                    <a:pos x="371" y="0"/>
                  </a:cxn>
                  <a:cxn ang="0">
                    <a:pos x="371" y="523"/>
                  </a:cxn>
                  <a:cxn ang="0">
                    <a:pos x="0" y="631"/>
                  </a:cxn>
                  <a:cxn ang="0">
                    <a:pos x="0" y="108"/>
                  </a:cxn>
                </a:cxnLst>
                <a:pathLst>
                  <a:path w="371" h="631">
                    <a:moveTo>
                      <a:pt x="0" y="108"/>
                    </a:moveTo>
                    <a:lnTo>
                      <a:pt x="371" y="0"/>
                    </a:lnTo>
                    <a:lnTo>
                      <a:pt x="371" y="523"/>
                    </a:lnTo>
                    <a:lnTo>
                      <a:pt x="0" y="631"/>
                    </a:lnTo>
                    <a:lnTo>
                      <a:pt x="0" y="108"/>
                    </a:lnTo>
                    <a:close/>
                  </a:path>
                </a:pathLst>
              </a:custGeom>
              <a:solidFill>
                <a:srgbClr val="FFFFFF"/>
              </a:solidFill>
              <a:ln w="9525">
                <a:noFill/>
              </a:ln>
            </p:spPr>
            <p:txBody>
              <a:bodyPr/>
              <a:p>
                <a:endParaRPr lang="zh-CN" altLang="en-US"/>
              </a:p>
            </p:txBody>
          </p:sp>
          <p:sp>
            <p:nvSpPr>
              <p:cNvPr id="29711" name="Freeform 10"/>
              <p:cNvSpPr>
                <a:spLocks noChangeAspect="1"/>
              </p:cNvSpPr>
              <p:nvPr/>
            </p:nvSpPr>
            <p:spPr>
              <a:xfrm>
                <a:off x="3370" y="1718"/>
                <a:ext cx="371" cy="631"/>
              </a:xfrm>
              <a:custGeom>
                <a:avLst/>
                <a:gdLst/>
                <a:ahLst/>
                <a:cxnLst>
                  <a:cxn ang="0">
                    <a:pos x="0" y="108"/>
                  </a:cxn>
                  <a:cxn ang="0">
                    <a:pos x="371" y="0"/>
                  </a:cxn>
                  <a:cxn ang="0">
                    <a:pos x="371" y="523"/>
                  </a:cxn>
                  <a:cxn ang="0">
                    <a:pos x="0" y="631"/>
                  </a:cxn>
                  <a:cxn ang="0">
                    <a:pos x="0" y="108"/>
                  </a:cxn>
                </a:cxnLst>
                <a:pathLst>
                  <a:path w="371" h="631">
                    <a:moveTo>
                      <a:pt x="0" y="108"/>
                    </a:moveTo>
                    <a:lnTo>
                      <a:pt x="371" y="0"/>
                    </a:lnTo>
                    <a:lnTo>
                      <a:pt x="371" y="523"/>
                    </a:lnTo>
                    <a:lnTo>
                      <a:pt x="0" y="631"/>
                    </a:lnTo>
                    <a:lnTo>
                      <a:pt x="0" y="108"/>
                    </a:lnTo>
                    <a:close/>
                  </a:path>
                </a:pathLst>
              </a:custGeom>
              <a:noFill/>
              <a:ln w="9525" cap="rnd" cmpd="sng">
                <a:solidFill>
                  <a:srgbClr val="000000"/>
                </a:solidFill>
                <a:prstDash val="solid"/>
                <a:round/>
                <a:headEnd type="none" w="med" len="med"/>
                <a:tailEnd type="none" w="med" len="med"/>
              </a:ln>
            </p:spPr>
            <p:txBody>
              <a:bodyPr/>
              <a:p>
                <a:endParaRPr lang="zh-CN" altLang="en-US"/>
              </a:p>
            </p:txBody>
          </p:sp>
          <p:sp>
            <p:nvSpPr>
              <p:cNvPr id="20" name="Line 11"/>
              <p:cNvSpPr>
                <a:spLocks noChangeAspect="1" noChangeShapeType="1"/>
              </p:cNvSpPr>
              <p:nvPr/>
            </p:nvSpPr>
            <p:spPr bwMode="auto">
              <a:xfrm>
                <a:off x="3439" y="1914"/>
                <a:ext cx="5" cy="298"/>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1" name="Line 12"/>
              <p:cNvSpPr>
                <a:spLocks noChangeAspect="1" noChangeShapeType="1"/>
              </p:cNvSpPr>
              <p:nvPr/>
            </p:nvSpPr>
            <p:spPr bwMode="auto">
              <a:xfrm>
                <a:off x="3479" y="1855"/>
                <a:ext cx="1" cy="298"/>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2" name="Line 13"/>
              <p:cNvSpPr>
                <a:spLocks noChangeAspect="1" noChangeShapeType="1"/>
              </p:cNvSpPr>
              <p:nvPr/>
            </p:nvSpPr>
            <p:spPr bwMode="auto">
              <a:xfrm>
                <a:off x="3523" y="1914"/>
                <a:ext cx="5" cy="298"/>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3" name="Line 14"/>
              <p:cNvSpPr>
                <a:spLocks noChangeAspect="1" noChangeShapeType="1"/>
              </p:cNvSpPr>
              <p:nvPr/>
            </p:nvSpPr>
            <p:spPr bwMode="auto">
              <a:xfrm>
                <a:off x="3563" y="1855"/>
                <a:ext cx="1" cy="298"/>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716" name="Freeform 15"/>
              <p:cNvSpPr>
                <a:spLocks noChangeAspect="1"/>
              </p:cNvSpPr>
              <p:nvPr/>
            </p:nvSpPr>
            <p:spPr>
              <a:xfrm>
                <a:off x="3503" y="1969"/>
                <a:ext cx="139" cy="20"/>
              </a:xfrm>
              <a:custGeom>
                <a:avLst/>
                <a:gdLst/>
                <a:ahLst/>
                <a:cxnLst>
                  <a:cxn ang="0">
                    <a:pos x="100" y="20"/>
                  </a:cxn>
                  <a:cxn ang="0">
                    <a:pos x="0" y="20"/>
                  </a:cxn>
                  <a:cxn ang="0">
                    <a:pos x="40" y="0"/>
                  </a:cxn>
                  <a:cxn ang="0">
                    <a:pos x="139" y="0"/>
                  </a:cxn>
                  <a:cxn ang="0">
                    <a:pos x="100" y="20"/>
                  </a:cxn>
                </a:cxnLst>
                <a:pathLst>
                  <a:path w="139" h="20">
                    <a:moveTo>
                      <a:pt x="100" y="20"/>
                    </a:moveTo>
                    <a:lnTo>
                      <a:pt x="0" y="20"/>
                    </a:lnTo>
                    <a:lnTo>
                      <a:pt x="40" y="0"/>
                    </a:lnTo>
                    <a:lnTo>
                      <a:pt x="139" y="0"/>
                    </a:lnTo>
                    <a:lnTo>
                      <a:pt x="100" y="20"/>
                    </a:lnTo>
                    <a:close/>
                  </a:path>
                </a:pathLst>
              </a:custGeom>
              <a:solidFill>
                <a:srgbClr val="C0C0C0"/>
              </a:solidFill>
              <a:ln w="9525">
                <a:noFill/>
              </a:ln>
            </p:spPr>
            <p:txBody>
              <a:bodyPr/>
              <a:p>
                <a:endParaRPr lang="zh-CN" altLang="en-US"/>
              </a:p>
            </p:txBody>
          </p:sp>
          <p:sp>
            <p:nvSpPr>
              <p:cNvPr id="29717" name="Freeform 16"/>
              <p:cNvSpPr>
                <a:spLocks noChangeAspect="1"/>
              </p:cNvSpPr>
              <p:nvPr/>
            </p:nvSpPr>
            <p:spPr>
              <a:xfrm>
                <a:off x="3503" y="1969"/>
                <a:ext cx="139" cy="20"/>
              </a:xfrm>
              <a:custGeom>
                <a:avLst/>
                <a:gdLst/>
                <a:ahLst/>
                <a:cxnLst>
                  <a:cxn ang="0">
                    <a:pos x="100" y="20"/>
                  </a:cxn>
                  <a:cxn ang="0">
                    <a:pos x="0" y="20"/>
                  </a:cxn>
                  <a:cxn ang="0">
                    <a:pos x="40" y="0"/>
                  </a:cxn>
                  <a:cxn ang="0">
                    <a:pos x="139" y="0"/>
                  </a:cxn>
                  <a:cxn ang="0">
                    <a:pos x="100" y="20"/>
                  </a:cxn>
                </a:cxnLst>
                <a:pathLst>
                  <a:path w="139" h="20">
                    <a:moveTo>
                      <a:pt x="100" y="20"/>
                    </a:moveTo>
                    <a:lnTo>
                      <a:pt x="0" y="20"/>
                    </a:lnTo>
                    <a:lnTo>
                      <a:pt x="40" y="0"/>
                    </a:lnTo>
                    <a:lnTo>
                      <a:pt x="139" y="0"/>
                    </a:lnTo>
                    <a:lnTo>
                      <a:pt x="100" y="2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18" name="Freeform 17"/>
              <p:cNvSpPr>
                <a:spLocks noChangeAspect="1"/>
              </p:cNvSpPr>
              <p:nvPr/>
            </p:nvSpPr>
            <p:spPr>
              <a:xfrm>
                <a:off x="3603" y="1969"/>
                <a:ext cx="39" cy="129"/>
              </a:xfrm>
              <a:custGeom>
                <a:avLst/>
                <a:gdLst/>
                <a:ahLst/>
                <a:cxnLst>
                  <a:cxn ang="0">
                    <a:pos x="39" y="110"/>
                  </a:cxn>
                  <a:cxn ang="0">
                    <a:pos x="0" y="129"/>
                  </a:cxn>
                  <a:cxn ang="0">
                    <a:pos x="0" y="20"/>
                  </a:cxn>
                  <a:cxn ang="0">
                    <a:pos x="39" y="0"/>
                  </a:cxn>
                  <a:cxn ang="0">
                    <a:pos x="39" y="110"/>
                  </a:cxn>
                </a:cxnLst>
                <a:pathLst>
                  <a:path w="39" h="129">
                    <a:moveTo>
                      <a:pt x="39" y="110"/>
                    </a:moveTo>
                    <a:lnTo>
                      <a:pt x="0" y="129"/>
                    </a:lnTo>
                    <a:lnTo>
                      <a:pt x="0" y="20"/>
                    </a:lnTo>
                    <a:lnTo>
                      <a:pt x="39" y="0"/>
                    </a:lnTo>
                    <a:lnTo>
                      <a:pt x="39" y="110"/>
                    </a:lnTo>
                    <a:close/>
                  </a:path>
                </a:pathLst>
              </a:custGeom>
              <a:solidFill>
                <a:srgbClr val="C0C0C0"/>
              </a:solidFill>
              <a:ln w="9525">
                <a:noFill/>
              </a:ln>
            </p:spPr>
            <p:txBody>
              <a:bodyPr/>
              <a:p>
                <a:endParaRPr lang="zh-CN" altLang="en-US"/>
              </a:p>
            </p:txBody>
          </p:sp>
          <p:sp>
            <p:nvSpPr>
              <p:cNvPr id="29719" name="Freeform 18"/>
              <p:cNvSpPr>
                <a:spLocks noChangeAspect="1"/>
              </p:cNvSpPr>
              <p:nvPr/>
            </p:nvSpPr>
            <p:spPr>
              <a:xfrm>
                <a:off x="3603" y="1969"/>
                <a:ext cx="39" cy="129"/>
              </a:xfrm>
              <a:custGeom>
                <a:avLst/>
                <a:gdLst/>
                <a:ahLst/>
                <a:cxnLst>
                  <a:cxn ang="0">
                    <a:pos x="39" y="110"/>
                  </a:cxn>
                  <a:cxn ang="0">
                    <a:pos x="0" y="129"/>
                  </a:cxn>
                  <a:cxn ang="0">
                    <a:pos x="0" y="20"/>
                  </a:cxn>
                  <a:cxn ang="0">
                    <a:pos x="39" y="0"/>
                  </a:cxn>
                  <a:cxn ang="0">
                    <a:pos x="39" y="110"/>
                  </a:cxn>
                </a:cxnLst>
                <a:pathLst>
                  <a:path w="39" h="129">
                    <a:moveTo>
                      <a:pt x="39" y="110"/>
                    </a:moveTo>
                    <a:lnTo>
                      <a:pt x="0" y="129"/>
                    </a:lnTo>
                    <a:lnTo>
                      <a:pt x="0" y="20"/>
                    </a:lnTo>
                    <a:lnTo>
                      <a:pt x="39" y="0"/>
                    </a:lnTo>
                    <a:lnTo>
                      <a:pt x="39" y="11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20" name="Rectangle 19"/>
              <p:cNvSpPr>
                <a:spLocks noChangeAspect="1"/>
              </p:cNvSpPr>
              <p:nvPr/>
            </p:nvSpPr>
            <p:spPr>
              <a:xfrm>
                <a:off x="3503" y="1989"/>
                <a:ext cx="100" cy="109"/>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21" name="Rectangle 20"/>
              <p:cNvSpPr>
                <a:spLocks noChangeAspect="1"/>
              </p:cNvSpPr>
              <p:nvPr/>
            </p:nvSpPr>
            <p:spPr>
              <a:xfrm>
                <a:off x="3503" y="1989"/>
                <a:ext cx="100" cy="109"/>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22" name="Freeform 21"/>
              <p:cNvSpPr>
                <a:spLocks noChangeAspect="1"/>
              </p:cNvSpPr>
              <p:nvPr/>
            </p:nvSpPr>
            <p:spPr>
              <a:xfrm>
                <a:off x="3603" y="1736"/>
                <a:ext cx="257" cy="596"/>
              </a:xfrm>
              <a:custGeom>
                <a:avLst/>
                <a:gdLst/>
                <a:ahLst/>
                <a:cxnLst>
                  <a:cxn ang="0">
                    <a:pos x="0" y="102"/>
                  </a:cxn>
                  <a:cxn ang="0">
                    <a:pos x="257" y="0"/>
                  </a:cxn>
                  <a:cxn ang="0">
                    <a:pos x="257" y="494"/>
                  </a:cxn>
                  <a:cxn ang="0">
                    <a:pos x="0" y="596"/>
                  </a:cxn>
                  <a:cxn ang="0">
                    <a:pos x="0" y="102"/>
                  </a:cxn>
                </a:cxnLst>
                <a:pathLst>
                  <a:path w="257" h="596">
                    <a:moveTo>
                      <a:pt x="0" y="102"/>
                    </a:moveTo>
                    <a:lnTo>
                      <a:pt x="257" y="0"/>
                    </a:lnTo>
                    <a:lnTo>
                      <a:pt x="257" y="494"/>
                    </a:lnTo>
                    <a:lnTo>
                      <a:pt x="0" y="596"/>
                    </a:lnTo>
                    <a:lnTo>
                      <a:pt x="0" y="102"/>
                    </a:lnTo>
                    <a:close/>
                  </a:path>
                </a:pathLst>
              </a:custGeom>
              <a:solidFill>
                <a:srgbClr val="FFFFFF"/>
              </a:solidFill>
              <a:ln w="9525">
                <a:noFill/>
              </a:ln>
            </p:spPr>
            <p:txBody>
              <a:bodyPr/>
              <a:p>
                <a:endParaRPr lang="zh-CN" altLang="en-US"/>
              </a:p>
            </p:txBody>
          </p:sp>
          <p:sp>
            <p:nvSpPr>
              <p:cNvPr id="29723" name="Freeform 22"/>
              <p:cNvSpPr>
                <a:spLocks noChangeAspect="1"/>
              </p:cNvSpPr>
              <p:nvPr/>
            </p:nvSpPr>
            <p:spPr>
              <a:xfrm>
                <a:off x="3603" y="1736"/>
                <a:ext cx="257" cy="596"/>
              </a:xfrm>
              <a:custGeom>
                <a:avLst/>
                <a:gdLst/>
                <a:ahLst/>
                <a:cxnLst>
                  <a:cxn ang="0">
                    <a:pos x="0" y="102"/>
                  </a:cxn>
                  <a:cxn ang="0">
                    <a:pos x="257" y="0"/>
                  </a:cxn>
                  <a:cxn ang="0">
                    <a:pos x="257" y="494"/>
                  </a:cxn>
                  <a:cxn ang="0">
                    <a:pos x="0" y="596"/>
                  </a:cxn>
                  <a:cxn ang="0">
                    <a:pos x="0" y="102"/>
                  </a:cxn>
                </a:cxnLst>
                <a:pathLst>
                  <a:path w="257" h="596">
                    <a:moveTo>
                      <a:pt x="0" y="102"/>
                    </a:moveTo>
                    <a:lnTo>
                      <a:pt x="257" y="0"/>
                    </a:lnTo>
                    <a:lnTo>
                      <a:pt x="257" y="494"/>
                    </a:lnTo>
                    <a:lnTo>
                      <a:pt x="0" y="596"/>
                    </a:lnTo>
                    <a:lnTo>
                      <a:pt x="0" y="102"/>
                    </a:lnTo>
                    <a:close/>
                  </a:path>
                </a:pathLst>
              </a:custGeom>
              <a:noFill/>
              <a:ln w="7938" cap="rnd" cmpd="sng">
                <a:solidFill>
                  <a:srgbClr val="000000"/>
                </a:solidFill>
                <a:prstDash val="solid"/>
                <a:round/>
                <a:headEnd type="none" w="med" len="med"/>
                <a:tailEnd type="none" w="med" len="med"/>
              </a:ln>
            </p:spPr>
            <p:txBody>
              <a:bodyPr/>
              <a:p>
                <a:endParaRPr lang="zh-CN" altLang="en-US"/>
              </a:p>
            </p:txBody>
          </p:sp>
          <p:sp>
            <p:nvSpPr>
              <p:cNvPr id="29724" name="Freeform 23"/>
              <p:cNvSpPr>
                <a:spLocks noChangeAspect="1"/>
              </p:cNvSpPr>
              <p:nvPr/>
            </p:nvSpPr>
            <p:spPr>
              <a:xfrm>
                <a:off x="3709" y="1967"/>
                <a:ext cx="467" cy="20"/>
              </a:xfrm>
              <a:custGeom>
                <a:avLst/>
                <a:gdLst/>
                <a:ahLst/>
                <a:cxnLst>
                  <a:cxn ang="0">
                    <a:pos x="427" y="20"/>
                  </a:cxn>
                  <a:cxn ang="0">
                    <a:pos x="0" y="20"/>
                  </a:cxn>
                  <a:cxn ang="0">
                    <a:pos x="40" y="0"/>
                  </a:cxn>
                  <a:cxn ang="0">
                    <a:pos x="467" y="0"/>
                  </a:cxn>
                  <a:cxn ang="0">
                    <a:pos x="427" y="20"/>
                  </a:cxn>
                </a:cxnLst>
                <a:pathLst>
                  <a:path w="467" h="20">
                    <a:moveTo>
                      <a:pt x="427" y="20"/>
                    </a:moveTo>
                    <a:lnTo>
                      <a:pt x="0" y="20"/>
                    </a:lnTo>
                    <a:lnTo>
                      <a:pt x="40" y="0"/>
                    </a:lnTo>
                    <a:lnTo>
                      <a:pt x="467" y="0"/>
                    </a:lnTo>
                    <a:lnTo>
                      <a:pt x="427" y="20"/>
                    </a:lnTo>
                    <a:close/>
                  </a:path>
                </a:pathLst>
              </a:custGeom>
              <a:solidFill>
                <a:srgbClr val="C0C0C0"/>
              </a:solidFill>
              <a:ln w="9525">
                <a:noFill/>
              </a:ln>
            </p:spPr>
            <p:txBody>
              <a:bodyPr/>
              <a:p>
                <a:endParaRPr lang="zh-CN" altLang="en-US"/>
              </a:p>
            </p:txBody>
          </p:sp>
          <p:sp>
            <p:nvSpPr>
              <p:cNvPr id="29725" name="Freeform 24"/>
              <p:cNvSpPr>
                <a:spLocks noChangeAspect="1"/>
              </p:cNvSpPr>
              <p:nvPr/>
            </p:nvSpPr>
            <p:spPr>
              <a:xfrm>
                <a:off x="3709" y="1967"/>
                <a:ext cx="467" cy="20"/>
              </a:xfrm>
              <a:custGeom>
                <a:avLst/>
                <a:gdLst/>
                <a:ahLst/>
                <a:cxnLst>
                  <a:cxn ang="0">
                    <a:pos x="427" y="20"/>
                  </a:cxn>
                  <a:cxn ang="0">
                    <a:pos x="0" y="20"/>
                  </a:cxn>
                  <a:cxn ang="0">
                    <a:pos x="40" y="0"/>
                  </a:cxn>
                  <a:cxn ang="0">
                    <a:pos x="467" y="0"/>
                  </a:cxn>
                  <a:cxn ang="0">
                    <a:pos x="427" y="20"/>
                  </a:cxn>
                </a:cxnLst>
                <a:pathLst>
                  <a:path w="467" h="20">
                    <a:moveTo>
                      <a:pt x="427" y="20"/>
                    </a:moveTo>
                    <a:lnTo>
                      <a:pt x="0" y="20"/>
                    </a:lnTo>
                    <a:lnTo>
                      <a:pt x="40" y="0"/>
                    </a:lnTo>
                    <a:lnTo>
                      <a:pt x="467" y="0"/>
                    </a:lnTo>
                    <a:lnTo>
                      <a:pt x="427" y="2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26" name="Freeform 25"/>
              <p:cNvSpPr>
                <a:spLocks noChangeAspect="1"/>
              </p:cNvSpPr>
              <p:nvPr/>
            </p:nvSpPr>
            <p:spPr>
              <a:xfrm>
                <a:off x="4136" y="1967"/>
                <a:ext cx="40" cy="129"/>
              </a:xfrm>
              <a:custGeom>
                <a:avLst/>
                <a:gdLst/>
                <a:ahLst/>
                <a:cxnLst>
                  <a:cxn ang="0">
                    <a:pos x="40" y="109"/>
                  </a:cxn>
                  <a:cxn ang="0">
                    <a:pos x="0" y="129"/>
                  </a:cxn>
                  <a:cxn ang="0">
                    <a:pos x="0" y="20"/>
                  </a:cxn>
                  <a:cxn ang="0">
                    <a:pos x="40" y="0"/>
                  </a:cxn>
                  <a:cxn ang="0">
                    <a:pos x="40" y="109"/>
                  </a:cxn>
                </a:cxnLst>
                <a:pathLst>
                  <a:path w="40" h="129">
                    <a:moveTo>
                      <a:pt x="40" y="109"/>
                    </a:moveTo>
                    <a:lnTo>
                      <a:pt x="0" y="129"/>
                    </a:lnTo>
                    <a:lnTo>
                      <a:pt x="0" y="20"/>
                    </a:lnTo>
                    <a:lnTo>
                      <a:pt x="40" y="0"/>
                    </a:lnTo>
                    <a:lnTo>
                      <a:pt x="40" y="109"/>
                    </a:lnTo>
                    <a:close/>
                  </a:path>
                </a:pathLst>
              </a:custGeom>
              <a:solidFill>
                <a:srgbClr val="C0C0C0"/>
              </a:solidFill>
              <a:ln w="9525">
                <a:noFill/>
              </a:ln>
            </p:spPr>
            <p:txBody>
              <a:bodyPr/>
              <a:p>
                <a:endParaRPr lang="zh-CN" altLang="en-US"/>
              </a:p>
            </p:txBody>
          </p:sp>
          <p:sp>
            <p:nvSpPr>
              <p:cNvPr id="29727" name="Freeform 26"/>
              <p:cNvSpPr>
                <a:spLocks noChangeAspect="1"/>
              </p:cNvSpPr>
              <p:nvPr/>
            </p:nvSpPr>
            <p:spPr>
              <a:xfrm>
                <a:off x="4136" y="1967"/>
                <a:ext cx="40" cy="129"/>
              </a:xfrm>
              <a:custGeom>
                <a:avLst/>
                <a:gdLst/>
                <a:ahLst/>
                <a:cxnLst>
                  <a:cxn ang="0">
                    <a:pos x="40" y="109"/>
                  </a:cxn>
                  <a:cxn ang="0">
                    <a:pos x="0" y="129"/>
                  </a:cxn>
                  <a:cxn ang="0">
                    <a:pos x="0" y="20"/>
                  </a:cxn>
                  <a:cxn ang="0">
                    <a:pos x="40" y="0"/>
                  </a:cxn>
                  <a:cxn ang="0">
                    <a:pos x="40" y="109"/>
                  </a:cxn>
                </a:cxnLst>
                <a:pathLst>
                  <a:path w="40" h="129">
                    <a:moveTo>
                      <a:pt x="40" y="109"/>
                    </a:moveTo>
                    <a:lnTo>
                      <a:pt x="0" y="129"/>
                    </a:lnTo>
                    <a:lnTo>
                      <a:pt x="0" y="20"/>
                    </a:lnTo>
                    <a:lnTo>
                      <a:pt x="40" y="0"/>
                    </a:lnTo>
                    <a:lnTo>
                      <a:pt x="40" y="109"/>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28" name="Rectangle 27"/>
              <p:cNvSpPr>
                <a:spLocks noChangeAspect="1"/>
              </p:cNvSpPr>
              <p:nvPr/>
            </p:nvSpPr>
            <p:spPr>
              <a:xfrm>
                <a:off x="3709" y="1987"/>
                <a:ext cx="427" cy="109"/>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29" name="Rectangle 28"/>
              <p:cNvSpPr>
                <a:spLocks noChangeAspect="1"/>
              </p:cNvSpPr>
              <p:nvPr/>
            </p:nvSpPr>
            <p:spPr>
              <a:xfrm>
                <a:off x="3709" y="1987"/>
                <a:ext cx="427" cy="109"/>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30" name="Freeform 29"/>
              <p:cNvSpPr>
                <a:spLocks noChangeAspect="1"/>
              </p:cNvSpPr>
              <p:nvPr/>
            </p:nvSpPr>
            <p:spPr>
              <a:xfrm>
                <a:off x="3627" y="2169"/>
                <a:ext cx="111" cy="12"/>
              </a:xfrm>
              <a:custGeom>
                <a:avLst/>
                <a:gdLst/>
                <a:ahLst/>
                <a:cxnLst>
                  <a:cxn ang="0">
                    <a:pos x="100" y="12"/>
                  </a:cxn>
                  <a:cxn ang="0">
                    <a:pos x="0" y="12"/>
                  </a:cxn>
                  <a:cxn ang="0">
                    <a:pos x="12" y="0"/>
                  </a:cxn>
                  <a:cxn ang="0">
                    <a:pos x="111" y="0"/>
                  </a:cxn>
                  <a:cxn ang="0">
                    <a:pos x="100" y="12"/>
                  </a:cxn>
                </a:cxnLst>
                <a:pathLst>
                  <a:path w="111" h="12">
                    <a:moveTo>
                      <a:pt x="100" y="12"/>
                    </a:moveTo>
                    <a:lnTo>
                      <a:pt x="0" y="12"/>
                    </a:lnTo>
                    <a:lnTo>
                      <a:pt x="12" y="0"/>
                    </a:lnTo>
                    <a:lnTo>
                      <a:pt x="111" y="0"/>
                    </a:lnTo>
                    <a:lnTo>
                      <a:pt x="100" y="12"/>
                    </a:lnTo>
                    <a:close/>
                  </a:path>
                </a:pathLst>
              </a:custGeom>
              <a:solidFill>
                <a:srgbClr val="C0C0C0"/>
              </a:solidFill>
              <a:ln w="9525">
                <a:noFill/>
              </a:ln>
            </p:spPr>
            <p:txBody>
              <a:bodyPr/>
              <a:p>
                <a:endParaRPr lang="zh-CN" altLang="en-US"/>
              </a:p>
            </p:txBody>
          </p:sp>
          <p:sp>
            <p:nvSpPr>
              <p:cNvPr id="29731" name="Freeform 30"/>
              <p:cNvSpPr>
                <a:spLocks noChangeAspect="1"/>
              </p:cNvSpPr>
              <p:nvPr/>
            </p:nvSpPr>
            <p:spPr>
              <a:xfrm>
                <a:off x="3627" y="2169"/>
                <a:ext cx="111" cy="12"/>
              </a:xfrm>
              <a:custGeom>
                <a:avLst/>
                <a:gdLst/>
                <a:ahLst/>
                <a:cxnLst>
                  <a:cxn ang="0">
                    <a:pos x="100" y="12"/>
                  </a:cxn>
                  <a:cxn ang="0">
                    <a:pos x="0" y="12"/>
                  </a:cxn>
                  <a:cxn ang="0">
                    <a:pos x="12" y="0"/>
                  </a:cxn>
                  <a:cxn ang="0">
                    <a:pos x="111" y="0"/>
                  </a:cxn>
                  <a:cxn ang="0">
                    <a:pos x="100" y="12"/>
                  </a:cxn>
                </a:cxnLst>
                <a:pathLst>
                  <a:path w="111" h="12">
                    <a:moveTo>
                      <a:pt x="100" y="12"/>
                    </a:moveTo>
                    <a:lnTo>
                      <a:pt x="0" y="12"/>
                    </a:lnTo>
                    <a:lnTo>
                      <a:pt x="12" y="0"/>
                    </a:lnTo>
                    <a:lnTo>
                      <a:pt x="111" y="0"/>
                    </a:lnTo>
                    <a:lnTo>
                      <a:pt x="100"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32" name="Freeform 31"/>
              <p:cNvSpPr>
                <a:spLocks noChangeAspect="1"/>
              </p:cNvSpPr>
              <p:nvPr/>
            </p:nvSpPr>
            <p:spPr>
              <a:xfrm>
                <a:off x="3727" y="2169"/>
                <a:ext cx="11" cy="100"/>
              </a:xfrm>
              <a:custGeom>
                <a:avLst/>
                <a:gdLst/>
                <a:ahLst/>
                <a:cxnLst>
                  <a:cxn ang="0">
                    <a:pos x="11" y="88"/>
                  </a:cxn>
                  <a:cxn ang="0">
                    <a:pos x="0" y="100"/>
                  </a:cxn>
                  <a:cxn ang="0">
                    <a:pos x="0" y="12"/>
                  </a:cxn>
                  <a:cxn ang="0">
                    <a:pos x="11" y="0"/>
                  </a:cxn>
                  <a:cxn ang="0">
                    <a:pos x="11" y="88"/>
                  </a:cxn>
                </a:cxnLst>
                <a:pathLst>
                  <a:path w="11" h="100">
                    <a:moveTo>
                      <a:pt x="11" y="88"/>
                    </a:moveTo>
                    <a:lnTo>
                      <a:pt x="0" y="100"/>
                    </a:lnTo>
                    <a:lnTo>
                      <a:pt x="0" y="12"/>
                    </a:lnTo>
                    <a:lnTo>
                      <a:pt x="11" y="0"/>
                    </a:lnTo>
                    <a:lnTo>
                      <a:pt x="11" y="88"/>
                    </a:lnTo>
                    <a:close/>
                  </a:path>
                </a:pathLst>
              </a:custGeom>
              <a:solidFill>
                <a:srgbClr val="C0C0C0"/>
              </a:solidFill>
              <a:ln w="9525">
                <a:noFill/>
              </a:ln>
            </p:spPr>
            <p:txBody>
              <a:bodyPr/>
              <a:p>
                <a:endParaRPr lang="zh-CN" altLang="en-US"/>
              </a:p>
            </p:txBody>
          </p:sp>
          <p:sp>
            <p:nvSpPr>
              <p:cNvPr id="29733" name="Freeform 32"/>
              <p:cNvSpPr>
                <a:spLocks noChangeAspect="1"/>
              </p:cNvSpPr>
              <p:nvPr/>
            </p:nvSpPr>
            <p:spPr>
              <a:xfrm>
                <a:off x="3727" y="2169"/>
                <a:ext cx="11" cy="100"/>
              </a:xfrm>
              <a:custGeom>
                <a:avLst/>
                <a:gdLst/>
                <a:ahLst/>
                <a:cxnLst>
                  <a:cxn ang="0">
                    <a:pos x="11" y="88"/>
                  </a:cxn>
                  <a:cxn ang="0">
                    <a:pos x="0" y="100"/>
                  </a:cxn>
                  <a:cxn ang="0">
                    <a:pos x="0" y="12"/>
                  </a:cxn>
                  <a:cxn ang="0">
                    <a:pos x="11" y="0"/>
                  </a:cxn>
                  <a:cxn ang="0">
                    <a:pos x="11" y="88"/>
                  </a:cxn>
                </a:cxnLst>
                <a:pathLst>
                  <a:path w="11" h="100">
                    <a:moveTo>
                      <a:pt x="11" y="88"/>
                    </a:moveTo>
                    <a:lnTo>
                      <a:pt x="0" y="100"/>
                    </a:lnTo>
                    <a:lnTo>
                      <a:pt x="0" y="12"/>
                    </a:lnTo>
                    <a:lnTo>
                      <a:pt x="11" y="0"/>
                    </a:lnTo>
                    <a:lnTo>
                      <a:pt x="11" y="88"/>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34" name="Rectangle 33"/>
              <p:cNvSpPr>
                <a:spLocks noChangeAspect="1"/>
              </p:cNvSpPr>
              <p:nvPr/>
            </p:nvSpPr>
            <p:spPr>
              <a:xfrm>
                <a:off x="3627" y="2181"/>
                <a:ext cx="100" cy="8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35" name="Rectangle 34"/>
              <p:cNvSpPr>
                <a:spLocks noChangeAspect="1"/>
              </p:cNvSpPr>
              <p:nvPr/>
            </p:nvSpPr>
            <p:spPr>
              <a:xfrm>
                <a:off x="3627" y="2181"/>
                <a:ext cx="100" cy="8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36" name="Freeform 35"/>
              <p:cNvSpPr>
                <a:spLocks noChangeAspect="1"/>
              </p:cNvSpPr>
              <p:nvPr/>
            </p:nvSpPr>
            <p:spPr>
              <a:xfrm>
                <a:off x="4007" y="2169"/>
                <a:ext cx="111" cy="12"/>
              </a:xfrm>
              <a:custGeom>
                <a:avLst/>
                <a:gdLst/>
                <a:ahLst/>
                <a:cxnLst>
                  <a:cxn ang="0">
                    <a:pos x="99" y="12"/>
                  </a:cxn>
                  <a:cxn ang="0">
                    <a:pos x="0" y="12"/>
                  </a:cxn>
                  <a:cxn ang="0">
                    <a:pos x="12" y="0"/>
                  </a:cxn>
                  <a:cxn ang="0">
                    <a:pos x="111" y="0"/>
                  </a:cxn>
                  <a:cxn ang="0">
                    <a:pos x="99" y="12"/>
                  </a:cxn>
                </a:cxnLst>
                <a:pathLst>
                  <a:path w="111" h="12">
                    <a:moveTo>
                      <a:pt x="99" y="12"/>
                    </a:moveTo>
                    <a:lnTo>
                      <a:pt x="0" y="12"/>
                    </a:lnTo>
                    <a:lnTo>
                      <a:pt x="12" y="0"/>
                    </a:lnTo>
                    <a:lnTo>
                      <a:pt x="111" y="0"/>
                    </a:lnTo>
                    <a:lnTo>
                      <a:pt x="99" y="12"/>
                    </a:lnTo>
                    <a:close/>
                  </a:path>
                </a:pathLst>
              </a:custGeom>
              <a:solidFill>
                <a:srgbClr val="C0C0C0"/>
              </a:solidFill>
              <a:ln w="9525">
                <a:noFill/>
              </a:ln>
            </p:spPr>
            <p:txBody>
              <a:bodyPr/>
              <a:p>
                <a:endParaRPr lang="zh-CN" altLang="en-US"/>
              </a:p>
            </p:txBody>
          </p:sp>
          <p:sp>
            <p:nvSpPr>
              <p:cNvPr id="29737" name="Freeform 36"/>
              <p:cNvSpPr>
                <a:spLocks noChangeAspect="1"/>
              </p:cNvSpPr>
              <p:nvPr/>
            </p:nvSpPr>
            <p:spPr>
              <a:xfrm>
                <a:off x="4007" y="2169"/>
                <a:ext cx="111" cy="12"/>
              </a:xfrm>
              <a:custGeom>
                <a:avLst/>
                <a:gdLst/>
                <a:ahLst/>
                <a:cxnLst>
                  <a:cxn ang="0">
                    <a:pos x="99" y="12"/>
                  </a:cxn>
                  <a:cxn ang="0">
                    <a:pos x="0" y="12"/>
                  </a:cxn>
                  <a:cxn ang="0">
                    <a:pos x="12" y="0"/>
                  </a:cxn>
                  <a:cxn ang="0">
                    <a:pos x="111" y="0"/>
                  </a:cxn>
                  <a:cxn ang="0">
                    <a:pos x="99" y="12"/>
                  </a:cxn>
                </a:cxnLst>
                <a:pathLst>
                  <a:path w="111" h="12">
                    <a:moveTo>
                      <a:pt x="99" y="12"/>
                    </a:moveTo>
                    <a:lnTo>
                      <a:pt x="0" y="12"/>
                    </a:lnTo>
                    <a:lnTo>
                      <a:pt x="12" y="0"/>
                    </a:lnTo>
                    <a:lnTo>
                      <a:pt x="111" y="0"/>
                    </a:lnTo>
                    <a:lnTo>
                      <a:pt x="99"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38" name="Freeform 37"/>
              <p:cNvSpPr>
                <a:spLocks noChangeAspect="1"/>
              </p:cNvSpPr>
              <p:nvPr/>
            </p:nvSpPr>
            <p:spPr>
              <a:xfrm>
                <a:off x="4106" y="2169"/>
                <a:ext cx="12" cy="100"/>
              </a:xfrm>
              <a:custGeom>
                <a:avLst/>
                <a:gdLst/>
                <a:ahLst/>
                <a:cxnLst>
                  <a:cxn ang="0">
                    <a:pos x="12" y="88"/>
                  </a:cxn>
                  <a:cxn ang="0">
                    <a:pos x="0" y="100"/>
                  </a:cxn>
                  <a:cxn ang="0">
                    <a:pos x="0" y="12"/>
                  </a:cxn>
                  <a:cxn ang="0">
                    <a:pos x="12" y="0"/>
                  </a:cxn>
                  <a:cxn ang="0">
                    <a:pos x="12" y="88"/>
                  </a:cxn>
                </a:cxnLst>
                <a:pathLst>
                  <a:path w="12" h="100">
                    <a:moveTo>
                      <a:pt x="12" y="88"/>
                    </a:moveTo>
                    <a:lnTo>
                      <a:pt x="0" y="100"/>
                    </a:lnTo>
                    <a:lnTo>
                      <a:pt x="0" y="12"/>
                    </a:lnTo>
                    <a:lnTo>
                      <a:pt x="12" y="0"/>
                    </a:lnTo>
                    <a:lnTo>
                      <a:pt x="12" y="88"/>
                    </a:lnTo>
                    <a:close/>
                  </a:path>
                </a:pathLst>
              </a:custGeom>
              <a:solidFill>
                <a:srgbClr val="C0C0C0"/>
              </a:solidFill>
              <a:ln w="9525">
                <a:noFill/>
              </a:ln>
            </p:spPr>
            <p:txBody>
              <a:bodyPr/>
              <a:p>
                <a:endParaRPr lang="zh-CN" altLang="en-US"/>
              </a:p>
            </p:txBody>
          </p:sp>
          <p:sp>
            <p:nvSpPr>
              <p:cNvPr id="29739" name="Freeform 38"/>
              <p:cNvSpPr>
                <a:spLocks noChangeAspect="1"/>
              </p:cNvSpPr>
              <p:nvPr/>
            </p:nvSpPr>
            <p:spPr>
              <a:xfrm>
                <a:off x="4106" y="2169"/>
                <a:ext cx="12" cy="100"/>
              </a:xfrm>
              <a:custGeom>
                <a:avLst/>
                <a:gdLst/>
                <a:ahLst/>
                <a:cxnLst>
                  <a:cxn ang="0">
                    <a:pos x="12" y="88"/>
                  </a:cxn>
                  <a:cxn ang="0">
                    <a:pos x="0" y="100"/>
                  </a:cxn>
                  <a:cxn ang="0">
                    <a:pos x="0" y="12"/>
                  </a:cxn>
                  <a:cxn ang="0">
                    <a:pos x="12" y="0"/>
                  </a:cxn>
                  <a:cxn ang="0">
                    <a:pos x="12" y="88"/>
                  </a:cxn>
                </a:cxnLst>
                <a:pathLst>
                  <a:path w="12" h="100">
                    <a:moveTo>
                      <a:pt x="12" y="88"/>
                    </a:moveTo>
                    <a:lnTo>
                      <a:pt x="0" y="100"/>
                    </a:lnTo>
                    <a:lnTo>
                      <a:pt x="0" y="12"/>
                    </a:lnTo>
                    <a:lnTo>
                      <a:pt x="12" y="0"/>
                    </a:lnTo>
                    <a:lnTo>
                      <a:pt x="12" y="88"/>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40" name="Rectangle 39"/>
              <p:cNvSpPr>
                <a:spLocks noChangeAspect="1"/>
              </p:cNvSpPr>
              <p:nvPr/>
            </p:nvSpPr>
            <p:spPr>
              <a:xfrm>
                <a:off x="4007" y="2181"/>
                <a:ext cx="99" cy="8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41" name="Rectangle 40"/>
              <p:cNvSpPr>
                <a:spLocks noChangeAspect="1"/>
              </p:cNvSpPr>
              <p:nvPr/>
            </p:nvSpPr>
            <p:spPr>
              <a:xfrm>
                <a:off x="4007" y="2181"/>
                <a:ext cx="99" cy="8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42" name="Freeform 41"/>
              <p:cNvSpPr>
                <a:spLocks noChangeAspect="1"/>
              </p:cNvSpPr>
              <p:nvPr/>
            </p:nvSpPr>
            <p:spPr>
              <a:xfrm>
                <a:off x="3818" y="2169"/>
                <a:ext cx="111" cy="12"/>
              </a:xfrm>
              <a:custGeom>
                <a:avLst/>
                <a:gdLst/>
                <a:ahLst/>
                <a:cxnLst>
                  <a:cxn ang="0">
                    <a:pos x="99" y="12"/>
                  </a:cxn>
                  <a:cxn ang="0">
                    <a:pos x="0" y="12"/>
                  </a:cxn>
                  <a:cxn ang="0">
                    <a:pos x="12" y="0"/>
                  </a:cxn>
                  <a:cxn ang="0">
                    <a:pos x="111" y="0"/>
                  </a:cxn>
                  <a:cxn ang="0">
                    <a:pos x="99" y="12"/>
                  </a:cxn>
                </a:cxnLst>
                <a:pathLst>
                  <a:path w="111" h="12">
                    <a:moveTo>
                      <a:pt x="99" y="12"/>
                    </a:moveTo>
                    <a:lnTo>
                      <a:pt x="0" y="12"/>
                    </a:lnTo>
                    <a:lnTo>
                      <a:pt x="12" y="0"/>
                    </a:lnTo>
                    <a:lnTo>
                      <a:pt x="111" y="0"/>
                    </a:lnTo>
                    <a:lnTo>
                      <a:pt x="99" y="12"/>
                    </a:lnTo>
                    <a:close/>
                  </a:path>
                </a:pathLst>
              </a:custGeom>
              <a:solidFill>
                <a:srgbClr val="C0C0C0"/>
              </a:solidFill>
              <a:ln w="9525">
                <a:noFill/>
              </a:ln>
            </p:spPr>
            <p:txBody>
              <a:bodyPr/>
              <a:p>
                <a:endParaRPr lang="zh-CN" altLang="en-US"/>
              </a:p>
            </p:txBody>
          </p:sp>
          <p:sp>
            <p:nvSpPr>
              <p:cNvPr id="29743" name="Freeform 42"/>
              <p:cNvSpPr>
                <a:spLocks noChangeAspect="1"/>
              </p:cNvSpPr>
              <p:nvPr/>
            </p:nvSpPr>
            <p:spPr>
              <a:xfrm>
                <a:off x="3818" y="2169"/>
                <a:ext cx="111" cy="12"/>
              </a:xfrm>
              <a:custGeom>
                <a:avLst/>
                <a:gdLst/>
                <a:ahLst/>
                <a:cxnLst>
                  <a:cxn ang="0">
                    <a:pos x="99" y="12"/>
                  </a:cxn>
                  <a:cxn ang="0">
                    <a:pos x="0" y="12"/>
                  </a:cxn>
                  <a:cxn ang="0">
                    <a:pos x="12" y="0"/>
                  </a:cxn>
                  <a:cxn ang="0">
                    <a:pos x="111" y="0"/>
                  </a:cxn>
                  <a:cxn ang="0">
                    <a:pos x="99" y="12"/>
                  </a:cxn>
                </a:cxnLst>
                <a:pathLst>
                  <a:path w="111" h="12">
                    <a:moveTo>
                      <a:pt x="99" y="12"/>
                    </a:moveTo>
                    <a:lnTo>
                      <a:pt x="0" y="12"/>
                    </a:lnTo>
                    <a:lnTo>
                      <a:pt x="12" y="0"/>
                    </a:lnTo>
                    <a:lnTo>
                      <a:pt x="111" y="0"/>
                    </a:lnTo>
                    <a:lnTo>
                      <a:pt x="99"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44" name="Freeform 43"/>
              <p:cNvSpPr>
                <a:spLocks noChangeAspect="1"/>
              </p:cNvSpPr>
              <p:nvPr/>
            </p:nvSpPr>
            <p:spPr>
              <a:xfrm>
                <a:off x="3917" y="2169"/>
                <a:ext cx="12" cy="100"/>
              </a:xfrm>
              <a:custGeom>
                <a:avLst/>
                <a:gdLst/>
                <a:ahLst/>
                <a:cxnLst>
                  <a:cxn ang="0">
                    <a:pos x="12" y="88"/>
                  </a:cxn>
                  <a:cxn ang="0">
                    <a:pos x="0" y="100"/>
                  </a:cxn>
                  <a:cxn ang="0">
                    <a:pos x="0" y="12"/>
                  </a:cxn>
                  <a:cxn ang="0">
                    <a:pos x="12" y="0"/>
                  </a:cxn>
                  <a:cxn ang="0">
                    <a:pos x="12" y="88"/>
                  </a:cxn>
                </a:cxnLst>
                <a:pathLst>
                  <a:path w="12" h="100">
                    <a:moveTo>
                      <a:pt x="12" y="88"/>
                    </a:moveTo>
                    <a:lnTo>
                      <a:pt x="0" y="100"/>
                    </a:lnTo>
                    <a:lnTo>
                      <a:pt x="0" y="12"/>
                    </a:lnTo>
                    <a:lnTo>
                      <a:pt x="12" y="0"/>
                    </a:lnTo>
                    <a:lnTo>
                      <a:pt x="12" y="88"/>
                    </a:lnTo>
                    <a:close/>
                  </a:path>
                </a:pathLst>
              </a:custGeom>
              <a:solidFill>
                <a:srgbClr val="C0C0C0"/>
              </a:solidFill>
              <a:ln w="9525">
                <a:noFill/>
              </a:ln>
            </p:spPr>
            <p:txBody>
              <a:bodyPr/>
              <a:p>
                <a:endParaRPr lang="zh-CN" altLang="en-US"/>
              </a:p>
            </p:txBody>
          </p:sp>
          <p:sp>
            <p:nvSpPr>
              <p:cNvPr id="29745" name="Freeform 44"/>
              <p:cNvSpPr>
                <a:spLocks noChangeAspect="1"/>
              </p:cNvSpPr>
              <p:nvPr/>
            </p:nvSpPr>
            <p:spPr>
              <a:xfrm>
                <a:off x="3917" y="2169"/>
                <a:ext cx="12" cy="100"/>
              </a:xfrm>
              <a:custGeom>
                <a:avLst/>
                <a:gdLst/>
                <a:ahLst/>
                <a:cxnLst>
                  <a:cxn ang="0">
                    <a:pos x="12" y="88"/>
                  </a:cxn>
                  <a:cxn ang="0">
                    <a:pos x="0" y="100"/>
                  </a:cxn>
                  <a:cxn ang="0">
                    <a:pos x="0" y="12"/>
                  </a:cxn>
                  <a:cxn ang="0">
                    <a:pos x="12" y="0"/>
                  </a:cxn>
                  <a:cxn ang="0">
                    <a:pos x="12" y="88"/>
                  </a:cxn>
                </a:cxnLst>
                <a:pathLst>
                  <a:path w="12" h="100">
                    <a:moveTo>
                      <a:pt x="12" y="88"/>
                    </a:moveTo>
                    <a:lnTo>
                      <a:pt x="0" y="100"/>
                    </a:lnTo>
                    <a:lnTo>
                      <a:pt x="0" y="12"/>
                    </a:lnTo>
                    <a:lnTo>
                      <a:pt x="12" y="0"/>
                    </a:lnTo>
                    <a:lnTo>
                      <a:pt x="12" y="88"/>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46" name="Rectangle 45"/>
              <p:cNvSpPr>
                <a:spLocks noChangeAspect="1"/>
              </p:cNvSpPr>
              <p:nvPr/>
            </p:nvSpPr>
            <p:spPr>
              <a:xfrm>
                <a:off x="3818" y="2181"/>
                <a:ext cx="99" cy="8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47" name="Rectangle 46"/>
              <p:cNvSpPr>
                <a:spLocks noChangeAspect="1"/>
              </p:cNvSpPr>
              <p:nvPr/>
            </p:nvSpPr>
            <p:spPr>
              <a:xfrm>
                <a:off x="3818" y="2181"/>
                <a:ext cx="99" cy="8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48" name="Freeform 47"/>
              <p:cNvSpPr>
                <a:spLocks noChangeAspect="1"/>
              </p:cNvSpPr>
              <p:nvPr/>
            </p:nvSpPr>
            <p:spPr>
              <a:xfrm>
                <a:off x="4136" y="1736"/>
                <a:ext cx="164" cy="596"/>
              </a:xfrm>
              <a:custGeom>
                <a:avLst/>
                <a:gdLst/>
                <a:ahLst/>
                <a:cxnLst>
                  <a:cxn ang="0">
                    <a:pos x="0" y="55"/>
                  </a:cxn>
                  <a:cxn ang="0">
                    <a:pos x="164" y="0"/>
                  </a:cxn>
                  <a:cxn ang="0">
                    <a:pos x="164" y="541"/>
                  </a:cxn>
                  <a:cxn ang="0">
                    <a:pos x="0" y="596"/>
                  </a:cxn>
                  <a:cxn ang="0">
                    <a:pos x="0" y="55"/>
                  </a:cxn>
                </a:cxnLst>
                <a:pathLst>
                  <a:path w="164" h="596">
                    <a:moveTo>
                      <a:pt x="0" y="55"/>
                    </a:moveTo>
                    <a:lnTo>
                      <a:pt x="164" y="0"/>
                    </a:lnTo>
                    <a:lnTo>
                      <a:pt x="164" y="541"/>
                    </a:lnTo>
                    <a:lnTo>
                      <a:pt x="0" y="596"/>
                    </a:lnTo>
                    <a:lnTo>
                      <a:pt x="0" y="55"/>
                    </a:lnTo>
                    <a:close/>
                  </a:path>
                </a:pathLst>
              </a:custGeom>
              <a:solidFill>
                <a:srgbClr val="FFFFFF"/>
              </a:solidFill>
              <a:ln w="9525">
                <a:noFill/>
              </a:ln>
            </p:spPr>
            <p:txBody>
              <a:bodyPr/>
              <a:p>
                <a:endParaRPr lang="zh-CN" altLang="en-US"/>
              </a:p>
            </p:txBody>
          </p:sp>
          <p:sp>
            <p:nvSpPr>
              <p:cNvPr id="29749" name="Freeform 48"/>
              <p:cNvSpPr>
                <a:spLocks noChangeAspect="1"/>
              </p:cNvSpPr>
              <p:nvPr/>
            </p:nvSpPr>
            <p:spPr>
              <a:xfrm>
                <a:off x="4136" y="1736"/>
                <a:ext cx="164" cy="596"/>
              </a:xfrm>
              <a:custGeom>
                <a:avLst/>
                <a:gdLst/>
                <a:ahLst/>
                <a:cxnLst>
                  <a:cxn ang="0">
                    <a:pos x="0" y="55"/>
                  </a:cxn>
                  <a:cxn ang="0">
                    <a:pos x="164" y="0"/>
                  </a:cxn>
                  <a:cxn ang="0">
                    <a:pos x="164" y="541"/>
                  </a:cxn>
                  <a:cxn ang="0">
                    <a:pos x="0" y="596"/>
                  </a:cxn>
                  <a:cxn ang="0">
                    <a:pos x="0" y="55"/>
                  </a:cxn>
                </a:cxnLst>
                <a:pathLst>
                  <a:path w="164" h="596">
                    <a:moveTo>
                      <a:pt x="0" y="55"/>
                    </a:moveTo>
                    <a:lnTo>
                      <a:pt x="164" y="0"/>
                    </a:lnTo>
                    <a:lnTo>
                      <a:pt x="164" y="541"/>
                    </a:lnTo>
                    <a:lnTo>
                      <a:pt x="0" y="596"/>
                    </a:lnTo>
                    <a:lnTo>
                      <a:pt x="0" y="55"/>
                    </a:lnTo>
                    <a:close/>
                  </a:path>
                </a:pathLst>
              </a:custGeom>
              <a:noFill/>
              <a:ln w="9525" cap="rnd" cmpd="sng">
                <a:solidFill>
                  <a:srgbClr val="000000"/>
                </a:solidFill>
                <a:prstDash val="solid"/>
                <a:round/>
                <a:headEnd type="none" w="med" len="med"/>
                <a:tailEnd type="none" w="med" len="med"/>
              </a:ln>
            </p:spPr>
            <p:txBody>
              <a:bodyPr/>
              <a:p>
                <a:endParaRPr lang="zh-CN" altLang="en-US"/>
              </a:p>
            </p:txBody>
          </p:sp>
          <p:sp>
            <p:nvSpPr>
              <p:cNvPr id="29750" name="Freeform 49"/>
              <p:cNvSpPr>
                <a:spLocks noChangeAspect="1"/>
              </p:cNvSpPr>
              <p:nvPr/>
            </p:nvSpPr>
            <p:spPr>
              <a:xfrm>
                <a:off x="4209" y="1969"/>
                <a:ext cx="198" cy="20"/>
              </a:xfrm>
              <a:custGeom>
                <a:avLst/>
                <a:gdLst/>
                <a:ahLst/>
                <a:cxnLst>
                  <a:cxn ang="0">
                    <a:pos x="159" y="20"/>
                  </a:cxn>
                  <a:cxn ang="0">
                    <a:pos x="0" y="20"/>
                  </a:cxn>
                  <a:cxn ang="0">
                    <a:pos x="40" y="0"/>
                  </a:cxn>
                  <a:cxn ang="0">
                    <a:pos x="198" y="0"/>
                  </a:cxn>
                  <a:cxn ang="0">
                    <a:pos x="159" y="20"/>
                  </a:cxn>
                </a:cxnLst>
                <a:pathLst>
                  <a:path w="198" h="20">
                    <a:moveTo>
                      <a:pt x="159" y="20"/>
                    </a:moveTo>
                    <a:lnTo>
                      <a:pt x="0" y="20"/>
                    </a:lnTo>
                    <a:lnTo>
                      <a:pt x="40" y="0"/>
                    </a:lnTo>
                    <a:lnTo>
                      <a:pt x="198" y="0"/>
                    </a:lnTo>
                    <a:lnTo>
                      <a:pt x="159" y="20"/>
                    </a:lnTo>
                    <a:close/>
                  </a:path>
                </a:pathLst>
              </a:custGeom>
              <a:solidFill>
                <a:srgbClr val="C0C0C0"/>
              </a:solidFill>
              <a:ln w="9525">
                <a:noFill/>
              </a:ln>
            </p:spPr>
            <p:txBody>
              <a:bodyPr/>
              <a:p>
                <a:endParaRPr lang="zh-CN" altLang="en-US"/>
              </a:p>
            </p:txBody>
          </p:sp>
          <p:sp>
            <p:nvSpPr>
              <p:cNvPr id="29751" name="Freeform 50"/>
              <p:cNvSpPr>
                <a:spLocks noChangeAspect="1"/>
              </p:cNvSpPr>
              <p:nvPr/>
            </p:nvSpPr>
            <p:spPr>
              <a:xfrm>
                <a:off x="4209" y="1969"/>
                <a:ext cx="198" cy="20"/>
              </a:xfrm>
              <a:custGeom>
                <a:avLst/>
                <a:gdLst/>
                <a:ahLst/>
                <a:cxnLst>
                  <a:cxn ang="0">
                    <a:pos x="159" y="20"/>
                  </a:cxn>
                  <a:cxn ang="0">
                    <a:pos x="0" y="20"/>
                  </a:cxn>
                  <a:cxn ang="0">
                    <a:pos x="40" y="0"/>
                  </a:cxn>
                  <a:cxn ang="0">
                    <a:pos x="198" y="0"/>
                  </a:cxn>
                  <a:cxn ang="0">
                    <a:pos x="159" y="20"/>
                  </a:cxn>
                </a:cxnLst>
                <a:pathLst>
                  <a:path w="198" h="20">
                    <a:moveTo>
                      <a:pt x="159" y="20"/>
                    </a:moveTo>
                    <a:lnTo>
                      <a:pt x="0" y="20"/>
                    </a:lnTo>
                    <a:lnTo>
                      <a:pt x="40" y="0"/>
                    </a:lnTo>
                    <a:lnTo>
                      <a:pt x="198" y="0"/>
                    </a:lnTo>
                    <a:lnTo>
                      <a:pt x="159" y="2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52" name="Freeform 51"/>
              <p:cNvSpPr>
                <a:spLocks noChangeAspect="1"/>
              </p:cNvSpPr>
              <p:nvPr/>
            </p:nvSpPr>
            <p:spPr>
              <a:xfrm>
                <a:off x="4368" y="1969"/>
                <a:ext cx="39" cy="129"/>
              </a:xfrm>
              <a:custGeom>
                <a:avLst/>
                <a:gdLst/>
                <a:ahLst/>
                <a:cxnLst>
                  <a:cxn ang="0">
                    <a:pos x="39" y="110"/>
                  </a:cxn>
                  <a:cxn ang="0">
                    <a:pos x="0" y="129"/>
                  </a:cxn>
                  <a:cxn ang="0">
                    <a:pos x="0" y="20"/>
                  </a:cxn>
                  <a:cxn ang="0">
                    <a:pos x="39" y="0"/>
                  </a:cxn>
                  <a:cxn ang="0">
                    <a:pos x="39" y="110"/>
                  </a:cxn>
                </a:cxnLst>
                <a:pathLst>
                  <a:path w="39" h="129">
                    <a:moveTo>
                      <a:pt x="39" y="110"/>
                    </a:moveTo>
                    <a:lnTo>
                      <a:pt x="0" y="129"/>
                    </a:lnTo>
                    <a:lnTo>
                      <a:pt x="0" y="20"/>
                    </a:lnTo>
                    <a:lnTo>
                      <a:pt x="39" y="0"/>
                    </a:lnTo>
                    <a:lnTo>
                      <a:pt x="39" y="110"/>
                    </a:lnTo>
                    <a:close/>
                  </a:path>
                </a:pathLst>
              </a:custGeom>
              <a:solidFill>
                <a:srgbClr val="C0C0C0"/>
              </a:solidFill>
              <a:ln w="9525">
                <a:noFill/>
              </a:ln>
            </p:spPr>
            <p:txBody>
              <a:bodyPr/>
              <a:p>
                <a:endParaRPr lang="zh-CN" altLang="en-US"/>
              </a:p>
            </p:txBody>
          </p:sp>
          <p:sp>
            <p:nvSpPr>
              <p:cNvPr id="29753" name="Freeform 52"/>
              <p:cNvSpPr>
                <a:spLocks noChangeAspect="1"/>
              </p:cNvSpPr>
              <p:nvPr/>
            </p:nvSpPr>
            <p:spPr>
              <a:xfrm>
                <a:off x="4368" y="1969"/>
                <a:ext cx="39" cy="129"/>
              </a:xfrm>
              <a:custGeom>
                <a:avLst/>
                <a:gdLst/>
                <a:ahLst/>
                <a:cxnLst>
                  <a:cxn ang="0">
                    <a:pos x="39" y="110"/>
                  </a:cxn>
                  <a:cxn ang="0">
                    <a:pos x="0" y="129"/>
                  </a:cxn>
                  <a:cxn ang="0">
                    <a:pos x="0" y="20"/>
                  </a:cxn>
                  <a:cxn ang="0">
                    <a:pos x="39" y="0"/>
                  </a:cxn>
                  <a:cxn ang="0">
                    <a:pos x="39" y="110"/>
                  </a:cxn>
                </a:cxnLst>
                <a:pathLst>
                  <a:path w="39" h="129">
                    <a:moveTo>
                      <a:pt x="39" y="110"/>
                    </a:moveTo>
                    <a:lnTo>
                      <a:pt x="0" y="129"/>
                    </a:lnTo>
                    <a:lnTo>
                      <a:pt x="0" y="20"/>
                    </a:lnTo>
                    <a:lnTo>
                      <a:pt x="39" y="0"/>
                    </a:lnTo>
                    <a:lnTo>
                      <a:pt x="39" y="11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54" name="Rectangle 53"/>
              <p:cNvSpPr>
                <a:spLocks noChangeAspect="1"/>
              </p:cNvSpPr>
              <p:nvPr/>
            </p:nvSpPr>
            <p:spPr>
              <a:xfrm>
                <a:off x="4209" y="1989"/>
                <a:ext cx="159" cy="109"/>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55" name="Rectangle 54"/>
              <p:cNvSpPr>
                <a:spLocks noChangeAspect="1"/>
              </p:cNvSpPr>
              <p:nvPr/>
            </p:nvSpPr>
            <p:spPr>
              <a:xfrm>
                <a:off x="4209" y="1989"/>
                <a:ext cx="159" cy="109"/>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56" name="Freeform 55"/>
              <p:cNvSpPr>
                <a:spLocks noChangeAspect="1"/>
              </p:cNvSpPr>
              <p:nvPr/>
            </p:nvSpPr>
            <p:spPr>
              <a:xfrm>
                <a:off x="4352" y="1718"/>
                <a:ext cx="74" cy="631"/>
              </a:xfrm>
              <a:custGeom>
                <a:avLst/>
                <a:gdLst/>
                <a:ahLst/>
                <a:cxnLst>
                  <a:cxn ang="0">
                    <a:pos x="0" y="104"/>
                  </a:cxn>
                  <a:cxn ang="0">
                    <a:pos x="74" y="0"/>
                  </a:cxn>
                  <a:cxn ang="0">
                    <a:pos x="74" y="527"/>
                  </a:cxn>
                  <a:cxn ang="0">
                    <a:pos x="0" y="631"/>
                  </a:cxn>
                  <a:cxn ang="0">
                    <a:pos x="0" y="104"/>
                  </a:cxn>
                </a:cxnLst>
                <a:pathLst>
                  <a:path w="74" h="631">
                    <a:moveTo>
                      <a:pt x="0" y="104"/>
                    </a:moveTo>
                    <a:lnTo>
                      <a:pt x="74" y="0"/>
                    </a:lnTo>
                    <a:lnTo>
                      <a:pt x="74" y="527"/>
                    </a:lnTo>
                    <a:lnTo>
                      <a:pt x="0" y="631"/>
                    </a:lnTo>
                    <a:lnTo>
                      <a:pt x="0" y="104"/>
                    </a:lnTo>
                    <a:close/>
                  </a:path>
                </a:pathLst>
              </a:custGeom>
              <a:solidFill>
                <a:srgbClr val="FFFFFF"/>
              </a:solidFill>
              <a:ln w="9525">
                <a:noFill/>
              </a:ln>
            </p:spPr>
            <p:txBody>
              <a:bodyPr/>
              <a:p>
                <a:endParaRPr lang="zh-CN" altLang="en-US"/>
              </a:p>
            </p:txBody>
          </p:sp>
          <p:sp>
            <p:nvSpPr>
              <p:cNvPr id="29757" name="Freeform 56"/>
              <p:cNvSpPr>
                <a:spLocks noChangeAspect="1"/>
              </p:cNvSpPr>
              <p:nvPr/>
            </p:nvSpPr>
            <p:spPr>
              <a:xfrm>
                <a:off x="4352" y="1718"/>
                <a:ext cx="74" cy="631"/>
              </a:xfrm>
              <a:custGeom>
                <a:avLst/>
                <a:gdLst/>
                <a:ahLst/>
                <a:cxnLst>
                  <a:cxn ang="0">
                    <a:pos x="0" y="104"/>
                  </a:cxn>
                  <a:cxn ang="0">
                    <a:pos x="74" y="0"/>
                  </a:cxn>
                  <a:cxn ang="0">
                    <a:pos x="74" y="527"/>
                  </a:cxn>
                  <a:cxn ang="0">
                    <a:pos x="0" y="631"/>
                  </a:cxn>
                  <a:cxn ang="0">
                    <a:pos x="0" y="104"/>
                  </a:cxn>
                </a:cxnLst>
                <a:pathLst>
                  <a:path w="74" h="631">
                    <a:moveTo>
                      <a:pt x="0" y="104"/>
                    </a:moveTo>
                    <a:lnTo>
                      <a:pt x="74" y="0"/>
                    </a:lnTo>
                    <a:lnTo>
                      <a:pt x="74" y="527"/>
                    </a:lnTo>
                    <a:lnTo>
                      <a:pt x="0" y="631"/>
                    </a:lnTo>
                    <a:lnTo>
                      <a:pt x="0" y="104"/>
                    </a:lnTo>
                    <a:close/>
                  </a:path>
                </a:pathLst>
              </a:custGeom>
              <a:noFill/>
              <a:ln w="9525" cap="rnd" cmpd="sng">
                <a:solidFill>
                  <a:srgbClr val="000000"/>
                </a:solidFill>
                <a:prstDash val="solid"/>
                <a:round/>
                <a:headEnd type="none" w="med" len="med"/>
                <a:tailEnd type="none" w="med" len="med"/>
              </a:ln>
            </p:spPr>
            <p:txBody>
              <a:bodyPr/>
              <a:p>
                <a:endParaRPr lang="zh-CN" altLang="en-US"/>
              </a:p>
            </p:txBody>
          </p:sp>
          <p:sp>
            <p:nvSpPr>
              <p:cNvPr id="66" name="Line 57"/>
              <p:cNvSpPr>
                <a:spLocks noChangeAspect="1" noChangeShapeType="1"/>
              </p:cNvSpPr>
              <p:nvPr/>
            </p:nvSpPr>
            <p:spPr bwMode="auto">
              <a:xfrm flipV="1">
                <a:off x="4380" y="1852"/>
                <a:ext cx="37" cy="47"/>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67" name="Line 58"/>
              <p:cNvSpPr>
                <a:spLocks noChangeAspect="1" noChangeShapeType="1"/>
              </p:cNvSpPr>
              <p:nvPr/>
            </p:nvSpPr>
            <p:spPr bwMode="auto">
              <a:xfrm flipV="1">
                <a:off x="4360" y="1916"/>
                <a:ext cx="37" cy="47"/>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68" name="Line 59"/>
              <p:cNvSpPr>
                <a:spLocks noChangeAspect="1" noChangeShapeType="1"/>
              </p:cNvSpPr>
              <p:nvPr/>
            </p:nvSpPr>
            <p:spPr bwMode="auto">
              <a:xfrm flipV="1">
                <a:off x="4380" y="1945"/>
                <a:ext cx="37" cy="47"/>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69" name="Line 60"/>
              <p:cNvSpPr>
                <a:spLocks noChangeAspect="1" noChangeShapeType="1"/>
              </p:cNvSpPr>
              <p:nvPr/>
            </p:nvSpPr>
            <p:spPr bwMode="auto">
              <a:xfrm flipV="1">
                <a:off x="4364" y="2006"/>
                <a:ext cx="37" cy="46"/>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70" name="Line 61"/>
              <p:cNvSpPr>
                <a:spLocks noChangeAspect="1" noChangeShapeType="1"/>
              </p:cNvSpPr>
              <p:nvPr/>
            </p:nvSpPr>
            <p:spPr bwMode="auto">
              <a:xfrm flipV="1">
                <a:off x="4364" y="2073"/>
                <a:ext cx="37" cy="47"/>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71" name="Line 62"/>
              <p:cNvSpPr>
                <a:spLocks noChangeAspect="1" noChangeShapeType="1"/>
              </p:cNvSpPr>
              <p:nvPr/>
            </p:nvSpPr>
            <p:spPr bwMode="auto">
              <a:xfrm flipV="1">
                <a:off x="4383" y="2103"/>
                <a:ext cx="37" cy="47"/>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72" name="Line 63"/>
              <p:cNvSpPr>
                <a:spLocks noChangeAspect="1" noChangeShapeType="1"/>
              </p:cNvSpPr>
              <p:nvPr/>
            </p:nvSpPr>
            <p:spPr bwMode="auto">
              <a:xfrm flipV="1">
                <a:off x="4367" y="2163"/>
                <a:ext cx="37" cy="47"/>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765" name="Freeform 64"/>
              <p:cNvSpPr>
                <a:spLocks noChangeAspect="1"/>
              </p:cNvSpPr>
              <p:nvPr/>
            </p:nvSpPr>
            <p:spPr>
              <a:xfrm>
                <a:off x="3869" y="1912"/>
                <a:ext cx="63" cy="11"/>
              </a:xfrm>
              <a:custGeom>
                <a:avLst/>
                <a:gdLst/>
                <a:ahLst/>
                <a:cxnLst>
                  <a:cxn ang="0">
                    <a:pos x="51" y="11"/>
                  </a:cxn>
                  <a:cxn ang="0">
                    <a:pos x="0" y="11"/>
                  </a:cxn>
                  <a:cxn ang="0">
                    <a:pos x="11" y="0"/>
                  </a:cxn>
                  <a:cxn ang="0">
                    <a:pos x="63" y="0"/>
                  </a:cxn>
                  <a:cxn ang="0">
                    <a:pos x="51" y="11"/>
                  </a:cxn>
                </a:cxnLst>
                <a:pathLst>
                  <a:path w="63" h="11">
                    <a:moveTo>
                      <a:pt x="51" y="11"/>
                    </a:moveTo>
                    <a:lnTo>
                      <a:pt x="0" y="11"/>
                    </a:lnTo>
                    <a:lnTo>
                      <a:pt x="11" y="0"/>
                    </a:lnTo>
                    <a:lnTo>
                      <a:pt x="63" y="0"/>
                    </a:lnTo>
                    <a:lnTo>
                      <a:pt x="51" y="11"/>
                    </a:lnTo>
                    <a:close/>
                  </a:path>
                </a:pathLst>
              </a:custGeom>
              <a:solidFill>
                <a:srgbClr val="C0C0C0"/>
              </a:solidFill>
              <a:ln w="9525">
                <a:noFill/>
              </a:ln>
            </p:spPr>
            <p:txBody>
              <a:bodyPr/>
              <a:p>
                <a:endParaRPr lang="zh-CN" altLang="en-US"/>
              </a:p>
            </p:txBody>
          </p:sp>
          <p:sp>
            <p:nvSpPr>
              <p:cNvPr id="29766" name="Freeform 65"/>
              <p:cNvSpPr>
                <a:spLocks noChangeAspect="1"/>
              </p:cNvSpPr>
              <p:nvPr/>
            </p:nvSpPr>
            <p:spPr>
              <a:xfrm>
                <a:off x="3869" y="1912"/>
                <a:ext cx="63" cy="11"/>
              </a:xfrm>
              <a:custGeom>
                <a:avLst/>
                <a:gdLst/>
                <a:ahLst/>
                <a:cxnLst>
                  <a:cxn ang="0">
                    <a:pos x="51" y="11"/>
                  </a:cxn>
                  <a:cxn ang="0">
                    <a:pos x="0" y="11"/>
                  </a:cxn>
                  <a:cxn ang="0">
                    <a:pos x="11" y="0"/>
                  </a:cxn>
                  <a:cxn ang="0">
                    <a:pos x="63" y="0"/>
                  </a:cxn>
                  <a:cxn ang="0">
                    <a:pos x="51" y="11"/>
                  </a:cxn>
                </a:cxnLst>
                <a:pathLst>
                  <a:path w="63" h="11">
                    <a:moveTo>
                      <a:pt x="51" y="11"/>
                    </a:moveTo>
                    <a:lnTo>
                      <a:pt x="0" y="11"/>
                    </a:lnTo>
                    <a:lnTo>
                      <a:pt x="11" y="0"/>
                    </a:lnTo>
                    <a:lnTo>
                      <a:pt x="63" y="0"/>
                    </a:lnTo>
                    <a:lnTo>
                      <a:pt x="51" y="11"/>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67" name="Freeform 66"/>
              <p:cNvSpPr>
                <a:spLocks noChangeAspect="1"/>
              </p:cNvSpPr>
              <p:nvPr/>
            </p:nvSpPr>
            <p:spPr>
              <a:xfrm>
                <a:off x="3920" y="1912"/>
                <a:ext cx="12" cy="46"/>
              </a:xfrm>
              <a:custGeom>
                <a:avLst/>
                <a:gdLst/>
                <a:ahLst/>
                <a:cxnLst>
                  <a:cxn ang="0">
                    <a:pos x="12" y="34"/>
                  </a:cxn>
                  <a:cxn ang="0">
                    <a:pos x="0" y="46"/>
                  </a:cxn>
                  <a:cxn ang="0">
                    <a:pos x="0" y="11"/>
                  </a:cxn>
                  <a:cxn ang="0">
                    <a:pos x="12" y="0"/>
                  </a:cxn>
                  <a:cxn ang="0">
                    <a:pos x="12" y="34"/>
                  </a:cxn>
                </a:cxnLst>
                <a:pathLst>
                  <a:path w="12" h="46">
                    <a:moveTo>
                      <a:pt x="12" y="34"/>
                    </a:moveTo>
                    <a:lnTo>
                      <a:pt x="0" y="46"/>
                    </a:lnTo>
                    <a:lnTo>
                      <a:pt x="0" y="11"/>
                    </a:lnTo>
                    <a:lnTo>
                      <a:pt x="12" y="0"/>
                    </a:lnTo>
                    <a:lnTo>
                      <a:pt x="12" y="34"/>
                    </a:lnTo>
                    <a:close/>
                  </a:path>
                </a:pathLst>
              </a:custGeom>
              <a:solidFill>
                <a:srgbClr val="C0C0C0"/>
              </a:solidFill>
              <a:ln w="9525">
                <a:noFill/>
              </a:ln>
            </p:spPr>
            <p:txBody>
              <a:bodyPr/>
              <a:p>
                <a:endParaRPr lang="zh-CN" altLang="en-US"/>
              </a:p>
            </p:txBody>
          </p:sp>
          <p:sp>
            <p:nvSpPr>
              <p:cNvPr id="29768" name="Freeform 67"/>
              <p:cNvSpPr>
                <a:spLocks noChangeAspect="1"/>
              </p:cNvSpPr>
              <p:nvPr/>
            </p:nvSpPr>
            <p:spPr>
              <a:xfrm>
                <a:off x="3920" y="1912"/>
                <a:ext cx="12" cy="46"/>
              </a:xfrm>
              <a:custGeom>
                <a:avLst/>
                <a:gdLst/>
                <a:ahLst/>
                <a:cxnLst>
                  <a:cxn ang="0">
                    <a:pos x="12" y="34"/>
                  </a:cxn>
                  <a:cxn ang="0">
                    <a:pos x="0" y="46"/>
                  </a:cxn>
                  <a:cxn ang="0">
                    <a:pos x="0" y="11"/>
                  </a:cxn>
                  <a:cxn ang="0">
                    <a:pos x="12" y="0"/>
                  </a:cxn>
                  <a:cxn ang="0">
                    <a:pos x="12" y="34"/>
                  </a:cxn>
                </a:cxnLst>
                <a:pathLst>
                  <a:path w="12" h="46">
                    <a:moveTo>
                      <a:pt x="12" y="34"/>
                    </a:moveTo>
                    <a:lnTo>
                      <a:pt x="0" y="46"/>
                    </a:lnTo>
                    <a:lnTo>
                      <a:pt x="0" y="11"/>
                    </a:lnTo>
                    <a:lnTo>
                      <a:pt x="12" y="0"/>
                    </a:lnTo>
                    <a:lnTo>
                      <a:pt x="12" y="34"/>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69" name="Rectangle 68"/>
              <p:cNvSpPr>
                <a:spLocks noChangeAspect="1"/>
              </p:cNvSpPr>
              <p:nvPr/>
            </p:nvSpPr>
            <p:spPr>
              <a:xfrm>
                <a:off x="3869" y="1923"/>
                <a:ext cx="51" cy="35"/>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70" name="Rectangle 69"/>
              <p:cNvSpPr>
                <a:spLocks noChangeAspect="1"/>
              </p:cNvSpPr>
              <p:nvPr/>
            </p:nvSpPr>
            <p:spPr>
              <a:xfrm>
                <a:off x="3869" y="1923"/>
                <a:ext cx="51" cy="35"/>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71" name="Freeform 70"/>
              <p:cNvSpPr>
                <a:spLocks noChangeAspect="1"/>
              </p:cNvSpPr>
              <p:nvPr/>
            </p:nvSpPr>
            <p:spPr>
              <a:xfrm>
                <a:off x="4065" y="1912"/>
                <a:ext cx="63" cy="11"/>
              </a:xfrm>
              <a:custGeom>
                <a:avLst/>
                <a:gdLst/>
                <a:ahLst/>
                <a:cxnLst>
                  <a:cxn ang="0">
                    <a:pos x="52" y="11"/>
                  </a:cxn>
                  <a:cxn ang="0">
                    <a:pos x="0" y="11"/>
                  </a:cxn>
                  <a:cxn ang="0">
                    <a:pos x="12" y="0"/>
                  </a:cxn>
                  <a:cxn ang="0">
                    <a:pos x="63" y="0"/>
                  </a:cxn>
                  <a:cxn ang="0">
                    <a:pos x="52" y="11"/>
                  </a:cxn>
                </a:cxnLst>
                <a:pathLst>
                  <a:path w="63" h="11">
                    <a:moveTo>
                      <a:pt x="52" y="11"/>
                    </a:moveTo>
                    <a:lnTo>
                      <a:pt x="0" y="11"/>
                    </a:lnTo>
                    <a:lnTo>
                      <a:pt x="12" y="0"/>
                    </a:lnTo>
                    <a:lnTo>
                      <a:pt x="63" y="0"/>
                    </a:lnTo>
                    <a:lnTo>
                      <a:pt x="52" y="11"/>
                    </a:lnTo>
                    <a:close/>
                  </a:path>
                </a:pathLst>
              </a:custGeom>
              <a:solidFill>
                <a:srgbClr val="C0C0C0"/>
              </a:solidFill>
              <a:ln w="9525">
                <a:noFill/>
              </a:ln>
            </p:spPr>
            <p:txBody>
              <a:bodyPr/>
              <a:p>
                <a:endParaRPr lang="zh-CN" altLang="en-US"/>
              </a:p>
            </p:txBody>
          </p:sp>
          <p:sp>
            <p:nvSpPr>
              <p:cNvPr id="29772" name="Freeform 71"/>
              <p:cNvSpPr>
                <a:spLocks noChangeAspect="1"/>
              </p:cNvSpPr>
              <p:nvPr/>
            </p:nvSpPr>
            <p:spPr>
              <a:xfrm>
                <a:off x="4065" y="1912"/>
                <a:ext cx="63" cy="11"/>
              </a:xfrm>
              <a:custGeom>
                <a:avLst/>
                <a:gdLst/>
                <a:ahLst/>
                <a:cxnLst>
                  <a:cxn ang="0">
                    <a:pos x="52" y="11"/>
                  </a:cxn>
                  <a:cxn ang="0">
                    <a:pos x="0" y="11"/>
                  </a:cxn>
                  <a:cxn ang="0">
                    <a:pos x="12" y="0"/>
                  </a:cxn>
                  <a:cxn ang="0">
                    <a:pos x="63" y="0"/>
                  </a:cxn>
                  <a:cxn ang="0">
                    <a:pos x="52" y="11"/>
                  </a:cxn>
                </a:cxnLst>
                <a:pathLst>
                  <a:path w="63" h="11">
                    <a:moveTo>
                      <a:pt x="52" y="11"/>
                    </a:moveTo>
                    <a:lnTo>
                      <a:pt x="0" y="11"/>
                    </a:lnTo>
                    <a:lnTo>
                      <a:pt x="12" y="0"/>
                    </a:lnTo>
                    <a:lnTo>
                      <a:pt x="63" y="0"/>
                    </a:lnTo>
                    <a:lnTo>
                      <a:pt x="52" y="11"/>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73" name="Freeform 72"/>
              <p:cNvSpPr>
                <a:spLocks noChangeAspect="1"/>
              </p:cNvSpPr>
              <p:nvPr/>
            </p:nvSpPr>
            <p:spPr>
              <a:xfrm>
                <a:off x="4117" y="1912"/>
                <a:ext cx="11" cy="46"/>
              </a:xfrm>
              <a:custGeom>
                <a:avLst/>
                <a:gdLst/>
                <a:ahLst/>
                <a:cxnLst>
                  <a:cxn ang="0">
                    <a:pos x="11" y="34"/>
                  </a:cxn>
                  <a:cxn ang="0">
                    <a:pos x="0" y="46"/>
                  </a:cxn>
                  <a:cxn ang="0">
                    <a:pos x="0" y="11"/>
                  </a:cxn>
                  <a:cxn ang="0">
                    <a:pos x="11" y="0"/>
                  </a:cxn>
                  <a:cxn ang="0">
                    <a:pos x="11" y="34"/>
                  </a:cxn>
                </a:cxnLst>
                <a:pathLst>
                  <a:path w="11" h="46">
                    <a:moveTo>
                      <a:pt x="11" y="34"/>
                    </a:moveTo>
                    <a:lnTo>
                      <a:pt x="0" y="46"/>
                    </a:lnTo>
                    <a:lnTo>
                      <a:pt x="0" y="11"/>
                    </a:lnTo>
                    <a:lnTo>
                      <a:pt x="11" y="0"/>
                    </a:lnTo>
                    <a:lnTo>
                      <a:pt x="11" y="34"/>
                    </a:lnTo>
                    <a:close/>
                  </a:path>
                </a:pathLst>
              </a:custGeom>
              <a:solidFill>
                <a:srgbClr val="C0C0C0"/>
              </a:solidFill>
              <a:ln w="9525">
                <a:noFill/>
              </a:ln>
            </p:spPr>
            <p:txBody>
              <a:bodyPr/>
              <a:p>
                <a:endParaRPr lang="zh-CN" altLang="en-US"/>
              </a:p>
            </p:txBody>
          </p:sp>
          <p:sp>
            <p:nvSpPr>
              <p:cNvPr id="29774" name="Freeform 73"/>
              <p:cNvSpPr>
                <a:spLocks noChangeAspect="1"/>
              </p:cNvSpPr>
              <p:nvPr/>
            </p:nvSpPr>
            <p:spPr>
              <a:xfrm>
                <a:off x="4117" y="1912"/>
                <a:ext cx="11" cy="46"/>
              </a:xfrm>
              <a:custGeom>
                <a:avLst/>
                <a:gdLst/>
                <a:ahLst/>
                <a:cxnLst>
                  <a:cxn ang="0">
                    <a:pos x="11" y="34"/>
                  </a:cxn>
                  <a:cxn ang="0">
                    <a:pos x="0" y="46"/>
                  </a:cxn>
                  <a:cxn ang="0">
                    <a:pos x="0" y="11"/>
                  </a:cxn>
                  <a:cxn ang="0">
                    <a:pos x="11" y="0"/>
                  </a:cxn>
                  <a:cxn ang="0">
                    <a:pos x="11" y="34"/>
                  </a:cxn>
                </a:cxnLst>
                <a:pathLst>
                  <a:path w="11" h="46">
                    <a:moveTo>
                      <a:pt x="11" y="34"/>
                    </a:moveTo>
                    <a:lnTo>
                      <a:pt x="0" y="46"/>
                    </a:lnTo>
                    <a:lnTo>
                      <a:pt x="0" y="11"/>
                    </a:lnTo>
                    <a:lnTo>
                      <a:pt x="11" y="0"/>
                    </a:lnTo>
                    <a:lnTo>
                      <a:pt x="11" y="34"/>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75" name="Rectangle 74"/>
              <p:cNvSpPr>
                <a:spLocks noChangeAspect="1"/>
              </p:cNvSpPr>
              <p:nvPr/>
            </p:nvSpPr>
            <p:spPr>
              <a:xfrm>
                <a:off x="4065" y="1923"/>
                <a:ext cx="52" cy="35"/>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76" name="Rectangle 75"/>
              <p:cNvSpPr>
                <a:spLocks noChangeAspect="1"/>
              </p:cNvSpPr>
              <p:nvPr/>
            </p:nvSpPr>
            <p:spPr>
              <a:xfrm>
                <a:off x="4065" y="1923"/>
                <a:ext cx="52" cy="35"/>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77" name="Freeform 76"/>
              <p:cNvSpPr>
                <a:spLocks noChangeAspect="1"/>
              </p:cNvSpPr>
              <p:nvPr/>
            </p:nvSpPr>
            <p:spPr>
              <a:xfrm>
                <a:off x="3967" y="1912"/>
                <a:ext cx="64" cy="11"/>
              </a:xfrm>
              <a:custGeom>
                <a:avLst/>
                <a:gdLst/>
                <a:ahLst/>
                <a:cxnLst>
                  <a:cxn ang="0">
                    <a:pos x="52" y="11"/>
                  </a:cxn>
                  <a:cxn ang="0">
                    <a:pos x="0" y="11"/>
                  </a:cxn>
                  <a:cxn ang="0">
                    <a:pos x="12" y="0"/>
                  </a:cxn>
                  <a:cxn ang="0">
                    <a:pos x="64" y="0"/>
                  </a:cxn>
                  <a:cxn ang="0">
                    <a:pos x="52" y="11"/>
                  </a:cxn>
                </a:cxnLst>
                <a:pathLst>
                  <a:path w="64" h="11">
                    <a:moveTo>
                      <a:pt x="52" y="11"/>
                    </a:moveTo>
                    <a:lnTo>
                      <a:pt x="0" y="11"/>
                    </a:lnTo>
                    <a:lnTo>
                      <a:pt x="12" y="0"/>
                    </a:lnTo>
                    <a:lnTo>
                      <a:pt x="64" y="0"/>
                    </a:lnTo>
                    <a:lnTo>
                      <a:pt x="52" y="11"/>
                    </a:lnTo>
                    <a:close/>
                  </a:path>
                </a:pathLst>
              </a:custGeom>
              <a:solidFill>
                <a:srgbClr val="C0C0C0"/>
              </a:solidFill>
              <a:ln w="9525">
                <a:noFill/>
              </a:ln>
            </p:spPr>
            <p:txBody>
              <a:bodyPr/>
              <a:p>
                <a:endParaRPr lang="zh-CN" altLang="en-US"/>
              </a:p>
            </p:txBody>
          </p:sp>
          <p:sp>
            <p:nvSpPr>
              <p:cNvPr id="29778" name="Freeform 77"/>
              <p:cNvSpPr>
                <a:spLocks noChangeAspect="1"/>
              </p:cNvSpPr>
              <p:nvPr/>
            </p:nvSpPr>
            <p:spPr>
              <a:xfrm>
                <a:off x="3967" y="1912"/>
                <a:ext cx="64" cy="11"/>
              </a:xfrm>
              <a:custGeom>
                <a:avLst/>
                <a:gdLst/>
                <a:ahLst/>
                <a:cxnLst>
                  <a:cxn ang="0">
                    <a:pos x="52" y="11"/>
                  </a:cxn>
                  <a:cxn ang="0">
                    <a:pos x="0" y="11"/>
                  </a:cxn>
                  <a:cxn ang="0">
                    <a:pos x="12" y="0"/>
                  </a:cxn>
                  <a:cxn ang="0">
                    <a:pos x="64" y="0"/>
                  </a:cxn>
                  <a:cxn ang="0">
                    <a:pos x="52" y="11"/>
                  </a:cxn>
                </a:cxnLst>
                <a:pathLst>
                  <a:path w="64" h="11">
                    <a:moveTo>
                      <a:pt x="52" y="11"/>
                    </a:moveTo>
                    <a:lnTo>
                      <a:pt x="0" y="11"/>
                    </a:lnTo>
                    <a:lnTo>
                      <a:pt x="12" y="0"/>
                    </a:lnTo>
                    <a:lnTo>
                      <a:pt x="64" y="0"/>
                    </a:lnTo>
                    <a:lnTo>
                      <a:pt x="52" y="11"/>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79" name="Freeform 78"/>
              <p:cNvSpPr>
                <a:spLocks noChangeAspect="1"/>
              </p:cNvSpPr>
              <p:nvPr/>
            </p:nvSpPr>
            <p:spPr>
              <a:xfrm>
                <a:off x="4019" y="1912"/>
                <a:ext cx="12" cy="46"/>
              </a:xfrm>
              <a:custGeom>
                <a:avLst/>
                <a:gdLst/>
                <a:ahLst/>
                <a:cxnLst>
                  <a:cxn ang="0">
                    <a:pos x="12" y="34"/>
                  </a:cxn>
                  <a:cxn ang="0">
                    <a:pos x="0" y="46"/>
                  </a:cxn>
                  <a:cxn ang="0">
                    <a:pos x="0" y="11"/>
                  </a:cxn>
                  <a:cxn ang="0">
                    <a:pos x="12" y="0"/>
                  </a:cxn>
                  <a:cxn ang="0">
                    <a:pos x="12" y="34"/>
                  </a:cxn>
                </a:cxnLst>
                <a:pathLst>
                  <a:path w="12" h="46">
                    <a:moveTo>
                      <a:pt x="12" y="34"/>
                    </a:moveTo>
                    <a:lnTo>
                      <a:pt x="0" y="46"/>
                    </a:lnTo>
                    <a:lnTo>
                      <a:pt x="0" y="11"/>
                    </a:lnTo>
                    <a:lnTo>
                      <a:pt x="12" y="0"/>
                    </a:lnTo>
                    <a:lnTo>
                      <a:pt x="12" y="34"/>
                    </a:lnTo>
                    <a:close/>
                  </a:path>
                </a:pathLst>
              </a:custGeom>
              <a:solidFill>
                <a:srgbClr val="C0C0C0"/>
              </a:solidFill>
              <a:ln w="9525">
                <a:noFill/>
              </a:ln>
            </p:spPr>
            <p:txBody>
              <a:bodyPr/>
              <a:p>
                <a:endParaRPr lang="zh-CN" altLang="en-US"/>
              </a:p>
            </p:txBody>
          </p:sp>
          <p:sp>
            <p:nvSpPr>
              <p:cNvPr id="29780" name="Freeform 79"/>
              <p:cNvSpPr>
                <a:spLocks noChangeAspect="1"/>
              </p:cNvSpPr>
              <p:nvPr/>
            </p:nvSpPr>
            <p:spPr>
              <a:xfrm>
                <a:off x="4019" y="1912"/>
                <a:ext cx="12" cy="46"/>
              </a:xfrm>
              <a:custGeom>
                <a:avLst/>
                <a:gdLst/>
                <a:ahLst/>
                <a:cxnLst>
                  <a:cxn ang="0">
                    <a:pos x="12" y="34"/>
                  </a:cxn>
                  <a:cxn ang="0">
                    <a:pos x="0" y="46"/>
                  </a:cxn>
                  <a:cxn ang="0">
                    <a:pos x="0" y="11"/>
                  </a:cxn>
                  <a:cxn ang="0">
                    <a:pos x="12" y="0"/>
                  </a:cxn>
                  <a:cxn ang="0">
                    <a:pos x="12" y="34"/>
                  </a:cxn>
                </a:cxnLst>
                <a:pathLst>
                  <a:path w="12" h="46">
                    <a:moveTo>
                      <a:pt x="12" y="34"/>
                    </a:moveTo>
                    <a:lnTo>
                      <a:pt x="0" y="46"/>
                    </a:lnTo>
                    <a:lnTo>
                      <a:pt x="0" y="11"/>
                    </a:lnTo>
                    <a:lnTo>
                      <a:pt x="12" y="0"/>
                    </a:lnTo>
                    <a:lnTo>
                      <a:pt x="12" y="34"/>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81" name="Rectangle 80"/>
              <p:cNvSpPr>
                <a:spLocks noChangeAspect="1"/>
              </p:cNvSpPr>
              <p:nvPr/>
            </p:nvSpPr>
            <p:spPr>
              <a:xfrm>
                <a:off x="3967" y="1923"/>
                <a:ext cx="52" cy="35"/>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82" name="Rectangle 81"/>
              <p:cNvSpPr>
                <a:spLocks noChangeAspect="1"/>
              </p:cNvSpPr>
              <p:nvPr/>
            </p:nvSpPr>
            <p:spPr>
              <a:xfrm>
                <a:off x="3967" y="1923"/>
                <a:ext cx="52" cy="35"/>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83" name="Freeform 82"/>
              <p:cNvSpPr>
                <a:spLocks noChangeAspect="1"/>
              </p:cNvSpPr>
              <p:nvPr/>
            </p:nvSpPr>
            <p:spPr>
              <a:xfrm>
                <a:off x="3686" y="2054"/>
                <a:ext cx="89" cy="12"/>
              </a:xfrm>
              <a:custGeom>
                <a:avLst/>
                <a:gdLst/>
                <a:ahLst/>
                <a:cxnLst>
                  <a:cxn ang="0">
                    <a:pos x="77" y="12"/>
                  </a:cxn>
                  <a:cxn ang="0">
                    <a:pos x="0" y="12"/>
                  </a:cxn>
                  <a:cxn ang="0">
                    <a:pos x="12" y="0"/>
                  </a:cxn>
                  <a:cxn ang="0">
                    <a:pos x="89" y="0"/>
                  </a:cxn>
                  <a:cxn ang="0">
                    <a:pos x="77" y="12"/>
                  </a:cxn>
                </a:cxnLst>
                <a:pathLst>
                  <a:path w="89" h="12">
                    <a:moveTo>
                      <a:pt x="77" y="12"/>
                    </a:moveTo>
                    <a:lnTo>
                      <a:pt x="0" y="12"/>
                    </a:lnTo>
                    <a:lnTo>
                      <a:pt x="12" y="0"/>
                    </a:lnTo>
                    <a:lnTo>
                      <a:pt x="89" y="0"/>
                    </a:lnTo>
                    <a:lnTo>
                      <a:pt x="77" y="12"/>
                    </a:lnTo>
                    <a:close/>
                  </a:path>
                </a:pathLst>
              </a:custGeom>
              <a:solidFill>
                <a:srgbClr val="C0C0C0"/>
              </a:solidFill>
              <a:ln w="9525">
                <a:noFill/>
              </a:ln>
            </p:spPr>
            <p:txBody>
              <a:bodyPr/>
              <a:p>
                <a:endParaRPr lang="zh-CN" altLang="en-US"/>
              </a:p>
            </p:txBody>
          </p:sp>
          <p:sp>
            <p:nvSpPr>
              <p:cNvPr id="29784" name="Freeform 83"/>
              <p:cNvSpPr>
                <a:spLocks noChangeAspect="1"/>
              </p:cNvSpPr>
              <p:nvPr/>
            </p:nvSpPr>
            <p:spPr>
              <a:xfrm>
                <a:off x="3686" y="2054"/>
                <a:ext cx="89" cy="12"/>
              </a:xfrm>
              <a:custGeom>
                <a:avLst/>
                <a:gdLst/>
                <a:ahLst/>
                <a:cxnLst>
                  <a:cxn ang="0">
                    <a:pos x="77" y="12"/>
                  </a:cxn>
                  <a:cxn ang="0">
                    <a:pos x="0" y="12"/>
                  </a:cxn>
                  <a:cxn ang="0">
                    <a:pos x="12" y="0"/>
                  </a:cxn>
                  <a:cxn ang="0">
                    <a:pos x="89" y="0"/>
                  </a:cxn>
                  <a:cxn ang="0">
                    <a:pos x="77" y="12"/>
                  </a:cxn>
                </a:cxnLst>
                <a:pathLst>
                  <a:path w="89" h="12">
                    <a:moveTo>
                      <a:pt x="77" y="12"/>
                    </a:moveTo>
                    <a:lnTo>
                      <a:pt x="0" y="12"/>
                    </a:lnTo>
                    <a:lnTo>
                      <a:pt x="12" y="0"/>
                    </a:lnTo>
                    <a:lnTo>
                      <a:pt x="89" y="0"/>
                    </a:lnTo>
                    <a:lnTo>
                      <a:pt x="77"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85" name="Freeform 84"/>
              <p:cNvSpPr>
                <a:spLocks noChangeAspect="1"/>
              </p:cNvSpPr>
              <p:nvPr/>
            </p:nvSpPr>
            <p:spPr>
              <a:xfrm>
                <a:off x="3763" y="2054"/>
                <a:ext cx="12" cy="80"/>
              </a:xfrm>
              <a:custGeom>
                <a:avLst/>
                <a:gdLst/>
                <a:ahLst/>
                <a:cxnLst>
                  <a:cxn ang="0">
                    <a:pos x="12" y="68"/>
                  </a:cxn>
                  <a:cxn ang="0">
                    <a:pos x="0" y="80"/>
                  </a:cxn>
                  <a:cxn ang="0">
                    <a:pos x="0" y="12"/>
                  </a:cxn>
                  <a:cxn ang="0">
                    <a:pos x="12" y="0"/>
                  </a:cxn>
                  <a:cxn ang="0">
                    <a:pos x="12" y="68"/>
                  </a:cxn>
                </a:cxnLst>
                <a:pathLst>
                  <a:path w="12" h="80">
                    <a:moveTo>
                      <a:pt x="12" y="68"/>
                    </a:moveTo>
                    <a:lnTo>
                      <a:pt x="0" y="80"/>
                    </a:lnTo>
                    <a:lnTo>
                      <a:pt x="0" y="12"/>
                    </a:lnTo>
                    <a:lnTo>
                      <a:pt x="12" y="0"/>
                    </a:lnTo>
                    <a:lnTo>
                      <a:pt x="12" y="68"/>
                    </a:lnTo>
                    <a:close/>
                  </a:path>
                </a:pathLst>
              </a:custGeom>
              <a:solidFill>
                <a:srgbClr val="C0C0C0"/>
              </a:solidFill>
              <a:ln w="9525">
                <a:noFill/>
              </a:ln>
            </p:spPr>
            <p:txBody>
              <a:bodyPr/>
              <a:p>
                <a:endParaRPr lang="zh-CN" altLang="en-US"/>
              </a:p>
            </p:txBody>
          </p:sp>
          <p:sp>
            <p:nvSpPr>
              <p:cNvPr id="29786" name="Freeform 85"/>
              <p:cNvSpPr>
                <a:spLocks noChangeAspect="1"/>
              </p:cNvSpPr>
              <p:nvPr/>
            </p:nvSpPr>
            <p:spPr>
              <a:xfrm>
                <a:off x="3763" y="2054"/>
                <a:ext cx="12" cy="80"/>
              </a:xfrm>
              <a:custGeom>
                <a:avLst/>
                <a:gdLst/>
                <a:ahLst/>
                <a:cxnLst>
                  <a:cxn ang="0">
                    <a:pos x="12" y="68"/>
                  </a:cxn>
                  <a:cxn ang="0">
                    <a:pos x="0" y="80"/>
                  </a:cxn>
                  <a:cxn ang="0">
                    <a:pos x="0" y="12"/>
                  </a:cxn>
                  <a:cxn ang="0">
                    <a:pos x="12" y="0"/>
                  </a:cxn>
                  <a:cxn ang="0">
                    <a:pos x="12" y="68"/>
                  </a:cxn>
                </a:cxnLst>
                <a:pathLst>
                  <a:path w="12" h="80">
                    <a:moveTo>
                      <a:pt x="12" y="68"/>
                    </a:moveTo>
                    <a:lnTo>
                      <a:pt x="0" y="80"/>
                    </a:lnTo>
                    <a:lnTo>
                      <a:pt x="0" y="12"/>
                    </a:lnTo>
                    <a:lnTo>
                      <a:pt x="12" y="0"/>
                    </a:lnTo>
                    <a:lnTo>
                      <a:pt x="12" y="68"/>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87" name="Rectangle 86"/>
              <p:cNvSpPr>
                <a:spLocks noChangeAspect="1"/>
              </p:cNvSpPr>
              <p:nvPr/>
            </p:nvSpPr>
            <p:spPr>
              <a:xfrm>
                <a:off x="3686" y="2066"/>
                <a:ext cx="77" cy="6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88" name="Rectangle 87"/>
              <p:cNvSpPr>
                <a:spLocks noChangeAspect="1"/>
              </p:cNvSpPr>
              <p:nvPr/>
            </p:nvSpPr>
            <p:spPr>
              <a:xfrm>
                <a:off x="3686" y="2066"/>
                <a:ext cx="77" cy="6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89" name="Freeform 88"/>
              <p:cNvSpPr>
                <a:spLocks noChangeAspect="1"/>
              </p:cNvSpPr>
              <p:nvPr/>
            </p:nvSpPr>
            <p:spPr>
              <a:xfrm>
                <a:off x="3980" y="2054"/>
                <a:ext cx="88" cy="12"/>
              </a:xfrm>
              <a:custGeom>
                <a:avLst/>
                <a:gdLst/>
                <a:ahLst/>
                <a:cxnLst>
                  <a:cxn ang="0">
                    <a:pos x="77" y="12"/>
                  </a:cxn>
                  <a:cxn ang="0">
                    <a:pos x="0" y="12"/>
                  </a:cxn>
                  <a:cxn ang="0">
                    <a:pos x="12" y="0"/>
                  </a:cxn>
                  <a:cxn ang="0">
                    <a:pos x="88" y="0"/>
                  </a:cxn>
                  <a:cxn ang="0">
                    <a:pos x="77" y="12"/>
                  </a:cxn>
                </a:cxnLst>
                <a:pathLst>
                  <a:path w="88" h="12">
                    <a:moveTo>
                      <a:pt x="77" y="12"/>
                    </a:moveTo>
                    <a:lnTo>
                      <a:pt x="0" y="12"/>
                    </a:lnTo>
                    <a:lnTo>
                      <a:pt x="12" y="0"/>
                    </a:lnTo>
                    <a:lnTo>
                      <a:pt x="88" y="0"/>
                    </a:lnTo>
                    <a:lnTo>
                      <a:pt x="77" y="12"/>
                    </a:lnTo>
                    <a:close/>
                  </a:path>
                </a:pathLst>
              </a:custGeom>
              <a:solidFill>
                <a:srgbClr val="C0C0C0"/>
              </a:solidFill>
              <a:ln w="9525">
                <a:noFill/>
              </a:ln>
            </p:spPr>
            <p:txBody>
              <a:bodyPr/>
              <a:p>
                <a:endParaRPr lang="zh-CN" altLang="en-US"/>
              </a:p>
            </p:txBody>
          </p:sp>
          <p:sp>
            <p:nvSpPr>
              <p:cNvPr id="29790" name="Freeform 89"/>
              <p:cNvSpPr>
                <a:spLocks noChangeAspect="1"/>
              </p:cNvSpPr>
              <p:nvPr/>
            </p:nvSpPr>
            <p:spPr>
              <a:xfrm>
                <a:off x="3980" y="2054"/>
                <a:ext cx="88" cy="12"/>
              </a:xfrm>
              <a:custGeom>
                <a:avLst/>
                <a:gdLst/>
                <a:ahLst/>
                <a:cxnLst>
                  <a:cxn ang="0">
                    <a:pos x="77" y="12"/>
                  </a:cxn>
                  <a:cxn ang="0">
                    <a:pos x="0" y="12"/>
                  </a:cxn>
                  <a:cxn ang="0">
                    <a:pos x="12" y="0"/>
                  </a:cxn>
                  <a:cxn ang="0">
                    <a:pos x="88" y="0"/>
                  </a:cxn>
                  <a:cxn ang="0">
                    <a:pos x="77" y="12"/>
                  </a:cxn>
                </a:cxnLst>
                <a:pathLst>
                  <a:path w="88" h="12">
                    <a:moveTo>
                      <a:pt x="77" y="12"/>
                    </a:moveTo>
                    <a:lnTo>
                      <a:pt x="0" y="12"/>
                    </a:lnTo>
                    <a:lnTo>
                      <a:pt x="12" y="0"/>
                    </a:lnTo>
                    <a:lnTo>
                      <a:pt x="88" y="0"/>
                    </a:lnTo>
                    <a:lnTo>
                      <a:pt x="77"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91" name="Freeform 90"/>
              <p:cNvSpPr>
                <a:spLocks noChangeAspect="1"/>
              </p:cNvSpPr>
              <p:nvPr/>
            </p:nvSpPr>
            <p:spPr>
              <a:xfrm>
                <a:off x="4057" y="2054"/>
                <a:ext cx="11" cy="80"/>
              </a:xfrm>
              <a:custGeom>
                <a:avLst/>
                <a:gdLst/>
                <a:ahLst/>
                <a:cxnLst>
                  <a:cxn ang="0">
                    <a:pos x="11" y="68"/>
                  </a:cxn>
                  <a:cxn ang="0">
                    <a:pos x="0" y="80"/>
                  </a:cxn>
                  <a:cxn ang="0">
                    <a:pos x="0" y="12"/>
                  </a:cxn>
                  <a:cxn ang="0">
                    <a:pos x="11" y="0"/>
                  </a:cxn>
                  <a:cxn ang="0">
                    <a:pos x="11" y="68"/>
                  </a:cxn>
                </a:cxnLst>
                <a:pathLst>
                  <a:path w="11" h="80">
                    <a:moveTo>
                      <a:pt x="11" y="68"/>
                    </a:moveTo>
                    <a:lnTo>
                      <a:pt x="0" y="80"/>
                    </a:lnTo>
                    <a:lnTo>
                      <a:pt x="0" y="12"/>
                    </a:lnTo>
                    <a:lnTo>
                      <a:pt x="11" y="0"/>
                    </a:lnTo>
                    <a:lnTo>
                      <a:pt x="11" y="68"/>
                    </a:lnTo>
                    <a:close/>
                  </a:path>
                </a:pathLst>
              </a:custGeom>
              <a:solidFill>
                <a:srgbClr val="C0C0C0"/>
              </a:solidFill>
              <a:ln w="9525">
                <a:noFill/>
              </a:ln>
            </p:spPr>
            <p:txBody>
              <a:bodyPr/>
              <a:p>
                <a:endParaRPr lang="zh-CN" altLang="en-US"/>
              </a:p>
            </p:txBody>
          </p:sp>
          <p:sp>
            <p:nvSpPr>
              <p:cNvPr id="29792" name="Freeform 91"/>
              <p:cNvSpPr>
                <a:spLocks noChangeAspect="1"/>
              </p:cNvSpPr>
              <p:nvPr/>
            </p:nvSpPr>
            <p:spPr>
              <a:xfrm>
                <a:off x="4057" y="2054"/>
                <a:ext cx="11" cy="80"/>
              </a:xfrm>
              <a:custGeom>
                <a:avLst/>
                <a:gdLst/>
                <a:ahLst/>
                <a:cxnLst>
                  <a:cxn ang="0">
                    <a:pos x="11" y="68"/>
                  </a:cxn>
                  <a:cxn ang="0">
                    <a:pos x="0" y="80"/>
                  </a:cxn>
                  <a:cxn ang="0">
                    <a:pos x="0" y="12"/>
                  </a:cxn>
                  <a:cxn ang="0">
                    <a:pos x="11" y="0"/>
                  </a:cxn>
                  <a:cxn ang="0">
                    <a:pos x="11" y="68"/>
                  </a:cxn>
                </a:cxnLst>
                <a:pathLst>
                  <a:path w="11" h="80">
                    <a:moveTo>
                      <a:pt x="11" y="68"/>
                    </a:moveTo>
                    <a:lnTo>
                      <a:pt x="0" y="80"/>
                    </a:lnTo>
                    <a:lnTo>
                      <a:pt x="0" y="12"/>
                    </a:lnTo>
                    <a:lnTo>
                      <a:pt x="11" y="0"/>
                    </a:lnTo>
                    <a:lnTo>
                      <a:pt x="11" y="68"/>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93" name="Rectangle 92"/>
              <p:cNvSpPr>
                <a:spLocks noChangeAspect="1"/>
              </p:cNvSpPr>
              <p:nvPr/>
            </p:nvSpPr>
            <p:spPr>
              <a:xfrm>
                <a:off x="3980" y="2066"/>
                <a:ext cx="77" cy="6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94" name="Rectangle 93"/>
              <p:cNvSpPr>
                <a:spLocks noChangeAspect="1"/>
              </p:cNvSpPr>
              <p:nvPr/>
            </p:nvSpPr>
            <p:spPr>
              <a:xfrm>
                <a:off x="3980" y="2066"/>
                <a:ext cx="77" cy="6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795" name="Freeform 94"/>
              <p:cNvSpPr>
                <a:spLocks noChangeAspect="1"/>
              </p:cNvSpPr>
              <p:nvPr/>
            </p:nvSpPr>
            <p:spPr>
              <a:xfrm>
                <a:off x="3834" y="2054"/>
                <a:ext cx="89" cy="12"/>
              </a:xfrm>
              <a:custGeom>
                <a:avLst/>
                <a:gdLst/>
                <a:ahLst/>
                <a:cxnLst>
                  <a:cxn ang="0">
                    <a:pos x="77" y="12"/>
                  </a:cxn>
                  <a:cxn ang="0">
                    <a:pos x="0" y="12"/>
                  </a:cxn>
                  <a:cxn ang="0">
                    <a:pos x="12" y="0"/>
                  </a:cxn>
                  <a:cxn ang="0">
                    <a:pos x="89" y="0"/>
                  </a:cxn>
                  <a:cxn ang="0">
                    <a:pos x="77" y="12"/>
                  </a:cxn>
                </a:cxnLst>
                <a:pathLst>
                  <a:path w="89" h="12">
                    <a:moveTo>
                      <a:pt x="77" y="12"/>
                    </a:moveTo>
                    <a:lnTo>
                      <a:pt x="0" y="12"/>
                    </a:lnTo>
                    <a:lnTo>
                      <a:pt x="12" y="0"/>
                    </a:lnTo>
                    <a:lnTo>
                      <a:pt x="89" y="0"/>
                    </a:lnTo>
                    <a:lnTo>
                      <a:pt x="77" y="12"/>
                    </a:lnTo>
                    <a:close/>
                  </a:path>
                </a:pathLst>
              </a:custGeom>
              <a:solidFill>
                <a:srgbClr val="C0C0C0"/>
              </a:solidFill>
              <a:ln w="9525">
                <a:noFill/>
              </a:ln>
            </p:spPr>
            <p:txBody>
              <a:bodyPr/>
              <a:p>
                <a:endParaRPr lang="zh-CN" altLang="en-US"/>
              </a:p>
            </p:txBody>
          </p:sp>
          <p:sp>
            <p:nvSpPr>
              <p:cNvPr id="29796" name="Freeform 95"/>
              <p:cNvSpPr>
                <a:spLocks noChangeAspect="1"/>
              </p:cNvSpPr>
              <p:nvPr/>
            </p:nvSpPr>
            <p:spPr>
              <a:xfrm>
                <a:off x="3834" y="2054"/>
                <a:ext cx="89" cy="12"/>
              </a:xfrm>
              <a:custGeom>
                <a:avLst/>
                <a:gdLst/>
                <a:ahLst/>
                <a:cxnLst>
                  <a:cxn ang="0">
                    <a:pos x="77" y="12"/>
                  </a:cxn>
                  <a:cxn ang="0">
                    <a:pos x="0" y="12"/>
                  </a:cxn>
                  <a:cxn ang="0">
                    <a:pos x="12" y="0"/>
                  </a:cxn>
                  <a:cxn ang="0">
                    <a:pos x="89" y="0"/>
                  </a:cxn>
                  <a:cxn ang="0">
                    <a:pos x="77" y="12"/>
                  </a:cxn>
                </a:cxnLst>
                <a:pathLst>
                  <a:path w="89" h="12">
                    <a:moveTo>
                      <a:pt x="77" y="12"/>
                    </a:moveTo>
                    <a:lnTo>
                      <a:pt x="0" y="12"/>
                    </a:lnTo>
                    <a:lnTo>
                      <a:pt x="12" y="0"/>
                    </a:lnTo>
                    <a:lnTo>
                      <a:pt x="89" y="0"/>
                    </a:lnTo>
                    <a:lnTo>
                      <a:pt x="77"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97" name="Freeform 96"/>
              <p:cNvSpPr>
                <a:spLocks noChangeAspect="1"/>
              </p:cNvSpPr>
              <p:nvPr/>
            </p:nvSpPr>
            <p:spPr>
              <a:xfrm>
                <a:off x="3911" y="2054"/>
                <a:ext cx="12" cy="80"/>
              </a:xfrm>
              <a:custGeom>
                <a:avLst/>
                <a:gdLst/>
                <a:ahLst/>
                <a:cxnLst>
                  <a:cxn ang="0">
                    <a:pos x="12" y="68"/>
                  </a:cxn>
                  <a:cxn ang="0">
                    <a:pos x="0" y="80"/>
                  </a:cxn>
                  <a:cxn ang="0">
                    <a:pos x="0" y="12"/>
                  </a:cxn>
                  <a:cxn ang="0">
                    <a:pos x="12" y="0"/>
                  </a:cxn>
                  <a:cxn ang="0">
                    <a:pos x="12" y="68"/>
                  </a:cxn>
                </a:cxnLst>
                <a:pathLst>
                  <a:path w="12" h="80">
                    <a:moveTo>
                      <a:pt x="12" y="68"/>
                    </a:moveTo>
                    <a:lnTo>
                      <a:pt x="0" y="80"/>
                    </a:lnTo>
                    <a:lnTo>
                      <a:pt x="0" y="12"/>
                    </a:lnTo>
                    <a:lnTo>
                      <a:pt x="12" y="0"/>
                    </a:lnTo>
                    <a:lnTo>
                      <a:pt x="12" y="68"/>
                    </a:lnTo>
                    <a:close/>
                  </a:path>
                </a:pathLst>
              </a:custGeom>
              <a:solidFill>
                <a:srgbClr val="C0C0C0"/>
              </a:solidFill>
              <a:ln w="9525">
                <a:noFill/>
              </a:ln>
            </p:spPr>
            <p:txBody>
              <a:bodyPr/>
              <a:p>
                <a:endParaRPr lang="zh-CN" altLang="en-US"/>
              </a:p>
            </p:txBody>
          </p:sp>
          <p:sp>
            <p:nvSpPr>
              <p:cNvPr id="29798" name="Freeform 97"/>
              <p:cNvSpPr>
                <a:spLocks noChangeAspect="1"/>
              </p:cNvSpPr>
              <p:nvPr/>
            </p:nvSpPr>
            <p:spPr>
              <a:xfrm>
                <a:off x="3911" y="2054"/>
                <a:ext cx="12" cy="80"/>
              </a:xfrm>
              <a:custGeom>
                <a:avLst/>
                <a:gdLst/>
                <a:ahLst/>
                <a:cxnLst>
                  <a:cxn ang="0">
                    <a:pos x="12" y="68"/>
                  </a:cxn>
                  <a:cxn ang="0">
                    <a:pos x="0" y="80"/>
                  </a:cxn>
                  <a:cxn ang="0">
                    <a:pos x="0" y="12"/>
                  </a:cxn>
                  <a:cxn ang="0">
                    <a:pos x="12" y="0"/>
                  </a:cxn>
                  <a:cxn ang="0">
                    <a:pos x="12" y="68"/>
                  </a:cxn>
                </a:cxnLst>
                <a:pathLst>
                  <a:path w="12" h="80">
                    <a:moveTo>
                      <a:pt x="12" y="68"/>
                    </a:moveTo>
                    <a:lnTo>
                      <a:pt x="0" y="80"/>
                    </a:lnTo>
                    <a:lnTo>
                      <a:pt x="0" y="12"/>
                    </a:lnTo>
                    <a:lnTo>
                      <a:pt x="12" y="0"/>
                    </a:lnTo>
                    <a:lnTo>
                      <a:pt x="12" y="68"/>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799" name="Rectangle 98"/>
              <p:cNvSpPr>
                <a:spLocks noChangeAspect="1"/>
              </p:cNvSpPr>
              <p:nvPr/>
            </p:nvSpPr>
            <p:spPr>
              <a:xfrm>
                <a:off x="3834" y="2066"/>
                <a:ext cx="77" cy="6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00" name="Rectangle 99"/>
              <p:cNvSpPr>
                <a:spLocks noChangeAspect="1"/>
              </p:cNvSpPr>
              <p:nvPr/>
            </p:nvSpPr>
            <p:spPr>
              <a:xfrm>
                <a:off x="3834" y="2066"/>
                <a:ext cx="77" cy="6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01" name="Freeform 100"/>
              <p:cNvSpPr>
                <a:spLocks noChangeAspect="1"/>
              </p:cNvSpPr>
              <p:nvPr/>
            </p:nvSpPr>
            <p:spPr>
              <a:xfrm>
                <a:off x="3651" y="1818"/>
                <a:ext cx="99" cy="12"/>
              </a:xfrm>
              <a:custGeom>
                <a:avLst/>
                <a:gdLst/>
                <a:ahLst/>
                <a:cxnLst>
                  <a:cxn ang="0">
                    <a:pos x="88" y="12"/>
                  </a:cxn>
                  <a:cxn ang="0">
                    <a:pos x="0" y="12"/>
                  </a:cxn>
                  <a:cxn ang="0">
                    <a:pos x="12" y="0"/>
                  </a:cxn>
                  <a:cxn ang="0">
                    <a:pos x="99" y="0"/>
                  </a:cxn>
                  <a:cxn ang="0">
                    <a:pos x="88" y="12"/>
                  </a:cxn>
                </a:cxnLst>
                <a:pathLst>
                  <a:path w="99" h="12">
                    <a:moveTo>
                      <a:pt x="88" y="12"/>
                    </a:moveTo>
                    <a:lnTo>
                      <a:pt x="0" y="12"/>
                    </a:lnTo>
                    <a:lnTo>
                      <a:pt x="12" y="0"/>
                    </a:lnTo>
                    <a:lnTo>
                      <a:pt x="99" y="0"/>
                    </a:lnTo>
                    <a:lnTo>
                      <a:pt x="88" y="12"/>
                    </a:lnTo>
                    <a:close/>
                  </a:path>
                </a:pathLst>
              </a:custGeom>
              <a:solidFill>
                <a:srgbClr val="C0C0C0"/>
              </a:solidFill>
              <a:ln w="9525">
                <a:noFill/>
              </a:ln>
            </p:spPr>
            <p:txBody>
              <a:bodyPr/>
              <a:p>
                <a:endParaRPr lang="zh-CN" altLang="en-US"/>
              </a:p>
            </p:txBody>
          </p:sp>
          <p:sp>
            <p:nvSpPr>
              <p:cNvPr id="29802" name="Freeform 101"/>
              <p:cNvSpPr>
                <a:spLocks noChangeAspect="1"/>
              </p:cNvSpPr>
              <p:nvPr/>
            </p:nvSpPr>
            <p:spPr>
              <a:xfrm>
                <a:off x="3651" y="1818"/>
                <a:ext cx="99" cy="12"/>
              </a:xfrm>
              <a:custGeom>
                <a:avLst/>
                <a:gdLst/>
                <a:ahLst/>
                <a:cxnLst>
                  <a:cxn ang="0">
                    <a:pos x="88" y="12"/>
                  </a:cxn>
                  <a:cxn ang="0">
                    <a:pos x="0" y="12"/>
                  </a:cxn>
                  <a:cxn ang="0">
                    <a:pos x="12" y="0"/>
                  </a:cxn>
                  <a:cxn ang="0">
                    <a:pos x="99" y="0"/>
                  </a:cxn>
                  <a:cxn ang="0">
                    <a:pos x="88" y="12"/>
                  </a:cxn>
                </a:cxnLst>
                <a:pathLst>
                  <a:path w="99" h="12">
                    <a:moveTo>
                      <a:pt x="88" y="12"/>
                    </a:moveTo>
                    <a:lnTo>
                      <a:pt x="0" y="12"/>
                    </a:lnTo>
                    <a:lnTo>
                      <a:pt x="12" y="0"/>
                    </a:lnTo>
                    <a:lnTo>
                      <a:pt x="99" y="0"/>
                    </a:lnTo>
                    <a:lnTo>
                      <a:pt x="88"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03" name="Freeform 102"/>
              <p:cNvSpPr>
                <a:spLocks noChangeAspect="1"/>
              </p:cNvSpPr>
              <p:nvPr/>
            </p:nvSpPr>
            <p:spPr>
              <a:xfrm>
                <a:off x="3739" y="1818"/>
                <a:ext cx="11" cy="89"/>
              </a:xfrm>
              <a:custGeom>
                <a:avLst/>
                <a:gdLst/>
                <a:ahLst/>
                <a:cxnLst>
                  <a:cxn ang="0">
                    <a:pos x="11" y="77"/>
                  </a:cxn>
                  <a:cxn ang="0">
                    <a:pos x="0" y="89"/>
                  </a:cxn>
                  <a:cxn ang="0">
                    <a:pos x="0" y="12"/>
                  </a:cxn>
                  <a:cxn ang="0">
                    <a:pos x="11" y="0"/>
                  </a:cxn>
                  <a:cxn ang="0">
                    <a:pos x="11" y="77"/>
                  </a:cxn>
                </a:cxnLst>
                <a:pathLst>
                  <a:path w="11" h="89">
                    <a:moveTo>
                      <a:pt x="11" y="77"/>
                    </a:moveTo>
                    <a:lnTo>
                      <a:pt x="0" y="89"/>
                    </a:lnTo>
                    <a:lnTo>
                      <a:pt x="0" y="12"/>
                    </a:lnTo>
                    <a:lnTo>
                      <a:pt x="11" y="0"/>
                    </a:lnTo>
                    <a:lnTo>
                      <a:pt x="11" y="77"/>
                    </a:lnTo>
                    <a:close/>
                  </a:path>
                </a:pathLst>
              </a:custGeom>
              <a:solidFill>
                <a:srgbClr val="C0C0C0"/>
              </a:solidFill>
              <a:ln w="9525">
                <a:noFill/>
              </a:ln>
            </p:spPr>
            <p:txBody>
              <a:bodyPr/>
              <a:p>
                <a:endParaRPr lang="zh-CN" altLang="en-US"/>
              </a:p>
            </p:txBody>
          </p:sp>
          <p:sp>
            <p:nvSpPr>
              <p:cNvPr id="29804" name="Freeform 103"/>
              <p:cNvSpPr>
                <a:spLocks noChangeAspect="1"/>
              </p:cNvSpPr>
              <p:nvPr/>
            </p:nvSpPr>
            <p:spPr>
              <a:xfrm>
                <a:off x="3739" y="1818"/>
                <a:ext cx="11" cy="89"/>
              </a:xfrm>
              <a:custGeom>
                <a:avLst/>
                <a:gdLst/>
                <a:ahLst/>
                <a:cxnLst>
                  <a:cxn ang="0">
                    <a:pos x="11" y="77"/>
                  </a:cxn>
                  <a:cxn ang="0">
                    <a:pos x="0" y="89"/>
                  </a:cxn>
                  <a:cxn ang="0">
                    <a:pos x="0" y="12"/>
                  </a:cxn>
                  <a:cxn ang="0">
                    <a:pos x="11" y="0"/>
                  </a:cxn>
                  <a:cxn ang="0">
                    <a:pos x="11" y="77"/>
                  </a:cxn>
                </a:cxnLst>
                <a:pathLst>
                  <a:path w="11" h="89">
                    <a:moveTo>
                      <a:pt x="11" y="77"/>
                    </a:moveTo>
                    <a:lnTo>
                      <a:pt x="0" y="89"/>
                    </a:lnTo>
                    <a:lnTo>
                      <a:pt x="0" y="12"/>
                    </a:lnTo>
                    <a:lnTo>
                      <a:pt x="11" y="0"/>
                    </a:lnTo>
                    <a:lnTo>
                      <a:pt x="11" y="77"/>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05" name="Rectangle 104"/>
              <p:cNvSpPr>
                <a:spLocks noChangeAspect="1"/>
              </p:cNvSpPr>
              <p:nvPr/>
            </p:nvSpPr>
            <p:spPr>
              <a:xfrm>
                <a:off x="3651" y="1830"/>
                <a:ext cx="88" cy="77"/>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06" name="Rectangle 105"/>
              <p:cNvSpPr>
                <a:spLocks noChangeAspect="1"/>
              </p:cNvSpPr>
              <p:nvPr/>
            </p:nvSpPr>
            <p:spPr>
              <a:xfrm>
                <a:off x="3651" y="1830"/>
                <a:ext cx="88" cy="77"/>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07" name="Freeform 106"/>
              <p:cNvSpPr>
                <a:spLocks noChangeAspect="1"/>
              </p:cNvSpPr>
              <p:nvPr/>
            </p:nvSpPr>
            <p:spPr>
              <a:xfrm>
                <a:off x="3986" y="1818"/>
                <a:ext cx="99" cy="12"/>
              </a:xfrm>
              <a:custGeom>
                <a:avLst/>
                <a:gdLst/>
                <a:ahLst/>
                <a:cxnLst>
                  <a:cxn ang="0">
                    <a:pos x="87" y="12"/>
                  </a:cxn>
                  <a:cxn ang="0">
                    <a:pos x="0" y="12"/>
                  </a:cxn>
                  <a:cxn ang="0">
                    <a:pos x="11" y="0"/>
                  </a:cxn>
                  <a:cxn ang="0">
                    <a:pos x="99" y="0"/>
                  </a:cxn>
                  <a:cxn ang="0">
                    <a:pos x="87" y="12"/>
                  </a:cxn>
                </a:cxnLst>
                <a:pathLst>
                  <a:path w="99" h="12">
                    <a:moveTo>
                      <a:pt x="87" y="12"/>
                    </a:moveTo>
                    <a:lnTo>
                      <a:pt x="0" y="12"/>
                    </a:lnTo>
                    <a:lnTo>
                      <a:pt x="11" y="0"/>
                    </a:lnTo>
                    <a:lnTo>
                      <a:pt x="99" y="0"/>
                    </a:lnTo>
                    <a:lnTo>
                      <a:pt x="87" y="12"/>
                    </a:lnTo>
                    <a:close/>
                  </a:path>
                </a:pathLst>
              </a:custGeom>
              <a:solidFill>
                <a:srgbClr val="C0C0C0"/>
              </a:solidFill>
              <a:ln w="9525">
                <a:noFill/>
              </a:ln>
            </p:spPr>
            <p:txBody>
              <a:bodyPr/>
              <a:p>
                <a:endParaRPr lang="zh-CN" altLang="en-US"/>
              </a:p>
            </p:txBody>
          </p:sp>
          <p:sp>
            <p:nvSpPr>
              <p:cNvPr id="29808" name="Freeform 107"/>
              <p:cNvSpPr>
                <a:spLocks noChangeAspect="1"/>
              </p:cNvSpPr>
              <p:nvPr/>
            </p:nvSpPr>
            <p:spPr>
              <a:xfrm>
                <a:off x="3986" y="1818"/>
                <a:ext cx="99" cy="12"/>
              </a:xfrm>
              <a:custGeom>
                <a:avLst/>
                <a:gdLst/>
                <a:ahLst/>
                <a:cxnLst>
                  <a:cxn ang="0">
                    <a:pos x="87" y="12"/>
                  </a:cxn>
                  <a:cxn ang="0">
                    <a:pos x="0" y="12"/>
                  </a:cxn>
                  <a:cxn ang="0">
                    <a:pos x="11" y="0"/>
                  </a:cxn>
                  <a:cxn ang="0">
                    <a:pos x="99" y="0"/>
                  </a:cxn>
                  <a:cxn ang="0">
                    <a:pos x="87" y="12"/>
                  </a:cxn>
                </a:cxnLst>
                <a:pathLst>
                  <a:path w="99" h="12">
                    <a:moveTo>
                      <a:pt x="87" y="12"/>
                    </a:moveTo>
                    <a:lnTo>
                      <a:pt x="0" y="12"/>
                    </a:lnTo>
                    <a:lnTo>
                      <a:pt x="11" y="0"/>
                    </a:lnTo>
                    <a:lnTo>
                      <a:pt x="99" y="0"/>
                    </a:lnTo>
                    <a:lnTo>
                      <a:pt x="87"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09" name="Freeform 108"/>
              <p:cNvSpPr>
                <a:spLocks noChangeAspect="1"/>
              </p:cNvSpPr>
              <p:nvPr/>
            </p:nvSpPr>
            <p:spPr>
              <a:xfrm>
                <a:off x="4073" y="1818"/>
                <a:ext cx="12" cy="89"/>
              </a:xfrm>
              <a:custGeom>
                <a:avLst/>
                <a:gdLst/>
                <a:ahLst/>
                <a:cxnLst>
                  <a:cxn ang="0">
                    <a:pos x="12" y="77"/>
                  </a:cxn>
                  <a:cxn ang="0">
                    <a:pos x="0" y="89"/>
                  </a:cxn>
                  <a:cxn ang="0">
                    <a:pos x="0" y="12"/>
                  </a:cxn>
                  <a:cxn ang="0">
                    <a:pos x="12" y="0"/>
                  </a:cxn>
                  <a:cxn ang="0">
                    <a:pos x="12" y="77"/>
                  </a:cxn>
                </a:cxnLst>
                <a:pathLst>
                  <a:path w="12" h="89">
                    <a:moveTo>
                      <a:pt x="12" y="77"/>
                    </a:moveTo>
                    <a:lnTo>
                      <a:pt x="0" y="89"/>
                    </a:lnTo>
                    <a:lnTo>
                      <a:pt x="0" y="12"/>
                    </a:lnTo>
                    <a:lnTo>
                      <a:pt x="12" y="0"/>
                    </a:lnTo>
                    <a:lnTo>
                      <a:pt x="12" y="77"/>
                    </a:lnTo>
                    <a:close/>
                  </a:path>
                </a:pathLst>
              </a:custGeom>
              <a:solidFill>
                <a:srgbClr val="C0C0C0"/>
              </a:solidFill>
              <a:ln w="9525">
                <a:noFill/>
              </a:ln>
            </p:spPr>
            <p:txBody>
              <a:bodyPr/>
              <a:p>
                <a:endParaRPr lang="zh-CN" altLang="en-US"/>
              </a:p>
            </p:txBody>
          </p:sp>
          <p:sp>
            <p:nvSpPr>
              <p:cNvPr id="29810" name="Freeform 109"/>
              <p:cNvSpPr>
                <a:spLocks noChangeAspect="1"/>
              </p:cNvSpPr>
              <p:nvPr/>
            </p:nvSpPr>
            <p:spPr>
              <a:xfrm>
                <a:off x="4073" y="1818"/>
                <a:ext cx="12" cy="89"/>
              </a:xfrm>
              <a:custGeom>
                <a:avLst/>
                <a:gdLst/>
                <a:ahLst/>
                <a:cxnLst>
                  <a:cxn ang="0">
                    <a:pos x="12" y="77"/>
                  </a:cxn>
                  <a:cxn ang="0">
                    <a:pos x="0" y="89"/>
                  </a:cxn>
                  <a:cxn ang="0">
                    <a:pos x="0" y="12"/>
                  </a:cxn>
                  <a:cxn ang="0">
                    <a:pos x="12" y="0"/>
                  </a:cxn>
                  <a:cxn ang="0">
                    <a:pos x="12" y="77"/>
                  </a:cxn>
                </a:cxnLst>
                <a:pathLst>
                  <a:path w="12" h="89">
                    <a:moveTo>
                      <a:pt x="12" y="77"/>
                    </a:moveTo>
                    <a:lnTo>
                      <a:pt x="0" y="89"/>
                    </a:lnTo>
                    <a:lnTo>
                      <a:pt x="0" y="12"/>
                    </a:lnTo>
                    <a:lnTo>
                      <a:pt x="12" y="0"/>
                    </a:lnTo>
                    <a:lnTo>
                      <a:pt x="12" y="77"/>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11" name="Rectangle 110"/>
              <p:cNvSpPr>
                <a:spLocks noChangeAspect="1"/>
              </p:cNvSpPr>
              <p:nvPr/>
            </p:nvSpPr>
            <p:spPr>
              <a:xfrm>
                <a:off x="3986" y="1830"/>
                <a:ext cx="87" cy="77"/>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12" name="Rectangle 111"/>
              <p:cNvSpPr>
                <a:spLocks noChangeAspect="1"/>
              </p:cNvSpPr>
              <p:nvPr/>
            </p:nvSpPr>
            <p:spPr>
              <a:xfrm>
                <a:off x="3986" y="1830"/>
                <a:ext cx="87" cy="77"/>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13" name="Freeform 112"/>
              <p:cNvSpPr>
                <a:spLocks noChangeAspect="1"/>
              </p:cNvSpPr>
              <p:nvPr/>
            </p:nvSpPr>
            <p:spPr>
              <a:xfrm>
                <a:off x="3819" y="1818"/>
                <a:ext cx="100" cy="12"/>
              </a:xfrm>
              <a:custGeom>
                <a:avLst/>
                <a:gdLst/>
                <a:ahLst/>
                <a:cxnLst>
                  <a:cxn ang="0">
                    <a:pos x="88" y="12"/>
                  </a:cxn>
                  <a:cxn ang="0">
                    <a:pos x="0" y="12"/>
                  </a:cxn>
                  <a:cxn ang="0">
                    <a:pos x="12" y="0"/>
                  </a:cxn>
                  <a:cxn ang="0">
                    <a:pos x="100" y="0"/>
                  </a:cxn>
                  <a:cxn ang="0">
                    <a:pos x="88" y="12"/>
                  </a:cxn>
                </a:cxnLst>
                <a:pathLst>
                  <a:path w="100" h="12">
                    <a:moveTo>
                      <a:pt x="88" y="12"/>
                    </a:moveTo>
                    <a:lnTo>
                      <a:pt x="0" y="12"/>
                    </a:lnTo>
                    <a:lnTo>
                      <a:pt x="12" y="0"/>
                    </a:lnTo>
                    <a:lnTo>
                      <a:pt x="100" y="0"/>
                    </a:lnTo>
                    <a:lnTo>
                      <a:pt x="88" y="12"/>
                    </a:lnTo>
                    <a:close/>
                  </a:path>
                </a:pathLst>
              </a:custGeom>
              <a:solidFill>
                <a:srgbClr val="C0C0C0"/>
              </a:solidFill>
              <a:ln w="9525">
                <a:noFill/>
              </a:ln>
            </p:spPr>
            <p:txBody>
              <a:bodyPr/>
              <a:p>
                <a:endParaRPr lang="zh-CN" altLang="en-US"/>
              </a:p>
            </p:txBody>
          </p:sp>
          <p:sp>
            <p:nvSpPr>
              <p:cNvPr id="29814" name="Freeform 113"/>
              <p:cNvSpPr>
                <a:spLocks noChangeAspect="1"/>
              </p:cNvSpPr>
              <p:nvPr/>
            </p:nvSpPr>
            <p:spPr>
              <a:xfrm>
                <a:off x="3819" y="1818"/>
                <a:ext cx="100" cy="12"/>
              </a:xfrm>
              <a:custGeom>
                <a:avLst/>
                <a:gdLst/>
                <a:ahLst/>
                <a:cxnLst>
                  <a:cxn ang="0">
                    <a:pos x="88" y="12"/>
                  </a:cxn>
                  <a:cxn ang="0">
                    <a:pos x="0" y="12"/>
                  </a:cxn>
                  <a:cxn ang="0">
                    <a:pos x="12" y="0"/>
                  </a:cxn>
                  <a:cxn ang="0">
                    <a:pos x="100" y="0"/>
                  </a:cxn>
                  <a:cxn ang="0">
                    <a:pos x="88" y="12"/>
                  </a:cxn>
                </a:cxnLst>
                <a:pathLst>
                  <a:path w="100" h="12">
                    <a:moveTo>
                      <a:pt x="88" y="12"/>
                    </a:moveTo>
                    <a:lnTo>
                      <a:pt x="0" y="12"/>
                    </a:lnTo>
                    <a:lnTo>
                      <a:pt x="12" y="0"/>
                    </a:lnTo>
                    <a:lnTo>
                      <a:pt x="100" y="0"/>
                    </a:lnTo>
                    <a:lnTo>
                      <a:pt x="88"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15" name="Freeform 114"/>
              <p:cNvSpPr>
                <a:spLocks noChangeAspect="1"/>
              </p:cNvSpPr>
              <p:nvPr/>
            </p:nvSpPr>
            <p:spPr>
              <a:xfrm>
                <a:off x="3907" y="1818"/>
                <a:ext cx="12" cy="89"/>
              </a:xfrm>
              <a:custGeom>
                <a:avLst/>
                <a:gdLst/>
                <a:ahLst/>
                <a:cxnLst>
                  <a:cxn ang="0">
                    <a:pos x="12" y="77"/>
                  </a:cxn>
                  <a:cxn ang="0">
                    <a:pos x="0" y="89"/>
                  </a:cxn>
                  <a:cxn ang="0">
                    <a:pos x="0" y="12"/>
                  </a:cxn>
                  <a:cxn ang="0">
                    <a:pos x="12" y="0"/>
                  </a:cxn>
                  <a:cxn ang="0">
                    <a:pos x="12" y="77"/>
                  </a:cxn>
                </a:cxnLst>
                <a:pathLst>
                  <a:path w="12" h="89">
                    <a:moveTo>
                      <a:pt x="12" y="77"/>
                    </a:moveTo>
                    <a:lnTo>
                      <a:pt x="0" y="89"/>
                    </a:lnTo>
                    <a:lnTo>
                      <a:pt x="0" y="12"/>
                    </a:lnTo>
                    <a:lnTo>
                      <a:pt x="12" y="0"/>
                    </a:lnTo>
                    <a:lnTo>
                      <a:pt x="12" y="77"/>
                    </a:lnTo>
                    <a:close/>
                  </a:path>
                </a:pathLst>
              </a:custGeom>
              <a:solidFill>
                <a:srgbClr val="C0C0C0"/>
              </a:solidFill>
              <a:ln w="9525">
                <a:noFill/>
              </a:ln>
            </p:spPr>
            <p:txBody>
              <a:bodyPr/>
              <a:p>
                <a:endParaRPr lang="zh-CN" altLang="en-US"/>
              </a:p>
            </p:txBody>
          </p:sp>
          <p:sp>
            <p:nvSpPr>
              <p:cNvPr id="29816" name="Freeform 115"/>
              <p:cNvSpPr>
                <a:spLocks noChangeAspect="1"/>
              </p:cNvSpPr>
              <p:nvPr/>
            </p:nvSpPr>
            <p:spPr>
              <a:xfrm>
                <a:off x="3907" y="1818"/>
                <a:ext cx="12" cy="89"/>
              </a:xfrm>
              <a:custGeom>
                <a:avLst/>
                <a:gdLst/>
                <a:ahLst/>
                <a:cxnLst>
                  <a:cxn ang="0">
                    <a:pos x="12" y="77"/>
                  </a:cxn>
                  <a:cxn ang="0">
                    <a:pos x="0" y="89"/>
                  </a:cxn>
                  <a:cxn ang="0">
                    <a:pos x="0" y="12"/>
                  </a:cxn>
                  <a:cxn ang="0">
                    <a:pos x="12" y="0"/>
                  </a:cxn>
                  <a:cxn ang="0">
                    <a:pos x="12" y="77"/>
                  </a:cxn>
                </a:cxnLst>
                <a:pathLst>
                  <a:path w="12" h="89">
                    <a:moveTo>
                      <a:pt x="12" y="77"/>
                    </a:moveTo>
                    <a:lnTo>
                      <a:pt x="0" y="89"/>
                    </a:lnTo>
                    <a:lnTo>
                      <a:pt x="0" y="12"/>
                    </a:lnTo>
                    <a:lnTo>
                      <a:pt x="12" y="0"/>
                    </a:lnTo>
                    <a:lnTo>
                      <a:pt x="12" y="77"/>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17" name="Rectangle 116"/>
              <p:cNvSpPr>
                <a:spLocks noChangeAspect="1"/>
              </p:cNvSpPr>
              <p:nvPr/>
            </p:nvSpPr>
            <p:spPr>
              <a:xfrm>
                <a:off x="3819" y="1830"/>
                <a:ext cx="88" cy="77"/>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18" name="Rectangle 117"/>
              <p:cNvSpPr>
                <a:spLocks noChangeAspect="1"/>
              </p:cNvSpPr>
              <p:nvPr/>
            </p:nvSpPr>
            <p:spPr>
              <a:xfrm>
                <a:off x="3819" y="1830"/>
                <a:ext cx="88" cy="77"/>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127" name="Line 118"/>
              <p:cNvSpPr>
                <a:spLocks noChangeAspect="1" noChangeShapeType="1"/>
              </p:cNvSpPr>
              <p:nvPr/>
            </p:nvSpPr>
            <p:spPr bwMode="auto">
              <a:xfrm flipV="1">
                <a:off x="4253" y="2375"/>
                <a:ext cx="6" cy="40"/>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820" name="Freeform 119"/>
              <p:cNvSpPr>
                <a:spLocks noChangeAspect="1" noEditPoints="1"/>
              </p:cNvSpPr>
              <p:nvPr/>
            </p:nvSpPr>
            <p:spPr>
              <a:xfrm>
                <a:off x="4253" y="2295"/>
                <a:ext cx="1" cy="199"/>
              </a:xfrm>
              <a:custGeom>
                <a:avLst/>
                <a:gdLst/>
                <a:ahLst/>
                <a:cxnLst>
                  <a:cxn ang="0">
                    <a:pos x="0" y="80"/>
                  </a:cxn>
                  <a:cxn ang="0">
                    <a:pos x="0" y="0"/>
                  </a:cxn>
                  <a:cxn ang="0">
                    <a:pos x="0" y="199"/>
                  </a:cxn>
                  <a:cxn ang="0">
                    <a:pos x="0" y="120"/>
                  </a:cxn>
                </a:cxnLst>
                <a:pathLst>
                  <a:path w="1" h="199">
                    <a:moveTo>
                      <a:pt x="0" y="80"/>
                    </a:moveTo>
                    <a:lnTo>
                      <a:pt x="0" y="0"/>
                    </a:lnTo>
                    <a:moveTo>
                      <a:pt x="0" y="199"/>
                    </a:moveTo>
                    <a:lnTo>
                      <a:pt x="0" y="120"/>
                    </a:lnTo>
                  </a:path>
                </a:pathLst>
              </a:custGeom>
              <a:noFill/>
              <a:ln w="7938" cap="rnd" cmpd="sng">
                <a:solidFill>
                  <a:srgbClr val="000000"/>
                </a:solidFill>
                <a:prstDash val="solid"/>
                <a:round/>
                <a:headEnd type="none" w="med" len="med"/>
                <a:tailEnd type="none" w="med" len="med"/>
              </a:ln>
            </p:spPr>
            <p:txBody>
              <a:bodyPr/>
              <a:p>
                <a:endParaRPr lang="zh-CN" altLang="en-US"/>
              </a:p>
            </p:txBody>
          </p:sp>
          <p:sp>
            <p:nvSpPr>
              <p:cNvPr id="29821" name="Freeform 121"/>
              <p:cNvSpPr>
                <a:spLocks noChangeAspect="1"/>
              </p:cNvSpPr>
              <p:nvPr/>
            </p:nvSpPr>
            <p:spPr>
              <a:xfrm>
                <a:off x="4248" y="2375"/>
                <a:ext cx="10" cy="10"/>
              </a:xfrm>
              <a:custGeom>
                <a:avLst/>
                <a:gdLst/>
                <a:ahLst/>
                <a:cxnLst>
                  <a:cxn ang="0">
                    <a:pos x="5" y="10"/>
                  </a:cxn>
                  <a:cxn ang="0">
                    <a:pos x="10" y="5"/>
                  </a:cxn>
                  <a:cxn ang="0">
                    <a:pos x="5" y="0"/>
                  </a:cxn>
                  <a:cxn ang="0">
                    <a:pos x="5" y="0"/>
                  </a:cxn>
                  <a:cxn ang="0">
                    <a:pos x="0" y="5"/>
                  </a:cxn>
                  <a:cxn ang="0">
                    <a:pos x="5" y="10"/>
                  </a:cxn>
                </a:cxnLst>
                <a:pathLst>
                  <a:path w="10" h="10">
                    <a:moveTo>
                      <a:pt x="5" y="10"/>
                    </a:moveTo>
                    <a:cubicBezTo>
                      <a:pt x="8" y="10"/>
                      <a:pt x="10" y="7"/>
                      <a:pt x="10" y="5"/>
                    </a:cubicBezTo>
                    <a:cubicBezTo>
                      <a:pt x="10" y="2"/>
                      <a:pt x="8" y="0"/>
                      <a:pt x="5" y="0"/>
                    </a:cubicBezTo>
                    <a:cubicBezTo>
                      <a:pt x="5" y="0"/>
                      <a:pt x="5" y="0"/>
                      <a:pt x="5" y="0"/>
                    </a:cubicBezTo>
                    <a:cubicBezTo>
                      <a:pt x="2" y="0"/>
                      <a:pt x="0" y="2"/>
                      <a:pt x="0" y="5"/>
                    </a:cubicBezTo>
                    <a:cubicBezTo>
                      <a:pt x="0" y="7"/>
                      <a:pt x="2" y="10"/>
                      <a:pt x="5" y="10"/>
                    </a:cubicBezTo>
                  </a:path>
                </a:pathLst>
              </a:custGeom>
              <a:noFill/>
              <a:ln w="7938" cap="rnd" cmpd="sng">
                <a:solidFill>
                  <a:srgbClr val="000000"/>
                </a:solidFill>
                <a:prstDash val="solid"/>
                <a:round/>
                <a:headEnd type="none" w="med" len="med"/>
                <a:tailEnd type="none" w="med" len="med"/>
              </a:ln>
            </p:spPr>
            <p:txBody>
              <a:bodyPr/>
              <a:p>
                <a:endParaRPr lang="zh-CN" altLang="en-US"/>
              </a:p>
            </p:txBody>
          </p:sp>
          <p:sp>
            <p:nvSpPr>
              <p:cNvPr id="29822" name="Freeform 123"/>
              <p:cNvSpPr>
                <a:spLocks noChangeAspect="1" noEditPoints="1"/>
              </p:cNvSpPr>
              <p:nvPr/>
            </p:nvSpPr>
            <p:spPr>
              <a:xfrm>
                <a:off x="3915" y="2444"/>
                <a:ext cx="99" cy="10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56" h="256">
                    <a:moveTo>
                      <a:pt x="128" y="128"/>
                    </a:moveTo>
                    <a:cubicBezTo>
                      <a:pt x="128" y="152"/>
                      <a:pt x="147" y="171"/>
                      <a:pt x="170" y="171"/>
                    </a:cubicBezTo>
                    <a:cubicBezTo>
                      <a:pt x="194" y="171"/>
                      <a:pt x="213" y="152"/>
                      <a:pt x="213" y="128"/>
                    </a:cubicBezTo>
                    <a:cubicBezTo>
                      <a:pt x="213" y="128"/>
                      <a:pt x="213" y="128"/>
                      <a:pt x="213" y="128"/>
                    </a:cubicBezTo>
                    <a:moveTo>
                      <a:pt x="42" y="128"/>
                    </a:moveTo>
                    <a:cubicBezTo>
                      <a:pt x="42" y="105"/>
                      <a:pt x="62" y="86"/>
                      <a:pt x="85" y="86"/>
                    </a:cubicBezTo>
                    <a:cubicBezTo>
                      <a:pt x="109" y="86"/>
                      <a:pt x="128" y="105"/>
                      <a:pt x="128" y="128"/>
                    </a:cubicBezTo>
                    <a:cubicBezTo>
                      <a:pt x="128" y="128"/>
                      <a:pt x="128" y="128"/>
                      <a:pt x="128" y="128"/>
                    </a:cubicBezTo>
                    <a:moveTo>
                      <a:pt x="0" y="128"/>
                    </a:moveTo>
                    <a:cubicBezTo>
                      <a:pt x="0" y="58"/>
                      <a:pt x="57" y="0"/>
                      <a:pt x="128" y="0"/>
                    </a:cubicBezTo>
                    <a:cubicBezTo>
                      <a:pt x="198" y="0"/>
                      <a:pt x="256" y="58"/>
                      <a:pt x="256" y="128"/>
                    </a:cubicBezTo>
                    <a:cubicBezTo>
                      <a:pt x="256" y="128"/>
                      <a:pt x="256" y="128"/>
                      <a:pt x="256" y="128"/>
                    </a:cubicBezTo>
                    <a:cubicBezTo>
                      <a:pt x="256" y="199"/>
                      <a:pt x="198" y="256"/>
                      <a:pt x="128" y="256"/>
                    </a:cubicBezTo>
                    <a:cubicBezTo>
                      <a:pt x="57" y="256"/>
                      <a:pt x="0" y="199"/>
                      <a:pt x="0" y="128"/>
                    </a:cubicBezTo>
                  </a:path>
                </a:pathLst>
              </a:custGeom>
              <a:noFill/>
              <a:ln w="7938" cap="rnd" cmpd="sng">
                <a:solidFill>
                  <a:srgbClr val="000000"/>
                </a:solidFill>
                <a:prstDash val="solid"/>
                <a:round/>
                <a:headEnd type="none" w="med" len="med"/>
                <a:tailEnd type="none" w="med" len="med"/>
              </a:ln>
            </p:spPr>
            <p:txBody>
              <a:bodyPr/>
              <a:p>
                <a:endParaRPr lang="zh-CN" altLang="en-US"/>
              </a:p>
            </p:txBody>
          </p:sp>
          <p:sp>
            <p:nvSpPr>
              <p:cNvPr id="131" name="Line 124"/>
              <p:cNvSpPr>
                <a:spLocks noChangeAspect="1" noChangeShapeType="1"/>
              </p:cNvSpPr>
              <p:nvPr/>
            </p:nvSpPr>
            <p:spPr bwMode="auto">
              <a:xfrm flipH="1">
                <a:off x="4014" y="2494"/>
                <a:ext cx="235" cy="1"/>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824" name="Freeform 125"/>
              <p:cNvSpPr>
                <a:spLocks noChangeAspect="1"/>
              </p:cNvSpPr>
              <p:nvPr/>
            </p:nvSpPr>
            <p:spPr>
              <a:xfrm>
                <a:off x="3662" y="2310"/>
                <a:ext cx="253" cy="179"/>
              </a:xfrm>
              <a:custGeom>
                <a:avLst/>
                <a:gdLst/>
                <a:ahLst/>
                <a:cxnLst>
                  <a:cxn ang="0">
                    <a:pos x="0" y="0"/>
                  </a:cxn>
                  <a:cxn ang="0">
                    <a:pos x="0" y="179"/>
                  </a:cxn>
                  <a:cxn ang="0">
                    <a:pos x="253" y="179"/>
                  </a:cxn>
                </a:cxnLst>
                <a:pathLst>
                  <a:path w="253" h="179">
                    <a:moveTo>
                      <a:pt x="0" y="0"/>
                    </a:moveTo>
                    <a:lnTo>
                      <a:pt x="0" y="179"/>
                    </a:lnTo>
                    <a:lnTo>
                      <a:pt x="253" y="179"/>
                    </a:lnTo>
                  </a:path>
                </a:pathLst>
              </a:custGeom>
              <a:noFill/>
              <a:ln w="7938" cap="rnd" cmpd="sng">
                <a:solidFill>
                  <a:srgbClr val="000000"/>
                </a:solidFill>
                <a:prstDash val="solid"/>
                <a:round/>
                <a:headEnd type="none" w="med" len="med"/>
                <a:tailEnd type="none" w="med" len="med"/>
              </a:ln>
            </p:spPr>
            <p:txBody>
              <a:bodyPr/>
              <a:p>
                <a:endParaRPr lang="zh-CN" altLang="en-US"/>
              </a:p>
            </p:txBody>
          </p:sp>
        </p:grpSp>
        <p:sp>
          <p:nvSpPr>
            <p:cNvPr id="29825" name="Text Box 127"/>
            <p:cNvSpPr txBox="1"/>
            <p:nvPr/>
          </p:nvSpPr>
          <p:spPr>
            <a:xfrm>
              <a:off x="2713" y="3369"/>
              <a:ext cx="1464" cy="645"/>
            </a:xfrm>
            <a:prstGeom prst="rect">
              <a:avLst/>
            </a:prstGeom>
            <a:noFill/>
            <a:ln w="9525">
              <a:noFill/>
            </a:ln>
          </p:spPr>
          <p:txBody>
            <a:bodyPr anchor="t" anchorCtr="0">
              <a:spAutoFit/>
            </a:bodyPr>
            <a:p>
              <a:r>
                <a:rPr lang="zh-CN" altLang="en-US" dirty="0">
                  <a:latin typeface="楷体" panose="02010609060101010101" pitchFamily="49" charset="-122"/>
                  <a:ea typeface="楷体" panose="02010609060101010101" pitchFamily="49" charset="-122"/>
                </a:rPr>
                <a:t>光线阻断</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示意图</a:t>
              </a:r>
              <a:endParaRPr lang="zh-CN" altLang="en-US" dirty="0">
                <a:latin typeface="楷体" panose="02010609060101010101" pitchFamily="49" charset="-122"/>
                <a:ea typeface="楷体" panose="02010609060101010101" pitchFamily="49" charset="-122"/>
              </a:endParaRPr>
            </a:p>
          </p:txBody>
        </p:sp>
      </p:grpSp>
      <p:grpSp>
        <p:nvGrpSpPr>
          <p:cNvPr id="29826" name="Group 517"/>
          <p:cNvGrpSpPr/>
          <p:nvPr>
            <p:custDataLst>
              <p:tags r:id="rId5"/>
            </p:custDataLst>
          </p:nvPr>
        </p:nvGrpSpPr>
        <p:grpSpPr>
          <a:xfrm>
            <a:off x="6230938" y="3867468"/>
            <a:ext cx="2606675" cy="2244725"/>
            <a:chOff x="1248" y="1872"/>
            <a:chExt cx="3470" cy="2366"/>
          </a:xfrm>
        </p:grpSpPr>
        <p:sp>
          <p:nvSpPr>
            <p:cNvPr id="29827" name="Freeform 384"/>
            <p:cNvSpPr>
              <a:spLocks noChangeAspect="1"/>
            </p:cNvSpPr>
            <p:nvPr/>
          </p:nvSpPr>
          <p:spPr>
            <a:xfrm>
              <a:off x="1248" y="2318"/>
              <a:ext cx="554" cy="61"/>
            </a:xfrm>
            <a:custGeom>
              <a:avLst/>
              <a:gdLst/>
              <a:ahLst/>
              <a:cxnLst>
                <a:cxn ang="0">
                  <a:pos x="189700" y="20967"/>
                </a:cxn>
                <a:cxn ang="0">
                  <a:pos x="0" y="20967"/>
                </a:cxn>
                <a:cxn ang="0">
                  <a:pos x="36096" y="0"/>
                </a:cxn>
                <a:cxn ang="0">
                  <a:pos x="226668" y="0"/>
                </a:cxn>
                <a:cxn ang="0">
                  <a:pos x="189700" y="20967"/>
                </a:cxn>
              </a:cxnLst>
              <a:pathLst>
                <a:path w="284" h="32">
                  <a:moveTo>
                    <a:pt x="238" y="32"/>
                  </a:moveTo>
                  <a:lnTo>
                    <a:pt x="0" y="32"/>
                  </a:lnTo>
                  <a:lnTo>
                    <a:pt x="45" y="0"/>
                  </a:lnTo>
                  <a:lnTo>
                    <a:pt x="284" y="0"/>
                  </a:lnTo>
                  <a:lnTo>
                    <a:pt x="238" y="32"/>
                  </a:lnTo>
                  <a:close/>
                </a:path>
              </a:pathLst>
            </a:custGeom>
            <a:solidFill>
              <a:srgbClr val="C0C0C0"/>
            </a:solidFill>
            <a:ln w="9525">
              <a:noFill/>
            </a:ln>
          </p:spPr>
          <p:txBody>
            <a:bodyPr/>
            <a:p>
              <a:endParaRPr lang="zh-CN" altLang="en-US"/>
            </a:p>
          </p:txBody>
        </p:sp>
        <p:sp>
          <p:nvSpPr>
            <p:cNvPr id="29828" name="Freeform 385"/>
            <p:cNvSpPr>
              <a:spLocks noChangeAspect="1"/>
            </p:cNvSpPr>
            <p:nvPr/>
          </p:nvSpPr>
          <p:spPr>
            <a:xfrm>
              <a:off x="1248" y="2318"/>
              <a:ext cx="554" cy="61"/>
            </a:xfrm>
            <a:custGeom>
              <a:avLst/>
              <a:gdLst/>
              <a:ahLst/>
              <a:cxnLst>
                <a:cxn ang="0">
                  <a:pos x="189700" y="20967"/>
                </a:cxn>
                <a:cxn ang="0">
                  <a:pos x="0" y="20967"/>
                </a:cxn>
                <a:cxn ang="0">
                  <a:pos x="36096" y="0"/>
                </a:cxn>
                <a:cxn ang="0">
                  <a:pos x="226668" y="0"/>
                </a:cxn>
                <a:cxn ang="0">
                  <a:pos x="189700" y="20967"/>
                </a:cxn>
              </a:cxnLst>
              <a:pathLst>
                <a:path w="284" h="32">
                  <a:moveTo>
                    <a:pt x="238" y="32"/>
                  </a:moveTo>
                  <a:lnTo>
                    <a:pt x="0" y="32"/>
                  </a:lnTo>
                  <a:lnTo>
                    <a:pt x="45" y="0"/>
                  </a:lnTo>
                  <a:lnTo>
                    <a:pt x="284" y="0"/>
                  </a:lnTo>
                  <a:lnTo>
                    <a:pt x="238" y="3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29" name="Freeform 386"/>
            <p:cNvSpPr>
              <a:spLocks noChangeAspect="1"/>
            </p:cNvSpPr>
            <p:nvPr/>
          </p:nvSpPr>
          <p:spPr>
            <a:xfrm>
              <a:off x="1712" y="2318"/>
              <a:ext cx="89" cy="275"/>
            </a:xfrm>
            <a:custGeom>
              <a:avLst/>
              <a:gdLst/>
              <a:ahLst/>
              <a:cxnLst>
                <a:cxn ang="0">
                  <a:pos x="34627" y="82341"/>
                </a:cxn>
                <a:cxn ang="0">
                  <a:pos x="0" y="106045"/>
                </a:cxn>
                <a:cxn ang="0">
                  <a:pos x="0" y="23882"/>
                </a:cxn>
                <a:cxn ang="0">
                  <a:pos x="34627" y="0"/>
                </a:cxn>
                <a:cxn ang="0">
                  <a:pos x="34627" y="82341"/>
                </a:cxn>
              </a:cxnLst>
              <a:pathLst>
                <a:path w="46" h="142">
                  <a:moveTo>
                    <a:pt x="46" y="110"/>
                  </a:moveTo>
                  <a:lnTo>
                    <a:pt x="0" y="142"/>
                  </a:lnTo>
                  <a:lnTo>
                    <a:pt x="0" y="32"/>
                  </a:lnTo>
                  <a:lnTo>
                    <a:pt x="46" y="0"/>
                  </a:lnTo>
                  <a:lnTo>
                    <a:pt x="46" y="110"/>
                  </a:lnTo>
                  <a:close/>
                </a:path>
              </a:pathLst>
            </a:custGeom>
            <a:solidFill>
              <a:srgbClr val="C0C0C0"/>
            </a:solidFill>
            <a:ln w="9525">
              <a:noFill/>
            </a:ln>
          </p:spPr>
          <p:txBody>
            <a:bodyPr/>
            <a:p>
              <a:endParaRPr lang="zh-CN" altLang="en-US"/>
            </a:p>
          </p:txBody>
        </p:sp>
        <p:sp>
          <p:nvSpPr>
            <p:cNvPr id="29830" name="Freeform 387"/>
            <p:cNvSpPr>
              <a:spLocks noChangeAspect="1"/>
            </p:cNvSpPr>
            <p:nvPr/>
          </p:nvSpPr>
          <p:spPr>
            <a:xfrm>
              <a:off x="1712" y="2318"/>
              <a:ext cx="89" cy="275"/>
            </a:xfrm>
            <a:custGeom>
              <a:avLst/>
              <a:gdLst/>
              <a:ahLst/>
              <a:cxnLst>
                <a:cxn ang="0">
                  <a:pos x="34627" y="82341"/>
                </a:cxn>
                <a:cxn ang="0">
                  <a:pos x="0" y="106045"/>
                </a:cxn>
                <a:cxn ang="0">
                  <a:pos x="0" y="23882"/>
                </a:cxn>
                <a:cxn ang="0">
                  <a:pos x="34627" y="0"/>
                </a:cxn>
                <a:cxn ang="0">
                  <a:pos x="34627" y="82341"/>
                </a:cxn>
              </a:cxnLst>
              <a:pathLst>
                <a:path w="46" h="142">
                  <a:moveTo>
                    <a:pt x="46" y="110"/>
                  </a:moveTo>
                  <a:lnTo>
                    <a:pt x="0" y="142"/>
                  </a:lnTo>
                  <a:lnTo>
                    <a:pt x="0" y="32"/>
                  </a:lnTo>
                  <a:lnTo>
                    <a:pt x="46" y="0"/>
                  </a:lnTo>
                  <a:lnTo>
                    <a:pt x="46" y="11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31" name="Rectangle 388"/>
            <p:cNvSpPr>
              <a:spLocks noChangeAspect="1"/>
            </p:cNvSpPr>
            <p:nvPr/>
          </p:nvSpPr>
          <p:spPr>
            <a:xfrm>
              <a:off x="1248" y="2381"/>
              <a:ext cx="464" cy="214"/>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32" name="Rectangle 389"/>
            <p:cNvSpPr>
              <a:spLocks noChangeAspect="1"/>
            </p:cNvSpPr>
            <p:nvPr/>
          </p:nvSpPr>
          <p:spPr>
            <a:xfrm>
              <a:off x="1248" y="2381"/>
              <a:ext cx="464" cy="214"/>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33" name="Freeform 390"/>
            <p:cNvSpPr>
              <a:spLocks noChangeAspect="1"/>
            </p:cNvSpPr>
            <p:nvPr/>
          </p:nvSpPr>
          <p:spPr>
            <a:xfrm>
              <a:off x="1712" y="1872"/>
              <a:ext cx="724" cy="1230"/>
            </a:xfrm>
            <a:custGeom>
              <a:avLst/>
              <a:gdLst/>
              <a:ahLst/>
              <a:cxnLst>
                <a:cxn ang="0">
                  <a:pos x="0" y="85646"/>
                </a:cxn>
                <a:cxn ang="0">
                  <a:pos x="297152" y="0"/>
                </a:cxn>
                <a:cxn ang="0">
                  <a:pos x="297152" y="413964"/>
                </a:cxn>
                <a:cxn ang="0">
                  <a:pos x="0" y="499822"/>
                </a:cxn>
                <a:cxn ang="0">
                  <a:pos x="0" y="85646"/>
                </a:cxn>
              </a:cxnLst>
              <a:pathLst>
                <a:path w="371" h="631">
                  <a:moveTo>
                    <a:pt x="0" y="108"/>
                  </a:moveTo>
                  <a:lnTo>
                    <a:pt x="371" y="0"/>
                  </a:lnTo>
                  <a:lnTo>
                    <a:pt x="371" y="523"/>
                  </a:lnTo>
                  <a:lnTo>
                    <a:pt x="0" y="631"/>
                  </a:lnTo>
                  <a:lnTo>
                    <a:pt x="0" y="108"/>
                  </a:lnTo>
                  <a:close/>
                </a:path>
              </a:pathLst>
            </a:custGeom>
            <a:solidFill>
              <a:srgbClr val="FFFFFF"/>
            </a:solidFill>
            <a:ln w="9525">
              <a:noFill/>
            </a:ln>
          </p:spPr>
          <p:txBody>
            <a:bodyPr/>
            <a:p>
              <a:endParaRPr lang="zh-CN" altLang="en-US"/>
            </a:p>
          </p:txBody>
        </p:sp>
        <p:sp>
          <p:nvSpPr>
            <p:cNvPr id="29834" name="Freeform 391"/>
            <p:cNvSpPr>
              <a:spLocks noChangeAspect="1"/>
            </p:cNvSpPr>
            <p:nvPr/>
          </p:nvSpPr>
          <p:spPr>
            <a:xfrm>
              <a:off x="1712" y="1872"/>
              <a:ext cx="724" cy="1230"/>
            </a:xfrm>
            <a:custGeom>
              <a:avLst/>
              <a:gdLst/>
              <a:ahLst/>
              <a:cxnLst>
                <a:cxn ang="0">
                  <a:pos x="0" y="85646"/>
                </a:cxn>
                <a:cxn ang="0">
                  <a:pos x="297152" y="0"/>
                </a:cxn>
                <a:cxn ang="0">
                  <a:pos x="297152" y="413964"/>
                </a:cxn>
                <a:cxn ang="0">
                  <a:pos x="0" y="499822"/>
                </a:cxn>
                <a:cxn ang="0">
                  <a:pos x="0" y="85646"/>
                </a:cxn>
              </a:cxnLst>
              <a:pathLst>
                <a:path w="371" h="631">
                  <a:moveTo>
                    <a:pt x="0" y="108"/>
                  </a:moveTo>
                  <a:lnTo>
                    <a:pt x="371" y="0"/>
                  </a:lnTo>
                  <a:lnTo>
                    <a:pt x="371" y="523"/>
                  </a:lnTo>
                  <a:lnTo>
                    <a:pt x="0" y="631"/>
                  </a:lnTo>
                  <a:lnTo>
                    <a:pt x="0" y="108"/>
                  </a:lnTo>
                  <a:close/>
                </a:path>
              </a:pathLst>
            </a:custGeom>
            <a:noFill/>
            <a:ln w="9525" cap="rnd" cmpd="sng">
              <a:solidFill>
                <a:srgbClr val="000000"/>
              </a:solidFill>
              <a:prstDash val="solid"/>
              <a:round/>
              <a:headEnd type="none" w="med" len="med"/>
              <a:tailEnd type="none" w="med" len="med"/>
            </a:ln>
          </p:spPr>
          <p:txBody>
            <a:bodyPr/>
            <a:p>
              <a:endParaRPr lang="zh-CN" altLang="en-US"/>
            </a:p>
          </p:txBody>
        </p:sp>
        <p:sp>
          <p:nvSpPr>
            <p:cNvPr id="142" name="Line 392"/>
            <p:cNvSpPr>
              <a:spLocks noChangeAspect="1" noChangeShapeType="1"/>
            </p:cNvSpPr>
            <p:nvPr/>
          </p:nvSpPr>
          <p:spPr bwMode="auto">
            <a:xfrm>
              <a:off x="1846" y="2265"/>
              <a:ext cx="0" cy="582"/>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143" name="Line 393"/>
            <p:cNvSpPr>
              <a:spLocks noChangeAspect="1" noChangeShapeType="1"/>
            </p:cNvSpPr>
            <p:nvPr/>
          </p:nvSpPr>
          <p:spPr bwMode="auto">
            <a:xfrm>
              <a:off x="1922" y="2150"/>
              <a:ext cx="4" cy="581"/>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144" name="Line 394"/>
            <p:cNvSpPr>
              <a:spLocks noChangeAspect="1" noChangeShapeType="1"/>
            </p:cNvSpPr>
            <p:nvPr/>
          </p:nvSpPr>
          <p:spPr bwMode="auto">
            <a:xfrm>
              <a:off x="2011" y="2207"/>
              <a:ext cx="0" cy="581"/>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838" name="Freeform 395"/>
            <p:cNvSpPr>
              <a:spLocks noChangeAspect="1"/>
            </p:cNvSpPr>
            <p:nvPr/>
          </p:nvSpPr>
          <p:spPr>
            <a:xfrm>
              <a:off x="1972" y="2328"/>
              <a:ext cx="287" cy="53"/>
            </a:xfrm>
            <a:custGeom>
              <a:avLst/>
              <a:gdLst/>
              <a:ahLst/>
              <a:cxnLst>
                <a:cxn ang="0">
                  <a:pos x="79595" y="22880"/>
                </a:cxn>
                <a:cxn ang="0">
                  <a:pos x="0" y="22880"/>
                </a:cxn>
                <a:cxn ang="0">
                  <a:pos x="37923" y="0"/>
                </a:cxn>
                <a:cxn ang="0">
                  <a:pos x="118189" y="0"/>
                </a:cxn>
                <a:cxn ang="0">
                  <a:pos x="79595" y="22880"/>
                </a:cxn>
              </a:cxnLst>
              <a:pathLst>
                <a:path w="147" h="27">
                  <a:moveTo>
                    <a:pt x="99" y="27"/>
                  </a:moveTo>
                  <a:lnTo>
                    <a:pt x="0" y="27"/>
                  </a:lnTo>
                  <a:lnTo>
                    <a:pt x="47" y="0"/>
                  </a:lnTo>
                  <a:lnTo>
                    <a:pt x="147" y="0"/>
                  </a:lnTo>
                  <a:lnTo>
                    <a:pt x="99" y="27"/>
                  </a:lnTo>
                  <a:close/>
                </a:path>
              </a:pathLst>
            </a:custGeom>
            <a:solidFill>
              <a:srgbClr val="C0C0C0"/>
            </a:solidFill>
            <a:ln w="9525">
              <a:noFill/>
            </a:ln>
          </p:spPr>
          <p:txBody>
            <a:bodyPr/>
            <a:p>
              <a:endParaRPr lang="zh-CN" altLang="en-US"/>
            </a:p>
          </p:txBody>
        </p:sp>
        <p:sp>
          <p:nvSpPr>
            <p:cNvPr id="29839" name="Freeform 396"/>
            <p:cNvSpPr>
              <a:spLocks noChangeAspect="1"/>
            </p:cNvSpPr>
            <p:nvPr/>
          </p:nvSpPr>
          <p:spPr>
            <a:xfrm>
              <a:off x="1972" y="2328"/>
              <a:ext cx="287" cy="53"/>
            </a:xfrm>
            <a:custGeom>
              <a:avLst/>
              <a:gdLst/>
              <a:ahLst/>
              <a:cxnLst>
                <a:cxn ang="0">
                  <a:pos x="79595" y="22880"/>
                </a:cxn>
                <a:cxn ang="0">
                  <a:pos x="0" y="22880"/>
                </a:cxn>
                <a:cxn ang="0">
                  <a:pos x="37923" y="0"/>
                </a:cxn>
                <a:cxn ang="0">
                  <a:pos x="118189" y="0"/>
                </a:cxn>
                <a:cxn ang="0">
                  <a:pos x="79595" y="22880"/>
                </a:cxn>
              </a:cxnLst>
              <a:pathLst>
                <a:path w="147" h="27">
                  <a:moveTo>
                    <a:pt x="99" y="27"/>
                  </a:moveTo>
                  <a:lnTo>
                    <a:pt x="0" y="27"/>
                  </a:lnTo>
                  <a:lnTo>
                    <a:pt x="47" y="0"/>
                  </a:lnTo>
                  <a:lnTo>
                    <a:pt x="147" y="0"/>
                  </a:lnTo>
                  <a:lnTo>
                    <a:pt x="99" y="27"/>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40" name="Freeform 397"/>
            <p:cNvSpPr>
              <a:spLocks noChangeAspect="1"/>
            </p:cNvSpPr>
            <p:nvPr/>
          </p:nvSpPr>
          <p:spPr>
            <a:xfrm>
              <a:off x="2164" y="2328"/>
              <a:ext cx="95" cy="267"/>
            </a:xfrm>
            <a:custGeom>
              <a:avLst/>
              <a:gdLst/>
              <a:ahLst/>
              <a:cxnLst>
                <a:cxn ang="0">
                  <a:pos x="43269" y="85980"/>
                </a:cxn>
                <a:cxn ang="0">
                  <a:pos x="0" y="108154"/>
                </a:cxn>
                <a:cxn ang="0">
                  <a:pos x="0" y="21483"/>
                </a:cxn>
                <a:cxn ang="0">
                  <a:pos x="43269" y="0"/>
                </a:cxn>
                <a:cxn ang="0">
                  <a:pos x="43269" y="85980"/>
                </a:cxn>
              </a:cxnLst>
              <a:pathLst>
                <a:path w="48" h="137">
                  <a:moveTo>
                    <a:pt x="48" y="109"/>
                  </a:moveTo>
                  <a:lnTo>
                    <a:pt x="0" y="137"/>
                  </a:lnTo>
                  <a:lnTo>
                    <a:pt x="0" y="27"/>
                  </a:lnTo>
                  <a:lnTo>
                    <a:pt x="48" y="0"/>
                  </a:lnTo>
                  <a:lnTo>
                    <a:pt x="48" y="109"/>
                  </a:lnTo>
                  <a:close/>
                </a:path>
              </a:pathLst>
            </a:custGeom>
            <a:solidFill>
              <a:srgbClr val="C0C0C0"/>
            </a:solidFill>
            <a:ln w="9525">
              <a:noFill/>
            </a:ln>
          </p:spPr>
          <p:txBody>
            <a:bodyPr/>
            <a:p>
              <a:endParaRPr lang="zh-CN" altLang="en-US"/>
            </a:p>
          </p:txBody>
        </p:sp>
        <p:sp>
          <p:nvSpPr>
            <p:cNvPr id="29841" name="Freeform 398"/>
            <p:cNvSpPr>
              <a:spLocks noChangeAspect="1"/>
            </p:cNvSpPr>
            <p:nvPr/>
          </p:nvSpPr>
          <p:spPr>
            <a:xfrm>
              <a:off x="2164" y="2328"/>
              <a:ext cx="95" cy="267"/>
            </a:xfrm>
            <a:custGeom>
              <a:avLst/>
              <a:gdLst/>
              <a:ahLst/>
              <a:cxnLst>
                <a:cxn ang="0">
                  <a:pos x="43269" y="85980"/>
                </a:cxn>
                <a:cxn ang="0">
                  <a:pos x="0" y="108154"/>
                </a:cxn>
                <a:cxn ang="0">
                  <a:pos x="0" y="21483"/>
                </a:cxn>
                <a:cxn ang="0">
                  <a:pos x="43269" y="0"/>
                </a:cxn>
                <a:cxn ang="0">
                  <a:pos x="43269" y="85980"/>
                </a:cxn>
              </a:cxnLst>
              <a:pathLst>
                <a:path w="48" h="137">
                  <a:moveTo>
                    <a:pt x="48" y="109"/>
                  </a:moveTo>
                  <a:lnTo>
                    <a:pt x="0" y="137"/>
                  </a:lnTo>
                  <a:lnTo>
                    <a:pt x="0" y="27"/>
                  </a:lnTo>
                  <a:lnTo>
                    <a:pt x="48" y="0"/>
                  </a:lnTo>
                  <a:lnTo>
                    <a:pt x="48" y="109"/>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42" name="Rectangle 399"/>
            <p:cNvSpPr>
              <a:spLocks noChangeAspect="1"/>
            </p:cNvSpPr>
            <p:nvPr/>
          </p:nvSpPr>
          <p:spPr>
            <a:xfrm>
              <a:off x="1972" y="2381"/>
              <a:ext cx="192" cy="214"/>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43" name="Rectangle 400"/>
            <p:cNvSpPr>
              <a:spLocks noChangeAspect="1"/>
            </p:cNvSpPr>
            <p:nvPr/>
          </p:nvSpPr>
          <p:spPr>
            <a:xfrm>
              <a:off x="1972" y="2381"/>
              <a:ext cx="192" cy="214"/>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44" name="Freeform 401"/>
            <p:cNvSpPr>
              <a:spLocks noChangeAspect="1"/>
            </p:cNvSpPr>
            <p:nvPr/>
          </p:nvSpPr>
          <p:spPr>
            <a:xfrm>
              <a:off x="2088" y="1915"/>
              <a:ext cx="504" cy="1183"/>
            </a:xfrm>
            <a:custGeom>
              <a:avLst/>
              <a:gdLst/>
              <a:ahLst/>
              <a:cxnLst>
                <a:cxn ang="0">
                  <a:pos x="0" y="83523"/>
                </a:cxn>
                <a:cxn ang="0">
                  <a:pos x="208017" y="0"/>
                </a:cxn>
                <a:cxn ang="0">
                  <a:pos x="208017" y="403399"/>
                </a:cxn>
                <a:cxn ang="0">
                  <a:pos x="0" y="486205"/>
                </a:cxn>
                <a:cxn ang="0">
                  <a:pos x="0" y="83523"/>
                </a:cxn>
              </a:cxnLst>
              <a:pathLst>
                <a:path w="258" h="606">
                  <a:moveTo>
                    <a:pt x="0" y="104"/>
                  </a:moveTo>
                  <a:lnTo>
                    <a:pt x="258" y="0"/>
                  </a:lnTo>
                  <a:lnTo>
                    <a:pt x="258" y="503"/>
                  </a:lnTo>
                  <a:lnTo>
                    <a:pt x="0" y="606"/>
                  </a:lnTo>
                  <a:lnTo>
                    <a:pt x="0" y="104"/>
                  </a:lnTo>
                  <a:close/>
                </a:path>
              </a:pathLst>
            </a:custGeom>
            <a:solidFill>
              <a:srgbClr val="FFFFFF"/>
            </a:solidFill>
            <a:ln w="9525">
              <a:noFill/>
            </a:ln>
          </p:spPr>
          <p:txBody>
            <a:bodyPr/>
            <a:p>
              <a:endParaRPr lang="zh-CN" altLang="en-US"/>
            </a:p>
          </p:txBody>
        </p:sp>
        <p:sp>
          <p:nvSpPr>
            <p:cNvPr id="29845" name="Freeform 402"/>
            <p:cNvSpPr>
              <a:spLocks noChangeAspect="1"/>
            </p:cNvSpPr>
            <p:nvPr/>
          </p:nvSpPr>
          <p:spPr>
            <a:xfrm>
              <a:off x="2088" y="1915"/>
              <a:ext cx="504" cy="1183"/>
            </a:xfrm>
            <a:custGeom>
              <a:avLst/>
              <a:gdLst/>
              <a:ahLst/>
              <a:cxnLst>
                <a:cxn ang="0">
                  <a:pos x="0" y="83523"/>
                </a:cxn>
                <a:cxn ang="0">
                  <a:pos x="208017" y="0"/>
                </a:cxn>
                <a:cxn ang="0">
                  <a:pos x="208017" y="403399"/>
                </a:cxn>
                <a:cxn ang="0">
                  <a:pos x="0" y="486205"/>
                </a:cxn>
                <a:cxn ang="0">
                  <a:pos x="0" y="83523"/>
                </a:cxn>
              </a:cxnLst>
              <a:pathLst>
                <a:path w="258" h="606">
                  <a:moveTo>
                    <a:pt x="0" y="104"/>
                  </a:moveTo>
                  <a:lnTo>
                    <a:pt x="258" y="0"/>
                  </a:lnTo>
                  <a:lnTo>
                    <a:pt x="258" y="503"/>
                  </a:lnTo>
                  <a:lnTo>
                    <a:pt x="0" y="606"/>
                  </a:lnTo>
                  <a:lnTo>
                    <a:pt x="0" y="104"/>
                  </a:lnTo>
                  <a:close/>
                </a:path>
              </a:pathLst>
            </a:custGeom>
            <a:noFill/>
            <a:ln w="7938" cap="rnd" cmpd="sng">
              <a:solidFill>
                <a:srgbClr val="000000"/>
              </a:solidFill>
              <a:prstDash val="solid"/>
              <a:round/>
              <a:headEnd type="none" w="med" len="med"/>
              <a:tailEnd type="none" w="med" len="med"/>
            </a:ln>
          </p:spPr>
          <p:txBody>
            <a:bodyPr/>
            <a:p>
              <a:endParaRPr lang="zh-CN" altLang="en-US"/>
            </a:p>
          </p:txBody>
        </p:sp>
        <p:sp>
          <p:nvSpPr>
            <p:cNvPr id="153" name="Line 403"/>
            <p:cNvSpPr>
              <a:spLocks noChangeAspect="1" noChangeShapeType="1"/>
            </p:cNvSpPr>
            <p:nvPr/>
          </p:nvSpPr>
          <p:spPr bwMode="auto">
            <a:xfrm>
              <a:off x="3325" y="2451"/>
              <a:ext cx="2" cy="82"/>
            </a:xfrm>
            <a:prstGeom prst="line">
              <a:avLst/>
            </a:prstGeom>
            <a:noFill/>
            <a:ln w="3175"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154" name="Line 404"/>
            <p:cNvSpPr>
              <a:spLocks noChangeAspect="1" noChangeShapeType="1"/>
            </p:cNvSpPr>
            <p:nvPr/>
          </p:nvSpPr>
          <p:spPr bwMode="auto">
            <a:xfrm>
              <a:off x="2258" y="2377"/>
              <a:ext cx="2" cy="214"/>
            </a:xfrm>
            <a:prstGeom prst="line">
              <a:avLst/>
            </a:prstGeom>
            <a:noFill/>
            <a:ln w="3175"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848" name="Rectangle 405"/>
            <p:cNvSpPr>
              <a:spLocks noChangeAspect="1"/>
            </p:cNvSpPr>
            <p:nvPr/>
          </p:nvSpPr>
          <p:spPr>
            <a:xfrm>
              <a:off x="2565" y="2393"/>
              <a:ext cx="60" cy="169"/>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49" name="Freeform 406"/>
            <p:cNvSpPr>
              <a:spLocks noChangeAspect="1"/>
            </p:cNvSpPr>
            <p:nvPr/>
          </p:nvSpPr>
          <p:spPr>
            <a:xfrm>
              <a:off x="2259" y="2341"/>
              <a:ext cx="1067" cy="305"/>
            </a:xfrm>
            <a:custGeom>
              <a:avLst/>
              <a:gdLst/>
              <a:ahLst/>
              <a:cxnLst>
                <a:cxn ang="0">
                  <a:pos x="436194" y="7077"/>
                </a:cxn>
                <a:cxn ang="0">
                  <a:pos x="0" y="93923"/>
                </a:cxn>
              </a:cxnLst>
              <a:pathLst>
                <a:path w="547" h="158">
                  <a:moveTo>
                    <a:pt x="547" y="10"/>
                  </a:moveTo>
                  <a:cubicBezTo>
                    <a:pt x="373" y="0"/>
                    <a:pt x="193" y="158"/>
                    <a:pt x="0" y="128"/>
                  </a:cubicBezTo>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50" name="Freeform 407"/>
            <p:cNvSpPr>
              <a:spLocks noChangeAspect="1"/>
            </p:cNvSpPr>
            <p:nvPr/>
          </p:nvSpPr>
          <p:spPr>
            <a:xfrm>
              <a:off x="2255" y="2322"/>
              <a:ext cx="1083" cy="209"/>
            </a:xfrm>
            <a:custGeom>
              <a:avLst/>
              <a:gdLst/>
              <a:ahLst/>
              <a:cxnLst>
                <a:cxn ang="0">
                  <a:pos x="8" y="0"/>
                </a:cxn>
                <a:cxn ang="0">
                  <a:pos x="17" y="2"/>
                </a:cxn>
                <a:cxn ang="0">
                  <a:pos x="17" y="2"/>
                </a:cxn>
                <a:cxn ang="0">
                  <a:pos x="32" y="2"/>
                </a:cxn>
                <a:cxn ang="0">
                  <a:pos x="32" y="2"/>
                </a:cxn>
                <a:cxn ang="0">
                  <a:pos x="43" y="5"/>
                </a:cxn>
                <a:cxn ang="0">
                  <a:pos x="54" y="7"/>
                </a:cxn>
                <a:cxn ang="0">
                  <a:pos x="75" y="11"/>
                </a:cxn>
                <a:cxn ang="0">
                  <a:pos x="85" y="11"/>
                </a:cxn>
                <a:cxn ang="0">
                  <a:pos x="86" y="17"/>
                </a:cxn>
                <a:cxn ang="0">
                  <a:pos x="86" y="17"/>
                </a:cxn>
                <a:cxn ang="0">
                  <a:pos x="76" y="16"/>
                </a:cxn>
                <a:cxn ang="0">
                  <a:pos x="62" y="14"/>
                </a:cxn>
                <a:cxn ang="0">
                  <a:pos x="51" y="11"/>
                </a:cxn>
                <a:cxn ang="0">
                  <a:pos x="39" y="8"/>
                </a:cxn>
                <a:cxn ang="0">
                  <a:pos x="20" y="5"/>
                </a:cxn>
                <a:cxn ang="0">
                  <a:pos x="8" y="5"/>
                </a:cxn>
                <a:cxn ang="0">
                  <a:pos x="0" y="5"/>
                </a:cxn>
                <a:cxn ang="0">
                  <a:pos x="8" y="0"/>
                </a:cxn>
              </a:cxnLst>
              <a:pathLst>
                <a:path w="1433" h="276">
                  <a:moveTo>
                    <a:pt x="119" y="0"/>
                  </a:moveTo>
                  <a:lnTo>
                    <a:pt x="274" y="3"/>
                  </a:lnTo>
                  <a:cubicBezTo>
                    <a:pt x="362" y="12"/>
                    <a:pt x="451" y="22"/>
                    <a:pt x="540" y="33"/>
                  </a:cubicBezTo>
                  <a:lnTo>
                    <a:pt x="718" y="68"/>
                  </a:lnTo>
                  <a:lnTo>
                    <a:pt x="894" y="114"/>
                  </a:lnTo>
                  <a:lnTo>
                    <a:pt x="1230" y="183"/>
                  </a:lnTo>
                  <a:lnTo>
                    <a:pt x="1413" y="191"/>
                  </a:lnTo>
                  <a:cubicBezTo>
                    <a:pt x="1430" y="216"/>
                    <a:pt x="1433" y="249"/>
                    <a:pt x="1420" y="276"/>
                  </a:cubicBezTo>
                  <a:lnTo>
                    <a:pt x="1235" y="264"/>
                  </a:lnTo>
                  <a:lnTo>
                    <a:pt x="1026" y="228"/>
                  </a:lnTo>
                  <a:lnTo>
                    <a:pt x="839" y="181"/>
                  </a:lnTo>
                  <a:lnTo>
                    <a:pt x="625" y="128"/>
                  </a:lnTo>
                  <a:lnTo>
                    <a:pt x="319" y="85"/>
                  </a:lnTo>
                  <a:lnTo>
                    <a:pt x="150" y="75"/>
                  </a:lnTo>
                  <a:lnTo>
                    <a:pt x="0" y="74"/>
                  </a:lnTo>
                  <a:lnTo>
                    <a:pt x="119" y="0"/>
                  </a:lnTo>
                  <a:close/>
                </a:path>
              </a:pathLst>
            </a:custGeom>
            <a:solidFill>
              <a:srgbClr val="C0C0C0"/>
            </a:solidFill>
            <a:ln w="0" cap="flat" cmpd="sng">
              <a:solidFill>
                <a:srgbClr val="000000"/>
              </a:solidFill>
              <a:prstDash val="solid"/>
              <a:round/>
              <a:headEnd type="none" w="med" len="med"/>
              <a:tailEnd type="none" w="med" len="med"/>
            </a:ln>
          </p:spPr>
          <p:txBody>
            <a:bodyPr/>
            <a:p>
              <a:endParaRPr lang="zh-CN" altLang="en-US"/>
            </a:p>
          </p:txBody>
        </p:sp>
        <p:sp>
          <p:nvSpPr>
            <p:cNvPr id="29851" name="Freeform 408"/>
            <p:cNvSpPr>
              <a:spLocks noChangeAspect="1"/>
            </p:cNvSpPr>
            <p:nvPr/>
          </p:nvSpPr>
          <p:spPr>
            <a:xfrm>
              <a:off x="2255" y="2322"/>
              <a:ext cx="1083" cy="209"/>
            </a:xfrm>
            <a:custGeom>
              <a:avLst/>
              <a:gdLst/>
              <a:ahLst/>
              <a:cxnLst>
                <a:cxn ang="0">
                  <a:pos x="8" y="0"/>
                </a:cxn>
                <a:cxn ang="0">
                  <a:pos x="17" y="2"/>
                </a:cxn>
                <a:cxn ang="0">
                  <a:pos x="17" y="2"/>
                </a:cxn>
                <a:cxn ang="0">
                  <a:pos x="32" y="2"/>
                </a:cxn>
                <a:cxn ang="0">
                  <a:pos x="32" y="2"/>
                </a:cxn>
                <a:cxn ang="0">
                  <a:pos x="43" y="5"/>
                </a:cxn>
                <a:cxn ang="0">
                  <a:pos x="54" y="7"/>
                </a:cxn>
                <a:cxn ang="0">
                  <a:pos x="75" y="11"/>
                </a:cxn>
                <a:cxn ang="0">
                  <a:pos x="85" y="11"/>
                </a:cxn>
                <a:cxn ang="0">
                  <a:pos x="86" y="17"/>
                </a:cxn>
                <a:cxn ang="0">
                  <a:pos x="86" y="17"/>
                </a:cxn>
                <a:cxn ang="0">
                  <a:pos x="76" y="16"/>
                </a:cxn>
                <a:cxn ang="0">
                  <a:pos x="62" y="14"/>
                </a:cxn>
                <a:cxn ang="0">
                  <a:pos x="51" y="11"/>
                </a:cxn>
                <a:cxn ang="0">
                  <a:pos x="39" y="8"/>
                </a:cxn>
                <a:cxn ang="0">
                  <a:pos x="20" y="5"/>
                </a:cxn>
                <a:cxn ang="0">
                  <a:pos x="8" y="5"/>
                </a:cxn>
                <a:cxn ang="0">
                  <a:pos x="0" y="5"/>
                </a:cxn>
                <a:cxn ang="0">
                  <a:pos x="8" y="0"/>
                </a:cxn>
              </a:cxnLst>
              <a:pathLst>
                <a:path w="1433" h="276">
                  <a:moveTo>
                    <a:pt x="119" y="0"/>
                  </a:moveTo>
                  <a:lnTo>
                    <a:pt x="274" y="3"/>
                  </a:lnTo>
                  <a:cubicBezTo>
                    <a:pt x="362" y="12"/>
                    <a:pt x="451" y="22"/>
                    <a:pt x="540" y="33"/>
                  </a:cubicBezTo>
                  <a:lnTo>
                    <a:pt x="718" y="68"/>
                  </a:lnTo>
                  <a:lnTo>
                    <a:pt x="894" y="114"/>
                  </a:lnTo>
                  <a:lnTo>
                    <a:pt x="1230" y="183"/>
                  </a:lnTo>
                  <a:lnTo>
                    <a:pt x="1413" y="191"/>
                  </a:lnTo>
                  <a:cubicBezTo>
                    <a:pt x="1430" y="216"/>
                    <a:pt x="1433" y="249"/>
                    <a:pt x="1420" y="276"/>
                  </a:cubicBezTo>
                  <a:lnTo>
                    <a:pt x="1235" y="264"/>
                  </a:lnTo>
                  <a:lnTo>
                    <a:pt x="1026" y="228"/>
                  </a:lnTo>
                  <a:lnTo>
                    <a:pt x="839" y="181"/>
                  </a:lnTo>
                  <a:lnTo>
                    <a:pt x="625" y="128"/>
                  </a:lnTo>
                  <a:lnTo>
                    <a:pt x="319" y="85"/>
                  </a:lnTo>
                  <a:lnTo>
                    <a:pt x="150" y="75"/>
                  </a:lnTo>
                  <a:lnTo>
                    <a:pt x="0" y="74"/>
                  </a:lnTo>
                  <a:lnTo>
                    <a:pt x="119" y="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52" name="Freeform 409"/>
            <p:cNvSpPr>
              <a:spLocks noChangeAspect="1"/>
            </p:cNvSpPr>
            <p:nvPr/>
          </p:nvSpPr>
          <p:spPr>
            <a:xfrm>
              <a:off x="3326" y="1907"/>
              <a:ext cx="320" cy="1162"/>
            </a:xfrm>
            <a:custGeom>
              <a:avLst/>
              <a:gdLst/>
              <a:ahLst/>
              <a:cxnLst>
                <a:cxn ang="0">
                  <a:pos x="0" y="43608"/>
                </a:cxn>
                <a:cxn ang="0">
                  <a:pos x="131186" y="0"/>
                </a:cxn>
                <a:cxn ang="0">
                  <a:pos x="131186" y="429382"/>
                </a:cxn>
                <a:cxn ang="0">
                  <a:pos x="0" y="473108"/>
                </a:cxn>
                <a:cxn ang="0">
                  <a:pos x="0" y="43608"/>
                </a:cxn>
              </a:cxnLst>
              <a:pathLst>
                <a:path w="164" h="596">
                  <a:moveTo>
                    <a:pt x="0" y="55"/>
                  </a:moveTo>
                  <a:lnTo>
                    <a:pt x="164" y="0"/>
                  </a:lnTo>
                  <a:lnTo>
                    <a:pt x="164" y="541"/>
                  </a:lnTo>
                  <a:lnTo>
                    <a:pt x="0" y="596"/>
                  </a:lnTo>
                  <a:lnTo>
                    <a:pt x="0" y="55"/>
                  </a:lnTo>
                  <a:close/>
                </a:path>
              </a:pathLst>
            </a:custGeom>
            <a:solidFill>
              <a:srgbClr val="FFFFFF"/>
            </a:solidFill>
            <a:ln w="9525">
              <a:noFill/>
            </a:ln>
          </p:spPr>
          <p:txBody>
            <a:bodyPr/>
            <a:p>
              <a:endParaRPr lang="zh-CN" altLang="en-US"/>
            </a:p>
          </p:txBody>
        </p:sp>
        <p:sp>
          <p:nvSpPr>
            <p:cNvPr id="29853" name="Freeform 410"/>
            <p:cNvSpPr>
              <a:spLocks noChangeAspect="1"/>
            </p:cNvSpPr>
            <p:nvPr/>
          </p:nvSpPr>
          <p:spPr>
            <a:xfrm>
              <a:off x="3326" y="1907"/>
              <a:ext cx="320" cy="1162"/>
            </a:xfrm>
            <a:custGeom>
              <a:avLst/>
              <a:gdLst/>
              <a:ahLst/>
              <a:cxnLst>
                <a:cxn ang="0">
                  <a:pos x="0" y="43608"/>
                </a:cxn>
                <a:cxn ang="0">
                  <a:pos x="131186" y="0"/>
                </a:cxn>
                <a:cxn ang="0">
                  <a:pos x="131186" y="429382"/>
                </a:cxn>
                <a:cxn ang="0">
                  <a:pos x="0" y="473108"/>
                </a:cxn>
                <a:cxn ang="0">
                  <a:pos x="0" y="43608"/>
                </a:cxn>
              </a:cxnLst>
              <a:pathLst>
                <a:path w="164" h="596">
                  <a:moveTo>
                    <a:pt x="0" y="55"/>
                  </a:moveTo>
                  <a:lnTo>
                    <a:pt x="164" y="0"/>
                  </a:lnTo>
                  <a:lnTo>
                    <a:pt x="164" y="541"/>
                  </a:lnTo>
                  <a:lnTo>
                    <a:pt x="0" y="596"/>
                  </a:lnTo>
                  <a:lnTo>
                    <a:pt x="0" y="55"/>
                  </a:lnTo>
                  <a:close/>
                </a:path>
              </a:pathLst>
            </a:custGeom>
            <a:noFill/>
            <a:ln w="9525" cap="rnd" cmpd="sng">
              <a:solidFill>
                <a:srgbClr val="000000"/>
              </a:solidFill>
              <a:prstDash val="solid"/>
              <a:round/>
              <a:headEnd type="none" w="med" len="med"/>
              <a:tailEnd type="none" w="med" len="med"/>
            </a:ln>
          </p:spPr>
          <p:txBody>
            <a:bodyPr/>
            <a:p>
              <a:endParaRPr lang="zh-CN" altLang="en-US"/>
            </a:p>
          </p:txBody>
        </p:sp>
        <p:sp>
          <p:nvSpPr>
            <p:cNvPr id="29854" name="Freeform 411"/>
            <p:cNvSpPr>
              <a:spLocks noChangeAspect="1"/>
            </p:cNvSpPr>
            <p:nvPr/>
          </p:nvSpPr>
          <p:spPr>
            <a:xfrm>
              <a:off x="2452" y="2560"/>
              <a:ext cx="180" cy="22"/>
            </a:xfrm>
            <a:custGeom>
              <a:avLst/>
              <a:gdLst/>
              <a:ahLst/>
              <a:cxnLst>
                <a:cxn ang="0">
                  <a:pos x="60679" y="11264"/>
                </a:cxn>
                <a:cxn ang="0">
                  <a:pos x="0" y="11264"/>
                </a:cxn>
                <a:cxn ang="0">
                  <a:pos x="8822" y="0"/>
                </a:cxn>
                <a:cxn ang="0">
                  <a:pos x="69281" y="0"/>
                </a:cxn>
                <a:cxn ang="0">
                  <a:pos x="60679" y="11264"/>
                </a:cxn>
              </a:cxnLst>
              <a:pathLst>
                <a:path w="93" h="11">
                  <a:moveTo>
                    <a:pt x="81" y="11"/>
                  </a:moveTo>
                  <a:lnTo>
                    <a:pt x="0" y="11"/>
                  </a:lnTo>
                  <a:lnTo>
                    <a:pt x="12" y="0"/>
                  </a:lnTo>
                  <a:lnTo>
                    <a:pt x="93" y="0"/>
                  </a:lnTo>
                  <a:lnTo>
                    <a:pt x="81" y="11"/>
                  </a:lnTo>
                  <a:close/>
                </a:path>
              </a:pathLst>
            </a:custGeom>
            <a:solidFill>
              <a:srgbClr val="C0C0C0"/>
            </a:solidFill>
            <a:ln w="9525">
              <a:noFill/>
            </a:ln>
          </p:spPr>
          <p:txBody>
            <a:bodyPr/>
            <a:p>
              <a:endParaRPr lang="zh-CN" altLang="en-US"/>
            </a:p>
          </p:txBody>
        </p:sp>
        <p:sp>
          <p:nvSpPr>
            <p:cNvPr id="29855" name="Freeform 412"/>
            <p:cNvSpPr>
              <a:spLocks noChangeAspect="1"/>
            </p:cNvSpPr>
            <p:nvPr/>
          </p:nvSpPr>
          <p:spPr>
            <a:xfrm>
              <a:off x="2452" y="2560"/>
              <a:ext cx="180" cy="22"/>
            </a:xfrm>
            <a:custGeom>
              <a:avLst/>
              <a:gdLst/>
              <a:ahLst/>
              <a:cxnLst>
                <a:cxn ang="0">
                  <a:pos x="60679" y="11264"/>
                </a:cxn>
                <a:cxn ang="0">
                  <a:pos x="0" y="11264"/>
                </a:cxn>
                <a:cxn ang="0">
                  <a:pos x="8822" y="0"/>
                </a:cxn>
                <a:cxn ang="0">
                  <a:pos x="69281" y="0"/>
                </a:cxn>
                <a:cxn ang="0">
                  <a:pos x="60679" y="11264"/>
                </a:cxn>
              </a:cxnLst>
              <a:pathLst>
                <a:path w="93" h="11">
                  <a:moveTo>
                    <a:pt x="81" y="11"/>
                  </a:moveTo>
                  <a:lnTo>
                    <a:pt x="0" y="11"/>
                  </a:lnTo>
                  <a:lnTo>
                    <a:pt x="12" y="0"/>
                  </a:lnTo>
                  <a:lnTo>
                    <a:pt x="93" y="0"/>
                  </a:lnTo>
                  <a:lnTo>
                    <a:pt x="81" y="11"/>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56" name="Freeform 413"/>
            <p:cNvSpPr>
              <a:spLocks noChangeAspect="1"/>
            </p:cNvSpPr>
            <p:nvPr/>
          </p:nvSpPr>
          <p:spPr>
            <a:xfrm>
              <a:off x="2610" y="2560"/>
              <a:ext cx="23" cy="123"/>
            </a:xfrm>
            <a:custGeom>
              <a:avLst/>
              <a:gdLst/>
              <a:ahLst/>
              <a:cxnLst>
                <a:cxn ang="0">
                  <a:pos x="7991" y="41221"/>
                </a:cxn>
                <a:cxn ang="0">
                  <a:pos x="0" y="50723"/>
                </a:cxn>
                <a:cxn ang="0">
                  <a:pos x="0" y="8649"/>
                </a:cxn>
                <a:cxn ang="0">
                  <a:pos x="7991" y="0"/>
                </a:cxn>
                <a:cxn ang="0">
                  <a:pos x="7991" y="41221"/>
                </a:cxn>
              </a:cxnLst>
              <a:pathLst>
                <a:path w="12" h="63">
                  <a:moveTo>
                    <a:pt x="12" y="51"/>
                  </a:moveTo>
                  <a:lnTo>
                    <a:pt x="0" y="63"/>
                  </a:lnTo>
                  <a:lnTo>
                    <a:pt x="0" y="11"/>
                  </a:lnTo>
                  <a:lnTo>
                    <a:pt x="12" y="0"/>
                  </a:lnTo>
                  <a:lnTo>
                    <a:pt x="12" y="51"/>
                  </a:lnTo>
                  <a:close/>
                </a:path>
              </a:pathLst>
            </a:custGeom>
            <a:solidFill>
              <a:srgbClr val="C0C0C0"/>
            </a:solidFill>
            <a:ln w="9525">
              <a:noFill/>
            </a:ln>
          </p:spPr>
          <p:txBody>
            <a:bodyPr/>
            <a:p>
              <a:endParaRPr lang="zh-CN" altLang="en-US"/>
            </a:p>
          </p:txBody>
        </p:sp>
        <p:sp>
          <p:nvSpPr>
            <p:cNvPr id="29857" name="Freeform 414"/>
            <p:cNvSpPr>
              <a:spLocks noChangeAspect="1"/>
            </p:cNvSpPr>
            <p:nvPr/>
          </p:nvSpPr>
          <p:spPr>
            <a:xfrm>
              <a:off x="2610" y="2560"/>
              <a:ext cx="23" cy="123"/>
            </a:xfrm>
            <a:custGeom>
              <a:avLst/>
              <a:gdLst/>
              <a:ahLst/>
              <a:cxnLst>
                <a:cxn ang="0">
                  <a:pos x="7991" y="41221"/>
                </a:cxn>
                <a:cxn ang="0">
                  <a:pos x="0" y="50723"/>
                </a:cxn>
                <a:cxn ang="0">
                  <a:pos x="0" y="8649"/>
                </a:cxn>
                <a:cxn ang="0">
                  <a:pos x="7991" y="0"/>
                </a:cxn>
                <a:cxn ang="0">
                  <a:pos x="7991" y="41221"/>
                </a:cxn>
              </a:cxnLst>
              <a:pathLst>
                <a:path w="12" h="63">
                  <a:moveTo>
                    <a:pt x="12" y="51"/>
                  </a:moveTo>
                  <a:lnTo>
                    <a:pt x="0" y="63"/>
                  </a:lnTo>
                  <a:lnTo>
                    <a:pt x="0" y="11"/>
                  </a:lnTo>
                  <a:lnTo>
                    <a:pt x="12" y="0"/>
                  </a:lnTo>
                  <a:lnTo>
                    <a:pt x="12" y="51"/>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58" name="Rectangle 415"/>
            <p:cNvSpPr>
              <a:spLocks noChangeAspect="1"/>
            </p:cNvSpPr>
            <p:nvPr/>
          </p:nvSpPr>
          <p:spPr>
            <a:xfrm>
              <a:off x="2452" y="2582"/>
              <a:ext cx="156" cy="101"/>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59" name="Rectangle 416"/>
            <p:cNvSpPr>
              <a:spLocks noChangeAspect="1"/>
            </p:cNvSpPr>
            <p:nvPr/>
          </p:nvSpPr>
          <p:spPr>
            <a:xfrm>
              <a:off x="2452" y="2582"/>
              <a:ext cx="156" cy="101"/>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60" name="Rectangle 418"/>
            <p:cNvSpPr>
              <a:spLocks noChangeAspect="1"/>
            </p:cNvSpPr>
            <p:nvPr/>
          </p:nvSpPr>
          <p:spPr>
            <a:xfrm>
              <a:off x="3131" y="2619"/>
              <a:ext cx="156" cy="6"/>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61" name="Freeform 419"/>
            <p:cNvSpPr>
              <a:spLocks noChangeAspect="1"/>
            </p:cNvSpPr>
            <p:nvPr/>
          </p:nvSpPr>
          <p:spPr>
            <a:xfrm>
              <a:off x="3289" y="2619"/>
              <a:ext cx="3" cy="25"/>
            </a:xfrm>
            <a:custGeom>
              <a:avLst/>
              <a:gdLst/>
              <a:ahLst/>
              <a:cxnLst>
                <a:cxn ang="0">
                  <a:pos x="0" y="7496"/>
                </a:cxn>
                <a:cxn ang="0">
                  <a:pos x="0" y="8946"/>
                </a:cxn>
                <a:cxn ang="0">
                  <a:pos x="0" y="0"/>
                </a:cxn>
                <a:cxn ang="0">
                  <a:pos x="0" y="7496"/>
                </a:cxn>
              </a:cxnLst>
              <a:pathLst>
                <a:path w="2" h="13">
                  <a:moveTo>
                    <a:pt x="0" y="11"/>
                  </a:moveTo>
                  <a:lnTo>
                    <a:pt x="0" y="13"/>
                  </a:lnTo>
                  <a:lnTo>
                    <a:pt x="0" y="0"/>
                  </a:lnTo>
                  <a:lnTo>
                    <a:pt x="0" y="11"/>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62" name="Rectangle 420"/>
            <p:cNvSpPr>
              <a:spLocks noChangeAspect="1"/>
            </p:cNvSpPr>
            <p:nvPr/>
          </p:nvSpPr>
          <p:spPr>
            <a:xfrm>
              <a:off x="3131" y="2623"/>
              <a:ext cx="156" cy="21"/>
            </a:xfrm>
            <a:prstGeom prst="rect">
              <a:avLst/>
            </a:prstGeom>
            <a:solidFill>
              <a:srgbClr val="C0C0C0"/>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63" name="Rectangle 421"/>
            <p:cNvSpPr>
              <a:spLocks noChangeAspect="1"/>
            </p:cNvSpPr>
            <p:nvPr/>
          </p:nvSpPr>
          <p:spPr>
            <a:xfrm>
              <a:off x="3131" y="2623"/>
              <a:ext cx="156" cy="21"/>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64" name="Freeform 422"/>
            <p:cNvSpPr>
              <a:spLocks noChangeAspect="1"/>
            </p:cNvSpPr>
            <p:nvPr/>
          </p:nvSpPr>
          <p:spPr>
            <a:xfrm>
              <a:off x="2770" y="2644"/>
              <a:ext cx="253" cy="43"/>
            </a:xfrm>
            <a:custGeom>
              <a:avLst/>
              <a:gdLst/>
              <a:ahLst/>
              <a:cxnLst>
                <a:cxn ang="0">
                  <a:pos x="63120" y="0"/>
                </a:cxn>
                <a:cxn ang="0">
                  <a:pos x="0" y="0"/>
                </a:cxn>
                <a:cxn ang="0">
                  <a:pos x="38890" y="17890"/>
                </a:cxn>
                <a:cxn ang="0">
                  <a:pos x="101293" y="17890"/>
                </a:cxn>
                <a:cxn ang="0">
                  <a:pos x="63120" y="0"/>
                </a:cxn>
              </a:cxnLst>
              <a:pathLst>
                <a:path w="130" h="22">
                  <a:moveTo>
                    <a:pt x="81" y="0"/>
                  </a:moveTo>
                  <a:lnTo>
                    <a:pt x="0" y="0"/>
                  </a:lnTo>
                  <a:lnTo>
                    <a:pt x="50" y="22"/>
                  </a:lnTo>
                  <a:lnTo>
                    <a:pt x="130" y="22"/>
                  </a:lnTo>
                  <a:lnTo>
                    <a:pt x="81" y="0"/>
                  </a:lnTo>
                  <a:close/>
                </a:path>
              </a:pathLst>
            </a:custGeom>
            <a:solidFill>
              <a:srgbClr val="C0C0C0"/>
            </a:solidFill>
            <a:ln w="9525">
              <a:noFill/>
            </a:ln>
          </p:spPr>
          <p:txBody>
            <a:bodyPr/>
            <a:p>
              <a:endParaRPr lang="zh-CN" altLang="en-US"/>
            </a:p>
          </p:txBody>
        </p:sp>
        <p:sp>
          <p:nvSpPr>
            <p:cNvPr id="29865" name="Freeform 423"/>
            <p:cNvSpPr>
              <a:spLocks noChangeAspect="1"/>
            </p:cNvSpPr>
            <p:nvPr/>
          </p:nvSpPr>
          <p:spPr>
            <a:xfrm>
              <a:off x="2770" y="2644"/>
              <a:ext cx="253" cy="43"/>
            </a:xfrm>
            <a:custGeom>
              <a:avLst/>
              <a:gdLst/>
              <a:ahLst/>
              <a:cxnLst>
                <a:cxn ang="0">
                  <a:pos x="63120" y="0"/>
                </a:cxn>
                <a:cxn ang="0">
                  <a:pos x="0" y="0"/>
                </a:cxn>
                <a:cxn ang="0">
                  <a:pos x="38890" y="17890"/>
                </a:cxn>
                <a:cxn ang="0">
                  <a:pos x="101293" y="17890"/>
                </a:cxn>
                <a:cxn ang="0">
                  <a:pos x="63120" y="0"/>
                </a:cxn>
              </a:cxnLst>
              <a:pathLst>
                <a:path w="130" h="22">
                  <a:moveTo>
                    <a:pt x="81" y="0"/>
                  </a:moveTo>
                  <a:lnTo>
                    <a:pt x="0" y="0"/>
                  </a:lnTo>
                  <a:lnTo>
                    <a:pt x="50" y="22"/>
                  </a:lnTo>
                  <a:lnTo>
                    <a:pt x="130" y="22"/>
                  </a:lnTo>
                  <a:lnTo>
                    <a:pt x="81" y="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66" name="Freeform 424"/>
            <p:cNvSpPr>
              <a:spLocks noChangeAspect="1"/>
            </p:cNvSpPr>
            <p:nvPr/>
          </p:nvSpPr>
          <p:spPr>
            <a:xfrm>
              <a:off x="2927" y="2623"/>
              <a:ext cx="96" cy="62"/>
            </a:xfrm>
            <a:custGeom>
              <a:avLst/>
              <a:gdLst/>
              <a:ahLst/>
              <a:cxnLst>
                <a:cxn ang="0">
                  <a:pos x="39873" y="19265"/>
                </a:cxn>
                <a:cxn ang="0">
                  <a:pos x="0" y="6367"/>
                </a:cxn>
                <a:cxn ang="0">
                  <a:pos x="0" y="0"/>
                </a:cxn>
                <a:cxn ang="0">
                  <a:pos x="39873" y="12408"/>
                </a:cxn>
                <a:cxn ang="0">
                  <a:pos x="39873" y="19265"/>
                </a:cxn>
              </a:cxnLst>
              <a:pathLst>
                <a:path w="49" h="33">
                  <a:moveTo>
                    <a:pt x="49" y="33"/>
                  </a:moveTo>
                  <a:lnTo>
                    <a:pt x="0" y="11"/>
                  </a:lnTo>
                  <a:lnTo>
                    <a:pt x="0" y="0"/>
                  </a:lnTo>
                  <a:lnTo>
                    <a:pt x="49" y="21"/>
                  </a:lnTo>
                  <a:lnTo>
                    <a:pt x="49" y="33"/>
                  </a:lnTo>
                  <a:close/>
                </a:path>
              </a:pathLst>
            </a:custGeom>
            <a:solidFill>
              <a:srgbClr val="C0C0C0"/>
            </a:solidFill>
            <a:ln w="9525">
              <a:noFill/>
            </a:ln>
          </p:spPr>
          <p:txBody>
            <a:bodyPr/>
            <a:p>
              <a:endParaRPr lang="zh-CN" altLang="en-US"/>
            </a:p>
          </p:txBody>
        </p:sp>
        <p:sp>
          <p:nvSpPr>
            <p:cNvPr id="29867" name="Freeform 425"/>
            <p:cNvSpPr>
              <a:spLocks noChangeAspect="1"/>
            </p:cNvSpPr>
            <p:nvPr/>
          </p:nvSpPr>
          <p:spPr>
            <a:xfrm>
              <a:off x="2927" y="2623"/>
              <a:ext cx="96" cy="62"/>
            </a:xfrm>
            <a:custGeom>
              <a:avLst/>
              <a:gdLst/>
              <a:ahLst/>
              <a:cxnLst>
                <a:cxn ang="0">
                  <a:pos x="39873" y="19265"/>
                </a:cxn>
                <a:cxn ang="0">
                  <a:pos x="0" y="6367"/>
                </a:cxn>
                <a:cxn ang="0">
                  <a:pos x="0" y="0"/>
                </a:cxn>
                <a:cxn ang="0">
                  <a:pos x="39873" y="12408"/>
                </a:cxn>
                <a:cxn ang="0">
                  <a:pos x="39873" y="19265"/>
                </a:cxn>
              </a:cxnLst>
              <a:pathLst>
                <a:path w="49" h="33">
                  <a:moveTo>
                    <a:pt x="49" y="33"/>
                  </a:moveTo>
                  <a:lnTo>
                    <a:pt x="0" y="11"/>
                  </a:lnTo>
                  <a:lnTo>
                    <a:pt x="0" y="0"/>
                  </a:lnTo>
                  <a:lnTo>
                    <a:pt x="49" y="21"/>
                  </a:lnTo>
                  <a:lnTo>
                    <a:pt x="49" y="33"/>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68" name="Rectangle 426"/>
            <p:cNvSpPr>
              <a:spLocks noChangeAspect="1"/>
            </p:cNvSpPr>
            <p:nvPr/>
          </p:nvSpPr>
          <p:spPr>
            <a:xfrm>
              <a:off x="2770" y="2623"/>
              <a:ext cx="157" cy="21"/>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69" name="Rectangle 427"/>
            <p:cNvSpPr>
              <a:spLocks noChangeAspect="1"/>
            </p:cNvSpPr>
            <p:nvPr/>
          </p:nvSpPr>
          <p:spPr>
            <a:xfrm>
              <a:off x="2770" y="2623"/>
              <a:ext cx="157" cy="21"/>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70" name="Freeform 428"/>
            <p:cNvSpPr>
              <a:spLocks noChangeAspect="1"/>
            </p:cNvSpPr>
            <p:nvPr/>
          </p:nvSpPr>
          <p:spPr>
            <a:xfrm>
              <a:off x="2324" y="2043"/>
              <a:ext cx="196" cy="23"/>
            </a:xfrm>
            <a:custGeom>
              <a:avLst/>
              <a:gdLst/>
              <a:ahLst/>
              <a:cxnLst>
                <a:cxn ang="0">
                  <a:pos x="68200" y="7991"/>
                </a:cxn>
                <a:cxn ang="0">
                  <a:pos x="0" y="7991"/>
                </a:cxn>
                <a:cxn ang="0">
                  <a:pos x="9033" y="0"/>
                </a:cxn>
                <a:cxn ang="0">
                  <a:pos x="77224" y="0"/>
                </a:cxn>
                <a:cxn ang="0">
                  <a:pos x="68200" y="7991"/>
                </a:cxn>
              </a:cxnLst>
              <a:pathLst>
                <a:path w="101" h="12">
                  <a:moveTo>
                    <a:pt x="89" y="12"/>
                  </a:moveTo>
                  <a:lnTo>
                    <a:pt x="0" y="12"/>
                  </a:lnTo>
                  <a:lnTo>
                    <a:pt x="12" y="0"/>
                  </a:lnTo>
                  <a:lnTo>
                    <a:pt x="101" y="0"/>
                  </a:lnTo>
                  <a:lnTo>
                    <a:pt x="89" y="12"/>
                  </a:lnTo>
                  <a:close/>
                </a:path>
              </a:pathLst>
            </a:custGeom>
            <a:solidFill>
              <a:srgbClr val="C0C0C0"/>
            </a:solidFill>
            <a:ln w="9525">
              <a:noFill/>
            </a:ln>
          </p:spPr>
          <p:txBody>
            <a:bodyPr/>
            <a:p>
              <a:endParaRPr lang="zh-CN" altLang="en-US"/>
            </a:p>
          </p:txBody>
        </p:sp>
        <p:sp>
          <p:nvSpPr>
            <p:cNvPr id="29871" name="Freeform 429"/>
            <p:cNvSpPr>
              <a:spLocks noChangeAspect="1"/>
            </p:cNvSpPr>
            <p:nvPr/>
          </p:nvSpPr>
          <p:spPr>
            <a:xfrm>
              <a:off x="2324" y="2043"/>
              <a:ext cx="196" cy="23"/>
            </a:xfrm>
            <a:custGeom>
              <a:avLst/>
              <a:gdLst/>
              <a:ahLst/>
              <a:cxnLst>
                <a:cxn ang="0">
                  <a:pos x="68200" y="7991"/>
                </a:cxn>
                <a:cxn ang="0">
                  <a:pos x="0" y="7991"/>
                </a:cxn>
                <a:cxn ang="0">
                  <a:pos x="9033" y="0"/>
                </a:cxn>
                <a:cxn ang="0">
                  <a:pos x="77224" y="0"/>
                </a:cxn>
                <a:cxn ang="0">
                  <a:pos x="68200" y="7991"/>
                </a:cxn>
              </a:cxnLst>
              <a:pathLst>
                <a:path w="101" h="12">
                  <a:moveTo>
                    <a:pt x="89" y="12"/>
                  </a:moveTo>
                  <a:lnTo>
                    <a:pt x="0" y="12"/>
                  </a:lnTo>
                  <a:lnTo>
                    <a:pt x="12" y="0"/>
                  </a:lnTo>
                  <a:lnTo>
                    <a:pt x="101" y="0"/>
                  </a:lnTo>
                  <a:lnTo>
                    <a:pt x="89"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72" name="Freeform 430"/>
            <p:cNvSpPr>
              <a:spLocks noChangeAspect="1"/>
            </p:cNvSpPr>
            <p:nvPr/>
          </p:nvSpPr>
          <p:spPr>
            <a:xfrm>
              <a:off x="2499" y="2043"/>
              <a:ext cx="23" cy="176"/>
            </a:xfrm>
            <a:custGeom>
              <a:avLst/>
              <a:gdLst/>
              <a:ahLst/>
              <a:cxnLst>
                <a:cxn ang="0">
                  <a:pos x="7991" y="58724"/>
                </a:cxn>
                <a:cxn ang="0">
                  <a:pos x="0" y="67305"/>
                </a:cxn>
                <a:cxn ang="0">
                  <a:pos x="0" y="8806"/>
                </a:cxn>
                <a:cxn ang="0">
                  <a:pos x="7991" y="0"/>
                </a:cxn>
                <a:cxn ang="0">
                  <a:pos x="7991" y="58724"/>
                </a:cxn>
              </a:cxnLst>
              <a:pathLst>
                <a:path w="12" h="91">
                  <a:moveTo>
                    <a:pt x="12" y="79"/>
                  </a:moveTo>
                  <a:lnTo>
                    <a:pt x="0" y="91"/>
                  </a:lnTo>
                  <a:lnTo>
                    <a:pt x="0" y="12"/>
                  </a:lnTo>
                  <a:lnTo>
                    <a:pt x="12" y="0"/>
                  </a:lnTo>
                  <a:lnTo>
                    <a:pt x="12" y="79"/>
                  </a:lnTo>
                  <a:close/>
                </a:path>
              </a:pathLst>
            </a:custGeom>
            <a:solidFill>
              <a:srgbClr val="C0C0C0"/>
            </a:solidFill>
            <a:ln w="9525">
              <a:noFill/>
            </a:ln>
          </p:spPr>
          <p:txBody>
            <a:bodyPr/>
            <a:p>
              <a:endParaRPr lang="zh-CN" altLang="en-US"/>
            </a:p>
          </p:txBody>
        </p:sp>
        <p:sp>
          <p:nvSpPr>
            <p:cNvPr id="29873" name="Freeform 431"/>
            <p:cNvSpPr>
              <a:spLocks noChangeAspect="1"/>
            </p:cNvSpPr>
            <p:nvPr/>
          </p:nvSpPr>
          <p:spPr>
            <a:xfrm>
              <a:off x="2499" y="2043"/>
              <a:ext cx="23" cy="176"/>
            </a:xfrm>
            <a:custGeom>
              <a:avLst/>
              <a:gdLst/>
              <a:ahLst/>
              <a:cxnLst>
                <a:cxn ang="0">
                  <a:pos x="7991" y="58724"/>
                </a:cxn>
                <a:cxn ang="0">
                  <a:pos x="0" y="67305"/>
                </a:cxn>
                <a:cxn ang="0">
                  <a:pos x="0" y="8806"/>
                </a:cxn>
                <a:cxn ang="0">
                  <a:pos x="7991" y="0"/>
                </a:cxn>
                <a:cxn ang="0">
                  <a:pos x="7991" y="58724"/>
                </a:cxn>
              </a:cxnLst>
              <a:pathLst>
                <a:path w="12" h="91">
                  <a:moveTo>
                    <a:pt x="12" y="79"/>
                  </a:moveTo>
                  <a:lnTo>
                    <a:pt x="0" y="91"/>
                  </a:lnTo>
                  <a:lnTo>
                    <a:pt x="0" y="12"/>
                  </a:lnTo>
                  <a:lnTo>
                    <a:pt x="12" y="0"/>
                  </a:lnTo>
                  <a:lnTo>
                    <a:pt x="12" y="79"/>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74" name="Rectangle 432"/>
            <p:cNvSpPr>
              <a:spLocks noChangeAspect="1"/>
            </p:cNvSpPr>
            <p:nvPr/>
          </p:nvSpPr>
          <p:spPr>
            <a:xfrm>
              <a:off x="2324" y="2066"/>
              <a:ext cx="175" cy="153"/>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75" name="Rectangle 433"/>
            <p:cNvSpPr>
              <a:spLocks noChangeAspect="1"/>
            </p:cNvSpPr>
            <p:nvPr/>
          </p:nvSpPr>
          <p:spPr>
            <a:xfrm>
              <a:off x="2324" y="2066"/>
              <a:ext cx="175" cy="153"/>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76" name="Rectangle 435"/>
            <p:cNvSpPr>
              <a:spLocks noChangeAspect="1"/>
            </p:cNvSpPr>
            <p:nvPr/>
          </p:nvSpPr>
          <p:spPr>
            <a:xfrm>
              <a:off x="3075" y="2124"/>
              <a:ext cx="175" cy="3"/>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77" name="Freeform 436"/>
            <p:cNvSpPr>
              <a:spLocks noChangeAspect="1"/>
            </p:cNvSpPr>
            <p:nvPr/>
          </p:nvSpPr>
          <p:spPr>
            <a:xfrm>
              <a:off x="3250" y="2124"/>
              <a:ext cx="1" cy="39"/>
            </a:xfrm>
            <a:custGeom>
              <a:avLst/>
              <a:gdLst/>
              <a:ahLst/>
              <a:cxnLst>
                <a:cxn ang="0">
                  <a:pos x="0" y="14245"/>
                </a:cxn>
                <a:cxn ang="0">
                  <a:pos x="0" y="15906"/>
                </a:cxn>
                <a:cxn ang="0">
                  <a:pos x="0" y="0"/>
                </a:cxn>
                <a:cxn ang="0">
                  <a:pos x="0" y="14245"/>
                </a:cxn>
              </a:cxnLst>
              <a:pathLst>
                <a:path w="2" h="20">
                  <a:moveTo>
                    <a:pt x="0" y="18"/>
                  </a:moveTo>
                  <a:lnTo>
                    <a:pt x="0" y="20"/>
                  </a:lnTo>
                  <a:lnTo>
                    <a:pt x="0" y="0"/>
                  </a:lnTo>
                  <a:lnTo>
                    <a:pt x="0" y="18"/>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78" name="Rectangle 437"/>
            <p:cNvSpPr>
              <a:spLocks noChangeAspect="1"/>
            </p:cNvSpPr>
            <p:nvPr/>
          </p:nvSpPr>
          <p:spPr>
            <a:xfrm>
              <a:off x="3075" y="2127"/>
              <a:ext cx="175" cy="36"/>
            </a:xfrm>
            <a:prstGeom prst="rect">
              <a:avLst/>
            </a:prstGeom>
            <a:solidFill>
              <a:srgbClr val="C0C0C0"/>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79" name="Rectangle 438"/>
            <p:cNvSpPr>
              <a:spLocks noChangeAspect="1"/>
            </p:cNvSpPr>
            <p:nvPr/>
          </p:nvSpPr>
          <p:spPr>
            <a:xfrm>
              <a:off x="3075" y="2127"/>
              <a:ext cx="175" cy="36"/>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80" name="Freeform 439"/>
            <p:cNvSpPr>
              <a:spLocks noChangeAspect="1"/>
            </p:cNvSpPr>
            <p:nvPr/>
          </p:nvSpPr>
          <p:spPr>
            <a:xfrm>
              <a:off x="2677" y="2163"/>
              <a:ext cx="271" cy="40"/>
            </a:xfrm>
            <a:custGeom>
              <a:avLst/>
              <a:gdLst/>
              <a:ahLst/>
              <a:cxnLst>
                <a:cxn ang="0">
                  <a:pos x="70780" y="0"/>
                </a:cxn>
                <a:cxn ang="0">
                  <a:pos x="0" y="0"/>
                </a:cxn>
                <a:cxn ang="0">
                  <a:pos x="39387" y="13192"/>
                </a:cxn>
                <a:cxn ang="0">
                  <a:pos x="110166" y="13192"/>
                </a:cxn>
                <a:cxn ang="0">
                  <a:pos x="70780" y="0"/>
                </a:cxn>
              </a:cxnLst>
              <a:pathLst>
                <a:path w="139" h="21">
                  <a:moveTo>
                    <a:pt x="89" y="0"/>
                  </a:moveTo>
                  <a:lnTo>
                    <a:pt x="0" y="0"/>
                  </a:lnTo>
                  <a:lnTo>
                    <a:pt x="50" y="21"/>
                  </a:lnTo>
                  <a:lnTo>
                    <a:pt x="139" y="21"/>
                  </a:lnTo>
                  <a:lnTo>
                    <a:pt x="89" y="0"/>
                  </a:lnTo>
                  <a:close/>
                </a:path>
              </a:pathLst>
            </a:custGeom>
            <a:solidFill>
              <a:srgbClr val="C0C0C0"/>
            </a:solidFill>
            <a:ln w="9525">
              <a:noFill/>
            </a:ln>
          </p:spPr>
          <p:txBody>
            <a:bodyPr/>
            <a:p>
              <a:endParaRPr lang="zh-CN" altLang="en-US"/>
            </a:p>
          </p:txBody>
        </p:sp>
        <p:sp>
          <p:nvSpPr>
            <p:cNvPr id="29881" name="Freeform 440"/>
            <p:cNvSpPr>
              <a:spLocks noChangeAspect="1"/>
            </p:cNvSpPr>
            <p:nvPr/>
          </p:nvSpPr>
          <p:spPr>
            <a:xfrm>
              <a:off x="2677" y="2163"/>
              <a:ext cx="271" cy="40"/>
            </a:xfrm>
            <a:custGeom>
              <a:avLst/>
              <a:gdLst/>
              <a:ahLst/>
              <a:cxnLst>
                <a:cxn ang="0">
                  <a:pos x="70780" y="0"/>
                </a:cxn>
                <a:cxn ang="0">
                  <a:pos x="0" y="0"/>
                </a:cxn>
                <a:cxn ang="0">
                  <a:pos x="39387" y="13192"/>
                </a:cxn>
                <a:cxn ang="0">
                  <a:pos x="110166" y="13192"/>
                </a:cxn>
                <a:cxn ang="0">
                  <a:pos x="70780" y="0"/>
                </a:cxn>
              </a:cxnLst>
              <a:pathLst>
                <a:path w="139" h="21">
                  <a:moveTo>
                    <a:pt x="89" y="0"/>
                  </a:moveTo>
                  <a:lnTo>
                    <a:pt x="0" y="0"/>
                  </a:lnTo>
                  <a:lnTo>
                    <a:pt x="50" y="21"/>
                  </a:lnTo>
                  <a:lnTo>
                    <a:pt x="139" y="21"/>
                  </a:lnTo>
                  <a:lnTo>
                    <a:pt x="89" y="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82" name="Freeform 441"/>
            <p:cNvSpPr>
              <a:spLocks noChangeAspect="1"/>
            </p:cNvSpPr>
            <p:nvPr/>
          </p:nvSpPr>
          <p:spPr>
            <a:xfrm>
              <a:off x="2850" y="2127"/>
              <a:ext cx="97" cy="76"/>
            </a:xfrm>
            <a:custGeom>
              <a:avLst/>
              <a:gdLst/>
              <a:ahLst/>
              <a:cxnLst>
                <a:cxn ang="0">
                  <a:pos x="37764" y="30718"/>
                </a:cxn>
                <a:cxn ang="0">
                  <a:pos x="0" y="14194"/>
                </a:cxn>
                <a:cxn ang="0">
                  <a:pos x="0" y="0"/>
                </a:cxn>
                <a:cxn ang="0">
                  <a:pos x="37764" y="16644"/>
                </a:cxn>
                <a:cxn ang="0">
                  <a:pos x="37764" y="30718"/>
                </a:cxn>
              </a:cxnLst>
              <a:pathLst>
                <a:path w="50" h="39">
                  <a:moveTo>
                    <a:pt x="50" y="39"/>
                  </a:moveTo>
                  <a:lnTo>
                    <a:pt x="0" y="18"/>
                  </a:lnTo>
                  <a:lnTo>
                    <a:pt x="0" y="0"/>
                  </a:lnTo>
                  <a:lnTo>
                    <a:pt x="50" y="21"/>
                  </a:lnTo>
                  <a:lnTo>
                    <a:pt x="50" y="39"/>
                  </a:lnTo>
                  <a:close/>
                </a:path>
              </a:pathLst>
            </a:custGeom>
            <a:solidFill>
              <a:srgbClr val="C0C0C0"/>
            </a:solidFill>
            <a:ln w="9525">
              <a:noFill/>
            </a:ln>
          </p:spPr>
          <p:txBody>
            <a:bodyPr/>
            <a:p>
              <a:endParaRPr lang="zh-CN" altLang="en-US"/>
            </a:p>
          </p:txBody>
        </p:sp>
        <p:sp>
          <p:nvSpPr>
            <p:cNvPr id="29883" name="Freeform 442"/>
            <p:cNvSpPr>
              <a:spLocks noChangeAspect="1"/>
            </p:cNvSpPr>
            <p:nvPr/>
          </p:nvSpPr>
          <p:spPr>
            <a:xfrm>
              <a:off x="2850" y="2127"/>
              <a:ext cx="97" cy="76"/>
            </a:xfrm>
            <a:custGeom>
              <a:avLst/>
              <a:gdLst/>
              <a:ahLst/>
              <a:cxnLst>
                <a:cxn ang="0">
                  <a:pos x="37764" y="30718"/>
                </a:cxn>
                <a:cxn ang="0">
                  <a:pos x="0" y="14194"/>
                </a:cxn>
                <a:cxn ang="0">
                  <a:pos x="0" y="0"/>
                </a:cxn>
                <a:cxn ang="0">
                  <a:pos x="37764" y="16644"/>
                </a:cxn>
                <a:cxn ang="0">
                  <a:pos x="37764" y="30718"/>
                </a:cxn>
              </a:cxnLst>
              <a:pathLst>
                <a:path w="50" h="39">
                  <a:moveTo>
                    <a:pt x="50" y="39"/>
                  </a:moveTo>
                  <a:lnTo>
                    <a:pt x="0" y="18"/>
                  </a:lnTo>
                  <a:lnTo>
                    <a:pt x="0" y="0"/>
                  </a:lnTo>
                  <a:lnTo>
                    <a:pt x="50" y="21"/>
                  </a:lnTo>
                  <a:lnTo>
                    <a:pt x="50" y="39"/>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84" name="Rectangle 443"/>
            <p:cNvSpPr>
              <a:spLocks noChangeAspect="1"/>
            </p:cNvSpPr>
            <p:nvPr/>
          </p:nvSpPr>
          <p:spPr>
            <a:xfrm>
              <a:off x="2677" y="2127"/>
              <a:ext cx="173" cy="36"/>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85" name="Rectangle 444"/>
            <p:cNvSpPr>
              <a:spLocks noChangeAspect="1"/>
            </p:cNvSpPr>
            <p:nvPr/>
          </p:nvSpPr>
          <p:spPr>
            <a:xfrm>
              <a:off x="2677" y="2127"/>
              <a:ext cx="173" cy="36"/>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86" name="Freeform 445"/>
            <p:cNvSpPr>
              <a:spLocks noChangeAspect="1"/>
            </p:cNvSpPr>
            <p:nvPr/>
          </p:nvSpPr>
          <p:spPr>
            <a:xfrm>
              <a:off x="2235" y="2703"/>
              <a:ext cx="217" cy="23"/>
            </a:xfrm>
            <a:custGeom>
              <a:avLst/>
              <a:gdLst/>
              <a:ahLst/>
              <a:cxnLst>
                <a:cxn ang="0">
                  <a:pos x="80894" y="7991"/>
                </a:cxn>
                <a:cxn ang="0">
                  <a:pos x="0" y="7991"/>
                </a:cxn>
                <a:cxn ang="0">
                  <a:pos x="9593" y="0"/>
                </a:cxn>
                <a:cxn ang="0">
                  <a:pos x="90487" y="0"/>
                </a:cxn>
                <a:cxn ang="0">
                  <a:pos x="80894" y="7991"/>
                </a:cxn>
              </a:cxnLst>
              <a:pathLst>
                <a:path w="111" h="12">
                  <a:moveTo>
                    <a:pt x="99" y="12"/>
                  </a:moveTo>
                  <a:lnTo>
                    <a:pt x="0" y="12"/>
                  </a:lnTo>
                  <a:lnTo>
                    <a:pt x="12" y="0"/>
                  </a:lnTo>
                  <a:lnTo>
                    <a:pt x="111" y="0"/>
                  </a:lnTo>
                  <a:lnTo>
                    <a:pt x="99" y="12"/>
                  </a:lnTo>
                  <a:close/>
                </a:path>
              </a:pathLst>
            </a:custGeom>
            <a:solidFill>
              <a:srgbClr val="C0C0C0"/>
            </a:solidFill>
            <a:ln w="9525">
              <a:noFill/>
            </a:ln>
          </p:spPr>
          <p:txBody>
            <a:bodyPr/>
            <a:p>
              <a:endParaRPr lang="zh-CN" altLang="en-US"/>
            </a:p>
          </p:txBody>
        </p:sp>
        <p:sp>
          <p:nvSpPr>
            <p:cNvPr id="29887" name="Freeform 446"/>
            <p:cNvSpPr>
              <a:spLocks noChangeAspect="1"/>
            </p:cNvSpPr>
            <p:nvPr/>
          </p:nvSpPr>
          <p:spPr>
            <a:xfrm>
              <a:off x="2235" y="2703"/>
              <a:ext cx="217" cy="23"/>
            </a:xfrm>
            <a:custGeom>
              <a:avLst/>
              <a:gdLst/>
              <a:ahLst/>
              <a:cxnLst>
                <a:cxn ang="0">
                  <a:pos x="80894" y="7991"/>
                </a:cxn>
                <a:cxn ang="0">
                  <a:pos x="0" y="7991"/>
                </a:cxn>
                <a:cxn ang="0">
                  <a:pos x="9593" y="0"/>
                </a:cxn>
                <a:cxn ang="0">
                  <a:pos x="90487" y="0"/>
                </a:cxn>
                <a:cxn ang="0">
                  <a:pos x="80894" y="7991"/>
                </a:cxn>
              </a:cxnLst>
              <a:pathLst>
                <a:path w="111" h="12">
                  <a:moveTo>
                    <a:pt x="99" y="12"/>
                  </a:moveTo>
                  <a:lnTo>
                    <a:pt x="0" y="12"/>
                  </a:lnTo>
                  <a:lnTo>
                    <a:pt x="12" y="0"/>
                  </a:lnTo>
                  <a:lnTo>
                    <a:pt x="111" y="0"/>
                  </a:lnTo>
                  <a:lnTo>
                    <a:pt x="99"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88" name="Freeform 447"/>
            <p:cNvSpPr>
              <a:spLocks noChangeAspect="1"/>
            </p:cNvSpPr>
            <p:nvPr/>
          </p:nvSpPr>
          <p:spPr>
            <a:xfrm>
              <a:off x="2428" y="2703"/>
              <a:ext cx="24" cy="193"/>
            </a:xfrm>
            <a:custGeom>
              <a:avLst/>
              <a:gdLst/>
              <a:ahLst/>
              <a:cxnLst>
                <a:cxn ang="0">
                  <a:pos x="12288" y="69018"/>
                </a:cxn>
                <a:cxn ang="0">
                  <a:pos x="0" y="78448"/>
                </a:cxn>
                <a:cxn ang="0">
                  <a:pos x="0" y="9434"/>
                </a:cxn>
                <a:cxn ang="0">
                  <a:pos x="12288" y="0"/>
                </a:cxn>
                <a:cxn ang="0">
                  <a:pos x="12288" y="69018"/>
                </a:cxn>
              </a:cxnLst>
              <a:pathLst>
                <a:path w="12" h="99">
                  <a:moveTo>
                    <a:pt x="12" y="87"/>
                  </a:moveTo>
                  <a:lnTo>
                    <a:pt x="0" y="99"/>
                  </a:lnTo>
                  <a:lnTo>
                    <a:pt x="0" y="12"/>
                  </a:lnTo>
                  <a:lnTo>
                    <a:pt x="12" y="0"/>
                  </a:lnTo>
                  <a:lnTo>
                    <a:pt x="12" y="87"/>
                  </a:lnTo>
                  <a:close/>
                </a:path>
              </a:pathLst>
            </a:custGeom>
            <a:solidFill>
              <a:srgbClr val="C0C0C0"/>
            </a:solidFill>
            <a:ln w="9525">
              <a:noFill/>
            </a:ln>
          </p:spPr>
          <p:txBody>
            <a:bodyPr/>
            <a:p>
              <a:endParaRPr lang="zh-CN" altLang="en-US"/>
            </a:p>
          </p:txBody>
        </p:sp>
        <p:sp>
          <p:nvSpPr>
            <p:cNvPr id="29889" name="Freeform 448"/>
            <p:cNvSpPr>
              <a:spLocks noChangeAspect="1"/>
            </p:cNvSpPr>
            <p:nvPr/>
          </p:nvSpPr>
          <p:spPr>
            <a:xfrm>
              <a:off x="2428" y="2703"/>
              <a:ext cx="24" cy="193"/>
            </a:xfrm>
            <a:custGeom>
              <a:avLst/>
              <a:gdLst/>
              <a:ahLst/>
              <a:cxnLst>
                <a:cxn ang="0">
                  <a:pos x="12288" y="69018"/>
                </a:cxn>
                <a:cxn ang="0">
                  <a:pos x="0" y="78448"/>
                </a:cxn>
                <a:cxn ang="0">
                  <a:pos x="0" y="9434"/>
                </a:cxn>
                <a:cxn ang="0">
                  <a:pos x="12288" y="0"/>
                </a:cxn>
                <a:cxn ang="0">
                  <a:pos x="12288" y="69018"/>
                </a:cxn>
              </a:cxnLst>
              <a:pathLst>
                <a:path w="12" h="99">
                  <a:moveTo>
                    <a:pt x="12" y="87"/>
                  </a:moveTo>
                  <a:lnTo>
                    <a:pt x="0" y="99"/>
                  </a:lnTo>
                  <a:lnTo>
                    <a:pt x="0" y="12"/>
                  </a:lnTo>
                  <a:lnTo>
                    <a:pt x="12" y="0"/>
                  </a:lnTo>
                  <a:lnTo>
                    <a:pt x="12" y="87"/>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90" name="Rectangle 449"/>
            <p:cNvSpPr>
              <a:spLocks noChangeAspect="1"/>
            </p:cNvSpPr>
            <p:nvPr/>
          </p:nvSpPr>
          <p:spPr>
            <a:xfrm>
              <a:off x="2235" y="2726"/>
              <a:ext cx="193" cy="170"/>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91" name="Rectangle 450"/>
            <p:cNvSpPr>
              <a:spLocks noChangeAspect="1"/>
            </p:cNvSpPr>
            <p:nvPr/>
          </p:nvSpPr>
          <p:spPr>
            <a:xfrm>
              <a:off x="2235" y="2726"/>
              <a:ext cx="193" cy="170"/>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92" name="Rectangle 452"/>
            <p:cNvSpPr>
              <a:spLocks noChangeAspect="1"/>
            </p:cNvSpPr>
            <p:nvPr/>
          </p:nvSpPr>
          <p:spPr>
            <a:xfrm>
              <a:off x="3071" y="2788"/>
              <a:ext cx="192" cy="5"/>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93" name="Freeform 453"/>
            <p:cNvSpPr>
              <a:spLocks noChangeAspect="1"/>
            </p:cNvSpPr>
            <p:nvPr/>
          </p:nvSpPr>
          <p:spPr>
            <a:xfrm>
              <a:off x="3265" y="2788"/>
              <a:ext cx="3" cy="43"/>
            </a:xfrm>
            <a:custGeom>
              <a:avLst/>
              <a:gdLst/>
              <a:ahLst/>
              <a:cxnLst>
                <a:cxn ang="0">
                  <a:pos x="0" y="16225"/>
                </a:cxn>
                <a:cxn ang="0">
                  <a:pos x="0" y="17890"/>
                </a:cxn>
                <a:cxn ang="0">
                  <a:pos x="0" y="0"/>
                </a:cxn>
                <a:cxn ang="0">
                  <a:pos x="0" y="16225"/>
                </a:cxn>
              </a:cxnLst>
              <a:pathLst>
                <a:path w="2" h="22">
                  <a:moveTo>
                    <a:pt x="0" y="20"/>
                  </a:moveTo>
                  <a:lnTo>
                    <a:pt x="0" y="22"/>
                  </a:lnTo>
                  <a:lnTo>
                    <a:pt x="0" y="0"/>
                  </a:lnTo>
                  <a:lnTo>
                    <a:pt x="0" y="2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94" name="Rectangle 454"/>
            <p:cNvSpPr>
              <a:spLocks noChangeAspect="1"/>
            </p:cNvSpPr>
            <p:nvPr/>
          </p:nvSpPr>
          <p:spPr>
            <a:xfrm>
              <a:off x="3071" y="2793"/>
              <a:ext cx="192" cy="38"/>
            </a:xfrm>
            <a:prstGeom prst="rect">
              <a:avLst/>
            </a:prstGeom>
            <a:solidFill>
              <a:srgbClr val="C0C0C0"/>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95" name="Rectangle 455"/>
            <p:cNvSpPr>
              <a:spLocks noChangeAspect="1"/>
            </p:cNvSpPr>
            <p:nvPr/>
          </p:nvSpPr>
          <p:spPr>
            <a:xfrm>
              <a:off x="3071" y="2793"/>
              <a:ext cx="192" cy="3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896" name="Freeform 456"/>
            <p:cNvSpPr>
              <a:spLocks noChangeAspect="1"/>
            </p:cNvSpPr>
            <p:nvPr/>
          </p:nvSpPr>
          <p:spPr>
            <a:xfrm>
              <a:off x="2625" y="2831"/>
              <a:ext cx="291" cy="41"/>
            </a:xfrm>
            <a:custGeom>
              <a:avLst/>
              <a:gdLst/>
              <a:ahLst/>
              <a:cxnLst>
                <a:cxn ang="0">
                  <a:pos x="80646" y="0"/>
                </a:cxn>
                <a:cxn ang="0">
                  <a:pos x="0" y="0"/>
                </a:cxn>
                <a:cxn ang="0">
                  <a:pos x="40404" y="16886"/>
                </a:cxn>
                <a:cxn ang="0">
                  <a:pos x="120189" y="16886"/>
                </a:cxn>
                <a:cxn ang="0">
                  <a:pos x="80646" y="0"/>
                </a:cxn>
              </a:cxnLst>
              <a:pathLst>
                <a:path w="149" h="21">
                  <a:moveTo>
                    <a:pt x="100" y="0"/>
                  </a:moveTo>
                  <a:lnTo>
                    <a:pt x="0" y="0"/>
                  </a:lnTo>
                  <a:lnTo>
                    <a:pt x="50" y="21"/>
                  </a:lnTo>
                  <a:lnTo>
                    <a:pt x="149" y="21"/>
                  </a:lnTo>
                  <a:lnTo>
                    <a:pt x="100" y="0"/>
                  </a:lnTo>
                  <a:close/>
                </a:path>
              </a:pathLst>
            </a:custGeom>
            <a:solidFill>
              <a:srgbClr val="C0C0C0"/>
            </a:solidFill>
            <a:ln w="9525">
              <a:noFill/>
            </a:ln>
          </p:spPr>
          <p:txBody>
            <a:bodyPr/>
            <a:p>
              <a:endParaRPr lang="zh-CN" altLang="en-US"/>
            </a:p>
          </p:txBody>
        </p:sp>
        <p:sp>
          <p:nvSpPr>
            <p:cNvPr id="29897" name="Freeform 457"/>
            <p:cNvSpPr>
              <a:spLocks noChangeAspect="1"/>
            </p:cNvSpPr>
            <p:nvPr/>
          </p:nvSpPr>
          <p:spPr>
            <a:xfrm>
              <a:off x="2625" y="2831"/>
              <a:ext cx="291" cy="41"/>
            </a:xfrm>
            <a:custGeom>
              <a:avLst/>
              <a:gdLst/>
              <a:ahLst/>
              <a:cxnLst>
                <a:cxn ang="0">
                  <a:pos x="80646" y="0"/>
                </a:cxn>
                <a:cxn ang="0">
                  <a:pos x="0" y="0"/>
                </a:cxn>
                <a:cxn ang="0">
                  <a:pos x="40404" y="16886"/>
                </a:cxn>
                <a:cxn ang="0">
                  <a:pos x="120189" y="16886"/>
                </a:cxn>
                <a:cxn ang="0">
                  <a:pos x="80646" y="0"/>
                </a:cxn>
              </a:cxnLst>
              <a:pathLst>
                <a:path w="149" h="21">
                  <a:moveTo>
                    <a:pt x="100" y="0"/>
                  </a:moveTo>
                  <a:lnTo>
                    <a:pt x="0" y="0"/>
                  </a:lnTo>
                  <a:lnTo>
                    <a:pt x="50" y="21"/>
                  </a:lnTo>
                  <a:lnTo>
                    <a:pt x="149" y="21"/>
                  </a:lnTo>
                  <a:lnTo>
                    <a:pt x="100" y="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898" name="Freeform 458"/>
            <p:cNvSpPr>
              <a:spLocks noChangeAspect="1"/>
            </p:cNvSpPr>
            <p:nvPr/>
          </p:nvSpPr>
          <p:spPr>
            <a:xfrm>
              <a:off x="2821" y="2793"/>
              <a:ext cx="95" cy="79"/>
            </a:xfrm>
            <a:custGeom>
              <a:avLst/>
              <a:gdLst/>
              <a:ahLst/>
              <a:cxnLst>
                <a:cxn ang="0">
                  <a:pos x="36765" y="29687"/>
                </a:cxn>
                <a:cxn ang="0">
                  <a:pos x="0" y="14365"/>
                </a:cxn>
                <a:cxn ang="0">
                  <a:pos x="0" y="0"/>
                </a:cxn>
                <a:cxn ang="0">
                  <a:pos x="36765" y="15960"/>
                </a:cxn>
                <a:cxn ang="0">
                  <a:pos x="36765" y="29687"/>
                </a:cxn>
              </a:cxnLst>
              <a:pathLst>
                <a:path w="49" h="41">
                  <a:moveTo>
                    <a:pt x="49" y="41"/>
                  </a:moveTo>
                  <a:lnTo>
                    <a:pt x="0" y="20"/>
                  </a:lnTo>
                  <a:lnTo>
                    <a:pt x="0" y="0"/>
                  </a:lnTo>
                  <a:lnTo>
                    <a:pt x="49" y="22"/>
                  </a:lnTo>
                  <a:lnTo>
                    <a:pt x="49" y="41"/>
                  </a:lnTo>
                  <a:close/>
                </a:path>
              </a:pathLst>
            </a:custGeom>
            <a:solidFill>
              <a:srgbClr val="C0C0C0"/>
            </a:solidFill>
            <a:ln w="9525">
              <a:noFill/>
            </a:ln>
          </p:spPr>
          <p:txBody>
            <a:bodyPr/>
            <a:p>
              <a:endParaRPr lang="zh-CN" altLang="en-US"/>
            </a:p>
          </p:txBody>
        </p:sp>
        <p:sp>
          <p:nvSpPr>
            <p:cNvPr id="29899" name="Freeform 459"/>
            <p:cNvSpPr>
              <a:spLocks noChangeAspect="1"/>
            </p:cNvSpPr>
            <p:nvPr/>
          </p:nvSpPr>
          <p:spPr>
            <a:xfrm>
              <a:off x="2821" y="2793"/>
              <a:ext cx="95" cy="79"/>
            </a:xfrm>
            <a:custGeom>
              <a:avLst/>
              <a:gdLst/>
              <a:ahLst/>
              <a:cxnLst>
                <a:cxn ang="0">
                  <a:pos x="36765" y="29687"/>
                </a:cxn>
                <a:cxn ang="0">
                  <a:pos x="0" y="14365"/>
                </a:cxn>
                <a:cxn ang="0">
                  <a:pos x="0" y="0"/>
                </a:cxn>
                <a:cxn ang="0">
                  <a:pos x="36765" y="15960"/>
                </a:cxn>
                <a:cxn ang="0">
                  <a:pos x="36765" y="29687"/>
                </a:cxn>
              </a:cxnLst>
              <a:pathLst>
                <a:path w="49" h="41">
                  <a:moveTo>
                    <a:pt x="49" y="41"/>
                  </a:moveTo>
                  <a:lnTo>
                    <a:pt x="0" y="20"/>
                  </a:lnTo>
                  <a:lnTo>
                    <a:pt x="0" y="0"/>
                  </a:lnTo>
                  <a:lnTo>
                    <a:pt x="49" y="22"/>
                  </a:lnTo>
                  <a:lnTo>
                    <a:pt x="49" y="41"/>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00" name="Rectangle 460"/>
            <p:cNvSpPr>
              <a:spLocks noChangeAspect="1"/>
            </p:cNvSpPr>
            <p:nvPr/>
          </p:nvSpPr>
          <p:spPr>
            <a:xfrm>
              <a:off x="2625" y="2793"/>
              <a:ext cx="196" cy="3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01" name="Rectangle 462"/>
            <p:cNvSpPr>
              <a:spLocks noChangeAspect="1"/>
            </p:cNvSpPr>
            <p:nvPr/>
          </p:nvSpPr>
          <p:spPr>
            <a:xfrm>
              <a:off x="2637" y="2793"/>
              <a:ext cx="196" cy="3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02" name="Freeform 463"/>
            <p:cNvSpPr>
              <a:spLocks noChangeAspect="1"/>
            </p:cNvSpPr>
            <p:nvPr/>
          </p:nvSpPr>
          <p:spPr>
            <a:xfrm>
              <a:off x="2557" y="2200"/>
              <a:ext cx="116" cy="23"/>
            </a:xfrm>
            <a:custGeom>
              <a:avLst/>
              <a:gdLst/>
              <a:ahLst/>
              <a:cxnLst>
                <a:cxn ang="0">
                  <a:pos x="35714" y="7991"/>
                </a:cxn>
                <a:cxn ang="0">
                  <a:pos x="0" y="7991"/>
                </a:cxn>
                <a:cxn ang="0">
                  <a:pos x="7990" y="0"/>
                </a:cxn>
                <a:cxn ang="0">
                  <a:pos x="44536" y="0"/>
                </a:cxn>
                <a:cxn ang="0">
                  <a:pos x="35714" y="7991"/>
                </a:cxn>
              </a:cxnLst>
              <a:pathLst>
                <a:path w="60" h="12">
                  <a:moveTo>
                    <a:pt x="48" y="12"/>
                  </a:moveTo>
                  <a:lnTo>
                    <a:pt x="0" y="12"/>
                  </a:lnTo>
                  <a:lnTo>
                    <a:pt x="11" y="0"/>
                  </a:lnTo>
                  <a:lnTo>
                    <a:pt x="60" y="0"/>
                  </a:lnTo>
                  <a:lnTo>
                    <a:pt x="48" y="12"/>
                  </a:lnTo>
                  <a:close/>
                </a:path>
              </a:pathLst>
            </a:custGeom>
            <a:solidFill>
              <a:srgbClr val="C0C0C0"/>
            </a:solidFill>
            <a:ln w="9525">
              <a:noFill/>
            </a:ln>
          </p:spPr>
          <p:txBody>
            <a:bodyPr/>
            <a:p>
              <a:endParaRPr lang="zh-CN" altLang="en-US"/>
            </a:p>
          </p:txBody>
        </p:sp>
        <p:sp>
          <p:nvSpPr>
            <p:cNvPr id="29903" name="Freeform 464"/>
            <p:cNvSpPr>
              <a:spLocks noChangeAspect="1"/>
            </p:cNvSpPr>
            <p:nvPr/>
          </p:nvSpPr>
          <p:spPr>
            <a:xfrm>
              <a:off x="2557" y="2200"/>
              <a:ext cx="116" cy="23"/>
            </a:xfrm>
            <a:custGeom>
              <a:avLst/>
              <a:gdLst/>
              <a:ahLst/>
              <a:cxnLst>
                <a:cxn ang="0">
                  <a:pos x="35714" y="7991"/>
                </a:cxn>
                <a:cxn ang="0">
                  <a:pos x="0" y="7991"/>
                </a:cxn>
                <a:cxn ang="0">
                  <a:pos x="7990" y="0"/>
                </a:cxn>
                <a:cxn ang="0">
                  <a:pos x="44536" y="0"/>
                </a:cxn>
                <a:cxn ang="0">
                  <a:pos x="35714" y="7991"/>
                </a:cxn>
              </a:cxnLst>
              <a:pathLst>
                <a:path w="60" h="12">
                  <a:moveTo>
                    <a:pt x="48" y="12"/>
                  </a:moveTo>
                  <a:lnTo>
                    <a:pt x="0" y="12"/>
                  </a:lnTo>
                  <a:lnTo>
                    <a:pt x="11" y="0"/>
                  </a:lnTo>
                  <a:lnTo>
                    <a:pt x="60" y="0"/>
                  </a:lnTo>
                  <a:lnTo>
                    <a:pt x="48" y="12"/>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04" name="Freeform 465"/>
            <p:cNvSpPr>
              <a:spLocks noChangeAspect="1"/>
            </p:cNvSpPr>
            <p:nvPr/>
          </p:nvSpPr>
          <p:spPr>
            <a:xfrm>
              <a:off x="2650" y="2200"/>
              <a:ext cx="23" cy="107"/>
            </a:xfrm>
            <a:custGeom>
              <a:avLst/>
              <a:gdLst/>
              <a:ahLst/>
              <a:cxnLst>
                <a:cxn ang="0">
                  <a:pos x="7991" y="33450"/>
                </a:cxn>
                <a:cxn ang="0">
                  <a:pos x="0" y="42714"/>
                </a:cxn>
                <a:cxn ang="0">
                  <a:pos x="0" y="9284"/>
                </a:cxn>
                <a:cxn ang="0">
                  <a:pos x="7991" y="0"/>
                </a:cxn>
                <a:cxn ang="0">
                  <a:pos x="7991" y="33450"/>
                </a:cxn>
              </a:cxnLst>
              <a:pathLst>
                <a:path w="12" h="55">
                  <a:moveTo>
                    <a:pt x="12" y="43"/>
                  </a:moveTo>
                  <a:lnTo>
                    <a:pt x="0" y="55"/>
                  </a:lnTo>
                  <a:lnTo>
                    <a:pt x="0" y="12"/>
                  </a:lnTo>
                  <a:lnTo>
                    <a:pt x="12" y="0"/>
                  </a:lnTo>
                  <a:lnTo>
                    <a:pt x="12" y="43"/>
                  </a:lnTo>
                  <a:close/>
                </a:path>
              </a:pathLst>
            </a:custGeom>
            <a:solidFill>
              <a:srgbClr val="C0C0C0"/>
            </a:solidFill>
            <a:ln w="9525">
              <a:noFill/>
            </a:ln>
          </p:spPr>
          <p:txBody>
            <a:bodyPr/>
            <a:p>
              <a:endParaRPr lang="zh-CN" altLang="en-US"/>
            </a:p>
          </p:txBody>
        </p:sp>
        <p:sp>
          <p:nvSpPr>
            <p:cNvPr id="29905" name="Freeform 466"/>
            <p:cNvSpPr>
              <a:spLocks noChangeAspect="1"/>
            </p:cNvSpPr>
            <p:nvPr/>
          </p:nvSpPr>
          <p:spPr>
            <a:xfrm>
              <a:off x="2650" y="2200"/>
              <a:ext cx="23" cy="107"/>
            </a:xfrm>
            <a:custGeom>
              <a:avLst/>
              <a:gdLst/>
              <a:ahLst/>
              <a:cxnLst>
                <a:cxn ang="0">
                  <a:pos x="7991" y="33450"/>
                </a:cxn>
                <a:cxn ang="0">
                  <a:pos x="0" y="42714"/>
                </a:cxn>
                <a:cxn ang="0">
                  <a:pos x="0" y="9284"/>
                </a:cxn>
                <a:cxn ang="0">
                  <a:pos x="7991" y="0"/>
                </a:cxn>
                <a:cxn ang="0">
                  <a:pos x="7991" y="33450"/>
                </a:cxn>
              </a:cxnLst>
              <a:pathLst>
                <a:path w="12" h="55">
                  <a:moveTo>
                    <a:pt x="12" y="43"/>
                  </a:moveTo>
                  <a:lnTo>
                    <a:pt x="0" y="55"/>
                  </a:lnTo>
                  <a:lnTo>
                    <a:pt x="0" y="12"/>
                  </a:lnTo>
                  <a:lnTo>
                    <a:pt x="12" y="0"/>
                  </a:lnTo>
                  <a:lnTo>
                    <a:pt x="12" y="43"/>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06" name="Rectangle 467"/>
            <p:cNvSpPr>
              <a:spLocks noChangeAspect="1"/>
            </p:cNvSpPr>
            <p:nvPr/>
          </p:nvSpPr>
          <p:spPr>
            <a:xfrm>
              <a:off x="2557" y="2223"/>
              <a:ext cx="93" cy="84"/>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07" name="Rectangle 468"/>
            <p:cNvSpPr>
              <a:spLocks noChangeAspect="1"/>
            </p:cNvSpPr>
            <p:nvPr/>
          </p:nvSpPr>
          <p:spPr>
            <a:xfrm>
              <a:off x="2557" y="2223"/>
              <a:ext cx="93" cy="84"/>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08" name="Rectangle 469"/>
            <p:cNvSpPr>
              <a:spLocks noChangeAspect="1"/>
            </p:cNvSpPr>
            <p:nvPr/>
          </p:nvSpPr>
          <p:spPr>
            <a:xfrm>
              <a:off x="3203" y="2243"/>
              <a:ext cx="96" cy="3"/>
            </a:xfrm>
            <a:prstGeom prst="rect">
              <a:avLst/>
            </a:prstGeom>
            <a:solidFill>
              <a:srgbClr val="C0C0C0"/>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09" name="Rectangle 470"/>
            <p:cNvSpPr>
              <a:spLocks noChangeAspect="1"/>
            </p:cNvSpPr>
            <p:nvPr/>
          </p:nvSpPr>
          <p:spPr>
            <a:xfrm>
              <a:off x="3203" y="2243"/>
              <a:ext cx="96" cy="3"/>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10" name="Freeform 471"/>
            <p:cNvSpPr>
              <a:spLocks noChangeAspect="1"/>
            </p:cNvSpPr>
            <p:nvPr/>
          </p:nvSpPr>
          <p:spPr>
            <a:xfrm>
              <a:off x="3299" y="2243"/>
              <a:ext cx="3" cy="23"/>
            </a:xfrm>
            <a:custGeom>
              <a:avLst/>
              <a:gdLst/>
              <a:ahLst/>
              <a:cxnLst>
                <a:cxn ang="0">
                  <a:pos x="0" y="13108"/>
                </a:cxn>
                <a:cxn ang="0">
                  <a:pos x="0" y="16014"/>
                </a:cxn>
                <a:cxn ang="0">
                  <a:pos x="0" y="0"/>
                </a:cxn>
                <a:cxn ang="0">
                  <a:pos x="0" y="13108"/>
                </a:cxn>
              </a:cxnLst>
              <a:pathLst>
                <a:path w="2" h="11">
                  <a:moveTo>
                    <a:pt x="0" y="9"/>
                  </a:moveTo>
                  <a:lnTo>
                    <a:pt x="0" y="11"/>
                  </a:lnTo>
                  <a:lnTo>
                    <a:pt x="0" y="0"/>
                  </a:lnTo>
                  <a:lnTo>
                    <a:pt x="0" y="9"/>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11" name="Rectangle 472"/>
            <p:cNvSpPr>
              <a:spLocks noChangeAspect="1"/>
            </p:cNvSpPr>
            <p:nvPr/>
          </p:nvSpPr>
          <p:spPr>
            <a:xfrm>
              <a:off x="3203" y="2246"/>
              <a:ext cx="96" cy="18"/>
            </a:xfrm>
            <a:prstGeom prst="rect">
              <a:avLst/>
            </a:prstGeom>
            <a:solidFill>
              <a:srgbClr val="C0C0C0"/>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12" name="Rectangle 473"/>
            <p:cNvSpPr>
              <a:spLocks noChangeAspect="1"/>
            </p:cNvSpPr>
            <p:nvPr/>
          </p:nvSpPr>
          <p:spPr>
            <a:xfrm flipV="1">
              <a:off x="3207" y="2264"/>
              <a:ext cx="92" cy="92"/>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13" name="Freeform 474"/>
            <p:cNvSpPr>
              <a:spLocks noChangeAspect="1"/>
            </p:cNvSpPr>
            <p:nvPr/>
          </p:nvSpPr>
          <p:spPr>
            <a:xfrm>
              <a:off x="2897" y="2264"/>
              <a:ext cx="137" cy="16"/>
            </a:xfrm>
            <a:custGeom>
              <a:avLst/>
              <a:gdLst/>
              <a:ahLst/>
              <a:cxnLst>
                <a:cxn ang="0">
                  <a:pos x="34750" y="0"/>
                </a:cxn>
                <a:cxn ang="0">
                  <a:pos x="0" y="0"/>
                </a:cxn>
                <a:cxn ang="0">
                  <a:pos x="16152" y="3198"/>
                </a:cxn>
                <a:cxn ang="0">
                  <a:pos x="51512" y="3198"/>
                </a:cxn>
                <a:cxn ang="0">
                  <a:pos x="34750" y="0"/>
                </a:cxn>
              </a:cxnLst>
              <a:pathLst>
                <a:path w="71" h="9">
                  <a:moveTo>
                    <a:pt x="48" y="0"/>
                  </a:moveTo>
                  <a:lnTo>
                    <a:pt x="0" y="0"/>
                  </a:lnTo>
                  <a:lnTo>
                    <a:pt x="22" y="9"/>
                  </a:lnTo>
                  <a:lnTo>
                    <a:pt x="71" y="9"/>
                  </a:lnTo>
                  <a:lnTo>
                    <a:pt x="48" y="0"/>
                  </a:lnTo>
                  <a:close/>
                </a:path>
              </a:pathLst>
            </a:custGeom>
            <a:solidFill>
              <a:srgbClr val="C0C0C0"/>
            </a:solidFill>
            <a:ln w="9525">
              <a:noFill/>
            </a:ln>
          </p:spPr>
          <p:txBody>
            <a:bodyPr/>
            <a:p>
              <a:endParaRPr lang="zh-CN" altLang="en-US"/>
            </a:p>
          </p:txBody>
        </p:sp>
        <p:sp>
          <p:nvSpPr>
            <p:cNvPr id="29914" name="Freeform 475"/>
            <p:cNvSpPr>
              <a:spLocks noChangeAspect="1"/>
            </p:cNvSpPr>
            <p:nvPr/>
          </p:nvSpPr>
          <p:spPr>
            <a:xfrm>
              <a:off x="2897" y="2264"/>
              <a:ext cx="137" cy="16"/>
            </a:xfrm>
            <a:custGeom>
              <a:avLst/>
              <a:gdLst/>
              <a:ahLst/>
              <a:cxnLst>
                <a:cxn ang="0">
                  <a:pos x="34750" y="0"/>
                </a:cxn>
                <a:cxn ang="0">
                  <a:pos x="0" y="0"/>
                </a:cxn>
                <a:cxn ang="0">
                  <a:pos x="16152" y="3198"/>
                </a:cxn>
                <a:cxn ang="0">
                  <a:pos x="51512" y="3198"/>
                </a:cxn>
                <a:cxn ang="0">
                  <a:pos x="34750" y="0"/>
                </a:cxn>
              </a:cxnLst>
              <a:pathLst>
                <a:path w="71" h="9">
                  <a:moveTo>
                    <a:pt x="48" y="0"/>
                  </a:moveTo>
                  <a:lnTo>
                    <a:pt x="0" y="0"/>
                  </a:lnTo>
                  <a:lnTo>
                    <a:pt x="22" y="9"/>
                  </a:lnTo>
                  <a:lnTo>
                    <a:pt x="71" y="9"/>
                  </a:lnTo>
                  <a:lnTo>
                    <a:pt x="48" y="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15" name="Freeform 476"/>
            <p:cNvSpPr>
              <a:spLocks noChangeAspect="1"/>
            </p:cNvSpPr>
            <p:nvPr/>
          </p:nvSpPr>
          <p:spPr>
            <a:xfrm>
              <a:off x="2989" y="2246"/>
              <a:ext cx="45" cy="35"/>
            </a:xfrm>
            <a:custGeom>
              <a:avLst/>
              <a:gdLst/>
              <a:ahLst/>
              <a:cxnLst>
                <a:cxn ang="0">
                  <a:pos x="18886" y="13895"/>
                </a:cxn>
                <a:cxn ang="0">
                  <a:pos x="0" y="7146"/>
                </a:cxn>
                <a:cxn ang="0">
                  <a:pos x="0" y="0"/>
                </a:cxn>
                <a:cxn ang="0">
                  <a:pos x="18886" y="6329"/>
                </a:cxn>
                <a:cxn ang="0">
                  <a:pos x="18886" y="13895"/>
                </a:cxn>
              </a:cxnLst>
              <a:pathLst>
                <a:path w="23" h="18">
                  <a:moveTo>
                    <a:pt x="23" y="18"/>
                  </a:moveTo>
                  <a:lnTo>
                    <a:pt x="0" y="9"/>
                  </a:lnTo>
                  <a:lnTo>
                    <a:pt x="0" y="0"/>
                  </a:lnTo>
                  <a:lnTo>
                    <a:pt x="23" y="8"/>
                  </a:lnTo>
                  <a:lnTo>
                    <a:pt x="23" y="18"/>
                  </a:lnTo>
                  <a:close/>
                </a:path>
              </a:pathLst>
            </a:custGeom>
            <a:solidFill>
              <a:srgbClr val="C0C0C0"/>
            </a:solidFill>
            <a:ln w="9525">
              <a:noFill/>
            </a:ln>
          </p:spPr>
          <p:txBody>
            <a:bodyPr/>
            <a:p>
              <a:endParaRPr lang="zh-CN" altLang="en-US"/>
            </a:p>
          </p:txBody>
        </p:sp>
        <p:sp>
          <p:nvSpPr>
            <p:cNvPr id="29916" name="Freeform 477"/>
            <p:cNvSpPr>
              <a:spLocks noChangeAspect="1"/>
            </p:cNvSpPr>
            <p:nvPr/>
          </p:nvSpPr>
          <p:spPr>
            <a:xfrm>
              <a:off x="2989" y="2246"/>
              <a:ext cx="45" cy="35"/>
            </a:xfrm>
            <a:custGeom>
              <a:avLst/>
              <a:gdLst/>
              <a:ahLst/>
              <a:cxnLst>
                <a:cxn ang="0">
                  <a:pos x="18886" y="13895"/>
                </a:cxn>
                <a:cxn ang="0">
                  <a:pos x="0" y="7146"/>
                </a:cxn>
                <a:cxn ang="0">
                  <a:pos x="0" y="0"/>
                </a:cxn>
                <a:cxn ang="0">
                  <a:pos x="18886" y="6329"/>
                </a:cxn>
                <a:cxn ang="0">
                  <a:pos x="18886" y="13895"/>
                </a:cxn>
              </a:cxnLst>
              <a:pathLst>
                <a:path w="23" h="18">
                  <a:moveTo>
                    <a:pt x="23" y="18"/>
                  </a:moveTo>
                  <a:lnTo>
                    <a:pt x="0" y="9"/>
                  </a:lnTo>
                  <a:lnTo>
                    <a:pt x="0" y="0"/>
                  </a:lnTo>
                  <a:lnTo>
                    <a:pt x="23" y="8"/>
                  </a:lnTo>
                  <a:lnTo>
                    <a:pt x="23" y="18"/>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17" name="Rectangle 478"/>
            <p:cNvSpPr>
              <a:spLocks noChangeAspect="1"/>
            </p:cNvSpPr>
            <p:nvPr/>
          </p:nvSpPr>
          <p:spPr>
            <a:xfrm>
              <a:off x="2897" y="2246"/>
              <a:ext cx="92" cy="1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18" name="Rectangle 479"/>
            <p:cNvSpPr>
              <a:spLocks noChangeAspect="1"/>
            </p:cNvSpPr>
            <p:nvPr/>
          </p:nvSpPr>
          <p:spPr>
            <a:xfrm>
              <a:off x="2897" y="2246"/>
              <a:ext cx="92" cy="1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19" name="Freeform 480"/>
            <p:cNvSpPr>
              <a:spLocks noChangeAspect="1"/>
            </p:cNvSpPr>
            <p:nvPr/>
          </p:nvSpPr>
          <p:spPr>
            <a:xfrm>
              <a:off x="3473" y="2358"/>
              <a:ext cx="523" cy="107"/>
            </a:xfrm>
            <a:custGeom>
              <a:avLst/>
              <a:gdLst/>
              <a:ahLst/>
              <a:cxnLst>
                <a:cxn ang="0">
                  <a:pos x="158358" y="42714"/>
                </a:cxn>
                <a:cxn ang="0">
                  <a:pos x="0" y="42714"/>
                </a:cxn>
                <a:cxn ang="0">
                  <a:pos x="55270" y="0"/>
                </a:cxn>
                <a:cxn ang="0">
                  <a:pos x="214680" y="0"/>
                </a:cxn>
                <a:cxn ang="0">
                  <a:pos x="158358" y="42714"/>
                </a:cxn>
              </a:cxnLst>
              <a:pathLst>
                <a:path w="268" h="55">
                  <a:moveTo>
                    <a:pt x="198" y="55"/>
                  </a:moveTo>
                  <a:lnTo>
                    <a:pt x="0" y="55"/>
                  </a:lnTo>
                  <a:lnTo>
                    <a:pt x="69" y="0"/>
                  </a:lnTo>
                  <a:lnTo>
                    <a:pt x="268" y="0"/>
                  </a:lnTo>
                  <a:lnTo>
                    <a:pt x="198" y="55"/>
                  </a:lnTo>
                  <a:close/>
                </a:path>
              </a:pathLst>
            </a:custGeom>
            <a:solidFill>
              <a:srgbClr val="FFFFFF"/>
            </a:solidFill>
            <a:ln w="9525">
              <a:noFill/>
            </a:ln>
          </p:spPr>
          <p:txBody>
            <a:bodyPr/>
            <a:p>
              <a:endParaRPr lang="zh-CN" altLang="en-US"/>
            </a:p>
          </p:txBody>
        </p:sp>
        <p:sp>
          <p:nvSpPr>
            <p:cNvPr id="29920" name="Freeform 481"/>
            <p:cNvSpPr>
              <a:spLocks noChangeAspect="1"/>
            </p:cNvSpPr>
            <p:nvPr/>
          </p:nvSpPr>
          <p:spPr>
            <a:xfrm>
              <a:off x="3473" y="2358"/>
              <a:ext cx="523" cy="107"/>
            </a:xfrm>
            <a:custGeom>
              <a:avLst/>
              <a:gdLst/>
              <a:ahLst/>
              <a:cxnLst>
                <a:cxn ang="0">
                  <a:pos x="158358" y="42714"/>
                </a:cxn>
                <a:cxn ang="0">
                  <a:pos x="0" y="42714"/>
                </a:cxn>
                <a:cxn ang="0">
                  <a:pos x="55270" y="0"/>
                </a:cxn>
                <a:cxn ang="0">
                  <a:pos x="214680" y="0"/>
                </a:cxn>
                <a:cxn ang="0">
                  <a:pos x="158358" y="42714"/>
                </a:cxn>
              </a:cxnLst>
              <a:pathLst>
                <a:path w="268" h="55">
                  <a:moveTo>
                    <a:pt x="198" y="55"/>
                  </a:moveTo>
                  <a:lnTo>
                    <a:pt x="0" y="55"/>
                  </a:lnTo>
                  <a:lnTo>
                    <a:pt x="69" y="0"/>
                  </a:lnTo>
                  <a:lnTo>
                    <a:pt x="268" y="0"/>
                  </a:lnTo>
                  <a:lnTo>
                    <a:pt x="198" y="55"/>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21" name="Freeform 482"/>
            <p:cNvSpPr>
              <a:spLocks noChangeAspect="1"/>
            </p:cNvSpPr>
            <p:nvPr/>
          </p:nvSpPr>
          <p:spPr>
            <a:xfrm>
              <a:off x="3860" y="2358"/>
              <a:ext cx="136" cy="185"/>
            </a:xfrm>
            <a:custGeom>
              <a:avLst/>
              <a:gdLst/>
              <a:ahLst/>
              <a:cxnLst>
                <a:cxn ang="0">
                  <a:pos x="53615" y="31423"/>
                </a:cxn>
                <a:cxn ang="0">
                  <a:pos x="0" y="74438"/>
                </a:cxn>
                <a:cxn ang="0">
                  <a:pos x="0" y="43015"/>
                </a:cxn>
                <a:cxn ang="0">
                  <a:pos x="53615" y="0"/>
                </a:cxn>
                <a:cxn ang="0">
                  <a:pos x="53615" y="31423"/>
                </a:cxn>
              </a:cxnLst>
              <a:pathLst>
                <a:path w="70" h="95">
                  <a:moveTo>
                    <a:pt x="70" y="40"/>
                  </a:moveTo>
                  <a:lnTo>
                    <a:pt x="0" y="95"/>
                  </a:lnTo>
                  <a:lnTo>
                    <a:pt x="0" y="55"/>
                  </a:lnTo>
                  <a:lnTo>
                    <a:pt x="70" y="0"/>
                  </a:lnTo>
                  <a:lnTo>
                    <a:pt x="70" y="40"/>
                  </a:lnTo>
                  <a:close/>
                </a:path>
              </a:pathLst>
            </a:custGeom>
            <a:solidFill>
              <a:srgbClr val="FFFFFF"/>
            </a:solidFill>
            <a:ln w="9525">
              <a:noFill/>
            </a:ln>
          </p:spPr>
          <p:txBody>
            <a:bodyPr/>
            <a:p>
              <a:endParaRPr lang="zh-CN" altLang="en-US"/>
            </a:p>
          </p:txBody>
        </p:sp>
        <p:sp>
          <p:nvSpPr>
            <p:cNvPr id="29922" name="Freeform 483"/>
            <p:cNvSpPr>
              <a:spLocks noChangeAspect="1"/>
            </p:cNvSpPr>
            <p:nvPr/>
          </p:nvSpPr>
          <p:spPr>
            <a:xfrm>
              <a:off x="3860" y="2358"/>
              <a:ext cx="136" cy="185"/>
            </a:xfrm>
            <a:custGeom>
              <a:avLst/>
              <a:gdLst/>
              <a:ahLst/>
              <a:cxnLst>
                <a:cxn ang="0">
                  <a:pos x="53615" y="31423"/>
                </a:cxn>
                <a:cxn ang="0">
                  <a:pos x="0" y="74438"/>
                </a:cxn>
                <a:cxn ang="0">
                  <a:pos x="0" y="43015"/>
                </a:cxn>
                <a:cxn ang="0">
                  <a:pos x="53615" y="0"/>
                </a:cxn>
                <a:cxn ang="0">
                  <a:pos x="53615" y="31423"/>
                </a:cxn>
              </a:cxnLst>
              <a:pathLst>
                <a:path w="70" h="95">
                  <a:moveTo>
                    <a:pt x="70" y="40"/>
                  </a:moveTo>
                  <a:lnTo>
                    <a:pt x="0" y="95"/>
                  </a:lnTo>
                  <a:lnTo>
                    <a:pt x="0" y="55"/>
                  </a:lnTo>
                  <a:lnTo>
                    <a:pt x="70" y="0"/>
                  </a:lnTo>
                  <a:lnTo>
                    <a:pt x="70" y="4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23" name="Rectangle 484"/>
            <p:cNvSpPr>
              <a:spLocks noChangeAspect="1"/>
            </p:cNvSpPr>
            <p:nvPr/>
          </p:nvSpPr>
          <p:spPr>
            <a:xfrm>
              <a:off x="3473" y="2465"/>
              <a:ext cx="387" cy="7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24" name="Rectangle 485"/>
            <p:cNvSpPr>
              <a:spLocks noChangeAspect="1"/>
            </p:cNvSpPr>
            <p:nvPr/>
          </p:nvSpPr>
          <p:spPr>
            <a:xfrm>
              <a:off x="3473" y="2465"/>
              <a:ext cx="387" cy="7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25" name="Rectangle 486"/>
            <p:cNvSpPr>
              <a:spLocks noChangeAspect="1"/>
            </p:cNvSpPr>
            <p:nvPr/>
          </p:nvSpPr>
          <p:spPr>
            <a:xfrm>
              <a:off x="3473" y="2463"/>
              <a:ext cx="389" cy="77"/>
            </a:xfrm>
            <a:prstGeom prst="rect">
              <a:avLst/>
            </a:prstGeom>
            <a:solidFill>
              <a:srgbClr val="C0C0C0"/>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26" name="Freeform 487"/>
            <p:cNvSpPr>
              <a:spLocks noChangeAspect="1"/>
            </p:cNvSpPr>
            <p:nvPr/>
          </p:nvSpPr>
          <p:spPr>
            <a:xfrm>
              <a:off x="3850" y="1872"/>
              <a:ext cx="224" cy="1230"/>
            </a:xfrm>
            <a:custGeom>
              <a:avLst/>
              <a:gdLst/>
              <a:ahLst/>
              <a:cxnLst>
                <a:cxn ang="0">
                  <a:pos x="0" y="82572"/>
                </a:cxn>
                <a:cxn ang="0">
                  <a:pos x="90344" y="0"/>
                </a:cxn>
                <a:cxn ang="0">
                  <a:pos x="90344" y="417251"/>
                </a:cxn>
                <a:cxn ang="0">
                  <a:pos x="0" y="499822"/>
                </a:cxn>
                <a:cxn ang="0">
                  <a:pos x="0" y="82572"/>
                </a:cxn>
              </a:cxnLst>
              <a:pathLst>
                <a:path w="115" h="631">
                  <a:moveTo>
                    <a:pt x="0" y="104"/>
                  </a:moveTo>
                  <a:lnTo>
                    <a:pt x="115" y="0"/>
                  </a:lnTo>
                  <a:lnTo>
                    <a:pt x="115" y="527"/>
                  </a:lnTo>
                  <a:lnTo>
                    <a:pt x="0" y="631"/>
                  </a:lnTo>
                  <a:lnTo>
                    <a:pt x="0" y="104"/>
                  </a:lnTo>
                  <a:close/>
                </a:path>
              </a:pathLst>
            </a:custGeom>
            <a:solidFill>
              <a:srgbClr val="FFFFFF"/>
            </a:solidFill>
            <a:ln w="9525">
              <a:noFill/>
            </a:ln>
          </p:spPr>
          <p:txBody>
            <a:bodyPr/>
            <a:p>
              <a:endParaRPr lang="zh-CN" altLang="en-US"/>
            </a:p>
          </p:txBody>
        </p:sp>
        <p:sp>
          <p:nvSpPr>
            <p:cNvPr id="29927" name="Freeform 488"/>
            <p:cNvSpPr>
              <a:spLocks noChangeAspect="1"/>
            </p:cNvSpPr>
            <p:nvPr/>
          </p:nvSpPr>
          <p:spPr>
            <a:xfrm>
              <a:off x="3850" y="1872"/>
              <a:ext cx="224" cy="1230"/>
            </a:xfrm>
            <a:custGeom>
              <a:avLst/>
              <a:gdLst/>
              <a:ahLst/>
              <a:cxnLst>
                <a:cxn ang="0">
                  <a:pos x="0" y="82572"/>
                </a:cxn>
                <a:cxn ang="0">
                  <a:pos x="90344" y="0"/>
                </a:cxn>
                <a:cxn ang="0">
                  <a:pos x="90344" y="417251"/>
                </a:cxn>
                <a:cxn ang="0">
                  <a:pos x="0" y="499822"/>
                </a:cxn>
                <a:cxn ang="0">
                  <a:pos x="0" y="82572"/>
                </a:cxn>
              </a:cxnLst>
              <a:pathLst>
                <a:path w="115" h="631">
                  <a:moveTo>
                    <a:pt x="0" y="104"/>
                  </a:moveTo>
                  <a:lnTo>
                    <a:pt x="115" y="0"/>
                  </a:lnTo>
                  <a:lnTo>
                    <a:pt x="115" y="527"/>
                  </a:lnTo>
                  <a:lnTo>
                    <a:pt x="0" y="631"/>
                  </a:lnTo>
                  <a:lnTo>
                    <a:pt x="0" y="104"/>
                  </a:lnTo>
                  <a:close/>
                </a:path>
              </a:pathLst>
            </a:custGeom>
            <a:noFill/>
            <a:ln w="9525" cap="rnd" cmpd="sng">
              <a:solidFill>
                <a:srgbClr val="000000"/>
              </a:solidFill>
              <a:prstDash val="solid"/>
              <a:round/>
              <a:headEnd type="none" w="med" len="med"/>
              <a:tailEnd type="none" w="med" len="med"/>
            </a:ln>
          </p:spPr>
          <p:txBody>
            <a:bodyPr/>
            <a:p>
              <a:endParaRPr lang="zh-CN" altLang="en-US"/>
            </a:p>
          </p:txBody>
        </p:sp>
        <p:sp>
          <p:nvSpPr>
            <p:cNvPr id="235" name="Line 489"/>
            <p:cNvSpPr>
              <a:spLocks noChangeAspect="1" noChangeShapeType="1"/>
            </p:cNvSpPr>
            <p:nvPr/>
          </p:nvSpPr>
          <p:spPr bwMode="auto">
            <a:xfrm flipV="1">
              <a:off x="3868" y="2501"/>
              <a:ext cx="110" cy="92"/>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36" name="Line 490"/>
            <p:cNvSpPr>
              <a:spLocks noChangeAspect="1" noChangeShapeType="1"/>
            </p:cNvSpPr>
            <p:nvPr/>
          </p:nvSpPr>
          <p:spPr bwMode="auto">
            <a:xfrm flipV="1">
              <a:off x="3961" y="2550"/>
              <a:ext cx="112" cy="90"/>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37" name="Line 491"/>
            <p:cNvSpPr>
              <a:spLocks noChangeAspect="1" noChangeShapeType="1"/>
            </p:cNvSpPr>
            <p:nvPr/>
          </p:nvSpPr>
          <p:spPr bwMode="auto">
            <a:xfrm flipV="1">
              <a:off x="3871" y="2704"/>
              <a:ext cx="110" cy="90"/>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38" name="Line 492"/>
            <p:cNvSpPr>
              <a:spLocks noChangeAspect="1" noChangeShapeType="1"/>
            </p:cNvSpPr>
            <p:nvPr/>
          </p:nvSpPr>
          <p:spPr bwMode="auto">
            <a:xfrm flipV="1">
              <a:off x="3953" y="2066"/>
              <a:ext cx="112" cy="92"/>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39" name="Line 493"/>
            <p:cNvSpPr>
              <a:spLocks noChangeAspect="1" noChangeShapeType="1"/>
            </p:cNvSpPr>
            <p:nvPr/>
          </p:nvSpPr>
          <p:spPr bwMode="auto">
            <a:xfrm flipV="1">
              <a:off x="3871" y="2215"/>
              <a:ext cx="110" cy="92"/>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40" name="Line 494"/>
            <p:cNvSpPr>
              <a:spLocks noChangeAspect="1" noChangeShapeType="1"/>
            </p:cNvSpPr>
            <p:nvPr/>
          </p:nvSpPr>
          <p:spPr bwMode="auto">
            <a:xfrm flipV="1">
              <a:off x="3953" y="2279"/>
              <a:ext cx="112" cy="89"/>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934" name="Freeform 495"/>
            <p:cNvSpPr>
              <a:spLocks noChangeAspect="1"/>
            </p:cNvSpPr>
            <p:nvPr/>
          </p:nvSpPr>
          <p:spPr>
            <a:xfrm>
              <a:off x="3881" y="2358"/>
              <a:ext cx="405" cy="107"/>
            </a:xfrm>
            <a:custGeom>
              <a:avLst/>
              <a:gdLst/>
              <a:ahLst/>
              <a:cxnLst>
                <a:cxn ang="0">
                  <a:pos x="108448" y="42714"/>
                </a:cxn>
                <a:cxn ang="0">
                  <a:pos x="0" y="42714"/>
                </a:cxn>
                <a:cxn ang="0">
                  <a:pos x="54545" y="0"/>
                </a:cxn>
                <a:cxn ang="0">
                  <a:pos x="163585" y="0"/>
                </a:cxn>
                <a:cxn ang="0">
                  <a:pos x="108448" y="42714"/>
                </a:cxn>
              </a:cxnLst>
              <a:pathLst>
                <a:path w="208" h="55">
                  <a:moveTo>
                    <a:pt x="138" y="55"/>
                  </a:moveTo>
                  <a:lnTo>
                    <a:pt x="0" y="55"/>
                  </a:lnTo>
                  <a:lnTo>
                    <a:pt x="69" y="0"/>
                  </a:lnTo>
                  <a:lnTo>
                    <a:pt x="208" y="0"/>
                  </a:lnTo>
                  <a:lnTo>
                    <a:pt x="138" y="55"/>
                  </a:lnTo>
                  <a:close/>
                </a:path>
              </a:pathLst>
            </a:custGeom>
            <a:solidFill>
              <a:srgbClr val="FFFFFF"/>
            </a:solidFill>
            <a:ln w="9525">
              <a:noFill/>
            </a:ln>
          </p:spPr>
          <p:txBody>
            <a:bodyPr/>
            <a:p>
              <a:endParaRPr lang="zh-CN" altLang="en-US"/>
            </a:p>
          </p:txBody>
        </p:sp>
        <p:sp>
          <p:nvSpPr>
            <p:cNvPr id="29935" name="Freeform 496"/>
            <p:cNvSpPr>
              <a:spLocks noChangeAspect="1"/>
            </p:cNvSpPr>
            <p:nvPr/>
          </p:nvSpPr>
          <p:spPr>
            <a:xfrm>
              <a:off x="3881" y="2358"/>
              <a:ext cx="405" cy="107"/>
            </a:xfrm>
            <a:custGeom>
              <a:avLst/>
              <a:gdLst/>
              <a:ahLst/>
              <a:cxnLst>
                <a:cxn ang="0">
                  <a:pos x="108448" y="42714"/>
                </a:cxn>
                <a:cxn ang="0">
                  <a:pos x="0" y="42714"/>
                </a:cxn>
                <a:cxn ang="0">
                  <a:pos x="54545" y="0"/>
                </a:cxn>
                <a:cxn ang="0">
                  <a:pos x="163585" y="0"/>
                </a:cxn>
                <a:cxn ang="0">
                  <a:pos x="108448" y="42714"/>
                </a:cxn>
              </a:cxnLst>
              <a:pathLst>
                <a:path w="208" h="55">
                  <a:moveTo>
                    <a:pt x="138" y="55"/>
                  </a:moveTo>
                  <a:lnTo>
                    <a:pt x="0" y="55"/>
                  </a:lnTo>
                  <a:lnTo>
                    <a:pt x="69" y="0"/>
                  </a:lnTo>
                  <a:lnTo>
                    <a:pt x="208" y="0"/>
                  </a:lnTo>
                  <a:lnTo>
                    <a:pt x="138" y="55"/>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36" name="Freeform 497"/>
            <p:cNvSpPr>
              <a:spLocks noChangeAspect="1"/>
            </p:cNvSpPr>
            <p:nvPr/>
          </p:nvSpPr>
          <p:spPr>
            <a:xfrm>
              <a:off x="4151" y="2358"/>
              <a:ext cx="136" cy="185"/>
            </a:xfrm>
            <a:custGeom>
              <a:avLst/>
              <a:gdLst/>
              <a:ahLst/>
              <a:cxnLst>
                <a:cxn ang="0">
                  <a:pos x="54431" y="31423"/>
                </a:cxn>
                <a:cxn ang="0">
                  <a:pos x="0" y="74438"/>
                </a:cxn>
                <a:cxn ang="0">
                  <a:pos x="0" y="43015"/>
                </a:cxn>
                <a:cxn ang="0">
                  <a:pos x="54431" y="0"/>
                </a:cxn>
                <a:cxn ang="0">
                  <a:pos x="54431" y="31423"/>
                </a:cxn>
              </a:cxnLst>
              <a:pathLst>
                <a:path w="70" h="95">
                  <a:moveTo>
                    <a:pt x="70" y="40"/>
                  </a:moveTo>
                  <a:lnTo>
                    <a:pt x="0" y="95"/>
                  </a:lnTo>
                  <a:lnTo>
                    <a:pt x="0" y="55"/>
                  </a:lnTo>
                  <a:lnTo>
                    <a:pt x="70" y="0"/>
                  </a:lnTo>
                  <a:lnTo>
                    <a:pt x="70" y="40"/>
                  </a:lnTo>
                  <a:close/>
                </a:path>
              </a:pathLst>
            </a:custGeom>
            <a:solidFill>
              <a:srgbClr val="FFFFFF"/>
            </a:solidFill>
            <a:ln w="9525">
              <a:noFill/>
            </a:ln>
          </p:spPr>
          <p:txBody>
            <a:bodyPr/>
            <a:p>
              <a:endParaRPr lang="zh-CN" altLang="en-US"/>
            </a:p>
          </p:txBody>
        </p:sp>
        <p:sp>
          <p:nvSpPr>
            <p:cNvPr id="29937" name="Freeform 498"/>
            <p:cNvSpPr>
              <a:spLocks noChangeAspect="1"/>
            </p:cNvSpPr>
            <p:nvPr/>
          </p:nvSpPr>
          <p:spPr>
            <a:xfrm>
              <a:off x="4151" y="2358"/>
              <a:ext cx="136" cy="185"/>
            </a:xfrm>
            <a:custGeom>
              <a:avLst/>
              <a:gdLst/>
              <a:ahLst/>
              <a:cxnLst>
                <a:cxn ang="0">
                  <a:pos x="54431" y="31423"/>
                </a:cxn>
                <a:cxn ang="0">
                  <a:pos x="0" y="74438"/>
                </a:cxn>
                <a:cxn ang="0">
                  <a:pos x="0" y="43015"/>
                </a:cxn>
                <a:cxn ang="0">
                  <a:pos x="54431" y="0"/>
                </a:cxn>
                <a:cxn ang="0">
                  <a:pos x="54431" y="31423"/>
                </a:cxn>
              </a:cxnLst>
              <a:pathLst>
                <a:path w="70" h="95">
                  <a:moveTo>
                    <a:pt x="70" y="40"/>
                  </a:moveTo>
                  <a:lnTo>
                    <a:pt x="0" y="95"/>
                  </a:lnTo>
                  <a:lnTo>
                    <a:pt x="0" y="55"/>
                  </a:lnTo>
                  <a:lnTo>
                    <a:pt x="70" y="0"/>
                  </a:lnTo>
                  <a:lnTo>
                    <a:pt x="70" y="40"/>
                  </a:lnTo>
                  <a:close/>
                </a:path>
              </a:pathLst>
            </a:custGeom>
            <a:noFill/>
            <a:ln w="3175" cap="rnd" cmpd="sng">
              <a:solidFill>
                <a:srgbClr val="000000"/>
              </a:solidFill>
              <a:prstDash val="solid"/>
              <a:round/>
              <a:headEnd type="none" w="med" len="med"/>
              <a:tailEnd type="none" w="med" len="med"/>
            </a:ln>
          </p:spPr>
          <p:txBody>
            <a:bodyPr/>
            <a:p>
              <a:endParaRPr lang="zh-CN" altLang="en-US"/>
            </a:p>
          </p:txBody>
        </p:sp>
        <p:sp>
          <p:nvSpPr>
            <p:cNvPr id="29938" name="Rectangle 499"/>
            <p:cNvSpPr>
              <a:spLocks noChangeAspect="1"/>
            </p:cNvSpPr>
            <p:nvPr/>
          </p:nvSpPr>
          <p:spPr>
            <a:xfrm>
              <a:off x="3881" y="2465"/>
              <a:ext cx="269" cy="78"/>
            </a:xfrm>
            <a:prstGeom prst="rect">
              <a:avLst/>
            </a:prstGeom>
            <a:solidFill>
              <a:srgbClr val="FFFFFF"/>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39" name="Rectangle 500"/>
            <p:cNvSpPr>
              <a:spLocks noChangeAspect="1"/>
            </p:cNvSpPr>
            <p:nvPr/>
          </p:nvSpPr>
          <p:spPr>
            <a:xfrm>
              <a:off x="3881" y="2465"/>
              <a:ext cx="269" cy="78"/>
            </a:xfrm>
            <a:prstGeom prst="rect">
              <a:avLst/>
            </a:prstGeom>
            <a:noFill/>
            <a:ln w="3175" cap="rnd" cmpd="sng">
              <a:solidFill>
                <a:srgbClr val="000000"/>
              </a:solidFill>
              <a:prstDash val="solid"/>
              <a:round/>
              <a:headEnd type="none" w="med" len="med"/>
              <a:tailEnd type="none" w="med" len="med"/>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40" name="Rectangle 501"/>
            <p:cNvSpPr>
              <a:spLocks noChangeAspect="1"/>
            </p:cNvSpPr>
            <p:nvPr/>
          </p:nvSpPr>
          <p:spPr>
            <a:xfrm>
              <a:off x="3881" y="2463"/>
              <a:ext cx="271" cy="77"/>
            </a:xfrm>
            <a:prstGeom prst="rect">
              <a:avLst/>
            </a:prstGeom>
            <a:solidFill>
              <a:srgbClr val="C0C0C0"/>
            </a:solidFill>
            <a:ln w="9525">
              <a:noFill/>
            </a:ln>
          </p:spPr>
          <p:txBody>
            <a:bodyPr anchor="t" anchorCtr="0"/>
            <a:p>
              <a:endParaRPr lang="zh-CN" altLang="en-US" dirty="0">
                <a:latin typeface="楷体" panose="02010609060101010101" pitchFamily="49" charset="-122"/>
                <a:ea typeface="楷体" panose="02010609060101010101" pitchFamily="49" charset="-122"/>
              </a:endParaRPr>
            </a:p>
          </p:txBody>
        </p:sp>
        <p:sp>
          <p:nvSpPr>
            <p:cNvPr id="29941" name="Rectangle 502"/>
            <p:cNvSpPr>
              <a:spLocks noChangeAspect="1"/>
            </p:cNvSpPr>
            <p:nvPr/>
          </p:nvSpPr>
          <p:spPr>
            <a:xfrm>
              <a:off x="4239" y="1968"/>
              <a:ext cx="479" cy="454"/>
            </a:xfrm>
            <a:prstGeom prst="rect">
              <a:avLst/>
            </a:prstGeom>
            <a:noFill/>
            <a:ln w="9525">
              <a:noFill/>
            </a:ln>
          </p:spPr>
          <p:txBody>
            <a:bodyPr lIns="0" tIns="0" rIns="0" bIns="0" anchor="t" anchorCtr="0">
              <a:spAutoFit/>
            </a:bodyPr>
            <a:p>
              <a:r>
                <a:rPr lang="zh-CN" altLang="en-US" sz="1400" dirty="0">
                  <a:solidFill>
                    <a:srgbClr val="000000"/>
                  </a:solidFill>
                  <a:latin typeface="楷体" panose="02010609060101010101" pitchFamily="49" charset="-122"/>
                  <a:ea typeface="楷体" panose="02010609060101010101" pitchFamily="49" charset="-122"/>
                </a:rPr>
                <a:t>光线</a:t>
              </a:r>
              <a:endParaRPr lang="zh-CN" altLang="en-US" sz="1400" dirty="0">
                <a:solidFill>
                  <a:srgbClr val="000000"/>
                </a:solidFill>
                <a:latin typeface="楷体" panose="02010609060101010101" pitchFamily="49" charset="-122"/>
                <a:ea typeface="楷体" panose="02010609060101010101" pitchFamily="49" charset="-122"/>
              </a:endParaRPr>
            </a:p>
            <a:p>
              <a:r>
                <a:rPr lang="zh-CN" altLang="en-US" sz="1400" dirty="0">
                  <a:solidFill>
                    <a:srgbClr val="000000"/>
                  </a:solidFill>
                  <a:latin typeface="楷体" panose="02010609060101010101" pitchFamily="49" charset="-122"/>
                  <a:ea typeface="楷体" panose="02010609060101010101" pitchFamily="49" charset="-122"/>
                </a:rPr>
                <a:t>方向</a:t>
              </a:r>
              <a:endParaRPr lang="zh-CN" altLang="en-US" sz="1400" dirty="0">
                <a:latin typeface="楷体" panose="02010609060101010101" pitchFamily="49" charset="-122"/>
                <a:ea typeface="楷体" panose="02010609060101010101" pitchFamily="49" charset="-122"/>
              </a:endParaRPr>
            </a:p>
          </p:txBody>
        </p:sp>
        <p:sp>
          <p:nvSpPr>
            <p:cNvPr id="249" name="Line 504"/>
            <p:cNvSpPr>
              <a:spLocks noChangeAspect="1" noChangeShapeType="1"/>
            </p:cNvSpPr>
            <p:nvPr/>
          </p:nvSpPr>
          <p:spPr bwMode="auto">
            <a:xfrm>
              <a:off x="4114" y="2284"/>
              <a:ext cx="446" cy="5"/>
            </a:xfrm>
            <a:prstGeom prst="line">
              <a:avLst/>
            </a:prstGeom>
            <a:noFill/>
            <a:ln w="8001" cap="rnd">
              <a:solidFill>
                <a:srgbClr val="000000"/>
              </a:solidFill>
              <a:round/>
              <a:tailEnd type="arrow"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943" name="Freeform 507"/>
            <p:cNvSpPr>
              <a:spLocks noChangeAspect="1" noEditPoints="1"/>
            </p:cNvSpPr>
            <p:nvPr/>
          </p:nvSpPr>
          <p:spPr>
            <a:xfrm>
              <a:off x="2893" y="3272"/>
              <a:ext cx="195" cy="191"/>
            </a:xfrm>
            <a:custGeom>
              <a:avLst/>
              <a:gdLst/>
              <a:ahLst/>
              <a:cxnLst>
                <a:cxn ang="0">
                  <a:pos x="8" y="7"/>
                </a:cxn>
                <a:cxn ang="0">
                  <a:pos x="11" y="10"/>
                </a:cxn>
                <a:cxn ang="0">
                  <a:pos x="14" y="7"/>
                </a:cxn>
                <a:cxn ang="0">
                  <a:pos x="14" y="7"/>
                </a:cxn>
                <a:cxn ang="0">
                  <a:pos x="3" y="7"/>
                </a:cxn>
                <a:cxn ang="0">
                  <a:pos x="6" y="5"/>
                </a:cxn>
                <a:cxn ang="0">
                  <a:pos x="8" y="7"/>
                </a:cxn>
                <a:cxn ang="0">
                  <a:pos x="8" y="7"/>
                </a:cxn>
                <a:cxn ang="0">
                  <a:pos x="0" y="7"/>
                </a:cxn>
                <a:cxn ang="0">
                  <a:pos x="8" y="0"/>
                </a:cxn>
                <a:cxn ang="0">
                  <a:pos x="17" y="7"/>
                </a:cxn>
                <a:cxn ang="0">
                  <a:pos x="17" y="7"/>
                </a:cxn>
                <a:cxn ang="0">
                  <a:pos x="8" y="14"/>
                </a:cxn>
                <a:cxn ang="0">
                  <a:pos x="0" y="7"/>
                </a:cxn>
              </a:cxnLst>
              <a:pathLst>
                <a:path w="256" h="256">
                  <a:moveTo>
                    <a:pt x="128" y="128"/>
                  </a:moveTo>
                  <a:cubicBezTo>
                    <a:pt x="128" y="151"/>
                    <a:pt x="147" y="171"/>
                    <a:pt x="171" y="171"/>
                  </a:cubicBezTo>
                  <a:cubicBezTo>
                    <a:pt x="195" y="171"/>
                    <a:pt x="214" y="151"/>
                    <a:pt x="214" y="128"/>
                  </a:cubicBezTo>
                  <a:cubicBezTo>
                    <a:pt x="214" y="128"/>
                    <a:pt x="214" y="128"/>
                    <a:pt x="214" y="128"/>
                  </a:cubicBezTo>
                  <a:moveTo>
                    <a:pt x="43" y="128"/>
                  </a:moveTo>
                  <a:cubicBezTo>
                    <a:pt x="43" y="104"/>
                    <a:pt x="62" y="85"/>
                    <a:pt x="86" y="85"/>
                  </a:cubicBezTo>
                  <a:cubicBezTo>
                    <a:pt x="109" y="85"/>
                    <a:pt x="128" y="104"/>
                    <a:pt x="128" y="128"/>
                  </a:cubicBezTo>
                  <a:cubicBezTo>
                    <a:pt x="128" y="128"/>
                    <a:pt x="128" y="128"/>
                    <a:pt x="128" y="128"/>
                  </a:cubicBezTo>
                  <a:moveTo>
                    <a:pt x="0" y="128"/>
                  </a:moveTo>
                  <a:cubicBezTo>
                    <a:pt x="0" y="57"/>
                    <a:pt x="58" y="0"/>
                    <a:pt x="128" y="0"/>
                  </a:cubicBezTo>
                  <a:cubicBezTo>
                    <a:pt x="199" y="0"/>
                    <a:pt x="256" y="57"/>
                    <a:pt x="256" y="128"/>
                  </a:cubicBezTo>
                  <a:cubicBezTo>
                    <a:pt x="256" y="128"/>
                    <a:pt x="256" y="128"/>
                    <a:pt x="256" y="128"/>
                  </a:cubicBezTo>
                  <a:cubicBezTo>
                    <a:pt x="256" y="199"/>
                    <a:pt x="199" y="256"/>
                    <a:pt x="128" y="256"/>
                  </a:cubicBezTo>
                  <a:cubicBezTo>
                    <a:pt x="58" y="256"/>
                    <a:pt x="0" y="199"/>
                    <a:pt x="0" y="128"/>
                  </a:cubicBezTo>
                </a:path>
              </a:pathLst>
            </a:custGeom>
            <a:noFill/>
            <a:ln w="7938" cap="rnd" cmpd="sng">
              <a:solidFill>
                <a:srgbClr val="000000"/>
              </a:solidFill>
              <a:prstDash val="solid"/>
              <a:round/>
              <a:headEnd type="none" w="med" len="med"/>
              <a:tailEnd type="none" w="med" len="med"/>
            </a:ln>
          </p:spPr>
          <p:txBody>
            <a:bodyPr/>
            <a:p>
              <a:endParaRPr lang="zh-CN" altLang="en-US"/>
            </a:p>
          </p:txBody>
        </p:sp>
        <p:sp>
          <p:nvSpPr>
            <p:cNvPr id="251" name="Line 508"/>
            <p:cNvSpPr>
              <a:spLocks noChangeAspect="1" noChangeShapeType="1"/>
            </p:cNvSpPr>
            <p:nvPr/>
          </p:nvSpPr>
          <p:spPr bwMode="auto">
            <a:xfrm flipH="1" flipV="1">
              <a:off x="3516" y="3144"/>
              <a:ext cx="38" cy="77"/>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945" name="Freeform 509"/>
            <p:cNvSpPr>
              <a:spLocks noChangeAspect="1" noEditPoints="1"/>
            </p:cNvSpPr>
            <p:nvPr/>
          </p:nvSpPr>
          <p:spPr>
            <a:xfrm>
              <a:off x="3553" y="2993"/>
              <a:ext cx="3" cy="377"/>
            </a:xfrm>
            <a:custGeom>
              <a:avLst/>
              <a:gdLst/>
              <a:ahLst/>
              <a:cxnLst>
                <a:cxn ang="0">
                  <a:pos x="0" y="62051"/>
                </a:cxn>
                <a:cxn ang="0">
                  <a:pos x="0" y="0"/>
                </a:cxn>
                <a:cxn ang="0">
                  <a:pos x="0" y="156045"/>
                </a:cxn>
                <a:cxn ang="0">
                  <a:pos x="0" y="93877"/>
                </a:cxn>
              </a:cxnLst>
              <a:pathLst>
                <a:path w="2" h="193">
                  <a:moveTo>
                    <a:pt x="0" y="77"/>
                  </a:moveTo>
                  <a:lnTo>
                    <a:pt x="0" y="0"/>
                  </a:lnTo>
                  <a:moveTo>
                    <a:pt x="0" y="193"/>
                  </a:moveTo>
                  <a:lnTo>
                    <a:pt x="0" y="116"/>
                  </a:lnTo>
                </a:path>
              </a:pathLst>
            </a:custGeom>
            <a:noFill/>
            <a:ln w="7938" cap="rnd" cmpd="sng">
              <a:solidFill>
                <a:srgbClr val="000000"/>
              </a:solidFill>
              <a:prstDash val="solid"/>
              <a:round/>
              <a:headEnd type="none" w="med" len="med"/>
              <a:tailEnd type="none" w="med" len="med"/>
            </a:ln>
          </p:spPr>
          <p:txBody>
            <a:bodyPr/>
            <a:p>
              <a:endParaRPr lang="zh-CN" altLang="en-US"/>
            </a:p>
          </p:txBody>
        </p:sp>
        <p:sp>
          <p:nvSpPr>
            <p:cNvPr id="253" name="Line 510"/>
            <p:cNvSpPr>
              <a:spLocks noChangeAspect="1" noChangeShapeType="1"/>
            </p:cNvSpPr>
            <p:nvPr/>
          </p:nvSpPr>
          <p:spPr bwMode="auto">
            <a:xfrm flipH="1">
              <a:off x="3087" y="3370"/>
              <a:ext cx="467" cy="2"/>
            </a:xfrm>
            <a:prstGeom prst="line">
              <a:avLst/>
            </a:prstGeom>
            <a:noFill/>
            <a:ln w="7938" cap="rnd">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j-ea"/>
                <a:ea typeface="+mj-ea"/>
                <a:cs typeface="+mn-cs"/>
              </a:endParaRPr>
            </a:p>
          </p:txBody>
        </p:sp>
        <p:sp>
          <p:nvSpPr>
            <p:cNvPr id="29947" name="Freeform 511"/>
            <p:cNvSpPr>
              <a:spLocks noChangeAspect="1"/>
            </p:cNvSpPr>
            <p:nvPr/>
          </p:nvSpPr>
          <p:spPr>
            <a:xfrm>
              <a:off x="2400" y="2981"/>
              <a:ext cx="492" cy="389"/>
            </a:xfrm>
            <a:custGeom>
              <a:avLst/>
              <a:gdLst/>
              <a:ahLst/>
              <a:cxnLst>
                <a:cxn ang="0">
                  <a:pos x="0" y="0"/>
                </a:cxn>
                <a:cxn ang="0">
                  <a:pos x="0" y="162090"/>
                </a:cxn>
                <a:cxn ang="0">
                  <a:pos x="202880" y="162090"/>
                </a:cxn>
              </a:cxnLst>
              <a:pathLst>
                <a:path w="252" h="199">
                  <a:moveTo>
                    <a:pt x="0" y="0"/>
                  </a:moveTo>
                  <a:lnTo>
                    <a:pt x="0" y="199"/>
                  </a:lnTo>
                  <a:lnTo>
                    <a:pt x="252" y="199"/>
                  </a:lnTo>
                </a:path>
              </a:pathLst>
            </a:custGeom>
            <a:noFill/>
            <a:ln w="7938" cap="rnd" cmpd="sng">
              <a:solidFill>
                <a:srgbClr val="000000"/>
              </a:solidFill>
              <a:prstDash val="solid"/>
              <a:round/>
              <a:headEnd type="none" w="med" len="med"/>
              <a:tailEnd type="none" w="med" len="med"/>
            </a:ln>
          </p:spPr>
          <p:txBody>
            <a:bodyPr/>
            <a:p>
              <a:endParaRPr lang="zh-CN" altLang="en-US"/>
            </a:p>
          </p:txBody>
        </p:sp>
        <p:sp>
          <p:nvSpPr>
            <p:cNvPr id="29948" name="Text Box 516"/>
            <p:cNvSpPr txBox="1"/>
            <p:nvPr/>
          </p:nvSpPr>
          <p:spPr>
            <a:xfrm>
              <a:off x="1971" y="3590"/>
              <a:ext cx="2025" cy="648"/>
            </a:xfrm>
            <a:prstGeom prst="rect">
              <a:avLst/>
            </a:prstGeom>
            <a:noFill/>
            <a:ln w="9525">
              <a:noFill/>
            </a:ln>
          </p:spPr>
          <p:txBody>
            <a:bodyPr anchor="t" anchorCtr="0">
              <a:spAutoFit/>
            </a:bodyPr>
            <a:p>
              <a:r>
                <a:rPr lang="zh-CN" altLang="en-US" dirty="0">
                  <a:latin typeface="楷体" panose="02010609060101010101" pitchFamily="49" charset="-122"/>
                  <a:ea typeface="楷体" panose="02010609060101010101" pitchFamily="49" charset="-122"/>
                </a:rPr>
                <a:t>光线穿透</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示意图</a:t>
              </a:r>
              <a:endParaRPr lang="zh-CN" altLang="en-US" dirty="0">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Rectangle 2"/>
          <p:cNvSpPr>
            <a:spLocks noGrp="1"/>
          </p:cNvSpPr>
          <p:nvPr>
            <p:ph type="title"/>
          </p:nvPr>
        </p:nvSpPr>
        <p:spPr>
          <a:xfrm>
            <a:off x="250825" y="404813"/>
            <a:ext cx="8229600" cy="812800"/>
          </a:xfrm>
        </p:spPr>
        <p:txBody>
          <a:bodyPr vert="horz" wrap="square" lIns="91440" tIns="45720" rIns="91440" bIns="45720" anchor="ctr" anchorCtr="0"/>
          <a:p>
            <a:pPr algn="l" eaLnBrk="1" hangingPunct="1"/>
            <a:r>
              <a:rPr lang="en-US" altLang="zh-CN" sz="3600" dirty="0">
                <a:ea typeface="楷体" panose="02010609060101010101" pitchFamily="49" charset="-122"/>
              </a:rPr>
              <a:t>2.1</a:t>
            </a:r>
            <a:r>
              <a:rPr lang="en-US" altLang="zh-CN" sz="3600" dirty="0">
                <a:latin typeface="楷体" panose="02010609060101010101" pitchFamily="49" charset="-122"/>
                <a:ea typeface="楷体" panose="02010609060101010101" pitchFamily="49" charset="-122"/>
              </a:rPr>
              <a:t> </a:t>
            </a:r>
            <a:r>
              <a:rPr lang="zh-CN" altLang="en-US" sz="3600" dirty="0">
                <a:latin typeface="楷体" panose="02010609060101010101" pitchFamily="49" charset="-122"/>
                <a:ea typeface="楷体" panose="02010609060101010101" pitchFamily="49" charset="-122"/>
              </a:rPr>
              <a:t>图形系统概述</a:t>
            </a:r>
            <a:endParaRPr lang="zh-CN" altLang="en-US" sz="3600" dirty="0">
              <a:latin typeface="楷体" panose="02010609060101010101" pitchFamily="49" charset="-122"/>
              <a:ea typeface="楷体" panose="02010609060101010101" pitchFamily="49" charset="-122"/>
            </a:endParaRPr>
          </a:p>
        </p:txBody>
      </p:sp>
      <p:sp>
        <p:nvSpPr>
          <p:cNvPr id="7170" name="Rectangle 3"/>
          <p:cNvSpPr>
            <a:spLocks noGrp="1"/>
          </p:cNvSpPr>
          <p:nvPr>
            <p:ph idx="1"/>
          </p:nvPr>
        </p:nvSpPr>
        <p:spPr>
          <a:xfrm>
            <a:off x="250825" y="1484313"/>
            <a:ext cx="8424863" cy="4525962"/>
          </a:xfrm>
        </p:spPr>
        <p:txBody>
          <a:bodyPr vert="horz" wrap="square" lIns="91440" tIns="45720" rIns="91440" bIns="45720" anchor="t" anchorCtr="0"/>
          <a:p>
            <a:pPr eaLnBrk="1" hangingPunct="1"/>
            <a:r>
              <a:rPr lang="zh-CN" altLang="en-US" sz="2400" b="1" dirty="0">
                <a:solidFill>
                  <a:srgbClr val="000818"/>
                </a:solidFill>
                <a:ea typeface="楷体" panose="02010609060101010101" pitchFamily="49" charset="-122"/>
              </a:rPr>
              <a:t>面向图形应用的计算机系统</a:t>
            </a:r>
            <a:endParaRPr lang="zh-CN" altLang="en-US" sz="2400" b="1" dirty="0">
              <a:solidFill>
                <a:srgbClr val="000818"/>
              </a:solidFill>
              <a:ea typeface="楷体" panose="02010609060101010101" pitchFamily="49" charset="-122"/>
            </a:endParaRPr>
          </a:p>
          <a:p>
            <a:pPr lvl="1" eaLnBrk="1" hangingPunct="1">
              <a:lnSpc>
                <a:spcPct val="120000"/>
              </a:lnSpc>
              <a:spcBef>
                <a:spcPct val="0"/>
              </a:spcBef>
            </a:pPr>
            <a:r>
              <a:rPr lang="zh-CN" altLang="en-US" sz="2400" b="1" dirty="0">
                <a:solidFill>
                  <a:srgbClr val="000818"/>
                </a:solidFill>
                <a:ea typeface="楷体" panose="02010609060101010101" pitchFamily="49" charset="-122"/>
              </a:rPr>
              <a:t>计算处理性能更高，速度更快，存储容量更大，外设种类齐全</a:t>
            </a:r>
            <a:endParaRPr lang="en-US" altLang="zh-CN" sz="2400" b="1" dirty="0">
              <a:solidFill>
                <a:srgbClr val="000818"/>
              </a:solidFill>
              <a:ea typeface="楷体" panose="02010609060101010101" pitchFamily="49" charset="-122"/>
            </a:endParaRPr>
          </a:p>
          <a:p>
            <a:pPr eaLnBrk="1" hangingPunct="1"/>
            <a:r>
              <a:rPr lang="zh-CN" altLang="en-US" sz="2400" b="1" dirty="0">
                <a:solidFill>
                  <a:srgbClr val="000818"/>
                </a:solidFill>
                <a:ea typeface="楷体" panose="02010609060101010101" pitchFamily="49" charset="-122"/>
              </a:rPr>
              <a:t>图形系统构成</a:t>
            </a:r>
            <a:endParaRPr lang="zh-CN" altLang="en-US" sz="2400" b="1" dirty="0">
              <a:solidFill>
                <a:srgbClr val="000818"/>
              </a:solidFill>
              <a:ea typeface="楷体" panose="02010609060101010101" pitchFamily="49" charset="-122"/>
            </a:endParaRPr>
          </a:p>
          <a:p>
            <a:pPr lvl="1" eaLnBrk="1" hangingPunct="1"/>
            <a:r>
              <a:rPr lang="zh-CN" altLang="en-US" sz="2400" b="1" dirty="0">
                <a:solidFill>
                  <a:srgbClr val="000818"/>
                </a:solidFill>
                <a:ea typeface="楷体" panose="02010609060101010101" pitchFamily="49" charset="-122"/>
              </a:rPr>
              <a:t>图形硬件</a:t>
            </a:r>
            <a:endParaRPr lang="zh-CN" altLang="en-US" sz="2400" b="1" dirty="0">
              <a:solidFill>
                <a:srgbClr val="000818"/>
              </a:solidFill>
              <a:ea typeface="楷体" panose="02010609060101010101" pitchFamily="49" charset="-122"/>
            </a:endParaRPr>
          </a:p>
          <a:p>
            <a:pPr lvl="1" eaLnBrk="1" hangingPunct="1"/>
            <a:r>
              <a:rPr lang="zh-CN" altLang="en-US" sz="2400" b="1" dirty="0">
                <a:solidFill>
                  <a:srgbClr val="000818"/>
                </a:solidFill>
                <a:ea typeface="楷体" panose="02010609060101010101" pitchFamily="49" charset="-122"/>
              </a:rPr>
              <a:t>图形软件</a:t>
            </a:r>
            <a:endParaRPr lang="zh-CN" altLang="en-US" sz="2400" b="1" dirty="0">
              <a:solidFill>
                <a:srgbClr val="000818"/>
              </a:solidFill>
              <a:ea typeface="楷体" panose="02010609060101010101" pitchFamily="49" charset="-122"/>
            </a:endParaRPr>
          </a:p>
        </p:txBody>
      </p:sp>
      <p:grpSp>
        <p:nvGrpSpPr>
          <p:cNvPr id="7171" name="组合 4"/>
          <p:cNvGrpSpPr/>
          <p:nvPr/>
        </p:nvGrpSpPr>
        <p:grpSpPr>
          <a:xfrm>
            <a:off x="3203575" y="2852738"/>
            <a:ext cx="5699125" cy="3352800"/>
            <a:chOff x="1219200" y="1752600"/>
            <a:chExt cx="6833007" cy="4149515"/>
          </a:xfrm>
        </p:grpSpPr>
        <p:pic>
          <p:nvPicPr>
            <p:cNvPr id="7172" name="Picture 5" descr="ftp://ftp.cs.unm.edu/pub/angel/BOOK/SECOND_EDITION/FIGURES/JPEG/an01f01.jpg"/>
            <p:cNvPicPr>
              <a:picLocks noChangeAspect="1"/>
            </p:cNvPicPr>
            <p:nvPr/>
          </p:nvPicPr>
          <p:blipFill>
            <a:blip r:embed="rId1"/>
            <a:stretch>
              <a:fillRect/>
            </a:stretch>
          </p:blipFill>
          <p:spPr>
            <a:xfrm>
              <a:off x="1219200" y="1752600"/>
              <a:ext cx="6370638" cy="2771775"/>
            </a:xfrm>
            <a:prstGeom prst="rect">
              <a:avLst/>
            </a:prstGeom>
            <a:noFill/>
            <a:ln w="9525">
              <a:noFill/>
            </a:ln>
          </p:spPr>
        </p:pic>
        <p:sp>
          <p:nvSpPr>
            <p:cNvPr id="7" name="Text Box 6"/>
            <p:cNvSpPr txBox="1">
              <a:spLocks noChangeArrowheads="1"/>
            </p:cNvSpPr>
            <p:nvPr/>
          </p:nvSpPr>
          <p:spPr bwMode="auto">
            <a:xfrm>
              <a:off x="1476152" y="4795970"/>
              <a:ext cx="1878600" cy="64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eaLnBrk="0" hangingPunct="0">
                <a:spcBef>
                  <a:spcPct val="20000"/>
                </a:spcBef>
                <a:buChar char="•"/>
                <a:defRPr sz="3200">
                  <a:solidFill>
                    <a:schemeClr val="tx1"/>
                  </a:solidFill>
                  <a:latin typeface="Times New Roman" panose="02020603050405020304" pitchFamily="18" charset="0"/>
                  <a:ea typeface="华文楷体" panose="0201060004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华文楷体" panose="0201060004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华文楷体" panose="0201060004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华文楷体" panose="0201060004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chemeClr val="tx1"/>
                  </a:solidFill>
                  <a:effectLst/>
                  <a:uLnTx/>
                  <a:uFillTx/>
                  <a:latin typeface="+mn-ea"/>
                  <a:ea typeface="+mn-ea"/>
                  <a:cs typeface="+mn-cs"/>
                </a:rPr>
                <a:t>输入设备</a:t>
              </a:r>
              <a:endParaRPr kumimoji="0" lang="en-US" altLang="zh-CN" sz="2000" b="0" i="0" u="none" strike="noStrike" kern="1200" cap="none" spc="0" normalizeH="0" baseline="0" noProof="0" smtClean="0">
                <a:ln>
                  <a:noFill/>
                </a:ln>
                <a:solidFill>
                  <a:schemeClr val="tx1"/>
                </a:solidFill>
                <a:effectLst/>
                <a:uLnTx/>
                <a:uFillTx/>
                <a:latin typeface="+mn-ea"/>
                <a:ea typeface="+mn-ea"/>
                <a:cs typeface="+mn-cs"/>
              </a:endParaRPr>
            </a:p>
          </p:txBody>
        </p:sp>
        <p:sp>
          <p:nvSpPr>
            <p:cNvPr id="7174" name="Text Box 7"/>
            <p:cNvSpPr txBox="1"/>
            <p:nvPr/>
          </p:nvSpPr>
          <p:spPr>
            <a:xfrm>
              <a:off x="6172199" y="3962400"/>
              <a:ext cx="1880008" cy="644316"/>
            </a:xfrm>
            <a:prstGeom prst="rect">
              <a:avLst/>
            </a:prstGeom>
            <a:noFill/>
            <a:ln w="12700">
              <a:noFill/>
            </a:ln>
          </p:spPr>
          <p:txBody>
            <a:bodyPr wrap="none" anchor="t" anchorCtr="1">
              <a:spAutoFit/>
            </a:bodyPr>
            <a:p>
              <a:r>
                <a:rPr lang="zh-CN" altLang="en-US" sz="2000" dirty="0">
                  <a:latin typeface="华文楷体" panose="02010600040101010101" pitchFamily="2" charset="-122"/>
                  <a:ea typeface="华文楷体" panose="02010600040101010101" pitchFamily="2" charset="-122"/>
                </a:rPr>
                <a:t>输出设备</a:t>
              </a:r>
              <a:endParaRPr lang="en-US" altLang="zh-CN" sz="2000" dirty="0">
                <a:latin typeface="华文楷体" panose="02010600040101010101" pitchFamily="2" charset="-122"/>
                <a:ea typeface="华文楷体" panose="02010600040101010101" pitchFamily="2" charset="-122"/>
              </a:endParaRPr>
            </a:p>
          </p:txBody>
        </p:sp>
        <p:sp>
          <p:nvSpPr>
            <p:cNvPr id="7175" name="Line 9"/>
            <p:cNvSpPr/>
            <p:nvPr/>
          </p:nvSpPr>
          <p:spPr>
            <a:xfrm flipV="1">
              <a:off x="5105400" y="3581400"/>
              <a:ext cx="457200" cy="1600200"/>
            </a:xfrm>
            <a:prstGeom prst="line">
              <a:avLst/>
            </a:prstGeom>
            <a:ln w="12700" cap="flat" cmpd="sng">
              <a:solidFill>
                <a:schemeClr val="tx1"/>
              </a:solidFill>
              <a:prstDash val="solid"/>
              <a:round/>
              <a:headEnd type="none" w="sm" len="sm"/>
              <a:tailEnd type="triangle" w="med" len="med"/>
            </a:ln>
          </p:spPr>
        </p:sp>
        <p:sp>
          <p:nvSpPr>
            <p:cNvPr id="7176" name="Text Box 10"/>
            <p:cNvSpPr txBox="1"/>
            <p:nvPr/>
          </p:nvSpPr>
          <p:spPr>
            <a:xfrm>
              <a:off x="3733800" y="5257799"/>
              <a:ext cx="3473234" cy="644316"/>
            </a:xfrm>
            <a:prstGeom prst="rect">
              <a:avLst/>
            </a:prstGeom>
            <a:noFill/>
            <a:ln w="12700">
              <a:noFill/>
            </a:ln>
          </p:spPr>
          <p:txBody>
            <a:bodyPr wrap="none" anchor="t" anchorCtr="1">
              <a:spAutoFit/>
            </a:bodyPr>
            <a:p>
              <a:r>
                <a:rPr lang="zh-CN" altLang="en-US" sz="2000" dirty="0">
                  <a:latin typeface="华文楷体" panose="02010600040101010101" pitchFamily="2" charset="-122"/>
                  <a:ea typeface="华文楷体" panose="02010600040101010101" pitchFamily="2" charset="-122"/>
                </a:rPr>
                <a:t>帧缓存中形成图像</a:t>
              </a:r>
              <a:endParaRPr lang="en-US" altLang="zh-CN" sz="2000" dirty="0">
                <a:latin typeface="华文楷体" panose="02010600040101010101" pitchFamily="2" charset="-122"/>
                <a:ea typeface="华文楷体" panose="02010600040101010101" pitchFamily="2" charset="-122"/>
              </a:endParaRPr>
            </a:p>
          </p:txBody>
        </p:sp>
        <p:sp>
          <p:nvSpPr>
            <p:cNvPr id="7177" name="Line 9"/>
            <p:cNvSpPr/>
            <p:nvPr/>
          </p:nvSpPr>
          <p:spPr>
            <a:xfrm flipH="1">
              <a:off x="4101778" y="2492896"/>
              <a:ext cx="151370" cy="396044"/>
            </a:xfrm>
            <a:prstGeom prst="line">
              <a:avLst/>
            </a:prstGeom>
            <a:ln w="12700" cap="flat" cmpd="sng">
              <a:solidFill>
                <a:schemeClr val="tx1"/>
              </a:solidFill>
              <a:prstDash val="solid"/>
              <a:round/>
              <a:headEnd type="none" w="sm" len="sm"/>
              <a:tailEnd type="triangle" w="med" len="med"/>
            </a:ln>
          </p:spPr>
        </p:sp>
        <p:sp>
          <p:nvSpPr>
            <p:cNvPr id="7178" name="Text Box 10"/>
            <p:cNvSpPr txBox="1"/>
            <p:nvPr/>
          </p:nvSpPr>
          <p:spPr>
            <a:xfrm>
              <a:off x="3733800" y="1906351"/>
              <a:ext cx="1880008" cy="644316"/>
            </a:xfrm>
            <a:prstGeom prst="rect">
              <a:avLst/>
            </a:prstGeom>
            <a:noFill/>
            <a:ln w="12700">
              <a:noFill/>
            </a:ln>
          </p:spPr>
          <p:txBody>
            <a:bodyPr wrap="none" anchor="t" anchorCtr="1">
              <a:spAutoFit/>
            </a:bodyPr>
            <a:p>
              <a:r>
                <a:rPr lang="zh-CN" altLang="en-US" sz="2000" dirty="0">
                  <a:latin typeface="华文楷体" panose="02010600040101010101" pitchFamily="2" charset="-122"/>
                  <a:ea typeface="华文楷体" panose="02010600040101010101" pitchFamily="2" charset="-122"/>
                </a:rPr>
                <a:t>图形软件</a:t>
              </a:r>
              <a:endParaRPr lang="en-US" altLang="zh-CN" sz="2000" dirty="0">
                <a:latin typeface="华文楷体" panose="02010600040101010101" pitchFamily="2" charset="-122"/>
                <a:ea typeface="华文楷体" panose="02010600040101010101" pitchFamily="2" charset="-122"/>
              </a:endParaRPr>
            </a:p>
          </p:txBody>
        </p:sp>
        <p:sp>
          <p:nvSpPr>
            <p:cNvPr id="13" name="Text Box 6"/>
            <p:cNvSpPr txBox="1">
              <a:spLocks noChangeArrowheads="1"/>
            </p:cNvSpPr>
            <p:nvPr/>
          </p:nvSpPr>
          <p:spPr bwMode="auto">
            <a:xfrm>
              <a:off x="1403825" y="5181058"/>
              <a:ext cx="1880504" cy="64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eaLnBrk="0" hangingPunct="0">
                <a:spcBef>
                  <a:spcPct val="20000"/>
                </a:spcBef>
                <a:buChar char="•"/>
                <a:defRPr sz="3200">
                  <a:solidFill>
                    <a:schemeClr val="tx1"/>
                  </a:solidFill>
                  <a:latin typeface="Times New Roman" panose="02020603050405020304" pitchFamily="18" charset="0"/>
                  <a:ea typeface="华文楷体" panose="0201060004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华文楷体" panose="02010600040101010101" pitchFamily="2" charset="-122"/>
                </a:defRPr>
              </a:lvl2pPr>
              <a:lvl3pPr marL="1143000" indent="-228600" eaLnBrk="0" hangingPunct="0">
                <a:spcBef>
                  <a:spcPct val="20000"/>
                </a:spcBef>
                <a:buChar char="•"/>
                <a:defRPr sz="2400">
                  <a:solidFill>
                    <a:schemeClr val="tx1"/>
                  </a:solidFill>
                  <a:latin typeface="Times New Roman" panose="02020603050405020304" pitchFamily="18" charset="0"/>
                  <a:ea typeface="华文楷体" panose="02010600040101010101" pitchFamily="2" charset="-122"/>
                </a:defRPr>
              </a:lvl3pPr>
              <a:lvl4pPr marL="1600200" indent="-228600" eaLnBrk="0" hangingPunct="0">
                <a:spcBef>
                  <a:spcPct val="20000"/>
                </a:spcBef>
                <a:buChar char="–"/>
                <a:defRPr sz="2000">
                  <a:solidFill>
                    <a:schemeClr val="tx1"/>
                  </a:solidFill>
                  <a:latin typeface="Times New Roman" panose="02020603050405020304" pitchFamily="18" charset="0"/>
                  <a:ea typeface="华文楷体" panose="02010600040101010101" pitchFamily="2" charset="-122"/>
                </a:defRPr>
              </a:lvl4pPr>
              <a:lvl5pPr marL="2057400" indent="-228600" eaLnBrk="0" hangingPunct="0">
                <a:spcBef>
                  <a:spcPct val="20000"/>
                </a:spcBef>
                <a:buChar char="»"/>
                <a:defRPr sz="2000">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华文楷体"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smtClean="0">
                  <a:ln>
                    <a:noFill/>
                  </a:ln>
                  <a:solidFill>
                    <a:schemeClr val="tx1"/>
                  </a:solidFill>
                  <a:effectLst/>
                  <a:uLnTx/>
                  <a:uFillTx/>
                  <a:latin typeface="+mn-ea"/>
                  <a:ea typeface="+mn-ea"/>
                  <a:cs typeface="+mn-cs"/>
                </a:rPr>
                <a:t>图形硬件</a:t>
              </a:r>
              <a:endParaRPr kumimoji="0" lang="en-US" altLang="zh-CN" sz="2000" b="0" i="0" u="none" strike="noStrike" kern="1200" cap="none" spc="0" normalizeH="0" baseline="0" noProof="0" smtClean="0">
                <a:ln>
                  <a:noFill/>
                </a:ln>
                <a:solidFill>
                  <a:schemeClr val="tx1"/>
                </a:solidFill>
                <a:effectLst/>
                <a:uLnTx/>
                <a:uFillTx/>
                <a:latin typeface="+mn-ea"/>
                <a:ea typeface="+mn-ea"/>
                <a:cs typeface="+mn-cs"/>
              </a:endParaRPr>
            </a:p>
          </p:txBody>
        </p:sp>
        <p:sp>
          <p:nvSpPr>
            <p:cNvPr id="7180" name="Text Box 6"/>
            <p:cNvSpPr txBox="1"/>
            <p:nvPr/>
          </p:nvSpPr>
          <p:spPr>
            <a:xfrm>
              <a:off x="6172199" y="4349054"/>
              <a:ext cx="1880008" cy="644316"/>
            </a:xfrm>
            <a:prstGeom prst="rect">
              <a:avLst/>
            </a:prstGeom>
            <a:noFill/>
            <a:ln w="12700">
              <a:noFill/>
            </a:ln>
          </p:spPr>
          <p:txBody>
            <a:bodyPr wrap="none" anchor="t" anchorCtr="1">
              <a:spAutoFit/>
            </a:bodyPr>
            <a:p>
              <a:r>
                <a:rPr lang="zh-CN" altLang="en-US" sz="2000" dirty="0">
                  <a:latin typeface="华文楷体" panose="02010600040101010101" pitchFamily="2" charset="-122"/>
                  <a:ea typeface="华文楷体" panose="02010600040101010101" pitchFamily="2" charset="-122"/>
                </a:rPr>
                <a:t>图形硬件</a:t>
              </a:r>
              <a:endParaRPr lang="en-US" altLang="zh-CN" sz="2000" dirty="0">
                <a:latin typeface="华文楷体" panose="02010600040101010101" pitchFamily="2" charset="-122"/>
                <a:ea typeface="华文楷体" panose="02010600040101010101" pitchFamily="2" charset="-122"/>
              </a:endParaRPr>
            </a:p>
          </p:txBody>
        </p:sp>
      </p:grpSp>
      <p:sp>
        <p:nvSpPr>
          <p:cNvPr id="7181" name="TextBox 1"/>
          <p:cNvSpPr txBox="1"/>
          <p:nvPr/>
        </p:nvSpPr>
        <p:spPr>
          <a:xfrm>
            <a:off x="4986338" y="6156325"/>
            <a:ext cx="2401887" cy="400050"/>
          </a:xfrm>
          <a:prstGeom prst="rect">
            <a:avLst/>
          </a:prstGeom>
          <a:noFill/>
          <a:ln w="9525">
            <a:noFill/>
          </a:ln>
        </p:spPr>
        <p:txBody>
          <a:bodyPr anchor="t" anchorCtr="0">
            <a:spAutoFit/>
          </a:bodyPr>
          <a:p>
            <a:pPr>
              <a:buClrTx/>
            </a:pPr>
            <a:r>
              <a:rPr lang="zh-CN" altLang="en-US" sz="2000" b="1">
                <a:latin typeface="华文楷体" panose="02010600040101010101" pitchFamily="2" charset="-122"/>
                <a:ea typeface="华文楷体" panose="02010600040101010101" pitchFamily="2" charset="-122"/>
              </a:rPr>
              <a:t>最基本的图形系统</a:t>
            </a:r>
            <a:endParaRPr lang="zh-CN" altLang="en-US" sz="2000" b="1">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a:spLocks noGrp="1" noChangeArrowheads="1"/>
          </p:cNvSpPr>
          <p:nvPr>
            <p:ph idx="1"/>
            <p:custDataLst>
              <p:tags r:id="rId1"/>
            </p:custDataLst>
          </p:nvPr>
        </p:nvSpPr>
        <p:spPr>
          <a:xfrm>
            <a:off x="323850" y="1484313"/>
            <a:ext cx="8229600" cy="52181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zh-CN" altLang="en-US" sz="28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cs"/>
              </a:rPr>
              <a:t>优点：</a:t>
            </a:r>
            <a:endParaRPr kumimoji="0" lang="zh-CN" altLang="en-US" sz="28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10000"/>
              </a:lnSpc>
              <a:spcBef>
                <a:spcPts val="600"/>
              </a:spcBef>
              <a:spcAft>
                <a:spcPct val="0"/>
              </a:spcAft>
              <a:buClrTx/>
              <a:buSzTx/>
              <a:buFontTx/>
              <a:buChar char="–"/>
              <a:defRPr/>
            </a:pPr>
            <a:r>
              <a:rPr kumimoji="0" lang="zh-CN" altLang="en-US" sz="24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ea"/>
              </a:rPr>
              <a:t>工作电压低、功耗小；</a:t>
            </a:r>
            <a:endParaRPr kumimoji="0" lang="zh-CN" altLang="en-US" sz="24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1" fontAlgn="base" latinLnBrk="0" hangingPunct="1">
              <a:lnSpc>
                <a:spcPct val="110000"/>
              </a:lnSpc>
              <a:spcBef>
                <a:spcPts val="600"/>
              </a:spcBef>
              <a:spcAft>
                <a:spcPct val="0"/>
              </a:spcAft>
              <a:buClrTx/>
              <a:buSzTx/>
              <a:buFontTx/>
              <a:buChar char="–"/>
              <a:defRPr/>
            </a:pPr>
            <a:r>
              <a:rPr kumimoji="0" lang="zh-CN" altLang="en-US" sz="2400" b="1" i="0" u="none" strike="noStrike" kern="0" cap="none" spc="0" normalizeH="0" baseline="0" noProof="0" smtClean="0">
                <a:ln>
                  <a:noFill/>
                </a:ln>
                <a:solidFill>
                  <a:srgbClr val="000818"/>
                </a:solidFill>
                <a:effectLst/>
                <a:uLnTx/>
                <a:uFillTx/>
                <a:latin typeface="+mn-ea"/>
                <a:ea typeface="+mn-ea"/>
                <a:cs typeface="+mn-ea"/>
              </a:rPr>
              <a:t>无辐射；抗电磁干扰能力比</a:t>
            </a:r>
            <a:r>
              <a:rPr kumimoji="0" lang="en-US" altLang="zh-CN" sz="2400" b="1" i="0" u="none" strike="noStrike" kern="0" cap="none" spc="0" normalizeH="0" baseline="0" noProof="0" smtClean="0">
                <a:ln>
                  <a:noFill/>
                </a:ln>
                <a:solidFill>
                  <a:srgbClr val="000818"/>
                </a:solidFill>
                <a:effectLst/>
                <a:uLnTx/>
                <a:uFillTx/>
                <a:latin typeface="+mn-ea"/>
                <a:ea typeface="+mn-ea"/>
                <a:cs typeface="+mn-ea"/>
              </a:rPr>
              <a:t>CRT</a:t>
            </a:r>
            <a:r>
              <a:rPr kumimoji="0" lang="zh-CN" altLang="en-US" sz="2400" b="1" i="0" u="none" strike="noStrike" kern="0" cap="none" spc="0" normalizeH="0" baseline="0" noProof="0" smtClean="0">
                <a:ln>
                  <a:noFill/>
                </a:ln>
                <a:solidFill>
                  <a:srgbClr val="000818"/>
                </a:solidFill>
                <a:effectLst/>
                <a:uLnTx/>
                <a:uFillTx/>
                <a:latin typeface="+mn-ea"/>
                <a:ea typeface="+mn-ea"/>
                <a:cs typeface="+mn-ea"/>
              </a:rPr>
              <a:t>显示器</a:t>
            </a:r>
            <a:r>
              <a:rPr kumimoji="0" lang="zh-CN" altLang="en-US" sz="24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ea"/>
              </a:rPr>
              <a:t>强。</a:t>
            </a:r>
            <a:endParaRPr kumimoji="0" lang="zh-CN" altLang="en-US" sz="24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1" fontAlgn="base" latinLnBrk="0" hangingPunct="1">
              <a:lnSpc>
                <a:spcPct val="110000"/>
              </a:lnSpc>
              <a:spcBef>
                <a:spcPts val="600"/>
              </a:spcBef>
              <a:spcAft>
                <a:spcPct val="0"/>
              </a:spcAft>
              <a:buClrTx/>
              <a:buSzTx/>
              <a:buFontTx/>
              <a:buChar char="–"/>
              <a:defRPr/>
            </a:pPr>
            <a:r>
              <a:rPr kumimoji="0" lang="zh-CN" altLang="en-US" sz="24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ea"/>
              </a:rPr>
              <a:t>平面显示，无闪烁、失真，可视面积大，薄而轻，能大量节省空间</a:t>
            </a:r>
            <a:endParaRPr kumimoji="0" lang="zh-CN" altLang="en-US" sz="24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ea"/>
            </a:endParaRPr>
          </a:p>
          <a:p>
            <a:pPr marL="742950" marR="0" lvl="1" indent="-285750" algn="l" defTabSz="914400" rtl="0" eaLnBrk="1" fontAlgn="base" latinLnBrk="0" hangingPunct="1">
              <a:lnSpc>
                <a:spcPct val="110000"/>
              </a:lnSpc>
              <a:spcBef>
                <a:spcPts val="600"/>
              </a:spcBef>
              <a:spcAft>
                <a:spcPct val="0"/>
              </a:spcAft>
              <a:buClrTx/>
              <a:buSzTx/>
              <a:buFontTx/>
              <a:buChar char="–"/>
              <a:defRPr/>
            </a:pPr>
            <a:endParaRPr kumimoji="0" lang="zh-CN" altLang="en-US" sz="2400" b="1" i="0" u="none" strike="noStrike" kern="0" cap="none" spc="0" normalizeH="0" baseline="0" noProof="0" smtClean="0">
              <a:ln>
                <a:noFill/>
              </a:ln>
              <a:solidFill>
                <a:srgbClr val="000818"/>
              </a:solidFill>
              <a:effectLst/>
              <a:uLnTx/>
              <a:uFillTx/>
              <a:latin typeface="楷体" panose="02010609060101010101" pitchFamily="49" charset="-122"/>
              <a:ea typeface="楷体" panose="02010609060101010101" pitchFamily="49" charset="-122"/>
              <a:cs typeface="+mn-ea"/>
            </a:endParaRPr>
          </a:p>
          <a:p>
            <a:pPr lvl="0" eaLnBrk="1" hangingPunct="1">
              <a:lnSpc>
                <a:spcPct val="90000"/>
              </a:lnSpc>
              <a:spcBef>
                <a:spcPct val="45000"/>
              </a:spcBef>
            </a:pPr>
            <a:r>
              <a:rPr lang="zh-CN" altLang="en-US" sz="2400" b="1" dirty="0">
                <a:solidFill>
                  <a:srgbClr val="000818"/>
                </a:solidFill>
                <a:latin typeface="楷体" panose="02010609060101010101" pitchFamily="49" charset="-122"/>
                <a:ea typeface="楷体" panose="02010609060101010101" pitchFamily="49" charset="-122"/>
                <a:sym typeface="+mn-ea"/>
              </a:rPr>
              <a:t>缺点：</a:t>
            </a:r>
            <a:endParaRPr lang="zh-CN" altLang="en-US" sz="2400" b="1" dirty="0">
              <a:solidFill>
                <a:srgbClr val="000818"/>
              </a:solidFill>
              <a:latin typeface="楷体" panose="02010609060101010101" pitchFamily="49" charset="-122"/>
              <a:ea typeface="楷体" panose="02010609060101010101" pitchFamily="49" charset="-122"/>
            </a:endParaRPr>
          </a:p>
          <a:p>
            <a:pPr lvl="1" algn="l" defTabSz="914400" eaLnBrk="1" hangingPunct="1">
              <a:lnSpc>
                <a:spcPct val="110000"/>
              </a:lnSpc>
              <a:spcBef>
                <a:spcPts val="600"/>
              </a:spcBef>
              <a:buClrTx/>
              <a:buSzTx/>
              <a:buFontTx/>
              <a:defRPr/>
            </a:pPr>
            <a:r>
              <a:rPr lang="zh-CN" altLang="en-US" sz="2400" b="1" noProof="0" smtClean="0">
                <a:ln>
                  <a:noFill/>
                </a:ln>
                <a:solidFill>
                  <a:srgbClr val="000818"/>
                </a:solidFill>
                <a:effectLst/>
                <a:uLnTx/>
                <a:uFillTx/>
                <a:latin typeface="+mj-lt"/>
                <a:ea typeface="楷体" panose="02010609060101010101" pitchFamily="49" charset="-122"/>
                <a:cs typeface="+mj-lt"/>
                <a:sym typeface="+mn-ea"/>
              </a:rPr>
              <a:t>视角小、亮度和对比度不够大</a:t>
            </a:r>
            <a:endParaRPr lang="zh-CN" altLang="en-US" sz="2400" b="1" noProof="0" smtClean="0">
              <a:ln>
                <a:noFill/>
              </a:ln>
              <a:solidFill>
                <a:srgbClr val="000818"/>
              </a:solidFill>
              <a:effectLst/>
              <a:uLnTx/>
              <a:uFillTx/>
              <a:latin typeface="+mj-lt"/>
              <a:ea typeface="楷体" panose="02010609060101010101" pitchFamily="49" charset="-122"/>
              <a:cs typeface="+mj-lt"/>
            </a:endParaRPr>
          </a:p>
          <a:p>
            <a:pPr lvl="1" algn="l" defTabSz="914400" eaLnBrk="1" hangingPunct="1">
              <a:lnSpc>
                <a:spcPct val="110000"/>
              </a:lnSpc>
              <a:spcBef>
                <a:spcPts val="600"/>
              </a:spcBef>
              <a:buClrTx/>
              <a:buSzTx/>
              <a:buFontTx/>
              <a:defRPr/>
            </a:pPr>
            <a:r>
              <a:rPr lang="zh-CN" altLang="en-US" sz="2400" b="1" noProof="0" smtClean="0">
                <a:ln>
                  <a:noFill/>
                </a:ln>
                <a:solidFill>
                  <a:srgbClr val="000818"/>
                </a:solidFill>
                <a:effectLst/>
                <a:uLnTx/>
                <a:uFillTx/>
                <a:latin typeface="+mj-lt"/>
                <a:ea typeface="楷体" panose="02010609060101010101" pitchFamily="49" charset="-122"/>
                <a:cs typeface="+mj-lt"/>
                <a:sym typeface="+mn-ea"/>
              </a:rPr>
              <a:t>响应时间长</a:t>
            </a:r>
            <a:endParaRPr kumimoji="0" lang="zh-CN" altLang="en-US" sz="2400" b="1" i="0" u="none" strike="noStrike" kern="0" cap="none" spc="0" normalizeH="0" baseline="0" noProof="0" smtClean="0">
              <a:ln>
                <a:noFill/>
              </a:ln>
              <a:solidFill>
                <a:srgbClr val="000818"/>
              </a:solidFill>
              <a:effectLst/>
              <a:uLnTx/>
              <a:uFillTx/>
              <a:latin typeface="+mj-lt"/>
              <a:ea typeface="楷体" panose="02010609060101010101" pitchFamily="49" charset="-122"/>
              <a:cs typeface="+mj-lt"/>
              <a:sym typeface="+mn-ea"/>
            </a:endParaRPr>
          </a:p>
        </p:txBody>
      </p:sp>
      <p:sp>
        <p:nvSpPr>
          <p:cNvPr id="31746" name="文本框 13"/>
          <p:cNvSpPr txBox="1"/>
          <p:nvPr/>
        </p:nvSpPr>
        <p:spPr>
          <a:xfrm>
            <a:off x="514350" y="501650"/>
            <a:ext cx="6240145"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液晶显示器</a:t>
            </a:r>
            <a:endParaRPr lang="zh-CN" altLang="en-US" sz="3200" b="1" dirty="0">
              <a:solidFill>
                <a:srgbClr val="000818"/>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Box 4"/>
          <p:cNvSpPr txBox="1"/>
          <p:nvPr/>
        </p:nvSpPr>
        <p:spPr>
          <a:xfrm>
            <a:off x="714375" y="1335088"/>
            <a:ext cx="7165975" cy="593725"/>
          </a:xfrm>
          <a:prstGeom prst="rect">
            <a:avLst/>
          </a:prstGeom>
          <a:noFill/>
          <a:ln w="9525">
            <a:noFill/>
          </a:ln>
        </p:spPr>
        <p:txBody>
          <a:bodyPr anchor="t" anchorCtr="0">
            <a:spAutoFit/>
          </a:bodyPr>
          <a:p>
            <a:pPr>
              <a:lnSpc>
                <a:spcPct val="150000"/>
              </a:lnSpc>
            </a:pPr>
            <a:r>
              <a:rPr lang="zh-CN" altLang="en-US" sz="2400" b="1" dirty="0">
                <a:solidFill>
                  <a:srgbClr val="000818"/>
                </a:solidFill>
                <a:latin typeface="华文楷体" panose="02010600040101010101" pitchFamily="2" charset="-122"/>
                <a:ea typeface="华文楷体" panose="02010600040101010101" pitchFamily="2" charset="-122"/>
              </a:rPr>
              <a:t>光栅扫描显示系统的系统结构</a:t>
            </a:r>
            <a:r>
              <a:rPr lang="en-US" altLang="zh-CN" sz="2400" b="1" dirty="0">
                <a:solidFill>
                  <a:srgbClr val="000818"/>
                </a:solidFill>
                <a:latin typeface="华文楷体" panose="02010600040101010101" pitchFamily="2" charset="-122"/>
                <a:ea typeface="华文楷体" panose="02010600040101010101" pitchFamily="2" charset="-122"/>
              </a:rPr>
              <a:t>--</a:t>
            </a:r>
            <a:r>
              <a:rPr lang="zh-CN" altLang="en-US" sz="2400" b="1" dirty="0">
                <a:solidFill>
                  <a:srgbClr val="000818"/>
                </a:solidFill>
                <a:latin typeface="华文楷体" panose="02010600040101010101" pitchFamily="2" charset="-122"/>
                <a:ea typeface="华文楷体" panose="02010600040101010101" pitchFamily="2" charset="-122"/>
              </a:rPr>
              <a:t>发展历程</a:t>
            </a:r>
            <a:endParaRPr lang="en-US" altLang="zh-CN" sz="2400" b="1" dirty="0">
              <a:solidFill>
                <a:srgbClr val="000818"/>
              </a:solidFill>
              <a:latin typeface="华文楷体" panose="02010600040101010101" pitchFamily="2" charset="-122"/>
              <a:ea typeface="华文楷体" panose="02010600040101010101" pitchFamily="2" charset="-122"/>
            </a:endParaRPr>
          </a:p>
        </p:txBody>
      </p:sp>
      <p:pic>
        <p:nvPicPr>
          <p:cNvPr id="33794" name="图片 1"/>
          <p:cNvPicPr>
            <a:picLocks noChangeAspect="1"/>
          </p:cNvPicPr>
          <p:nvPr/>
        </p:nvPicPr>
        <p:blipFill>
          <a:blip r:embed="rId1"/>
          <a:stretch>
            <a:fillRect/>
          </a:stretch>
        </p:blipFill>
        <p:spPr>
          <a:xfrm>
            <a:off x="900113" y="2493963"/>
            <a:ext cx="6980237" cy="3028950"/>
          </a:xfrm>
          <a:prstGeom prst="rect">
            <a:avLst/>
          </a:prstGeom>
          <a:noFill/>
          <a:ln w="9525">
            <a:noFill/>
          </a:ln>
        </p:spPr>
      </p:pic>
      <p:sp>
        <p:nvSpPr>
          <p:cNvPr id="33795" name="文本框 13"/>
          <p:cNvSpPr txBox="1"/>
          <p:nvPr/>
        </p:nvSpPr>
        <p:spPr>
          <a:xfrm>
            <a:off x="514350" y="501650"/>
            <a:ext cx="8275320"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显示系统结构（了解）</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Box 4"/>
          <p:cNvSpPr txBox="1">
            <a:spLocks noChangeArrowheads="1"/>
          </p:cNvSpPr>
          <p:nvPr/>
        </p:nvSpPr>
        <p:spPr bwMode="auto">
          <a:xfrm>
            <a:off x="714375" y="1335088"/>
            <a:ext cx="7165975" cy="593725"/>
          </a:xfrm>
          <a:prstGeom prst="rect">
            <a:avLst/>
          </a:prstGeom>
          <a:noFill/>
          <a:ln>
            <a:noFill/>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光栅扫描显示系统的系统结构</a:t>
            </a:r>
            <a:r>
              <a:rPr kumimoji="0" lang="en-US" altLang="zh-CN" sz="2400" b="1" i="0" u="none" strike="noStrike" kern="1200" cap="none" spc="0" normalizeH="0" baseline="0" noProof="0" dirty="0">
                <a:ln>
                  <a:noFill/>
                </a:ln>
                <a:solidFill>
                  <a:srgbClr val="000818"/>
                </a:solidFill>
                <a:effectLst/>
                <a:uLnTx/>
                <a:uFillTx/>
                <a:latin typeface="+mn-ea"/>
                <a:ea typeface="+mn-ea"/>
                <a:cs typeface="+mn-cs"/>
              </a:rPr>
              <a:t>--</a:t>
            </a:r>
            <a:r>
              <a:rPr kumimoji="0" lang="zh-CN" altLang="en-US" sz="2400" b="1" i="0" u="none" strike="noStrike" kern="1200" cap="none" spc="0" normalizeH="0" baseline="0" noProof="0" dirty="0">
                <a:ln>
                  <a:noFill/>
                </a:ln>
                <a:solidFill>
                  <a:srgbClr val="000818"/>
                </a:solidFill>
                <a:effectLst/>
                <a:uLnTx/>
                <a:uFillTx/>
                <a:latin typeface="+mn-ea"/>
                <a:ea typeface="+mn-ea"/>
                <a:cs typeface="+mn-cs"/>
              </a:rPr>
              <a:t>发展历程</a:t>
            </a:r>
            <a:endParaRPr kumimoji="0" lang="en-US" altLang="zh-CN" sz="2400" b="1" i="0" u="none" strike="noStrike" kern="1200" cap="none" spc="0" normalizeH="0" baseline="0" noProof="0" dirty="0">
              <a:ln>
                <a:noFill/>
              </a:ln>
              <a:solidFill>
                <a:srgbClr val="000818"/>
              </a:solidFill>
              <a:effectLst/>
              <a:uLnTx/>
              <a:uFillTx/>
              <a:latin typeface="+mn-ea"/>
              <a:ea typeface="+mn-ea"/>
              <a:cs typeface="+mn-cs"/>
            </a:endParaRPr>
          </a:p>
        </p:txBody>
      </p:sp>
      <p:pic>
        <p:nvPicPr>
          <p:cNvPr id="34818" name="图片 2"/>
          <p:cNvPicPr>
            <a:picLocks noChangeAspect="1"/>
          </p:cNvPicPr>
          <p:nvPr/>
        </p:nvPicPr>
        <p:blipFill>
          <a:blip r:embed="rId1"/>
          <a:stretch>
            <a:fillRect/>
          </a:stretch>
        </p:blipFill>
        <p:spPr>
          <a:xfrm>
            <a:off x="901700" y="2420938"/>
            <a:ext cx="7558088" cy="3082925"/>
          </a:xfrm>
          <a:prstGeom prst="rect">
            <a:avLst/>
          </a:prstGeom>
          <a:noFill/>
          <a:ln w="9525">
            <a:noFill/>
          </a:ln>
        </p:spPr>
      </p:pic>
      <p:sp>
        <p:nvSpPr>
          <p:cNvPr id="34819" name="文本框 13"/>
          <p:cNvSpPr txBox="1"/>
          <p:nvPr/>
        </p:nvSpPr>
        <p:spPr>
          <a:xfrm>
            <a:off x="514350" y="501650"/>
            <a:ext cx="8275320" cy="2306955"/>
          </a:xfrm>
          <a:prstGeom prst="rect">
            <a:avLst/>
          </a:prstGeom>
          <a:noFill/>
          <a:ln w="9525">
            <a:noFill/>
          </a:ln>
        </p:spPr>
        <p:txBody>
          <a:bodyPr wrap="none" anchor="t" anchorCtr="0">
            <a:spAutoFit/>
          </a:bodyPr>
          <a:p>
            <a:pPr algn="l">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显示系统结构</a:t>
            </a:r>
            <a:r>
              <a:rPr lang="zh-CN" altLang="en-US" sz="3200" b="1" dirty="0">
                <a:solidFill>
                  <a:srgbClr val="000818"/>
                </a:solidFill>
                <a:latin typeface="华文楷体" panose="02010600040101010101" pitchFamily="2" charset="-122"/>
                <a:ea typeface="华文楷体" panose="02010600040101010101" pitchFamily="2" charset="-122"/>
                <a:sym typeface="+mn-ea"/>
              </a:rPr>
              <a:t>（了解）</a:t>
            </a:r>
            <a:endParaRPr lang="zh-CN" altLang="en-US" sz="3200" b="1" dirty="0">
              <a:latin typeface="华文楷体" panose="02010600040101010101" pitchFamily="2" charset="-122"/>
              <a:ea typeface="华文楷体" panose="02010600040101010101" pitchFamily="2" charset="-122"/>
            </a:endParaRPr>
          </a:p>
          <a:p>
            <a:pPr algn="l">
              <a:lnSpc>
                <a:spcPct val="150000"/>
              </a:lnSpc>
            </a:pPr>
            <a:endParaRPr lang="zh-CN" altLang="en-US" sz="3200" b="1" dirty="0">
              <a:latin typeface="华文楷体" panose="02010600040101010101" pitchFamily="2" charset="-122"/>
              <a:ea typeface="华文楷体" panose="02010600040101010101" pitchFamily="2" charset="-122"/>
            </a:endParaRPr>
          </a:p>
          <a:p>
            <a:pPr>
              <a:lnSpc>
                <a:spcPct val="150000"/>
              </a:lnSpc>
            </a:pP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Box 4"/>
          <p:cNvSpPr txBox="1"/>
          <p:nvPr/>
        </p:nvSpPr>
        <p:spPr>
          <a:xfrm>
            <a:off x="714375" y="1335088"/>
            <a:ext cx="7165975" cy="593725"/>
          </a:xfrm>
          <a:prstGeom prst="rect">
            <a:avLst/>
          </a:prstGeom>
          <a:noFill/>
          <a:ln w="9525">
            <a:noFill/>
          </a:ln>
        </p:spPr>
        <p:txBody>
          <a:bodyPr anchor="t" anchorCtr="0">
            <a:spAutoFit/>
          </a:bodyPr>
          <a:p>
            <a:pPr>
              <a:lnSpc>
                <a:spcPct val="150000"/>
              </a:lnSpc>
            </a:pPr>
            <a:r>
              <a:rPr lang="zh-CN" altLang="en-US" sz="2400" b="1" dirty="0">
                <a:solidFill>
                  <a:srgbClr val="000818"/>
                </a:solidFill>
                <a:latin typeface="华文楷体" panose="02010600040101010101" pitchFamily="2" charset="-122"/>
                <a:ea typeface="华文楷体" panose="02010600040101010101" pitchFamily="2" charset="-122"/>
              </a:rPr>
              <a:t>光栅扫描显示系统的系统结构</a:t>
            </a:r>
            <a:r>
              <a:rPr lang="en-US" altLang="zh-CN" sz="2400" b="1" dirty="0">
                <a:solidFill>
                  <a:srgbClr val="000818"/>
                </a:solidFill>
                <a:latin typeface="华文楷体" panose="02010600040101010101" pitchFamily="2" charset="-122"/>
                <a:ea typeface="华文楷体" panose="02010600040101010101" pitchFamily="2" charset="-122"/>
              </a:rPr>
              <a:t>--</a:t>
            </a:r>
            <a:r>
              <a:rPr lang="zh-CN" altLang="en-US" sz="2400" b="1" dirty="0">
                <a:solidFill>
                  <a:srgbClr val="000818"/>
                </a:solidFill>
                <a:latin typeface="华文楷体" panose="02010600040101010101" pitchFamily="2" charset="-122"/>
                <a:ea typeface="华文楷体" panose="02010600040101010101" pitchFamily="2" charset="-122"/>
              </a:rPr>
              <a:t>发展历程</a:t>
            </a:r>
            <a:endParaRPr lang="en-US" altLang="zh-CN" sz="2400" b="1" dirty="0">
              <a:solidFill>
                <a:srgbClr val="000818"/>
              </a:solidFill>
              <a:latin typeface="华文楷体" panose="02010600040101010101" pitchFamily="2" charset="-122"/>
              <a:ea typeface="华文楷体" panose="02010600040101010101" pitchFamily="2" charset="-122"/>
            </a:endParaRPr>
          </a:p>
        </p:txBody>
      </p:sp>
      <p:sp>
        <p:nvSpPr>
          <p:cNvPr id="35842" name="文本框 13"/>
          <p:cNvSpPr txBox="1"/>
          <p:nvPr/>
        </p:nvSpPr>
        <p:spPr>
          <a:xfrm>
            <a:off x="514350" y="501650"/>
            <a:ext cx="8275320" cy="1568450"/>
          </a:xfrm>
          <a:prstGeom prst="rect">
            <a:avLst/>
          </a:prstGeom>
          <a:noFill/>
          <a:ln w="9525">
            <a:noFill/>
          </a:ln>
        </p:spPr>
        <p:txBody>
          <a:bodyPr wrap="none" anchor="t" anchorCtr="0">
            <a:spAutoFit/>
          </a:bodyPr>
          <a:p>
            <a:pPr algn="l">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显示系统结构</a:t>
            </a:r>
            <a:r>
              <a:rPr lang="zh-CN" altLang="en-US" sz="3200" b="1" dirty="0">
                <a:solidFill>
                  <a:srgbClr val="000818"/>
                </a:solidFill>
                <a:latin typeface="华文楷体" panose="02010600040101010101" pitchFamily="2" charset="-122"/>
                <a:ea typeface="华文楷体" panose="02010600040101010101" pitchFamily="2" charset="-122"/>
                <a:sym typeface="+mn-ea"/>
              </a:rPr>
              <a:t>（了解）</a:t>
            </a:r>
            <a:endParaRPr lang="zh-CN" altLang="en-US" sz="3200" b="1" dirty="0">
              <a:latin typeface="华文楷体" panose="02010600040101010101" pitchFamily="2" charset="-122"/>
              <a:ea typeface="华文楷体" panose="02010600040101010101" pitchFamily="2" charset="-122"/>
            </a:endParaRPr>
          </a:p>
          <a:p>
            <a:pPr>
              <a:lnSpc>
                <a:spcPct val="150000"/>
              </a:lnSpc>
            </a:pPr>
            <a:endParaRPr lang="zh-CN" altLang="en-US" sz="3200" b="1" dirty="0">
              <a:latin typeface="华文楷体" panose="02010600040101010101" pitchFamily="2" charset="-122"/>
              <a:ea typeface="华文楷体" panose="02010600040101010101" pitchFamily="2" charset="-122"/>
            </a:endParaRPr>
          </a:p>
        </p:txBody>
      </p:sp>
      <p:pic>
        <p:nvPicPr>
          <p:cNvPr id="35843" name="Picture 7"/>
          <p:cNvPicPr>
            <a:picLocks noChangeAspect="1"/>
          </p:cNvPicPr>
          <p:nvPr/>
        </p:nvPicPr>
        <p:blipFill>
          <a:blip r:embed="rId1"/>
          <a:stretch>
            <a:fillRect/>
          </a:stretch>
        </p:blipFill>
        <p:spPr>
          <a:xfrm>
            <a:off x="349250" y="2355850"/>
            <a:ext cx="8399463" cy="3590925"/>
          </a:xfrm>
          <a:prstGeom prst="rect">
            <a:avLst/>
          </a:prstGeom>
          <a:noFill/>
          <a:ln w="9525">
            <a:noFill/>
          </a:ln>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89" name="Rectangle 3"/>
          <p:cNvSpPr>
            <a:spLocks noGrp="1"/>
          </p:cNvSpPr>
          <p:nvPr>
            <p:ph idx="1"/>
            <p:custDataLst>
              <p:tags r:id="rId1"/>
            </p:custDataLst>
          </p:nvPr>
        </p:nvSpPr>
        <p:spPr>
          <a:xfrm>
            <a:off x="285750" y="1428750"/>
            <a:ext cx="8501063" cy="4429125"/>
          </a:xfrm>
        </p:spPr>
        <p:txBody>
          <a:bodyPr vert="horz" wrap="square" lIns="91440" tIns="45720" rIns="91440" bIns="45720" anchor="t" anchorCtr="0"/>
          <a:p>
            <a:pPr eaLnBrk="1" hangingPunct="1">
              <a:lnSpc>
                <a:spcPct val="110000"/>
              </a:lnSpc>
              <a:spcBef>
                <a:spcPts val="1200"/>
              </a:spcBef>
            </a:pPr>
            <a:r>
              <a:rPr lang="zh-CN" altLang="en-US" sz="2600" b="1" dirty="0">
                <a:solidFill>
                  <a:srgbClr val="000818"/>
                </a:solidFill>
                <a:ea typeface="楷体" panose="02010609060101010101" pitchFamily="49" charset="-122"/>
              </a:rPr>
              <a:t>图形在输出到显示器之前需要经过大量的计算和处理。早期，这些处理工作由</a:t>
            </a:r>
            <a:r>
              <a:rPr lang="en-US" altLang="zh-CN" sz="2600" b="1" dirty="0">
                <a:solidFill>
                  <a:srgbClr val="000818"/>
                </a:solidFill>
                <a:ea typeface="楷体" panose="02010609060101010101" pitchFamily="49" charset="-122"/>
              </a:rPr>
              <a:t>CPU</a:t>
            </a:r>
            <a:r>
              <a:rPr lang="zh-CN" altLang="en-US" sz="2600" b="1" dirty="0">
                <a:solidFill>
                  <a:srgbClr val="000818"/>
                </a:solidFill>
                <a:ea typeface="楷体" panose="02010609060101010101" pitchFamily="49" charset="-122"/>
              </a:rPr>
              <a:t>完成。</a:t>
            </a:r>
            <a:endParaRPr lang="en-US" altLang="zh-CN" sz="2600" b="1" dirty="0">
              <a:solidFill>
                <a:srgbClr val="000818"/>
              </a:solidFill>
              <a:ea typeface="楷体" panose="02010609060101010101" pitchFamily="49" charset="-122"/>
            </a:endParaRPr>
          </a:p>
          <a:p>
            <a:pPr lvl="1" eaLnBrk="1" hangingPunct="1">
              <a:lnSpc>
                <a:spcPct val="110000"/>
              </a:lnSpc>
              <a:spcBef>
                <a:spcPts val="600"/>
              </a:spcBef>
            </a:pPr>
            <a:r>
              <a:rPr lang="zh-CN" altLang="en-US" sz="2200" b="1" dirty="0">
                <a:solidFill>
                  <a:srgbClr val="000818"/>
                </a:solidFill>
                <a:ea typeface="楷体" panose="02010609060101010101" pitchFamily="49" charset="-122"/>
              </a:rPr>
              <a:t>显卡</a:t>
            </a:r>
            <a:r>
              <a:rPr lang="en-US" altLang="zh-CN" sz="2200" b="1" dirty="0">
                <a:solidFill>
                  <a:srgbClr val="000818"/>
                </a:solidFill>
                <a:ea typeface="楷体" panose="02010609060101010101" pitchFamily="49" charset="-122"/>
              </a:rPr>
              <a:t>Video Card</a:t>
            </a:r>
            <a:r>
              <a:rPr lang="zh-CN" altLang="en-US" sz="2200" b="1" dirty="0">
                <a:solidFill>
                  <a:srgbClr val="000818"/>
                </a:solidFill>
                <a:ea typeface="楷体" panose="02010609060101010101" pitchFamily="49" charset="-122"/>
              </a:rPr>
              <a:t>是主机与显示器的桥梁，负责将</a:t>
            </a:r>
            <a:r>
              <a:rPr lang="en-US" altLang="zh-CN" sz="2200" b="1" dirty="0">
                <a:solidFill>
                  <a:srgbClr val="000818"/>
                </a:solidFill>
                <a:ea typeface="楷体" panose="02010609060101010101" pitchFamily="49" charset="-122"/>
              </a:rPr>
              <a:t>CPU</a:t>
            </a:r>
            <a:r>
              <a:rPr lang="zh-CN" altLang="en-US" sz="2200" b="1" dirty="0">
                <a:solidFill>
                  <a:srgbClr val="000818"/>
                </a:solidFill>
                <a:ea typeface="楷体" panose="02010609060101010101" pitchFamily="49" charset="-122"/>
              </a:rPr>
              <a:t>传来的数据转换处理成显示器接受的格式，再送到显示器形成图像。</a:t>
            </a:r>
            <a:endParaRPr lang="en-US" altLang="zh-CN" sz="2200" b="1" dirty="0">
              <a:solidFill>
                <a:srgbClr val="000818"/>
              </a:solidFill>
              <a:ea typeface="楷体" panose="02010609060101010101" pitchFamily="49" charset="-122"/>
            </a:endParaRPr>
          </a:p>
          <a:p>
            <a:pPr eaLnBrk="1" hangingPunct="1">
              <a:lnSpc>
                <a:spcPct val="110000"/>
              </a:lnSpc>
              <a:spcBef>
                <a:spcPts val="1200"/>
              </a:spcBef>
            </a:pPr>
            <a:r>
              <a:rPr lang="zh-CN" altLang="en-US" sz="2600" b="1" dirty="0">
                <a:solidFill>
                  <a:srgbClr val="000818"/>
                </a:solidFill>
                <a:ea typeface="楷体" panose="02010609060101010101" pitchFamily="49" charset="-122"/>
              </a:rPr>
              <a:t>后来显卡增加固化的图形处理功能，可接受更高级绘图命令，实现图形缓存，完成大部分图形函数的功能，大大减轻</a:t>
            </a:r>
            <a:r>
              <a:rPr lang="en-US" altLang="zh-CN" sz="2600" b="1" dirty="0">
                <a:solidFill>
                  <a:srgbClr val="000818"/>
                </a:solidFill>
                <a:ea typeface="楷体" panose="02010609060101010101" pitchFamily="49" charset="-122"/>
              </a:rPr>
              <a:t>CPU</a:t>
            </a:r>
            <a:r>
              <a:rPr lang="zh-CN" altLang="en-US" sz="2600" b="1" dirty="0">
                <a:solidFill>
                  <a:srgbClr val="000818"/>
                </a:solidFill>
                <a:ea typeface="楷体" panose="02010609060101010101" pitchFamily="49" charset="-122"/>
              </a:rPr>
              <a:t>负担。</a:t>
            </a:r>
            <a:endParaRPr lang="en-US" altLang="zh-CN" sz="2600" b="1" dirty="0">
              <a:solidFill>
                <a:srgbClr val="000818"/>
              </a:solidFill>
              <a:ea typeface="楷体" panose="02010609060101010101" pitchFamily="49" charset="-122"/>
            </a:endParaRPr>
          </a:p>
          <a:p>
            <a:pPr lvl="1" eaLnBrk="1" hangingPunct="1">
              <a:lnSpc>
                <a:spcPct val="110000"/>
              </a:lnSpc>
              <a:spcBef>
                <a:spcPts val="600"/>
              </a:spcBef>
            </a:pPr>
            <a:r>
              <a:rPr lang="zh-CN" altLang="en-US" sz="2200" b="1" dirty="0">
                <a:solidFill>
                  <a:srgbClr val="000818"/>
                </a:solidFill>
                <a:ea typeface="楷体" panose="02010609060101010101" pitchFamily="49" charset="-122"/>
              </a:rPr>
              <a:t>显卡包括图形处理器</a:t>
            </a:r>
            <a:r>
              <a:rPr lang="en-US" altLang="zh-CN" sz="2200" b="1" dirty="0">
                <a:solidFill>
                  <a:srgbClr val="000818"/>
                </a:solidFill>
                <a:ea typeface="楷体" panose="02010609060101010101" pitchFamily="49" charset="-122"/>
              </a:rPr>
              <a:t>GPU</a:t>
            </a:r>
            <a:r>
              <a:rPr lang="zh-CN" altLang="en-US" sz="2200" b="1" dirty="0">
                <a:solidFill>
                  <a:srgbClr val="000818"/>
                </a:solidFill>
                <a:ea typeface="楷体" panose="02010609060101010101" pitchFamily="49" charset="-122"/>
              </a:rPr>
              <a:t>、显卡内存（显存）、数模转换器（</a:t>
            </a:r>
            <a:r>
              <a:rPr lang="en-US" altLang="zh-CN" sz="2200" b="1" dirty="0">
                <a:solidFill>
                  <a:srgbClr val="000818"/>
                </a:solidFill>
                <a:ea typeface="楷体" panose="02010609060101010101" pitchFamily="49" charset="-122"/>
              </a:rPr>
              <a:t>DAC</a:t>
            </a:r>
            <a:r>
              <a:rPr lang="zh-CN" altLang="en-US" sz="2200" b="1" dirty="0">
                <a:solidFill>
                  <a:srgbClr val="000818"/>
                </a:solidFill>
                <a:ea typeface="楷体" panose="02010609060101010101" pitchFamily="49" charset="-122"/>
              </a:rPr>
              <a:t>）</a:t>
            </a:r>
            <a:endParaRPr lang="en-US" altLang="zh-CN" sz="2200" b="1" dirty="0">
              <a:solidFill>
                <a:srgbClr val="000818"/>
              </a:solidFill>
              <a:ea typeface="楷体" panose="02010609060101010101" pitchFamily="49" charset="-122"/>
            </a:endParaRPr>
          </a:p>
        </p:txBody>
      </p:sp>
      <p:sp>
        <p:nvSpPr>
          <p:cNvPr id="37890" name="文本框 13"/>
          <p:cNvSpPr txBox="1"/>
          <p:nvPr/>
        </p:nvSpPr>
        <p:spPr>
          <a:xfrm>
            <a:off x="514350" y="501650"/>
            <a:ext cx="6647180" cy="829945"/>
          </a:xfrm>
          <a:prstGeom prst="rect">
            <a:avLst/>
          </a:prstGeom>
          <a:noFill/>
          <a:ln w="9525">
            <a:noFill/>
          </a:ln>
        </p:spPr>
        <p:txBody>
          <a:bodyPr wrap="none" anchor="t" anchorCtr="0">
            <a:spAutoFit/>
          </a:bodyPr>
          <a:p>
            <a:pPr algn="l">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显卡</a:t>
            </a:r>
            <a:r>
              <a:rPr lang="zh-CN" altLang="en-US" sz="3200" b="1" dirty="0">
                <a:solidFill>
                  <a:srgbClr val="000818"/>
                </a:solidFill>
                <a:latin typeface="华文楷体" panose="02010600040101010101" pitchFamily="2" charset="-122"/>
                <a:ea typeface="华文楷体" panose="02010600040101010101" pitchFamily="2" charset="-122"/>
                <a:sym typeface="+mn-ea"/>
              </a:rPr>
              <a:t>（了解）</a:t>
            </a:r>
            <a:endParaRPr lang="zh-CN" altLang="en-US" sz="3200" b="1" dirty="0">
              <a:latin typeface="华文楷体" panose="02010600040101010101" pitchFamily="2" charset="-122"/>
              <a:ea typeface="华文楷体" panose="02010600040101010101" pitchFamily="2" charset="-122"/>
            </a:endParaRPr>
          </a:p>
        </p:txBody>
      </p:sp>
      <p:grpSp>
        <p:nvGrpSpPr>
          <p:cNvPr id="70" name="Group 35"/>
          <p:cNvGrpSpPr/>
          <p:nvPr/>
        </p:nvGrpSpPr>
        <p:grpSpPr>
          <a:xfrm>
            <a:off x="1489075" y="5554663"/>
            <a:ext cx="6480175" cy="1087437"/>
            <a:chOff x="686" y="1986"/>
            <a:chExt cx="4428" cy="879"/>
          </a:xfrm>
        </p:grpSpPr>
        <p:sp>
          <p:nvSpPr>
            <p:cNvPr id="37892" name="Rectangle 4"/>
            <p:cNvSpPr/>
            <p:nvPr/>
          </p:nvSpPr>
          <p:spPr>
            <a:xfrm>
              <a:off x="686" y="2106"/>
              <a:ext cx="470" cy="231"/>
            </a:xfrm>
            <a:prstGeom prst="rect">
              <a:avLst/>
            </a:prstGeom>
            <a:solidFill>
              <a:srgbClr val="FFFFFF"/>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893" name="Rectangle 5"/>
            <p:cNvSpPr/>
            <p:nvPr/>
          </p:nvSpPr>
          <p:spPr>
            <a:xfrm>
              <a:off x="686" y="2106"/>
              <a:ext cx="470" cy="231"/>
            </a:xfrm>
            <a:prstGeom prst="rect">
              <a:avLst/>
            </a:prstGeom>
            <a:noFill/>
            <a:ln w="15875" cap="flat" cmpd="sng">
              <a:solidFill>
                <a:srgbClr val="000000"/>
              </a:solidFill>
              <a:prstDash val="solid"/>
              <a:miter/>
              <a:headEnd type="none" w="med" len="med"/>
              <a:tailEnd type="none" w="med" len="med"/>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894" name="Rectangle 6"/>
            <p:cNvSpPr/>
            <p:nvPr/>
          </p:nvSpPr>
          <p:spPr>
            <a:xfrm>
              <a:off x="754" y="2161"/>
              <a:ext cx="339" cy="136"/>
            </a:xfrm>
            <a:prstGeom prst="rect">
              <a:avLst/>
            </a:prstGeom>
            <a:noFill/>
            <a:ln w="9525">
              <a:noFill/>
            </a:ln>
          </p:spPr>
          <p:txBody>
            <a:bodyPr wrap="none" lIns="0" tIns="0" rIns="0" bIns="0" anchor="t" anchorCtr="0">
              <a:spAutoFit/>
            </a:bodyPr>
            <a:p>
              <a:r>
                <a:rPr lang="zh-CN" altLang="en-US" sz="1400" b="1" dirty="0">
                  <a:solidFill>
                    <a:srgbClr val="000000"/>
                  </a:solidFill>
                  <a:latin typeface="Times New Roman" panose="02020603050405020304" pitchFamily="18" charset="0"/>
                  <a:ea typeface="楷体" panose="02010609060101010101" pitchFamily="49" charset="-122"/>
                </a:rPr>
                <a:t>计算机</a:t>
              </a:r>
              <a:endParaRPr lang="zh-CN" altLang="en-US" sz="1400" b="1" dirty="0">
                <a:solidFill>
                  <a:srgbClr val="000000"/>
                </a:solidFill>
                <a:latin typeface="Times New Roman" panose="02020603050405020304" pitchFamily="18" charset="0"/>
                <a:ea typeface="楷体" panose="02010609060101010101" pitchFamily="49" charset="-122"/>
              </a:endParaRPr>
            </a:p>
          </p:txBody>
        </p:sp>
        <p:sp>
          <p:nvSpPr>
            <p:cNvPr id="37895" name="Rectangle 7"/>
            <p:cNvSpPr/>
            <p:nvPr/>
          </p:nvSpPr>
          <p:spPr>
            <a:xfrm>
              <a:off x="1469" y="2106"/>
              <a:ext cx="353" cy="231"/>
            </a:xfrm>
            <a:prstGeom prst="rect">
              <a:avLst/>
            </a:prstGeom>
            <a:solidFill>
              <a:srgbClr val="FFFFFF"/>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896" name="Rectangle 8"/>
            <p:cNvSpPr/>
            <p:nvPr/>
          </p:nvSpPr>
          <p:spPr>
            <a:xfrm>
              <a:off x="1469" y="2106"/>
              <a:ext cx="353" cy="231"/>
            </a:xfrm>
            <a:prstGeom prst="rect">
              <a:avLst/>
            </a:prstGeom>
            <a:noFill/>
            <a:ln w="15875" cap="flat" cmpd="sng">
              <a:solidFill>
                <a:srgbClr val="000000"/>
              </a:solidFill>
              <a:prstDash val="solid"/>
              <a:miter/>
              <a:headEnd type="none" w="med" len="med"/>
              <a:tailEnd type="none" w="med" len="med"/>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897" name="Rectangle 9"/>
            <p:cNvSpPr/>
            <p:nvPr/>
          </p:nvSpPr>
          <p:spPr>
            <a:xfrm>
              <a:off x="1534" y="2161"/>
              <a:ext cx="226" cy="136"/>
            </a:xfrm>
            <a:prstGeom prst="rect">
              <a:avLst/>
            </a:prstGeom>
            <a:noFill/>
            <a:ln w="9525">
              <a:noFill/>
            </a:ln>
          </p:spPr>
          <p:txBody>
            <a:bodyPr wrap="none" lIns="0" tIns="0" rIns="0" bIns="0" anchor="t" anchorCtr="0">
              <a:spAutoFit/>
            </a:bodyPr>
            <a:p>
              <a:r>
                <a:rPr lang="zh-CN" altLang="en-US" sz="1400" b="1" dirty="0">
                  <a:solidFill>
                    <a:srgbClr val="000000"/>
                  </a:solidFill>
                  <a:latin typeface="Times New Roman" panose="02020603050405020304" pitchFamily="18" charset="0"/>
                  <a:ea typeface="楷体" panose="02010609060101010101" pitchFamily="49" charset="-122"/>
                </a:rPr>
                <a:t>接口</a:t>
              </a:r>
              <a:endParaRPr lang="zh-CN" altLang="en-US" sz="1400" b="1" dirty="0">
                <a:solidFill>
                  <a:srgbClr val="000000"/>
                </a:solidFill>
                <a:latin typeface="Times New Roman" panose="02020603050405020304" pitchFamily="18" charset="0"/>
                <a:ea typeface="楷体" panose="02010609060101010101" pitchFamily="49" charset="-122"/>
              </a:endParaRPr>
            </a:p>
          </p:txBody>
        </p:sp>
        <p:sp>
          <p:nvSpPr>
            <p:cNvPr id="37898" name="Rectangle 10"/>
            <p:cNvSpPr/>
            <p:nvPr/>
          </p:nvSpPr>
          <p:spPr>
            <a:xfrm>
              <a:off x="2135" y="2106"/>
              <a:ext cx="470" cy="231"/>
            </a:xfrm>
            <a:prstGeom prst="rect">
              <a:avLst/>
            </a:prstGeom>
            <a:solidFill>
              <a:srgbClr val="FFFFFF"/>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899" name="Rectangle 11"/>
            <p:cNvSpPr/>
            <p:nvPr/>
          </p:nvSpPr>
          <p:spPr>
            <a:xfrm>
              <a:off x="2135" y="2106"/>
              <a:ext cx="470" cy="231"/>
            </a:xfrm>
            <a:prstGeom prst="rect">
              <a:avLst/>
            </a:prstGeom>
            <a:noFill/>
            <a:ln w="15875" cap="flat" cmpd="sng">
              <a:solidFill>
                <a:srgbClr val="000000"/>
              </a:solidFill>
              <a:prstDash val="solid"/>
              <a:miter/>
              <a:headEnd type="none" w="med" len="med"/>
              <a:tailEnd type="none" w="med" len="med"/>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900" name="Rectangle 12"/>
            <p:cNvSpPr/>
            <p:nvPr/>
          </p:nvSpPr>
          <p:spPr>
            <a:xfrm>
              <a:off x="2203" y="2161"/>
              <a:ext cx="258" cy="174"/>
            </a:xfrm>
            <a:prstGeom prst="rect">
              <a:avLst/>
            </a:prstGeom>
            <a:noFill/>
            <a:ln w="9525">
              <a:noFill/>
            </a:ln>
          </p:spPr>
          <p:txBody>
            <a:bodyPr wrap="none" lIns="0" tIns="0" rIns="0" bIns="0" anchor="t" anchorCtr="0">
              <a:spAutoFit/>
            </a:bodyPr>
            <a:p>
              <a:r>
                <a:rPr lang="en-US" altLang="zh-CN" sz="1400" b="1" dirty="0">
                  <a:solidFill>
                    <a:srgbClr val="000000"/>
                  </a:solidFill>
                  <a:latin typeface="Times New Roman" panose="02020603050405020304" pitchFamily="18" charset="0"/>
                  <a:ea typeface="楷体" panose="02010609060101010101" pitchFamily="49" charset="-122"/>
                </a:rPr>
                <a:t>GPU</a:t>
              </a:r>
              <a:endParaRPr lang="zh-CN" altLang="en-US" sz="1400" b="1" dirty="0">
                <a:solidFill>
                  <a:srgbClr val="000000"/>
                </a:solidFill>
                <a:latin typeface="Times New Roman" panose="02020603050405020304" pitchFamily="18" charset="0"/>
                <a:ea typeface="楷体" panose="02010609060101010101" pitchFamily="49" charset="-122"/>
              </a:endParaRPr>
            </a:p>
          </p:txBody>
        </p:sp>
        <p:sp>
          <p:nvSpPr>
            <p:cNvPr id="37901" name="Rectangle 13"/>
            <p:cNvSpPr/>
            <p:nvPr/>
          </p:nvSpPr>
          <p:spPr>
            <a:xfrm>
              <a:off x="2921" y="2106"/>
              <a:ext cx="695" cy="231"/>
            </a:xfrm>
            <a:prstGeom prst="rect">
              <a:avLst/>
            </a:prstGeom>
            <a:solidFill>
              <a:srgbClr val="FFFFFF"/>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902" name="Rectangle 14"/>
            <p:cNvSpPr/>
            <p:nvPr/>
          </p:nvSpPr>
          <p:spPr>
            <a:xfrm>
              <a:off x="2921" y="2106"/>
              <a:ext cx="695" cy="231"/>
            </a:xfrm>
            <a:prstGeom prst="rect">
              <a:avLst/>
            </a:prstGeom>
            <a:noFill/>
            <a:ln w="15875" cap="flat" cmpd="sng">
              <a:solidFill>
                <a:srgbClr val="000000"/>
              </a:solidFill>
              <a:prstDash val="solid"/>
              <a:miter/>
              <a:headEnd type="none" w="med" len="med"/>
              <a:tailEnd type="none" w="med" len="med"/>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903" name="Rectangle 15"/>
            <p:cNvSpPr/>
            <p:nvPr/>
          </p:nvSpPr>
          <p:spPr>
            <a:xfrm>
              <a:off x="3146" y="2143"/>
              <a:ext cx="245" cy="174"/>
            </a:xfrm>
            <a:prstGeom prst="rect">
              <a:avLst/>
            </a:prstGeom>
            <a:noFill/>
            <a:ln w="9525">
              <a:noFill/>
            </a:ln>
          </p:spPr>
          <p:txBody>
            <a:bodyPr wrap="none" lIns="0" tIns="0" rIns="0" bIns="0" anchor="t" anchorCtr="0">
              <a:spAutoFit/>
            </a:bodyPr>
            <a:p>
              <a:r>
                <a:rPr lang="zh-CN" altLang="en-US" sz="1400" b="1" dirty="0">
                  <a:latin typeface="Times New Roman" panose="02020603050405020304" pitchFamily="18" charset="0"/>
                  <a:ea typeface="楷体" panose="02010609060101010101" pitchFamily="49" charset="-122"/>
                </a:rPr>
                <a:t>显存</a:t>
              </a:r>
              <a:endParaRPr lang="zh-CN" altLang="en-US" sz="1400" b="1" dirty="0">
                <a:latin typeface="Times New Roman" panose="02020603050405020304" pitchFamily="18" charset="0"/>
                <a:ea typeface="楷体" panose="02010609060101010101" pitchFamily="49" charset="-122"/>
              </a:endParaRPr>
            </a:p>
          </p:txBody>
        </p:sp>
        <p:sp>
          <p:nvSpPr>
            <p:cNvPr id="37904" name="Rectangle 16"/>
            <p:cNvSpPr/>
            <p:nvPr/>
          </p:nvSpPr>
          <p:spPr>
            <a:xfrm>
              <a:off x="3897" y="2106"/>
              <a:ext cx="470" cy="231"/>
            </a:xfrm>
            <a:prstGeom prst="rect">
              <a:avLst/>
            </a:prstGeom>
            <a:solidFill>
              <a:srgbClr val="FFFFFF"/>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905" name="Rectangle 17"/>
            <p:cNvSpPr/>
            <p:nvPr/>
          </p:nvSpPr>
          <p:spPr>
            <a:xfrm>
              <a:off x="3897" y="2106"/>
              <a:ext cx="470" cy="231"/>
            </a:xfrm>
            <a:prstGeom prst="rect">
              <a:avLst/>
            </a:prstGeom>
            <a:noFill/>
            <a:ln w="15875" cap="flat" cmpd="sng">
              <a:solidFill>
                <a:srgbClr val="000000"/>
              </a:solidFill>
              <a:prstDash val="solid"/>
              <a:miter/>
              <a:headEnd type="none" w="med" len="med"/>
              <a:tailEnd type="none" w="med" len="med"/>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906" name="Rectangle 18"/>
            <p:cNvSpPr/>
            <p:nvPr/>
          </p:nvSpPr>
          <p:spPr>
            <a:xfrm>
              <a:off x="3966" y="2161"/>
              <a:ext cx="266" cy="174"/>
            </a:xfrm>
            <a:prstGeom prst="rect">
              <a:avLst/>
            </a:prstGeom>
            <a:noFill/>
            <a:ln w="9525">
              <a:noFill/>
            </a:ln>
          </p:spPr>
          <p:txBody>
            <a:bodyPr wrap="none" lIns="0" tIns="0" rIns="0" bIns="0" anchor="t" anchorCtr="0">
              <a:spAutoFit/>
            </a:bodyPr>
            <a:p>
              <a:r>
                <a:rPr lang="en-US" altLang="zh-CN" sz="1400" b="1" dirty="0">
                  <a:solidFill>
                    <a:srgbClr val="000000"/>
                  </a:solidFill>
                  <a:latin typeface="Times New Roman" panose="02020603050405020304" pitchFamily="18" charset="0"/>
                  <a:ea typeface="楷体" panose="02010609060101010101" pitchFamily="49" charset="-122"/>
                </a:rPr>
                <a:t>DAC</a:t>
              </a:r>
              <a:endParaRPr lang="en-US" altLang="zh-CN" sz="1400" b="1" dirty="0">
                <a:solidFill>
                  <a:srgbClr val="000000"/>
                </a:solidFill>
                <a:latin typeface="Times New Roman" panose="02020603050405020304" pitchFamily="18" charset="0"/>
                <a:ea typeface="楷体" panose="02010609060101010101" pitchFamily="49" charset="-122"/>
              </a:endParaRPr>
            </a:p>
          </p:txBody>
        </p:sp>
        <p:sp>
          <p:nvSpPr>
            <p:cNvPr id="37907" name="Rectangle 19"/>
            <p:cNvSpPr/>
            <p:nvPr/>
          </p:nvSpPr>
          <p:spPr>
            <a:xfrm>
              <a:off x="4644" y="2106"/>
              <a:ext cx="470" cy="231"/>
            </a:xfrm>
            <a:prstGeom prst="rect">
              <a:avLst/>
            </a:prstGeom>
            <a:solidFill>
              <a:srgbClr val="FFFFFF"/>
            </a:solidFill>
            <a:ln w="9525">
              <a:noFill/>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908" name="Rectangle 20"/>
            <p:cNvSpPr/>
            <p:nvPr/>
          </p:nvSpPr>
          <p:spPr>
            <a:xfrm>
              <a:off x="4644" y="2106"/>
              <a:ext cx="470" cy="231"/>
            </a:xfrm>
            <a:prstGeom prst="rect">
              <a:avLst/>
            </a:prstGeom>
            <a:noFill/>
            <a:ln w="15875" cap="flat" cmpd="sng">
              <a:solidFill>
                <a:srgbClr val="000000"/>
              </a:solidFill>
              <a:prstDash val="solid"/>
              <a:miter/>
              <a:headEnd type="none" w="med" len="med"/>
              <a:tailEnd type="none" w="med" len="med"/>
            </a:ln>
          </p:spPr>
          <p:txBody>
            <a:bodyPr anchor="t" anchorCtr="0"/>
            <a:p>
              <a:endParaRPr lang="zh-CN" altLang="en-US" b="1" dirty="0">
                <a:latin typeface="Times New Roman" panose="02020603050405020304" pitchFamily="18" charset="0"/>
                <a:ea typeface="楷体" panose="02010609060101010101" pitchFamily="49" charset="-122"/>
              </a:endParaRPr>
            </a:p>
          </p:txBody>
        </p:sp>
        <p:sp>
          <p:nvSpPr>
            <p:cNvPr id="37909" name="Rectangle 21"/>
            <p:cNvSpPr/>
            <p:nvPr/>
          </p:nvSpPr>
          <p:spPr>
            <a:xfrm>
              <a:off x="4713" y="2161"/>
              <a:ext cx="339" cy="136"/>
            </a:xfrm>
            <a:prstGeom prst="rect">
              <a:avLst/>
            </a:prstGeom>
            <a:noFill/>
            <a:ln w="9525">
              <a:noFill/>
            </a:ln>
          </p:spPr>
          <p:txBody>
            <a:bodyPr wrap="none" lIns="0" tIns="0" rIns="0" bIns="0" anchor="t" anchorCtr="0">
              <a:spAutoFit/>
            </a:bodyPr>
            <a:p>
              <a:r>
                <a:rPr lang="zh-CN" altLang="en-US" sz="1400" b="1" dirty="0">
                  <a:solidFill>
                    <a:srgbClr val="000000"/>
                  </a:solidFill>
                  <a:latin typeface="Times New Roman" panose="02020603050405020304" pitchFamily="18" charset="0"/>
                  <a:ea typeface="楷体" panose="02010609060101010101" pitchFamily="49" charset="-122"/>
                </a:rPr>
                <a:t>显示器</a:t>
              </a:r>
              <a:endParaRPr lang="zh-CN" altLang="en-US" sz="1400" b="1" dirty="0">
                <a:solidFill>
                  <a:srgbClr val="000000"/>
                </a:solidFill>
                <a:latin typeface="Times New Roman" panose="02020603050405020304" pitchFamily="18" charset="0"/>
                <a:ea typeface="楷体" panose="02010609060101010101" pitchFamily="49" charset="-122"/>
              </a:endParaRPr>
            </a:p>
          </p:txBody>
        </p:sp>
        <p:sp>
          <p:nvSpPr>
            <p:cNvPr id="37910" name="Freeform 22"/>
            <p:cNvSpPr/>
            <p:nvPr/>
          </p:nvSpPr>
          <p:spPr>
            <a:xfrm>
              <a:off x="1156" y="2164"/>
              <a:ext cx="313" cy="116"/>
            </a:xfrm>
            <a:custGeom>
              <a:avLst/>
              <a:gdLst/>
              <a:ahLst/>
              <a:cxnLst>
                <a:cxn ang="0">
                  <a:pos x="0" y="58"/>
                </a:cxn>
                <a:cxn ang="0">
                  <a:pos x="59" y="0"/>
                </a:cxn>
                <a:cxn ang="0">
                  <a:pos x="59" y="38"/>
                </a:cxn>
                <a:cxn ang="0">
                  <a:pos x="254" y="38"/>
                </a:cxn>
                <a:cxn ang="0">
                  <a:pos x="254" y="0"/>
                </a:cxn>
                <a:cxn ang="0">
                  <a:pos x="313" y="58"/>
                </a:cxn>
                <a:cxn ang="0">
                  <a:pos x="254" y="116"/>
                </a:cxn>
                <a:cxn ang="0">
                  <a:pos x="254" y="77"/>
                </a:cxn>
                <a:cxn ang="0">
                  <a:pos x="59" y="77"/>
                </a:cxn>
                <a:cxn ang="0">
                  <a:pos x="59" y="116"/>
                </a:cxn>
                <a:cxn ang="0">
                  <a:pos x="0" y="58"/>
                </a:cxn>
              </a:cxnLst>
              <a:pathLst>
                <a:path w="313" h="116">
                  <a:moveTo>
                    <a:pt x="0" y="58"/>
                  </a:moveTo>
                  <a:lnTo>
                    <a:pt x="59" y="0"/>
                  </a:lnTo>
                  <a:lnTo>
                    <a:pt x="59" y="38"/>
                  </a:lnTo>
                  <a:lnTo>
                    <a:pt x="254" y="38"/>
                  </a:lnTo>
                  <a:lnTo>
                    <a:pt x="254" y="0"/>
                  </a:lnTo>
                  <a:lnTo>
                    <a:pt x="313" y="58"/>
                  </a:lnTo>
                  <a:lnTo>
                    <a:pt x="254" y="116"/>
                  </a:lnTo>
                  <a:lnTo>
                    <a:pt x="254" y="77"/>
                  </a:lnTo>
                  <a:lnTo>
                    <a:pt x="59" y="77"/>
                  </a:lnTo>
                  <a:lnTo>
                    <a:pt x="59" y="116"/>
                  </a:lnTo>
                  <a:lnTo>
                    <a:pt x="0" y="58"/>
                  </a:lnTo>
                  <a:close/>
                </a:path>
              </a:pathLst>
            </a:custGeom>
            <a:solidFill>
              <a:srgbClr val="FFFFFF"/>
            </a:solidFill>
            <a:ln w="9525">
              <a:noFill/>
            </a:ln>
          </p:spPr>
          <p:txBody>
            <a:bodyPr/>
            <a:p>
              <a:endParaRPr lang="zh-CN" altLang="en-US"/>
            </a:p>
          </p:txBody>
        </p:sp>
        <p:sp>
          <p:nvSpPr>
            <p:cNvPr id="37911" name="Freeform 23"/>
            <p:cNvSpPr/>
            <p:nvPr/>
          </p:nvSpPr>
          <p:spPr>
            <a:xfrm>
              <a:off x="1156" y="2164"/>
              <a:ext cx="313" cy="116"/>
            </a:xfrm>
            <a:custGeom>
              <a:avLst/>
              <a:gdLst/>
              <a:ahLst/>
              <a:cxnLst>
                <a:cxn ang="0">
                  <a:pos x="0" y="58"/>
                </a:cxn>
                <a:cxn ang="0">
                  <a:pos x="59" y="0"/>
                </a:cxn>
                <a:cxn ang="0">
                  <a:pos x="59" y="38"/>
                </a:cxn>
                <a:cxn ang="0">
                  <a:pos x="254" y="38"/>
                </a:cxn>
                <a:cxn ang="0">
                  <a:pos x="254" y="0"/>
                </a:cxn>
                <a:cxn ang="0">
                  <a:pos x="313" y="58"/>
                </a:cxn>
                <a:cxn ang="0">
                  <a:pos x="254" y="116"/>
                </a:cxn>
                <a:cxn ang="0">
                  <a:pos x="254" y="77"/>
                </a:cxn>
                <a:cxn ang="0">
                  <a:pos x="59" y="77"/>
                </a:cxn>
                <a:cxn ang="0">
                  <a:pos x="59" y="116"/>
                </a:cxn>
                <a:cxn ang="0">
                  <a:pos x="0" y="58"/>
                </a:cxn>
              </a:cxnLst>
              <a:pathLst>
                <a:path w="313" h="116">
                  <a:moveTo>
                    <a:pt x="0" y="58"/>
                  </a:moveTo>
                  <a:lnTo>
                    <a:pt x="59" y="0"/>
                  </a:lnTo>
                  <a:lnTo>
                    <a:pt x="59" y="38"/>
                  </a:lnTo>
                  <a:lnTo>
                    <a:pt x="254" y="38"/>
                  </a:lnTo>
                  <a:lnTo>
                    <a:pt x="254" y="0"/>
                  </a:lnTo>
                  <a:lnTo>
                    <a:pt x="313" y="58"/>
                  </a:lnTo>
                  <a:lnTo>
                    <a:pt x="254" y="116"/>
                  </a:lnTo>
                  <a:lnTo>
                    <a:pt x="254" y="77"/>
                  </a:lnTo>
                  <a:lnTo>
                    <a:pt x="59" y="77"/>
                  </a:lnTo>
                  <a:lnTo>
                    <a:pt x="59" y="116"/>
                  </a:lnTo>
                  <a:lnTo>
                    <a:pt x="0" y="58"/>
                  </a:lnTo>
                  <a:close/>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37912" name="Freeform 24"/>
            <p:cNvSpPr/>
            <p:nvPr/>
          </p:nvSpPr>
          <p:spPr>
            <a:xfrm>
              <a:off x="1822" y="2164"/>
              <a:ext cx="313" cy="116"/>
            </a:xfrm>
            <a:custGeom>
              <a:avLst/>
              <a:gdLst/>
              <a:ahLst/>
              <a:cxnLst>
                <a:cxn ang="0">
                  <a:pos x="0" y="58"/>
                </a:cxn>
                <a:cxn ang="0">
                  <a:pos x="58" y="0"/>
                </a:cxn>
                <a:cxn ang="0">
                  <a:pos x="58" y="38"/>
                </a:cxn>
                <a:cxn ang="0">
                  <a:pos x="254" y="38"/>
                </a:cxn>
                <a:cxn ang="0">
                  <a:pos x="254" y="0"/>
                </a:cxn>
                <a:cxn ang="0">
                  <a:pos x="313" y="58"/>
                </a:cxn>
                <a:cxn ang="0">
                  <a:pos x="254" y="116"/>
                </a:cxn>
                <a:cxn ang="0">
                  <a:pos x="254" y="77"/>
                </a:cxn>
                <a:cxn ang="0">
                  <a:pos x="58" y="77"/>
                </a:cxn>
                <a:cxn ang="0">
                  <a:pos x="58" y="116"/>
                </a:cxn>
                <a:cxn ang="0">
                  <a:pos x="0" y="58"/>
                </a:cxn>
              </a:cxnLst>
              <a:pathLst>
                <a:path w="313" h="116">
                  <a:moveTo>
                    <a:pt x="0" y="58"/>
                  </a:moveTo>
                  <a:lnTo>
                    <a:pt x="58" y="0"/>
                  </a:lnTo>
                  <a:lnTo>
                    <a:pt x="58" y="38"/>
                  </a:lnTo>
                  <a:lnTo>
                    <a:pt x="254" y="38"/>
                  </a:lnTo>
                  <a:lnTo>
                    <a:pt x="254" y="0"/>
                  </a:lnTo>
                  <a:lnTo>
                    <a:pt x="313" y="58"/>
                  </a:lnTo>
                  <a:lnTo>
                    <a:pt x="254" y="116"/>
                  </a:lnTo>
                  <a:lnTo>
                    <a:pt x="254" y="77"/>
                  </a:lnTo>
                  <a:lnTo>
                    <a:pt x="58" y="77"/>
                  </a:lnTo>
                  <a:lnTo>
                    <a:pt x="58" y="116"/>
                  </a:lnTo>
                  <a:lnTo>
                    <a:pt x="0" y="58"/>
                  </a:lnTo>
                  <a:close/>
                </a:path>
              </a:pathLst>
            </a:custGeom>
            <a:solidFill>
              <a:srgbClr val="FFFFFF"/>
            </a:solidFill>
            <a:ln w="9525">
              <a:noFill/>
            </a:ln>
          </p:spPr>
          <p:txBody>
            <a:bodyPr/>
            <a:p>
              <a:endParaRPr lang="zh-CN" altLang="en-US"/>
            </a:p>
          </p:txBody>
        </p:sp>
        <p:sp>
          <p:nvSpPr>
            <p:cNvPr id="37913" name="Freeform 25"/>
            <p:cNvSpPr/>
            <p:nvPr/>
          </p:nvSpPr>
          <p:spPr>
            <a:xfrm>
              <a:off x="1822" y="2164"/>
              <a:ext cx="313" cy="116"/>
            </a:xfrm>
            <a:custGeom>
              <a:avLst/>
              <a:gdLst/>
              <a:ahLst/>
              <a:cxnLst>
                <a:cxn ang="0">
                  <a:pos x="0" y="58"/>
                </a:cxn>
                <a:cxn ang="0">
                  <a:pos x="58" y="0"/>
                </a:cxn>
                <a:cxn ang="0">
                  <a:pos x="58" y="38"/>
                </a:cxn>
                <a:cxn ang="0">
                  <a:pos x="254" y="38"/>
                </a:cxn>
                <a:cxn ang="0">
                  <a:pos x="254" y="0"/>
                </a:cxn>
                <a:cxn ang="0">
                  <a:pos x="313" y="58"/>
                </a:cxn>
                <a:cxn ang="0">
                  <a:pos x="254" y="116"/>
                </a:cxn>
                <a:cxn ang="0">
                  <a:pos x="254" y="77"/>
                </a:cxn>
                <a:cxn ang="0">
                  <a:pos x="58" y="77"/>
                </a:cxn>
                <a:cxn ang="0">
                  <a:pos x="58" y="116"/>
                </a:cxn>
                <a:cxn ang="0">
                  <a:pos x="0" y="58"/>
                </a:cxn>
              </a:cxnLst>
              <a:pathLst>
                <a:path w="313" h="116">
                  <a:moveTo>
                    <a:pt x="0" y="58"/>
                  </a:moveTo>
                  <a:lnTo>
                    <a:pt x="58" y="0"/>
                  </a:lnTo>
                  <a:lnTo>
                    <a:pt x="58" y="38"/>
                  </a:lnTo>
                  <a:lnTo>
                    <a:pt x="254" y="38"/>
                  </a:lnTo>
                  <a:lnTo>
                    <a:pt x="254" y="0"/>
                  </a:lnTo>
                  <a:lnTo>
                    <a:pt x="313" y="58"/>
                  </a:lnTo>
                  <a:lnTo>
                    <a:pt x="254" y="116"/>
                  </a:lnTo>
                  <a:lnTo>
                    <a:pt x="254" y="77"/>
                  </a:lnTo>
                  <a:lnTo>
                    <a:pt x="58" y="77"/>
                  </a:lnTo>
                  <a:lnTo>
                    <a:pt x="58" y="116"/>
                  </a:lnTo>
                  <a:lnTo>
                    <a:pt x="0" y="58"/>
                  </a:lnTo>
                  <a:close/>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37914" name="Freeform 26"/>
            <p:cNvSpPr/>
            <p:nvPr/>
          </p:nvSpPr>
          <p:spPr>
            <a:xfrm>
              <a:off x="2605" y="2164"/>
              <a:ext cx="313" cy="116"/>
            </a:xfrm>
            <a:custGeom>
              <a:avLst/>
              <a:gdLst/>
              <a:ahLst/>
              <a:cxnLst>
                <a:cxn ang="0">
                  <a:pos x="0" y="58"/>
                </a:cxn>
                <a:cxn ang="0">
                  <a:pos x="59" y="0"/>
                </a:cxn>
                <a:cxn ang="0">
                  <a:pos x="59" y="38"/>
                </a:cxn>
                <a:cxn ang="0">
                  <a:pos x="254" y="38"/>
                </a:cxn>
                <a:cxn ang="0">
                  <a:pos x="254" y="0"/>
                </a:cxn>
                <a:cxn ang="0">
                  <a:pos x="313" y="58"/>
                </a:cxn>
                <a:cxn ang="0">
                  <a:pos x="254" y="116"/>
                </a:cxn>
                <a:cxn ang="0">
                  <a:pos x="254" y="77"/>
                </a:cxn>
                <a:cxn ang="0">
                  <a:pos x="59" y="77"/>
                </a:cxn>
                <a:cxn ang="0">
                  <a:pos x="59" y="116"/>
                </a:cxn>
                <a:cxn ang="0">
                  <a:pos x="0" y="58"/>
                </a:cxn>
              </a:cxnLst>
              <a:pathLst>
                <a:path w="313" h="116">
                  <a:moveTo>
                    <a:pt x="0" y="58"/>
                  </a:moveTo>
                  <a:lnTo>
                    <a:pt x="59" y="0"/>
                  </a:lnTo>
                  <a:lnTo>
                    <a:pt x="59" y="38"/>
                  </a:lnTo>
                  <a:lnTo>
                    <a:pt x="254" y="38"/>
                  </a:lnTo>
                  <a:lnTo>
                    <a:pt x="254" y="0"/>
                  </a:lnTo>
                  <a:lnTo>
                    <a:pt x="313" y="58"/>
                  </a:lnTo>
                  <a:lnTo>
                    <a:pt x="254" y="116"/>
                  </a:lnTo>
                  <a:lnTo>
                    <a:pt x="254" y="77"/>
                  </a:lnTo>
                  <a:lnTo>
                    <a:pt x="59" y="77"/>
                  </a:lnTo>
                  <a:lnTo>
                    <a:pt x="59" y="116"/>
                  </a:lnTo>
                  <a:lnTo>
                    <a:pt x="0" y="58"/>
                  </a:lnTo>
                  <a:close/>
                </a:path>
              </a:pathLst>
            </a:custGeom>
            <a:solidFill>
              <a:srgbClr val="FFFFFF"/>
            </a:solidFill>
            <a:ln w="9525">
              <a:noFill/>
            </a:ln>
          </p:spPr>
          <p:txBody>
            <a:bodyPr/>
            <a:p>
              <a:endParaRPr lang="zh-CN" altLang="en-US"/>
            </a:p>
          </p:txBody>
        </p:sp>
        <p:sp>
          <p:nvSpPr>
            <p:cNvPr id="37915" name="Freeform 27"/>
            <p:cNvSpPr/>
            <p:nvPr/>
          </p:nvSpPr>
          <p:spPr>
            <a:xfrm>
              <a:off x="2605" y="2164"/>
              <a:ext cx="313" cy="116"/>
            </a:xfrm>
            <a:custGeom>
              <a:avLst/>
              <a:gdLst/>
              <a:ahLst/>
              <a:cxnLst>
                <a:cxn ang="0">
                  <a:pos x="0" y="58"/>
                </a:cxn>
                <a:cxn ang="0">
                  <a:pos x="59" y="0"/>
                </a:cxn>
                <a:cxn ang="0">
                  <a:pos x="59" y="38"/>
                </a:cxn>
                <a:cxn ang="0">
                  <a:pos x="254" y="38"/>
                </a:cxn>
                <a:cxn ang="0">
                  <a:pos x="254" y="0"/>
                </a:cxn>
                <a:cxn ang="0">
                  <a:pos x="313" y="58"/>
                </a:cxn>
                <a:cxn ang="0">
                  <a:pos x="254" y="116"/>
                </a:cxn>
                <a:cxn ang="0">
                  <a:pos x="254" y="77"/>
                </a:cxn>
                <a:cxn ang="0">
                  <a:pos x="59" y="77"/>
                </a:cxn>
                <a:cxn ang="0">
                  <a:pos x="59" y="116"/>
                </a:cxn>
                <a:cxn ang="0">
                  <a:pos x="0" y="58"/>
                </a:cxn>
              </a:cxnLst>
              <a:pathLst>
                <a:path w="313" h="116">
                  <a:moveTo>
                    <a:pt x="0" y="58"/>
                  </a:moveTo>
                  <a:lnTo>
                    <a:pt x="59" y="0"/>
                  </a:lnTo>
                  <a:lnTo>
                    <a:pt x="59" y="38"/>
                  </a:lnTo>
                  <a:lnTo>
                    <a:pt x="254" y="38"/>
                  </a:lnTo>
                  <a:lnTo>
                    <a:pt x="254" y="0"/>
                  </a:lnTo>
                  <a:lnTo>
                    <a:pt x="313" y="58"/>
                  </a:lnTo>
                  <a:lnTo>
                    <a:pt x="254" y="116"/>
                  </a:lnTo>
                  <a:lnTo>
                    <a:pt x="254" y="77"/>
                  </a:lnTo>
                  <a:lnTo>
                    <a:pt x="59" y="77"/>
                  </a:lnTo>
                  <a:lnTo>
                    <a:pt x="59" y="116"/>
                  </a:lnTo>
                  <a:lnTo>
                    <a:pt x="0" y="58"/>
                  </a:lnTo>
                  <a:close/>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37916" name="Freeform 28"/>
            <p:cNvSpPr/>
            <p:nvPr/>
          </p:nvSpPr>
          <p:spPr>
            <a:xfrm>
              <a:off x="3618" y="2164"/>
              <a:ext cx="274" cy="116"/>
            </a:xfrm>
            <a:custGeom>
              <a:avLst/>
              <a:gdLst/>
              <a:ahLst/>
              <a:cxnLst>
                <a:cxn ang="0">
                  <a:pos x="274" y="58"/>
                </a:cxn>
                <a:cxn ang="0">
                  <a:pos x="216" y="0"/>
                </a:cxn>
                <a:cxn ang="0">
                  <a:pos x="216" y="38"/>
                </a:cxn>
                <a:cxn ang="0">
                  <a:pos x="0" y="38"/>
                </a:cxn>
                <a:cxn ang="0">
                  <a:pos x="0" y="77"/>
                </a:cxn>
                <a:cxn ang="0">
                  <a:pos x="216" y="77"/>
                </a:cxn>
                <a:cxn ang="0">
                  <a:pos x="216" y="116"/>
                </a:cxn>
                <a:cxn ang="0">
                  <a:pos x="274" y="58"/>
                </a:cxn>
              </a:cxnLst>
              <a:pathLst>
                <a:path w="274" h="116">
                  <a:moveTo>
                    <a:pt x="274" y="58"/>
                  </a:moveTo>
                  <a:lnTo>
                    <a:pt x="216" y="0"/>
                  </a:lnTo>
                  <a:lnTo>
                    <a:pt x="216" y="38"/>
                  </a:lnTo>
                  <a:lnTo>
                    <a:pt x="0" y="38"/>
                  </a:lnTo>
                  <a:lnTo>
                    <a:pt x="0" y="77"/>
                  </a:lnTo>
                  <a:lnTo>
                    <a:pt x="216" y="77"/>
                  </a:lnTo>
                  <a:lnTo>
                    <a:pt x="216" y="116"/>
                  </a:lnTo>
                  <a:lnTo>
                    <a:pt x="274" y="58"/>
                  </a:lnTo>
                  <a:close/>
                </a:path>
              </a:pathLst>
            </a:custGeom>
            <a:solidFill>
              <a:srgbClr val="FFFFFF"/>
            </a:solidFill>
            <a:ln w="9525">
              <a:noFill/>
            </a:ln>
          </p:spPr>
          <p:txBody>
            <a:bodyPr/>
            <a:p>
              <a:endParaRPr lang="zh-CN" altLang="en-US"/>
            </a:p>
          </p:txBody>
        </p:sp>
        <p:sp>
          <p:nvSpPr>
            <p:cNvPr id="37917" name="Freeform 29"/>
            <p:cNvSpPr/>
            <p:nvPr/>
          </p:nvSpPr>
          <p:spPr>
            <a:xfrm>
              <a:off x="3618" y="2164"/>
              <a:ext cx="274" cy="116"/>
            </a:xfrm>
            <a:custGeom>
              <a:avLst/>
              <a:gdLst/>
              <a:ahLst/>
              <a:cxnLst>
                <a:cxn ang="0">
                  <a:pos x="274" y="58"/>
                </a:cxn>
                <a:cxn ang="0">
                  <a:pos x="216" y="0"/>
                </a:cxn>
                <a:cxn ang="0">
                  <a:pos x="216" y="38"/>
                </a:cxn>
                <a:cxn ang="0">
                  <a:pos x="0" y="38"/>
                </a:cxn>
                <a:cxn ang="0">
                  <a:pos x="0" y="77"/>
                </a:cxn>
                <a:cxn ang="0">
                  <a:pos x="216" y="77"/>
                </a:cxn>
                <a:cxn ang="0">
                  <a:pos x="216" y="116"/>
                </a:cxn>
                <a:cxn ang="0">
                  <a:pos x="274" y="58"/>
                </a:cxn>
              </a:cxnLst>
              <a:pathLst>
                <a:path w="274" h="116">
                  <a:moveTo>
                    <a:pt x="274" y="58"/>
                  </a:moveTo>
                  <a:lnTo>
                    <a:pt x="216" y="0"/>
                  </a:lnTo>
                  <a:lnTo>
                    <a:pt x="216" y="38"/>
                  </a:lnTo>
                  <a:lnTo>
                    <a:pt x="0" y="38"/>
                  </a:lnTo>
                  <a:lnTo>
                    <a:pt x="0" y="77"/>
                  </a:lnTo>
                  <a:lnTo>
                    <a:pt x="216" y="77"/>
                  </a:lnTo>
                  <a:lnTo>
                    <a:pt x="216" y="116"/>
                  </a:lnTo>
                  <a:lnTo>
                    <a:pt x="274" y="58"/>
                  </a:lnTo>
                  <a:close/>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37918" name="Freeform 30"/>
            <p:cNvSpPr/>
            <p:nvPr/>
          </p:nvSpPr>
          <p:spPr>
            <a:xfrm>
              <a:off x="4370" y="2164"/>
              <a:ext cx="274" cy="116"/>
            </a:xfrm>
            <a:custGeom>
              <a:avLst/>
              <a:gdLst/>
              <a:ahLst/>
              <a:cxnLst>
                <a:cxn ang="0">
                  <a:pos x="274" y="58"/>
                </a:cxn>
                <a:cxn ang="0">
                  <a:pos x="215" y="0"/>
                </a:cxn>
                <a:cxn ang="0">
                  <a:pos x="215" y="38"/>
                </a:cxn>
                <a:cxn ang="0">
                  <a:pos x="0" y="38"/>
                </a:cxn>
                <a:cxn ang="0">
                  <a:pos x="0" y="77"/>
                </a:cxn>
                <a:cxn ang="0">
                  <a:pos x="215" y="77"/>
                </a:cxn>
                <a:cxn ang="0">
                  <a:pos x="215" y="116"/>
                </a:cxn>
                <a:cxn ang="0">
                  <a:pos x="274" y="58"/>
                </a:cxn>
              </a:cxnLst>
              <a:pathLst>
                <a:path w="274" h="116">
                  <a:moveTo>
                    <a:pt x="274" y="58"/>
                  </a:moveTo>
                  <a:lnTo>
                    <a:pt x="215" y="0"/>
                  </a:lnTo>
                  <a:lnTo>
                    <a:pt x="215" y="38"/>
                  </a:lnTo>
                  <a:lnTo>
                    <a:pt x="0" y="38"/>
                  </a:lnTo>
                  <a:lnTo>
                    <a:pt x="0" y="77"/>
                  </a:lnTo>
                  <a:lnTo>
                    <a:pt x="215" y="77"/>
                  </a:lnTo>
                  <a:lnTo>
                    <a:pt x="215" y="116"/>
                  </a:lnTo>
                  <a:lnTo>
                    <a:pt x="274" y="58"/>
                  </a:lnTo>
                  <a:close/>
                </a:path>
              </a:pathLst>
            </a:custGeom>
            <a:solidFill>
              <a:srgbClr val="FFFFFF"/>
            </a:solidFill>
            <a:ln w="9525">
              <a:noFill/>
            </a:ln>
          </p:spPr>
          <p:txBody>
            <a:bodyPr/>
            <a:p>
              <a:endParaRPr lang="zh-CN" altLang="en-US"/>
            </a:p>
          </p:txBody>
        </p:sp>
        <p:sp>
          <p:nvSpPr>
            <p:cNvPr id="37919" name="Freeform 31"/>
            <p:cNvSpPr/>
            <p:nvPr/>
          </p:nvSpPr>
          <p:spPr>
            <a:xfrm>
              <a:off x="4370" y="2164"/>
              <a:ext cx="274" cy="116"/>
            </a:xfrm>
            <a:custGeom>
              <a:avLst/>
              <a:gdLst/>
              <a:ahLst/>
              <a:cxnLst>
                <a:cxn ang="0">
                  <a:pos x="274" y="58"/>
                </a:cxn>
                <a:cxn ang="0">
                  <a:pos x="215" y="0"/>
                </a:cxn>
                <a:cxn ang="0">
                  <a:pos x="215" y="38"/>
                </a:cxn>
                <a:cxn ang="0">
                  <a:pos x="0" y="38"/>
                </a:cxn>
                <a:cxn ang="0">
                  <a:pos x="0" y="77"/>
                </a:cxn>
                <a:cxn ang="0">
                  <a:pos x="215" y="77"/>
                </a:cxn>
                <a:cxn ang="0">
                  <a:pos x="215" y="116"/>
                </a:cxn>
                <a:cxn ang="0">
                  <a:pos x="274" y="58"/>
                </a:cxn>
              </a:cxnLst>
              <a:pathLst>
                <a:path w="274" h="116">
                  <a:moveTo>
                    <a:pt x="274" y="58"/>
                  </a:moveTo>
                  <a:lnTo>
                    <a:pt x="215" y="0"/>
                  </a:lnTo>
                  <a:lnTo>
                    <a:pt x="215" y="38"/>
                  </a:lnTo>
                  <a:lnTo>
                    <a:pt x="0" y="38"/>
                  </a:lnTo>
                  <a:lnTo>
                    <a:pt x="0" y="77"/>
                  </a:lnTo>
                  <a:lnTo>
                    <a:pt x="215" y="77"/>
                  </a:lnTo>
                  <a:lnTo>
                    <a:pt x="215" y="116"/>
                  </a:lnTo>
                  <a:lnTo>
                    <a:pt x="274" y="58"/>
                  </a:lnTo>
                  <a:close/>
                </a:path>
              </a:pathLst>
            </a:custGeom>
            <a:noFill/>
            <a:ln w="6350" cap="flat" cmpd="sng">
              <a:solidFill>
                <a:srgbClr val="000000"/>
              </a:solidFill>
              <a:prstDash val="solid"/>
              <a:round/>
              <a:headEnd type="none" w="med" len="med"/>
              <a:tailEnd type="none" w="med" len="med"/>
            </a:ln>
          </p:spPr>
          <p:txBody>
            <a:bodyPr/>
            <a:p>
              <a:endParaRPr lang="zh-CN" altLang="en-US"/>
            </a:p>
          </p:txBody>
        </p:sp>
        <p:sp>
          <p:nvSpPr>
            <p:cNvPr id="37920" name="Freeform 32"/>
            <p:cNvSpPr>
              <a:spLocks noEditPoints="1"/>
            </p:cNvSpPr>
            <p:nvPr/>
          </p:nvSpPr>
          <p:spPr>
            <a:xfrm>
              <a:off x="1978" y="1986"/>
              <a:ext cx="2512" cy="645"/>
            </a:xfrm>
            <a:custGeom>
              <a:avLst/>
              <a:gdLst/>
              <a:ahLst/>
              <a:cxnLst>
                <a:cxn ang="0">
                  <a:pos x="38" y="636"/>
                </a:cxn>
                <a:cxn ang="0">
                  <a:pos x="96" y="636"/>
                </a:cxn>
                <a:cxn ang="0">
                  <a:pos x="133" y="636"/>
                </a:cxn>
                <a:cxn ang="0">
                  <a:pos x="171" y="637"/>
                </a:cxn>
                <a:cxn ang="0">
                  <a:pos x="207" y="638"/>
                </a:cxn>
                <a:cxn ang="0">
                  <a:pos x="244" y="640"/>
                </a:cxn>
                <a:cxn ang="0">
                  <a:pos x="280" y="642"/>
                </a:cxn>
                <a:cxn ang="0">
                  <a:pos x="317" y="644"/>
                </a:cxn>
                <a:cxn ang="0">
                  <a:pos x="353" y="645"/>
                </a:cxn>
                <a:cxn ang="0">
                  <a:pos x="389" y="645"/>
                </a:cxn>
                <a:cxn ang="0">
                  <a:pos x="404" y="645"/>
                </a:cxn>
                <a:cxn ang="0">
                  <a:pos x="440" y="645"/>
                </a:cxn>
                <a:cxn ang="0">
                  <a:pos x="476" y="644"/>
                </a:cxn>
                <a:cxn ang="0">
                  <a:pos x="512" y="642"/>
                </a:cxn>
                <a:cxn ang="0">
                  <a:pos x="549" y="640"/>
                </a:cxn>
                <a:cxn ang="0">
                  <a:pos x="585" y="638"/>
                </a:cxn>
                <a:cxn ang="0">
                  <a:pos x="623" y="637"/>
                </a:cxn>
                <a:cxn ang="0">
                  <a:pos x="659" y="636"/>
                </a:cxn>
                <a:cxn ang="0">
                  <a:pos x="697" y="636"/>
                </a:cxn>
                <a:cxn ang="0">
                  <a:pos x="733" y="636"/>
                </a:cxn>
                <a:cxn ang="0">
                  <a:pos x="807" y="636"/>
                </a:cxn>
                <a:cxn ang="0">
                  <a:pos x="864" y="636"/>
                </a:cxn>
                <a:cxn ang="0">
                  <a:pos x="902" y="636"/>
                </a:cxn>
                <a:cxn ang="0">
                  <a:pos x="939" y="637"/>
                </a:cxn>
                <a:cxn ang="0">
                  <a:pos x="973" y="637"/>
                </a:cxn>
                <a:cxn ang="0">
                  <a:pos x="953" y="636"/>
                </a:cxn>
                <a:cxn ang="0">
                  <a:pos x="973" y="590"/>
                </a:cxn>
                <a:cxn ang="0">
                  <a:pos x="973" y="355"/>
                </a:cxn>
                <a:cxn ang="0">
                  <a:pos x="973" y="170"/>
                </a:cxn>
                <a:cxn ang="0">
                  <a:pos x="973" y="50"/>
                </a:cxn>
                <a:cxn ang="0">
                  <a:pos x="951" y="8"/>
                </a:cxn>
                <a:cxn ang="0">
                  <a:pos x="914" y="6"/>
                </a:cxn>
                <a:cxn ang="0">
                  <a:pos x="878" y="4"/>
                </a:cxn>
                <a:cxn ang="0">
                  <a:pos x="841" y="2"/>
                </a:cxn>
                <a:cxn ang="0">
                  <a:pos x="805" y="1"/>
                </a:cxn>
                <a:cxn ang="0">
                  <a:pos x="768" y="0"/>
                </a:cxn>
                <a:cxn ang="0">
                  <a:pos x="733" y="0"/>
                </a:cxn>
                <a:cxn ang="0">
                  <a:pos x="718" y="0"/>
                </a:cxn>
                <a:cxn ang="0">
                  <a:pos x="681" y="0"/>
                </a:cxn>
                <a:cxn ang="0">
                  <a:pos x="646" y="1"/>
                </a:cxn>
                <a:cxn ang="0">
                  <a:pos x="609" y="2"/>
                </a:cxn>
                <a:cxn ang="0">
                  <a:pos x="572" y="4"/>
                </a:cxn>
                <a:cxn ang="0">
                  <a:pos x="536" y="6"/>
                </a:cxn>
                <a:cxn ang="0">
                  <a:pos x="499" y="8"/>
                </a:cxn>
                <a:cxn ang="0">
                  <a:pos x="462" y="9"/>
                </a:cxn>
                <a:cxn ang="0">
                  <a:pos x="425" y="9"/>
                </a:cxn>
                <a:cxn ang="0">
                  <a:pos x="388" y="9"/>
                </a:cxn>
                <a:cxn ang="0">
                  <a:pos x="314" y="9"/>
                </a:cxn>
                <a:cxn ang="0">
                  <a:pos x="257" y="9"/>
                </a:cxn>
                <a:cxn ang="0">
                  <a:pos x="219" y="9"/>
                </a:cxn>
                <a:cxn ang="0">
                  <a:pos x="183" y="8"/>
                </a:cxn>
                <a:cxn ang="0">
                  <a:pos x="145" y="6"/>
                </a:cxn>
                <a:cxn ang="0">
                  <a:pos x="108" y="4"/>
                </a:cxn>
                <a:cxn ang="0">
                  <a:pos x="73" y="2"/>
                </a:cxn>
                <a:cxn ang="0">
                  <a:pos x="36" y="1"/>
                </a:cxn>
                <a:cxn ang="0">
                  <a:pos x="2" y="12"/>
                </a:cxn>
                <a:cxn ang="0">
                  <a:pos x="3" y="126"/>
                </a:cxn>
                <a:cxn ang="0">
                  <a:pos x="2" y="245"/>
                </a:cxn>
                <a:cxn ang="0">
                  <a:pos x="2" y="363"/>
                </a:cxn>
                <a:cxn ang="0">
                  <a:pos x="2" y="481"/>
                </a:cxn>
                <a:cxn ang="0">
                  <a:pos x="2" y="598"/>
                </a:cxn>
              </a:cxnLst>
              <a:pathLst>
                <a:path w="3182" h="645">
                  <a:moveTo>
                    <a:pt x="4" y="636"/>
                  </a:moveTo>
                  <a:lnTo>
                    <a:pt x="74" y="636"/>
                  </a:lnTo>
                  <a:lnTo>
                    <a:pt x="75" y="636"/>
                  </a:lnTo>
                  <a:lnTo>
                    <a:pt x="78" y="637"/>
                  </a:lnTo>
                  <a:lnTo>
                    <a:pt x="78" y="638"/>
                  </a:lnTo>
                  <a:lnTo>
                    <a:pt x="79" y="640"/>
                  </a:lnTo>
                  <a:lnTo>
                    <a:pt x="78" y="642"/>
                  </a:lnTo>
                  <a:lnTo>
                    <a:pt x="78" y="644"/>
                  </a:lnTo>
                  <a:lnTo>
                    <a:pt x="75" y="645"/>
                  </a:lnTo>
                  <a:lnTo>
                    <a:pt x="74" y="645"/>
                  </a:lnTo>
                  <a:lnTo>
                    <a:pt x="4" y="645"/>
                  </a:lnTo>
                  <a:lnTo>
                    <a:pt x="2" y="645"/>
                  </a:lnTo>
                  <a:lnTo>
                    <a:pt x="1" y="644"/>
                  </a:lnTo>
                  <a:lnTo>
                    <a:pt x="0" y="642"/>
                  </a:lnTo>
                  <a:lnTo>
                    <a:pt x="0" y="640"/>
                  </a:lnTo>
                  <a:lnTo>
                    <a:pt x="0" y="638"/>
                  </a:lnTo>
                  <a:lnTo>
                    <a:pt x="1" y="637"/>
                  </a:lnTo>
                  <a:lnTo>
                    <a:pt x="2" y="636"/>
                  </a:lnTo>
                  <a:lnTo>
                    <a:pt x="4" y="636"/>
                  </a:lnTo>
                  <a:close/>
                  <a:moveTo>
                    <a:pt x="123" y="636"/>
                  </a:moveTo>
                  <a:lnTo>
                    <a:pt x="193" y="636"/>
                  </a:lnTo>
                  <a:lnTo>
                    <a:pt x="195" y="636"/>
                  </a:lnTo>
                  <a:lnTo>
                    <a:pt x="197" y="637"/>
                  </a:lnTo>
                  <a:lnTo>
                    <a:pt x="198" y="638"/>
                  </a:lnTo>
                  <a:lnTo>
                    <a:pt x="198" y="640"/>
                  </a:lnTo>
                  <a:lnTo>
                    <a:pt x="198" y="642"/>
                  </a:lnTo>
                  <a:lnTo>
                    <a:pt x="197" y="644"/>
                  </a:lnTo>
                  <a:lnTo>
                    <a:pt x="195" y="645"/>
                  </a:lnTo>
                  <a:lnTo>
                    <a:pt x="193" y="645"/>
                  </a:lnTo>
                  <a:lnTo>
                    <a:pt x="123" y="645"/>
                  </a:lnTo>
                  <a:lnTo>
                    <a:pt x="122" y="645"/>
                  </a:lnTo>
                  <a:lnTo>
                    <a:pt x="120" y="644"/>
                  </a:lnTo>
                  <a:lnTo>
                    <a:pt x="120" y="642"/>
                  </a:lnTo>
                  <a:lnTo>
                    <a:pt x="118" y="640"/>
                  </a:lnTo>
                  <a:lnTo>
                    <a:pt x="120" y="638"/>
                  </a:lnTo>
                  <a:lnTo>
                    <a:pt x="120" y="637"/>
                  </a:lnTo>
                  <a:lnTo>
                    <a:pt x="122" y="636"/>
                  </a:lnTo>
                  <a:lnTo>
                    <a:pt x="123" y="636"/>
                  </a:lnTo>
                  <a:close/>
                  <a:moveTo>
                    <a:pt x="243" y="636"/>
                  </a:moveTo>
                  <a:lnTo>
                    <a:pt x="313" y="636"/>
                  </a:lnTo>
                  <a:lnTo>
                    <a:pt x="314" y="636"/>
                  </a:lnTo>
                  <a:lnTo>
                    <a:pt x="317" y="637"/>
                  </a:lnTo>
                  <a:lnTo>
                    <a:pt x="318" y="638"/>
                  </a:lnTo>
                  <a:lnTo>
                    <a:pt x="318" y="640"/>
                  </a:lnTo>
                  <a:lnTo>
                    <a:pt x="318" y="642"/>
                  </a:lnTo>
                  <a:lnTo>
                    <a:pt x="317" y="644"/>
                  </a:lnTo>
                  <a:lnTo>
                    <a:pt x="314" y="645"/>
                  </a:lnTo>
                  <a:lnTo>
                    <a:pt x="313" y="645"/>
                  </a:lnTo>
                  <a:lnTo>
                    <a:pt x="243" y="645"/>
                  </a:lnTo>
                  <a:lnTo>
                    <a:pt x="241" y="645"/>
                  </a:lnTo>
                  <a:lnTo>
                    <a:pt x="239" y="644"/>
                  </a:lnTo>
                  <a:lnTo>
                    <a:pt x="238" y="642"/>
                  </a:lnTo>
                  <a:lnTo>
                    <a:pt x="238" y="640"/>
                  </a:lnTo>
                  <a:lnTo>
                    <a:pt x="238" y="638"/>
                  </a:lnTo>
                  <a:lnTo>
                    <a:pt x="239" y="637"/>
                  </a:lnTo>
                  <a:lnTo>
                    <a:pt x="241" y="636"/>
                  </a:lnTo>
                  <a:lnTo>
                    <a:pt x="243" y="636"/>
                  </a:lnTo>
                  <a:close/>
                  <a:moveTo>
                    <a:pt x="362" y="636"/>
                  </a:moveTo>
                  <a:lnTo>
                    <a:pt x="432" y="636"/>
                  </a:lnTo>
                  <a:lnTo>
                    <a:pt x="434" y="636"/>
                  </a:lnTo>
                  <a:lnTo>
                    <a:pt x="435" y="637"/>
                  </a:lnTo>
                  <a:lnTo>
                    <a:pt x="437" y="638"/>
                  </a:lnTo>
                  <a:lnTo>
                    <a:pt x="437" y="640"/>
                  </a:lnTo>
                  <a:lnTo>
                    <a:pt x="437" y="642"/>
                  </a:lnTo>
                  <a:lnTo>
                    <a:pt x="435" y="644"/>
                  </a:lnTo>
                  <a:lnTo>
                    <a:pt x="434" y="645"/>
                  </a:lnTo>
                  <a:lnTo>
                    <a:pt x="432" y="645"/>
                  </a:lnTo>
                  <a:lnTo>
                    <a:pt x="362" y="645"/>
                  </a:lnTo>
                  <a:lnTo>
                    <a:pt x="361" y="645"/>
                  </a:lnTo>
                  <a:lnTo>
                    <a:pt x="359" y="644"/>
                  </a:lnTo>
                  <a:lnTo>
                    <a:pt x="358" y="642"/>
                  </a:lnTo>
                  <a:lnTo>
                    <a:pt x="357" y="640"/>
                  </a:lnTo>
                  <a:lnTo>
                    <a:pt x="358" y="638"/>
                  </a:lnTo>
                  <a:lnTo>
                    <a:pt x="359" y="637"/>
                  </a:lnTo>
                  <a:lnTo>
                    <a:pt x="361" y="636"/>
                  </a:lnTo>
                  <a:lnTo>
                    <a:pt x="362" y="636"/>
                  </a:lnTo>
                  <a:close/>
                  <a:moveTo>
                    <a:pt x="482" y="636"/>
                  </a:moveTo>
                  <a:lnTo>
                    <a:pt x="552" y="636"/>
                  </a:lnTo>
                  <a:lnTo>
                    <a:pt x="553" y="636"/>
                  </a:lnTo>
                  <a:lnTo>
                    <a:pt x="555" y="637"/>
                  </a:lnTo>
                  <a:lnTo>
                    <a:pt x="556" y="638"/>
                  </a:lnTo>
                  <a:lnTo>
                    <a:pt x="556" y="640"/>
                  </a:lnTo>
                  <a:lnTo>
                    <a:pt x="556" y="642"/>
                  </a:lnTo>
                  <a:lnTo>
                    <a:pt x="555" y="644"/>
                  </a:lnTo>
                  <a:lnTo>
                    <a:pt x="553" y="645"/>
                  </a:lnTo>
                  <a:lnTo>
                    <a:pt x="552" y="645"/>
                  </a:lnTo>
                  <a:lnTo>
                    <a:pt x="482" y="645"/>
                  </a:lnTo>
                  <a:lnTo>
                    <a:pt x="479" y="645"/>
                  </a:lnTo>
                  <a:lnTo>
                    <a:pt x="478" y="644"/>
                  </a:lnTo>
                  <a:lnTo>
                    <a:pt x="477" y="642"/>
                  </a:lnTo>
                  <a:lnTo>
                    <a:pt x="477" y="640"/>
                  </a:lnTo>
                  <a:lnTo>
                    <a:pt x="477" y="638"/>
                  </a:lnTo>
                  <a:lnTo>
                    <a:pt x="478" y="637"/>
                  </a:lnTo>
                  <a:lnTo>
                    <a:pt x="479" y="636"/>
                  </a:lnTo>
                  <a:lnTo>
                    <a:pt x="482" y="636"/>
                  </a:lnTo>
                  <a:close/>
                  <a:moveTo>
                    <a:pt x="602" y="636"/>
                  </a:moveTo>
                  <a:lnTo>
                    <a:pt x="670" y="636"/>
                  </a:lnTo>
                  <a:lnTo>
                    <a:pt x="673" y="636"/>
                  </a:lnTo>
                  <a:lnTo>
                    <a:pt x="674" y="637"/>
                  </a:lnTo>
                  <a:lnTo>
                    <a:pt x="675" y="638"/>
                  </a:lnTo>
                  <a:lnTo>
                    <a:pt x="676" y="640"/>
                  </a:lnTo>
                  <a:lnTo>
                    <a:pt x="675" y="642"/>
                  </a:lnTo>
                  <a:lnTo>
                    <a:pt x="674" y="644"/>
                  </a:lnTo>
                  <a:lnTo>
                    <a:pt x="673" y="645"/>
                  </a:lnTo>
                  <a:lnTo>
                    <a:pt x="670" y="645"/>
                  </a:lnTo>
                  <a:lnTo>
                    <a:pt x="602" y="645"/>
                  </a:lnTo>
                  <a:lnTo>
                    <a:pt x="599" y="645"/>
                  </a:lnTo>
                  <a:lnTo>
                    <a:pt x="598" y="644"/>
                  </a:lnTo>
                  <a:lnTo>
                    <a:pt x="597" y="642"/>
                  </a:lnTo>
                  <a:lnTo>
                    <a:pt x="597" y="640"/>
                  </a:lnTo>
                  <a:lnTo>
                    <a:pt x="597" y="638"/>
                  </a:lnTo>
                  <a:lnTo>
                    <a:pt x="598" y="637"/>
                  </a:lnTo>
                  <a:lnTo>
                    <a:pt x="599" y="636"/>
                  </a:lnTo>
                  <a:lnTo>
                    <a:pt x="602" y="636"/>
                  </a:lnTo>
                  <a:close/>
                  <a:moveTo>
                    <a:pt x="720" y="636"/>
                  </a:moveTo>
                  <a:lnTo>
                    <a:pt x="790" y="636"/>
                  </a:lnTo>
                  <a:lnTo>
                    <a:pt x="791" y="636"/>
                  </a:lnTo>
                  <a:lnTo>
                    <a:pt x="794" y="637"/>
                  </a:lnTo>
                  <a:lnTo>
                    <a:pt x="795" y="638"/>
                  </a:lnTo>
                  <a:lnTo>
                    <a:pt x="795" y="640"/>
                  </a:lnTo>
                  <a:lnTo>
                    <a:pt x="795" y="642"/>
                  </a:lnTo>
                  <a:lnTo>
                    <a:pt x="794" y="644"/>
                  </a:lnTo>
                  <a:lnTo>
                    <a:pt x="791" y="645"/>
                  </a:lnTo>
                  <a:lnTo>
                    <a:pt x="790" y="645"/>
                  </a:lnTo>
                  <a:lnTo>
                    <a:pt x="720" y="645"/>
                  </a:lnTo>
                  <a:lnTo>
                    <a:pt x="718" y="645"/>
                  </a:lnTo>
                  <a:lnTo>
                    <a:pt x="717" y="644"/>
                  </a:lnTo>
                  <a:lnTo>
                    <a:pt x="716" y="642"/>
                  </a:lnTo>
                  <a:lnTo>
                    <a:pt x="716" y="640"/>
                  </a:lnTo>
                  <a:lnTo>
                    <a:pt x="716" y="638"/>
                  </a:lnTo>
                  <a:lnTo>
                    <a:pt x="717" y="637"/>
                  </a:lnTo>
                  <a:lnTo>
                    <a:pt x="718" y="636"/>
                  </a:lnTo>
                  <a:lnTo>
                    <a:pt x="720" y="636"/>
                  </a:lnTo>
                  <a:close/>
                  <a:moveTo>
                    <a:pt x="840" y="636"/>
                  </a:moveTo>
                  <a:lnTo>
                    <a:pt x="910" y="636"/>
                  </a:lnTo>
                  <a:lnTo>
                    <a:pt x="911" y="636"/>
                  </a:lnTo>
                  <a:lnTo>
                    <a:pt x="913" y="637"/>
                  </a:lnTo>
                  <a:lnTo>
                    <a:pt x="914" y="638"/>
                  </a:lnTo>
                  <a:lnTo>
                    <a:pt x="915" y="640"/>
                  </a:lnTo>
                  <a:lnTo>
                    <a:pt x="914" y="642"/>
                  </a:lnTo>
                  <a:lnTo>
                    <a:pt x="913" y="644"/>
                  </a:lnTo>
                  <a:lnTo>
                    <a:pt x="911" y="645"/>
                  </a:lnTo>
                  <a:lnTo>
                    <a:pt x="910" y="645"/>
                  </a:lnTo>
                  <a:lnTo>
                    <a:pt x="840" y="645"/>
                  </a:lnTo>
                  <a:lnTo>
                    <a:pt x="838" y="645"/>
                  </a:lnTo>
                  <a:lnTo>
                    <a:pt x="837" y="644"/>
                  </a:lnTo>
                  <a:lnTo>
                    <a:pt x="836" y="642"/>
                  </a:lnTo>
                  <a:lnTo>
                    <a:pt x="836" y="640"/>
                  </a:lnTo>
                  <a:lnTo>
                    <a:pt x="836" y="638"/>
                  </a:lnTo>
                  <a:lnTo>
                    <a:pt x="837" y="637"/>
                  </a:lnTo>
                  <a:lnTo>
                    <a:pt x="838" y="636"/>
                  </a:lnTo>
                  <a:lnTo>
                    <a:pt x="840" y="636"/>
                  </a:lnTo>
                  <a:close/>
                  <a:moveTo>
                    <a:pt x="959" y="636"/>
                  </a:moveTo>
                  <a:lnTo>
                    <a:pt x="1029" y="636"/>
                  </a:lnTo>
                  <a:lnTo>
                    <a:pt x="1031" y="636"/>
                  </a:lnTo>
                  <a:lnTo>
                    <a:pt x="1033" y="637"/>
                  </a:lnTo>
                  <a:lnTo>
                    <a:pt x="1034" y="638"/>
                  </a:lnTo>
                  <a:lnTo>
                    <a:pt x="1034" y="640"/>
                  </a:lnTo>
                  <a:lnTo>
                    <a:pt x="1034" y="642"/>
                  </a:lnTo>
                  <a:lnTo>
                    <a:pt x="1033" y="644"/>
                  </a:lnTo>
                  <a:lnTo>
                    <a:pt x="1031" y="645"/>
                  </a:lnTo>
                  <a:lnTo>
                    <a:pt x="1029" y="645"/>
                  </a:lnTo>
                  <a:lnTo>
                    <a:pt x="959" y="645"/>
                  </a:lnTo>
                  <a:lnTo>
                    <a:pt x="958" y="645"/>
                  </a:lnTo>
                  <a:lnTo>
                    <a:pt x="955" y="644"/>
                  </a:lnTo>
                  <a:lnTo>
                    <a:pt x="954" y="642"/>
                  </a:lnTo>
                  <a:lnTo>
                    <a:pt x="954" y="640"/>
                  </a:lnTo>
                  <a:lnTo>
                    <a:pt x="954" y="638"/>
                  </a:lnTo>
                  <a:lnTo>
                    <a:pt x="955" y="637"/>
                  </a:lnTo>
                  <a:lnTo>
                    <a:pt x="958" y="636"/>
                  </a:lnTo>
                  <a:lnTo>
                    <a:pt x="959" y="636"/>
                  </a:lnTo>
                  <a:close/>
                  <a:moveTo>
                    <a:pt x="1079" y="636"/>
                  </a:moveTo>
                  <a:lnTo>
                    <a:pt x="1149" y="636"/>
                  </a:lnTo>
                  <a:lnTo>
                    <a:pt x="1150" y="636"/>
                  </a:lnTo>
                  <a:lnTo>
                    <a:pt x="1151" y="637"/>
                  </a:lnTo>
                  <a:lnTo>
                    <a:pt x="1152" y="638"/>
                  </a:lnTo>
                  <a:lnTo>
                    <a:pt x="1154" y="640"/>
                  </a:lnTo>
                  <a:lnTo>
                    <a:pt x="1152" y="642"/>
                  </a:lnTo>
                  <a:lnTo>
                    <a:pt x="1151" y="644"/>
                  </a:lnTo>
                  <a:lnTo>
                    <a:pt x="1150" y="645"/>
                  </a:lnTo>
                  <a:lnTo>
                    <a:pt x="1149" y="645"/>
                  </a:lnTo>
                  <a:lnTo>
                    <a:pt x="1079" y="645"/>
                  </a:lnTo>
                  <a:lnTo>
                    <a:pt x="1077" y="645"/>
                  </a:lnTo>
                  <a:lnTo>
                    <a:pt x="1075" y="644"/>
                  </a:lnTo>
                  <a:lnTo>
                    <a:pt x="1074" y="642"/>
                  </a:lnTo>
                  <a:lnTo>
                    <a:pt x="1074" y="640"/>
                  </a:lnTo>
                  <a:lnTo>
                    <a:pt x="1074" y="638"/>
                  </a:lnTo>
                  <a:lnTo>
                    <a:pt x="1075" y="637"/>
                  </a:lnTo>
                  <a:lnTo>
                    <a:pt x="1077" y="636"/>
                  </a:lnTo>
                  <a:lnTo>
                    <a:pt x="1079" y="636"/>
                  </a:lnTo>
                  <a:close/>
                  <a:moveTo>
                    <a:pt x="1198" y="636"/>
                  </a:moveTo>
                  <a:lnTo>
                    <a:pt x="1268" y="636"/>
                  </a:lnTo>
                  <a:lnTo>
                    <a:pt x="1270" y="636"/>
                  </a:lnTo>
                  <a:lnTo>
                    <a:pt x="1271" y="637"/>
                  </a:lnTo>
                  <a:lnTo>
                    <a:pt x="1272" y="638"/>
                  </a:lnTo>
                  <a:lnTo>
                    <a:pt x="1272" y="640"/>
                  </a:lnTo>
                  <a:lnTo>
                    <a:pt x="1272" y="642"/>
                  </a:lnTo>
                  <a:lnTo>
                    <a:pt x="1271" y="644"/>
                  </a:lnTo>
                  <a:lnTo>
                    <a:pt x="1270" y="645"/>
                  </a:lnTo>
                  <a:lnTo>
                    <a:pt x="1268" y="645"/>
                  </a:lnTo>
                  <a:lnTo>
                    <a:pt x="1198" y="645"/>
                  </a:lnTo>
                  <a:lnTo>
                    <a:pt x="1197" y="645"/>
                  </a:lnTo>
                  <a:lnTo>
                    <a:pt x="1194" y="644"/>
                  </a:lnTo>
                  <a:lnTo>
                    <a:pt x="1193" y="642"/>
                  </a:lnTo>
                  <a:lnTo>
                    <a:pt x="1193" y="640"/>
                  </a:lnTo>
                  <a:lnTo>
                    <a:pt x="1193" y="638"/>
                  </a:lnTo>
                  <a:lnTo>
                    <a:pt x="1194" y="637"/>
                  </a:lnTo>
                  <a:lnTo>
                    <a:pt x="1197" y="636"/>
                  </a:lnTo>
                  <a:lnTo>
                    <a:pt x="1198" y="636"/>
                  </a:lnTo>
                  <a:close/>
                  <a:moveTo>
                    <a:pt x="1318" y="636"/>
                  </a:moveTo>
                  <a:lnTo>
                    <a:pt x="1387" y="636"/>
                  </a:lnTo>
                  <a:lnTo>
                    <a:pt x="1389" y="636"/>
                  </a:lnTo>
                  <a:lnTo>
                    <a:pt x="1390" y="637"/>
                  </a:lnTo>
                  <a:lnTo>
                    <a:pt x="1391" y="638"/>
                  </a:lnTo>
                  <a:lnTo>
                    <a:pt x="1392" y="640"/>
                  </a:lnTo>
                  <a:lnTo>
                    <a:pt x="1391" y="642"/>
                  </a:lnTo>
                  <a:lnTo>
                    <a:pt x="1390" y="644"/>
                  </a:lnTo>
                  <a:lnTo>
                    <a:pt x="1389" y="645"/>
                  </a:lnTo>
                  <a:lnTo>
                    <a:pt x="1387" y="645"/>
                  </a:lnTo>
                  <a:lnTo>
                    <a:pt x="1318" y="645"/>
                  </a:lnTo>
                  <a:lnTo>
                    <a:pt x="1315" y="645"/>
                  </a:lnTo>
                  <a:lnTo>
                    <a:pt x="1314" y="644"/>
                  </a:lnTo>
                  <a:lnTo>
                    <a:pt x="1313" y="642"/>
                  </a:lnTo>
                  <a:lnTo>
                    <a:pt x="1313" y="640"/>
                  </a:lnTo>
                  <a:lnTo>
                    <a:pt x="1313" y="638"/>
                  </a:lnTo>
                  <a:lnTo>
                    <a:pt x="1314" y="637"/>
                  </a:lnTo>
                  <a:lnTo>
                    <a:pt x="1315" y="636"/>
                  </a:lnTo>
                  <a:lnTo>
                    <a:pt x="1318" y="636"/>
                  </a:lnTo>
                  <a:close/>
                  <a:moveTo>
                    <a:pt x="1436" y="636"/>
                  </a:moveTo>
                  <a:lnTo>
                    <a:pt x="1506" y="636"/>
                  </a:lnTo>
                  <a:lnTo>
                    <a:pt x="1509" y="636"/>
                  </a:lnTo>
                  <a:lnTo>
                    <a:pt x="1510" y="637"/>
                  </a:lnTo>
                  <a:lnTo>
                    <a:pt x="1511" y="638"/>
                  </a:lnTo>
                  <a:lnTo>
                    <a:pt x="1511" y="640"/>
                  </a:lnTo>
                  <a:lnTo>
                    <a:pt x="1511" y="642"/>
                  </a:lnTo>
                  <a:lnTo>
                    <a:pt x="1510" y="644"/>
                  </a:lnTo>
                  <a:lnTo>
                    <a:pt x="1509" y="645"/>
                  </a:lnTo>
                  <a:lnTo>
                    <a:pt x="1506" y="645"/>
                  </a:lnTo>
                  <a:lnTo>
                    <a:pt x="1436" y="645"/>
                  </a:lnTo>
                  <a:lnTo>
                    <a:pt x="1435" y="645"/>
                  </a:lnTo>
                  <a:lnTo>
                    <a:pt x="1433" y="644"/>
                  </a:lnTo>
                  <a:lnTo>
                    <a:pt x="1433" y="642"/>
                  </a:lnTo>
                  <a:lnTo>
                    <a:pt x="1432" y="640"/>
                  </a:lnTo>
                  <a:lnTo>
                    <a:pt x="1433" y="638"/>
                  </a:lnTo>
                  <a:lnTo>
                    <a:pt x="1433" y="637"/>
                  </a:lnTo>
                  <a:lnTo>
                    <a:pt x="1435" y="636"/>
                  </a:lnTo>
                  <a:lnTo>
                    <a:pt x="1436" y="636"/>
                  </a:lnTo>
                  <a:close/>
                  <a:moveTo>
                    <a:pt x="1556" y="636"/>
                  </a:moveTo>
                  <a:lnTo>
                    <a:pt x="1626" y="636"/>
                  </a:lnTo>
                  <a:lnTo>
                    <a:pt x="1627" y="636"/>
                  </a:lnTo>
                  <a:lnTo>
                    <a:pt x="1630" y="637"/>
                  </a:lnTo>
                  <a:lnTo>
                    <a:pt x="1630" y="638"/>
                  </a:lnTo>
                  <a:lnTo>
                    <a:pt x="1631" y="640"/>
                  </a:lnTo>
                  <a:lnTo>
                    <a:pt x="1630" y="642"/>
                  </a:lnTo>
                  <a:lnTo>
                    <a:pt x="1630" y="644"/>
                  </a:lnTo>
                  <a:lnTo>
                    <a:pt x="1627" y="645"/>
                  </a:lnTo>
                  <a:lnTo>
                    <a:pt x="1626" y="645"/>
                  </a:lnTo>
                  <a:lnTo>
                    <a:pt x="1556" y="645"/>
                  </a:lnTo>
                  <a:lnTo>
                    <a:pt x="1554" y="645"/>
                  </a:lnTo>
                  <a:lnTo>
                    <a:pt x="1553" y="644"/>
                  </a:lnTo>
                  <a:lnTo>
                    <a:pt x="1551" y="642"/>
                  </a:lnTo>
                  <a:lnTo>
                    <a:pt x="1551" y="640"/>
                  </a:lnTo>
                  <a:lnTo>
                    <a:pt x="1551" y="638"/>
                  </a:lnTo>
                  <a:lnTo>
                    <a:pt x="1553" y="637"/>
                  </a:lnTo>
                  <a:lnTo>
                    <a:pt x="1554" y="636"/>
                  </a:lnTo>
                  <a:lnTo>
                    <a:pt x="1556" y="636"/>
                  </a:lnTo>
                  <a:close/>
                  <a:moveTo>
                    <a:pt x="1675" y="636"/>
                  </a:moveTo>
                  <a:lnTo>
                    <a:pt x="1745" y="636"/>
                  </a:lnTo>
                  <a:lnTo>
                    <a:pt x="1747" y="636"/>
                  </a:lnTo>
                  <a:lnTo>
                    <a:pt x="1749" y="637"/>
                  </a:lnTo>
                  <a:lnTo>
                    <a:pt x="1750" y="638"/>
                  </a:lnTo>
                  <a:lnTo>
                    <a:pt x="1750" y="640"/>
                  </a:lnTo>
                  <a:lnTo>
                    <a:pt x="1750" y="642"/>
                  </a:lnTo>
                  <a:lnTo>
                    <a:pt x="1749" y="644"/>
                  </a:lnTo>
                  <a:lnTo>
                    <a:pt x="1747" y="645"/>
                  </a:lnTo>
                  <a:lnTo>
                    <a:pt x="1745" y="645"/>
                  </a:lnTo>
                  <a:lnTo>
                    <a:pt x="1675" y="645"/>
                  </a:lnTo>
                  <a:lnTo>
                    <a:pt x="1674" y="645"/>
                  </a:lnTo>
                  <a:lnTo>
                    <a:pt x="1671" y="644"/>
                  </a:lnTo>
                  <a:lnTo>
                    <a:pt x="1671" y="642"/>
                  </a:lnTo>
                  <a:lnTo>
                    <a:pt x="1670" y="640"/>
                  </a:lnTo>
                  <a:lnTo>
                    <a:pt x="1671" y="638"/>
                  </a:lnTo>
                  <a:lnTo>
                    <a:pt x="1671" y="637"/>
                  </a:lnTo>
                  <a:lnTo>
                    <a:pt x="1674" y="636"/>
                  </a:lnTo>
                  <a:lnTo>
                    <a:pt x="1675" y="636"/>
                  </a:lnTo>
                  <a:close/>
                  <a:moveTo>
                    <a:pt x="1795" y="636"/>
                  </a:moveTo>
                  <a:lnTo>
                    <a:pt x="1865" y="636"/>
                  </a:lnTo>
                  <a:lnTo>
                    <a:pt x="1866" y="636"/>
                  </a:lnTo>
                  <a:lnTo>
                    <a:pt x="1868" y="637"/>
                  </a:lnTo>
                  <a:lnTo>
                    <a:pt x="1870" y="638"/>
                  </a:lnTo>
                  <a:lnTo>
                    <a:pt x="1870" y="640"/>
                  </a:lnTo>
                  <a:lnTo>
                    <a:pt x="1870" y="642"/>
                  </a:lnTo>
                  <a:lnTo>
                    <a:pt x="1868" y="644"/>
                  </a:lnTo>
                  <a:lnTo>
                    <a:pt x="1866" y="645"/>
                  </a:lnTo>
                  <a:lnTo>
                    <a:pt x="1865" y="645"/>
                  </a:lnTo>
                  <a:lnTo>
                    <a:pt x="1795" y="645"/>
                  </a:lnTo>
                  <a:lnTo>
                    <a:pt x="1793" y="645"/>
                  </a:lnTo>
                  <a:lnTo>
                    <a:pt x="1791" y="644"/>
                  </a:lnTo>
                  <a:lnTo>
                    <a:pt x="1790" y="642"/>
                  </a:lnTo>
                  <a:lnTo>
                    <a:pt x="1790" y="640"/>
                  </a:lnTo>
                  <a:lnTo>
                    <a:pt x="1790" y="638"/>
                  </a:lnTo>
                  <a:lnTo>
                    <a:pt x="1791" y="637"/>
                  </a:lnTo>
                  <a:lnTo>
                    <a:pt x="1793" y="636"/>
                  </a:lnTo>
                  <a:lnTo>
                    <a:pt x="1795" y="636"/>
                  </a:lnTo>
                  <a:close/>
                  <a:moveTo>
                    <a:pt x="1914" y="636"/>
                  </a:moveTo>
                  <a:lnTo>
                    <a:pt x="1984" y="636"/>
                  </a:lnTo>
                  <a:lnTo>
                    <a:pt x="1986" y="636"/>
                  </a:lnTo>
                  <a:lnTo>
                    <a:pt x="1987" y="637"/>
                  </a:lnTo>
                  <a:lnTo>
                    <a:pt x="1988" y="638"/>
                  </a:lnTo>
                  <a:lnTo>
                    <a:pt x="1988" y="640"/>
                  </a:lnTo>
                  <a:lnTo>
                    <a:pt x="1988" y="642"/>
                  </a:lnTo>
                  <a:lnTo>
                    <a:pt x="1987" y="644"/>
                  </a:lnTo>
                  <a:lnTo>
                    <a:pt x="1986" y="645"/>
                  </a:lnTo>
                  <a:lnTo>
                    <a:pt x="1984" y="645"/>
                  </a:lnTo>
                  <a:lnTo>
                    <a:pt x="1914" y="645"/>
                  </a:lnTo>
                  <a:lnTo>
                    <a:pt x="1913" y="645"/>
                  </a:lnTo>
                  <a:lnTo>
                    <a:pt x="1911" y="644"/>
                  </a:lnTo>
                  <a:lnTo>
                    <a:pt x="1910" y="642"/>
                  </a:lnTo>
                  <a:lnTo>
                    <a:pt x="1909" y="640"/>
                  </a:lnTo>
                  <a:lnTo>
                    <a:pt x="1910" y="638"/>
                  </a:lnTo>
                  <a:lnTo>
                    <a:pt x="1911" y="637"/>
                  </a:lnTo>
                  <a:lnTo>
                    <a:pt x="1913" y="636"/>
                  </a:lnTo>
                  <a:lnTo>
                    <a:pt x="1914" y="636"/>
                  </a:lnTo>
                  <a:close/>
                  <a:moveTo>
                    <a:pt x="2034" y="636"/>
                  </a:moveTo>
                  <a:lnTo>
                    <a:pt x="2103" y="636"/>
                  </a:lnTo>
                  <a:lnTo>
                    <a:pt x="2105" y="636"/>
                  </a:lnTo>
                  <a:lnTo>
                    <a:pt x="2107" y="637"/>
                  </a:lnTo>
                  <a:lnTo>
                    <a:pt x="2108" y="638"/>
                  </a:lnTo>
                  <a:lnTo>
                    <a:pt x="2108" y="640"/>
                  </a:lnTo>
                  <a:lnTo>
                    <a:pt x="2108" y="642"/>
                  </a:lnTo>
                  <a:lnTo>
                    <a:pt x="2107" y="644"/>
                  </a:lnTo>
                  <a:lnTo>
                    <a:pt x="2105" y="645"/>
                  </a:lnTo>
                  <a:lnTo>
                    <a:pt x="2103" y="645"/>
                  </a:lnTo>
                  <a:lnTo>
                    <a:pt x="2034" y="645"/>
                  </a:lnTo>
                  <a:lnTo>
                    <a:pt x="2031" y="645"/>
                  </a:lnTo>
                  <a:lnTo>
                    <a:pt x="2030" y="644"/>
                  </a:lnTo>
                  <a:lnTo>
                    <a:pt x="2029" y="642"/>
                  </a:lnTo>
                  <a:lnTo>
                    <a:pt x="2029" y="640"/>
                  </a:lnTo>
                  <a:lnTo>
                    <a:pt x="2029" y="638"/>
                  </a:lnTo>
                  <a:lnTo>
                    <a:pt x="2030" y="637"/>
                  </a:lnTo>
                  <a:lnTo>
                    <a:pt x="2031" y="636"/>
                  </a:lnTo>
                  <a:lnTo>
                    <a:pt x="2034" y="636"/>
                  </a:lnTo>
                  <a:close/>
                  <a:moveTo>
                    <a:pt x="2154" y="636"/>
                  </a:moveTo>
                  <a:lnTo>
                    <a:pt x="2222" y="636"/>
                  </a:lnTo>
                  <a:lnTo>
                    <a:pt x="2225" y="636"/>
                  </a:lnTo>
                  <a:lnTo>
                    <a:pt x="2226" y="637"/>
                  </a:lnTo>
                  <a:lnTo>
                    <a:pt x="2227" y="638"/>
                  </a:lnTo>
                  <a:lnTo>
                    <a:pt x="2227" y="640"/>
                  </a:lnTo>
                  <a:lnTo>
                    <a:pt x="2227" y="642"/>
                  </a:lnTo>
                  <a:lnTo>
                    <a:pt x="2226" y="644"/>
                  </a:lnTo>
                  <a:lnTo>
                    <a:pt x="2225" y="645"/>
                  </a:lnTo>
                  <a:lnTo>
                    <a:pt x="2222" y="645"/>
                  </a:lnTo>
                  <a:lnTo>
                    <a:pt x="2154" y="645"/>
                  </a:lnTo>
                  <a:lnTo>
                    <a:pt x="2151" y="645"/>
                  </a:lnTo>
                  <a:lnTo>
                    <a:pt x="2150" y="644"/>
                  </a:lnTo>
                  <a:lnTo>
                    <a:pt x="2149" y="642"/>
                  </a:lnTo>
                  <a:lnTo>
                    <a:pt x="2148" y="640"/>
                  </a:lnTo>
                  <a:lnTo>
                    <a:pt x="2149" y="638"/>
                  </a:lnTo>
                  <a:lnTo>
                    <a:pt x="2150" y="637"/>
                  </a:lnTo>
                  <a:lnTo>
                    <a:pt x="2151" y="636"/>
                  </a:lnTo>
                  <a:lnTo>
                    <a:pt x="2154" y="636"/>
                  </a:lnTo>
                  <a:close/>
                  <a:moveTo>
                    <a:pt x="2272" y="636"/>
                  </a:moveTo>
                  <a:lnTo>
                    <a:pt x="2342" y="636"/>
                  </a:lnTo>
                  <a:lnTo>
                    <a:pt x="2343" y="636"/>
                  </a:lnTo>
                  <a:lnTo>
                    <a:pt x="2346" y="637"/>
                  </a:lnTo>
                  <a:lnTo>
                    <a:pt x="2347" y="638"/>
                  </a:lnTo>
                  <a:lnTo>
                    <a:pt x="2347" y="640"/>
                  </a:lnTo>
                  <a:lnTo>
                    <a:pt x="2347" y="642"/>
                  </a:lnTo>
                  <a:lnTo>
                    <a:pt x="2346" y="644"/>
                  </a:lnTo>
                  <a:lnTo>
                    <a:pt x="2343" y="645"/>
                  </a:lnTo>
                  <a:lnTo>
                    <a:pt x="2342" y="645"/>
                  </a:lnTo>
                  <a:lnTo>
                    <a:pt x="2272" y="645"/>
                  </a:lnTo>
                  <a:lnTo>
                    <a:pt x="2270" y="645"/>
                  </a:lnTo>
                  <a:lnTo>
                    <a:pt x="2269" y="644"/>
                  </a:lnTo>
                  <a:lnTo>
                    <a:pt x="2267" y="642"/>
                  </a:lnTo>
                  <a:lnTo>
                    <a:pt x="2267" y="640"/>
                  </a:lnTo>
                  <a:lnTo>
                    <a:pt x="2267" y="638"/>
                  </a:lnTo>
                  <a:lnTo>
                    <a:pt x="2269" y="637"/>
                  </a:lnTo>
                  <a:lnTo>
                    <a:pt x="2270" y="636"/>
                  </a:lnTo>
                  <a:lnTo>
                    <a:pt x="2272" y="636"/>
                  </a:lnTo>
                  <a:close/>
                  <a:moveTo>
                    <a:pt x="2392" y="636"/>
                  </a:moveTo>
                  <a:lnTo>
                    <a:pt x="2462" y="636"/>
                  </a:lnTo>
                  <a:lnTo>
                    <a:pt x="2463" y="636"/>
                  </a:lnTo>
                  <a:lnTo>
                    <a:pt x="2465" y="637"/>
                  </a:lnTo>
                  <a:lnTo>
                    <a:pt x="2466" y="638"/>
                  </a:lnTo>
                  <a:lnTo>
                    <a:pt x="2467" y="640"/>
                  </a:lnTo>
                  <a:lnTo>
                    <a:pt x="2466" y="642"/>
                  </a:lnTo>
                  <a:lnTo>
                    <a:pt x="2465" y="644"/>
                  </a:lnTo>
                  <a:lnTo>
                    <a:pt x="2463" y="645"/>
                  </a:lnTo>
                  <a:lnTo>
                    <a:pt x="2462" y="645"/>
                  </a:lnTo>
                  <a:lnTo>
                    <a:pt x="2392" y="645"/>
                  </a:lnTo>
                  <a:lnTo>
                    <a:pt x="2390" y="645"/>
                  </a:lnTo>
                  <a:lnTo>
                    <a:pt x="2389" y="644"/>
                  </a:lnTo>
                  <a:lnTo>
                    <a:pt x="2387" y="642"/>
                  </a:lnTo>
                  <a:lnTo>
                    <a:pt x="2387" y="640"/>
                  </a:lnTo>
                  <a:lnTo>
                    <a:pt x="2387" y="638"/>
                  </a:lnTo>
                  <a:lnTo>
                    <a:pt x="2389" y="637"/>
                  </a:lnTo>
                  <a:lnTo>
                    <a:pt x="2390" y="636"/>
                  </a:lnTo>
                  <a:lnTo>
                    <a:pt x="2392" y="636"/>
                  </a:lnTo>
                  <a:close/>
                  <a:moveTo>
                    <a:pt x="2511" y="636"/>
                  </a:moveTo>
                  <a:lnTo>
                    <a:pt x="2581" y="636"/>
                  </a:lnTo>
                  <a:lnTo>
                    <a:pt x="2583" y="636"/>
                  </a:lnTo>
                  <a:lnTo>
                    <a:pt x="2584" y="637"/>
                  </a:lnTo>
                  <a:lnTo>
                    <a:pt x="2586" y="638"/>
                  </a:lnTo>
                  <a:lnTo>
                    <a:pt x="2586" y="640"/>
                  </a:lnTo>
                  <a:lnTo>
                    <a:pt x="2586" y="642"/>
                  </a:lnTo>
                  <a:lnTo>
                    <a:pt x="2584" y="644"/>
                  </a:lnTo>
                  <a:lnTo>
                    <a:pt x="2583" y="645"/>
                  </a:lnTo>
                  <a:lnTo>
                    <a:pt x="2581" y="645"/>
                  </a:lnTo>
                  <a:lnTo>
                    <a:pt x="2511" y="645"/>
                  </a:lnTo>
                  <a:lnTo>
                    <a:pt x="2510" y="645"/>
                  </a:lnTo>
                  <a:lnTo>
                    <a:pt x="2507" y="644"/>
                  </a:lnTo>
                  <a:lnTo>
                    <a:pt x="2506" y="642"/>
                  </a:lnTo>
                  <a:lnTo>
                    <a:pt x="2506" y="640"/>
                  </a:lnTo>
                  <a:lnTo>
                    <a:pt x="2506" y="638"/>
                  </a:lnTo>
                  <a:lnTo>
                    <a:pt x="2507" y="637"/>
                  </a:lnTo>
                  <a:lnTo>
                    <a:pt x="2510" y="636"/>
                  </a:lnTo>
                  <a:lnTo>
                    <a:pt x="2511" y="636"/>
                  </a:lnTo>
                  <a:close/>
                  <a:moveTo>
                    <a:pt x="2631" y="636"/>
                  </a:moveTo>
                  <a:lnTo>
                    <a:pt x="2701" y="636"/>
                  </a:lnTo>
                  <a:lnTo>
                    <a:pt x="2702" y="636"/>
                  </a:lnTo>
                  <a:lnTo>
                    <a:pt x="2703" y="637"/>
                  </a:lnTo>
                  <a:lnTo>
                    <a:pt x="2704" y="638"/>
                  </a:lnTo>
                  <a:lnTo>
                    <a:pt x="2706" y="640"/>
                  </a:lnTo>
                  <a:lnTo>
                    <a:pt x="2704" y="642"/>
                  </a:lnTo>
                  <a:lnTo>
                    <a:pt x="2703" y="644"/>
                  </a:lnTo>
                  <a:lnTo>
                    <a:pt x="2702" y="645"/>
                  </a:lnTo>
                  <a:lnTo>
                    <a:pt x="2701" y="645"/>
                  </a:lnTo>
                  <a:lnTo>
                    <a:pt x="2631" y="645"/>
                  </a:lnTo>
                  <a:lnTo>
                    <a:pt x="2629" y="645"/>
                  </a:lnTo>
                  <a:lnTo>
                    <a:pt x="2627" y="644"/>
                  </a:lnTo>
                  <a:lnTo>
                    <a:pt x="2626" y="642"/>
                  </a:lnTo>
                  <a:lnTo>
                    <a:pt x="2626" y="640"/>
                  </a:lnTo>
                  <a:lnTo>
                    <a:pt x="2626" y="638"/>
                  </a:lnTo>
                  <a:lnTo>
                    <a:pt x="2627" y="637"/>
                  </a:lnTo>
                  <a:lnTo>
                    <a:pt x="2629" y="636"/>
                  </a:lnTo>
                  <a:lnTo>
                    <a:pt x="2631" y="636"/>
                  </a:lnTo>
                  <a:close/>
                  <a:moveTo>
                    <a:pt x="2750" y="636"/>
                  </a:moveTo>
                  <a:lnTo>
                    <a:pt x="2819" y="636"/>
                  </a:lnTo>
                  <a:lnTo>
                    <a:pt x="2822" y="636"/>
                  </a:lnTo>
                  <a:lnTo>
                    <a:pt x="2823" y="637"/>
                  </a:lnTo>
                  <a:lnTo>
                    <a:pt x="2824" y="638"/>
                  </a:lnTo>
                  <a:lnTo>
                    <a:pt x="2824" y="640"/>
                  </a:lnTo>
                  <a:lnTo>
                    <a:pt x="2824" y="642"/>
                  </a:lnTo>
                  <a:lnTo>
                    <a:pt x="2823" y="644"/>
                  </a:lnTo>
                  <a:lnTo>
                    <a:pt x="2822" y="645"/>
                  </a:lnTo>
                  <a:lnTo>
                    <a:pt x="2819" y="645"/>
                  </a:lnTo>
                  <a:lnTo>
                    <a:pt x="2750" y="645"/>
                  </a:lnTo>
                  <a:lnTo>
                    <a:pt x="2748" y="645"/>
                  </a:lnTo>
                  <a:lnTo>
                    <a:pt x="2746" y="644"/>
                  </a:lnTo>
                  <a:lnTo>
                    <a:pt x="2745" y="642"/>
                  </a:lnTo>
                  <a:lnTo>
                    <a:pt x="2745" y="640"/>
                  </a:lnTo>
                  <a:lnTo>
                    <a:pt x="2745" y="638"/>
                  </a:lnTo>
                  <a:lnTo>
                    <a:pt x="2746" y="637"/>
                  </a:lnTo>
                  <a:lnTo>
                    <a:pt x="2748" y="636"/>
                  </a:lnTo>
                  <a:lnTo>
                    <a:pt x="2750" y="636"/>
                  </a:lnTo>
                  <a:close/>
                  <a:moveTo>
                    <a:pt x="2870" y="636"/>
                  </a:moveTo>
                  <a:lnTo>
                    <a:pt x="2939" y="636"/>
                  </a:lnTo>
                  <a:lnTo>
                    <a:pt x="2941" y="636"/>
                  </a:lnTo>
                  <a:lnTo>
                    <a:pt x="2942" y="637"/>
                  </a:lnTo>
                  <a:lnTo>
                    <a:pt x="2943" y="638"/>
                  </a:lnTo>
                  <a:lnTo>
                    <a:pt x="2944" y="640"/>
                  </a:lnTo>
                  <a:lnTo>
                    <a:pt x="2943" y="642"/>
                  </a:lnTo>
                  <a:lnTo>
                    <a:pt x="2942" y="644"/>
                  </a:lnTo>
                  <a:lnTo>
                    <a:pt x="2941" y="645"/>
                  </a:lnTo>
                  <a:lnTo>
                    <a:pt x="2939" y="645"/>
                  </a:lnTo>
                  <a:lnTo>
                    <a:pt x="2870" y="645"/>
                  </a:lnTo>
                  <a:lnTo>
                    <a:pt x="2867" y="645"/>
                  </a:lnTo>
                  <a:lnTo>
                    <a:pt x="2866" y="644"/>
                  </a:lnTo>
                  <a:lnTo>
                    <a:pt x="2865" y="642"/>
                  </a:lnTo>
                  <a:lnTo>
                    <a:pt x="2865" y="640"/>
                  </a:lnTo>
                  <a:lnTo>
                    <a:pt x="2865" y="638"/>
                  </a:lnTo>
                  <a:lnTo>
                    <a:pt x="2866" y="637"/>
                  </a:lnTo>
                  <a:lnTo>
                    <a:pt x="2867" y="636"/>
                  </a:lnTo>
                  <a:lnTo>
                    <a:pt x="2870" y="636"/>
                  </a:lnTo>
                  <a:close/>
                  <a:moveTo>
                    <a:pt x="2988" y="636"/>
                  </a:moveTo>
                  <a:lnTo>
                    <a:pt x="3058" y="636"/>
                  </a:lnTo>
                  <a:lnTo>
                    <a:pt x="3061" y="636"/>
                  </a:lnTo>
                  <a:lnTo>
                    <a:pt x="3062" y="637"/>
                  </a:lnTo>
                  <a:lnTo>
                    <a:pt x="3063" y="638"/>
                  </a:lnTo>
                  <a:lnTo>
                    <a:pt x="3063" y="640"/>
                  </a:lnTo>
                  <a:lnTo>
                    <a:pt x="3063" y="642"/>
                  </a:lnTo>
                  <a:lnTo>
                    <a:pt x="3062" y="644"/>
                  </a:lnTo>
                  <a:lnTo>
                    <a:pt x="3061" y="645"/>
                  </a:lnTo>
                  <a:lnTo>
                    <a:pt x="3058" y="645"/>
                  </a:lnTo>
                  <a:lnTo>
                    <a:pt x="2988" y="645"/>
                  </a:lnTo>
                  <a:lnTo>
                    <a:pt x="2987" y="645"/>
                  </a:lnTo>
                  <a:lnTo>
                    <a:pt x="2985" y="644"/>
                  </a:lnTo>
                  <a:lnTo>
                    <a:pt x="2983" y="642"/>
                  </a:lnTo>
                  <a:lnTo>
                    <a:pt x="2983" y="640"/>
                  </a:lnTo>
                  <a:lnTo>
                    <a:pt x="2983" y="638"/>
                  </a:lnTo>
                  <a:lnTo>
                    <a:pt x="2985" y="637"/>
                  </a:lnTo>
                  <a:lnTo>
                    <a:pt x="2987" y="636"/>
                  </a:lnTo>
                  <a:lnTo>
                    <a:pt x="2988" y="636"/>
                  </a:lnTo>
                  <a:close/>
                  <a:moveTo>
                    <a:pt x="3108" y="636"/>
                  </a:moveTo>
                  <a:lnTo>
                    <a:pt x="3177" y="636"/>
                  </a:lnTo>
                  <a:lnTo>
                    <a:pt x="3172" y="640"/>
                  </a:lnTo>
                  <a:lnTo>
                    <a:pt x="3172" y="639"/>
                  </a:lnTo>
                  <a:lnTo>
                    <a:pt x="3172" y="637"/>
                  </a:lnTo>
                  <a:lnTo>
                    <a:pt x="3173" y="636"/>
                  </a:lnTo>
                  <a:lnTo>
                    <a:pt x="3174" y="634"/>
                  </a:lnTo>
                  <a:lnTo>
                    <a:pt x="3177" y="634"/>
                  </a:lnTo>
                  <a:lnTo>
                    <a:pt x="3178" y="634"/>
                  </a:lnTo>
                  <a:lnTo>
                    <a:pt x="3181" y="636"/>
                  </a:lnTo>
                  <a:lnTo>
                    <a:pt x="3182" y="637"/>
                  </a:lnTo>
                  <a:lnTo>
                    <a:pt x="3182" y="639"/>
                  </a:lnTo>
                  <a:lnTo>
                    <a:pt x="3182" y="640"/>
                  </a:lnTo>
                  <a:lnTo>
                    <a:pt x="3182" y="642"/>
                  </a:lnTo>
                  <a:lnTo>
                    <a:pt x="3181" y="644"/>
                  </a:lnTo>
                  <a:lnTo>
                    <a:pt x="3178" y="645"/>
                  </a:lnTo>
                  <a:lnTo>
                    <a:pt x="3177" y="645"/>
                  </a:lnTo>
                  <a:lnTo>
                    <a:pt x="3108" y="645"/>
                  </a:lnTo>
                  <a:lnTo>
                    <a:pt x="3106" y="645"/>
                  </a:lnTo>
                  <a:lnTo>
                    <a:pt x="3105" y="644"/>
                  </a:lnTo>
                  <a:lnTo>
                    <a:pt x="3103" y="642"/>
                  </a:lnTo>
                  <a:lnTo>
                    <a:pt x="3103" y="640"/>
                  </a:lnTo>
                  <a:lnTo>
                    <a:pt x="3103" y="638"/>
                  </a:lnTo>
                  <a:lnTo>
                    <a:pt x="3105" y="637"/>
                  </a:lnTo>
                  <a:lnTo>
                    <a:pt x="3106" y="636"/>
                  </a:lnTo>
                  <a:lnTo>
                    <a:pt x="3108" y="636"/>
                  </a:lnTo>
                  <a:close/>
                  <a:moveTo>
                    <a:pt x="3172" y="590"/>
                  </a:moveTo>
                  <a:lnTo>
                    <a:pt x="3172" y="522"/>
                  </a:lnTo>
                  <a:lnTo>
                    <a:pt x="3172" y="520"/>
                  </a:lnTo>
                  <a:lnTo>
                    <a:pt x="3173" y="519"/>
                  </a:lnTo>
                  <a:lnTo>
                    <a:pt x="3174" y="518"/>
                  </a:lnTo>
                  <a:lnTo>
                    <a:pt x="3177" y="516"/>
                  </a:lnTo>
                  <a:lnTo>
                    <a:pt x="3178" y="518"/>
                  </a:lnTo>
                  <a:lnTo>
                    <a:pt x="3181" y="519"/>
                  </a:lnTo>
                  <a:lnTo>
                    <a:pt x="3182" y="520"/>
                  </a:lnTo>
                  <a:lnTo>
                    <a:pt x="3182" y="522"/>
                  </a:lnTo>
                  <a:lnTo>
                    <a:pt x="3182" y="590"/>
                  </a:lnTo>
                  <a:lnTo>
                    <a:pt x="3182" y="592"/>
                  </a:lnTo>
                  <a:lnTo>
                    <a:pt x="3181" y="594"/>
                  </a:lnTo>
                  <a:lnTo>
                    <a:pt x="3178" y="595"/>
                  </a:lnTo>
                  <a:lnTo>
                    <a:pt x="3177" y="595"/>
                  </a:lnTo>
                  <a:lnTo>
                    <a:pt x="3174" y="595"/>
                  </a:lnTo>
                  <a:lnTo>
                    <a:pt x="3173" y="594"/>
                  </a:lnTo>
                  <a:lnTo>
                    <a:pt x="3172" y="592"/>
                  </a:lnTo>
                  <a:lnTo>
                    <a:pt x="3172" y="590"/>
                  </a:lnTo>
                  <a:close/>
                  <a:moveTo>
                    <a:pt x="3172" y="473"/>
                  </a:moveTo>
                  <a:lnTo>
                    <a:pt x="3172" y="404"/>
                  </a:lnTo>
                  <a:lnTo>
                    <a:pt x="3172" y="402"/>
                  </a:lnTo>
                  <a:lnTo>
                    <a:pt x="3173" y="401"/>
                  </a:lnTo>
                  <a:lnTo>
                    <a:pt x="3174" y="400"/>
                  </a:lnTo>
                  <a:lnTo>
                    <a:pt x="3177" y="400"/>
                  </a:lnTo>
                  <a:lnTo>
                    <a:pt x="3178" y="400"/>
                  </a:lnTo>
                  <a:lnTo>
                    <a:pt x="3181" y="401"/>
                  </a:lnTo>
                  <a:lnTo>
                    <a:pt x="3182" y="402"/>
                  </a:lnTo>
                  <a:lnTo>
                    <a:pt x="3182" y="404"/>
                  </a:lnTo>
                  <a:lnTo>
                    <a:pt x="3182" y="473"/>
                  </a:lnTo>
                  <a:lnTo>
                    <a:pt x="3182" y="474"/>
                  </a:lnTo>
                  <a:lnTo>
                    <a:pt x="3181" y="477"/>
                  </a:lnTo>
                  <a:lnTo>
                    <a:pt x="3178" y="478"/>
                  </a:lnTo>
                  <a:lnTo>
                    <a:pt x="3177" y="478"/>
                  </a:lnTo>
                  <a:lnTo>
                    <a:pt x="3174" y="478"/>
                  </a:lnTo>
                  <a:lnTo>
                    <a:pt x="3173" y="477"/>
                  </a:lnTo>
                  <a:lnTo>
                    <a:pt x="3172" y="474"/>
                  </a:lnTo>
                  <a:lnTo>
                    <a:pt x="3172" y="473"/>
                  </a:lnTo>
                  <a:close/>
                  <a:moveTo>
                    <a:pt x="3172" y="355"/>
                  </a:moveTo>
                  <a:lnTo>
                    <a:pt x="3172" y="286"/>
                  </a:lnTo>
                  <a:lnTo>
                    <a:pt x="3172" y="285"/>
                  </a:lnTo>
                  <a:lnTo>
                    <a:pt x="3173" y="284"/>
                  </a:lnTo>
                  <a:lnTo>
                    <a:pt x="3174" y="283"/>
                  </a:lnTo>
                  <a:lnTo>
                    <a:pt x="3177" y="282"/>
                  </a:lnTo>
                  <a:lnTo>
                    <a:pt x="3178" y="283"/>
                  </a:lnTo>
                  <a:lnTo>
                    <a:pt x="3181" y="284"/>
                  </a:lnTo>
                  <a:lnTo>
                    <a:pt x="3182" y="285"/>
                  </a:lnTo>
                  <a:lnTo>
                    <a:pt x="3182" y="286"/>
                  </a:lnTo>
                  <a:lnTo>
                    <a:pt x="3182" y="355"/>
                  </a:lnTo>
                  <a:lnTo>
                    <a:pt x="3182" y="357"/>
                  </a:lnTo>
                  <a:lnTo>
                    <a:pt x="3181" y="359"/>
                  </a:lnTo>
                  <a:lnTo>
                    <a:pt x="3178" y="360"/>
                  </a:lnTo>
                  <a:lnTo>
                    <a:pt x="3177" y="360"/>
                  </a:lnTo>
                  <a:lnTo>
                    <a:pt x="3174" y="360"/>
                  </a:lnTo>
                  <a:lnTo>
                    <a:pt x="3173" y="359"/>
                  </a:lnTo>
                  <a:lnTo>
                    <a:pt x="3172" y="357"/>
                  </a:lnTo>
                  <a:lnTo>
                    <a:pt x="3172" y="355"/>
                  </a:lnTo>
                  <a:close/>
                  <a:moveTo>
                    <a:pt x="3172" y="238"/>
                  </a:moveTo>
                  <a:lnTo>
                    <a:pt x="3172" y="170"/>
                  </a:lnTo>
                  <a:lnTo>
                    <a:pt x="3172" y="167"/>
                  </a:lnTo>
                  <a:lnTo>
                    <a:pt x="3173" y="166"/>
                  </a:lnTo>
                  <a:lnTo>
                    <a:pt x="3174" y="165"/>
                  </a:lnTo>
                  <a:lnTo>
                    <a:pt x="3177" y="165"/>
                  </a:lnTo>
                  <a:lnTo>
                    <a:pt x="3178" y="165"/>
                  </a:lnTo>
                  <a:lnTo>
                    <a:pt x="3181" y="166"/>
                  </a:lnTo>
                  <a:lnTo>
                    <a:pt x="3182" y="167"/>
                  </a:lnTo>
                  <a:lnTo>
                    <a:pt x="3182" y="170"/>
                  </a:lnTo>
                  <a:lnTo>
                    <a:pt x="3182" y="238"/>
                  </a:lnTo>
                  <a:lnTo>
                    <a:pt x="3182" y="239"/>
                  </a:lnTo>
                  <a:lnTo>
                    <a:pt x="3181" y="242"/>
                  </a:lnTo>
                  <a:lnTo>
                    <a:pt x="3178" y="242"/>
                  </a:lnTo>
                  <a:lnTo>
                    <a:pt x="3177" y="243"/>
                  </a:lnTo>
                  <a:lnTo>
                    <a:pt x="3174" y="242"/>
                  </a:lnTo>
                  <a:lnTo>
                    <a:pt x="3173" y="242"/>
                  </a:lnTo>
                  <a:lnTo>
                    <a:pt x="3172" y="239"/>
                  </a:lnTo>
                  <a:lnTo>
                    <a:pt x="3172" y="238"/>
                  </a:lnTo>
                  <a:close/>
                  <a:moveTo>
                    <a:pt x="3172" y="120"/>
                  </a:moveTo>
                  <a:lnTo>
                    <a:pt x="3172" y="51"/>
                  </a:lnTo>
                  <a:lnTo>
                    <a:pt x="3172" y="50"/>
                  </a:lnTo>
                  <a:lnTo>
                    <a:pt x="3173" y="48"/>
                  </a:lnTo>
                  <a:lnTo>
                    <a:pt x="3174" y="48"/>
                  </a:lnTo>
                  <a:lnTo>
                    <a:pt x="3177" y="47"/>
                  </a:lnTo>
                  <a:lnTo>
                    <a:pt x="3178" y="48"/>
                  </a:lnTo>
                  <a:lnTo>
                    <a:pt x="3181" y="48"/>
                  </a:lnTo>
                  <a:lnTo>
                    <a:pt x="3182" y="50"/>
                  </a:lnTo>
                  <a:lnTo>
                    <a:pt x="3182" y="51"/>
                  </a:lnTo>
                  <a:lnTo>
                    <a:pt x="3182" y="120"/>
                  </a:lnTo>
                  <a:lnTo>
                    <a:pt x="3182" y="123"/>
                  </a:lnTo>
                  <a:lnTo>
                    <a:pt x="3181" y="124"/>
                  </a:lnTo>
                  <a:lnTo>
                    <a:pt x="3178" y="125"/>
                  </a:lnTo>
                  <a:lnTo>
                    <a:pt x="3177" y="125"/>
                  </a:lnTo>
                  <a:lnTo>
                    <a:pt x="3174" y="125"/>
                  </a:lnTo>
                  <a:lnTo>
                    <a:pt x="3173" y="124"/>
                  </a:lnTo>
                  <a:lnTo>
                    <a:pt x="3172" y="123"/>
                  </a:lnTo>
                  <a:lnTo>
                    <a:pt x="3172" y="120"/>
                  </a:lnTo>
                  <a:close/>
                  <a:moveTo>
                    <a:pt x="3176" y="9"/>
                  </a:moveTo>
                  <a:lnTo>
                    <a:pt x="3106" y="9"/>
                  </a:lnTo>
                  <a:lnTo>
                    <a:pt x="3103" y="9"/>
                  </a:lnTo>
                  <a:lnTo>
                    <a:pt x="3102" y="8"/>
                  </a:lnTo>
                  <a:lnTo>
                    <a:pt x="3101" y="6"/>
                  </a:lnTo>
                  <a:lnTo>
                    <a:pt x="3101" y="4"/>
                  </a:lnTo>
                  <a:lnTo>
                    <a:pt x="3101" y="2"/>
                  </a:lnTo>
                  <a:lnTo>
                    <a:pt x="3102" y="1"/>
                  </a:lnTo>
                  <a:lnTo>
                    <a:pt x="3103" y="0"/>
                  </a:lnTo>
                  <a:lnTo>
                    <a:pt x="3106" y="0"/>
                  </a:lnTo>
                  <a:lnTo>
                    <a:pt x="3176" y="0"/>
                  </a:lnTo>
                  <a:lnTo>
                    <a:pt x="3177" y="0"/>
                  </a:lnTo>
                  <a:lnTo>
                    <a:pt x="3179" y="1"/>
                  </a:lnTo>
                  <a:lnTo>
                    <a:pt x="3179" y="2"/>
                  </a:lnTo>
                  <a:lnTo>
                    <a:pt x="3181" y="4"/>
                  </a:lnTo>
                  <a:lnTo>
                    <a:pt x="3179" y="6"/>
                  </a:lnTo>
                  <a:lnTo>
                    <a:pt x="3179" y="8"/>
                  </a:lnTo>
                  <a:lnTo>
                    <a:pt x="3177" y="9"/>
                  </a:lnTo>
                  <a:lnTo>
                    <a:pt x="3176" y="9"/>
                  </a:lnTo>
                  <a:close/>
                  <a:moveTo>
                    <a:pt x="3056" y="9"/>
                  </a:moveTo>
                  <a:lnTo>
                    <a:pt x="2986" y="9"/>
                  </a:lnTo>
                  <a:lnTo>
                    <a:pt x="2985" y="9"/>
                  </a:lnTo>
                  <a:lnTo>
                    <a:pt x="2982" y="8"/>
                  </a:lnTo>
                  <a:lnTo>
                    <a:pt x="2981" y="6"/>
                  </a:lnTo>
                  <a:lnTo>
                    <a:pt x="2981" y="4"/>
                  </a:lnTo>
                  <a:lnTo>
                    <a:pt x="2981" y="2"/>
                  </a:lnTo>
                  <a:lnTo>
                    <a:pt x="2982" y="1"/>
                  </a:lnTo>
                  <a:lnTo>
                    <a:pt x="2985" y="0"/>
                  </a:lnTo>
                  <a:lnTo>
                    <a:pt x="2986" y="0"/>
                  </a:lnTo>
                  <a:lnTo>
                    <a:pt x="3056" y="0"/>
                  </a:lnTo>
                  <a:lnTo>
                    <a:pt x="3058" y="0"/>
                  </a:lnTo>
                  <a:lnTo>
                    <a:pt x="3059" y="1"/>
                  </a:lnTo>
                  <a:lnTo>
                    <a:pt x="3061" y="2"/>
                  </a:lnTo>
                  <a:lnTo>
                    <a:pt x="3061" y="4"/>
                  </a:lnTo>
                  <a:lnTo>
                    <a:pt x="3061" y="6"/>
                  </a:lnTo>
                  <a:lnTo>
                    <a:pt x="3059" y="8"/>
                  </a:lnTo>
                  <a:lnTo>
                    <a:pt x="3058" y="9"/>
                  </a:lnTo>
                  <a:lnTo>
                    <a:pt x="3056" y="9"/>
                  </a:lnTo>
                  <a:close/>
                  <a:moveTo>
                    <a:pt x="2937" y="9"/>
                  </a:moveTo>
                  <a:lnTo>
                    <a:pt x="2867" y="9"/>
                  </a:lnTo>
                  <a:lnTo>
                    <a:pt x="2865" y="9"/>
                  </a:lnTo>
                  <a:lnTo>
                    <a:pt x="2864" y="8"/>
                  </a:lnTo>
                  <a:lnTo>
                    <a:pt x="2862" y="6"/>
                  </a:lnTo>
                  <a:lnTo>
                    <a:pt x="2862" y="4"/>
                  </a:lnTo>
                  <a:lnTo>
                    <a:pt x="2862" y="2"/>
                  </a:lnTo>
                  <a:lnTo>
                    <a:pt x="2864" y="1"/>
                  </a:lnTo>
                  <a:lnTo>
                    <a:pt x="2865" y="0"/>
                  </a:lnTo>
                  <a:lnTo>
                    <a:pt x="2867" y="0"/>
                  </a:lnTo>
                  <a:lnTo>
                    <a:pt x="2937" y="0"/>
                  </a:lnTo>
                  <a:lnTo>
                    <a:pt x="2938" y="0"/>
                  </a:lnTo>
                  <a:lnTo>
                    <a:pt x="2939" y="1"/>
                  </a:lnTo>
                  <a:lnTo>
                    <a:pt x="2941" y="2"/>
                  </a:lnTo>
                  <a:lnTo>
                    <a:pt x="2942" y="4"/>
                  </a:lnTo>
                  <a:lnTo>
                    <a:pt x="2941" y="6"/>
                  </a:lnTo>
                  <a:lnTo>
                    <a:pt x="2939" y="8"/>
                  </a:lnTo>
                  <a:lnTo>
                    <a:pt x="2938" y="9"/>
                  </a:lnTo>
                  <a:lnTo>
                    <a:pt x="2937" y="9"/>
                  </a:lnTo>
                  <a:close/>
                  <a:moveTo>
                    <a:pt x="2817" y="9"/>
                  </a:moveTo>
                  <a:lnTo>
                    <a:pt x="2747" y="9"/>
                  </a:lnTo>
                  <a:lnTo>
                    <a:pt x="2746" y="9"/>
                  </a:lnTo>
                  <a:lnTo>
                    <a:pt x="2744" y="8"/>
                  </a:lnTo>
                  <a:lnTo>
                    <a:pt x="2742" y="6"/>
                  </a:lnTo>
                  <a:lnTo>
                    <a:pt x="2742" y="4"/>
                  </a:lnTo>
                  <a:lnTo>
                    <a:pt x="2742" y="2"/>
                  </a:lnTo>
                  <a:lnTo>
                    <a:pt x="2744" y="1"/>
                  </a:lnTo>
                  <a:lnTo>
                    <a:pt x="2746" y="0"/>
                  </a:lnTo>
                  <a:lnTo>
                    <a:pt x="2747" y="0"/>
                  </a:lnTo>
                  <a:lnTo>
                    <a:pt x="2817" y="0"/>
                  </a:lnTo>
                  <a:lnTo>
                    <a:pt x="2819" y="0"/>
                  </a:lnTo>
                  <a:lnTo>
                    <a:pt x="2821" y="1"/>
                  </a:lnTo>
                  <a:lnTo>
                    <a:pt x="2822" y="2"/>
                  </a:lnTo>
                  <a:lnTo>
                    <a:pt x="2822" y="4"/>
                  </a:lnTo>
                  <a:lnTo>
                    <a:pt x="2822" y="6"/>
                  </a:lnTo>
                  <a:lnTo>
                    <a:pt x="2821" y="8"/>
                  </a:lnTo>
                  <a:lnTo>
                    <a:pt x="2819" y="9"/>
                  </a:lnTo>
                  <a:lnTo>
                    <a:pt x="2817" y="9"/>
                  </a:lnTo>
                  <a:close/>
                  <a:moveTo>
                    <a:pt x="2698" y="9"/>
                  </a:moveTo>
                  <a:lnTo>
                    <a:pt x="2629" y="9"/>
                  </a:lnTo>
                  <a:lnTo>
                    <a:pt x="2626" y="9"/>
                  </a:lnTo>
                  <a:lnTo>
                    <a:pt x="2625" y="8"/>
                  </a:lnTo>
                  <a:lnTo>
                    <a:pt x="2624" y="6"/>
                  </a:lnTo>
                  <a:lnTo>
                    <a:pt x="2624" y="4"/>
                  </a:lnTo>
                  <a:lnTo>
                    <a:pt x="2624" y="2"/>
                  </a:lnTo>
                  <a:lnTo>
                    <a:pt x="2625" y="1"/>
                  </a:lnTo>
                  <a:lnTo>
                    <a:pt x="2626" y="0"/>
                  </a:lnTo>
                  <a:lnTo>
                    <a:pt x="2629" y="0"/>
                  </a:lnTo>
                  <a:lnTo>
                    <a:pt x="2698" y="0"/>
                  </a:lnTo>
                  <a:lnTo>
                    <a:pt x="2700" y="0"/>
                  </a:lnTo>
                  <a:lnTo>
                    <a:pt x="2701" y="1"/>
                  </a:lnTo>
                  <a:lnTo>
                    <a:pt x="2702" y="2"/>
                  </a:lnTo>
                  <a:lnTo>
                    <a:pt x="2703" y="4"/>
                  </a:lnTo>
                  <a:lnTo>
                    <a:pt x="2702" y="6"/>
                  </a:lnTo>
                  <a:lnTo>
                    <a:pt x="2701" y="8"/>
                  </a:lnTo>
                  <a:lnTo>
                    <a:pt x="2700" y="9"/>
                  </a:lnTo>
                  <a:lnTo>
                    <a:pt x="2698" y="9"/>
                  </a:lnTo>
                  <a:close/>
                  <a:moveTo>
                    <a:pt x="2578" y="9"/>
                  </a:moveTo>
                  <a:lnTo>
                    <a:pt x="2509" y="9"/>
                  </a:lnTo>
                  <a:lnTo>
                    <a:pt x="2507" y="9"/>
                  </a:lnTo>
                  <a:lnTo>
                    <a:pt x="2505" y="8"/>
                  </a:lnTo>
                  <a:lnTo>
                    <a:pt x="2504" y="6"/>
                  </a:lnTo>
                  <a:lnTo>
                    <a:pt x="2504" y="4"/>
                  </a:lnTo>
                  <a:lnTo>
                    <a:pt x="2504" y="2"/>
                  </a:lnTo>
                  <a:lnTo>
                    <a:pt x="2505" y="1"/>
                  </a:lnTo>
                  <a:lnTo>
                    <a:pt x="2507" y="0"/>
                  </a:lnTo>
                  <a:lnTo>
                    <a:pt x="2509" y="0"/>
                  </a:lnTo>
                  <a:lnTo>
                    <a:pt x="2578" y="0"/>
                  </a:lnTo>
                  <a:lnTo>
                    <a:pt x="2581" y="0"/>
                  </a:lnTo>
                  <a:lnTo>
                    <a:pt x="2582" y="1"/>
                  </a:lnTo>
                  <a:lnTo>
                    <a:pt x="2583" y="2"/>
                  </a:lnTo>
                  <a:lnTo>
                    <a:pt x="2583" y="4"/>
                  </a:lnTo>
                  <a:lnTo>
                    <a:pt x="2583" y="6"/>
                  </a:lnTo>
                  <a:lnTo>
                    <a:pt x="2582" y="8"/>
                  </a:lnTo>
                  <a:lnTo>
                    <a:pt x="2581" y="9"/>
                  </a:lnTo>
                  <a:lnTo>
                    <a:pt x="2578" y="9"/>
                  </a:lnTo>
                  <a:close/>
                  <a:moveTo>
                    <a:pt x="2460" y="9"/>
                  </a:moveTo>
                  <a:lnTo>
                    <a:pt x="2390" y="9"/>
                  </a:lnTo>
                  <a:lnTo>
                    <a:pt x="2387" y="9"/>
                  </a:lnTo>
                  <a:lnTo>
                    <a:pt x="2386" y="8"/>
                  </a:lnTo>
                  <a:lnTo>
                    <a:pt x="2385" y="6"/>
                  </a:lnTo>
                  <a:lnTo>
                    <a:pt x="2385" y="4"/>
                  </a:lnTo>
                  <a:lnTo>
                    <a:pt x="2385" y="2"/>
                  </a:lnTo>
                  <a:lnTo>
                    <a:pt x="2386" y="1"/>
                  </a:lnTo>
                  <a:lnTo>
                    <a:pt x="2387" y="0"/>
                  </a:lnTo>
                  <a:lnTo>
                    <a:pt x="2390" y="0"/>
                  </a:lnTo>
                  <a:lnTo>
                    <a:pt x="2460" y="0"/>
                  </a:lnTo>
                  <a:lnTo>
                    <a:pt x="2461" y="0"/>
                  </a:lnTo>
                  <a:lnTo>
                    <a:pt x="2462" y="1"/>
                  </a:lnTo>
                  <a:lnTo>
                    <a:pt x="2463" y="2"/>
                  </a:lnTo>
                  <a:lnTo>
                    <a:pt x="2465" y="4"/>
                  </a:lnTo>
                  <a:lnTo>
                    <a:pt x="2463" y="6"/>
                  </a:lnTo>
                  <a:lnTo>
                    <a:pt x="2462" y="8"/>
                  </a:lnTo>
                  <a:lnTo>
                    <a:pt x="2461" y="9"/>
                  </a:lnTo>
                  <a:lnTo>
                    <a:pt x="2460" y="9"/>
                  </a:lnTo>
                  <a:close/>
                  <a:moveTo>
                    <a:pt x="2340" y="9"/>
                  </a:moveTo>
                  <a:lnTo>
                    <a:pt x="2270" y="9"/>
                  </a:lnTo>
                  <a:lnTo>
                    <a:pt x="2267" y="9"/>
                  </a:lnTo>
                  <a:lnTo>
                    <a:pt x="2266" y="8"/>
                  </a:lnTo>
                  <a:lnTo>
                    <a:pt x="2265" y="6"/>
                  </a:lnTo>
                  <a:lnTo>
                    <a:pt x="2265" y="4"/>
                  </a:lnTo>
                  <a:lnTo>
                    <a:pt x="2265" y="2"/>
                  </a:lnTo>
                  <a:lnTo>
                    <a:pt x="2266" y="1"/>
                  </a:lnTo>
                  <a:lnTo>
                    <a:pt x="2267" y="0"/>
                  </a:lnTo>
                  <a:lnTo>
                    <a:pt x="2270" y="0"/>
                  </a:lnTo>
                  <a:lnTo>
                    <a:pt x="2340" y="0"/>
                  </a:lnTo>
                  <a:lnTo>
                    <a:pt x="2341" y="0"/>
                  </a:lnTo>
                  <a:lnTo>
                    <a:pt x="2343" y="1"/>
                  </a:lnTo>
                  <a:lnTo>
                    <a:pt x="2345" y="2"/>
                  </a:lnTo>
                  <a:lnTo>
                    <a:pt x="2345" y="4"/>
                  </a:lnTo>
                  <a:lnTo>
                    <a:pt x="2345" y="6"/>
                  </a:lnTo>
                  <a:lnTo>
                    <a:pt x="2343" y="8"/>
                  </a:lnTo>
                  <a:lnTo>
                    <a:pt x="2341" y="9"/>
                  </a:lnTo>
                  <a:lnTo>
                    <a:pt x="2340" y="9"/>
                  </a:lnTo>
                  <a:close/>
                  <a:moveTo>
                    <a:pt x="2220" y="9"/>
                  </a:moveTo>
                  <a:lnTo>
                    <a:pt x="2151" y="9"/>
                  </a:lnTo>
                  <a:lnTo>
                    <a:pt x="2149" y="9"/>
                  </a:lnTo>
                  <a:lnTo>
                    <a:pt x="2148" y="8"/>
                  </a:lnTo>
                  <a:lnTo>
                    <a:pt x="2146" y="6"/>
                  </a:lnTo>
                  <a:lnTo>
                    <a:pt x="2145" y="4"/>
                  </a:lnTo>
                  <a:lnTo>
                    <a:pt x="2146" y="2"/>
                  </a:lnTo>
                  <a:lnTo>
                    <a:pt x="2148" y="1"/>
                  </a:lnTo>
                  <a:lnTo>
                    <a:pt x="2149" y="0"/>
                  </a:lnTo>
                  <a:lnTo>
                    <a:pt x="2151" y="0"/>
                  </a:lnTo>
                  <a:lnTo>
                    <a:pt x="2220" y="0"/>
                  </a:lnTo>
                  <a:lnTo>
                    <a:pt x="2222" y="0"/>
                  </a:lnTo>
                  <a:lnTo>
                    <a:pt x="2223" y="1"/>
                  </a:lnTo>
                  <a:lnTo>
                    <a:pt x="2225" y="2"/>
                  </a:lnTo>
                  <a:lnTo>
                    <a:pt x="2226" y="4"/>
                  </a:lnTo>
                  <a:lnTo>
                    <a:pt x="2225" y="6"/>
                  </a:lnTo>
                  <a:lnTo>
                    <a:pt x="2223" y="8"/>
                  </a:lnTo>
                  <a:lnTo>
                    <a:pt x="2222" y="9"/>
                  </a:lnTo>
                  <a:lnTo>
                    <a:pt x="2220" y="9"/>
                  </a:lnTo>
                  <a:close/>
                  <a:moveTo>
                    <a:pt x="2101" y="9"/>
                  </a:moveTo>
                  <a:lnTo>
                    <a:pt x="2031" y="9"/>
                  </a:lnTo>
                  <a:lnTo>
                    <a:pt x="2029" y="9"/>
                  </a:lnTo>
                  <a:lnTo>
                    <a:pt x="2028" y="8"/>
                  </a:lnTo>
                  <a:lnTo>
                    <a:pt x="2026" y="6"/>
                  </a:lnTo>
                  <a:lnTo>
                    <a:pt x="2026" y="4"/>
                  </a:lnTo>
                  <a:lnTo>
                    <a:pt x="2026" y="2"/>
                  </a:lnTo>
                  <a:lnTo>
                    <a:pt x="2028" y="1"/>
                  </a:lnTo>
                  <a:lnTo>
                    <a:pt x="2029" y="0"/>
                  </a:lnTo>
                  <a:lnTo>
                    <a:pt x="2031" y="0"/>
                  </a:lnTo>
                  <a:lnTo>
                    <a:pt x="2101" y="0"/>
                  </a:lnTo>
                  <a:lnTo>
                    <a:pt x="2102" y="0"/>
                  </a:lnTo>
                  <a:lnTo>
                    <a:pt x="2105" y="1"/>
                  </a:lnTo>
                  <a:lnTo>
                    <a:pt x="2106" y="2"/>
                  </a:lnTo>
                  <a:lnTo>
                    <a:pt x="2106" y="4"/>
                  </a:lnTo>
                  <a:lnTo>
                    <a:pt x="2106" y="6"/>
                  </a:lnTo>
                  <a:lnTo>
                    <a:pt x="2105" y="8"/>
                  </a:lnTo>
                  <a:lnTo>
                    <a:pt x="2102" y="9"/>
                  </a:lnTo>
                  <a:lnTo>
                    <a:pt x="2101" y="9"/>
                  </a:lnTo>
                  <a:close/>
                  <a:moveTo>
                    <a:pt x="1981" y="9"/>
                  </a:moveTo>
                  <a:lnTo>
                    <a:pt x="1911" y="9"/>
                  </a:lnTo>
                  <a:lnTo>
                    <a:pt x="1910" y="9"/>
                  </a:lnTo>
                  <a:lnTo>
                    <a:pt x="1909" y="8"/>
                  </a:lnTo>
                  <a:lnTo>
                    <a:pt x="1908" y="6"/>
                  </a:lnTo>
                  <a:lnTo>
                    <a:pt x="1906" y="4"/>
                  </a:lnTo>
                  <a:lnTo>
                    <a:pt x="1908" y="2"/>
                  </a:lnTo>
                  <a:lnTo>
                    <a:pt x="1909" y="1"/>
                  </a:lnTo>
                  <a:lnTo>
                    <a:pt x="1910" y="0"/>
                  </a:lnTo>
                  <a:lnTo>
                    <a:pt x="1911" y="0"/>
                  </a:lnTo>
                  <a:lnTo>
                    <a:pt x="1981" y="0"/>
                  </a:lnTo>
                  <a:lnTo>
                    <a:pt x="1984" y="0"/>
                  </a:lnTo>
                  <a:lnTo>
                    <a:pt x="1985" y="1"/>
                  </a:lnTo>
                  <a:lnTo>
                    <a:pt x="1986" y="2"/>
                  </a:lnTo>
                  <a:lnTo>
                    <a:pt x="1986" y="4"/>
                  </a:lnTo>
                  <a:lnTo>
                    <a:pt x="1986" y="6"/>
                  </a:lnTo>
                  <a:lnTo>
                    <a:pt x="1985" y="8"/>
                  </a:lnTo>
                  <a:lnTo>
                    <a:pt x="1984" y="9"/>
                  </a:lnTo>
                  <a:lnTo>
                    <a:pt x="1981" y="9"/>
                  </a:lnTo>
                  <a:close/>
                  <a:moveTo>
                    <a:pt x="1862" y="9"/>
                  </a:moveTo>
                  <a:lnTo>
                    <a:pt x="1793" y="9"/>
                  </a:lnTo>
                  <a:lnTo>
                    <a:pt x="1790" y="9"/>
                  </a:lnTo>
                  <a:lnTo>
                    <a:pt x="1789" y="8"/>
                  </a:lnTo>
                  <a:lnTo>
                    <a:pt x="1788" y="6"/>
                  </a:lnTo>
                  <a:lnTo>
                    <a:pt x="1788" y="4"/>
                  </a:lnTo>
                  <a:lnTo>
                    <a:pt x="1788" y="2"/>
                  </a:lnTo>
                  <a:lnTo>
                    <a:pt x="1789" y="1"/>
                  </a:lnTo>
                  <a:lnTo>
                    <a:pt x="1790" y="0"/>
                  </a:lnTo>
                  <a:lnTo>
                    <a:pt x="1793" y="0"/>
                  </a:lnTo>
                  <a:lnTo>
                    <a:pt x="1862" y="0"/>
                  </a:lnTo>
                  <a:lnTo>
                    <a:pt x="1864" y="0"/>
                  </a:lnTo>
                  <a:lnTo>
                    <a:pt x="1866" y="1"/>
                  </a:lnTo>
                  <a:lnTo>
                    <a:pt x="1867" y="2"/>
                  </a:lnTo>
                  <a:lnTo>
                    <a:pt x="1867" y="4"/>
                  </a:lnTo>
                  <a:lnTo>
                    <a:pt x="1867" y="6"/>
                  </a:lnTo>
                  <a:lnTo>
                    <a:pt x="1866" y="8"/>
                  </a:lnTo>
                  <a:lnTo>
                    <a:pt x="1864" y="9"/>
                  </a:lnTo>
                  <a:lnTo>
                    <a:pt x="1862" y="9"/>
                  </a:lnTo>
                  <a:close/>
                  <a:moveTo>
                    <a:pt x="1742" y="9"/>
                  </a:moveTo>
                  <a:lnTo>
                    <a:pt x="1673" y="9"/>
                  </a:lnTo>
                  <a:lnTo>
                    <a:pt x="1671" y="9"/>
                  </a:lnTo>
                  <a:lnTo>
                    <a:pt x="1669" y="8"/>
                  </a:lnTo>
                  <a:lnTo>
                    <a:pt x="1669" y="6"/>
                  </a:lnTo>
                  <a:lnTo>
                    <a:pt x="1668" y="4"/>
                  </a:lnTo>
                  <a:lnTo>
                    <a:pt x="1669" y="2"/>
                  </a:lnTo>
                  <a:lnTo>
                    <a:pt x="1669" y="1"/>
                  </a:lnTo>
                  <a:lnTo>
                    <a:pt x="1671" y="0"/>
                  </a:lnTo>
                  <a:lnTo>
                    <a:pt x="1673" y="0"/>
                  </a:lnTo>
                  <a:lnTo>
                    <a:pt x="1742" y="0"/>
                  </a:lnTo>
                  <a:lnTo>
                    <a:pt x="1745" y="0"/>
                  </a:lnTo>
                  <a:lnTo>
                    <a:pt x="1746" y="1"/>
                  </a:lnTo>
                  <a:lnTo>
                    <a:pt x="1747" y="2"/>
                  </a:lnTo>
                  <a:lnTo>
                    <a:pt x="1747" y="4"/>
                  </a:lnTo>
                  <a:lnTo>
                    <a:pt x="1747" y="6"/>
                  </a:lnTo>
                  <a:lnTo>
                    <a:pt x="1746" y="8"/>
                  </a:lnTo>
                  <a:lnTo>
                    <a:pt x="1745" y="9"/>
                  </a:lnTo>
                  <a:lnTo>
                    <a:pt x="1742" y="9"/>
                  </a:lnTo>
                  <a:close/>
                  <a:moveTo>
                    <a:pt x="1624" y="9"/>
                  </a:moveTo>
                  <a:lnTo>
                    <a:pt x="1554" y="9"/>
                  </a:lnTo>
                  <a:lnTo>
                    <a:pt x="1551" y="9"/>
                  </a:lnTo>
                  <a:lnTo>
                    <a:pt x="1550" y="8"/>
                  </a:lnTo>
                  <a:lnTo>
                    <a:pt x="1549" y="6"/>
                  </a:lnTo>
                  <a:lnTo>
                    <a:pt x="1549" y="4"/>
                  </a:lnTo>
                  <a:lnTo>
                    <a:pt x="1549" y="2"/>
                  </a:lnTo>
                  <a:lnTo>
                    <a:pt x="1550" y="1"/>
                  </a:lnTo>
                  <a:lnTo>
                    <a:pt x="1551" y="0"/>
                  </a:lnTo>
                  <a:lnTo>
                    <a:pt x="1554" y="0"/>
                  </a:lnTo>
                  <a:lnTo>
                    <a:pt x="1624" y="0"/>
                  </a:lnTo>
                  <a:lnTo>
                    <a:pt x="1625" y="0"/>
                  </a:lnTo>
                  <a:lnTo>
                    <a:pt x="1627" y="1"/>
                  </a:lnTo>
                  <a:lnTo>
                    <a:pt x="1627" y="2"/>
                  </a:lnTo>
                  <a:lnTo>
                    <a:pt x="1629" y="4"/>
                  </a:lnTo>
                  <a:lnTo>
                    <a:pt x="1627" y="6"/>
                  </a:lnTo>
                  <a:lnTo>
                    <a:pt x="1627" y="8"/>
                  </a:lnTo>
                  <a:lnTo>
                    <a:pt x="1625" y="9"/>
                  </a:lnTo>
                  <a:lnTo>
                    <a:pt x="1624" y="9"/>
                  </a:lnTo>
                  <a:close/>
                  <a:moveTo>
                    <a:pt x="1504" y="9"/>
                  </a:moveTo>
                  <a:lnTo>
                    <a:pt x="1434" y="9"/>
                  </a:lnTo>
                  <a:lnTo>
                    <a:pt x="1433" y="9"/>
                  </a:lnTo>
                  <a:lnTo>
                    <a:pt x="1430" y="8"/>
                  </a:lnTo>
                  <a:lnTo>
                    <a:pt x="1430" y="6"/>
                  </a:lnTo>
                  <a:lnTo>
                    <a:pt x="1429" y="4"/>
                  </a:lnTo>
                  <a:lnTo>
                    <a:pt x="1430" y="2"/>
                  </a:lnTo>
                  <a:lnTo>
                    <a:pt x="1430" y="1"/>
                  </a:lnTo>
                  <a:lnTo>
                    <a:pt x="1433" y="0"/>
                  </a:lnTo>
                  <a:lnTo>
                    <a:pt x="1434" y="0"/>
                  </a:lnTo>
                  <a:lnTo>
                    <a:pt x="1504" y="0"/>
                  </a:lnTo>
                  <a:lnTo>
                    <a:pt x="1506" y="0"/>
                  </a:lnTo>
                  <a:lnTo>
                    <a:pt x="1507" y="1"/>
                  </a:lnTo>
                  <a:lnTo>
                    <a:pt x="1509" y="2"/>
                  </a:lnTo>
                  <a:lnTo>
                    <a:pt x="1509" y="4"/>
                  </a:lnTo>
                  <a:lnTo>
                    <a:pt x="1509" y="6"/>
                  </a:lnTo>
                  <a:lnTo>
                    <a:pt x="1507" y="8"/>
                  </a:lnTo>
                  <a:lnTo>
                    <a:pt x="1506" y="9"/>
                  </a:lnTo>
                  <a:lnTo>
                    <a:pt x="1504" y="9"/>
                  </a:lnTo>
                  <a:close/>
                  <a:moveTo>
                    <a:pt x="1385" y="9"/>
                  </a:moveTo>
                  <a:lnTo>
                    <a:pt x="1315" y="9"/>
                  </a:lnTo>
                  <a:lnTo>
                    <a:pt x="1313" y="9"/>
                  </a:lnTo>
                  <a:lnTo>
                    <a:pt x="1312" y="8"/>
                  </a:lnTo>
                  <a:lnTo>
                    <a:pt x="1310" y="6"/>
                  </a:lnTo>
                  <a:lnTo>
                    <a:pt x="1310" y="4"/>
                  </a:lnTo>
                  <a:lnTo>
                    <a:pt x="1310" y="2"/>
                  </a:lnTo>
                  <a:lnTo>
                    <a:pt x="1312" y="1"/>
                  </a:lnTo>
                  <a:lnTo>
                    <a:pt x="1313" y="0"/>
                  </a:lnTo>
                  <a:lnTo>
                    <a:pt x="1315" y="0"/>
                  </a:lnTo>
                  <a:lnTo>
                    <a:pt x="1385" y="0"/>
                  </a:lnTo>
                  <a:lnTo>
                    <a:pt x="1386" y="0"/>
                  </a:lnTo>
                  <a:lnTo>
                    <a:pt x="1387" y="1"/>
                  </a:lnTo>
                  <a:lnTo>
                    <a:pt x="1389" y="2"/>
                  </a:lnTo>
                  <a:lnTo>
                    <a:pt x="1390" y="4"/>
                  </a:lnTo>
                  <a:lnTo>
                    <a:pt x="1389" y="6"/>
                  </a:lnTo>
                  <a:lnTo>
                    <a:pt x="1387" y="8"/>
                  </a:lnTo>
                  <a:lnTo>
                    <a:pt x="1386" y="9"/>
                  </a:lnTo>
                  <a:lnTo>
                    <a:pt x="1385" y="9"/>
                  </a:lnTo>
                  <a:close/>
                  <a:moveTo>
                    <a:pt x="1265" y="9"/>
                  </a:moveTo>
                  <a:lnTo>
                    <a:pt x="1195" y="9"/>
                  </a:lnTo>
                  <a:lnTo>
                    <a:pt x="1194" y="9"/>
                  </a:lnTo>
                  <a:lnTo>
                    <a:pt x="1192" y="8"/>
                  </a:lnTo>
                  <a:lnTo>
                    <a:pt x="1190" y="6"/>
                  </a:lnTo>
                  <a:lnTo>
                    <a:pt x="1190" y="4"/>
                  </a:lnTo>
                  <a:lnTo>
                    <a:pt x="1190" y="2"/>
                  </a:lnTo>
                  <a:lnTo>
                    <a:pt x="1192" y="1"/>
                  </a:lnTo>
                  <a:lnTo>
                    <a:pt x="1194" y="0"/>
                  </a:lnTo>
                  <a:lnTo>
                    <a:pt x="1195" y="0"/>
                  </a:lnTo>
                  <a:lnTo>
                    <a:pt x="1265" y="0"/>
                  </a:lnTo>
                  <a:lnTo>
                    <a:pt x="1268" y="0"/>
                  </a:lnTo>
                  <a:lnTo>
                    <a:pt x="1269" y="1"/>
                  </a:lnTo>
                  <a:lnTo>
                    <a:pt x="1270" y="2"/>
                  </a:lnTo>
                  <a:lnTo>
                    <a:pt x="1270" y="4"/>
                  </a:lnTo>
                  <a:lnTo>
                    <a:pt x="1270" y="6"/>
                  </a:lnTo>
                  <a:lnTo>
                    <a:pt x="1269" y="8"/>
                  </a:lnTo>
                  <a:lnTo>
                    <a:pt x="1268" y="9"/>
                  </a:lnTo>
                  <a:lnTo>
                    <a:pt x="1265" y="9"/>
                  </a:lnTo>
                  <a:close/>
                  <a:moveTo>
                    <a:pt x="1146" y="9"/>
                  </a:moveTo>
                  <a:lnTo>
                    <a:pt x="1077" y="9"/>
                  </a:lnTo>
                  <a:lnTo>
                    <a:pt x="1074" y="9"/>
                  </a:lnTo>
                  <a:lnTo>
                    <a:pt x="1073" y="8"/>
                  </a:lnTo>
                  <a:lnTo>
                    <a:pt x="1072" y="6"/>
                  </a:lnTo>
                  <a:lnTo>
                    <a:pt x="1072" y="4"/>
                  </a:lnTo>
                  <a:lnTo>
                    <a:pt x="1072" y="2"/>
                  </a:lnTo>
                  <a:lnTo>
                    <a:pt x="1073" y="1"/>
                  </a:lnTo>
                  <a:lnTo>
                    <a:pt x="1074" y="0"/>
                  </a:lnTo>
                  <a:lnTo>
                    <a:pt x="1077" y="0"/>
                  </a:lnTo>
                  <a:lnTo>
                    <a:pt x="1146" y="0"/>
                  </a:lnTo>
                  <a:lnTo>
                    <a:pt x="1148" y="0"/>
                  </a:lnTo>
                  <a:lnTo>
                    <a:pt x="1149" y="1"/>
                  </a:lnTo>
                  <a:lnTo>
                    <a:pt x="1150" y="2"/>
                  </a:lnTo>
                  <a:lnTo>
                    <a:pt x="1151" y="4"/>
                  </a:lnTo>
                  <a:lnTo>
                    <a:pt x="1150" y="6"/>
                  </a:lnTo>
                  <a:lnTo>
                    <a:pt x="1149" y="8"/>
                  </a:lnTo>
                  <a:lnTo>
                    <a:pt x="1148" y="9"/>
                  </a:lnTo>
                  <a:lnTo>
                    <a:pt x="1146" y="9"/>
                  </a:lnTo>
                  <a:close/>
                  <a:moveTo>
                    <a:pt x="1026" y="9"/>
                  </a:moveTo>
                  <a:lnTo>
                    <a:pt x="957" y="9"/>
                  </a:lnTo>
                  <a:lnTo>
                    <a:pt x="955" y="9"/>
                  </a:lnTo>
                  <a:lnTo>
                    <a:pt x="953" y="8"/>
                  </a:lnTo>
                  <a:lnTo>
                    <a:pt x="952" y="6"/>
                  </a:lnTo>
                  <a:lnTo>
                    <a:pt x="952" y="4"/>
                  </a:lnTo>
                  <a:lnTo>
                    <a:pt x="952" y="2"/>
                  </a:lnTo>
                  <a:lnTo>
                    <a:pt x="953" y="1"/>
                  </a:lnTo>
                  <a:lnTo>
                    <a:pt x="955" y="0"/>
                  </a:lnTo>
                  <a:lnTo>
                    <a:pt x="957" y="0"/>
                  </a:lnTo>
                  <a:lnTo>
                    <a:pt x="1026" y="0"/>
                  </a:lnTo>
                  <a:lnTo>
                    <a:pt x="1029" y="0"/>
                  </a:lnTo>
                  <a:lnTo>
                    <a:pt x="1030" y="1"/>
                  </a:lnTo>
                  <a:lnTo>
                    <a:pt x="1031" y="2"/>
                  </a:lnTo>
                  <a:lnTo>
                    <a:pt x="1031" y="4"/>
                  </a:lnTo>
                  <a:lnTo>
                    <a:pt x="1031" y="6"/>
                  </a:lnTo>
                  <a:lnTo>
                    <a:pt x="1030" y="8"/>
                  </a:lnTo>
                  <a:lnTo>
                    <a:pt x="1029" y="9"/>
                  </a:lnTo>
                  <a:lnTo>
                    <a:pt x="1026" y="9"/>
                  </a:lnTo>
                  <a:close/>
                  <a:moveTo>
                    <a:pt x="908" y="9"/>
                  </a:moveTo>
                  <a:lnTo>
                    <a:pt x="838" y="9"/>
                  </a:lnTo>
                  <a:lnTo>
                    <a:pt x="836" y="9"/>
                  </a:lnTo>
                  <a:lnTo>
                    <a:pt x="834" y="8"/>
                  </a:lnTo>
                  <a:lnTo>
                    <a:pt x="833" y="6"/>
                  </a:lnTo>
                  <a:lnTo>
                    <a:pt x="833" y="4"/>
                  </a:lnTo>
                  <a:lnTo>
                    <a:pt x="833" y="2"/>
                  </a:lnTo>
                  <a:lnTo>
                    <a:pt x="834" y="1"/>
                  </a:lnTo>
                  <a:lnTo>
                    <a:pt x="836" y="0"/>
                  </a:lnTo>
                  <a:lnTo>
                    <a:pt x="838" y="0"/>
                  </a:lnTo>
                  <a:lnTo>
                    <a:pt x="908" y="0"/>
                  </a:lnTo>
                  <a:lnTo>
                    <a:pt x="909" y="0"/>
                  </a:lnTo>
                  <a:lnTo>
                    <a:pt x="910" y="1"/>
                  </a:lnTo>
                  <a:lnTo>
                    <a:pt x="911" y="2"/>
                  </a:lnTo>
                  <a:lnTo>
                    <a:pt x="913" y="4"/>
                  </a:lnTo>
                  <a:lnTo>
                    <a:pt x="911" y="6"/>
                  </a:lnTo>
                  <a:lnTo>
                    <a:pt x="910" y="8"/>
                  </a:lnTo>
                  <a:lnTo>
                    <a:pt x="909" y="9"/>
                  </a:lnTo>
                  <a:lnTo>
                    <a:pt x="908" y="9"/>
                  </a:lnTo>
                  <a:close/>
                  <a:moveTo>
                    <a:pt x="788" y="9"/>
                  </a:moveTo>
                  <a:lnTo>
                    <a:pt x="718" y="9"/>
                  </a:lnTo>
                  <a:lnTo>
                    <a:pt x="716" y="9"/>
                  </a:lnTo>
                  <a:lnTo>
                    <a:pt x="714" y="8"/>
                  </a:lnTo>
                  <a:lnTo>
                    <a:pt x="713" y="6"/>
                  </a:lnTo>
                  <a:lnTo>
                    <a:pt x="713" y="4"/>
                  </a:lnTo>
                  <a:lnTo>
                    <a:pt x="713" y="2"/>
                  </a:lnTo>
                  <a:lnTo>
                    <a:pt x="714" y="1"/>
                  </a:lnTo>
                  <a:lnTo>
                    <a:pt x="716" y="0"/>
                  </a:lnTo>
                  <a:lnTo>
                    <a:pt x="718" y="0"/>
                  </a:lnTo>
                  <a:lnTo>
                    <a:pt x="788" y="0"/>
                  </a:lnTo>
                  <a:lnTo>
                    <a:pt x="790" y="0"/>
                  </a:lnTo>
                  <a:lnTo>
                    <a:pt x="791" y="1"/>
                  </a:lnTo>
                  <a:lnTo>
                    <a:pt x="793" y="2"/>
                  </a:lnTo>
                  <a:lnTo>
                    <a:pt x="793" y="4"/>
                  </a:lnTo>
                  <a:lnTo>
                    <a:pt x="793" y="6"/>
                  </a:lnTo>
                  <a:lnTo>
                    <a:pt x="791" y="8"/>
                  </a:lnTo>
                  <a:lnTo>
                    <a:pt x="790" y="9"/>
                  </a:lnTo>
                  <a:lnTo>
                    <a:pt x="788" y="9"/>
                  </a:lnTo>
                  <a:close/>
                  <a:moveTo>
                    <a:pt x="668" y="9"/>
                  </a:moveTo>
                  <a:lnTo>
                    <a:pt x="599" y="9"/>
                  </a:lnTo>
                  <a:lnTo>
                    <a:pt x="597" y="9"/>
                  </a:lnTo>
                  <a:lnTo>
                    <a:pt x="596" y="8"/>
                  </a:lnTo>
                  <a:lnTo>
                    <a:pt x="594" y="6"/>
                  </a:lnTo>
                  <a:lnTo>
                    <a:pt x="594" y="4"/>
                  </a:lnTo>
                  <a:lnTo>
                    <a:pt x="594" y="2"/>
                  </a:lnTo>
                  <a:lnTo>
                    <a:pt x="596" y="1"/>
                  </a:lnTo>
                  <a:lnTo>
                    <a:pt x="597" y="0"/>
                  </a:lnTo>
                  <a:lnTo>
                    <a:pt x="599" y="0"/>
                  </a:lnTo>
                  <a:lnTo>
                    <a:pt x="668" y="0"/>
                  </a:lnTo>
                  <a:lnTo>
                    <a:pt x="670" y="0"/>
                  </a:lnTo>
                  <a:lnTo>
                    <a:pt x="671" y="1"/>
                  </a:lnTo>
                  <a:lnTo>
                    <a:pt x="673" y="2"/>
                  </a:lnTo>
                  <a:lnTo>
                    <a:pt x="674" y="4"/>
                  </a:lnTo>
                  <a:lnTo>
                    <a:pt x="673" y="6"/>
                  </a:lnTo>
                  <a:lnTo>
                    <a:pt x="671" y="8"/>
                  </a:lnTo>
                  <a:lnTo>
                    <a:pt x="670" y="9"/>
                  </a:lnTo>
                  <a:lnTo>
                    <a:pt x="668" y="9"/>
                  </a:lnTo>
                  <a:close/>
                  <a:moveTo>
                    <a:pt x="549" y="9"/>
                  </a:moveTo>
                  <a:lnTo>
                    <a:pt x="479" y="9"/>
                  </a:lnTo>
                  <a:lnTo>
                    <a:pt x="477" y="9"/>
                  </a:lnTo>
                  <a:lnTo>
                    <a:pt x="476" y="8"/>
                  </a:lnTo>
                  <a:lnTo>
                    <a:pt x="474" y="6"/>
                  </a:lnTo>
                  <a:lnTo>
                    <a:pt x="474" y="4"/>
                  </a:lnTo>
                  <a:lnTo>
                    <a:pt x="474" y="2"/>
                  </a:lnTo>
                  <a:lnTo>
                    <a:pt x="476" y="1"/>
                  </a:lnTo>
                  <a:lnTo>
                    <a:pt x="477" y="0"/>
                  </a:lnTo>
                  <a:lnTo>
                    <a:pt x="479" y="0"/>
                  </a:lnTo>
                  <a:lnTo>
                    <a:pt x="549" y="0"/>
                  </a:lnTo>
                  <a:lnTo>
                    <a:pt x="550" y="0"/>
                  </a:lnTo>
                  <a:lnTo>
                    <a:pt x="553" y="1"/>
                  </a:lnTo>
                  <a:lnTo>
                    <a:pt x="554" y="2"/>
                  </a:lnTo>
                  <a:lnTo>
                    <a:pt x="554" y="4"/>
                  </a:lnTo>
                  <a:lnTo>
                    <a:pt x="554" y="6"/>
                  </a:lnTo>
                  <a:lnTo>
                    <a:pt x="553" y="8"/>
                  </a:lnTo>
                  <a:lnTo>
                    <a:pt x="550" y="9"/>
                  </a:lnTo>
                  <a:lnTo>
                    <a:pt x="549" y="9"/>
                  </a:lnTo>
                  <a:close/>
                  <a:moveTo>
                    <a:pt x="429" y="9"/>
                  </a:moveTo>
                  <a:lnTo>
                    <a:pt x="361" y="9"/>
                  </a:lnTo>
                  <a:lnTo>
                    <a:pt x="358" y="9"/>
                  </a:lnTo>
                  <a:lnTo>
                    <a:pt x="357" y="8"/>
                  </a:lnTo>
                  <a:lnTo>
                    <a:pt x="356" y="6"/>
                  </a:lnTo>
                  <a:lnTo>
                    <a:pt x="354" y="4"/>
                  </a:lnTo>
                  <a:lnTo>
                    <a:pt x="356" y="2"/>
                  </a:lnTo>
                  <a:lnTo>
                    <a:pt x="357" y="1"/>
                  </a:lnTo>
                  <a:lnTo>
                    <a:pt x="358" y="0"/>
                  </a:lnTo>
                  <a:lnTo>
                    <a:pt x="361" y="0"/>
                  </a:lnTo>
                  <a:lnTo>
                    <a:pt x="429" y="0"/>
                  </a:lnTo>
                  <a:lnTo>
                    <a:pt x="432" y="0"/>
                  </a:lnTo>
                  <a:lnTo>
                    <a:pt x="433" y="1"/>
                  </a:lnTo>
                  <a:lnTo>
                    <a:pt x="434" y="2"/>
                  </a:lnTo>
                  <a:lnTo>
                    <a:pt x="434" y="4"/>
                  </a:lnTo>
                  <a:lnTo>
                    <a:pt x="434" y="6"/>
                  </a:lnTo>
                  <a:lnTo>
                    <a:pt x="433" y="8"/>
                  </a:lnTo>
                  <a:lnTo>
                    <a:pt x="432" y="9"/>
                  </a:lnTo>
                  <a:lnTo>
                    <a:pt x="429" y="9"/>
                  </a:lnTo>
                  <a:close/>
                  <a:moveTo>
                    <a:pt x="310" y="9"/>
                  </a:moveTo>
                  <a:lnTo>
                    <a:pt x="241" y="9"/>
                  </a:lnTo>
                  <a:lnTo>
                    <a:pt x="238" y="9"/>
                  </a:lnTo>
                  <a:lnTo>
                    <a:pt x="237" y="8"/>
                  </a:lnTo>
                  <a:lnTo>
                    <a:pt x="236" y="6"/>
                  </a:lnTo>
                  <a:lnTo>
                    <a:pt x="236" y="4"/>
                  </a:lnTo>
                  <a:lnTo>
                    <a:pt x="236" y="2"/>
                  </a:lnTo>
                  <a:lnTo>
                    <a:pt x="237" y="1"/>
                  </a:lnTo>
                  <a:lnTo>
                    <a:pt x="238" y="0"/>
                  </a:lnTo>
                  <a:lnTo>
                    <a:pt x="241" y="0"/>
                  </a:lnTo>
                  <a:lnTo>
                    <a:pt x="310" y="0"/>
                  </a:lnTo>
                  <a:lnTo>
                    <a:pt x="312" y="0"/>
                  </a:lnTo>
                  <a:lnTo>
                    <a:pt x="314" y="1"/>
                  </a:lnTo>
                  <a:lnTo>
                    <a:pt x="315" y="2"/>
                  </a:lnTo>
                  <a:lnTo>
                    <a:pt x="315" y="4"/>
                  </a:lnTo>
                  <a:lnTo>
                    <a:pt x="315" y="6"/>
                  </a:lnTo>
                  <a:lnTo>
                    <a:pt x="314" y="8"/>
                  </a:lnTo>
                  <a:lnTo>
                    <a:pt x="312" y="9"/>
                  </a:lnTo>
                  <a:lnTo>
                    <a:pt x="310" y="9"/>
                  </a:lnTo>
                  <a:close/>
                  <a:moveTo>
                    <a:pt x="190" y="9"/>
                  </a:moveTo>
                  <a:lnTo>
                    <a:pt x="121" y="9"/>
                  </a:lnTo>
                  <a:lnTo>
                    <a:pt x="120" y="9"/>
                  </a:lnTo>
                  <a:lnTo>
                    <a:pt x="117" y="8"/>
                  </a:lnTo>
                  <a:lnTo>
                    <a:pt x="117" y="6"/>
                  </a:lnTo>
                  <a:lnTo>
                    <a:pt x="116" y="4"/>
                  </a:lnTo>
                  <a:lnTo>
                    <a:pt x="117" y="2"/>
                  </a:lnTo>
                  <a:lnTo>
                    <a:pt x="117" y="1"/>
                  </a:lnTo>
                  <a:lnTo>
                    <a:pt x="120" y="0"/>
                  </a:lnTo>
                  <a:lnTo>
                    <a:pt x="121" y="0"/>
                  </a:lnTo>
                  <a:lnTo>
                    <a:pt x="190" y="0"/>
                  </a:lnTo>
                  <a:lnTo>
                    <a:pt x="193" y="0"/>
                  </a:lnTo>
                  <a:lnTo>
                    <a:pt x="194" y="1"/>
                  </a:lnTo>
                  <a:lnTo>
                    <a:pt x="195" y="2"/>
                  </a:lnTo>
                  <a:lnTo>
                    <a:pt x="195" y="4"/>
                  </a:lnTo>
                  <a:lnTo>
                    <a:pt x="195" y="6"/>
                  </a:lnTo>
                  <a:lnTo>
                    <a:pt x="194" y="8"/>
                  </a:lnTo>
                  <a:lnTo>
                    <a:pt x="193" y="9"/>
                  </a:lnTo>
                  <a:lnTo>
                    <a:pt x="190" y="9"/>
                  </a:lnTo>
                  <a:close/>
                  <a:moveTo>
                    <a:pt x="72" y="9"/>
                  </a:moveTo>
                  <a:lnTo>
                    <a:pt x="4" y="9"/>
                  </a:lnTo>
                  <a:lnTo>
                    <a:pt x="9" y="4"/>
                  </a:lnTo>
                  <a:lnTo>
                    <a:pt x="9" y="7"/>
                  </a:lnTo>
                  <a:lnTo>
                    <a:pt x="9" y="8"/>
                  </a:lnTo>
                  <a:lnTo>
                    <a:pt x="8" y="11"/>
                  </a:lnTo>
                  <a:lnTo>
                    <a:pt x="6" y="12"/>
                  </a:lnTo>
                  <a:lnTo>
                    <a:pt x="4" y="12"/>
                  </a:lnTo>
                  <a:lnTo>
                    <a:pt x="2" y="12"/>
                  </a:lnTo>
                  <a:lnTo>
                    <a:pt x="1" y="11"/>
                  </a:lnTo>
                  <a:lnTo>
                    <a:pt x="0" y="8"/>
                  </a:lnTo>
                  <a:lnTo>
                    <a:pt x="0" y="7"/>
                  </a:lnTo>
                  <a:lnTo>
                    <a:pt x="0" y="4"/>
                  </a:lnTo>
                  <a:lnTo>
                    <a:pt x="0" y="2"/>
                  </a:lnTo>
                  <a:lnTo>
                    <a:pt x="1" y="1"/>
                  </a:lnTo>
                  <a:lnTo>
                    <a:pt x="2" y="0"/>
                  </a:lnTo>
                  <a:lnTo>
                    <a:pt x="4" y="0"/>
                  </a:lnTo>
                  <a:lnTo>
                    <a:pt x="72" y="0"/>
                  </a:lnTo>
                  <a:lnTo>
                    <a:pt x="73" y="0"/>
                  </a:lnTo>
                  <a:lnTo>
                    <a:pt x="75" y="1"/>
                  </a:lnTo>
                  <a:lnTo>
                    <a:pt x="75" y="2"/>
                  </a:lnTo>
                  <a:lnTo>
                    <a:pt x="77" y="4"/>
                  </a:lnTo>
                  <a:lnTo>
                    <a:pt x="75" y="6"/>
                  </a:lnTo>
                  <a:lnTo>
                    <a:pt x="75" y="8"/>
                  </a:lnTo>
                  <a:lnTo>
                    <a:pt x="73" y="9"/>
                  </a:lnTo>
                  <a:lnTo>
                    <a:pt x="72" y="9"/>
                  </a:lnTo>
                  <a:close/>
                  <a:moveTo>
                    <a:pt x="9" y="56"/>
                  </a:moveTo>
                  <a:lnTo>
                    <a:pt x="9" y="124"/>
                  </a:lnTo>
                  <a:lnTo>
                    <a:pt x="9" y="126"/>
                  </a:lnTo>
                  <a:lnTo>
                    <a:pt x="8" y="127"/>
                  </a:lnTo>
                  <a:lnTo>
                    <a:pt x="6" y="129"/>
                  </a:lnTo>
                  <a:lnTo>
                    <a:pt x="4" y="129"/>
                  </a:lnTo>
                  <a:lnTo>
                    <a:pt x="2" y="129"/>
                  </a:lnTo>
                  <a:lnTo>
                    <a:pt x="1" y="127"/>
                  </a:lnTo>
                  <a:lnTo>
                    <a:pt x="0" y="126"/>
                  </a:lnTo>
                  <a:lnTo>
                    <a:pt x="0" y="124"/>
                  </a:lnTo>
                  <a:lnTo>
                    <a:pt x="0" y="56"/>
                  </a:lnTo>
                  <a:lnTo>
                    <a:pt x="0" y="54"/>
                  </a:lnTo>
                  <a:lnTo>
                    <a:pt x="1" y="53"/>
                  </a:lnTo>
                  <a:lnTo>
                    <a:pt x="2" y="51"/>
                  </a:lnTo>
                  <a:lnTo>
                    <a:pt x="4" y="50"/>
                  </a:lnTo>
                  <a:lnTo>
                    <a:pt x="6" y="51"/>
                  </a:lnTo>
                  <a:lnTo>
                    <a:pt x="8" y="53"/>
                  </a:lnTo>
                  <a:lnTo>
                    <a:pt x="9" y="54"/>
                  </a:lnTo>
                  <a:lnTo>
                    <a:pt x="9" y="56"/>
                  </a:lnTo>
                  <a:close/>
                  <a:moveTo>
                    <a:pt x="9" y="173"/>
                  </a:moveTo>
                  <a:lnTo>
                    <a:pt x="9" y="242"/>
                  </a:lnTo>
                  <a:lnTo>
                    <a:pt x="9" y="243"/>
                  </a:lnTo>
                  <a:lnTo>
                    <a:pt x="8" y="245"/>
                  </a:lnTo>
                  <a:lnTo>
                    <a:pt x="6" y="247"/>
                  </a:lnTo>
                  <a:lnTo>
                    <a:pt x="4" y="247"/>
                  </a:lnTo>
                  <a:lnTo>
                    <a:pt x="2" y="247"/>
                  </a:lnTo>
                  <a:lnTo>
                    <a:pt x="1" y="245"/>
                  </a:lnTo>
                  <a:lnTo>
                    <a:pt x="0" y="243"/>
                  </a:lnTo>
                  <a:lnTo>
                    <a:pt x="0" y="242"/>
                  </a:lnTo>
                  <a:lnTo>
                    <a:pt x="0" y="173"/>
                  </a:lnTo>
                  <a:lnTo>
                    <a:pt x="0" y="171"/>
                  </a:lnTo>
                  <a:lnTo>
                    <a:pt x="1" y="170"/>
                  </a:lnTo>
                  <a:lnTo>
                    <a:pt x="2" y="168"/>
                  </a:lnTo>
                  <a:lnTo>
                    <a:pt x="4" y="168"/>
                  </a:lnTo>
                  <a:lnTo>
                    <a:pt x="6" y="168"/>
                  </a:lnTo>
                  <a:lnTo>
                    <a:pt x="8" y="170"/>
                  </a:lnTo>
                  <a:lnTo>
                    <a:pt x="9" y="171"/>
                  </a:lnTo>
                  <a:lnTo>
                    <a:pt x="9" y="173"/>
                  </a:lnTo>
                  <a:close/>
                  <a:moveTo>
                    <a:pt x="9" y="291"/>
                  </a:moveTo>
                  <a:lnTo>
                    <a:pt x="9" y="359"/>
                  </a:lnTo>
                  <a:lnTo>
                    <a:pt x="9" y="361"/>
                  </a:lnTo>
                  <a:lnTo>
                    <a:pt x="8" y="362"/>
                  </a:lnTo>
                  <a:lnTo>
                    <a:pt x="6" y="363"/>
                  </a:lnTo>
                  <a:lnTo>
                    <a:pt x="4" y="365"/>
                  </a:lnTo>
                  <a:lnTo>
                    <a:pt x="2" y="363"/>
                  </a:lnTo>
                  <a:lnTo>
                    <a:pt x="1" y="362"/>
                  </a:lnTo>
                  <a:lnTo>
                    <a:pt x="0" y="361"/>
                  </a:lnTo>
                  <a:lnTo>
                    <a:pt x="0" y="359"/>
                  </a:lnTo>
                  <a:lnTo>
                    <a:pt x="0" y="291"/>
                  </a:lnTo>
                  <a:lnTo>
                    <a:pt x="0" y="289"/>
                  </a:lnTo>
                  <a:lnTo>
                    <a:pt x="1" y="288"/>
                  </a:lnTo>
                  <a:lnTo>
                    <a:pt x="2" y="286"/>
                  </a:lnTo>
                  <a:lnTo>
                    <a:pt x="4" y="286"/>
                  </a:lnTo>
                  <a:lnTo>
                    <a:pt x="6" y="286"/>
                  </a:lnTo>
                  <a:lnTo>
                    <a:pt x="8" y="288"/>
                  </a:lnTo>
                  <a:lnTo>
                    <a:pt x="9" y="289"/>
                  </a:lnTo>
                  <a:lnTo>
                    <a:pt x="9" y="291"/>
                  </a:lnTo>
                  <a:close/>
                  <a:moveTo>
                    <a:pt x="9" y="408"/>
                  </a:moveTo>
                  <a:lnTo>
                    <a:pt x="9" y="477"/>
                  </a:lnTo>
                  <a:lnTo>
                    <a:pt x="9" y="479"/>
                  </a:lnTo>
                  <a:lnTo>
                    <a:pt x="8" y="480"/>
                  </a:lnTo>
                  <a:lnTo>
                    <a:pt x="6" y="481"/>
                  </a:lnTo>
                  <a:lnTo>
                    <a:pt x="4" y="481"/>
                  </a:lnTo>
                  <a:lnTo>
                    <a:pt x="2" y="481"/>
                  </a:lnTo>
                  <a:lnTo>
                    <a:pt x="1" y="480"/>
                  </a:lnTo>
                  <a:lnTo>
                    <a:pt x="0" y="479"/>
                  </a:lnTo>
                  <a:lnTo>
                    <a:pt x="0" y="477"/>
                  </a:lnTo>
                  <a:lnTo>
                    <a:pt x="0" y="408"/>
                  </a:lnTo>
                  <a:lnTo>
                    <a:pt x="0" y="407"/>
                  </a:lnTo>
                  <a:lnTo>
                    <a:pt x="1" y="404"/>
                  </a:lnTo>
                  <a:lnTo>
                    <a:pt x="2" y="403"/>
                  </a:lnTo>
                  <a:lnTo>
                    <a:pt x="4" y="403"/>
                  </a:lnTo>
                  <a:lnTo>
                    <a:pt x="6" y="403"/>
                  </a:lnTo>
                  <a:lnTo>
                    <a:pt x="8" y="404"/>
                  </a:lnTo>
                  <a:lnTo>
                    <a:pt x="9" y="407"/>
                  </a:lnTo>
                  <a:lnTo>
                    <a:pt x="9" y="408"/>
                  </a:lnTo>
                  <a:close/>
                  <a:moveTo>
                    <a:pt x="9" y="526"/>
                  </a:moveTo>
                  <a:lnTo>
                    <a:pt x="9" y="595"/>
                  </a:lnTo>
                  <a:lnTo>
                    <a:pt x="9" y="596"/>
                  </a:lnTo>
                  <a:lnTo>
                    <a:pt x="8" y="597"/>
                  </a:lnTo>
                  <a:lnTo>
                    <a:pt x="6" y="598"/>
                  </a:lnTo>
                  <a:lnTo>
                    <a:pt x="4" y="600"/>
                  </a:lnTo>
                  <a:lnTo>
                    <a:pt x="2" y="598"/>
                  </a:lnTo>
                  <a:lnTo>
                    <a:pt x="1" y="597"/>
                  </a:lnTo>
                  <a:lnTo>
                    <a:pt x="0" y="596"/>
                  </a:lnTo>
                  <a:lnTo>
                    <a:pt x="0" y="595"/>
                  </a:lnTo>
                  <a:lnTo>
                    <a:pt x="0" y="526"/>
                  </a:lnTo>
                  <a:lnTo>
                    <a:pt x="0" y="524"/>
                  </a:lnTo>
                  <a:lnTo>
                    <a:pt x="1" y="522"/>
                  </a:lnTo>
                  <a:lnTo>
                    <a:pt x="2" y="521"/>
                  </a:lnTo>
                  <a:lnTo>
                    <a:pt x="4" y="521"/>
                  </a:lnTo>
                  <a:lnTo>
                    <a:pt x="6" y="521"/>
                  </a:lnTo>
                  <a:lnTo>
                    <a:pt x="8" y="522"/>
                  </a:lnTo>
                  <a:lnTo>
                    <a:pt x="9" y="524"/>
                  </a:lnTo>
                  <a:lnTo>
                    <a:pt x="9" y="526"/>
                  </a:lnTo>
                  <a:close/>
                </a:path>
              </a:pathLst>
            </a:custGeom>
            <a:solidFill>
              <a:srgbClr val="000000"/>
            </a:solidFill>
            <a:ln w="1588" cap="flat" cmpd="sng">
              <a:solidFill>
                <a:srgbClr val="000000"/>
              </a:solidFill>
              <a:prstDash val="solid"/>
              <a:round/>
              <a:headEnd type="none" w="med" len="med"/>
              <a:tailEnd type="none" w="med" len="med"/>
            </a:ln>
          </p:spPr>
          <p:txBody>
            <a:bodyPr/>
            <a:p>
              <a:endParaRPr lang="zh-CN" altLang="en-US"/>
            </a:p>
          </p:txBody>
        </p:sp>
        <p:sp>
          <p:nvSpPr>
            <p:cNvPr id="37921" name="Rectangle 33"/>
            <p:cNvSpPr/>
            <p:nvPr/>
          </p:nvSpPr>
          <p:spPr>
            <a:xfrm>
              <a:off x="2787" y="2450"/>
              <a:ext cx="226" cy="136"/>
            </a:xfrm>
            <a:prstGeom prst="rect">
              <a:avLst/>
            </a:prstGeom>
            <a:noFill/>
            <a:ln w="9525">
              <a:noFill/>
            </a:ln>
          </p:spPr>
          <p:txBody>
            <a:bodyPr wrap="none" lIns="0" tIns="0" rIns="0" bIns="0" anchor="t" anchorCtr="0">
              <a:spAutoFit/>
            </a:bodyPr>
            <a:p>
              <a:r>
                <a:rPr lang="zh-CN" altLang="en-US" sz="1400" b="1" dirty="0">
                  <a:solidFill>
                    <a:srgbClr val="000000"/>
                  </a:solidFill>
                  <a:latin typeface="Times New Roman" panose="02020603050405020304" pitchFamily="18" charset="0"/>
                  <a:ea typeface="楷体" panose="02010609060101010101" pitchFamily="49" charset="-122"/>
                </a:rPr>
                <a:t>显卡</a:t>
              </a:r>
              <a:endParaRPr lang="zh-CN" altLang="en-US" sz="1400" b="1" dirty="0">
                <a:solidFill>
                  <a:srgbClr val="000000"/>
                </a:solidFill>
                <a:latin typeface="Times New Roman" panose="02020603050405020304" pitchFamily="18" charset="0"/>
                <a:ea typeface="楷体" panose="02010609060101010101" pitchFamily="49" charset="-122"/>
              </a:endParaRPr>
            </a:p>
          </p:txBody>
        </p:sp>
        <p:sp>
          <p:nvSpPr>
            <p:cNvPr id="37922" name="Rectangle 34"/>
            <p:cNvSpPr/>
            <p:nvPr/>
          </p:nvSpPr>
          <p:spPr>
            <a:xfrm>
              <a:off x="2216" y="2673"/>
              <a:ext cx="1180" cy="192"/>
            </a:xfrm>
            <a:prstGeom prst="rect">
              <a:avLst/>
            </a:prstGeom>
            <a:noFill/>
            <a:ln w="9525">
              <a:noFill/>
            </a:ln>
          </p:spPr>
          <p:txBody>
            <a:bodyPr wrap="none" lIns="0" tIns="0" rIns="0" bIns="0" anchor="t" anchorCtr="0">
              <a:spAutoFit/>
            </a:bodyPr>
            <a:p>
              <a:r>
                <a:rPr lang="en-US" altLang="zh-CN" sz="1500" b="1" dirty="0">
                  <a:solidFill>
                    <a:srgbClr val="000000"/>
                  </a:solidFill>
                  <a:latin typeface="Times New Roman" panose="02020603050405020304" pitchFamily="18" charset="0"/>
                  <a:ea typeface="楷体" panose="02010609060101010101" pitchFamily="49" charset="-122"/>
                </a:rPr>
                <a:t> </a:t>
              </a:r>
              <a:r>
                <a:rPr lang="zh-CN" altLang="en-US" sz="2000" b="1" dirty="0">
                  <a:solidFill>
                    <a:srgbClr val="000000"/>
                  </a:solidFill>
                  <a:latin typeface="Times New Roman" panose="02020603050405020304" pitchFamily="18" charset="0"/>
                  <a:ea typeface="楷体" panose="02010609060101010101" pitchFamily="49" charset="-122"/>
                </a:rPr>
                <a:t>显卡工作原理图</a:t>
              </a:r>
              <a:endParaRPr lang="zh-CN" altLang="en-US" sz="2000" b="1" dirty="0">
                <a:latin typeface="Times New Roman" panose="02020603050405020304" pitchFamily="18" charset="0"/>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 name="Rectangle 3"/>
          <p:cNvSpPr>
            <a:spLocks noGrp="1"/>
          </p:cNvSpPr>
          <p:nvPr>
            <p:ph idx="1"/>
            <p:custDataLst>
              <p:tags r:id="rId1"/>
            </p:custDataLst>
          </p:nvPr>
        </p:nvSpPr>
        <p:spPr>
          <a:xfrm>
            <a:off x="250825" y="1484630"/>
            <a:ext cx="8642350" cy="5009515"/>
          </a:xfrm>
        </p:spPr>
        <p:txBody>
          <a:bodyPr vert="horz" wrap="square" lIns="91440" tIns="45720" rIns="91440" bIns="45720" anchor="t" anchorCtr="0"/>
          <a:p>
            <a:pPr eaLnBrk="1" hangingPunct="1">
              <a:spcAft>
                <a:spcPts val="600"/>
              </a:spcAft>
            </a:pPr>
            <a:r>
              <a:rPr lang="zh-CN" altLang="en-US" sz="2600" b="1" dirty="0">
                <a:solidFill>
                  <a:srgbClr val="000818"/>
                </a:solidFill>
                <a:ea typeface="楷体" panose="02010609060101010101" pitchFamily="49" charset="-122"/>
              </a:rPr>
              <a:t>图形处理器</a:t>
            </a:r>
            <a:r>
              <a:rPr lang="en-US" altLang="zh-CN" sz="2600" b="1" dirty="0">
                <a:solidFill>
                  <a:srgbClr val="000818"/>
                </a:solidFill>
                <a:ea typeface="楷体" panose="02010609060101010101" pitchFamily="49" charset="-122"/>
              </a:rPr>
              <a:t>GPU </a:t>
            </a:r>
            <a:r>
              <a:rPr lang="zh-CN" altLang="en-US" sz="2600" b="1" dirty="0">
                <a:solidFill>
                  <a:srgbClr val="000818"/>
                </a:solidFill>
                <a:ea typeface="楷体" panose="02010609060101010101" pitchFamily="49" charset="-122"/>
              </a:rPr>
              <a:t>是显卡核心，可看作是独立于</a:t>
            </a:r>
            <a:r>
              <a:rPr lang="en-US" altLang="zh-CN" sz="2600" b="1" dirty="0">
                <a:solidFill>
                  <a:srgbClr val="000818"/>
                </a:solidFill>
                <a:ea typeface="楷体" panose="02010609060101010101" pitchFamily="49" charset="-122"/>
              </a:rPr>
              <a:t>CPU</a:t>
            </a:r>
            <a:r>
              <a:rPr lang="zh-CN" altLang="en-US" sz="2600" b="1" dirty="0">
                <a:solidFill>
                  <a:srgbClr val="000818"/>
                </a:solidFill>
                <a:ea typeface="楷体" panose="02010609060101010101" pitchFamily="49" charset="-122"/>
              </a:rPr>
              <a:t>的本地处理器。</a:t>
            </a:r>
            <a:endParaRPr lang="en-US" altLang="zh-CN" sz="2600" b="1" dirty="0">
              <a:solidFill>
                <a:srgbClr val="000818"/>
              </a:solidFill>
              <a:ea typeface="楷体" panose="02010609060101010101" pitchFamily="49" charset="-122"/>
            </a:endParaRPr>
          </a:p>
          <a:p>
            <a:pPr lvl="1" eaLnBrk="1" hangingPunct="1">
              <a:spcAft>
                <a:spcPts val="600"/>
              </a:spcAft>
            </a:pPr>
            <a:r>
              <a:rPr lang="zh-CN" altLang="en-US" sz="2400" b="1" dirty="0">
                <a:solidFill>
                  <a:srgbClr val="000818"/>
                </a:solidFill>
                <a:ea typeface="楷体" panose="02010609060101010101" pitchFamily="49" charset="-122"/>
              </a:rPr>
              <a:t>二维三维图形处理任务</a:t>
            </a:r>
            <a:endParaRPr lang="en-US" altLang="zh-CN" sz="2400" b="1" dirty="0">
              <a:solidFill>
                <a:srgbClr val="000818"/>
              </a:solidFill>
              <a:ea typeface="楷体" panose="02010609060101010101" pitchFamily="49" charset="-122"/>
            </a:endParaRPr>
          </a:p>
          <a:p>
            <a:pPr lvl="1" eaLnBrk="1" hangingPunct="1">
              <a:spcAft>
                <a:spcPts val="600"/>
              </a:spcAft>
            </a:pPr>
            <a:r>
              <a:rPr lang="zh-CN" altLang="en-US" sz="2400" b="1" dirty="0">
                <a:solidFill>
                  <a:srgbClr val="000818"/>
                </a:solidFill>
                <a:ea typeface="楷体" panose="02010609060101010101" pitchFamily="49" charset="-122"/>
              </a:rPr>
              <a:t>硬件加速。处理</a:t>
            </a:r>
            <a:r>
              <a:rPr lang="en-US" altLang="zh-CN" sz="2400" b="1" dirty="0">
                <a:solidFill>
                  <a:srgbClr val="000818"/>
                </a:solidFill>
                <a:ea typeface="楷体" panose="02010609060101010101" pitchFamily="49" charset="-122"/>
              </a:rPr>
              <a:t>3D</a:t>
            </a:r>
            <a:r>
              <a:rPr lang="zh-CN" altLang="en-US" sz="2400" b="1" dirty="0">
                <a:solidFill>
                  <a:srgbClr val="000818"/>
                </a:solidFill>
                <a:ea typeface="楷体" panose="02010609060101010101" pitchFamily="49" charset="-122"/>
              </a:rPr>
              <a:t>图形时主要依赖</a:t>
            </a:r>
            <a:r>
              <a:rPr lang="en-US" altLang="zh-CN" sz="2400" b="1" dirty="0">
                <a:solidFill>
                  <a:srgbClr val="000818"/>
                </a:solidFill>
                <a:ea typeface="楷体" panose="02010609060101010101" pitchFamily="49" charset="-122"/>
              </a:rPr>
              <a:t>CPU</a:t>
            </a:r>
            <a:r>
              <a:rPr lang="zh-CN" altLang="en-US" sz="2400" b="1" dirty="0">
                <a:solidFill>
                  <a:srgbClr val="000818"/>
                </a:solidFill>
                <a:ea typeface="楷体" panose="02010609060101010101" pitchFamily="49" charset="-122"/>
              </a:rPr>
              <a:t>的处理能力，称为“软加速”。将三维图像和特效处理功能集中在</a:t>
            </a:r>
            <a:r>
              <a:rPr lang="en-US" altLang="zh-CN" sz="2400" b="1" dirty="0">
                <a:solidFill>
                  <a:srgbClr val="000818"/>
                </a:solidFill>
                <a:ea typeface="楷体" panose="02010609060101010101" pitchFamily="49" charset="-122"/>
              </a:rPr>
              <a:t>GPU</a:t>
            </a:r>
            <a:r>
              <a:rPr lang="zh-CN" altLang="en-US" sz="2400" b="1" dirty="0">
                <a:solidFill>
                  <a:srgbClr val="000818"/>
                </a:solidFill>
                <a:ea typeface="楷体" panose="02010609060101010101" pitchFamily="49" charset="-122"/>
              </a:rPr>
              <a:t>内，即“硬件加速”。 </a:t>
            </a:r>
            <a:endParaRPr lang="zh-CN" altLang="en-US" sz="2400" b="1" dirty="0">
              <a:solidFill>
                <a:srgbClr val="000818"/>
              </a:solidFill>
              <a:ea typeface="楷体" panose="02010609060101010101" pitchFamily="49" charset="-122"/>
            </a:endParaRPr>
          </a:p>
          <a:p>
            <a:pPr lvl="1" eaLnBrk="1" hangingPunct="1">
              <a:spcAft>
                <a:spcPts val="600"/>
              </a:spcAft>
            </a:pPr>
            <a:r>
              <a:rPr lang="zh-CN" altLang="en-US" sz="2400" b="1" u="sng" dirty="0">
                <a:solidFill>
                  <a:srgbClr val="000818"/>
                </a:solidFill>
                <a:ea typeface="楷体" panose="02010609060101010101" pitchFamily="49" charset="-122"/>
              </a:rPr>
              <a:t>处理后的图形以像素阵列放在帧缓存中</a:t>
            </a:r>
            <a:r>
              <a:rPr lang="zh-CN" altLang="en-US" sz="2400" b="1" dirty="0">
                <a:solidFill>
                  <a:srgbClr val="000818"/>
                </a:solidFill>
                <a:ea typeface="楷体" panose="02010609060101010101" pitchFamily="49" charset="-122"/>
              </a:rPr>
              <a:t>。显卡反复不断地读取帧缓存（显存）中的图像点阵数据，将它们转换成</a:t>
            </a:r>
            <a:r>
              <a:rPr lang="en-US" altLang="zh-CN" sz="2400" b="1" dirty="0">
                <a:solidFill>
                  <a:srgbClr val="000818"/>
                </a:solidFill>
                <a:ea typeface="楷体" panose="02010609060101010101" pitchFamily="49" charset="-122"/>
              </a:rPr>
              <a:t>RGB</a:t>
            </a:r>
            <a:r>
              <a:rPr lang="zh-CN" altLang="en-US" sz="2400" b="1" dirty="0">
                <a:solidFill>
                  <a:srgbClr val="000818"/>
                </a:solidFill>
                <a:ea typeface="楷体" panose="02010609060101010101" pitchFamily="49" charset="-122"/>
              </a:rPr>
              <a:t>三色信号送至显示器，即刷新屏幕。</a:t>
            </a:r>
            <a:endParaRPr lang="zh-CN" altLang="en-US" sz="2600" b="1" dirty="0">
              <a:solidFill>
                <a:srgbClr val="000818"/>
              </a:solidFill>
              <a:ea typeface="楷体" panose="02010609060101010101" pitchFamily="49" charset="-122"/>
            </a:endParaRPr>
          </a:p>
        </p:txBody>
      </p:sp>
      <p:sp>
        <p:nvSpPr>
          <p:cNvPr id="38914" name="文本框 13"/>
          <p:cNvSpPr txBox="1"/>
          <p:nvPr/>
        </p:nvSpPr>
        <p:spPr>
          <a:xfrm>
            <a:off x="514350" y="501650"/>
            <a:ext cx="7733665" cy="829945"/>
          </a:xfrm>
          <a:prstGeom prst="rect">
            <a:avLst/>
          </a:prstGeom>
          <a:noFill/>
          <a:ln w="9525">
            <a:noFill/>
          </a:ln>
        </p:spPr>
        <p:txBody>
          <a:bodyPr wrap="none" anchor="t" anchorCtr="0">
            <a:spAutoFit/>
          </a:bodyPr>
          <a:p>
            <a:pPr algn="l">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显卡</a:t>
            </a:r>
            <a:r>
              <a:rPr lang="en-US" altLang="zh-CN" sz="3200" b="1" dirty="0">
                <a:solidFill>
                  <a:srgbClr val="000818"/>
                </a:solidFill>
                <a:latin typeface="华文楷体" panose="02010600040101010101" pitchFamily="2" charset="-122"/>
                <a:ea typeface="华文楷体" panose="02010600040101010101" pitchFamily="2" charset="-122"/>
              </a:rPr>
              <a:t>--GPU</a:t>
            </a:r>
            <a:r>
              <a:rPr lang="zh-CN" altLang="en-US" sz="3200" b="1" dirty="0">
                <a:solidFill>
                  <a:srgbClr val="000818"/>
                </a:solidFill>
                <a:latin typeface="华文楷体" panose="02010600040101010101" pitchFamily="2" charset="-122"/>
                <a:ea typeface="华文楷体" panose="02010600040101010101" pitchFamily="2" charset="-122"/>
                <a:sym typeface="+mn-ea"/>
              </a:rPr>
              <a:t>（了解）</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3"/>
          <p:cNvSpPr>
            <a:spLocks noGrp="1"/>
          </p:cNvSpPr>
          <p:nvPr>
            <p:ph idx="1"/>
            <p:custDataLst>
              <p:tags r:id="rId1"/>
            </p:custDataLst>
          </p:nvPr>
        </p:nvSpPr>
        <p:spPr>
          <a:xfrm>
            <a:off x="395605" y="1640840"/>
            <a:ext cx="8138795" cy="4409440"/>
          </a:xfrm>
        </p:spPr>
        <p:txBody>
          <a:bodyPr vert="horz" wrap="square" lIns="91440" tIns="45720" rIns="91440" bIns="45720" anchor="t" anchorCtr="0"/>
          <a:p>
            <a:pPr eaLnBrk="1" hangingPunct="1"/>
            <a:r>
              <a:rPr lang="zh-CN" altLang="en-US" sz="2600" b="1" dirty="0">
                <a:solidFill>
                  <a:srgbClr val="000818"/>
                </a:solidFill>
                <a:ea typeface="楷体" panose="02010609060101010101" pitchFamily="49" charset="-122"/>
              </a:rPr>
              <a:t>显存（</a:t>
            </a:r>
            <a:r>
              <a:rPr lang="zh-CN" altLang="en-US" sz="2600" b="1" dirty="0">
                <a:solidFill>
                  <a:srgbClr val="000818"/>
                </a:solidFill>
                <a:ea typeface="楷体" panose="02010609060101010101" pitchFamily="49" charset="-122"/>
              </a:rPr>
              <a:t>帧缓存）的用途</a:t>
            </a:r>
            <a:endParaRPr lang="zh-CN" altLang="en-US" sz="2600" b="1" dirty="0">
              <a:solidFill>
                <a:srgbClr val="000818"/>
              </a:solidFill>
              <a:ea typeface="楷体" panose="02010609060101010101" pitchFamily="49" charset="-122"/>
            </a:endParaRPr>
          </a:p>
          <a:p>
            <a:pPr lvl="1" eaLnBrk="1" hangingPunct="1"/>
            <a:r>
              <a:rPr lang="zh-CN" altLang="en-US" sz="2400" b="1" u="sng" dirty="0">
                <a:solidFill>
                  <a:srgbClr val="000818"/>
                </a:solidFill>
                <a:ea typeface="楷体" panose="02010609060101010101" pitchFamily="49" charset="-122"/>
              </a:rPr>
              <a:t>保存由图形芯片处理好的各帧图形显示数据</a:t>
            </a:r>
            <a:r>
              <a:rPr lang="zh-CN" altLang="en-US" sz="2400" b="1" dirty="0">
                <a:solidFill>
                  <a:srgbClr val="000818"/>
                </a:solidFill>
                <a:ea typeface="楷体" panose="02010609060101010101" pitchFamily="49" charset="-122"/>
              </a:rPr>
              <a:t>，以便后续由数模转换器读取并逐帧转换为模拟视频信号提供给显示器使用。</a:t>
            </a:r>
            <a:endParaRPr lang="zh-CN" altLang="en-US" sz="2400" b="1" dirty="0">
              <a:solidFill>
                <a:srgbClr val="000818"/>
              </a:solidFill>
              <a:ea typeface="楷体" panose="02010609060101010101" pitchFamily="49" charset="-122"/>
            </a:endParaRPr>
          </a:p>
          <a:p>
            <a:pPr lvl="1" eaLnBrk="1" hangingPunct="1"/>
            <a:r>
              <a:rPr lang="zh-CN" altLang="en-US" sz="2400" b="1" dirty="0">
                <a:solidFill>
                  <a:srgbClr val="000818"/>
                </a:solidFill>
                <a:ea typeface="楷体" panose="02010609060101010101" pitchFamily="49" charset="-122"/>
              </a:rPr>
              <a:t>显存的大小直接影响到显卡可以显示的颜色多少和可以支持的最高分辨率。</a:t>
            </a:r>
            <a:endParaRPr lang="zh-CN" altLang="en-US" sz="2400" b="1" dirty="0">
              <a:solidFill>
                <a:srgbClr val="000818"/>
              </a:solidFill>
              <a:ea typeface="楷体" panose="02010609060101010101" pitchFamily="49" charset="-122"/>
            </a:endParaRPr>
          </a:p>
          <a:p>
            <a:pPr eaLnBrk="1" hangingPunct="1">
              <a:spcBef>
                <a:spcPct val="55000"/>
              </a:spcBef>
            </a:pPr>
            <a:endParaRPr lang="zh-CN" altLang="en-US" sz="2400" b="1" dirty="0">
              <a:solidFill>
                <a:srgbClr val="000818"/>
              </a:solidFill>
              <a:ea typeface="楷体" panose="02010609060101010101" pitchFamily="49" charset="-122"/>
            </a:endParaRPr>
          </a:p>
        </p:txBody>
      </p:sp>
      <p:sp>
        <p:nvSpPr>
          <p:cNvPr id="40962" name="文本框 13"/>
          <p:cNvSpPr txBox="1"/>
          <p:nvPr/>
        </p:nvSpPr>
        <p:spPr>
          <a:xfrm>
            <a:off x="514350" y="501650"/>
            <a:ext cx="7868285" cy="829945"/>
          </a:xfrm>
          <a:prstGeom prst="rect">
            <a:avLst/>
          </a:prstGeom>
          <a:noFill/>
          <a:ln w="9525">
            <a:noFill/>
          </a:ln>
        </p:spPr>
        <p:txBody>
          <a:bodyPr wrap="none" anchor="t" anchorCtr="0">
            <a:spAutoFit/>
          </a:bodyPr>
          <a:p>
            <a:pPr algn="l">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显卡</a:t>
            </a:r>
            <a:r>
              <a:rPr lang="en-US" altLang="zh-CN" sz="3200" b="1" dirty="0">
                <a:solidFill>
                  <a:srgbClr val="000818"/>
                </a:solidFill>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显存</a:t>
            </a:r>
            <a:r>
              <a:rPr lang="zh-CN" altLang="en-US" sz="3200" b="1" dirty="0">
                <a:solidFill>
                  <a:srgbClr val="000818"/>
                </a:solidFill>
                <a:latin typeface="华文楷体" panose="02010600040101010101" pitchFamily="2" charset="-122"/>
                <a:ea typeface="华文楷体" panose="02010600040101010101" pitchFamily="2" charset="-122"/>
                <a:sym typeface="+mn-ea"/>
              </a:rPr>
              <a:t>（了解）</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Rectangle 3"/>
          <p:cNvSpPr>
            <a:spLocks noGrp="1" noChangeArrowheads="1"/>
          </p:cNvSpPr>
          <p:nvPr>
            <p:ph idx="1"/>
            <p:custDataLst>
              <p:tags r:id="rId1"/>
            </p:custDataLst>
          </p:nvPr>
        </p:nvSpPr>
        <p:spPr>
          <a:xfrm>
            <a:off x="296545" y="1628775"/>
            <a:ext cx="8514080" cy="4497705"/>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0"/>
              </a:spcBef>
              <a:spcAft>
                <a:spcPct val="0"/>
              </a:spcAft>
              <a:buClrTx/>
              <a:buSzTx/>
              <a:buFontTx/>
              <a:buChar char="•"/>
              <a:defRPr/>
            </a:pP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只要安装了支持</a:t>
            </a:r>
            <a:r>
              <a:rPr kumimoji="0" lang="en-US" altLang="zh-CN"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OpenGL</a:t>
            </a: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的显卡以及对</a:t>
            </a:r>
            <a:r>
              <a:rPr kumimoji="0" lang="en-US" altLang="zh-CN"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OpenGL</a:t>
            </a: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支持的应用程序就可以使用</a:t>
            </a:r>
            <a:r>
              <a:rPr kumimoji="0" lang="en-US" altLang="zh-CN"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OpenGL</a:t>
            </a: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接口。</a:t>
            </a:r>
            <a:endParaRPr kumimoji="0" lang="zh-CN" altLang="en-US" sz="2400" b="1" i="0" u="none" strike="noStrike" kern="0" cap="none" spc="0" normalizeH="0" baseline="0" noProof="0" dirty="0" smtClean="0">
              <a:ln>
                <a:noFill/>
              </a:ln>
              <a:solidFill>
                <a:srgbClr val="FF0000"/>
              </a:solidFill>
              <a:effectLst/>
              <a:uLnTx/>
              <a:uFillTx/>
              <a:latin typeface="+mn-lt"/>
              <a:ea typeface="楷体" panose="02010609060101010101" pitchFamily="49" charset="-122"/>
              <a:cs typeface="+mj-cs"/>
            </a:endParaRPr>
          </a:p>
          <a:p>
            <a:pPr marL="342900" marR="0" lvl="0" indent="-342900" algn="l" defTabSz="914400" rtl="0" eaLnBrk="1" fontAlgn="base" latinLnBrk="0" hangingPunct="1">
              <a:lnSpc>
                <a:spcPct val="120000"/>
              </a:lnSpc>
              <a:spcBef>
                <a:spcPct val="0"/>
              </a:spcBef>
              <a:spcAft>
                <a:spcPct val="0"/>
              </a:spcAft>
              <a:buClrTx/>
              <a:buSzTx/>
              <a:buFontTx/>
              <a:buChar char="•"/>
              <a:defRPr/>
            </a:pPr>
            <a:r>
              <a:rPr kumimoji="0" lang="en-US" altLang="zh-CN"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OpenGL</a:t>
            </a: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接口的主要目的是把二维和三维的图形计算后绘制到帧缓存中。</a:t>
            </a:r>
            <a:endPar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endParaRPr>
          </a:p>
          <a:p>
            <a:pPr marL="342900" marR="0" lvl="0" indent="-342900" algn="l" defTabSz="914400" rtl="0" eaLnBrk="1" fontAlgn="base" latinLnBrk="0" hangingPunct="1">
              <a:lnSpc>
                <a:spcPct val="120000"/>
              </a:lnSpc>
              <a:spcBef>
                <a:spcPct val="0"/>
              </a:spcBef>
              <a:spcAft>
                <a:spcPct val="0"/>
              </a:spcAft>
              <a:buClrTx/>
              <a:buSzTx/>
              <a:buFontTx/>
              <a:buChar char="•"/>
              <a:defRPr/>
            </a:pP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如果显卡支持</a:t>
            </a:r>
            <a:r>
              <a:rPr kumimoji="0" lang="en-US" altLang="zh-CN"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OpenGL</a:t>
            </a: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指令，那么</a:t>
            </a:r>
            <a:r>
              <a:rPr kumimoji="0" lang="en-US" altLang="zh-CN"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OpenGL</a:t>
            </a: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的计算</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j-cs"/>
              </a:rPr>
              <a:t>功能由</a:t>
            </a:r>
            <a:r>
              <a:rPr kumimoji="0" lang="en-US" altLang="zh-CN"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j-cs"/>
              </a:rPr>
              <a:t>CPU</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j-cs"/>
              </a:rPr>
              <a:t>转移到</a:t>
            </a:r>
            <a:r>
              <a:rPr kumimoji="0" lang="en-US" altLang="zh-CN"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j-cs"/>
              </a:rPr>
              <a:t>GPU</a:t>
            </a:r>
            <a:r>
              <a:rPr kumimoji="0" lang="zh-CN" altLang="en-US" sz="2400" b="1" i="0" u="none" strike="noStrike" kern="0" cap="none" spc="0" normalizeH="0" baseline="0" noProof="0" smtClean="0">
                <a:ln>
                  <a:noFill/>
                </a:ln>
                <a:solidFill>
                  <a:srgbClr val="000818"/>
                </a:solidFill>
                <a:effectLst/>
                <a:uLnTx/>
                <a:uFillTx/>
                <a:latin typeface="+mn-lt"/>
                <a:ea typeface="楷体" panose="02010609060101010101" pitchFamily="49" charset="-122"/>
                <a:cs typeface="+mj-cs"/>
              </a:rPr>
              <a:t>实现</a:t>
            </a:r>
            <a:r>
              <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rPr>
              <a:t>，大大加速了图形的处理速度。</a:t>
            </a:r>
            <a:endParaRPr kumimoji="0" lang="zh-CN" altLang="en-US" sz="2400" b="1" i="0" u="none" strike="noStrike" kern="0" cap="none" spc="0" normalizeH="0" baseline="0" noProof="0" dirty="0" smtClean="0">
              <a:ln>
                <a:noFill/>
              </a:ln>
              <a:solidFill>
                <a:srgbClr val="000818"/>
              </a:solidFill>
              <a:effectLst/>
              <a:uLnTx/>
              <a:uFillTx/>
              <a:latin typeface="+mn-lt"/>
              <a:ea typeface="楷体" panose="02010609060101010101" pitchFamily="49" charset="-122"/>
              <a:cs typeface="+mj-cs"/>
            </a:endParaRPr>
          </a:p>
        </p:txBody>
      </p:sp>
      <p:sp>
        <p:nvSpPr>
          <p:cNvPr id="41986" name="文本框 13"/>
          <p:cNvSpPr txBox="1"/>
          <p:nvPr/>
        </p:nvSpPr>
        <p:spPr>
          <a:xfrm>
            <a:off x="514350" y="501650"/>
            <a:ext cx="8505190" cy="829945"/>
          </a:xfrm>
          <a:prstGeom prst="rect">
            <a:avLst/>
          </a:prstGeom>
          <a:noFill/>
          <a:ln w="9525">
            <a:noFill/>
          </a:ln>
        </p:spPr>
        <p:txBody>
          <a:bodyPr wrap="none" anchor="t" anchorCtr="0">
            <a:spAutoFit/>
          </a:bodyPr>
          <a:p>
            <a:pPr algn="l">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en-US" altLang="zh-CN" sz="3200" b="1" dirty="0">
                <a:solidFill>
                  <a:srgbClr val="000818"/>
                </a:solidFill>
                <a:latin typeface="华文楷体" panose="02010600040101010101" pitchFamily="2" charset="-122"/>
                <a:ea typeface="华文楷体" panose="02010600040101010101" pitchFamily="2" charset="-122"/>
              </a:rPr>
              <a:t>显卡</a:t>
            </a:r>
            <a:r>
              <a:rPr lang="zh-CN" altLang="en-US" sz="3200" b="1" dirty="0">
                <a:solidFill>
                  <a:srgbClr val="000818"/>
                </a:solidFill>
                <a:latin typeface="华文楷体" panose="02010600040101010101" pitchFamily="2" charset="-122"/>
                <a:ea typeface="华文楷体" panose="02010600040101010101" pitchFamily="2" charset="-122"/>
              </a:rPr>
              <a:t>与</a:t>
            </a:r>
            <a:r>
              <a:rPr lang="en-US" altLang="zh-CN" sz="3200" b="1" dirty="0">
                <a:solidFill>
                  <a:srgbClr val="000818"/>
                </a:solidFill>
                <a:latin typeface="华文楷体" panose="02010600040101010101" pitchFamily="2" charset="-122"/>
                <a:ea typeface="华文楷体" panose="02010600040101010101" pitchFamily="2" charset="-122"/>
              </a:rPr>
              <a:t>OpenGL</a:t>
            </a:r>
            <a:r>
              <a:rPr lang="zh-CN" altLang="en-US" sz="3200" b="1" dirty="0">
                <a:solidFill>
                  <a:srgbClr val="000818"/>
                </a:solidFill>
                <a:latin typeface="华文楷体" panose="02010600040101010101" pitchFamily="2" charset="-122"/>
                <a:ea typeface="华文楷体" panose="02010600040101010101" pitchFamily="2" charset="-122"/>
                <a:sym typeface="+mn-ea"/>
              </a:rPr>
              <a:t>（了解）</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09" name="Rectangle 2"/>
          <p:cNvSpPr>
            <a:spLocks noGrp="1"/>
          </p:cNvSpPr>
          <p:nvPr>
            <p:ph type="title"/>
          </p:nvPr>
        </p:nvSpPr>
        <p:spPr/>
        <p:txBody>
          <a:bodyPr vert="horz" wrap="square" lIns="91440" tIns="45720" rIns="91440" bIns="45720" anchor="ctr" anchorCtr="0"/>
          <a:p>
            <a:pPr algn="l" eaLnBrk="1" hangingPunct="1"/>
            <a:r>
              <a:rPr lang="en-US" altLang="zh-CN" sz="3600" dirty="0">
                <a:ea typeface="楷体" panose="02010609060101010101" pitchFamily="49" charset="-122"/>
              </a:rPr>
              <a:t>2.3 </a:t>
            </a:r>
            <a:r>
              <a:rPr lang="zh-CN" altLang="en-US" sz="3600" dirty="0">
                <a:ea typeface="楷体" panose="02010609060101010101" pitchFamily="49" charset="-122"/>
              </a:rPr>
              <a:t>图形软件（了解）</a:t>
            </a:r>
            <a:endParaRPr lang="zh-CN" altLang="en-US" sz="3600" dirty="0">
              <a:ea typeface="楷体" panose="02010609060101010101" pitchFamily="49" charset="-122"/>
            </a:endParaRPr>
          </a:p>
        </p:txBody>
      </p:sp>
      <p:sp>
        <p:nvSpPr>
          <p:cNvPr id="43010" name="Rectangle 3"/>
          <p:cNvSpPr>
            <a:spLocks noGrp="1"/>
          </p:cNvSpPr>
          <p:nvPr>
            <p:ph idx="1"/>
            <p:custDataLst>
              <p:tags r:id="rId1"/>
            </p:custDataLst>
          </p:nvPr>
        </p:nvSpPr>
        <p:spPr>
          <a:xfrm>
            <a:off x="301625" y="1513205"/>
            <a:ext cx="8554720" cy="4869180"/>
          </a:xfrm>
        </p:spPr>
        <p:txBody>
          <a:bodyPr vert="horz" wrap="square" lIns="91440" tIns="45720" rIns="91440" bIns="45720" anchor="t" anchorCtr="0"/>
          <a:p>
            <a:pPr marL="198120" indent="0" eaLnBrk="1" latinLnBrk="0" hangingPunct="1">
              <a:lnSpc>
                <a:spcPct val="115000"/>
              </a:lnSpc>
              <a:spcBef>
                <a:spcPct val="0"/>
              </a:spcBef>
            </a:pPr>
            <a:r>
              <a:rPr lang="zh-CN" altLang="en-US" sz="2800" b="1"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图形应用软件</a:t>
            </a:r>
            <a:endParaRPr lang="zh-CN" altLang="en-US" sz="2800" b="1"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endParaRPr>
          </a:p>
          <a:p>
            <a:pPr lvl="1" indent="0" eaLnBrk="1" hangingPunct="1">
              <a:lnSpc>
                <a:spcPct val="115000"/>
              </a:lnSpc>
              <a:spcBef>
                <a:spcPct val="0"/>
              </a:spcBef>
            </a:pPr>
            <a:r>
              <a:rPr lang="en-US" altLang="zh-TW"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 </a:t>
            </a:r>
            <a:r>
              <a:rPr lang="zh-TW"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解决某种应用问题的图形软件</a:t>
            </a:r>
            <a:r>
              <a:rPr lang="zh-CN"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，如</a:t>
            </a:r>
            <a:r>
              <a:rPr lang="en-US" altLang="zh-CN"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3DMAX</a:t>
            </a:r>
            <a:endParaRPr lang="zh-TW"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endParaRPr>
          </a:p>
          <a:p>
            <a:pPr marL="198120" algn="l" eaLnBrk="1" hangingPunct="1">
              <a:lnSpc>
                <a:spcPct val="115000"/>
              </a:lnSpc>
              <a:buClrTx/>
              <a:buSzTx/>
              <a:buFontTx/>
            </a:pPr>
            <a:r>
              <a:rPr lang="zh-CN" altLang="en-US" sz="2800" b="1"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图形支撑软件、图形软件标准</a:t>
            </a:r>
            <a:endParaRPr lang="zh-CN" altLang="en-US" sz="2800" b="1"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endParaRPr>
          </a:p>
          <a:p>
            <a:pPr lvl="1" indent="0" eaLnBrk="1" hangingPunct="1">
              <a:lnSpc>
                <a:spcPct val="115000"/>
              </a:lnSpc>
              <a:spcBef>
                <a:spcPct val="0"/>
              </a:spcBef>
            </a:pPr>
            <a:r>
              <a:rPr lang="en-US" altLang="zh-TW"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 </a:t>
            </a:r>
            <a:r>
              <a:rPr lang="zh-TW"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由一组公用的图形子程序组成的。它扩展了系统中原有高级语言和操作系统的图形处理功能</a:t>
            </a:r>
            <a:r>
              <a:rPr lang="zh-CN"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。如</a:t>
            </a:r>
            <a:r>
              <a:rPr lang="en-US" altLang="zh-CN"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opengl</a:t>
            </a:r>
            <a:r>
              <a:rPr lang="zh-CN"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DirectX</a:t>
            </a:r>
            <a:endParaRPr lang="en-US" altLang="zh-CN"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endParaRPr>
          </a:p>
          <a:p>
            <a:pPr lvl="1" indent="0" eaLnBrk="1" hangingPunct="1">
              <a:lnSpc>
                <a:spcPct val="115000"/>
              </a:lnSpc>
              <a:spcBef>
                <a:spcPct val="0"/>
              </a:spcBef>
              <a:buNone/>
            </a:pPr>
            <a:endParaRPr lang="zh-CN"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7" name="Rectangle 3"/>
          <p:cNvSpPr>
            <a:spLocks noGrp="1"/>
          </p:cNvSpPr>
          <p:nvPr>
            <p:ph idx="1"/>
            <p:custDataLst>
              <p:tags r:id="rId1"/>
            </p:custDataLst>
          </p:nvPr>
        </p:nvSpPr>
        <p:spPr>
          <a:xfrm>
            <a:off x="251460" y="1412875"/>
            <a:ext cx="8384540" cy="4641850"/>
          </a:xfrm>
        </p:spPr>
        <p:txBody>
          <a:bodyPr vert="horz" wrap="square" lIns="91440" tIns="45720" rIns="91440" bIns="45720" anchor="t" anchorCtr="0"/>
          <a:p>
            <a:pPr marL="342900" lvl="1" indent="-342900" algn="l" eaLnBrk="1" hangingPunct="1">
              <a:lnSpc>
                <a:spcPct val="120000"/>
              </a:lnSpc>
              <a:buClrTx/>
              <a:buSzTx/>
              <a:buFont typeface="Wingdings" panose="05000000000000000000" charset="0"/>
              <a:buChar char=""/>
            </a:pPr>
            <a:r>
              <a:rPr lang="zh-CN" altLang="en-US" sz="2400" dirty="0">
                <a:solidFill>
                  <a:srgbClr val="000818"/>
                </a:solidFill>
                <a:ea typeface="楷体" panose="02010609060101010101" pitchFamily="49" charset="-122"/>
                <a:cs typeface="+mn-ea"/>
                <a:sym typeface="+mn-ea"/>
              </a:rPr>
              <a:t>OpenGL（Open Graphics Library，开放图形库）,被定义为“图形硬件的一种软件接口”</a:t>
            </a:r>
            <a:endParaRPr lang="zh-CN" altLang="en-US" sz="2400" dirty="0">
              <a:solidFill>
                <a:srgbClr val="000818"/>
              </a:solidFill>
              <a:ea typeface="楷体" panose="02010609060101010101" pitchFamily="49" charset="-122"/>
              <a:cs typeface="+mn-ea"/>
              <a:sym typeface="+mn-ea"/>
            </a:endParaRPr>
          </a:p>
          <a:p>
            <a:pPr marL="800100" lvl="2" indent="-342900" eaLnBrk="1" hangingPunct="1">
              <a:lnSpc>
                <a:spcPct val="120000"/>
              </a:lnSpc>
              <a:spcBef>
                <a:spcPct val="0"/>
              </a:spcBef>
              <a:buFont typeface="Wingdings" panose="05000000000000000000" charset="0"/>
              <a:buChar char=""/>
            </a:pPr>
            <a:r>
              <a:rPr lang="en-US" altLang="en-US" sz="2055" dirty="0">
                <a:solidFill>
                  <a:srgbClr val="000818"/>
                </a:solidFill>
                <a:ea typeface="楷体" panose="02010609060101010101" pitchFamily="49" charset="-122"/>
              </a:rPr>
              <a:t>由若干个函数库组成，提供了数百条图形命令</a:t>
            </a:r>
            <a:endParaRPr lang="en-US" altLang="en-US" sz="2055" dirty="0">
              <a:solidFill>
                <a:srgbClr val="000818"/>
              </a:solidFill>
              <a:ea typeface="楷体" panose="02010609060101010101" pitchFamily="49" charset="-122"/>
            </a:endParaRPr>
          </a:p>
          <a:p>
            <a:pPr marL="342900" lvl="1" indent="-342900" eaLnBrk="1" hangingPunct="1">
              <a:lnSpc>
                <a:spcPct val="120000"/>
              </a:lnSpc>
              <a:spcBef>
                <a:spcPct val="0"/>
              </a:spcBef>
              <a:buFont typeface="Wingdings" panose="05000000000000000000" charset="0"/>
              <a:buChar char=""/>
            </a:pPr>
            <a:r>
              <a:rPr lang="zh-CN" altLang="en-US" sz="2400" dirty="0">
                <a:solidFill>
                  <a:srgbClr val="000818"/>
                </a:solidFill>
                <a:ea typeface="楷体" panose="02010609060101010101" pitchFamily="49" charset="-122"/>
              </a:rPr>
              <a:t>OpenGL特点</a:t>
            </a:r>
            <a:endParaRPr lang="en-US" altLang="zh-CN" sz="2400" dirty="0">
              <a:solidFill>
                <a:srgbClr val="000818"/>
              </a:solidFill>
              <a:ea typeface="楷体" panose="02010609060101010101" pitchFamily="49" charset="-122"/>
            </a:endParaRPr>
          </a:p>
          <a:p>
            <a:pPr marL="742950" lvl="2" indent="-342900" eaLnBrk="1" latinLnBrk="0" hangingPunct="1">
              <a:lnSpc>
                <a:spcPct val="110000"/>
              </a:lnSpc>
              <a:spcBef>
                <a:spcPct val="0"/>
              </a:spcBef>
              <a:buFont typeface="Arial" panose="020B0604020202020204" pitchFamily="34" charset="0"/>
              <a:buChar char="‒"/>
            </a:pPr>
            <a:r>
              <a:rPr lang="zh-CN" altLang="en-US" dirty="0">
                <a:solidFill>
                  <a:srgbClr val="000818"/>
                </a:solidFill>
                <a:ea typeface="楷体" panose="02010609060101010101" pitchFamily="49" charset="-122"/>
              </a:rPr>
              <a:t>应用广泛</a:t>
            </a:r>
            <a:endParaRPr lang="zh-CN" altLang="en-US" dirty="0">
              <a:solidFill>
                <a:srgbClr val="000818"/>
              </a:solidFill>
              <a:ea typeface="楷体" panose="02010609060101010101" pitchFamily="49" charset="-122"/>
            </a:endParaRPr>
          </a:p>
          <a:p>
            <a:pPr marL="742950" lvl="2" indent="-342900" eaLnBrk="1" latinLnBrk="0" hangingPunct="1">
              <a:lnSpc>
                <a:spcPct val="110000"/>
              </a:lnSpc>
              <a:spcBef>
                <a:spcPct val="0"/>
              </a:spcBef>
              <a:buFont typeface="Arial" panose="020B0604020202020204" pitchFamily="34" charset="0"/>
              <a:buChar char="‒"/>
            </a:pPr>
            <a:r>
              <a:rPr lang="zh-CN" altLang="en-US" dirty="0">
                <a:solidFill>
                  <a:srgbClr val="000818"/>
                </a:solidFill>
                <a:ea typeface="楷体" panose="02010609060101010101" pitchFamily="49" charset="-122"/>
              </a:rPr>
              <a:t>跨平台</a:t>
            </a:r>
            <a:r>
              <a:rPr lang="en-US" altLang="en-US" dirty="0">
                <a:solidFill>
                  <a:srgbClr val="000000"/>
                </a:solidFill>
                <a:sym typeface="+mn-ea"/>
              </a:rPr>
              <a:t>，</a:t>
            </a:r>
            <a:r>
              <a:rPr lang="en-US" altLang="en-US" dirty="0">
                <a:solidFill>
                  <a:srgbClr val="000818"/>
                </a:solidFill>
                <a:ea typeface="楷体" panose="02010609060101010101" pitchFamily="49" charset="-122"/>
                <a:sym typeface="+mn-ea"/>
              </a:rPr>
              <a:t>对各种计算机环境开放</a:t>
            </a:r>
            <a:endParaRPr lang="en-US" altLang="en-US" dirty="0">
              <a:solidFill>
                <a:srgbClr val="000818"/>
              </a:solidFill>
              <a:ea typeface="楷体" panose="02010609060101010101" pitchFamily="49" charset="-122"/>
              <a:sym typeface="+mn-ea"/>
            </a:endParaRPr>
          </a:p>
          <a:p>
            <a:pPr marL="742950" lvl="2" indent="-342900" eaLnBrk="1" latinLnBrk="0" hangingPunct="1">
              <a:lnSpc>
                <a:spcPct val="110000"/>
              </a:lnSpc>
              <a:spcBef>
                <a:spcPct val="0"/>
              </a:spcBef>
              <a:buFont typeface="Arial" panose="020B0604020202020204" pitchFamily="34" charset="0"/>
              <a:buChar char="‒"/>
            </a:pPr>
            <a:r>
              <a:rPr lang="zh-CN" altLang="en-US" dirty="0">
                <a:solidFill>
                  <a:srgbClr val="000818"/>
                </a:solidFill>
                <a:ea typeface="楷体" panose="02010609060101010101" pitchFamily="49" charset="-122"/>
              </a:rPr>
              <a:t>与硬件无关</a:t>
            </a:r>
            <a:endParaRPr lang="zh-CN" altLang="en-US" dirty="0">
              <a:solidFill>
                <a:srgbClr val="000818"/>
              </a:solidFill>
              <a:ea typeface="楷体" panose="02010609060101010101" pitchFamily="49" charset="-122"/>
            </a:endParaRPr>
          </a:p>
          <a:p>
            <a:pPr marL="742950" lvl="2" indent="-342900" eaLnBrk="1" latinLnBrk="0" hangingPunct="1">
              <a:lnSpc>
                <a:spcPct val="110000"/>
              </a:lnSpc>
              <a:spcBef>
                <a:spcPct val="0"/>
              </a:spcBef>
              <a:buFont typeface="Arial" panose="020B0604020202020204" pitchFamily="34" charset="0"/>
              <a:buChar char="‒"/>
            </a:pPr>
            <a:r>
              <a:rPr lang="en-US" altLang="en-US" dirty="0">
                <a:solidFill>
                  <a:srgbClr val="000818"/>
                </a:solidFill>
                <a:ea typeface="楷体" panose="02010609060101010101" pitchFamily="49" charset="-122"/>
              </a:rPr>
              <a:t>支持底层绘制的图形绘制</a:t>
            </a:r>
            <a:r>
              <a:rPr lang="en-US" altLang="zh-CN" dirty="0">
                <a:solidFill>
                  <a:srgbClr val="000000"/>
                </a:solidFill>
              </a:rPr>
              <a:t>API</a:t>
            </a:r>
            <a:endParaRPr lang="en-US" altLang="zh-CN" dirty="0">
              <a:solidFill>
                <a:srgbClr val="000000"/>
              </a:solidFill>
            </a:endParaRPr>
          </a:p>
          <a:p>
            <a:pPr marL="742950" lvl="2" indent="-342900" eaLnBrk="1" latinLnBrk="0" hangingPunct="1">
              <a:lnSpc>
                <a:spcPct val="110000"/>
              </a:lnSpc>
              <a:spcBef>
                <a:spcPct val="0"/>
              </a:spcBef>
              <a:buFont typeface="Arial" panose="020B0604020202020204" pitchFamily="34" charset="0"/>
              <a:buChar char="‒"/>
            </a:pPr>
            <a:r>
              <a:rPr lang="zh-CN" altLang="en-US" dirty="0">
                <a:solidFill>
                  <a:srgbClr val="000818"/>
                </a:solidFill>
                <a:ea typeface="楷体" panose="02010609060101010101" pitchFamily="49" charset="-122"/>
              </a:rPr>
              <a:t>可扩展</a:t>
            </a:r>
            <a:endParaRPr lang="zh-CN" altLang="en-US" dirty="0">
              <a:solidFill>
                <a:srgbClr val="000818"/>
              </a:solidFill>
              <a:ea typeface="楷体" panose="02010609060101010101" pitchFamily="49" charset="-122"/>
            </a:endParaRPr>
          </a:p>
          <a:p>
            <a:pPr marL="742950" lvl="2" indent="-342900" eaLnBrk="1" latinLnBrk="0" hangingPunct="1">
              <a:lnSpc>
                <a:spcPct val="110000"/>
              </a:lnSpc>
              <a:spcBef>
                <a:spcPct val="0"/>
              </a:spcBef>
              <a:buFont typeface="Arial" panose="020B0604020202020204" pitchFamily="34" charset="0"/>
              <a:buChar char="‒"/>
            </a:pPr>
            <a:r>
              <a:rPr lang="zh-CN" altLang="en-US" dirty="0">
                <a:solidFill>
                  <a:srgbClr val="000818"/>
                </a:solidFill>
                <a:ea typeface="楷体" panose="02010609060101010101" pitchFamily="49" charset="-122"/>
              </a:rPr>
              <a:t>绘制专一性：只有图形绘制</a:t>
            </a:r>
            <a:endParaRPr lang="zh-CN" altLang="en-US" dirty="0">
              <a:solidFill>
                <a:srgbClr val="000818"/>
              </a:solidFill>
              <a:ea typeface="楷体" panose="02010609060101010101" pitchFamily="49" charset="-122"/>
            </a:endParaRPr>
          </a:p>
          <a:p>
            <a:pPr marL="742950" lvl="2" indent="-342900" eaLnBrk="1" latinLnBrk="0" hangingPunct="1">
              <a:lnSpc>
                <a:spcPct val="110000"/>
              </a:lnSpc>
              <a:spcBef>
                <a:spcPct val="0"/>
              </a:spcBef>
              <a:buFont typeface="Arial" panose="020B0604020202020204" pitchFamily="34" charset="0"/>
              <a:buChar char="‒"/>
            </a:pPr>
            <a:r>
              <a:rPr lang="zh-CN" altLang="en-US" dirty="0">
                <a:solidFill>
                  <a:srgbClr val="000818"/>
                </a:solidFill>
                <a:ea typeface="楷体" panose="02010609060101010101" pitchFamily="49" charset="-122"/>
              </a:rPr>
              <a:t>网络透明性</a:t>
            </a:r>
            <a:endParaRPr lang="en-US" altLang="zh-CN" sz="2000" dirty="0">
              <a:solidFill>
                <a:srgbClr val="000818"/>
              </a:solidFill>
              <a:latin typeface="微软雅黑" panose="020B0503020204020204" charset="-122"/>
              <a:ea typeface="微软雅黑" panose="020B0503020204020204" charset="-122"/>
            </a:endParaRPr>
          </a:p>
        </p:txBody>
      </p:sp>
      <p:sp>
        <p:nvSpPr>
          <p:cNvPr id="45058" name="文本框 13"/>
          <p:cNvSpPr txBox="1"/>
          <p:nvPr/>
        </p:nvSpPr>
        <p:spPr>
          <a:xfrm>
            <a:off x="514350" y="501650"/>
            <a:ext cx="7600950"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--OpenGL</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矩形 1"/>
          <p:cNvSpPr/>
          <p:nvPr/>
        </p:nvSpPr>
        <p:spPr>
          <a:xfrm>
            <a:off x="250825" y="1712913"/>
            <a:ext cx="8569325" cy="3632200"/>
          </a:xfrm>
          <a:prstGeom prst="rect">
            <a:avLst/>
          </a:prstGeom>
          <a:noFill/>
          <a:ln w="9525">
            <a:noFill/>
          </a:ln>
        </p:spPr>
        <p:txBody>
          <a:bodyPr anchor="t" anchorCtr="0"/>
          <a:p>
            <a:pPr marL="457200" indent="-457200">
              <a:lnSpc>
                <a:spcPct val="120000"/>
              </a:lnSpc>
              <a:spcBef>
                <a:spcPts val="600"/>
              </a:spcBef>
              <a:spcAft>
                <a:spcPts val="600"/>
              </a:spcAft>
              <a:buFont typeface="Arial" panose="020B0604020202020204" pitchFamily="34" charset="0"/>
              <a:buChar char="•"/>
            </a:pPr>
            <a:r>
              <a:rPr lang="zh-CN" altLang="en-US" sz="2800" b="1" dirty="0">
                <a:solidFill>
                  <a:srgbClr val="000818"/>
                </a:solidFill>
                <a:latin typeface="华文楷体" panose="02010600040101010101" pitchFamily="2" charset="-122"/>
                <a:ea typeface="华文楷体" panose="02010600040101010101" pitchFamily="2" charset="-122"/>
              </a:rPr>
              <a:t>图形输入设备（逻辑功能）</a:t>
            </a:r>
            <a:endParaRPr lang="en-US" altLang="zh-CN" sz="2800" b="1" dirty="0">
              <a:solidFill>
                <a:srgbClr val="000818"/>
              </a:solidFill>
              <a:latin typeface="华文楷体" panose="02010600040101010101" pitchFamily="2" charset="-122"/>
              <a:ea typeface="华文楷体" panose="02010600040101010101" pitchFamily="2" charset="-122"/>
            </a:endParaRPr>
          </a:p>
          <a:p>
            <a:pPr marL="914400" lvl="1" indent="-457200" algn="l" rtl="0" eaLnBrk="1" fontAlgn="base" hangingPunct="1">
              <a:lnSpc>
                <a:spcPct val="120000"/>
              </a:lnSpc>
              <a:spcBef>
                <a:spcPct val="0"/>
              </a:spcBef>
              <a:spcAft>
                <a:spcPct val="0"/>
              </a:spcAft>
              <a:buFont typeface="Times New Roman" panose="02020603050405020304" pitchFamily="18" charset="0"/>
              <a:buChar char="−"/>
            </a:pPr>
            <a:r>
              <a:rPr lang="zh-CN" altLang="en-US" sz="2400" b="1" dirty="0">
                <a:solidFill>
                  <a:srgbClr val="000818"/>
                </a:solidFill>
                <a:latin typeface="华文楷体" panose="02010600040101010101" pitchFamily="2" charset="-122"/>
                <a:ea typeface="华文楷体" panose="02010600040101010101" pitchFamily="2" charset="-122"/>
              </a:rPr>
              <a:t>定位设备、选择设备、拾取设备</a:t>
            </a:r>
            <a:endParaRPr lang="en-US" altLang="zh-CN" sz="2400" b="1" dirty="0">
              <a:solidFill>
                <a:srgbClr val="000818"/>
              </a:solidFill>
              <a:latin typeface="华文楷体" panose="02010600040101010101" pitchFamily="2" charset="-122"/>
              <a:ea typeface="华文楷体" panose="02010600040101010101" pitchFamily="2" charset="-122"/>
            </a:endParaRPr>
          </a:p>
          <a:p>
            <a:pPr marL="914400" lvl="1" indent="-457200" algn="l" rtl="0" eaLnBrk="1" fontAlgn="base" hangingPunct="1">
              <a:lnSpc>
                <a:spcPct val="120000"/>
              </a:lnSpc>
              <a:spcBef>
                <a:spcPct val="0"/>
              </a:spcBef>
              <a:spcAft>
                <a:spcPct val="0"/>
              </a:spcAft>
              <a:buFont typeface="Times New Roman" panose="02020603050405020304" pitchFamily="18" charset="0"/>
              <a:buChar char="−"/>
            </a:pPr>
            <a:r>
              <a:rPr lang="zh-CN" altLang="en-US" sz="2400" b="1" dirty="0">
                <a:solidFill>
                  <a:srgbClr val="000818"/>
                </a:solidFill>
                <a:latin typeface="华文楷体" panose="02010600040101010101" pitchFamily="2" charset="-122"/>
                <a:ea typeface="华文楷体" panose="02010600040101010101" pitchFamily="2" charset="-122"/>
              </a:rPr>
              <a:t>常用输入：键盘、鼠标、光笔、触摸屏、操纵杆、跟踪球（空间球）、数据手套、数字化仪、图像扫描仪</a:t>
            </a:r>
            <a:endParaRPr lang="zh-CN" altLang="en-US" sz="2400" b="1" dirty="0">
              <a:solidFill>
                <a:srgbClr val="000818"/>
              </a:solidFill>
              <a:latin typeface="华文楷体" panose="02010600040101010101" pitchFamily="2" charset="-122"/>
              <a:ea typeface="华文楷体" panose="02010600040101010101" pitchFamily="2" charset="-122"/>
            </a:endParaRPr>
          </a:p>
          <a:p>
            <a:pPr marL="457200" indent="-457200">
              <a:lnSpc>
                <a:spcPct val="120000"/>
              </a:lnSpc>
              <a:spcBef>
                <a:spcPts val="600"/>
              </a:spcBef>
              <a:spcAft>
                <a:spcPts val="600"/>
              </a:spcAft>
              <a:buFont typeface="Arial" panose="020B0604020202020204" pitchFamily="34" charset="0"/>
              <a:buChar char="•"/>
            </a:pPr>
            <a:r>
              <a:rPr lang="zh-CN" altLang="en-US" sz="2800" b="1" dirty="0">
                <a:solidFill>
                  <a:srgbClr val="000818"/>
                </a:solidFill>
                <a:latin typeface="华文楷体" panose="02010600040101010101" pitchFamily="2" charset="-122"/>
                <a:ea typeface="华文楷体" panose="02010600040101010101" pitchFamily="2" charset="-122"/>
              </a:rPr>
              <a:t>图形输出设备</a:t>
            </a:r>
            <a:endParaRPr lang="en-US" altLang="zh-CN" sz="2800" b="1" dirty="0">
              <a:solidFill>
                <a:srgbClr val="000818"/>
              </a:solidFill>
              <a:latin typeface="华文楷体" panose="02010600040101010101" pitchFamily="2" charset="-122"/>
              <a:ea typeface="华文楷体" panose="02010600040101010101" pitchFamily="2" charset="-122"/>
            </a:endParaRPr>
          </a:p>
          <a:p>
            <a:pPr marL="914400" lvl="1" indent="-457200" algn="l" rtl="0" eaLnBrk="1" fontAlgn="base" hangingPunct="1">
              <a:lnSpc>
                <a:spcPct val="120000"/>
              </a:lnSpc>
              <a:spcBef>
                <a:spcPct val="0"/>
              </a:spcBef>
              <a:spcAft>
                <a:spcPct val="0"/>
              </a:spcAft>
              <a:buFont typeface="Times New Roman" panose="02020603050405020304" pitchFamily="18" charset="0"/>
              <a:buChar char="−"/>
            </a:pPr>
            <a:r>
              <a:rPr lang="zh-CN" altLang="en-US" sz="2400" b="1" dirty="0">
                <a:solidFill>
                  <a:srgbClr val="000818"/>
                </a:solidFill>
                <a:latin typeface="华文楷体" panose="02010600040101010101" pitchFamily="2" charset="-122"/>
                <a:ea typeface="华文楷体" panose="02010600040101010101" pitchFamily="2" charset="-122"/>
              </a:rPr>
              <a:t>图形显示设备</a:t>
            </a:r>
            <a:r>
              <a:rPr lang="en-US" altLang="zh-CN" sz="2400" b="1" dirty="0">
                <a:solidFill>
                  <a:srgbClr val="000818"/>
                </a:solidFill>
                <a:latin typeface="华文楷体" panose="02010600040101010101" pitchFamily="2" charset="-122"/>
                <a:ea typeface="华文楷体" panose="02010600040101010101" pitchFamily="2" charset="-122"/>
              </a:rPr>
              <a:t>  </a:t>
            </a:r>
            <a:r>
              <a:rPr lang="en-US" altLang="zh-CN" sz="2400" dirty="0">
                <a:solidFill>
                  <a:srgbClr val="000818"/>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显示器</a:t>
            </a:r>
            <a:endParaRPr lang="en-US" altLang="zh-CN" sz="2800" b="1" dirty="0">
              <a:solidFill>
                <a:srgbClr val="0000FF"/>
              </a:solidFill>
              <a:latin typeface="华文楷体" panose="02010600040101010101" pitchFamily="2" charset="-122"/>
              <a:ea typeface="华文楷体" panose="02010600040101010101" pitchFamily="2" charset="-122"/>
            </a:endParaRPr>
          </a:p>
          <a:p>
            <a:pPr marL="914400" lvl="1" indent="-457200" algn="l" rtl="0" eaLnBrk="1" fontAlgn="base" hangingPunct="1">
              <a:lnSpc>
                <a:spcPct val="120000"/>
              </a:lnSpc>
              <a:spcBef>
                <a:spcPct val="0"/>
              </a:spcBef>
              <a:spcAft>
                <a:spcPct val="0"/>
              </a:spcAft>
              <a:buFont typeface="Times New Roman" panose="02020603050405020304" pitchFamily="18" charset="0"/>
              <a:buChar char="−"/>
            </a:pPr>
            <a:r>
              <a:rPr lang="zh-CN" altLang="en-US" sz="2400" b="1" dirty="0">
                <a:solidFill>
                  <a:srgbClr val="000818"/>
                </a:solidFill>
                <a:latin typeface="华文楷体" panose="02010600040101010101" pitchFamily="2" charset="-122"/>
                <a:ea typeface="华文楷体" panose="02010600040101010101" pitchFamily="2" charset="-122"/>
              </a:rPr>
              <a:t>图形(绘制)硬拷贝设备  </a:t>
            </a:r>
            <a:r>
              <a:rPr lang="en-US" altLang="zh-CN" sz="2400" b="1" dirty="0">
                <a:solidFill>
                  <a:srgbClr val="000818"/>
                </a:solidFill>
                <a:latin typeface="华文楷体" panose="02010600040101010101" pitchFamily="2" charset="-122"/>
                <a:ea typeface="华文楷体" panose="02010600040101010101" pitchFamily="2" charset="-122"/>
              </a:rPr>
              <a:t>--  </a:t>
            </a:r>
            <a:r>
              <a:rPr lang="zh-CN" altLang="en-US" sz="2400" b="1" dirty="0">
                <a:solidFill>
                  <a:srgbClr val="000818"/>
                </a:solidFill>
                <a:latin typeface="华文楷体" panose="02010600040101010101" pitchFamily="2" charset="-122"/>
                <a:ea typeface="华文楷体" panose="02010600040101010101" pitchFamily="2" charset="-122"/>
              </a:rPr>
              <a:t>打印机</a:t>
            </a:r>
            <a:endParaRPr lang="zh-CN" altLang="en-US" sz="2400" b="1" dirty="0">
              <a:solidFill>
                <a:srgbClr val="000818"/>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a:xfrm>
            <a:off x="250825" y="404813"/>
            <a:ext cx="8229600" cy="8128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0" cap="none" spc="0" normalizeH="0" baseline="0" noProof="0" smtClean="0">
                <a:ln>
                  <a:noFill/>
                </a:ln>
                <a:solidFill>
                  <a:schemeClr val="tx2"/>
                </a:solidFill>
                <a:effectLst/>
                <a:uLnTx/>
                <a:uFillTx/>
                <a:latin typeface="+mj-lt"/>
                <a:ea typeface="楷体" panose="02010609060101010101" pitchFamily="49" charset="-122"/>
                <a:cs typeface="+mj-cs"/>
              </a:rPr>
              <a:t>2.2</a:t>
            </a:r>
            <a:r>
              <a:rPr kumimoji="0" lang="en-US" altLang="zh-CN" sz="3600" b="0"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rPr>
              <a:t> </a:t>
            </a:r>
            <a:r>
              <a:rPr kumimoji="0" lang="zh-CN" altLang="en-US" sz="3600" b="0"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rPr>
              <a:t>图形系统硬件</a:t>
            </a:r>
            <a:endParaRPr kumimoji="0" lang="zh-CN" altLang="en-US" sz="3600" b="0"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内容占位符 4"/>
          <p:cNvSpPr>
            <a:spLocks noGrp="1"/>
          </p:cNvSpPr>
          <p:nvPr>
            <p:ph idx="1"/>
            <p:custDataLst>
              <p:tags r:id="rId1"/>
            </p:custDataLst>
          </p:nvPr>
        </p:nvSpPr>
        <p:spPr/>
        <p:txBody>
          <a:bodyPr vert="horz" wrap="square" lIns="91440" tIns="45720" rIns="91440" bIns="45720" anchor="t" anchorCtr="0"/>
          <a:p>
            <a:pPr marL="0" indent="0">
              <a:lnSpc>
                <a:spcPts val="3500"/>
              </a:lnSpc>
              <a:buNone/>
            </a:pPr>
            <a:r>
              <a:rPr lang="en-US" altLang="zh-CN" sz="2800" b="1" dirty="0">
                <a:solidFill>
                  <a:srgbClr val="000818"/>
                </a:solidFill>
                <a:latin typeface="Candara" panose="020E0502030303020204" pitchFamily="34" charset="0"/>
              </a:rPr>
              <a:t>OpenGL</a:t>
            </a:r>
            <a:r>
              <a:rPr lang="zh-CN" altLang="en-US" sz="2800" dirty="0">
                <a:solidFill>
                  <a:srgbClr val="000818"/>
                </a:solidFill>
              </a:rPr>
              <a:t>功能</a:t>
            </a:r>
            <a:endParaRPr lang="en-US" altLang="zh-CN" sz="2800" b="1" dirty="0">
              <a:solidFill>
                <a:srgbClr val="000818"/>
              </a:solidFill>
              <a:latin typeface="Candara" panose="020E0502030303020204" pitchFamily="34" charset="0"/>
            </a:endParaRPr>
          </a:p>
          <a:p>
            <a:pPr marL="800100" lvl="2" indent="-342900" eaLnBrk="1" hangingPunct="1">
              <a:lnSpc>
                <a:spcPct val="120000"/>
              </a:lnSpc>
              <a:spcBef>
                <a:spcPct val="0"/>
              </a:spcBef>
              <a:buFont typeface="Wingdings" panose="05000000000000000000" charset="0"/>
              <a:buChar char=""/>
            </a:pPr>
            <a:r>
              <a:rPr lang="en-US" altLang="en-US" dirty="0">
                <a:solidFill>
                  <a:srgbClr val="000818"/>
                </a:solidFill>
                <a:ea typeface="楷体" panose="02010609060101010101" pitchFamily="49" charset="-122"/>
                <a:sym typeface="+mn-ea"/>
              </a:rPr>
              <a:t>包括基本图形元素的生成，反走样等；</a:t>
            </a:r>
            <a:endParaRPr lang="en-US" altLang="en-US" dirty="0">
              <a:solidFill>
                <a:srgbClr val="000818"/>
              </a:solidFill>
              <a:ea typeface="楷体" panose="02010609060101010101" pitchFamily="49" charset="-122"/>
              <a:sym typeface="+mn-ea"/>
            </a:endParaRPr>
          </a:p>
          <a:p>
            <a:pPr marL="800100" lvl="2" indent="-342900" eaLnBrk="1" hangingPunct="1">
              <a:lnSpc>
                <a:spcPct val="120000"/>
              </a:lnSpc>
              <a:spcBef>
                <a:spcPct val="0"/>
              </a:spcBef>
              <a:buFont typeface="Wingdings" panose="05000000000000000000" charset="0"/>
              <a:buChar char=""/>
            </a:pPr>
            <a:r>
              <a:rPr lang="en-US" altLang="en-US" dirty="0">
                <a:solidFill>
                  <a:srgbClr val="000818"/>
                </a:solidFill>
                <a:ea typeface="楷体" panose="02010609060101010101" pitchFamily="49" charset="-122"/>
                <a:sym typeface="+mn-ea"/>
              </a:rPr>
              <a:t>基本图元的几何变换、投影变换、窗口裁剪等；</a:t>
            </a:r>
            <a:endParaRPr lang="en-US" altLang="en-US" dirty="0">
              <a:solidFill>
                <a:srgbClr val="000818"/>
              </a:solidFill>
              <a:ea typeface="楷体" panose="02010609060101010101" pitchFamily="49" charset="-122"/>
              <a:sym typeface="+mn-ea"/>
            </a:endParaRPr>
          </a:p>
          <a:p>
            <a:pPr marL="800100" lvl="2" indent="-342900" eaLnBrk="1" hangingPunct="1">
              <a:lnSpc>
                <a:spcPct val="120000"/>
              </a:lnSpc>
              <a:spcBef>
                <a:spcPct val="0"/>
              </a:spcBef>
              <a:buFont typeface="Wingdings" panose="05000000000000000000" charset="0"/>
              <a:buChar char=""/>
            </a:pPr>
            <a:r>
              <a:rPr lang="en-US" altLang="en-US" dirty="0">
                <a:solidFill>
                  <a:srgbClr val="000818"/>
                </a:solidFill>
                <a:ea typeface="楷体" panose="02010609060101010101" pitchFamily="49" charset="-122"/>
                <a:sym typeface="+mn-ea"/>
              </a:rPr>
              <a:t>自由曲线曲面处理、隐藏线、隐藏面消除，以及光照、纹理映射真实图形显示等。</a:t>
            </a:r>
            <a:endParaRPr lang="zh-CN" altLang="en-US" sz="2400">
              <a:ln>
                <a:noFill/>
              </a:ln>
              <a:solidFill>
                <a:srgbClr val="000000"/>
              </a:solidFill>
              <a:effectLst/>
              <a:uLnTx/>
              <a:uFillTx/>
            </a:endParaRPr>
          </a:p>
        </p:txBody>
      </p:sp>
      <p:sp>
        <p:nvSpPr>
          <p:cNvPr id="46082" name="文本框 13"/>
          <p:cNvSpPr txBox="1"/>
          <p:nvPr/>
        </p:nvSpPr>
        <p:spPr>
          <a:xfrm>
            <a:off x="514350" y="501650"/>
            <a:ext cx="7600950"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--OpenGL</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内容占位符 2"/>
          <p:cNvSpPr>
            <a:spLocks noGrp="1"/>
          </p:cNvSpPr>
          <p:nvPr>
            <p:ph idx="1"/>
            <p:custDataLst>
              <p:tags r:id="rId1"/>
            </p:custDataLst>
          </p:nvPr>
        </p:nvSpPr>
        <p:spPr>
          <a:xfrm>
            <a:off x="304800" y="1484313"/>
            <a:ext cx="8567738" cy="4575175"/>
          </a:xfrm>
        </p:spPr>
        <p:txBody>
          <a:bodyPr vert="horz" wrap="square" lIns="91440" tIns="45720" rIns="91440" bIns="45720" anchor="t" anchorCtr="0"/>
          <a:p>
            <a:pPr eaLnBrk="1" hangingPunct="1">
              <a:buNone/>
            </a:pPr>
            <a:r>
              <a:rPr lang="en-US" altLang="zh-CN" sz="2800" dirty="0">
                <a:solidFill>
                  <a:srgbClr val="000818"/>
                </a:solidFill>
                <a:ea typeface="宋体" panose="02010600030101010101" pitchFamily="2" charset="-122"/>
              </a:rPr>
              <a:t>OpenGL</a:t>
            </a:r>
            <a:r>
              <a:rPr lang="zh-CN" altLang="en-US" sz="2800" dirty="0">
                <a:solidFill>
                  <a:srgbClr val="000818"/>
                </a:solidFill>
              </a:rPr>
              <a:t>函数库（</a:t>
            </a:r>
            <a:r>
              <a:rPr lang="en-US" altLang="zh-CN" sz="2800" dirty="0">
                <a:solidFill>
                  <a:srgbClr val="000818"/>
                </a:solidFill>
              </a:rPr>
              <a:t>windows</a:t>
            </a:r>
            <a:r>
              <a:rPr lang="zh-CN" altLang="en-US" sz="2800" dirty="0">
                <a:solidFill>
                  <a:srgbClr val="000818"/>
                </a:solidFill>
              </a:rPr>
              <a:t>内置）</a:t>
            </a:r>
            <a:endParaRPr lang="zh-CN" altLang="en-US" sz="2800" dirty="0">
              <a:solidFill>
                <a:srgbClr val="000818"/>
              </a:solidFill>
            </a:endParaRPr>
          </a:p>
          <a:p>
            <a:pPr eaLnBrk="1" hangingPunct="1"/>
            <a:r>
              <a:rPr lang="zh-CN" altLang="en-US" sz="2800" dirty="0">
                <a:solidFill>
                  <a:srgbClr val="000818"/>
                </a:solidFill>
              </a:rPr>
              <a:t>核心库</a:t>
            </a:r>
            <a:r>
              <a:rPr lang="en-US" altLang="zh-CN" sz="2800" dirty="0">
                <a:solidFill>
                  <a:srgbClr val="000818"/>
                </a:solidFill>
              </a:rPr>
              <a:t>gl</a:t>
            </a:r>
            <a:r>
              <a:rPr lang="zh-CN" altLang="en-US" sz="2800" dirty="0">
                <a:solidFill>
                  <a:srgbClr val="000818"/>
                </a:solidFill>
              </a:rPr>
              <a:t>库</a:t>
            </a:r>
            <a:endParaRPr lang="zh-CN" altLang="en-US" sz="2800" dirty="0">
              <a:solidFill>
                <a:srgbClr val="000818"/>
              </a:solidFill>
            </a:endParaRPr>
          </a:p>
          <a:p>
            <a:pPr lvl="1" eaLnBrk="1" hangingPunct="1">
              <a:buFont typeface="Arial" panose="020B0604020202020204" pitchFamily="34" charset="0"/>
              <a:buChar char="‒"/>
            </a:pPr>
            <a:r>
              <a:rPr lang="en-US" altLang="zh-CN" sz="2400" dirty="0">
                <a:solidFill>
                  <a:srgbClr val="000818"/>
                </a:solidFill>
              </a:rPr>
              <a:t>OpenGL</a:t>
            </a:r>
            <a:r>
              <a:rPr lang="zh-CN" altLang="en-US" sz="2400" dirty="0">
                <a:solidFill>
                  <a:srgbClr val="000818"/>
                </a:solidFill>
              </a:rPr>
              <a:t>的核心函数库，提供最基本的</a:t>
            </a:r>
            <a:r>
              <a:rPr lang="en-US" altLang="zh-CN" sz="2400" dirty="0">
                <a:solidFill>
                  <a:srgbClr val="000818"/>
                </a:solidFill>
              </a:rPr>
              <a:t>3D</a:t>
            </a:r>
            <a:r>
              <a:rPr lang="zh-CN" altLang="en-US" sz="2400" dirty="0">
                <a:solidFill>
                  <a:srgbClr val="000818"/>
                </a:solidFill>
              </a:rPr>
              <a:t>绘制函数。所有</a:t>
            </a:r>
            <a:r>
              <a:rPr lang="en-US" altLang="zh-CN" sz="2400" dirty="0">
                <a:solidFill>
                  <a:srgbClr val="000818"/>
                </a:solidFill>
              </a:rPr>
              <a:t>OpenGL</a:t>
            </a:r>
            <a:r>
              <a:rPr lang="zh-CN" altLang="en-US" sz="2400" dirty="0">
                <a:solidFill>
                  <a:srgbClr val="000818"/>
                </a:solidFill>
              </a:rPr>
              <a:t>操作都可用这些函数来实现。可以在平台间移植。函数以“</a:t>
            </a:r>
            <a:r>
              <a:rPr lang="en-US" altLang="zh-CN" sz="2400" dirty="0">
                <a:solidFill>
                  <a:srgbClr val="000818"/>
                </a:solidFill>
              </a:rPr>
              <a:t>gl”</a:t>
            </a:r>
            <a:r>
              <a:rPr lang="zh-CN" altLang="en-US" sz="2400" dirty="0">
                <a:solidFill>
                  <a:srgbClr val="000818"/>
                </a:solidFill>
              </a:rPr>
              <a:t>为前缀</a:t>
            </a:r>
            <a:endParaRPr lang="zh-CN" altLang="en-US" sz="2400" dirty="0">
              <a:solidFill>
                <a:srgbClr val="000818"/>
              </a:solidFill>
            </a:endParaRPr>
          </a:p>
          <a:p>
            <a:pPr eaLnBrk="1" hangingPunct="1">
              <a:buSzPct val="40000"/>
              <a:buFont typeface="Wingdings" panose="05000000000000000000" pitchFamily="2" charset="2"/>
              <a:buChar char="l"/>
            </a:pPr>
            <a:r>
              <a:rPr lang="zh-CN" altLang="en-US" sz="2800" dirty="0">
                <a:solidFill>
                  <a:srgbClr val="000818"/>
                </a:solidFill>
              </a:rPr>
              <a:t>实用库</a:t>
            </a:r>
            <a:r>
              <a:rPr lang="en-US" altLang="zh-CN" sz="2800" dirty="0">
                <a:solidFill>
                  <a:srgbClr val="000818"/>
                </a:solidFill>
              </a:rPr>
              <a:t>glu</a:t>
            </a:r>
            <a:r>
              <a:rPr lang="zh-CN" altLang="en-US" sz="2800" dirty="0">
                <a:solidFill>
                  <a:srgbClr val="000818"/>
                </a:solidFill>
              </a:rPr>
              <a:t>库</a:t>
            </a:r>
            <a:endParaRPr lang="en-US" altLang="zh-CN" sz="2800" dirty="0">
              <a:solidFill>
                <a:srgbClr val="000818"/>
              </a:solidFill>
            </a:endParaRPr>
          </a:p>
          <a:p>
            <a:pPr lvl="1" eaLnBrk="1" hangingPunct="1">
              <a:buFont typeface="Arial" panose="020B0604020202020204" pitchFamily="34" charset="0"/>
              <a:buChar char="‒"/>
            </a:pPr>
            <a:r>
              <a:rPr lang="zh-CN" altLang="en-US" sz="2400" dirty="0">
                <a:solidFill>
                  <a:srgbClr val="000818"/>
                </a:solidFill>
              </a:rPr>
              <a:t>建立在核心库的基础上，目的是减轻使用者的编程负担。函数以“</a:t>
            </a:r>
            <a:r>
              <a:rPr lang="en-US" altLang="zh-CN" sz="2400" dirty="0">
                <a:solidFill>
                  <a:srgbClr val="000818"/>
                </a:solidFill>
              </a:rPr>
              <a:t>glu”</a:t>
            </a:r>
            <a:r>
              <a:rPr lang="zh-CN" altLang="en-US" sz="2400" dirty="0">
                <a:solidFill>
                  <a:srgbClr val="000818"/>
                </a:solidFill>
              </a:rPr>
              <a:t>为前缀。</a:t>
            </a:r>
            <a:endParaRPr lang="zh-CN" altLang="en-US" sz="2400" dirty="0">
              <a:solidFill>
                <a:srgbClr val="000818"/>
              </a:solidFill>
            </a:endParaRPr>
          </a:p>
          <a:p>
            <a:pPr eaLnBrk="1" hangingPunct="1">
              <a:buSzPct val="40000"/>
              <a:buFont typeface="Wingdings" panose="05000000000000000000" pitchFamily="2" charset="2"/>
              <a:buChar char="l"/>
            </a:pPr>
            <a:r>
              <a:rPr lang="zh-CN" altLang="en-US" sz="2800" dirty="0">
                <a:solidFill>
                  <a:srgbClr val="000818"/>
                </a:solidFill>
              </a:rPr>
              <a:t>辅助库</a:t>
            </a:r>
            <a:r>
              <a:rPr lang="en-US" altLang="zh-CN" sz="2800" dirty="0">
                <a:solidFill>
                  <a:srgbClr val="000818"/>
                </a:solidFill>
              </a:rPr>
              <a:t>glaux</a:t>
            </a:r>
            <a:endParaRPr lang="zh-CN" altLang="en-US" sz="2800" dirty="0">
              <a:solidFill>
                <a:srgbClr val="000818"/>
              </a:solidFill>
            </a:endParaRPr>
          </a:p>
          <a:p>
            <a:pPr lvl="1" eaLnBrk="1" hangingPunct="1">
              <a:buFont typeface="Arial" panose="020B0604020202020204" pitchFamily="34" charset="0"/>
              <a:buChar char="‒"/>
            </a:pPr>
            <a:r>
              <a:rPr lang="zh-CN" altLang="en-US" sz="2400" dirty="0">
                <a:solidFill>
                  <a:srgbClr val="000818"/>
                </a:solidFill>
              </a:rPr>
              <a:t>提供窗口管理函数、事件处理函数和简单模型制作函数。函数以“</a:t>
            </a:r>
            <a:r>
              <a:rPr lang="en-US" altLang="zh-CN" sz="2400" dirty="0">
                <a:solidFill>
                  <a:srgbClr val="000818"/>
                </a:solidFill>
              </a:rPr>
              <a:t>aux”</a:t>
            </a:r>
            <a:r>
              <a:rPr lang="zh-CN" altLang="en-US" sz="2400" dirty="0">
                <a:solidFill>
                  <a:srgbClr val="000818"/>
                </a:solidFill>
              </a:rPr>
              <a:t>为前缀。</a:t>
            </a:r>
            <a:endParaRPr lang="zh-CN" altLang="en-US" sz="2400" dirty="0">
              <a:solidFill>
                <a:srgbClr val="000818"/>
              </a:solidFill>
            </a:endParaRPr>
          </a:p>
        </p:txBody>
      </p:sp>
      <p:sp>
        <p:nvSpPr>
          <p:cNvPr id="49154" name="文本框 13"/>
          <p:cNvSpPr txBox="1"/>
          <p:nvPr/>
        </p:nvSpPr>
        <p:spPr>
          <a:xfrm>
            <a:off x="514350" y="501650"/>
            <a:ext cx="7600950"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--OpenGL</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内容占位符 2"/>
          <p:cNvSpPr>
            <a:spLocks noGrp="1"/>
          </p:cNvSpPr>
          <p:nvPr>
            <p:ph idx="1"/>
            <p:custDataLst>
              <p:tags r:id="rId1"/>
            </p:custDataLst>
          </p:nvPr>
        </p:nvSpPr>
        <p:spPr>
          <a:xfrm>
            <a:off x="369888" y="1646238"/>
            <a:ext cx="8229600" cy="4830762"/>
          </a:xfrm>
        </p:spPr>
        <p:txBody>
          <a:bodyPr vert="horz" wrap="square" lIns="91440" tIns="45720" rIns="91440" bIns="45720" anchor="t" anchorCtr="0"/>
          <a:p>
            <a:r>
              <a:rPr lang="en-US" altLang="zh-CN" sz="2800" dirty="0">
                <a:solidFill>
                  <a:srgbClr val="000818"/>
                </a:solidFill>
              </a:rPr>
              <a:t>OpenGL</a:t>
            </a:r>
            <a:r>
              <a:rPr lang="zh-CN" altLang="en-US" sz="2800" dirty="0">
                <a:solidFill>
                  <a:srgbClr val="000818"/>
                </a:solidFill>
              </a:rPr>
              <a:t>库文件目录</a:t>
            </a:r>
            <a:endParaRPr lang="en-US" altLang="zh-CN" dirty="0">
              <a:solidFill>
                <a:srgbClr val="000818"/>
              </a:solidFill>
            </a:endParaRPr>
          </a:p>
          <a:p>
            <a:pPr lvl="1"/>
            <a:r>
              <a:rPr lang="en-US" altLang="zh-CN" sz="2400" dirty="0">
                <a:solidFill>
                  <a:srgbClr val="000818"/>
                </a:solidFill>
              </a:rPr>
              <a:t>include</a:t>
            </a:r>
            <a:r>
              <a:rPr lang="zh-CN" altLang="en-US" sz="2400" dirty="0">
                <a:solidFill>
                  <a:srgbClr val="000818"/>
                </a:solidFill>
              </a:rPr>
              <a:t>目录：</a:t>
            </a:r>
            <a:r>
              <a:rPr lang="en-US" altLang="zh-CN" sz="2400" dirty="0">
                <a:solidFill>
                  <a:srgbClr val="000818"/>
                </a:solidFill>
              </a:rPr>
              <a:t>gl</a:t>
            </a:r>
            <a:r>
              <a:rPr lang="zh-CN" altLang="en-US" sz="2400" dirty="0">
                <a:solidFill>
                  <a:srgbClr val="000818"/>
                </a:solidFill>
              </a:rPr>
              <a:t>目录下的</a:t>
            </a:r>
            <a:r>
              <a:rPr lang="en-US" altLang="zh-CN" sz="2400" dirty="0">
                <a:solidFill>
                  <a:srgbClr val="000818"/>
                </a:solidFill>
              </a:rPr>
              <a:t>gl.h</a:t>
            </a:r>
            <a:r>
              <a:rPr lang="zh-CN" altLang="en-US" sz="2400" dirty="0">
                <a:solidFill>
                  <a:srgbClr val="000818"/>
                </a:solidFill>
              </a:rPr>
              <a:t>、</a:t>
            </a:r>
            <a:r>
              <a:rPr lang="en-US" altLang="zh-CN" sz="2400" dirty="0">
                <a:solidFill>
                  <a:srgbClr val="000818"/>
                </a:solidFill>
              </a:rPr>
              <a:t>glu.h</a:t>
            </a:r>
            <a:r>
              <a:rPr lang="zh-CN" altLang="en-US" sz="2400" dirty="0">
                <a:solidFill>
                  <a:srgbClr val="000818"/>
                </a:solidFill>
              </a:rPr>
              <a:t>、</a:t>
            </a:r>
            <a:r>
              <a:rPr lang="en-US" altLang="zh-CN" sz="2400" dirty="0">
                <a:solidFill>
                  <a:srgbClr val="000818"/>
                </a:solidFill>
              </a:rPr>
              <a:t>glaux.h</a:t>
            </a:r>
            <a:endParaRPr lang="en-US" altLang="zh-CN" sz="2400" dirty="0">
              <a:solidFill>
                <a:srgbClr val="000818"/>
              </a:solidFill>
            </a:endParaRPr>
          </a:p>
          <a:p>
            <a:pPr lvl="1"/>
            <a:r>
              <a:rPr lang="en-US" altLang="zh-CN" sz="2400" dirty="0">
                <a:solidFill>
                  <a:srgbClr val="000818"/>
                </a:solidFill>
              </a:rPr>
              <a:t>Lib</a:t>
            </a:r>
            <a:r>
              <a:rPr lang="zh-CN" altLang="en-US" sz="2400" dirty="0">
                <a:solidFill>
                  <a:srgbClr val="000818"/>
                </a:solidFill>
              </a:rPr>
              <a:t>目录：</a:t>
            </a:r>
            <a:r>
              <a:rPr lang="en-US" altLang="zh-CN" sz="2400" dirty="0">
                <a:solidFill>
                  <a:srgbClr val="000818"/>
                </a:solidFill>
              </a:rPr>
              <a:t> opengl32.lib </a:t>
            </a:r>
            <a:r>
              <a:rPr lang="zh-CN" altLang="en-US" sz="2400" dirty="0">
                <a:solidFill>
                  <a:srgbClr val="000818"/>
                </a:solidFill>
              </a:rPr>
              <a:t>、</a:t>
            </a:r>
            <a:r>
              <a:rPr lang="en-US" altLang="zh-CN" sz="2400" dirty="0">
                <a:solidFill>
                  <a:srgbClr val="000818"/>
                </a:solidFill>
              </a:rPr>
              <a:t>glu32.lib</a:t>
            </a:r>
            <a:r>
              <a:rPr lang="zh-CN" altLang="en-US" sz="2400" dirty="0">
                <a:solidFill>
                  <a:srgbClr val="000818"/>
                </a:solidFill>
              </a:rPr>
              <a:t>、</a:t>
            </a:r>
            <a:r>
              <a:rPr lang="en-US" altLang="zh-CN" sz="2400" dirty="0">
                <a:solidFill>
                  <a:srgbClr val="000818"/>
                </a:solidFill>
              </a:rPr>
              <a:t>glaux.lib</a:t>
            </a:r>
            <a:endParaRPr lang="en-US" altLang="zh-CN" sz="2400" dirty="0">
              <a:solidFill>
                <a:srgbClr val="000818"/>
              </a:solidFill>
            </a:endParaRPr>
          </a:p>
          <a:p>
            <a:pPr lvl="1"/>
            <a:r>
              <a:rPr lang="en-US" altLang="zh-CN" sz="2400" dirty="0">
                <a:solidFill>
                  <a:srgbClr val="000818"/>
                </a:solidFill>
              </a:rPr>
              <a:t>System</a:t>
            </a:r>
            <a:r>
              <a:rPr lang="zh-CN" altLang="en-US" sz="2400" dirty="0">
                <a:solidFill>
                  <a:srgbClr val="000818"/>
                </a:solidFill>
              </a:rPr>
              <a:t>目录：</a:t>
            </a:r>
            <a:r>
              <a:rPr lang="en-US" altLang="zh-CN" sz="2400" dirty="0">
                <a:solidFill>
                  <a:srgbClr val="000818"/>
                </a:solidFill>
              </a:rPr>
              <a:t>  dll</a:t>
            </a:r>
            <a:r>
              <a:rPr lang="zh-CN" altLang="en-US" sz="2400" dirty="0">
                <a:solidFill>
                  <a:srgbClr val="000818"/>
                </a:solidFill>
              </a:rPr>
              <a:t>文件</a:t>
            </a:r>
            <a:endParaRPr lang="zh-CN" altLang="en-US" sz="2400" dirty="0">
              <a:solidFill>
                <a:srgbClr val="000818"/>
              </a:solidFill>
            </a:endParaRPr>
          </a:p>
          <a:p>
            <a:pPr lvl="1"/>
            <a:endParaRPr lang="zh-CN" altLang="en-US" sz="2400" dirty="0">
              <a:solidFill>
                <a:srgbClr val="000818"/>
              </a:solidFill>
            </a:endParaRPr>
          </a:p>
          <a:p>
            <a:pPr lvl="1"/>
            <a:endParaRPr lang="zh-CN" altLang="en-US" sz="2400" dirty="0">
              <a:solidFill>
                <a:srgbClr val="000818"/>
              </a:solidFill>
            </a:endParaRPr>
          </a:p>
          <a:p>
            <a:pPr lvl="1"/>
            <a:r>
              <a:rPr lang="en-US" altLang="zh-CN" sz="2400" dirty="0">
                <a:solidFill>
                  <a:srgbClr val="000818"/>
                </a:solidFill>
                <a:ea typeface="宋体" panose="02010600030101010101" pitchFamily="2" charset="-122"/>
              </a:rPr>
              <a:t>Windows</a:t>
            </a:r>
            <a:r>
              <a:rPr lang="zh-CN" altLang="en-US" sz="2400" dirty="0">
                <a:solidFill>
                  <a:srgbClr val="000818"/>
                </a:solidFill>
              </a:rPr>
              <a:t>专用函数</a:t>
            </a:r>
            <a:endParaRPr lang="zh-CN" altLang="en-US" sz="2400" dirty="0">
              <a:solidFill>
                <a:srgbClr val="000818"/>
              </a:solidFill>
            </a:endParaRPr>
          </a:p>
        </p:txBody>
      </p:sp>
      <p:sp>
        <p:nvSpPr>
          <p:cNvPr id="50178" name="文本框 13"/>
          <p:cNvSpPr txBox="1"/>
          <p:nvPr/>
        </p:nvSpPr>
        <p:spPr>
          <a:xfrm>
            <a:off x="514350" y="501650"/>
            <a:ext cx="7600950"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--OpenGL</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1" name="内容占位符 2"/>
          <p:cNvSpPr>
            <a:spLocks noGrp="1" noChangeArrowheads="1"/>
          </p:cNvSpPr>
          <p:nvPr>
            <p:ph idx="1"/>
            <p:custDataLst>
              <p:tags r:id="rId1"/>
            </p:custDataLst>
          </p:nvPr>
        </p:nvSpPr>
        <p:spPr/>
        <p:txBody>
          <a:bodyPr vert="horz" wrap="square" lIns="91440" tIns="45720" rIns="91440" bIns="45720" numCol="1" anchor="t" anchorCtr="0" compatLnSpc="1"/>
          <a:lstStyle/>
          <a:p>
            <a:pPr marL="342900" marR="0" lvl="1"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rPr>
              <a:t>GLUT</a:t>
            </a:r>
            <a:r>
              <a:rPr kumimoji="0" lang="en-US" altLang="en-US" sz="28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rPr>
              <a:t>：</a:t>
            </a:r>
            <a:r>
              <a:rPr kumimoji="0" lang="en-US" altLang="zh-CN" sz="28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rPr>
              <a:t>OpenGL Utility Toolkit</a:t>
            </a:r>
            <a:endParaRPr kumimoji="0" lang="en-US" altLang="zh-CN" sz="28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endParaRPr>
          </a:p>
          <a:p>
            <a:pPr marL="800100" marR="0" lvl="2"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rPr>
              <a:t>glut</a:t>
            </a:r>
            <a:r>
              <a:rPr kumimoji="0" lang="zh-CN" altLang="en-US" sz="24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rPr>
              <a:t>是实用工具库，提供更高一层的，跨平台的操作函数例如窗口函数。也包括一些高级绘制技术</a:t>
            </a:r>
            <a:endParaRPr kumimoji="0" lang="zh-CN" altLang="en-US" sz="24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1" smtClean="0">
                <a:ln>
                  <a:noFill/>
                </a:ln>
                <a:solidFill>
                  <a:srgbClr val="000818"/>
                </a:solidFill>
                <a:effectLst/>
                <a:uLnTx/>
                <a:uFillTx/>
                <a:latin typeface="+mn-lt"/>
                <a:ea typeface="+mn-ea"/>
                <a:cs typeface="+mn-cs"/>
              </a:rPr>
              <a:t>特点</a:t>
            </a:r>
            <a:endParaRPr kumimoji="0" lang="zh-CN" altLang="en-US" sz="2800" b="0" i="0" u="none" strike="noStrike" kern="0" cap="none" spc="0" normalizeH="0" baseline="0" noProof="1" smtClean="0">
              <a:ln>
                <a:noFill/>
              </a:ln>
              <a:solidFill>
                <a:srgbClr val="000818"/>
              </a:solidFill>
              <a:effectLst/>
              <a:uLnTx/>
              <a:uFillTx/>
              <a:latin typeface="+mn-lt"/>
              <a:ea typeface="+mn-ea"/>
              <a:cs typeface="+mn-cs"/>
            </a:endParaRPr>
          </a:p>
          <a:p>
            <a:pPr marL="342900" marR="0" lvl="1" indent="3429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rPr>
              <a:t>可用于所有主流平台</a:t>
            </a:r>
            <a:endParaRPr kumimoji="0" lang="en-US" altLang="zh-CN" sz="24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endParaRPr>
          </a:p>
          <a:p>
            <a:pPr marL="342900" marR="0" lvl="1" indent="3429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rPr>
              <a:t>独立于操作系统，可移植</a:t>
            </a:r>
            <a:endParaRPr kumimoji="0" lang="zh-CN" altLang="en-US" sz="2400" b="0" i="0" u="none" strike="noStrike" kern="0" cap="none" spc="0" normalizeH="0" baseline="0" noProof="1" smtClean="0">
              <a:ln>
                <a:noFill/>
              </a:ln>
              <a:solidFill>
                <a:srgbClr val="000818"/>
              </a:solidFill>
              <a:effectLst/>
              <a:uLnTx/>
              <a:uFillTx/>
              <a:latin typeface="+mn-lt"/>
              <a:ea typeface="华文楷体" panose="02010600040101010101" pitchFamily="2" charset="-122"/>
              <a:cs typeface="+mn-ea"/>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1" smtClean="0">
                <a:ln>
                  <a:noFill/>
                </a:ln>
                <a:solidFill>
                  <a:srgbClr val="000818"/>
                </a:solidFill>
                <a:effectLst/>
                <a:uLnTx/>
                <a:uFillTx/>
                <a:latin typeface="+mn-lt"/>
                <a:ea typeface="+mn-ea"/>
                <a:cs typeface="+mn-cs"/>
                <a:sym typeface="+mn-ea"/>
              </a:rPr>
              <a:t>GLUT</a:t>
            </a:r>
            <a:r>
              <a:rPr kumimoji="0" lang="zh-CN" altLang="en-US" sz="2800" b="0" i="0" u="none" strike="noStrike" kern="0" cap="none" spc="0" normalizeH="0" baseline="0" noProof="1" smtClean="0">
                <a:ln>
                  <a:noFill/>
                </a:ln>
                <a:solidFill>
                  <a:srgbClr val="000818"/>
                </a:solidFill>
                <a:effectLst/>
                <a:uLnTx/>
                <a:uFillTx/>
                <a:latin typeface="+mn-lt"/>
                <a:ea typeface="+mn-ea"/>
                <a:cs typeface="+mn-cs"/>
                <a:sym typeface="+mn-ea"/>
              </a:rPr>
              <a:t>安装和设置</a:t>
            </a:r>
            <a:endParaRPr kumimoji="0" lang="zh-CN" altLang="en-US" sz="2800" b="0" i="0" u="none" strike="noStrike" kern="0" cap="none" spc="0" normalizeH="0" baseline="0" noProof="1" smtClean="0">
              <a:ln>
                <a:noFill/>
              </a:ln>
              <a:solidFill>
                <a:srgbClr val="000818"/>
              </a:solidFill>
              <a:effectLst/>
              <a:uLnTx/>
              <a:uFillTx/>
              <a:latin typeface="+mn-lt"/>
              <a:ea typeface="+mn-ea"/>
              <a:cs typeface="+mn-cs"/>
            </a:endParaRPr>
          </a:p>
        </p:txBody>
      </p:sp>
      <p:sp>
        <p:nvSpPr>
          <p:cNvPr id="51202" name="文本框 13"/>
          <p:cNvSpPr txBox="1"/>
          <p:nvPr/>
        </p:nvSpPr>
        <p:spPr>
          <a:xfrm>
            <a:off x="514350" y="501650"/>
            <a:ext cx="7600950"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--OpenGL</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2"/>
          <p:cNvSpPr>
            <a:spLocks noGrp="1"/>
          </p:cNvSpPr>
          <p:nvPr>
            <p:ph type="title"/>
          </p:nvPr>
        </p:nvSpPr>
        <p:spPr>
          <a:xfrm>
            <a:off x="457200" y="571500"/>
            <a:ext cx="8229600" cy="846455"/>
          </a:xfrm>
        </p:spPr>
        <p:txBody>
          <a:bodyPr vert="horz" wrap="square" lIns="68580" tIns="34290" rIns="68580" bIns="34290" anchor="ctr" anchorCtr="0"/>
          <a:p>
            <a:pPr>
              <a:buNone/>
            </a:pPr>
            <a:r>
              <a:rPr lang="zh-CN" altLang="en-US" sz="3200" b="1" kern="1200" dirty="0">
                <a:solidFill>
                  <a:schemeClr val="tx1"/>
                </a:solidFill>
                <a:latin typeface="华文楷体" panose="02010600040101010101" pitchFamily="2" charset="-122"/>
                <a:ea typeface="华文楷体" panose="02010600040101010101" pitchFamily="2" charset="-122"/>
                <a:cs typeface="+mn-cs"/>
              </a:rPr>
              <a:t>VS2010配置GLUT的方法</a:t>
            </a:r>
            <a:endParaRPr lang="zh-CN" altLang="en-US" sz="3200" b="1" kern="1200" dirty="0">
              <a:solidFill>
                <a:schemeClr val="tx1"/>
              </a:solidFill>
              <a:latin typeface="华文楷体" panose="02010600040101010101" pitchFamily="2" charset="-122"/>
              <a:ea typeface="华文楷体" panose="02010600040101010101" pitchFamily="2" charset="-122"/>
              <a:cs typeface="+mn-cs"/>
            </a:endParaRPr>
          </a:p>
        </p:txBody>
      </p:sp>
      <p:sp>
        <p:nvSpPr>
          <p:cNvPr id="4" name="内容占位符 3"/>
          <p:cNvSpPr>
            <a:spLocks noGrp="1"/>
          </p:cNvSpPr>
          <p:nvPr>
            <p:ph idx="1"/>
          </p:nvPr>
        </p:nvSpPr>
        <p:spPr>
          <a:xfrm>
            <a:off x="252095" y="1845310"/>
            <a:ext cx="8686800" cy="3757295"/>
          </a:xfrm>
        </p:spPr>
        <p:txBody>
          <a:bodyPr vert="horz" wrap="square" lIns="68580" tIns="34290" rIns="68580" bIns="34290" numCol="1" anchor="t" anchorCtr="0" compatLnSpc="1"/>
          <a:lstStyle/>
          <a:p>
            <a:pPr marR="0" lvl="0" algn="l" defTabSz="914400" rtl="0" eaLnBrk="0" fontAlgn="base" latinLnBrk="0" hangingPunct="0">
              <a:lnSpc>
                <a:spcPct val="90000"/>
              </a:lnSpc>
              <a:spcBef>
                <a:spcPts val="1000"/>
              </a:spcBef>
              <a:spcAft>
                <a:spcPct val="0"/>
              </a:spcAft>
              <a:buClrTx/>
              <a:buSzTx/>
              <a:defRPr/>
            </a:pPr>
            <a:r>
              <a:rPr kumimoji="0" lang="zh-CN" altLang="en-US" sz="2400" b="0" i="0" u="none" strike="noStrike" kern="1200" cap="none" spc="0" normalizeH="0" baseline="0" noProof="0" smtClean="0">
                <a:ln>
                  <a:noFill/>
                </a:ln>
                <a:solidFill>
                  <a:srgbClr val="000818"/>
                </a:solidFill>
                <a:effectLst/>
                <a:uLnTx/>
                <a:uFillTx/>
                <a:latin typeface="+mn-lt"/>
                <a:ea typeface="+mn-ea"/>
                <a:cs typeface="+mn-cs"/>
              </a:rPr>
              <a:t>将</a:t>
            </a:r>
            <a:r>
              <a:rPr kumimoji="0" lang="en-US" altLang="zh-CN" sz="2400" b="0" i="0" u="none" strike="noStrike" kern="1200" cap="none" spc="0" normalizeH="0" baseline="0" noProof="0" smtClean="0">
                <a:ln>
                  <a:noFill/>
                </a:ln>
                <a:solidFill>
                  <a:srgbClr val="000818"/>
                </a:solidFill>
                <a:effectLst/>
                <a:uLnTx/>
                <a:uFillTx/>
                <a:latin typeface="+mn-lt"/>
                <a:ea typeface="+mn-ea"/>
                <a:cs typeface="+mn-cs"/>
              </a:rPr>
              <a:t>glut-3.7.6-bin.zip</a:t>
            </a:r>
            <a:r>
              <a:rPr kumimoji="0" lang="zh-CN" altLang="en-US" sz="2400" b="0" i="0" u="none" strike="noStrike" kern="1200" cap="none" spc="0" normalizeH="0" baseline="0" noProof="0" smtClean="0">
                <a:ln>
                  <a:noFill/>
                </a:ln>
                <a:solidFill>
                  <a:srgbClr val="000818"/>
                </a:solidFill>
                <a:effectLst/>
                <a:uLnTx/>
                <a:uFillTx/>
                <a:latin typeface="+mn-lt"/>
                <a:ea typeface="+mn-ea"/>
                <a:cs typeface="+mn-cs"/>
              </a:rPr>
              <a:t>解压缩后，把文件夹中</a:t>
            </a:r>
            <a:r>
              <a:rPr kumimoji="0" lang="en-US" altLang="zh-CN" sz="2400" b="0" i="0" u="none" strike="noStrike" kern="1200" cap="none" spc="0" normalizeH="0" baseline="0" noProof="0" smtClean="0">
                <a:ln>
                  <a:noFill/>
                </a:ln>
                <a:solidFill>
                  <a:srgbClr val="000818"/>
                </a:solidFill>
                <a:effectLst/>
                <a:uLnTx/>
                <a:uFillTx/>
                <a:latin typeface="+mn-lt"/>
                <a:ea typeface="+mn-ea"/>
                <a:cs typeface="+mn-cs"/>
              </a:rPr>
              <a:t>5</a:t>
            </a:r>
            <a:r>
              <a:rPr kumimoji="0" lang="zh-CN" altLang="en-US" sz="2400" b="0" i="0" u="none" strike="noStrike" kern="1200" cap="none" spc="0" normalizeH="0" baseline="0" noProof="0" smtClean="0">
                <a:ln>
                  <a:noFill/>
                </a:ln>
                <a:solidFill>
                  <a:srgbClr val="000818"/>
                </a:solidFill>
                <a:effectLst/>
                <a:uLnTx/>
                <a:uFillTx/>
                <a:latin typeface="+mn-lt"/>
                <a:ea typeface="+mn-ea"/>
                <a:cs typeface="+mn-cs"/>
              </a:rPr>
              <a:t>个文件放到如下目录中</a:t>
            </a:r>
            <a:endParaRPr kumimoji="0" lang="zh-CN" altLang="en-US" sz="2400" b="0" i="0" u="none" strike="noStrike" kern="1200" cap="none" spc="0" normalizeH="0" baseline="0" noProof="0" smtClean="0">
              <a:ln>
                <a:noFill/>
              </a:ln>
              <a:solidFill>
                <a:srgbClr val="000818"/>
              </a:solidFill>
              <a:effectLst/>
              <a:uLnTx/>
              <a:uFillTx/>
              <a:latin typeface="+mn-lt"/>
              <a:ea typeface="+mn-ea"/>
              <a:cs typeface="+mn-cs"/>
            </a:endParaRPr>
          </a:p>
          <a:p>
            <a:pPr marL="684530" marR="0" lvl="1" indent="-22733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smtClean="0">
                <a:ln>
                  <a:noFill/>
                </a:ln>
                <a:solidFill>
                  <a:srgbClr val="000818"/>
                </a:solidFill>
                <a:effectLst/>
                <a:uLnTx/>
                <a:uFillTx/>
                <a:latin typeface="+mn-lt"/>
                <a:ea typeface="+mn-ea"/>
                <a:cs typeface="+mn-cs"/>
              </a:rPr>
              <a:t>glut.h ---&gt; C:\Program Files (x86)\Microsoft SDKs\Windows\v7.0A\Include\gl</a:t>
            </a:r>
            <a:endParaRPr kumimoji="0" lang="en-US" altLang="zh-CN" sz="2100" b="0" i="0" u="none" strike="noStrike" kern="1200" cap="none" spc="0" normalizeH="0" baseline="0" noProof="0" smtClean="0">
              <a:ln>
                <a:noFill/>
              </a:ln>
              <a:solidFill>
                <a:srgbClr val="000818"/>
              </a:solidFill>
              <a:effectLst/>
              <a:uLnTx/>
              <a:uFillTx/>
              <a:latin typeface="+mn-lt"/>
              <a:ea typeface="+mn-ea"/>
              <a:cs typeface="+mn-cs"/>
            </a:endParaRPr>
          </a:p>
          <a:p>
            <a:pPr marL="684530" marR="0" lvl="1" indent="-22733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smtClean="0">
                <a:ln>
                  <a:noFill/>
                </a:ln>
                <a:solidFill>
                  <a:srgbClr val="000818"/>
                </a:solidFill>
                <a:effectLst/>
                <a:uLnTx/>
                <a:uFillTx/>
                <a:latin typeface="+mn-lt"/>
                <a:ea typeface="+mn-ea"/>
                <a:cs typeface="+mn-cs"/>
              </a:rPr>
              <a:t>glut.dll,glut32.dll ---&gt; C:\Windows\SysWOW64 (64</a:t>
            </a:r>
            <a:r>
              <a:rPr kumimoji="0" lang="zh-CN" altLang="en-US" sz="2100" b="0" i="0" u="none" strike="noStrike" kern="1200" cap="none" spc="0" normalizeH="0" baseline="0" noProof="0" smtClean="0">
                <a:ln>
                  <a:noFill/>
                </a:ln>
                <a:solidFill>
                  <a:srgbClr val="000818"/>
                </a:solidFill>
                <a:effectLst/>
                <a:uLnTx/>
                <a:uFillTx/>
                <a:latin typeface="+mn-lt"/>
                <a:ea typeface="+mn-ea"/>
                <a:cs typeface="+mn-cs"/>
              </a:rPr>
              <a:t>位操作系统的情况</a:t>
            </a:r>
            <a:r>
              <a:rPr kumimoji="0" lang="en-US" altLang="zh-CN" sz="2100" b="0" i="0" u="none" strike="noStrike" kern="1200" cap="none" spc="0" normalizeH="0" baseline="0" noProof="0" smtClean="0">
                <a:ln>
                  <a:noFill/>
                </a:ln>
                <a:solidFill>
                  <a:srgbClr val="000818"/>
                </a:solidFill>
                <a:effectLst/>
                <a:uLnTx/>
                <a:uFillTx/>
                <a:latin typeface="+mn-lt"/>
                <a:ea typeface="+mn-ea"/>
                <a:cs typeface="+mn-cs"/>
              </a:rPr>
              <a:t>)</a:t>
            </a:r>
            <a:endParaRPr kumimoji="0" lang="en-US" altLang="zh-CN" sz="2100" b="0" i="0" u="none" strike="noStrike" kern="1200" cap="none" spc="0" normalizeH="0" baseline="0" noProof="0" smtClean="0">
              <a:ln>
                <a:noFill/>
              </a:ln>
              <a:solidFill>
                <a:srgbClr val="000818"/>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0818"/>
                </a:solidFill>
                <a:effectLst/>
                <a:uLnTx/>
                <a:uFillTx/>
                <a:latin typeface="+mn-lt"/>
                <a:ea typeface="+mn-ea"/>
                <a:cs typeface="+mn-cs"/>
              </a:rPr>
              <a:t>                                  </a:t>
            </a:r>
            <a:r>
              <a:rPr kumimoji="0" lang="en-US" altLang="zh-CN" sz="2100" b="0" i="0" u="none" strike="noStrike" kern="1200" cap="none" spc="0" normalizeH="0" baseline="0" noProof="0" smtClean="0">
                <a:ln>
                  <a:noFill/>
                </a:ln>
                <a:solidFill>
                  <a:srgbClr val="000818"/>
                </a:solidFill>
                <a:effectLst/>
                <a:uLnTx/>
                <a:uFillTx/>
                <a:latin typeface="+mn-lt"/>
                <a:ea typeface="+mn-ea"/>
                <a:cs typeface="+mn-cs"/>
              </a:rPr>
              <a:t>---&gt; C:\Windows\System32 (32位操作系统的情况)</a:t>
            </a:r>
            <a:endParaRPr kumimoji="0" lang="en-US" altLang="zh-CN" sz="2100" b="0" i="0" u="none" strike="noStrike" kern="1200" cap="none" spc="0" normalizeH="0" baseline="0" noProof="0" smtClean="0">
              <a:ln>
                <a:noFill/>
              </a:ln>
              <a:solidFill>
                <a:srgbClr val="000818"/>
              </a:solidFill>
              <a:effectLst/>
              <a:uLnTx/>
              <a:uFillTx/>
              <a:latin typeface="+mn-lt"/>
              <a:ea typeface="+mn-ea"/>
              <a:cs typeface="+mn-cs"/>
            </a:endParaRPr>
          </a:p>
          <a:p>
            <a:pPr marL="684530" marR="0" lvl="1" indent="-22733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smtClean="0">
                <a:ln>
                  <a:noFill/>
                </a:ln>
                <a:solidFill>
                  <a:srgbClr val="000818"/>
                </a:solidFill>
                <a:effectLst/>
                <a:uLnTx/>
                <a:uFillTx/>
                <a:latin typeface="+mn-lt"/>
                <a:ea typeface="+mn-ea"/>
                <a:cs typeface="+mn-cs"/>
              </a:rPr>
              <a:t>glut.lib,glut32.lib ---&gt; VS2010</a:t>
            </a:r>
            <a:r>
              <a:rPr kumimoji="0" lang="zh-CN" altLang="en-US" sz="2100" b="0" i="0" u="none" strike="noStrike" kern="1200" cap="none" spc="0" normalizeH="0" baseline="0" noProof="0" smtClean="0">
                <a:ln>
                  <a:noFill/>
                </a:ln>
                <a:solidFill>
                  <a:srgbClr val="000818"/>
                </a:solidFill>
                <a:effectLst/>
                <a:uLnTx/>
                <a:uFillTx/>
                <a:latin typeface="+mn-lt"/>
                <a:ea typeface="+mn-ea"/>
                <a:cs typeface="+mn-cs"/>
              </a:rPr>
              <a:t>的安装目录</a:t>
            </a:r>
            <a:r>
              <a:rPr kumimoji="0" lang="en-US" altLang="zh-CN" sz="2100" b="0" i="0" u="none" strike="noStrike" kern="1200" cap="none" spc="0" normalizeH="0" baseline="0" noProof="0" smtClean="0">
                <a:ln>
                  <a:noFill/>
                </a:ln>
                <a:solidFill>
                  <a:srgbClr val="000818"/>
                </a:solidFill>
                <a:effectLst/>
                <a:uLnTx/>
                <a:uFillTx/>
                <a:latin typeface="+mn-lt"/>
                <a:ea typeface="+mn-ea"/>
                <a:cs typeface="+mn-cs"/>
              </a:rPr>
              <a:t>\Microsoft Visual Studio 10.0\VC\lib</a:t>
            </a:r>
            <a:endParaRPr kumimoji="0" lang="en-US" altLang="zh-CN" sz="2100" b="0" i="0" u="none" strike="noStrike" kern="1200" cap="none" spc="0" normalizeH="0" baseline="0" noProof="0" smtClean="0">
              <a:ln>
                <a:noFill/>
              </a:ln>
              <a:solidFill>
                <a:srgbClr val="000818"/>
              </a:solidFill>
              <a:effectLst/>
              <a:uLnTx/>
              <a:uFillTx/>
              <a:latin typeface="+mn-lt"/>
              <a:ea typeface="+mn-ea"/>
              <a:cs typeface="+mn-cs"/>
            </a:endParaRPr>
          </a:p>
          <a:p>
            <a:pPr marL="227330" marR="0" lvl="0" indent="-22733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smtClean="0">
                <a:ln>
                  <a:noFill/>
                </a:ln>
                <a:solidFill>
                  <a:srgbClr val="000818"/>
                </a:solidFill>
                <a:effectLst/>
                <a:uLnTx/>
                <a:uFillTx/>
                <a:latin typeface="+mn-lt"/>
                <a:ea typeface="+mn-ea"/>
                <a:cs typeface="+mn-cs"/>
              </a:rPr>
              <a:t>编写代码时，</a:t>
            </a:r>
            <a:r>
              <a:rPr kumimoji="0" lang="en-US" altLang="zh-CN" sz="2400" b="0" i="0" u="none" strike="noStrike" kern="1200" cap="none" spc="0" normalizeH="0" baseline="0" noProof="0" smtClean="0">
                <a:ln>
                  <a:noFill/>
                </a:ln>
                <a:solidFill>
                  <a:srgbClr val="000818"/>
                </a:solidFill>
                <a:effectLst/>
                <a:uLnTx/>
                <a:uFillTx/>
                <a:latin typeface="+mn-lt"/>
                <a:ea typeface="+mn-ea"/>
                <a:cs typeface="+mn-cs"/>
              </a:rPr>
              <a:t>#include &lt;gl\glut.h&gt;</a:t>
            </a:r>
            <a:r>
              <a:rPr kumimoji="0" lang="zh-CN" altLang="en-US" sz="2400" b="0" i="0" u="none" strike="noStrike" kern="1200" cap="none" spc="0" normalizeH="0" baseline="0" noProof="0" smtClean="0">
                <a:ln>
                  <a:noFill/>
                </a:ln>
                <a:solidFill>
                  <a:srgbClr val="000818"/>
                </a:solidFill>
                <a:effectLst/>
                <a:uLnTx/>
                <a:uFillTx/>
                <a:latin typeface="+mn-lt"/>
                <a:ea typeface="+mn-ea"/>
                <a:cs typeface="+mn-cs"/>
              </a:rPr>
              <a:t>即可。</a:t>
            </a:r>
            <a:endParaRPr kumimoji="0" lang="zh-CN" altLang="en-US" sz="2400" b="0" i="0" u="none" strike="noStrike" kern="1200" cap="none" spc="0" normalizeH="0" baseline="0" noProof="0" smtClean="0">
              <a:ln>
                <a:noFill/>
              </a:ln>
              <a:solidFill>
                <a:srgbClr val="000818"/>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5" name="内容占位符 2"/>
          <p:cNvSpPr>
            <a:spLocks noGrp="1"/>
          </p:cNvSpPr>
          <p:nvPr>
            <p:ph idx="1"/>
            <p:custDataLst>
              <p:tags r:id="rId1"/>
            </p:custDataLst>
          </p:nvPr>
        </p:nvSpPr>
        <p:spPr>
          <a:xfrm>
            <a:off x="461010" y="1614170"/>
            <a:ext cx="8214995" cy="4786630"/>
          </a:xfrm>
        </p:spPr>
        <p:txBody>
          <a:bodyPr vert="horz" wrap="square" lIns="91440" tIns="45720" rIns="91440" bIns="45720" anchor="t" anchorCtr="0"/>
          <a:p>
            <a:pPr>
              <a:spcBef>
                <a:spcPct val="0"/>
              </a:spcBef>
              <a:buNone/>
            </a:pPr>
            <a:r>
              <a:rPr lang="zh-CN" altLang="en-US" sz="2400" dirty="0">
                <a:solidFill>
                  <a:srgbClr val="000818"/>
                </a:solidFill>
              </a:rPr>
              <a:t>简单</a:t>
            </a:r>
            <a:r>
              <a:rPr lang="en-US" altLang="zh-CN" sz="2400" dirty="0">
                <a:solidFill>
                  <a:srgbClr val="000818"/>
                </a:solidFill>
              </a:rPr>
              <a:t>glut</a:t>
            </a:r>
            <a:r>
              <a:rPr lang="zh-CN" altLang="en-US" sz="2400" dirty="0">
                <a:solidFill>
                  <a:srgbClr val="000818"/>
                </a:solidFill>
              </a:rPr>
              <a:t>程序实例：</a:t>
            </a:r>
            <a:endParaRPr lang="zh-CN" altLang="en-US" sz="2400" dirty="0">
              <a:solidFill>
                <a:srgbClr val="000818"/>
              </a:solidFill>
            </a:endParaRPr>
          </a:p>
          <a:p>
            <a:pPr>
              <a:spcBef>
                <a:spcPct val="0"/>
              </a:spcBef>
              <a:buNone/>
            </a:pPr>
            <a:endParaRPr lang="en-US" altLang="zh-CN" sz="2400" dirty="0">
              <a:solidFill>
                <a:srgbClr val="000818"/>
              </a:solidFill>
            </a:endParaRPr>
          </a:p>
          <a:p>
            <a:pPr>
              <a:spcBef>
                <a:spcPct val="0"/>
              </a:spcBef>
              <a:buNone/>
            </a:pPr>
            <a:r>
              <a:rPr lang="en-US" altLang="zh-CN" sz="2400" dirty="0">
                <a:solidFill>
                  <a:srgbClr val="000818"/>
                </a:solidFill>
              </a:rPr>
              <a:t>#include &lt;gl/glut.h&gt;//包含glut头文件</a:t>
            </a:r>
            <a:endParaRPr lang="en-US" altLang="zh-CN" sz="2400" dirty="0">
              <a:solidFill>
                <a:srgbClr val="000818"/>
              </a:solidFill>
            </a:endParaRPr>
          </a:p>
          <a:p>
            <a:pPr>
              <a:spcBef>
                <a:spcPct val="0"/>
              </a:spcBef>
              <a:buNone/>
            </a:pPr>
            <a:r>
              <a:rPr lang="en-US" altLang="zh-CN" sz="2400" dirty="0">
                <a:solidFill>
                  <a:srgbClr val="000818"/>
                </a:solidFill>
              </a:rPr>
              <a:t>void display() //</a:t>
            </a:r>
            <a:r>
              <a:rPr lang="zh-CN" altLang="en-US" sz="2400" dirty="0">
                <a:solidFill>
                  <a:srgbClr val="000818"/>
                </a:solidFill>
              </a:rPr>
              <a:t>自定义函数，完成绘制操作</a:t>
            </a:r>
            <a:endParaRPr lang="en-US" altLang="zh-CN" sz="2400" dirty="0">
              <a:solidFill>
                <a:srgbClr val="000818"/>
              </a:solidFill>
            </a:endParaRPr>
          </a:p>
          <a:p>
            <a:pPr>
              <a:spcBef>
                <a:spcPct val="0"/>
              </a:spcBef>
              <a:buNone/>
            </a:pPr>
            <a:r>
              <a:rPr lang="en-US" altLang="zh-CN" sz="2400" dirty="0">
                <a:solidFill>
                  <a:srgbClr val="000818"/>
                </a:solidFill>
              </a:rPr>
              <a:t>{</a:t>
            </a:r>
            <a:endParaRPr lang="en-US" altLang="zh-CN" sz="2400" dirty="0">
              <a:solidFill>
                <a:srgbClr val="000818"/>
              </a:solidFill>
            </a:endParaRPr>
          </a:p>
          <a:p>
            <a:pPr>
              <a:spcBef>
                <a:spcPct val="0"/>
              </a:spcBef>
              <a:buNone/>
            </a:pPr>
            <a:r>
              <a:rPr lang="en-US" altLang="zh-CN" sz="2400" dirty="0">
                <a:solidFill>
                  <a:srgbClr val="000818"/>
                </a:solidFill>
              </a:rPr>
              <a:t>	glClear(GL_COLOR_BUFFER_BIT);//</a:t>
            </a:r>
            <a:r>
              <a:rPr lang="zh-CN" altLang="en-US" sz="2400" dirty="0">
                <a:solidFill>
                  <a:srgbClr val="000818"/>
                </a:solidFill>
              </a:rPr>
              <a:t>清空帧缓存</a:t>
            </a:r>
            <a:endParaRPr lang="en-US" altLang="zh-CN" sz="2400" dirty="0">
              <a:solidFill>
                <a:srgbClr val="000818"/>
              </a:solidFill>
            </a:endParaRPr>
          </a:p>
          <a:p>
            <a:pPr>
              <a:spcBef>
                <a:spcPct val="0"/>
              </a:spcBef>
              <a:buNone/>
            </a:pPr>
            <a:r>
              <a:rPr lang="en-US" altLang="zh-CN" sz="2400" dirty="0">
                <a:solidFill>
                  <a:srgbClr val="000818"/>
                </a:solidFill>
              </a:rPr>
              <a:t>	glBegin(GL_POINTS);//</a:t>
            </a:r>
            <a:r>
              <a:rPr lang="zh-CN" altLang="en-US" sz="2400" dirty="0">
                <a:solidFill>
                  <a:srgbClr val="000818"/>
                </a:solidFill>
              </a:rPr>
              <a:t>绘制图形元素</a:t>
            </a:r>
            <a:endParaRPr lang="zh-CN" altLang="en-US" sz="2400" dirty="0">
              <a:solidFill>
                <a:srgbClr val="000818"/>
              </a:solidFill>
            </a:endParaRPr>
          </a:p>
          <a:p>
            <a:pPr>
              <a:spcBef>
                <a:spcPct val="0"/>
              </a:spcBef>
              <a:buNone/>
            </a:pPr>
            <a:r>
              <a:rPr lang="zh-CN" altLang="en-US" sz="2400" dirty="0">
                <a:solidFill>
                  <a:srgbClr val="000818"/>
                </a:solidFill>
              </a:rPr>
              <a:t>		</a:t>
            </a:r>
            <a:r>
              <a:rPr lang="en-US" altLang="zh-CN" sz="2400" dirty="0">
                <a:solidFill>
                  <a:srgbClr val="000818"/>
                </a:solidFill>
              </a:rPr>
              <a:t>glVertex2f(0,0);   //</a:t>
            </a:r>
            <a:r>
              <a:rPr lang="zh-CN" altLang="en-US" sz="2400" dirty="0">
                <a:solidFill>
                  <a:srgbClr val="000818"/>
                </a:solidFill>
              </a:rPr>
              <a:t>指定点坐标</a:t>
            </a:r>
            <a:endParaRPr lang="en-US" altLang="zh-CN" sz="2400" dirty="0">
              <a:solidFill>
                <a:srgbClr val="000818"/>
              </a:solidFill>
            </a:endParaRPr>
          </a:p>
          <a:p>
            <a:pPr>
              <a:spcBef>
                <a:spcPct val="0"/>
              </a:spcBef>
              <a:buNone/>
            </a:pPr>
            <a:r>
              <a:rPr lang="en-US" altLang="zh-CN" sz="2400" dirty="0">
                <a:solidFill>
                  <a:srgbClr val="000818"/>
                </a:solidFill>
              </a:rPr>
              <a:t>		glVertex2f(100,100);</a:t>
            </a:r>
            <a:endParaRPr lang="en-US" altLang="zh-CN" sz="2400" dirty="0">
              <a:solidFill>
                <a:srgbClr val="000818"/>
              </a:solidFill>
            </a:endParaRPr>
          </a:p>
          <a:p>
            <a:pPr>
              <a:spcBef>
                <a:spcPct val="0"/>
              </a:spcBef>
              <a:buNone/>
            </a:pPr>
            <a:r>
              <a:rPr lang="en-US" altLang="zh-CN" sz="2400" dirty="0">
                <a:solidFill>
                  <a:srgbClr val="000818"/>
                </a:solidFill>
              </a:rPr>
              <a:t>	glEnd();</a:t>
            </a:r>
            <a:endParaRPr lang="en-US" altLang="zh-CN" sz="2400" dirty="0">
              <a:solidFill>
                <a:srgbClr val="000818"/>
              </a:solidFill>
            </a:endParaRPr>
          </a:p>
          <a:p>
            <a:pPr>
              <a:spcBef>
                <a:spcPct val="0"/>
              </a:spcBef>
              <a:buNone/>
            </a:pPr>
            <a:r>
              <a:rPr lang="en-US" altLang="zh-CN" sz="2400" dirty="0">
                <a:solidFill>
                  <a:srgbClr val="000818"/>
                </a:solidFill>
              </a:rPr>
              <a:t>	glFlush();//</a:t>
            </a:r>
            <a:r>
              <a:rPr lang="zh-CN" altLang="en-US" sz="2400" dirty="0">
                <a:solidFill>
                  <a:srgbClr val="000818"/>
                </a:solidFill>
              </a:rPr>
              <a:t>必须有。强制刷新绘制</a:t>
            </a:r>
            <a:endParaRPr lang="en-US" altLang="zh-CN" sz="2400" dirty="0">
              <a:solidFill>
                <a:srgbClr val="000818"/>
              </a:solidFill>
            </a:endParaRPr>
          </a:p>
          <a:p>
            <a:pPr>
              <a:spcBef>
                <a:spcPct val="0"/>
              </a:spcBef>
              <a:buNone/>
            </a:pPr>
            <a:r>
              <a:rPr lang="en-US" altLang="zh-CN" sz="2400" dirty="0">
                <a:solidFill>
                  <a:srgbClr val="000818"/>
                </a:solidFill>
              </a:rPr>
              <a:t>}</a:t>
            </a:r>
            <a:endParaRPr lang="en-US" altLang="zh-CN" sz="2400" dirty="0">
              <a:solidFill>
                <a:srgbClr val="000818"/>
              </a:solidFill>
            </a:endParaRPr>
          </a:p>
        </p:txBody>
      </p:sp>
      <p:sp>
        <p:nvSpPr>
          <p:cNvPr id="52226" name="文本框 13"/>
          <p:cNvSpPr txBox="1"/>
          <p:nvPr/>
        </p:nvSpPr>
        <p:spPr>
          <a:xfrm>
            <a:off x="514350" y="501650"/>
            <a:ext cx="7600950"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--OpenGL</a:t>
            </a:r>
            <a:endParaRPr lang="zh-CN" altLang="en-US" sz="3200" b="1" dirty="0">
              <a:latin typeface="华文楷体" panose="02010600040101010101" pitchFamily="2" charset="-122"/>
              <a:ea typeface="华文楷体" panose="02010600040101010101" pitchFamily="2" charset="-122"/>
            </a:endParaRPr>
          </a:p>
        </p:txBody>
      </p:sp>
      <p:sp>
        <p:nvSpPr>
          <p:cNvPr id="2" name="圆角矩形 1"/>
          <p:cNvSpPr/>
          <p:nvPr/>
        </p:nvSpPr>
        <p:spPr>
          <a:xfrm>
            <a:off x="755650" y="3861435"/>
            <a:ext cx="5328920" cy="144018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custDataLst>
              <p:tags r:id="rId2"/>
            </p:custDataLst>
          </p:nvPr>
        </p:nvSpPr>
        <p:spPr>
          <a:xfrm>
            <a:off x="6228715" y="4437380"/>
            <a:ext cx="2549525" cy="645160"/>
          </a:xfrm>
          <a:prstGeom prst="rect">
            <a:avLst/>
          </a:prstGeom>
          <a:noFill/>
        </p:spPr>
        <p:txBody>
          <a:bodyPr wrap="square" rtlCol="0">
            <a:spAutoFit/>
          </a:bodyPr>
          <a:p>
            <a:r>
              <a:rPr lang="zh-CN" altLang="en-US"/>
              <a:t>图元实验中需修改此部分代码完成绘制</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内容占位符 2"/>
          <p:cNvSpPr>
            <a:spLocks noGrp="1"/>
          </p:cNvSpPr>
          <p:nvPr>
            <p:ph idx="1"/>
          </p:nvPr>
        </p:nvSpPr>
        <p:spPr>
          <a:xfrm>
            <a:off x="157480" y="1925320"/>
            <a:ext cx="8878570" cy="4475480"/>
          </a:xfrm>
        </p:spPr>
        <p:txBody>
          <a:bodyPr vert="horz" wrap="square" lIns="91440" tIns="45720" rIns="91440" bIns="45720" anchor="t" anchorCtr="0"/>
          <a:p>
            <a:pPr>
              <a:spcBef>
                <a:spcPct val="0"/>
              </a:spcBef>
              <a:buNone/>
            </a:pPr>
            <a:r>
              <a:rPr lang="en-US" altLang="zh-CN" sz="2400" dirty="0">
                <a:solidFill>
                  <a:srgbClr val="000818"/>
                </a:solidFill>
              </a:rPr>
              <a:t>//</a:t>
            </a:r>
            <a:r>
              <a:rPr lang="zh-CN" altLang="en-US" sz="2400" dirty="0">
                <a:solidFill>
                  <a:srgbClr val="000818"/>
                </a:solidFill>
              </a:rPr>
              <a:t>重绘回调函数：</a:t>
            </a:r>
            <a:r>
              <a:rPr lang="en-US" altLang="zh-CN" sz="2400" dirty="0">
                <a:solidFill>
                  <a:srgbClr val="000818"/>
                </a:solidFill>
              </a:rPr>
              <a:t>w-</a:t>
            </a:r>
            <a:r>
              <a:rPr lang="zh-CN" altLang="en-US" sz="2400" dirty="0">
                <a:solidFill>
                  <a:srgbClr val="000818"/>
                </a:solidFill>
              </a:rPr>
              <a:t>当前窗体宽度；</a:t>
            </a:r>
            <a:r>
              <a:rPr lang="en-US" altLang="zh-CN" sz="2400" dirty="0">
                <a:solidFill>
                  <a:srgbClr val="000818"/>
                </a:solidFill>
              </a:rPr>
              <a:t>h-</a:t>
            </a:r>
            <a:r>
              <a:rPr lang="zh-CN" altLang="en-US" sz="2400" dirty="0">
                <a:solidFill>
                  <a:srgbClr val="000818"/>
                </a:solidFill>
              </a:rPr>
              <a:t>当前窗体高度</a:t>
            </a:r>
            <a:endParaRPr lang="zh-CN" altLang="en-US" sz="2400" dirty="0">
              <a:solidFill>
                <a:srgbClr val="000818"/>
              </a:solidFill>
            </a:endParaRPr>
          </a:p>
          <a:p>
            <a:pPr>
              <a:spcBef>
                <a:spcPct val="0"/>
              </a:spcBef>
              <a:buNone/>
            </a:pPr>
            <a:r>
              <a:rPr lang="en-US" altLang="zh-CN" sz="2400" dirty="0">
                <a:solidFill>
                  <a:srgbClr val="000818"/>
                </a:solidFill>
              </a:rPr>
              <a:t>//GLsizei</a:t>
            </a:r>
            <a:r>
              <a:rPr lang="zh-CN" altLang="en-US" sz="2400" dirty="0">
                <a:solidFill>
                  <a:srgbClr val="000818"/>
                </a:solidFill>
              </a:rPr>
              <a:t>是</a:t>
            </a:r>
            <a:r>
              <a:rPr lang="en-US" altLang="zh-CN" sz="2400" dirty="0">
                <a:solidFill>
                  <a:srgbClr val="000818"/>
                </a:solidFill>
              </a:rPr>
              <a:t>OpenGL</a:t>
            </a:r>
            <a:r>
              <a:rPr lang="zh-CN" altLang="en-US" sz="2400" dirty="0">
                <a:solidFill>
                  <a:srgbClr val="000818"/>
                </a:solidFill>
              </a:rPr>
              <a:t>自定义</a:t>
            </a:r>
            <a:r>
              <a:rPr lang="zh-CN" altLang="en-US" sz="2400" dirty="0">
                <a:solidFill>
                  <a:srgbClr val="000818"/>
                </a:solidFill>
                <a:sym typeface="+mn-ea"/>
              </a:rPr>
              <a:t>整数</a:t>
            </a:r>
            <a:r>
              <a:rPr lang="zh-CN" altLang="en-US" sz="2400" dirty="0">
                <a:solidFill>
                  <a:srgbClr val="000818"/>
                </a:solidFill>
              </a:rPr>
              <a:t>数据类型，用于表示尺寸相关变量</a:t>
            </a:r>
            <a:endParaRPr lang="zh-CN" altLang="en-US" sz="2400" dirty="0">
              <a:solidFill>
                <a:srgbClr val="000818"/>
              </a:solidFill>
            </a:endParaRPr>
          </a:p>
          <a:p>
            <a:pPr latinLnBrk="0">
              <a:lnSpc>
                <a:spcPct val="110000"/>
              </a:lnSpc>
              <a:spcBef>
                <a:spcPct val="0"/>
              </a:spcBef>
              <a:buNone/>
            </a:pPr>
            <a:r>
              <a:rPr lang="en-US" altLang="zh-CN" sz="2400" dirty="0">
                <a:solidFill>
                  <a:srgbClr val="000818"/>
                </a:solidFill>
              </a:rPr>
              <a:t>void reshape(GLsizei w, GLsizei h) //</a:t>
            </a:r>
            <a:r>
              <a:rPr lang="zh-CN" altLang="en-US" sz="2400" dirty="0">
                <a:solidFill>
                  <a:srgbClr val="000818"/>
                </a:solidFill>
              </a:rPr>
              <a:t>自定义函数</a:t>
            </a:r>
            <a:endParaRPr lang="en-US" altLang="zh-CN" sz="2400" dirty="0">
              <a:solidFill>
                <a:srgbClr val="000818"/>
              </a:solidFill>
            </a:endParaRPr>
          </a:p>
          <a:p>
            <a:pPr latinLnBrk="0">
              <a:lnSpc>
                <a:spcPct val="110000"/>
              </a:lnSpc>
              <a:spcBef>
                <a:spcPct val="0"/>
              </a:spcBef>
              <a:buNone/>
            </a:pPr>
            <a:r>
              <a:rPr lang="en-US" altLang="zh-CN" sz="2400" dirty="0">
                <a:solidFill>
                  <a:srgbClr val="000818"/>
                </a:solidFill>
              </a:rPr>
              <a:t>{</a:t>
            </a:r>
            <a:endParaRPr lang="en-US" altLang="zh-CN" sz="2400" dirty="0">
              <a:solidFill>
                <a:srgbClr val="000818"/>
              </a:solidFill>
            </a:endParaRPr>
          </a:p>
          <a:p>
            <a:pPr latinLnBrk="0">
              <a:lnSpc>
                <a:spcPct val="110000"/>
              </a:lnSpc>
              <a:spcBef>
                <a:spcPct val="0"/>
              </a:spcBef>
              <a:buNone/>
            </a:pPr>
            <a:r>
              <a:rPr lang="en-US" altLang="zh-CN" sz="2400" dirty="0">
                <a:solidFill>
                  <a:srgbClr val="000818"/>
                </a:solidFill>
              </a:rPr>
              <a:t>	glViewport(0, 0, w, h); //</a:t>
            </a:r>
            <a:r>
              <a:rPr lang="zh-CN" altLang="en-US" sz="2400" dirty="0">
                <a:solidFill>
                  <a:srgbClr val="000818"/>
                </a:solidFill>
              </a:rPr>
              <a:t>定义视口大小</a:t>
            </a:r>
            <a:endParaRPr lang="zh-CN" altLang="en-US" sz="2400" dirty="0">
              <a:solidFill>
                <a:srgbClr val="000818"/>
              </a:solidFill>
            </a:endParaRPr>
          </a:p>
          <a:p>
            <a:pPr latinLnBrk="0">
              <a:lnSpc>
                <a:spcPct val="110000"/>
              </a:lnSpc>
              <a:spcBef>
                <a:spcPct val="0"/>
              </a:spcBef>
              <a:buNone/>
            </a:pPr>
            <a:r>
              <a:rPr lang="en-US" altLang="zh-CN" sz="2400" dirty="0">
                <a:solidFill>
                  <a:srgbClr val="000818"/>
                </a:solidFill>
              </a:rPr>
              <a:t>	glMatrixMode(GL_PROJECTION); </a:t>
            </a:r>
            <a:r>
              <a:rPr lang="en-US" altLang="zh-CN" sz="2400" dirty="0">
                <a:solidFill>
                  <a:srgbClr val="000818"/>
                </a:solidFill>
                <a:sym typeface="+mn-ea"/>
              </a:rPr>
              <a:t>//</a:t>
            </a:r>
            <a:r>
              <a:rPr lang="zh-CN" altLang="en-US" sz="2400" dirty="0">
                <a:solidFill>
                  <a:srgbClr val="000818"/>
                </a:solidFill>
                <a:sym typeface="+mn-ea"/>
              </a:rPr>
              <a:t>指定矩阵类型为投影</a:t>
            </a:r>
            <a:endParaRPr lang="en-US" altLang="zh-CN" sz="2400" dirty="0">
              <a:solidFill>
                <a:srgbClr val="000818"/>
              </a:solidFill>
            </a:endParaRPr>
          </a:p>
          <a:p>
            <a:pPr latinLnBrk="0">
              <a:lnSpc>
                <a:spcPct val="110000"/>
              </a:lnSpc>
              <a:spcBef>
                <a:spcPct val="0"/>
              </a:spcBef>
              <a:buNone/>
            </a:pPr>
            <a:r>
              <a:rPr lang="zh-CN" altLang="en-US" sz="2400" dirty="0">
                <a:solidFill>
                  <a:srgbClr val="000818"/>
                </a:solidFill>
              </a:rPr>
              <a:t>	</a:t>
            </a:r>
            <a:r>
              <a:rPr lang="en-US" altLang="zh-CN" sz="2400" dirty="0">
                <a:solidFill>
                  <a:srgbClr val="000818"/>
                </a:solidFill>
              </a:rPr>
              <a:t>glLoadIdentity(); </a:t>
            </a:r>
            <a:r>
              <a:rPr lang="en-US" altLang="zh-CN" sz="2400" dirty="0">
                <a:solidFill>
                  <a:srgbClr val="000818"/>
                </a:solidFill>
                <a:sym typeface="+mn-ea"/>
              </a:rPr>
              <a:t>//</a:t>
            </a:r>
            <a:r>
              <a:rPr lang="zh-CN" altLang="en-US" sz="2400" dirty="0">
                <a:solidFill>
                  <a:srgbClr val="000818"/>
                </a:solidFill>
                <a:sym typeface="+mn-ea"/>
              </a:rPr>
              <a:t>将矩阵设置为单位矩阵</a:t>
            </a:r>
            <a:endParaRPr lang="en-US" altLang="zh-CN" sz="2400" dirty="0">
              <a:solidFill>
                <a:srgbClr val="000818"/>
              </a:solidFill>
            </a:endParaRPr>
          </a:p>
          <a:p>
            <a:pPr latinLnBrk="0">
              <a:lnSpc>
                <a:spcPct val="110000"/>
              </a:lnSpc>
              <a:spcBef>
                <a:spcPct val="0"/>
              </a:spcBef>
              <a:buNone/>
            </a:pPr>
            <a:r>
              <a:rPr lang="zh-CN" altLang="en-US" sz="2400" dirty="0">
                <a:solidFill>
                  <a:srgbClr val="000818"/>
                </a:solidFill>
              </a:rPr>
              <a:t>	</a:t>
            </a:r>
            <a:r>
              <a:rPr lang="en-US" altLang="zh-CN" sz="2400" dirty="0">
                <a:solidFill>
                  <a:srgbClr val="000818"/>
                </a:solidFill>
              </a:rPr>
              <a:t>gluOrtho2D (0,w,0,h); </a:t>
            </a:r>
            <a:r>
              <a:rPr lang="en-US" altLang="zh-CN" sz="2400" dirty="0">
                <a:solidFill>
                  <a:srgbClr val="000818"/>
                </a:solidFill>
                <a:sym typeface="+mn-ea"/>
              </a:rPr>
              <a:t>//</a:t>
            </a:r>
            <a:r>
              <a:rPr lang="zh-CN" altLang="en-US" sz="2400" dirty="0">
                <a:solidFill>
                  <a:srgbClr val="000818"/>
                </a:solidFill>
                <a:sym typeface="+mn-ea"/>
              </a:rPr>
              <a:t>指定裁剪窗口大小，即显示范围</a:t>
            </a:r>
            <a:endParaRPr lang="zh-CN" altLang="en-US" sz="2400" dirty="0">
              <a:solidFill>
                <a:srgbClr val="000818"/>
              </a:solidFill>
              <a:sym typeface="+mn-ea"/>
            </a:endParaRPr>
          </a:p>
          <a:p>
            <a:pPr latinLnBrk="0">
              <a:lnSpc>
                <a:spcPct val="110000"/>
              </a:lnSpc>
              <a:spcBef>
                <a:spcPct val="0"/>
              </a:spcBef>
              <a:buNone/>
            </a:pPr>
            <a:r>
              <a:rPr lang="en-US" altLang="zh-CN" sz="2400" dirty="0">
                <a:solidFill>
                  <a:srgbClr val="000818"/>
                </a:solidFill>
              </a:rPr>
              <a:t>	glMatrixMode(GL_MODELVIEW); </a:t>
            </a:r>
            <a:r>
              <a:rPr lang="en-US" altLang="zh-CN" sz="2400" dirty="0">
                <a:solidFill>
                  <a:srgbClr val="000818"/>
                </a:solidFill>
                <a:sym typeface="+mn-ea"/>
              </a:rPr>
              <a:t>//</a:t>
            </a:r>
            <a:r>
              <a:rPr lang="zh-CN" altLang="en-US" sz="2400" dirty="0">
                <a:solidFill>
                  <a:srgbClr val="000818"/>
                </a:solidFill>
                <a:sym typeface="+mn-ea"/>
              </a:rPr>
              <a:t>指定矩阵类型为模型视图</a:t>
            </a:r>
            <a:endParaRPr lang="en-US" altLang="zh-CN" sz="2400" dirty="0">
              <a:solidFill>
                <a:srgbClr val="000818"/>
              </a:solidFill>
            </a:endParaRPr>
          </a:p>
          <a:p>
            <a:pPr latinLnBrk="0">
              <a:lnSpc>
                <a:spcPct val="110000"/>
              </a:lnSpc>
              <a:spcBef>
                <a:spcPct val="0"/>
              </a:spcBef>
              <a:buNone/>
            </a:pPr>
            <a:r>
              <a:rPr lang="en-US" altLang="zh-CN" sz="2400" dirty="0">
                <a:solidFill>
                  <a:srgbClr val="000818"/>
                </a:solidFill>
              </a:rPr>
              <a:t>}</a:t>
            </a:r>
            <a:endParaRPr lang="en-US" altLang="zh-CN" sz="2400" dirty="0">
              <a:solidFill>
                <a:srgbClr val="000818"/>
              </a:solidFill>
            </a:endParaRPr>
          </a:p>
        </p:txBody>
      </p:sp>
      <p:sp>
        <p:nvSpPr>
          <p:cNvPr id="53250" name="文本框 13"/>
          <p:cNvSpPr txBox="1"/>
          <p:nvPr/>
        </p:nvSpPr>
        <p:spPr>
          <a:xfrm>
            <a:off x="514350" y="501650"/>
            <a:ext cx="7600950"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--OpenGL</a:t>
            </a:r>
            <a:endParaRPr lang="zh-CN" altLang="en-US" sz="3200" b="1" dirty="0">
              <a:latin typeface="华文楷体" panose="02010600040101010101" pitchFamily="2" charset="-122"/>
              <a:ea typeface="华文楷体" panose="02010600040101010101" pitchFamily="2" charset="-122"/>
            </a:endParaRPr>
          </a:p>
        </p:txBody>
      </p:sp>
      <p:sp>
        <p:nvSpPr>
          <p:cNvPr id="2" name="文本框 1"/>
          <p:cNvSpPr txBox="1"/>
          <p:nvPr/>
        </p:nvSpPr>
        <p:spPr>
          <a:xfrm>
            <a:off x="5868035" y="1412875"/>
            <a:ext cx="2549525" cy="368300"/>
          </a:xfrm>
          <a:prstGeom prst="rect">
            <a:avLst/>
          </a:prstGeom>
          <a:noFill/>
        </p:spPr>
        <p:txBody>
          <a:bodyPr wrap="square" rtlCol="0">
            <a:spAutoFit/>
          </a:bodyPr>
          <a:p>
            <a:r>
              <a:rPr lang="zh-CN" altLang="en-US"/>
              <a:t>图元实验中不需要改变</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内容占位符 2"/>
          <p:cNvSpPr>
            <a:spLocks noGrp="1"/>
          </p:cNvSpPr>
          <p:nvPr>
            <p:ph idx="1"/>
            <p:custDataLst>
              <p:tags r:id="rId1"/>
            </p:custDataLst>
          </p:nvPr>
        </p:nvSpPr>
        <p:spPr>
          <a:xfrm>
            <a:off x="179388" y="1331913"/>
            <a:ext cx="8856662" cy="5068887"/>
          </a:xfrm>
        </p:spPr>
        <p:txBody>
          <a:bodyPr vert="horz" wrap="square" lIns="91440" tIns="45720" rIns="91440" bIns="45720" anchor="t" anchorCtr="0"/>
          <a:p>
            <a:pPr>
              <a:spcBef>
                <a:spcPct val="0"/>
              </a:spcBef>
              <a:buNone/>
            </a:pPr>
            <a:r>
              <a:rPr lang="en-US" altLang="zh-CN" sz="2400" dirty="0">
                <a:solidFill>
                  <a:srgbClr val="000818"/>
                </a:solidFill>
              </a:rPr>
              <a:t>int main(int argc,char **argv) </a:t>
            </a:r>
            <a:endParaRPr lang="en-US" altLang="zh-CN" sz="2400" dirty="0">
              <a:solidFill>
                <a:srgbClr val="000818"/>
              </a:solidFill>
            </a:endParaRPr>
          </a:p>
          <a:p>
            <a:pPr>
              <a:spcBef>
                <a:spcPct val="0"/>
              </a:spcBef>
              <a:buNone/>
            </a:pPr>
            <a:r>
              <a:rPr lang="en-US" altLang="zh-CN" sz="2400" dirty="0">
                <a:solidFill>
                  <a:srgbClr val="000818"/>
                </a:solidFill>
              </a:rPr>
              <a:t>{	</a:t>
            </a:r>
            <a:endParaRPr lang="en-US" altLang="zh-CN" sz="2400" dirty="0">
              <a:solidFill>
                <a:srgbClr val="000818"/>
              </a:solidFill>
            </a:endParaRPr>
          </a:p>
          <a:p>
            <a:pPr>
              <a:spcBef>
                <a:spcPct val="0"/>
              </a:spcBef>
              <a:buNone/>
            </a:pPr>
            <a:r>
              <a:rPr lang="en-US" altLang="zh-CN" sz="2400" dirty="0">
                <a:solidFill>
                  <a:srgbClr val="000818"/>
                </a:solidFill>
              </a:rPr>
              <a:t>    glutInit(&amp;argc,argv);</a:t>
            </a:r>
            <a:r>
              <a:rPr lang="en-US" altLang="zh-CN" sz="2400" dirty="0">
                <a:solidFill>
                  <a:srgbClr val="000818"/>
                </a:solidFill>
                <a:sym typeface="+mn-ea"/>
              </a:rPr>
              <a:t>//</a:t>
            </a:r>
            <a:r>
              <a:rPr lang="en-US" altLang="zh-CN" sz="2400" dirty="0">
                <a:solidFill>
                  <a:srgbClr val="000818"/>
                </a:solidFill>
              </a:rPr>
              <a:t>初始化 GLUT 库</a:t>
            </a:r>
            <a:endParaRPr lang="en-US" altLang="zh-CN" sz="2400" dirty="0">
              <a:solidFill>
                <a:srgbClr val="000818"/>
              </a:solidFill>
            </a:endParaRPr>
          </a:p>
          <a:p>
            <a:pPr>
              <a:spcBef>
                <a:spcPct val="0"/>
              </a:spcBef>
              <a:buNone/>
            </a:pPr>
            <a:r>
              <a:rPr lang="en-US" altLang="zh-CN" sz="2400" dirty="0">
                <a:solidFill>
                  <a:srgbClr val="000818"/>
                </a:solidFill>
              </a:rPr>
              <a:t>    //</a:t>
            </a:r>
            <a:r>
              <a:rPr lang="zh-CN" altLang="en-US" sz="2400" dirty="0">
                <a:solidFill>
                  <a:srgbClr val="000818"/>
                </a:solidFill>
              </a:rPr>
              <a:t>初始化</a:t>
            </a:r>
            <a:r>
              <a:rPr lang="en-US" altLang="zh-CN" sz="2400" dirty="0">
                <a:solidFill>
                  <a:srgbClr val="000818"/>
                </a:solidFill>
              </a:rPr>
              <a:t>glut</a:t>
            </a:r>
            <a:r>
              <a:rPr lang="zh-CN" altLang="en-US" sz="2400" dirty="0">
                <a:solidFill>
                  <a:srgbClr val="000818"/>
                </a:solidFill>
              </a:rPr>
              <a:t>工具包的显示模式：单缓冲</a:t>
            </a:r>
            <a:r>
              <a:rPr lang="en-US" altLang="zh-CN" sz="2400" dirty="0">
                <a:solidFill>
                  <a:srgbClr val="000818"/>
                </a:solidFill>
              </a:rPr>
              <a:t>|RGB</a:t>
            </a:r>
            <a:r>
              <a:rPr lang="zh-CN" altLang="en-US" sz="2400" dirty="0">
                <a:solidFill>
                  <a:srgbClr val="000818"/>
                </a:solidFill>
              </a:rPr>
              <a:t>颜色模式</a:t>
            </a:r>
            <a:endParaRPr lang="zh-CN" altLang="en-US" sz="2400" dirty="0">
              <a:solidFill>
                <a:srgbClr val="000818"/>
              </a:solidFill>
            </a:endParaRPr>
          </a:p>
          <a:p>
            <a:pPr>
              <a:spcBef>
                <a:spcPct val="0"/>
              </a:spcBef>
              <a:buNone/>
            </a:pPr>
            <a:r>
              <a:rPr lang="zh-CN" altLang="en-US" sz="2400" dirty="0">
                <a:solidFill>
                  <a:srgbClr val="000818"/>
                </a:solidFill>
              </a:rPr>
              <a:t>	</a:t>
            </a:r>
            <a:r>
              <a:rPr lang="en-US" altLang="zh-CN" sz="2400" dirty="0">
                <a:solidFill>
                  <a:srgbClr val="000818"/>
                </a:solidFill>
              </a:rPr>
              <a:t>glutInitDisplayMode(GLUT_SINGLE|GLUT_RGB);</a:t>
            </a:r>
            <a:endParaRPr lang="en-US" altLang="zh-CN" sz="2400" dirty="0">
              <a:solidFill>
                <a:srgbClr val="000818"/>
              </a:solidFill>
            </a:endParaRPr>
          </a:p>
          <a:p>
            <a:pPr>
              <a:spcBef>
                <a:spcPct val="0"/>
              </a:spcBef>
              <a:buNone/>
            </a:pPr>
            <a:r>
              <a:rPr lang="en-US" altLang="zh-CN" sz="2400" dirty="0">
                <a:solidFill>
                  <a:srgbClr val="000818"/>
                </a:solidFill>
              </a:rPr>
              <a:t>    </a:t>
            </a:r>
            <a:endParaRPr lang="zh-CN" altLang="en-US" sz="2400" dirty="0">
              <a:solidFill>
                <a:srgbClr val="000818"/>
              </a:solidFill>
            </a:endParaRPr>
          </a:p>
          <a:p>
            <a:pPr>
              <a:spcBef>
                <a:spcPct val="0"/>
              </a:spcBef>
              <a:buNone/>
            </a:pPr>
            <a:r>
              <a:rPr lang="zh-CN" altLang="en-US" sz="2400" dirty="0">
                <a:solidFill>
                  <a:srgbClr val="000818"/>
                </a:solidFill>
              </a:rPr>
              <a:t>	</a:t>
            </a:r>
            <a:r>
              <a:rPr lang="en-US" altLang="zh-CN" sz="2400" dirty="0">
                <a:solidFill>
                  <a:srgbClr val="000818"/>
                </a:solidFill>
              </a:rPr>
              <a:t>glutInitWindowSize(500,500);</a:t>
            </a:r>
            <a:r>
              <a:rPr lang="en-US" altLang="zh-CN" sz="2400" dirty="0">
                <a:solidFill>
                  <a:srgbClr val="000818"/>
                </a:solidFill>
                <a:sym typeface="+mn-ea"/>
              </a:rPr>
              <a:t>//</a:t>
            </a:r>
            <a:r>
              <a:rPr lang="zh-CN" altLang="en-US" sz="2400" dirty="0">
                <a:solidFill>
                  <a:srgbClr val="000818"/>
                </a:solidFill>
                <a:sym typeface="+mn-ea"/>
              </a:rPr>
              <a:t>指定窗体大小，单位是像素</a:t>
            </a:r>
            <a:endParaRPr lang="en-US" altLang="zh-CN" sz="2400" dirty="0">
              <a:solidFill>
                <a:srgbClr val="000818"/>
              </a:solidFill>
            </a:endParaRPr>
          </a:p>
          <a:p>
            <a:pPr>
              <a:spcBef>
                <a:spcPct val="0"/>
              </a:spcBef>
              <a:buNone/>
            </a:pPr>
            <a:r>
              <a:rPr lang="en-US" altLang="zh-CN" sz="2400" dirty="0">
                <a:solidFill>
                  <a:srgbClr val="000818"/>
                </a:solidFill>
              </a:rPr>
              <a:t> 	glutInitWindowPosition(0,0);</a:t>
            </a:r>
            <a:r>
              <a:rPr lang="en-US" altLang="zh-CN" sz="2400" dirty="0">
                <a:solidFill>
                  <a:srgbClr val="000818"/>
                </a:solidFill>
                <a:sym typeface="+mn-ea"/>
              </a:rPr>
              <a:t>//</a:t>
            </a:r>
            <a:r>
              <a:rPr lang="zh-CN" altLang="en-US" sz="2400" dirty="0">
                <a:solidFill>
                  <a:srgbClr val="000818"/>
                </a:solidFill>
                <a:sym typeface="+mn-ea"/>
              </a:rPr>
              <a:t>指定窗体左上角初始位置，单位是像素</a:t>
            </a:r>
            <a:endParaRPr lang="zh-CN" altLang="en-US" sz="2400" dirty="0">
              <a:solidFill>
                <a:srgbClr val="000818"/>
              </a:solidFill>
            </a:endParaRPr>
          </a:p>
          <a:p>
            <a:pPr>
              <a:spcBef>
                <a:spcPct val="0"/>
              </a:spcBef>
              <a:buNone/>
            </a:pPr>
            <a:r>
              <a:rPr lang="zh-CN" altLang="en-US" sz="2400" dirty="0">
                <a:solidFill>
                  <a:srgbClr val="000818"/>
                </a:solidFill>
              </a:rPr>
              <a:t>	</a:t>
            </a:r>
            <a:r>
              <a:rPr lang="en-US" altLang="zh-CN" sz="2400" dirty="0">
                <a:solidFill>
                  <a:srgbClr val="000818"/>
                </a:solidFill>
              </a:rPr>
              <a:t>glutCreateWindow("simple"); </a:t>
            </a:r>
            <a:r>
              <a:rPr lang="en-US" altLang="zh-CN" sz="2400" dirty="0">
                <a:solidFill>
                  <a:srgbClr val="000818"/>
                </a:solidFill>
                <a:sym typeface="+mn-ea"/>
              </a:rPr>
              <a:t>//</a:t>
            </a:r>
            <a:r>
              <a:rPr lang="zh-CN" altLang="en-US" sz="2400" dirty="0">
                <a:solidFill>
                  <a:srgbClr val="000818"/>
                </a:solidFill>
                <a:sym typeface="+mn-ea"/>
              </a:rPr>
              <a:t>创建名称为</a:t>
            </a:r>
            <a:r>
              <a:rPr lang="en-US" altLang="zh-CN" sz="2400" dirty="0">
                <a:solidFill>
                  <a:srgbClr val="000818"/>
                </a:solidFill>
                <a:sym typeface="+mn-ea"/>
              </a:rPr>
              <a:t>"simple"</a:t>
            </a:r>
            <a:r>
              <a:rPr lang="zh-CN" altLang="en-US" sz="2400" dirty="0">
                <a:solidFill>
                  <a:srgbClr val="000818"/>
                </a:solidFill>
                <a:sym typeface="+mn-ea"/>
              </a:rPr>
              <a:t>的窗体</a:t>
            </a:r>
            <a:endParaRPr lang="en-US" altLang="zh-CN" sz="2400" dirty="0">
              <a:solidFill>
                <a:srgbClr val="000818"/>
              </a:solidFill>
            </a:endParaRPr>
          </a:p>
          <a:p>
            <a:pPr>
              <a:spcBef>
                <a:spcPct val="0"/>
              </a:spcBef>
              <a:buNone/>
            </a:pPr>
            <a:r>
              <a:rPr lang="en-US" altLang="zh-CN" sz="2400" dirty="0">
                <a:solidFill>
                  <a:srgbClr val="000818"/>
                </a:solidFill>
              </a:rPr>
              <a:t>	glutDisplayFunc(display); 	//</a:t>
            </a:r>
            <a:r>
              <a:rPr lang="zh-CN" altLang="en-US" sz="2400" dirty="0">
                <a:solidFill>
                  <a:srgbClr val="000818"/>
                </a:solidFill>
              </a:rPr>
              <a:t>注册重绘回调函数，刷新时调用</a:t>
            </a:r>
            <a:r>
              <a:rPr lang="en-US" altLang="zh-CN" sz="2400" dirty="0">
                <a:solidFill>
                  <a:srgbClr val="000818"/>
                </a:solidFill>
              </a:rPr>
              <a:t>glutReshapeFunc(reshape); </a:t>
            </a:r>
            <a:r>
              <a:rPr lang="en-US" altLang="zh-CN" sz="2400" dirty="0">
                <a:solidFill>
                  <a:srgbClr val="000818"/>
                </a:solidFill>
                <a:sym typeface="+mn-ea"/>
              </a:rPr>
              <a:t>//</a:t>
            </a:r>
            <a:r>
              <a:rPr lang="zh-CN" altLang="en-US" sz="2400" dirty="0">
                <a:solidFill>
                  <a:srgbClr val="000818"/>
                </a:solidFill>
                <a:sym typeface="+mn-ea"/>
              </a:rPr>
              <a:t>注册回调函数</a:t>
            </a:r>
            <a:endParaRPr lang="en-US" altLang="zh-CN" sz="2400" dirty="0">
              <a:solidFill>
                <a:srgbClr val="000818"/>
              </a:solidFill>
            </a:endParaRPr>
          </a:p>
          <a:p>
            <a:pPr>
              <a:spcBef>
                <a:spcPct val="0"/>
              </a:spcBef>
              <a:buNone/>
            </a:pPr>
            <a:r>
              <a:rPr lang="en-US" altLang="zh-CN" sz="2400" dirty="0">
                <a:solidFill>
                  <a:srgbClr val="000818"/>
                </a:solidFill>
              </a:rPr>
              <a:t>	glutMainLoop();    //进入GLUT事件处理循环</a:t>
            </a:r>
            <a:endParaRPr lang="en-US" altLang="zh-CN" sz="2400" dirty="0">
              <a:solidFill>
                <a:srgbClr val="000818"/>
              </a:solidFill>
            </a:endParaRPr>
          </a:p>
          <a:p>
            <a:pPr>
              <a:spcBef>
                <a:spcPct val="0"/>
              </a:spcBef>
              <a:buNone/>
            </a:pPr>
            <a:r>
              <a:rPr lang="en-US" altLang="zh-CN" sz="2400" dirty="0">
                <a:solidFill>
                  <a:srgbClr val="000818"/>
                </a:solidFill>
              </a:rPr>
              <a:t>    return 0;</a:t>
            </a:r>
            <a:endParaRPr lang="en-US" altLang="zh-CN" sz="2400" dirty="0">
              <a:solidFill>
                <a:srgbClr val="000818"/>
              </a:solidFill>
            </a:endParaRPr>
          </a:p>
          <a:p>
            <a:pPr>
              <a:spcBef>
                <a:spcPct val="0"/>
              </a:spcBef>
              <a:buNone/>
            </a:pPr>
            <a:r>
              <a:rPr lang="en-US" altLang="zh-CN" sz="2400" dirty="0">
                <a:solidFill>
                  <a:srgbClr val="000818"/>
                </a:solidFill>
              </a:rPr>
              <a:t> }</a:t>
            </a:r>
            <a:endParaRPr lang="en-US" altLang="zh-CN" sz="2400" dirty="0">
              <a:solidFill>
                <a:srgbClr val="000818"/>
              </a:solidFill>
            </a:endParaRPr>
          </a:p>
        </p:txBody>
      </p:sp>
      <p:sp>
        <p:nvSpPr>
          <p:cNvPr id="54274" name="文本框 13"/>
          <p:cNvSpPr txBox="1"/>
          <p:nvPr/>
        </p:nvSpPr>
        <p:spPr>
          <a:xfrm>
            <a:off x="514350" y="501650"/>
            <a:ext cx="7600950"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--OpenGL</a:t>
            </a:r>
            <a:endParaRPr lang="zh-CN" altLang="en-US" sz="3200" b="1" dirty="0">
              <a:latin typeface="华文楷体" panose="02010600040101010101" pitchFamily="2" charset="-122"/>
              <a:ea typeface="华文楷体" panose="02010600040101010101" pitchFamily="2" charset="-122"/>
            </a:endParaRPr>
          </a:p>
        </p:txBody>
      </p:sp>
      <p:sp>
        <p:nvSpPr>
          <p:cNvPr id="2" name="文本框 1"/>
          <p:cNvSpPr txBox="1"/>
          <p:nvPr>
            <p:custDataLst>
              <p:tags r:id="rId2"/>
            </p:custDataLst>
          </p:nvPr>
        </p:nvSpPr>
        <p:spPr>
          <a:xfrm>
            <a:off x="4643755" y="1332230"/>
            <a:ext cx="3780155" cy="368300"/>
          </a:xfrm>
          <a:prstGeom prst="rect">
            <a:avLst/>
          </a:prstGeom>
          <a:noFill/>
        </p:spPr>
        <p:txBody>
          <a:bodyPr wrap="square" rtlCol="0">
            <a:spAutoFit/>
          </a:bodyPr>
          <a:p>
            <a:r>
              <a:rPr lang="zh-CN" altLang="en-US"/>
              <a:t>暂时不需要改变此函数内容</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Rectangle 3"/>
          <p:cNvSpPr>
            <a:spLocks noGrp="1"/>
          </p:cNvSpPr>
          <p:nvPr>
            <p:ph idx="1"/>
            <p:custDataLst>
              <p:tags r:id="rId1"/>
            </p:custDataLst>
          </p:nvPr>
        </p:nvSpPr>
        <p:spPr>
          <a:xfrm>
            <a:off x="250825" y="1557338"/>
            <a:ext cx="8785225" cy="4525962"/>
          </a:xfrm>
        </p:spPr>
        <p:txBody>
          <a:bodyPr vert="horz" wrap="square" lIns="91440" tIns="45720" rIns="91440" bIns="45720" anchor="t" anchorCtr="0"/>
          <a:p>
            <a:pPr marL="90170" indent="-457200" eaLnBrk="1" latinLnBrk="0" hangingPunct="1">
              <a:lnSpc>
                <a:spcPct val="120000"/>
              </a:lnSpc>
              <a:spcBef>
                <a:spcPts val="600"/>
              </a:spcBef>
            </a:pPr>
            <a:r>
              <a:rPr lang="zh-CN" altLang="en-US" sz="2400" dirty="0">
                <a:solidFill>
                  <a:srgbClr val="000818"/>
                </a:solidFill>
                <a:ea typeface="楷体" panose="02010609060101010101" pitchFamily="49" charset="-122"/>
              </a:rPr>
              <a:t>DirectX：是一种图形应用程序接口API，包含DirectDraw，Direct3D，DirectSound，DirectInput，DirectPlay等多个组件。</a:t>
            </a:r>
            <a:endParaRPr lang="zh-CN" altLang="en-US" sz="2400" dirty="0">
              <a:solidFill>
                <a:srgbClr val="000818"/>
              </a:solidFill>
              <a:ea typeface="楷体" panose="02010609060101010101" pitchFamily="49" charset="-122"/>
            </a:endParaRPr>
          </a:p>
          <a:p>
            <a:pPr marL="982980" lvl="1" indent="-457200" eaLnBrk="1" latinLnBrk="0" hangingPunct="1">
              <a:lnSpc>
                <a:spcPct val="120000"/>
              </a:lnSpc>
              <a:spcBef>
                <a:spcPts val="600"/>
              </a:spcBef>
              <a:buFont typeface="Wingdings" panose="05000000000000000000" pitchFamily="2" charset="2"/>
              <a:buChar char=""/>
            </a:pPr>
            <a:r>
              <a:rPr lang="zh-CN" altLang="en-US" sz="2400" dirty="0">
                <a:solidFill>
                  <a:srgbClr val="000818"/>
                </a:solidFill>
                <a:ea typeface="楷体" panose="02010609060101010101" pitchFamily="49" charset="-122"/>
              </a:rPr>
              <a:t>本质为DLL，主要用于多媒体如视频处理和游戏开发</a:t>
            </a:r>
            <a:endParaRPr lang="zh-CN" altLang="en-US" sz="2400" dirty="0">
              <a:solidFill>
                <a:srgbClr val="000818"/>
              </a:solidFill>
              <a:ea typeface="楷体" panose="02010609060101010101" pitchFamily="49" charset="-122"/>
            </a:endParaRPr>
          </a:p>
          <a:p>
            <a:pPr marL="982980" lvl="1" indent="-457200" eaLnBrk="1" latinLnBrk="0" hangingPunct="1">
              <a:lnSpc>
                <a:spcPct val="120000"/>
              </a:lnSpc>
              <a:spcBef>
                <a:spcPts val="600"/>
              </a:spcBef>
              <a:buFont typeface="Wingdings" panose="05000000000000000000" pitchFamily="2" charset="2"/>
              <a:buChar char=""/>
            </a:pPr>
            <a:r>
              <a:rPr lang="zh-CN" altLang="en-US" sz="2400" dirty="0">
                <a:solidFill>
                  <a:srgbClr val="000818"/>
                </a:solidFill>
                <a:ea typeface="楷体" panose="02010609060101010101" pitchFamily="49" charset="-122"/>
              </a:rPr>
              <a:t>设计目的：硬件无关。程序员不用把过多的时间花费在硬件支持上</a:t>
            </a:r>
            <a:endParaRPr lang="en-US" altLang="zh-CN" sz="2400" dirty="0">
              <a:solidFill>
                <a:srgbClr val="000818"/>
              </a:solidFill>
              <a:ea typeface="楷体" panose="02010609060101010101" pitchFamily="49" charset="-122"/>
            </a:endParaRPr>
          </a:p>
          <a:p>
            <a:pPr marL="982980" lvl="1" indent="-457200" eaLnBrk="1" latinLnBrk="0" hangingPunct="1">
              <a:lnSpc>
                <a:spcPct val="120000"/>
              </a:lnSpc>
              <a:spcBef>
                <a:spcPts val="600"/>
              </a:spcBef>
              <a:buFont typeface="Wingdings" panose="05000000000000000000" pitchFamily="2" charset="2"/>
              <a:buChar char=""/>
            </a:pPr>
            <a:r>
              <a:rPr lang="zh-CN" altLang="en-US" sz="2400" dirty="0">
                <a:solidFill>
                  <a:srgbClr val="000818"/>
                </a:solidFill>
                <a:ea typeface="楷体" panose="02010609060101010101" pitchFamily="49" charset="-122"/>
              </a:rPr>
              <a:t>直接访问显卡与声卡功能，确保多媒体程序能够充分利用高性能硬件，从而提供逼真的三维图形与声音效果</a:t>
            </a:r>
            <a:endParaRPr lang="en-US" altLang="zh-CN" sz="2400" dirty="0">
              <a:solidFill>
                <a:srgbClr val="000818"/>
              </a:solidFill>
              <a:ea typeface="楷体" panose="02010609060101010101" pitchFamily="49" charset="-122"/>
            </a:endParaRPr>
          </a:p>
          <a:p>
            <a:pPr marL="982980" lvl="1" indent="-457200" eaLnBrk="1" latinLnBrk="0" hangingPunct="1">
              <a:lnSpc>
                <a:spcPct val="120000"/>
              </a:lnSpc>
              <a:spcBef>
                <a:spcPts val="600"/>
              </a:spcBef>
              <a:buFont typeface="Wingdings" panose="05000000000000000000" pitchFamily="2" charset="2"/>
              <a:buChar char=""/>
            </a:pPr>
            <a:r>
              <a:rPr lang="zh-CN" altLang="en-US" sz="2400" dirty="0">
                <a:solidFill>
                  <a:srgbClr val="000818"/>
                </a:solidFill>
                <a:ea typeface="楷体" panose="02010609060101010101" pitchFamily="49" charset="-122"/>
              </a:rPr>
              <a:t>只用于</a:t>
            </a:r>
            <a:r>
              <a:rPr lang="en-US" altLang="zh-CN" sz="2400" dirty="0">
                <a:solidFill>
                  <a:srgbClr val="000818"/>
                </a:solidFill>
                <a:ea typeface="楷体" panose="02010609060101010101" pitchFamily="49" charset="-122"/>
              </a:rPr>
              <a:t>Windows</a:t>
            </a:r>
            <a:r>
              <a:rPr lang="zh-CN" altLang="en-US" sz="2400" dirty="0">
                <a:solidFill>
                  <a:srgbClr val="000818"/>
                </a:solidFill>
                <a:ea typeface="楷体" panose="02010609060101010101" pitchFamily="49" charset="-122"/>
              </a:rPr>
              <a:t>平台</a:t>
            </a:r>
            <a:endParaRPr lang="zh-CN" altLang="en-US" sz="2400" dirty="0">
              <a:solidFill>
                <a:srgbClr val="000818"/>
              </a:solidFill>
              <a:ea typeface="楷体" panose="02010609060101010101" pitchFamily="49" charset="-122"/>
            </a:endParaRPr>
          </a:p>
        </p:txBody>
      </p:sp>
      <p:sp>
        <p:nvSpPr>
          <p:cNvPr id="55298" name="文本框 13"/>
          <p:cNvSpPr txBox="1"/>
          <p:nvPr/>
        </p:nvSpPr>
        <p:spPr>
          <a:xfrm>
            <a:off x="514350" y="501650"/>
            <a:ext cx="7434263"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--DirectX</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3"/>
          <p:cNvSpPr>
            <a:spLocks noGrp="1"/>
          </p:cNvSpPr>
          <p:nvPr>
            <p:ph type="body"/>
          </p:nvPr>
        </p:nvSpPr>
        <p:spPr>
          <a:xfrm>
            <a:off x="152400" y="1557338"/>
            <a:ext cx="8839200" cy="4691062"/>
          </a:xfrm>
        </p:spPr>
        <p:txBody>
          <a:bodyPr vert="horz" wrap="square" lIns="91440" tIns="45720" rIns="91440" bIns="45720" anchor="t" anchorCtr="0"/>
          <a:p>
            <a:pPr marL="0" indent="0">
              <a:lnSpc>
                <a:spcPct val="120000"/>
              </a:lnSpc>
              <a:spcBef>
                <a:spcPct val="0"/>
              </a:spcBef>
              <a:buNone/>
            </a:pPr>
            <a:r>
              <a:rPr lang="en-US" altLang="zh-CN" sz="2000" dirty="0">
                <a:solidFill>
                  <a:srgbClr val="000818"/>
                </a:solidFill>
              </a:rPr>
              <a:t>void Render()</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   g_pD3DDevice-&gt;Clear(0, NULL, D3DCLEAR_TARGET | D3DCLEAR_ZBUFFER,D3DCOLOR_XRGB(0, 128, 0), 1.0f, 0);</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   g_pD3DDevice-&gt;BeginScene(); </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   g_pD3DDevice-&gt;SetStreamSource(0, g_pD3DVBuffer, 0, sizeof(MYVERTEX));</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   g_pD3DDevice-&gt;SetFVF(D3DFVF_MYVERTEX);</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   g_pD3DDevice-&gt;DrawPrimitive(D3DPT_TRIANGLESTRIP, 0, 6); </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   g_pD3DDevice-&gt;EndScene();</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   g_pD3DDevice-&gt;Present(NULL, NULL, NULL, NULL);</a:t>
            </a:r>
            <a:endParaRPr lang="en-US" altLang="zh-CN" sz="2000" dirty="0">
              <a:solidFill>
                <a:srgbClr val="000818"/>
              </a:solidFill>
            </a:endParaRPr>
          </a:p>
          <a:p>
            <a:pPr marL="0" indent="0">
              <a:lnSpc>
                <a:spcPct val="120000"/>
              </a:lnSpc>
              <a:spcBef>
                <a:spcPct val="0"/>
              </a:spcBef>
              <a:buNone/>
            </a:pPr>
            <a:r>
              <a:rPr lang="en-US" altLang="zh-CN" sz="2000" dirty="0">
                <a:solidFill>
                  <a:srgbClr val="000818"/>
                </a:solidFill>
              </a:rPr>
              <a:t>}</a:t>
            </a:r>
            <a:endParaRPr lang="en-US" altLang="zh-CN" sz="2000" dirty="0">
              <a:solidFill>
                <a:srgbClr val="000818"/>
              </a:solidFill>
            </a:endParaRPr>
          </a:p>
        </p:txBody>
      </p:sp>
      <p:sp>
        <p:nvSpPr>
          <p:cNvPr id="56322" name="文本框 13"/>
          <p:cNvSpPr txBox="1"/>
          <p:nvPr/>
        </p:nvSpPr>
        <p:spPr>
          <a:xfrm>
            <a:off x="514350" y="501650"/>
            <a:ext cx="7434263"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--DirectX</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3"/>
          <p:cNvSpPr>
            <a:spLocks noGrp="1"/>
          </p:cNvSpPr>
          <p:nvPr>
            <p:ph type="title"/>
          </p:nvPr>
        </p:nvSpPr>
        <p:spPr/>
        <p:txBody>
          <a:bodyPr vert="horz" wrap="square" lIns="91440" tIns="45720" rIns="91440" bIns="45720" anchor="ctr" anchorCtr="0"/>
          <a:p>
            <a:pPr algn="l" eaLnBrk="1" hangingPunct="1"/>
            <a:r>
              <a:rPr lang="zh-CN" altLang="en-US" sz="3200" b="1" dirty="0">
                <a:latin typeface="楷体" panose="02010609060101010101" pitchFamily="49" charset="-122"/>
                <a:ea typeface="楷体" panose="02010609060101010101" pitchFamily="49" charset="-122"/>
              </a:rPr>
              <a:t> 三维鼠标</a:t>
            </a:r>
            <a:endParaRPr lang="zh-CN" altLang="en-US" sz="3200" b="1" dirty="0">
              <a:latin typeface="楷体" panose="02010609060101010101" pitchFamily="49" charset="-122"/>
              <a:ea typeface="楷体" panose="02010609060101010101" pitchFamily="49" charset="-122"/>
            </a:endParaRPr>
          </a:p>
        </p:txBody>
      </p:sp>
      <p:sp>
        <p:nvSpPr>
          <p:cNvPr id="10242" name="Rectangle 3"/>
          <p:cNvSpPr>
            <a:spLocks noGrp="1"/>
          </p:cNvSpPr>
          <p:nvPr>
            <p:ph idx="1"/>
          </p:nvPr>
        </p:nvSpPr>
        <p:spPr>
          <a:xfrm>
            <a:off x="457200" y="1341438"/>
            <a:ext cx="8229600" cy="4784725"/>
          </a:xfrm>
        </p:spPr>
        <p:txBody>
          <a:bodyPr vert="horz" wrap="square" lIns="91440" tIns="45720" rIns="91440" bIns="45720" anchor="t" anchorCtr="0"/>
          <a:p>
            <a:pPr eaLnBrk="1" hangingPunct="1"/>
            <a:r>
              <a:rPr lang="zh-CN" altLang="en-US" sz="2600" b="1" dirty="0">
                <a:solidFill>
                  <a:srgbClr val="000818"/>
                </a:solidFill>
                <a:latin typeface="楷体" panose="02010609060101010101" pitchFamily="49" charset="-122"/>
                <a:ea typeface="楷体" panose="02010609060101010101" pitchFamily="49" charset="-122"/>
              </a:rPr>
              <a:t>是三维空间控制器的一种，有六个自由度，分别描述三维对象的宽度、深度、高度、 俯仰角、转动角、偏转角。</a:t>
            </a:r>
            <a:endParaRPr lang="zh-CN" altLang="en-US" sz="2600" b="1" dirty="0">
              <a:solidFill>
                <a:srgbClr val="000818"/>
              </a:solidFill>
              <a:latin typeface="楷体" panose="02010609060101010101" pitchFamily="49" charset="-122"/>
              <a:ea typeface="楷体" panose="02010609060101010101" pitchFamily="49" charset="-122"/>
            </a:endParaRPr>
          </a:p>
          <a:p>
            <a:pPr eaLnBrk="1" hangingPunct="1"/>
            <a:r>
              <a:rPr lang="zh-CN" altLang="en-US" sz="2600" b="1" dirty="0">
                <a:solidFill>
                  <a:srgbClr val="000818"/>
                </a:solidFill>
                <a:latin typeface="楷体" panose="02010609060101010101" pitchFamily="49" charset="-122"/>
                <a:ea typeface="楷体" panose="02010609060101010101" pitchFamily="49" charset="-122"/>
              </a:rPr>
              <a:t>三维鼠标产生的空间位置是相对的，多用于需要三维空间绝对定位技术的应用系统（如虚拟现实系统）。 </a:t>
            </a:r>
            <a:endParaRPr lang="zh-CN" altLang="en-US" sz="2600" b="1" dirty="0">
              <a:solidFill>
                <a:srgbClr val="000818"/>
              </a:solidFill>
              <a:latin typeface="楷体" panose="02010609060101010101" pitchFamily="49" charset="-122"/>
              <a:ea typeface="楷体" panose="02010609060101010101" pitchFamily="49" charset="-122"/>
            </a:endParaRPr>
          </a:p>
        </p:txBody>
      </p:sp>
      <p:pic>
        <p:nvPicPr>
          <p:cNvPr id="10243" name="Picture 4" descr="三维鼠标"/>
          <p:cNvPicPr>
            <a:picLocks noChangeAspect="1"/>
          </p:cNvPicPr>
          <p:nvPr/>
        </p:nvPicPr>
        <p:blipFill>
          <a:blip r:embed="rId1">
            <a:clrChange>
              <a:clrFrom>
                <a:srgbClr val="FFFFFF"/>
              </a:clrFrom>
              <a:clrTo>
                <a:srgbClr val="FFFFFF">
                  <a:alpha val="0"/>
                </a:srgbClr>
              </a:clrTo>
            </a:clrChange>
          </a:blip>
          <a:stretch>
            <a:fillRect/>
          </a:stretch>
        </p:blipFill>
        <p:spPr>
          <a:xfrm>
            <a:off x="395288" y="4005263"/>
            <a:ext cx="3251200" cy="2490787"/>
          </a:xfrm>
          <a:prstGeom prst="rect">
            <a:avLst/>
          </a:prstGeom>
          <a:noFill/>
          <a:ln w="9525">
            <a:noFill/>
          </a:ln>
        </p:spPr>
      </p:pic>
      <p:pic>
        <p:nvPicPr>
          <p:cNvPr id="10244" name="Picture 7"/>
          <p:cNvPicPr>
            <a:picLocks noChangeAspect="1"/>
          </p:cNvPicPr>
          <p:nvPr/>
        </p:nvPicPr>
        <p:blipFill>
          <a:blip r:embed="rId2"/>
          <a:stretch>
            <a:fillRect/>
          </a:stretch>
        </p:blipFill>
        <p:spPr>
          <a:xfrm>
            <a:off x="5040313" y="4005263"/>
            <a:ext cx="3298825" cy="2636837"/>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3"/>
          <p:cNvSpPr>
            <a:spLocks noGrp="1"/>
          </p:cNvSpPr>
          <p:nvPr>
            <p:ph type="body"/>
            <p:custDataLst>
              <p:tags r:id="rId1"/>
            </p:custDataLst>
          </p:nvPr>
        </p:nvSpPr>
        <p:spPr>
          <a:xfrm>
            <a:off x="468313" y="1700213"/>
            <a:ext cx="8339137" cy="4624387"/>
          </a:xfrm>
        </p:spPr>
        <p:txBody>
          <a:bodyPr vert="horz" wrap="square" lIns="91440" tIns="45720" rIns="91440" bIns="45720" anchor="t" anchorCtr="0"/>
          <a:p>
            <a:pPr marL="0" indent="0" eaLnBrk="1" hangingPunct="1">
              <a:lnSpc>
                <a:spcPct val="120000"/>
              </a:lnSpc>
              <a:spcBef>
                <a:spcPts val="600"/>
              </a:spcBef>
            </a:pPr>
            <a:r>
              <a:rPr lang="en-US" altLang="zh-CN" sz="2400" dirty="0">
                <a:solidFill>
                  <a:srgbClr val="000818"/>
                </a:solidFill>
                <a:ea typeface="楷体" panose="02010609060101010101" pitchFamily="49" charset="-122"/>
              </a:rPr>
              <a:t> </a:t>
            </a:r>
            <a:r>
              <a:rPr lang="zh-CN" altLang="en-US" sz="2400" dirty="0">
                <a:solidFill>
                  <a:srgbClr val="000818"/>
                </a:solidFill>
                <a:ea typeface="楷体" panose="02010609060101010101" pitchFamily="49" charset="-122"/>
              </a:rPr>
              <a:t>OpenGL与DirectX比较</a:t>
            </a:r>
            <a:endParaRPr lang="en-US" altLang="zh-CN" sz="2400" dirty="0">
              <a:solidFill>
                <a:srgbClr val="000818"/>
              </a:solidFill>
              <a:ea typeface="楷体" panose="02010609060101010101" pitchFamily="49" charset="-122"/>
            </a:endParaRPr>
          </a:p>
          <a:p>
            <a:pPr marL="358775" lvl="1" indent="457200" eaLnBrk="1" hangingPunct="1">
              <a:lnSpc>
                <a:spcPct val="120000"/>
              </a:lnSpc>
              <a:spcBef>
                <a:spcPts val="600"/>
              </a:spcBef>
            </a:pPr>
            <a:r>
              <a:rPr lang="zh-CN" altLang="en-US" sz="2400" dirty="0">
                <a:solidFill>
                  <a:srgbClr val="000818"/>
                </a:solidFill>
                <a:ea typeface="楷体" panose="02010609060101010101" pitchFamily="49" charset="-122"/>
              </a:rPr>
              <a:t>OpenGL是跨平台标准，且由各个平台实现；DirectX仅应用于Windows，由Microsoft独立开发</a:t>
            </a:r>
            <a:endParaRPr lang="en-US" altLang="zh-CN" sz="2400" dirty="0">
              <a:solidFill>
                <a:srgbClr val="000818"/>
              </a:solidFill>
              <a:ea typeface="楷体" panose="02010609060101010101" pitchFamily="49" charset="-122"/>
            </a:endParaRPr>
          </a:p>
          <a:p>
            <a:pPr marL="358775" lvl="1" indent="457200" eaLnBrk="1" hangingPunct="1">
              <a:lnSpc>
                <a:spcPct val="120000"/>
              </a:lnSpc>
              <a:spcBef>
                <a:spcPts val="600"/>
              </a:spcBef>
            </a:pPr>
            <a:r>
              <a:rPr lang="zh-CN" altLang="en-US" sz="2400" dirty="0">
                <a:solidFill>
                  <a:srgbClr val="000818"/>
                </a:solidFill>
                <a:ea typeface="楷体" panose="02010609060101010101" pitchFamily="49" charset="-122"/>
              </a:rPr>
              <a:t>OpenGL仅提供图形绘制功能，甚至没有交互功能；DirectX则提供了多媒体程序开发所需的全部API</a:t>
            </a:r>
            <a:endParaRPr lang="en-US" altLang="zh-CN" sz="2400" dirty="0">
              <a:solidFill>
                <a:srgbClr val="000818"/>
              </a:solidFill>
              <a:ea typeface="楷体" panose="02010609060101010101" pitchFamily="49" charset="-122"/>
            </a:endParaRPr>
          </a:p>
          <a:p>
            <a:pPr marL="358775" lvl="1" indent="457200" eaLnBrk="1" hangingPunct="1">
              <a:lnSpc>
                <a:spcPct val="120000"/>
              </a:lnSpc>
              <a:spcBef>
                <a:spcPts val="600"/>
              </a:spcBef>
            </a:pPr>
            <a:r>
              <a:rPr lang="zh-CN" altLang="en-US" sz="2400" dirty="0">
                <a:solidFill>
                  <a:srgbClr val="000818"/>
                </a:solidFill>
                <a:ea typeface="楷体" panose="02010609060101010101" pitchFamily="49" charset="-122"/>
              </a:rPr>
              <a:t>OpenGL是函数库；DirectX则是组件库</a:t>
            </a:r>
            <a:endParaRPr lang="en-US" altLang="zh-CN" sz="2400" dirty="0">
              <a:solidFill>
                <a:srgbClr val="000818"/>
              </a:solidFill>
              <a:ea typeface="楷体" panose="02010609060101010101" pitchFamily="49" charset="-122"/>
            </a:endParaRPr>
          </a:p>
        </p:txBody>
      </p:sp>
      <p:sp>
        <p:nvSpPr>
          <p:cNvPr id="58370" name="文本框 13"/>
          <p:cNvSpPr txBox="1"/>
          <p:nvPr/>
        </p:nvSpPr>
        <p:spPr>
          <a:xfrm>
            <a:off x="514350" y="501650"/>
            <a:ext cx="5878513"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3"/>
          <p:cNvSpPr>
            <a:spLocks noGrp="1"/>
          </p:cNvSpPr>
          <p:nvPr>
            <p:ph type="body"/>
            <p:custDataLst>
              <p:tags r:id="rId1"/>
            </p:custDataLst>
          </p:nvPr>
        </p:nvSpPr>
        <p:spPr>
          <a:xfrm>
            <a:off x="160655" y="1522095"/>
            <a:ext cx="8794750" cy="4945380"/>
          </a:xfrm>
        </p:spPr>
        <p:txBody>
          <a:bodyPr vert="horz" wrap="square" lIns="91440" tIns="45720" rIns="91440" bIns="45720" anchor="t" anchorCtr="0"/>
          <a:p>
            <a:pPr indent="0" eaLnBrk="1" hangingPunct="1">
              <a:lnSpc>
                <a:spcPct val="120000"/>
              </a:lnSpc>
              <a:spcBef>
                <a:spcPts val="600"/>
              </a:spcBef>
            </a:pPr>
            <a:r>
              <a:rPr lang="zh-CN" altLang="en-US" sz="2400" dirty="0">
                <a:solidFill>
                  <a:srgbClr val="000818"/>
                </a:solidFill>
                <a:ea typeface="楷体" panose="02010609060101010101" pitchFamily="49" charset="-122"/>
              </a:rPr>
              <a:t>图形支撑软件</a:t>
            </a:r>
            <a:r>
              <a:rPr lang="en-US" altLang="zh-CN" sz="2400" dirty="0">
                <a:solidFill>
                  <a:srgbClr val="000818"/>
                </a:solidFill>
                <a:ea typeface="楷体" panose="02010609060101010101" pitchFamily="49" charset="-122"/>
              </a:rPr>
              <a:t>—Java3D</a:t>
            </a:r>
            <a:endParaRPr lang="en-US" altLang="zh-CN" sz="2400" dirty="0">
              <a:solidFill>
                <a:srgbClr val="000818"/>
              </a:solidFill>
              <a:ea typeface="楷体" panose="02010609060101010101" pitchFamily="49" charset="-122"/>
            </a:endParaRPr>
          </a:p>
          <a:p>
            <a:pPr marL="1200150" lvl="1" indent="-457200" eaLnBrk="1" hangingPunct="1">
              <a:lnSpc>
                <a:spcPct val="120000"/>
              </a:lnSpc>
              <a:spcBef>
                <a:spcPts val="600"/>
              </a:spcBef>
              <a:buFont typeface="Wingdings" panose="05000000000000000000" pitchFamily="2" charset="2"/>
              <a:buChar char=""/>
            </a:pPr>
            <a:r>
              <a:rPr lang="en-US" altLang="zh-CN" sz="2400" dirty="0">
                <a:solidFill>
                  <a:srgbClr val="000818"/>
                </a:solidFill>
                <a:ea typeface="楷体" panose="02010609060101010101" pitchFamily="49" charset="-122"/>
              </a:rPr>
              <a:t>Java3D API</a:t>
            </a:r>
            <a:r>
              <a:rPr lang="zh-CN" altLang="en-US" sz="2400" dirty="0">
                <a:solidFill>
                  <a:srgbClr val="000818"/>
                </a:solidFill>
                <a:ea typeface="楷体" panose="02010609060101010101" pitchFamily="49" charset="-122"/>
              </a:rPr>
              <a:t>是</a:t>
            </a:r>
            <a:r>
              <a:rPr lang="en-US" altLang="zh-CN" sz="2400" dirty="0">
                <a:solidFill>
                  <a:srgbClr val="000818"/>
                </a:solidFill>
                <a:ea typeface="楷体" panose="02010609060101010101" pitchFamily="49" charset="-122"/>
              </a:rPr>
              <a:t>Sun</a:t>
            </a:r>
            <a:r>
              <a:rPr lang="zh-CN" altLang="en-US" sz="2400" dirty="0">
                <a:solidFill>
                  <a:srgbClr val="000818"/>
                </a:solidFill>
                <a:ea typeface="楷体" panose="02010609060101010101" pitchFamily="49" charset="-122"/>
              </a:rPr>
              <a:t>定义的用于实现</a:t>
            </a:r>
            <a:r>
              <a:rPr lang="en-US" altLang="zh-CN" sz="2400" dirty="0">
                <a:solidFill>
                  <a:srgbClr val="000818"/>
                </a:solidFill>
                <a:ea typeface="楷体" panose="02010609060101010101" pitchFamily="49" charset="-122"/>
              </a:rPr>
              <a:t>3D</a:t>
            </a:r>
            <a:r>
              <a:rPr lang="zh-CN" altLang="en-US" sz="2400" dirty="0">
                <a:solidFill>
                  <a:srgbClr val="000818"/>
                </a:solidFill>
                <a:ea typeface="楷体" panose="02010609060101010101" pitchFamily="49" charset="-122"/>
              </a:rPr>
              <a:t>显示接口。</a:t>
            </a:r>
            <a:endParaRPr lang="zh-CN" altLang="en-US" sz="2400" dirty="0">
              <a:solidFill>
                <a:srgbClr val="000818"/>
              </a:solidFill>
              <a:ea typeface="楷体" panose="02010609060101010101" pitchFamily="49" charset="-122"/>
            </a:endParaRPr>
          </a:p>
          <a:p>
            <a:pPr marL="1200150" lvl="1" indent="-457200" eaLnBrk="1" hangingPunct="1">
              <a:lnSpc>
                <a:spcPct val="120000"/>
              </a:lnSpc>
              <a:spcBef>
                <a:spcPts val="600"/>
              </a:spcBef>
              <a:buFont typeface="Wingdings" panose="05000000000000000000" pitchFamily="2" charset="2"/>
              <a:buChar char=""/>
            </a:pPr>
            <a:r>
              <a:rPr lang="en-US" altLang="zh-CN" sz="2400" dirty="0">
                <a:solidFill>
                  <a:srgbClr val="000818"/>
                </a:solidFill>
                <a:ea typeface="楷体" panose="02010609060101010101" pitchFamily="49" charset="-122"/>
              </a:rPr>
              <a:t>Java3D</a:t>
            </a:r>
            <a:r>
              <a:rPr lang="zh-CN" altLang="en-US" sz="2400" dirty="0">
                <a:solidFill>
                  <a:srgbClr val="000818"/>
                </a:solidFill>
                <a:ea typeface="楷体" panose="02010609060101010101" pitchFamily="49" charset="-122"/>
              </a:rPr>
              <a:t>把</a:t>
            </a:r>
            <a:r>
              <a:rPr lang="en-US" altLang="zh-CN" sz="2400" dirty="0">
                <a:solidFill>
                  <a:srgbClr val="000818"/>
                </a:solidFill>
                <a:ea typeface="楷体" panose="02010609060101010101" pitchFamily="49" charset="-122"/>
              </a:rPr>
              <a:t>OpenGL</a:t>
            </a:r>
            <a:r>
              <a:rPr lang="zh-CN" altLang="en-US" sz="2400" dirty="0">
                <a:solidFill>
                  <a:srgbClr val="000818"/>
                </a:solidFill>
                <a:ea typeface="楷体" panose="02010609060101010101" pitchFamily="49" charset="-122"/>
              </a:rPr>
              <a:t>和</a:t>
            </a:r>
            <a:r>
              <a:rPr lang="en-US" altLang="zh-CN" sz="2400" dirty="0">
                <a:solidFill>
                  <a:srgbClr val="000818"/>
                </a:solidFill>
                <a:ea typeface="楷体" panose="02010609060101010101" pitchFamily="49" charset="-122"/>
              </a:rPr>
              <a:t>DirectX</a:t>
            </a:r>
            <a:r>
              <a:rPr lang="zh-CN" altLang="en-US" sz="2400" dirty="0">
                <a:solidFill>
                  <a:srgbClr val="000818"/>
                </a:solidFill>
                <a:ea typeface="楷体" panose="02010609060101010101" pitchFamily="49" charset="-122"/>
              </a:rPr>
              <a:t>这些底层技术包装在</a:t>
            </a:r>
            <a:r>
              <a:rPr lang="en-US" altLang="zh-CN" sz="2400" dirty="0">
                <a:solidFill>
                  <a:srgbClr val="000818"/>
                </a:solidFill>
                <a:ea typeface="楷体" panose="02010609060101010101" pitchFamily="49" charset="-122"/>
              </a:rPr>
              <a:t>Java</a:t>
            </a:r>
            <a:r>
              <a:rPr lang="zh-CN" altLang="en-US" sz="2400" dirty="0">
                <a:solidFill>
                  <a:srgbClr val="000818"/>
                </a:solidFill>
                <a:ea typeface="楷体" panose="02010609060101010101" pitchFamily="49" charset="-122"/>
              </a:rPr>
              <a:t>接口中。</a:t>
            </a:r>
            <a:endParaRPr lang="en-US" altLang="zh-CN" sz="2400" dirty="0">
              <a:solidFill>
                <a:srgbClr val="000818"/>
              </a:solidFill>
              <a:ea typeface="楷体" panose="02010609060101010101" pitchFamily="49" charset="-122"/>
            </a:endParaRPr>
          </a:p>
          <a:p>
            <a:pPr marL="1200150" lvl="1" indent="-457200" eaLnBrk="1" hangingPunct="1">
              <a:lnSpc>
                <a:spcPct val="120000"/>
              </a:lnSpc>
              <a:spcBef>
                <a:spcPts val="600"/>
              </a:spcBef>
              <a:buChar char="–"/>
            </a:pPr>
            <a:r>
              <a:rPr lang="en-US" altLang="zh-CN" sz="2400" dirty="0">
                <a:solidFill>
                  <a:srgbClr val="000818"/>
                </a:solidFill>
                <a:ea typeface="楷体" panose="02010609060101010101" pitchFamily="49" charset="-122"/>
              </a:rPr>
              <a:t>生成简单或复杂的形体</a:t>
            </a:r>
            <a:r>
              <a:rPr lang="zh-CN" altLang="en-US" sz="2400" dirty="0">
                <a:solidFill>
                  <a:srgbClr val="000818"/>
                </a:solidFill>
                <a:ea typeface="楷体" panose="02010609060101010101" pitchFamily="49" charset="-122"/>
              </a:rPr>
              <a:t>；</a:t>
            </a:r>
            <a:r>
              <a:rPr lang="en-US" altLang="zh-CN" sz="2400" dirty="0">
                <a:solidFill>
                  <a:srgbClr val="000818"/>
                </a:solidFill>
                <a:ea typeface="楷体" panose="02010609060101010101" pitchFamily="49" charset="-122"/>
              </a:rPr>
              <a:t>使形体具有颜色、</a:t>
            </a:r>
            <a:r>
              <a:rPr lang="zh-CN" altLang="en-US" sz="2400" dirty="0">
                <a:solidFill>
                  <a:srgbClr val="000818"/>
                </a:solidFill>
                <a:ea typeface="楷体" panose="02010609060101010101" pitchFamily="49" charset="-122"/>
              </a:rPr>
              <a:t>光照效果、</a:t>
            </a:r>
            <a:r>
              <a:rPr lang="en-US" altLang="zh-CN" sz="2400" dirty="0">
                <a:solidFill>
                  <a:srgbClr val="000818"/>
                </a:solidFill>
                <a:ea typeface="楷体" panose="02010609060101010101" pitchFamily="49" charset="-122"/>
              </a:rPr>
              <a:t>透明效果、贴图</a:t>
            </a:r>
            <a:r>
              <a:rPr lang="zh-CN" altLang="en-US" sz="2400" dirty="0">
                <a:solidFill>
                  <a:srgbClr val="000818"/>
                </a:solidFill>
                <a:ea typeface="楷体" panose="02010609060101010101" pitchFamily="49" charset="-122"/>
              </a:rPr>
              <a:t>；</a:t>
            </a:r>
            <a:r>
              <a:rPr lang="en-US" altLang="zh-CN" sz="2400" dirty="0">
                <a:solidFill>
                  <a:srgbClr val="000818"/>
                </a:solidFill>
                <a:ea typeface="楷体" panose="02010609060101010101" pitchFamily="49" charset="-122"/>
              </a:rPr>
              <a:t>具有</a:t>
            </a:r>
            <a:r>
              <a:rPr lang="zh-CN" altLang="en-US" sz="2400" dirty="0">
                <a:solidFill>
                  <a:srgbClr val="000818"/>
                </a:solidFill>
                <a:ea typeface="楷体" panose="02010609060101010101" pitchFamily="49" charset="-122"/>
              </a:rPr>
              <a:t>交互功能</a:t>
            </a:r>
            <a:r>
              <a:rPr lang="en-US" altLang="zh-CN" sz="2400" dirty="0">
                <a:solidFill>
                  <a:srgbClr val="000818"/>
                </a:solidFill>
                <a:ea typeface="楷体" panose="02010609060101010101" pitchFamily="49" charset="-122"/>
              </a:rPr>
              <a:t>（键盘、鼠标</a:t>
            </a:r>
            <a:r>
              <a:rPr lang="zh-CN" altLang="en-US" sz="2400" dirty="0">
                <a:solidFill>
                  <a:srgbClr val="000818"/>
                </a:solidFill>
                <a:ea typeface="楷体" panose="02010609060101010101" pitchFamily="49" charset="-122"/>
              </a:rPr>
              <a:t>拾取</a:t>
            </a:r>
            <a:r>
              <a:rPr lang="en-US" altLang="zh-CN" sz="2400" dirty="0">
                <a:solidFill>
                  <a:srgbClr val="000818"/>
                </a:solidFill>
                <a:ea typeface="楷体" panose="02010609060101010101" pitchFamily="49" charset="-122"/>
              </a:rPr>
              <a:t>）</a:t>
            </a:r>
            <a:r>
              <a:rPr lang="zh-CN" altLang="en-US" sz="2400" dirty="0">
                <a:solidFill>
                  <a:srgbClr val="000818"/>
                </a:solidFill>
                <a:ea typeface="楷体" panose="02010609060101010101" pitchFamily="49" charset="-122"/>
              </a:rPr>
              <a:t>；</a:t>
            </a:r>
            <a:r>
              <a:rPr lang="en-US" altLang="zh-CN" sz="2400" dirty="0">
                <a:solidFill>
                  <a:srgbClr val="000818"/>
                </a:solidFill>
                <a:ea typeface="楷体" panose="02010609060101010101" pitchFamily="49" charset="-122"/>
              </a:rPr>
              <a:t>使形体变形、移动、生成三维动画</a:t>
            </a:r>
            <a:endParaRPr lang="en-US" altLang="zh-CN" sz="2400" dirty="0">
              <a:solidFill>
                <a:srgbClr val="000818"/>
              </a:solidFill>
              <a:ea typeface="楷体" panose="02010609060101010101" pitchFamily="49" charset="-122"/>
            </a:endParaRPr>
          </a:p>
          <a:p>
            <a:pPr marL="1200150" lvl="1" indent="-457200" eaLnBrk="1" hangingPunct="1">
              <a:lnSpc>
                <a:spcPct val="120000"/>
              </a:lnSpc>
              <a:spcBef>
                <a:spcPts val="600"/>
              </a:spcBef>
              <a:buChar char="–"/>
            </a:pPr>
            <a:r>
              <a:rPr lang="en-US" altLang="zh-CN" sz="2400" dirty="0">
                <a:solidFill>
                  <a:srgbClr val="000818"/>
                </a:solidFill>
                <a:ea typeface="楷体" panose="02010609060101010101" pitchFamily="49" charset="-122"/>
              </a:rPr>
              <a:t>用于各种领域如VR（虚拟现实）</a:t>
            </a:r>
            <a:r>
              <a:rPr lang="zh-CN" altLang="en-US" sz="2400" dirty="0">
                <a:solidFill>
                  <a:srgbClr val="000818"/>
                </a:solidFill>
                <a:ea typeface="楷体" panose="02010609060101010101" pitchFamily="49" charset="-122"/>
              </a:rPr>
              <a:t>、科学可视化</a:t>
            </a:r>
            <a:endParaRPr lang="zh-CN" altLang="en-US" sz="2400" dirty="0">
              <a:solidFill>
                <a:srgbClr val="000818"/>
              </a:solidFill>
              <a:ea typeface="楷体" panose="02010609060101010101" pitchFamily="49" charset="-122"/>
            </a:endParaRPr>
          </a:p>
        </p:txBody>
      </p:sp>
      <p:sp>
        <p:nvSpPr>
          <p:cNvPr id="60418" name="文本框 13"/>
          <p:cNvSpPr txBox="1"/>
          <p:nvPr/>
        </p:nvSpPr>
        <p:spPr>
          <a:xfrm>
            <a:off x="514350" y="501650"/>
            <a:ext cx="7462838"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软件系统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支撑软件</a:t>
            </a:r>
            <a:r>
              <a:rPr lang="en-US" altLang="zh-CN" sz="3200" b="1" dirty="0">
                <a:latin typeface="华文楷体" panose="02010600040101010101" pitchFamily="2" charset="-122"/>
                <a:ea typeface="华文楷体" panose="02010600040101010101" pitchFamily="2" charset="-122"/>
              </a:rPr>
              <a:t>—Java3D</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3"/>
          <p:cNvSpPr txBox="1"/>
          <p:nvPr>
            <p:custDataLst>
              <p:tags r:id="rId1"/>
            </p:custDataLst>
          </p:nvPr>
        </p:nvSpPr>
        <p:spPr>
          <a:xfrm>
            <a:off x="474980" y="1398270"/>
            <a:ext cx="8058150" cy="4115435"/>
          </a:xfrm>
          <a:prstGeom prst="rect">
            <a:avLst/>
          </a:prstGeom>
          <a:noFill/>
          <a:ln w="9525">
            <a:noFill/>
          </a:ln>
        </p:spPr>
        <p:txBody>
          <a:bodyPr anchor="t" anchorCtr="0"/>
          <a:p>
            <a:pPr marL="457200" indent="-385445">
              <a:lnSpc>
                <a:spcPct val="110000"/>
              </a:lnSpc>
              <a:spcBef>
                <a:spcPts val="600"/>
              </a:spcBef>
              <a:buSzPct val="65000"/>
              <a:buFont typeface="Wingdings" panose="05000000000000000000" pitchFamily="2" charset="2"/>
              <a:buChar char=""/>
            </a:pPr>
            <a:r>
              <a:rPr lang="zh-TW" altLang="en-US" sz="2800" dirty="0">
                <a:solidFill>
                  <a:srgbClr val="000818"/>
                </a:solidFill>
                <a:latin typeface="楷体" panose="02010609060101010101" pitchFamily="49" charset="-122"/>
                <a:ea typeface="楷体" panose="02010609060101010101" pitchFamily="49" charset="-122"/>
              </a:rPr>
              <a:t>图形系统体系结构，也称为图形流水线</a:t>
            </a:r>
            <a:r>
              <a:rPr lang="zh-CN" altLang="en-US" sz="2800" dirty="0">
                <a:solidFill>
                  <a:srgbClr val="000818"/>
                </a:solidFill>
                <a:latin typeface="楷体" panose="02010609060101010101" pitchFamily="49" charset="-122"/>
                <a:ea typeface="楷体" panose="02010609060101010101" pitchFamily="49" charset="-122"/>
              </a:rPr>
              <a:t>。即处理过程</a:t>
            </a:r>
            <a:endParaRPr lang="en-US" altLang="zh-CN" sz="2800" dirty="0">
              <a:solidFill>
                <a:srgbClr val="000818"/>
              </a:solidFill>
              <a:latin typeface="楷体" panose="02010609060101010101" pitchFamily="49" charset="-122"/>
              <a:ea typeface="楷体" panose="02010609060101010101" pitchFamily="49" charset="-122"/>
            </a:endParaRPr>
          </a:p>
          <a:p>
            <a:pPr marL="1371600" lvl="2" indent="-457200" algn="l" rtl="0">
              <a:lnSpc>
                <a:spcPct val="110000"/>
              </a:lnSpc>
              <a:spcBef>
                <a:spcPts val="600"/>
              </a:spcBef>
              <a:spcAft>
                <a:spcPct val="0"/>
              </a:spcAft>
              <a:buFont typeface="Wingdings" panose="05000000000000000000" pitchFamily="2" charset="2"/>
              <a:buChar char="Ø"/>
            </a:pPr>
            <a:r>
              <a:rPr lang="zh-CN" altLang="en-US" sz="2400" dirty="0">
                <a:solidFill>
                  <a:srgbClr val="000818"/>
                </a:solidFill>
                <a:latin typeface="楷体" panose="02010609060101010101" pitchFamily="49" charset="-122"/>
                <a:ea typeface="楷体" panose="02010609060101010101" pitchFamily="49" charset="-122"/>
              </a:rPr>
              <a:t>应用程序阶段</a:t>
            </a:r>
            <a:endParaRPr lang="zh-CN" altLang="en-US" sz="2400" dirty="0">
              <a:solidFill>
                <a:srgbClr val="000818"/>
              </a:solidFill>
              <a:latin typeface="楷体" panose="02010609060101010101" pitchFamily="49" charset="-122"/>
              <a:ea typeface="楷体" panose="02010609060101010101" pitchFamily="49" charset="-122"/>
            </a:endParaRPr>
          </a:p>
          <a:p>
            <a:pPr marL="1371600" lvl="2" indent="-457200" algn="l" rtl="0">
              <a:lnSpc>
                <a:spcPct val="110000"/>
              </a:lnSpc>
              <a:spcBef>
                <a:spcPts val="600"/>
              </a:spcBef>
              <a:spcAft>
                <a:spcPct val="0"/>
              </a:spcAft>
              <a:buFont typeface="Wingdings" panose="05000000000000000000" pitchFamily="2" charset="2"/>
              <a:buChar char="Ø"/>
            </a:pPr>
            <a:r>
              <a:rPr lang="zh-CN" altLang="en-US" sz="2400" dirty="0">
                <a:solidFill>
                  <a:srgbClr val="000818"/>
                </a:solidFill>
                <a:latin typeface="楷体" panose="02010609060101010101" pitchFamily="49" charset="-122"/>
                <a:ea typeface="楷体" panose="02010609060101010101" pitchFamily="49" charset="-122"/>
              </a:rPr>
              <a:t>几何处理阶段</a:t>
            </a:r>
            <a:endParaRPr lang="zh-CN" altLang="en-US" sz="2400" dirty="0">
              <a:solidFill>
                <a:srgbClr val="000818"/>
              </a:solidFill>
              <a:latin typeface="楷体" panose="02010609060101010101" pitchFamily="49" charset="-122"/>
              <a:ea typeface="楷体" panose="02010609060101010101" pitchFamily="49" charset="-122"/>
            </a:endParaRPr>
          </a:p>
          <a:p>
            <a:pPr marL="1371600" lvl="2" indent="-457200" algn="l" rtl="0">
              <a:lnSpc>
                <a:spcPct val="110000"/>
              </a:lnSpc>
              <a:spcBef>
                <a:spcPts val="600"/>
              </a:spcBef>
              <a:spcAft>
                <a:spcPct val="0"/>
              </a:spcAft>
              <a:buFont typeface="Wingdings" panose="05000000000000000000" pitchFamily="2" charset="2"/>
              <a:buChar char="Ø"/>
            </a:pPr>
            <a:r>
              <a:rPr lang="zh-CN" altLang="en-US" sz="2400" dirty="0">
                <a:solidFill>
                  <a:srgbClr val="000818"/>
                </a:solidFill>
                <a:latin typeface="楷体" panose="02010609060101010101" pitchFamily="49" charset="-122"/>
                <a:ea typeface="楷体" panose="02010609060101010101" pitchFamily="49" charset="-122"/>
              </a:rPr>
              <a:t>像素处理阶段</a:t>
            </a:r>
            <a:endParaRPr lang="zh-CN" altLang="en-US" sz="2400" dirty="0">
              <a:solidFill>
                <a:srgbClr val="000818"/>
              </a:solidFill>
              <a:latin typeface="楷体" panose="02010609060101010101" pitchFamily="49" charset="-122"/>
              <a:ea typeface="楷体" panose="02010609060101010101" pitchFamily="49" charset="-122"/>
            </a:endParaRPr>
          </a:p>
        </p:txBody>
      </p:sp>
      <p:graphicFrame>
        <p:nvGraphicFramePr>
          <p:cNvPr id="62466" name="Object 1"/>
          <p:cNvGraphicFramePr/>
          <p:nvPr/>
        </p:nvGraphicFramePr>
        <p:xfrm>
          <a:off x="1343025" y="4508500"/>
          <a:ext cx="6321425" cy="1182688"/>
        </p:xfrm>
        <a:graphic>
          <a:graphicData uri="http://schemas.openxmlformats.org/presentationml/2006/ole">
            <mc:AlternateContent xmlns:mc="http://schemas.openxmlformats.org/markup-compatibility/2006">
              <mc:Choice xmlns:v="urn:schemas-microsoft-com:vml" Requires="v">
                <p:oleObj spid="_x0000_s3078" name="" r:id="rId2" imgW="3547110" imgH="643255" progId="Visio.Drawing.11">
                  <p:embed/>
                </p:oleObj>
              </mc:Choice>
              <mc:Fallback>
                <p:oleObj name="" r:id="rId2" imgW="3547110" imgH="643255" progId="Visio.Drawing.11">
                  <p:embed/>
                  <p:pic>
                    <p:nvPicPr>
                      <p:cNvPr id="0" name="图片 3077"/>
                      <p:cNvPicPr/>
                      <p:nvPr/>
                    </p:nvPicPr>
                    <p:blipFill>
                      <a:blip r:embed="rId3"/>
                      <a:stretch>
                        <a:fillRect/>
                      </a:stretch>
                    </p:blipFill>
                    <p:spPr>
                      <a:xfrm>
                        <a:off x="1343025" y="4508500"/>
                        <a:ext cx="6321425" cy="1182688"/>
                      </a:xfrm>
                      <a:prstGeom prst="rect">
                        <a:avLst/>
                      </a:prstGeom>
                      <a:noFill/>
                      <a:ln w="38100">
                        <a:noFill/>
                        <a:miter/>
                      </a:ln>
                    </p:spPr>
                  </p:pic>
                </p:oleObj>
              </mc:Fallback>
            </mc:AlternateContent>
          </a:graphicData>
        </a:graphic>
      </p:graphicFrame>
      <p:sp>
        <p:nvSpPr>
          <p:cNvPr id="5" name="Rectangle 2"/>
          <p:cNvSpPr txBox="1">
            <a:spLocks noChangeArrowheads="1"/>
          </p:cNvSpPr>
          <p:nvPr/>
        </p:nvSpPr>
        <p:spPr>
          <a:xfrm>
            <a:off x="250825" y="404813"/>
            <a:ext cx="8229600" cy="8128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0" cap="none" spc="0" normalizeH="0" baseline="0" noProof="0" smtClean="0">
                <a:ln>
                  <a:noFill/>
                </a:ln>
                <a:solidFill>
                  <a:schemeClr val="tx2"/>
                </a:solidFill>
                <a:effectLst/>
                <a:uLnTx/>
                <a:uFillTx/>
                <a:latin typeface="+mj-lt"/>
                <a:ea typeface="楷体" panose="02010609060101010101" pitchFamily="49" charset="-122"/>
                <a:cs typeface="+mj-cs"/>
              </a:rPr>
              <a:t>2.3</a:t>
            </a:r>
            <a:r>
              <a:rPr kumimoji="0" lang="en-US" altLang="zh-CN" sz="3600" b="0"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rPr>
              <a:t> </a:t>
            </a:r>
            <a:r>
              <a:rPr kumimoji="0" lang="zh-CN" altLang="en-US" sz="3600" b="0"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rPr>
              <a:t>图形流水线</a:t>
            </a:r>
            <a:endParaRPr kumimoji="0" lang="zh-CN" altLang="en-US" sz="3600" b="0" i="0" u="none" strike="noStrike" kern="0" cap="none" spc="0" normalizeH="0" baseline="0" noProof="0" smtClean="0">
              <a:ln>
                <a:noFill/>
              </a:ln>
              <a:solidFill>
                <a:schemeClr val="tx2"/>
              </a:solidFill>
              <a:effectLst/>
              <a:uLnTx/>
              <a:uFillTx/>
              <a:latin typeface="楷体" panose="02010609060101010101" pitchFamily="49" charset="-122"/>
              <a:ea typeface="楷体" panose="02010609060101010101" pitchFamily="49" charset="-122"/>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3"/>
          <p:cNvSpPr txBox="1"/>
          <p:nvPr>
            <p:custDataLst>
              <p:tags r:id="rId1"/>
            </p:custDataLst>
          </p:nvPr>
        </p:nvSpPr>
        <p:spPr>
          <a:xfrm>
            <a:off x="471805" y="1676400"/>
            <a:ext cx="7833995" cy="4267200"/>
          </a:xfrm>
          <a:prstGeom prst="rect">
            <a:avLst/>
          </a:prstGeom>
          <a:noFill/>
          <a:ln w="9525">
            <a:noFill/>
          </a:ln>
        </p:spPr>
        <p:txBody>
          <a:bodyPr anchor="t" anchorCtr="0"/>
          <a:p>
            <a:pPr marL="342900" indent="-342900">
              <a:spcBef>
                <a:spcPct val="20000"/>
              </a:spcBef>
              <a:buFont typeface="Wingdings" panose="05000000000000000000" pitchFamily="2" charset="2"/>
              <a:buChar char="Ø"/>
            </a:pPr>
            <a:r>
              <a:rPr lang="zh-CN" altLang="en-US" sz="2800" b="1" dirty="0">
                <a:solidFill>
                  <a:srgbClr val="000818"/>
                </a:solidFill>
                <a:latin typeface="楷体" panose="02010609060101010101" pitchFamily="49" charset="-122"/>
                <a:ea typeface="楷体" panose="02010609060101010101" pitchFamily="49" charset="-122"/>
              </a:rPr>
              <a:t>应用程序阶段</a:t>
            </a:r>
            <a:endParaRPr lang="zh-CN" altLang="en-US" sz="2800" b="1" dirty="0">
              <a:solidFill>
                <a:srgbClr val="000818"/>
              </a:solidFill>
              <a:latin typeface="楷体" panose="02010609060101010101" pitchFamily="49" charset="-122"/>
              <a:ea typeface="楷体" panose="02010609060101010101" pitchFamily="49" charset="-122"/>
            </a:endParaRPr>
          </a:p>
          <a:p>
            <a:pPr marL="800100" lvl="1" indent="-342900">
              <a:lnSpc>
                <a:spcPct val="110000"/>
              </a:lnSpc>
              <a:spcBef>
                <a:spcPct val="20000"/>
              </a:spcBef>
              <a:buFont typeface="Arial" panose="020B0604020202020204" pitchFamily="34" charset="0"/>
              <a:buChar char="•"/>
            </a:pPr>
            <a:r>
              <a:rPr lang="zh-TW" altLang="en-US" sz="2400" dirty="0">
                <a:solidFill>
                  <a:srgbClr val="000818"/>
                </a:solidFill>
                <a:latin typeface="楷体" panose="02010609060101010101" pitchFamily="49" charset="-122"/>
                <a:ea typeface="楷体" panose="02010609060101010101" pitchFamily="49" charset="-122"/>
              </a:rPr>
              <a:t>把数据以图元的形式提供给图形硬件，例如用来描述三维几何模型的点、线或多边形，同时也提供用于表面纹理映射的图像或者位图。</a:t>
            </a:r>
            <a:endParaRPr lang="en-US" altLang="zh-TW" sz="2400" dirty="0">
              <a:solidFill>
                <a:srgbClr val="000818"/>
              </a:solidFill>
              <a:latin typeface="楷体" panose="02010609060101010101" pitchFamily="49" charset="-122"/>
              <a:ea typeface="楷体" panose="02010609060101010101" pitchFamily="49" charset="-122"/>
            </a:endParaRPr>
          </a:p>
          <a:p>
            <a:pPr marL="342900" indent="-342900">
              <a:lnSpc>
                <a:spcPct val="110000"/>
              </a:lnSpc>
              <a:spcBef>
                <a:spcPct val="20000"/>
              </a:spcBef>
              <a:buFont typeface="Arial" panose="020B0604020202020204" pitchFamily="34" charset="0"/>
              <a:buChar char="•"/>
            </a:pPr>
            <a:endParaRPr lang="en-US" altLang="zh-CN" sz="2400" b="1" dirty="0">
              <a:solidFill>
                <a:srgbClr val="000818"/>
              </a:solidFill>
              <a:latin typeface="楷体" panose="02010609060101010101" pitchFamily="49" charset="-122"/>
              <a:ea typeface="楷体" panose="02010609060101010101" pitchFamily="49" charset="-122"/>
            </a:endParaRPr>
          </a:p>
        </p:txBody>
      </p:sp>
      <p:sp>
        <p:nvSpPr>
          <p:cNvPr id="63490" name="文本框 13"/>
          <p:cNvSpPr txBox="1"/>
          <p:nvPr/>
        </p:nvSpPr>
        <p:spPr>
          <a:xfrm>
            <a:off x="514350" y="501650"/>
            <a:ext cx="4262438"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图形流水线</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3"/>
          <p:cNvSpPr txBox="1"/>
          <p:nvPr>
            <p:custDataLst>
              <p:tags r:id="rId1"/>
            </p:custDataLst>
          </p:nvPr>
        </p:nvSpPr>
        <p:spPr>
          <a:xfrm>
            <a:off x="470535" y="1676400"/>
            <a:ext cx="7835265" cy="4267200"/>
          </a:xfrm>
          <a:prstGeom prst="rect">
            <a:avLst/>
          </a:prstGeom>
          <a:noFill/>
          <a:ln w="9525">
            <a:noFill/>
          </a:ln>
        </p:spPr>
        <p:txBody>
          <a:bodyPr anchor="t" anchorCtr="0"/>
          <a:p>
            <a:pPr marL="342900" indent="-342900">
              <a:lnSpc>
                <a:spcPct val="120000"/>
              </a:lnSpc>
              <a:spcBef>
                <a:spcPct val="20000"/>
              </a:spcBef>
              <a:buFont typeface="Wingdings" panose="05000000000000000000" pitchFamily="2" charset="2"/>
              <a:buChar char="Ø"/>
            </a:pPr>
            <a:r>
              <a:rPr lang="zh-CN" altLang="en-US" sz="2800" b="1" dirty="0">
                <a:solidFill>
                  <a:srgbClr val="000714"/>
                </a:solidFill>
                <a:latin typeface="楷体" panose="02010609060101010101" pitchFamily="49" charset="-122"/>
                <a:ea typeface="楷体" panose="02010609060101010101" pitchFamily="49" charset="-122"/>
              </a:rPr>
              <a:t>几何处理阶段</a:t>
            </a:r>
            <a:endParaRPr lang="zh-CN" altLang="en-US" sz="2800" b="1" dirty="0">
              <a:solidFill>
                <a:srgbClr val="000714"/>
              </a:solidFill>
              <a:latin typeface="楷体" panose="02010609060101010101" pitchFamily="49" charset="-122"/>
              <a:ea typeface="楷体" panose="02010609060101010101" pitchFamily="49" charset="-122"/>
            </a:endParaRPr>
          </a:p>
          <a:p>
            <a:pPr marL="800100" lvl="1" indent="-342900">
              <a:lnSpc>
                <a:spcPct val="120000"/>
              </a:lnSpc>
              <a:spcBef>
                <a:spcPct val="20000"/>
              </a:spcBef>
              <a:buFont typeface="Arial" panose="020B0604020202020204" pitchFamily="34" charset="0"/>
              <a:buChar char="•"/>
            </a:pPr>
            <a:r>
              <a:rPr lang="zh-CN"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GPU</a:t>
            </a:r>
            <a:r>
              <a:rPr lang="zh-CN"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上进行</a:t>
            </a:r>
            <a:endParaRPr lang="en-US" altLang="zh-TW"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endParaRPr>
          </a:p>
          <a:p>
            <a:pPr marL="800100" lvl="1" indent="-342900">
              <a:lnSpc>
                <a:spcPct val="120000"/>
              </a:lnSpc>
              <a:spcBef>
                <a:spcPct val="20000"/>
              </a:spcBef>
              <a:buFont typeface="Arial" panose="020B0604020202020204" pitchFamily="34" charset="0"/>
              <a:buChar char="•"/>
            </a:pPr>
            <a:r>
              <a:rPr lang="zh-TW"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以每个顶点为基础对几何图元进行处理，并从三维坐标变换为二维屏幕坐标的过程。</a:t>
            </a:r>
            <a:endParaRPr lang="en-US" altLang="zh-TW"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endParaRPr>
          </a:p>
          <a:p>
            <a:pPr marL="800100" lvl="1" indent="-342900">
              <a:lnSpc>
                <a:spcPct val="120000"/>
              </a:lnSpc>
              <a:spcBef>
                <a:spcPct val="20000"/>
              </a:spcBef>
              <a:buFont typeface="Arial" panose="020B0604020202020204" pitchFamily="34" charset="0"/>
              <a:buChar char="•"/>
            </a:pPr>
            <a:r>
              <a:rPr lang="zh-CN" altLang="en-US"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rPr>
              <a:t>该阶段又可以划分为下面几个功能阶段</a:t>
            </a:r>
            <a:endParaRPr lang="en-US" altLang="zh-TW" sz="2400" dirty="0">
              <a:solidFill>
                <a:srgbClr val="000818"/>
              </a:solidFill>
              <a:latin typeface="Times New Roman" panose="02020603050405020304" pitchFamily="18" charset="0"/>
              <a:ea typeface="楷体" panose="02010609060101010101" pitchFamily="49" charset="-122"/>
              <a:cs typeface="Times New Roman" panose="02020603050405020304" pitchFamily="18" charset="0"/>
            </a:endParaRPr>
          </a:p>
          <a:p>
            <a:pPr marL="342900" indent="-342900">
              <a:spcBef>
                <a:spcPct val="20000"/>
              </a:spcBef>
              <a:buFont typeface="Arial" panose="020B0604020202020204" pitchFamily="34" charset="0"/>
              <a:buChar char="•"/>
            </a:pPr>
            <a:endParaRPr lang="en-US" altLang="zh-CN" sz="2800"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64514" name="Object 1"/>
          <p:cNvGraphicFramePr/>
          <p:nvPr/>
        </p:nvGraphicFramePr>
        <p:xfrm>
          <a:off x="381000" y="4581525"/>
          <a:ext cx="8523288" cy="762000"/>
        </p:xfrm>
        <a:graphic>
          <a:graphicData uri="http://schemas.openxmlformats.org/presentationml/2006/ole">
            <mc:AlternateContent xmlns:mc="http://schemas.openxmlformats.org/markup-compatibility/2006">
              <mc:Choice xmlns:v="urn:schemas-microsoft-com:vml" Requires="v">
                <p:oleObj spid="_x0000_s3079" name="" r:id="rId2" imgW="4059555" imgH="371475" progId="Visio.Drawing.11">
                  <p:embed/>
                </p:oleObj>
              </mc:Choice>
              <mc:Fallback>
                <p:oleObj name="" r:id="rId2" imgW="4059555" imgH="371475" progId="Visio.Drawing.11">
                  <p:embed/>
                  <p:pic>
                    <p:nvPicPr>
                      <p:cNvPr id="0" name="图片 3078"/>
                      <p:cNvPicPr/>
                      <p:nvPr/>
                    </p:nvPicPr>
                    <p:blipFill>
                      <a:blip r:embed="rId3"/>
                      <a:stretch>
                        <a:fillRect/>
                      </a:stretch>
                    </p:blipFill>
                    <p:spPr>
                      <a:xfrm>
                        <a:off x="381000" y="4581525"/>
                        <a:ext cx="8523288" cy="762000"/>
                      </a:xfrm>
                      <a:prstGeom prst="rect">
                        <a:avLst/>
                      </a:prstGeom>
                      <a:noFill/>
                      <a:ln w="38100">
                        <a:noFill/>
                        <a:miter/>
                      </a:ln>
                    </p:spPr>
                  </p:pic>
                </p:oleObj>
              </mc:Fallback>
            </mc:AlternateContent>
          </a:graphicData>
        </a:graphic>
      </p:graphicFrame>
      <p:sp>
        <p:nvSpPr>
          <p:cNvPr id="64515" name="文本框 13"/>
          <p:cNvSpPr txBox="1"/>
          <p:nvPr>
            <p:custDataLst>
              <p:tags r:id="rId4"/>
            </p:custDataLst>
          </p:nvPr>
        </p:nvSpPr>
        <p:spPr>
          <a:xfrm>
            <a:off x="514350" y="501650"/>
            <a:ext cx="4262438"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图形流水线</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3"/>
          <p:cNvSpPr txBox="1"/>
          <p:nvPr>
            <p:custDataLst>
              <p:tags r:id="rId1"/>
            </p:custDataLst>
          </p:nvPr>
        </p:nvSpPr>
        <p:spPr>
          <a:xfrm>
            <a:off x="481330" y="1676400"/>
            <a:ext cx="8098790" cy="4801870"/>
          </a:xfrm>
          <a:prstGeom prst="rect">
            <a:avLst/>
          </a:prstGeom>
          <a:noFill/>
          <a:ln w="9525">
            <a:noFill/>
          </a:ln>
        </p:spPr>
        <p:txBody>
          <a:bodyPr anchor="t" anchorCtr="0"/>
          <a:p>
            <a:pPr marL="342900" indent="-342900">
              <a:lnSpc>
                <a:spcPct val="120000"/>
              </a:lnSpc>
              <a:spcBef>
                <a:spcPct val="20000"/>
              </a:spcBef>
              <a:buFont typeface="Wingdings" panose="05000000000000000000" pitchFamily="2" charset="2"/>
              <a:buChar char="Ø"/>
            </a:pPr>
            <a:r>
              <a:rPr lang="zh-CN" altLang="en-US" sz="2800" b="1" dirty="0">
                <a:solidFill>
                  <a:srgbClr val="000714"/>
                </a:solidFill>
                <a:latin typeface="楷体" panose="02010609060101010101" pitchFamily="49" charset="-122"/>
                <a:ea typeface="楷体" panose="02010609060101010101" pitchFamily="49" charset="-122"/>
              </a:rPr>
              <a:t>光栅阶段</a:t>
            </a:r>
            <a:r>
              <a:rPr lang="en-US" altLang="zh-CN" sz="2800" b="1" dirty="0">
                <a:solidFill>
                  <a:srgbClr val="000714"/>
                </a:solidFill>
                <a:latin typeface="楷体" panose="02010609060101010101" pitchFamily="49" charset="-122"/>
                <a:ea typeface="楷体" panose="02010609060101010101" pitchFamily="49" charset="-122"/>
              </a:rPr>
              <a:t>(</a:t>
            </a:r>
            <a:r>
              <a:rPr lang="zh-CN" altLang="en-US" sz="2800" b="1" dirty="0">
                <a:solidFill>
                  <a:srgbClr val="000714"/>
                </a:solidFill>
                <a:latin typeface="楷体" panose="02010609060101010101" pitchFamily="49" charset="-122"/>
                <a:ea typeface="楷体" panose="02010609060101010101" pitchFamily="49" charset="-122"/>
              </a:rPr>
              <a:t>像素处理阶段</a:t>
            </a:r>
            <a:r>
              <a:rPr lang="en-US" altLang="zh-CN" sz="2800" b="1" dirty="0">
                <a:solidFill>
                  <a:srgbClr val="000714"/>
                </a:solidFill>
                <a:latin typeface="楷体" panose="02010609060101010101" pitchFamily="49" charset="-122"/>
                <a:ea typeface="楷体" panose="02010609060101010101" pitchFamily="49" charset="-122"/>
              </a:rPr>
              <a:t>)</a:t>
            </a:r>
            <a:endParaRPr lang="zh-CN" altLang="en-US" sz="2800" b="1" dirty="0">
              <a:solidFill>
                <a:srgbClr val="000714"/>
              </a:solidFill>
              <a:latin typeface="楷体" panose="02010609060101010101" pitchFamily="49" charset="-122"/>
              <a:ea typeface="楷体" panose="02010609060101010101" pitchFamily="49" charset="-122"/>
            </a:endParaRPr>
          </a:p>
          <a:p>
            <a:pPr marL="800100" lvl="1" indent="-342900">
              <a:lnSpc>
                <a:spcPct val="120000"/>
              </a:lnSpc>
              <a:spcBef>
                <a:spcPct val="20000"/>
              </a:spcBef>
              <a:buFont typeface="Arial" panose="020B0604020202020204" pitchFamily="34" charset="0"/>
              <a:buChar char="•"/>
            </a:pPr>
            <a:r>
              <a:rPr lang="zh-TW" altLang="en-US" sz="2400" dirty="0">
                <a:solidFill>
                  <a:srgbClr val="000818"/>
                </a:solidFill>
                <a:latin typeface="楷体" panose="02010609060101010101" pitchFamily="49" charset="-122"/>
                <a:ea typeface="楷体" panose="02010609060101010101" pitchFamily="49" charset="-122"/>
              </a:rPr>
              <a:t>给定经过变换和投影后的顶点、颜色、纹理坐标后，光栅阶段的目的是确定每个像素的最终颜色，这个过程称为光栅化或者扫描转换</a:t>
            </a:r>
            <a:endParaRPr lang="zh-CN" altLang="en-US" sz="2400" dirty="0">
              <a:solidFill>
                <a:srgbClr val="000818"/>
              </a:solidFill>
              <a:latin typeface="楷体" panose="02010609060101010101" pitchFamily="49" charset="-122"/>
              <a:ea typeface="楷体" panose="02010609060101010101" pitchFamily="49" charset="-122"/>
            </a:endParaRPr>
          </a:p>
          <a:p>
            <a:pPr marL="800100" lvl="1" indent="-342900">
              <a:lnSpc>
                <a:spcPct val="120000"/>
              </a:lnSpc>
              <a:spcBef>
                <a:spcPct val="20000"/>
              </a:spcBef>
              <a:buFont typeface="Arial" panose="020B0604020202020204" pitchFamily="34" charset="0"/>
              <a:buChar char="•"/>
            </a:pPr>
            <a:endParaRPr lang="zh-CN" altLang="en-US" sz="2400" dirty="0">
              <a:solidFill>
                <a:srgbClr val="000818"/>
              </a:solidFill>
              <a:latin typeface="楷体" panose="02010609060101010101" pitchFamily="49" charset="-122"/>
              <a:ea typeface="楷体" panose="02010609060101010101" pitchFamily="49" charset="-122"/>
            </a:endParaRPr>
          </a:p>
        </p:txBody>
      </p:sp>
      <p:sp>
        <p:nvSpPr>
          <p:cNvPr id="65538" name="文本框 13"/>
          <p:cNvSpPr txBox="1"/>
          <p:nvPr>
            <p:custDataLst>
              <p:tags r:id="rId2"/>
            </p:custDataLst>
          </p:nvPr>
        </p:nvSpPr>
        <p:spPr>
          <a:xfrm>
            <a:off x="514350" y="501650"/>
            <a:ext cx="4262438"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图形流水线</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1" name="文本框 13"/>
          <p:cNvSpPr txBox="1"/>
          <p:nvPr/>
        </p:nvSpPr>
        <p:spPr>
          <a:xfrm>
            <a:off x="514350" y="501650"/>
            <a:ext cx="4262438" cy="830263"/>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图形流水线</a:t>
            </a:r>
            <a:endParaRPr lang="zh-CN" altLang="en-US" sz="3200" b="1" dirty="0">
              <a:latin typeface="华文楷体" panose="02010600040101010101" pitchFamily="2" charset="-122"/>
              <a:ea typeface="华文楷体" panose="02010600040101010101" pitchFamily="2" charset="-122"/>
            </a:endParaRPr>
          </a:p>
        </p:txBody>
      </p:sp>
      <p:pic>
        <p:nvPicPr>
          <p:cNvPr id="66562" name="Picture 6"/>
          <p:cNvPicPr>
            <a:picLocks noChangeAspect="1"/>
          </p:cNvPicPr>
          <p:nvPr/>
        </p:nvPicPr>
        <p:blipFill>
          <a:blip r:embed="rId1"/>
          <a:stretch>
            <a:fillRect/>
          </a:stretch>
        </p:blipFill>
        <p:spPr>
          <a:xfrm>
            <a:off x="165100" y="1700213"/>
            <a:ext cx="8801100" cy="4819650"/>
          </a:xfrm>
          <a:prstGeom prst="rect">
            <a:avLst/>
          </a:prstGeom>
          <a:noFill/>
          <a:ln w="9525">
            <a:noFill/>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6"/>
          <p:cNvSpPr>
            <a:spLocks noGrp="1"/>
          </p:cNvSpPr>
          <p:nvPr>
            <p:ph type="title"/>
          </p:nvPr>
        </p:nvSpPr>
        <p:spPr/>
        <p:txBody>
          <a:bodyPr vert="horz" wrap="square" lIns="91440" tIns="45720" rIns="91440" bIns="45720" anchor="ctr" anchorCtr="0"/>
          <a:p>
            <a:pPr algn="l" eaLnBrk="1" hangingPunct="1"/>
            <a:r>
              <a:rPr lang="zh-CN" altLang="en-US" sz="3200" b="1" dirty="0">
                <a:latin typeface="楷体" panose="02010609060101010101" pitchFamily="49" charset="-122"/>
                <a:ea typeface="楷体" panose="02010609060101010101" pitchFamily="49" charset="-122"/>
              </a:rPr>
              <a:t>光笔</a:t>
            </a:r>
            <a:endParaRPr lang="zh-CN" altLang="en-US" sz="3200" b="1" dirty="0">
              <a:latin typeface="楷体" panose="02010609060101010101" pitchFamily="49" charset="-122"/>
              <a:ea typeface="楷体" panose="02010609060101010101" pitchFamily="49" charset="-122"/>
            </a:endParaRPr>
          </a:p>
        </p:txBody>
      </p:sp>
      <p:sp>
        <p:nvSpPr>
          <p:cNvPr id="11266" name="Rectangle 3"/>
          <p:cNvSpPr>
            <a:spLocks noGrp="1"/>
          </p:cNvSpPr>
          <p:nvPr>
            <p:ph idx="1"/>
          </p:nvPr>
        </p:nvSpPr>
        <p:spPr>
          <a:xfrm>
            <a:off x="457200" y="1268413"/>
            <a:ext cx="8229600" cy="4857750"/>
          </a:xfrm>
        </p:spPr>
        <p:txBody>
          <a:bodyPr vert="horz" wrap="square" lIns="91440" tIns="45720" rIns="91440" bIns="45720" anchor="t" anchorCtr="0"/>
          <a:p>
            <a:pPr eaLnBrk="1" hangingPunct="1">
              <a:spcBef>
                <a:spcPct val="30000"/>
              </a:spcBef>
              <a:spcAft>
                <a:spcPct val="15000"/>
              </a:spcAft>
            </a:pPr>
            <a:r>
              <a:rPr lang="zh-CN" altLang="en-US" sz="2600" b="1" dirty="0">
                <a:solidFill>
                  <a:srgbClr val="000818"/>
                </a:solidFill>
                <a:latin typeface="楷体" panose="02010609060101010101" pitchFamily="49" charset="-122"/>
                <a:ea typeface="楷体" panose="02010609060101010101" pitchFamily="49" charset="-122"/>
              </a:rPr>
              <a:t>光笔是一种检测光信号的装置，通过检测荧屏上的发光点来选择屏幕上某一点。</a:t>
            </a:r>
            <a:endParaRPr lang="en-US" altLang="zh-CN" sz="2600" b="1" dirty="0">
              <a:solidFill>
                <a:srgbClr val="000818"/>
              </a:solidFill>
              <a:latin typeface="楷体" panose="02010609060101010101" pitchFamily="49" charset="-122"/>
              <a:ea typeface="楷体" panose="02010609060101010101" pitchFamily="49" charset="-122"/>
            </a:endParaRPr>
          </a:p>
          <a:p>
            <a:pPr eaLnBrk="1" hangingPunct="1">
              <a:spcBef>
                <a:spcPct val="30000"/>
              </a:spcBef>
              <a:spcAft>
                <a:spcPct val="15000"/>
              </a:spcAft>
            </a:pPr>
            <a:r>
              <a:rPr lang="zh-CN" altLang="en-US" sz="2600" b="1" dirty="0">
                <a:solidFill>
                  <a:srgbClr val="000818"/>
                </a:solidFill>
                <a:latin typeface="楷体" panose="02010609060101010101" pitchFamily="49" charset="-122"/>
                <a:ea typeface="楷体" panose="02010609060101010101" pitchFamily="49" charset="-122"/>
              </a:rPr>
              <a:t>光笔本身不发光，只检测它指向的点是否发光</a:t>
            </a:r>
            <a:endParaRPr lang="zh-CN" altLang="en-US" sz="2600" b="1" dirty="0">
              <a:solidFill>
                <a:srgbClr val="000818"/>
              </a:solidFill>
              <a:latin typeface="楷体" panose="02010609060101010101" pitchFamily="49" charset="-122"/>
              <a:ea typeface="楷体" panose="02010609060101010101" pitchFamily="49" charset="-122"/>
            </a:endParaRPr>
          </a:p>
          <a:p>
            <a:pPr lvl="1" eaLnBrk="1" hangingPunct="1"/>
            <a:endParaRPr lang="zh-CN" altLang="en-US" b="1" dirty="0">
              <a:latin typeface="楷体" panose="02010609060101010101" pitchFamily="49" charset="-122"/>
              <a:ea typeface="楷体" panose="02010609060101010101" pitchFamily="49" charset="-122"/>
            </a:endParaRPr>
          </a:p>
        </p:txBody>
      </p:sp>
      <p:pic>
        <p:nvPicPr>
          <p:cNvPr id="11267" name="Picture 5" descr="光笔2"/>
          <p:cNvPicPr>
            <a:picLocks noChangeAspect="1"/>
          </p:cNvPicPr>
          <p:nvPr/>
        </p:nvPicPr>
        <p:blipFill>
          <a:blip r:embed="rId1">
            <a:clrChange>
              <a:clrFrom>
                <a:srgbClr val="FFFFFF"/>
              </a:clrFrom>
              <a:clrTo>
                <a:srgbClr val="FFFFFF">
                  <a:alpha val="0"/>
                </a:srgbClr>
              </a:clrTo>
            </a:clrChange>
          </a:blip>
          <a:stretch>
            <a:fillRect/>
          </a:stretch>
        </p:blipFill>
        <p:spPr>
          <a:xfrm>
            <a:off x="1763713" y="2781300"/>
            <a:ext cx="2290762" cy="1892300"/>
          </a:xfrm>
          <a:prstGeom prst="rect">
            <a:avLst/>
          </a:prstGeom>
          <a:noFill/>
          <a:ln w="9525">
            <a:noFill/>
          </a:ln>
        </p:spPr>
      </p:pic>
      <p:pic>
        <p:nvPicPr>
          <p:cNvPr id="11268" name="Picture 5"/>
          <p:cNvPicPr>
            <a:picLocks noChangeAspect="1"/>
          </p:cNvPicPr>
          <p:nvPr/>
        </p:nvPicPr>
        <p:blipFill>
          <a:blip r:embed="rId2"/>
          <a:stretch>
            <a:fillRect/>
          </a:stretch>
        </p:blipFill>
        <p:spPr>
          <a:xfrm>
            <a:off x="0" y="4797425"/>
            <a:ext cx="2619375" cy="2060575"/>
          </a:xfrm>
          <a:prstGeom prst="rect">
            <a:avLst/>
          </a:prstGeom>
          <a:noFill/>
          <a:ln w="9525">
            <a:noFill/>
          </a:ln>
        </p:spPr>
      </p:pic>
      <p:pic>
        <p:nvPicPr>
          <p:cNvPr id="11269" name="Picture 6"/>
          <p:cNvPicPr>
            <a:picLocks noChangeAspect="1"/>
          </p:cNvPicPr>
          <p:nvPr/>
        </p:nvPicPr>
        <p:blipFill>
          <a:blip r:embed="rId3"/>
          <a:stretch>
            <a:fillRect/>
          </a:stretch>
        </p:blipFill>
        <p:spPr>
          <a:xfrm>
            <a:off x="4572000" y="3213100"/>
            <a:ext cx="4402138" cy="34099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rPr>
              <a:t>手写输入板</a:t>
            </a:r>
            <a:endParaRPr kumimoji="0" lang="zh-CN" altLang="en-US" sz="3200" b="1" i="0" u="none" strike="noStrike" kern="120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endParaRPr>
          </a:p>
        </p:txBody>
      </p:sp>
      <p:sp>
        <p:nvSpPr>
          <p:cNvPr id="8195" name="Rectangle 3"/>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0"/>
              </a:spcBef>
              <a:spcAft>
                <a:spcPct val="0"/>
              </a:spcAft>
              <a:buClrTx/>
              <a:buSzTx/>
              <a:buFontTx/>
              <a:buChar char="•"/>
              <a:defRPr/>
            </a:pPr>
            <a:endParaRPr kumimoji="0" lang="zh-CN" altLang="en-US" sz="3200" b="1" i="0" u="none" strike="noStrike" kern="1200" cap="none" spc="0" normalizeH="0" baseline="0" noProof="0" dirty="0" smtClean="0">
              <a:ln>
                <a:noFill/>
              </a:ln>
              <a:solidFill>
                <a:schemeClr val="tx2"/>
              </a:solidFill>
              <a:effectLst/>
              <a:uLnTx/>
              <a:uFillTx/>
              <a:latin typeface="+mj-ea"/>
              <a:ea typeface="+mj-ea"/>
              <a:cs typeface="+mj-cs"/>
            </a:endParaRPr>
          </a:p>
        </p:txBody>
      </p:sp>
      <p:pic>
        <p:nvPicPr>
          <p:cNvPr id="12291" name="Picture 4" descr="手写输入板"/>
          <p:cNvPicPr>
            <a:picLocks noChangeAspect="1"/>
          </p:cNvPicPr>
          <p:nvPr/>
        </p:nvPicPr>
        <p:blipFill>
          <a:blip r:embed="rId1"/>
          <a:stretch>
            <a:fillRect/>
          </a:stretch>
        </p:blipFill>
        <p:spPr>
          <a:xfrm>
            <a:off x="323850" y="1916113"/>
            <a:ext cx="4032250" cy="3024187"/>
          </a:xfrm>
          <a:prstGeom prst="rect">
            <a:avLst/>
          </a:prstGeom>
          <a:noFill/>
          <a:ln w="9525">
            <a:noFill/>
          </a:ln>
        </p:spPr>
      </p:pic>
      <p:sp>
        <p:nvSpPr>
          <p:cNvPr id="6" name="Rectangle 11"/>
          <p:cNvSpPr>
            <a:spLocks noChangeArrowheads="1"/>
          </p:cNvSpPr>
          <p:nvPr/>
        </p:nvSpPr>
        <p:spPr bwMode="auto">
          <a:xfrm>
            <a:off x="6516688" y="4076700"/>
            <a:ext cx="1995488" cy="400050"/>
          </a:xfrm>
          <a:prstGeom prst="rect">
            <a:avLst/>
          </a:prstGeom>
          <a:noFill/>
          <a:ln w="9525" algn="ctr">
            <a:noFill/>
            <a:miter lim="800000"/>
          </a:ln>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j-ea"/>
                <a:ea typeface="+mj-ea"/>
                <a:cs typeface="+mn-cs"/>
              </a:rPr>
              <a:t>WACOM</a:t>
            </a:r>
            <a:r>
              <a:rPr kumimoji="0" lang="zh-CN" altLang="en-US" sz="2000" b="1" i="0" u="none" strike="noStrike" kern="1200" cap="none" spc="0" normalizeH="0" baseline="0" noProof="0" dirty="0">
                <a:ln>
                  <a:noFill/>
                </a:ln>
                <a:solidFill>
                  <a:schemeClr val="tx1"/>
                </a:solidFill>
                <a:effectLst/>
                <a:uLnTx/>
                <a:uFillTx/>
                <a:latin typeface="+mj-ea"/>
                <a:ea typeface="+mj-ea"/>
                <a:cs typeface="+mn-cs"/>
              </a:rPr>
              <a:t>数位板 </a:t>
            </a:r>
            <a:endParaRPr kumimoji="0" lang="zh-CN" altLang="en-US" sz="2000" b="1" i="0" u="none" strike="noStrike" kern="1200" cap="none" spc="0" normalizeH="0" baseline="0" noProof="0" dirty="0">
              <a:ln>
                <a:noFill/>
              </a:ln>
              <a:solidFill>
                <a:schemeClr val="tx1"/>
              </a:solidFill>
              <a:effectLst/>
              <a:uLnTx/>
              <a:uFillTx/>
              <a:latin typeface="+mj-ea"/>
              <a:ea typeface="+mj-ea"/>
              <a:cs typeface="+mn-cs"/>
            </a:endParaRPr>
          </a:p>
        </p:txBody>
      </p:sp>
      <p:pic>
        <p:nvPicPr>
          <p:cNvPr id="12293" name="Picture 2" descr="https://wcm-cdn.wacom.com/-/media/images/estore/elearning_ad_usp2.jpg?h=460&amp;la=zh-CN&amp;w=780&amp;hash=9A0CA3F1B784EE155C689B67ED820B2C"/>
          <p:cNvPicPr>
            <a:picLocks noChangeAspect="1"/>
          </p:cNvPicPr>
          <p:nvPr/>
        </p:nvPicPr>
        <p:blipFill>
          <a:blip r:embed="rId2"/>
          <a:stretch>
            <a:fillRect/>
          </a:stretch>
        </p:blipFill>
        <p:spPr>
          <a:xfrm>
            <a:off x="4932363" y="4460875"/>
            <a:ext cx="3579812" cy="2111375"/>
          </a:xfrm>
          <a:prstGeom prst="rect">
            <a:avLst/>
          </a:prstGeom>
          <a:noFill/>
          <a:ln w="9525">
            <a:noFill/>
          </a:ln>
        </p:spPr>
      </p:pic>
      <p:pic>
        <p:nvPicPr>
          <p:cNvPr id="12294" name="Picture 4" descr="https://pic4.zhimg.com/80/v2-6977db352ef5c0b48021adefbf5ac037_720w.jpg"/>
          <p:cNvPicPr>
            <a:picLocks noChangeAspect="1"/>
          </p:cNvPicPr>
          <p:nvPr/>
        </p:nvPicPr>
        <p:blipFill>
          <a:blip r:embed="rId3"/>
          <a:stretch>
            <a:fillRect/>
          </a:stretch>
        </p:blipFill>
        <p:spPr>
          <a:xfrm>
            <a:off x="5245100" y="1196975"/>
            <a:ext cx="2952750" cy="29527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idx="4294967295"/>
          </p:nvPr>
        </p:nvSpPr>
        <p:spPr>
          <a:xfrm>
            <a:off x="395288" y="304800"/>
            <a:ext cx="8424863"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rPr>
              <a:t>数字化仪</a:t>
            </a:r>
            <a:endParaRPr kumimoji="0" lang="zh-CN" altLang="en-US" sz="3200" b="1" i="0" u="none" strike="noStrike" kern="120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endParaRPr>
          </a:p>
        </p:txBody>
      </p:sp>
      <p:sp>
        <p:nvSpPr>
          <p:cNvPr id="13314" name="Rectangle 3"/>
          <p:cNvSpPr>
            <a:spLocks noGrp="1"/>
          </p:cNvSpPr>
          <p:nvPr>
            <p:ph idx="4294967295"/>
          </p:nvPr>
        </p:nvSpPr>
        <p:spPr>
          <a:xfrm>
            <a:off x="323850" y="1196975"/>
            <a:ext cx="8135938" cy="4899025"/>
          </a:xfrm>
        </p:spPr>
        <p:txBody>
          <a:bodyPr vert="horz" wrap="square" lIns="91440" tIns="45720" rIns="91440" bIns="45720" anchor="t" anchorCtr="0"/>
          <a:p>
            <a:pPr eaLnBrk="1" hangingPunct="1">
              <a:buNone/>
            </a:pPr>
            <a:r>
              <a:rPr lang="zh-CN" altLang="en-US" sz="3000" dirty="0">
                <a:latin typeface="楷体" panose="02010609060101010101" pitchFamily="49" charset="-122"/>
                <a:ea typeface="楷体" panose="02010609060101010101" pitchFamily="49" charset="-122"/>
              </a:rPr>
              <a:t>	</a:t>
            </a:r>
            <a:r>
              <a:rPr lang="zh-CN" altLang="en-US" sz="2600" dirty="0">
                <a:solidFill>
                  <a:srgbClr val="000818"/>
                </a:solidFill>
                <a:latin typeface="楷体" panose="02010609060101010101" pitchFamily="49" charset="-122"/>
                <a:ea typeface="楷体" panose="02010609060101010101" pitchFamily="49" charset="-122"/>
              </a:rPr>
              <a:t>	</a:t>
            </a:r>
            <a:r>
              <a:rPr lang="zh-CN" altLang="en-US" sz="2600" b="1" dirty="0">
                <a:solidFill>
                  <a:srgbClr val="000818"/>
                </a:solidFill>
                <a:latin typeface="楷体" panose="02010609060101010101" pitchFamily="49" charset="-122"/>
                <a:ea typeface="楷体" panose="02010609060101010101" pitchFamily="49" charset="-122"/>
              </a:rPr>
              <a:t>数字化仪是一种把图形的几何位置转换成数字坐标的图形输入设备。</a:t>
            </a:r>
            <a:endParaRPr lang="en-US" altLang="zh-CN" sz="2600" b="1" dirty="0">
              <a:solidFill>
                <a:srgbClr val="000818"/>
              </a:solidFill>
              <a:latin typeface="楷体" panose="02010609060101010101" pitchFamily="49" charset="-122"/>
              <a:ea typeface="楷体" panose="02010609060101010101" pitchFamily="49" charset="-122"/>
            </a:endParaRPr>
          </a:p>
          <a:p>
            <a:pPr eaLnBrk="1" hangingPunct="1">
              <a:buNone/>
            </a:pPr>
            <a:r>
              <a:rPr lang="en-US" altLang="zh-CN" sz="2600" b="1" dirty="0">
                <a:solidFill>
                  <a:srgbClr val="000818"/>
                </a:solidFill>
                <a:latin typeface="楷体" panose="02010609060101010101" pitchFamily="49" charset="-122"/>
                <a:ea typeface="楷体" panose="02010609060101010101" pitchFamily="49" charset="-122"/>
              </a:rPr>
              <a:t>     </a:t>
            </a:r>
            <a:r>
              <a:rPr lang="zh-CN" altLang="en-US" sz="2600" b="1" dirty="0">
                <a:solidFill>
                  <a:srgbClr val="000818"/>
                </a:solidFill>
                <a:latin typeface="楷体" panose="02010609060101010101" pitchFamily="49" charset="-122"/>
                <a:ea typeface="楷体" panose="02010609060101010101" pitchFamily="49" charset="-122"/>
              </a:rPr>
              <a:t>它可以采样几何图形上的关键数据点，然后由程序进行处理。 </a:t>
            </a:r>
            <a:endParaRPr lang="zh-CN" altLang="en-US" sz="2600" b="1" dirty="0">
              <a:solidFill>
                <a:srgbClr val="000818"/>
              </a:solidFill>
              <a:latin typeface="楷体" panose="02010609060101010101" pitchFamily="49" charset="-122"/>
              <a:ea typeface="楷体" panose="02010609060101010101" pitchFamily="49" charset="-122"/>
            </a:endParaRPr>
          </a:p>
        </p:txBody>
      </p:sp>
      <p:pic>
        <p:nvPicPr>
          <p:cNvPr id="13315" name="Picture 7"/>
          <p:cNvPicPr>
            <a:picLocks noChangeAspect="1"/>
          </p:cNvPicPr>
          <p:nvPr/>
        </p:nvPicPr>
        <p:blipFill>
          <a:blip r:embed="rId1"/>
          <a:srcRect l="13846" r="5847"/>
          <a:stretch>
            <a:fillRect/>
          </a:stretch>
        </p:blipFill>
        <p:spPr>
          <a:xfrm>
            <a:off x="971550" y="3573463"/>
            <a:ext cx="2663825" cy="2868612"/>
          </a:xfrm>
          <a:prstGeom prst="rect">
            <a:avLst/>
          </a:prstGeom>
          <a:noFill/>
          <a:ln w="9525">
            <a:noFill/>
          </a:ln>
        </p:spPr>
      </p:pic>
      <p:pic>
        <p:nvPicPr>
          <p:cNvPr id="13316" name="Picture 8"/>
          <p:cNvPicPr>
            <a:picLocks noChangeAspect="1"/>
          </p:cNvPicPr>
          <p:nvPr/>
        </p:nvPicPr>
        <p:blipFill>
          <a:blip r:embed="rId2"/>
          <a:srcRect r="10460"/>
          <a:stretch>
            <a:fillRect/>
          </a:stretch>
        </p:blipFill>
        <p:spPr>
          <a:xfrm>
            <a:off x="4500563" y="3725863"/>
            <a:ext cx="3386137" cy="25622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100"/>
          <p:cNvPicPr/>
          <p:nvPr>
            <p:custDataLst>
              <p:tags r:id="rId1"/>
            </p:custDataLst>
          </p:nvPr>
        </p:nvPicPr>
        <p:blipFill>
          <a:blip r:embed="rId2"/>
          <a:stretch>
            <a:fillRect/>
          </a:stretch>
        </p:blipFill>
        <p:spPr>
          <a:xfrm>
            <a:off x="223838" y="1820863"/>
            <a:ext cx="3198812" cy="2132012"/>
          </a:xfrm>
          <a:prstGeom prst="rect">
            <a:avLst/>
          </a:prstGeom>
          <a:noFill/>
          <a:ln w="9525">
            <a:noFill/>
          </a:ln>
        </p:spPr>
      </p:pic>
      <p:sp>
        <p:nvSpPr>
          <p:cNvPr id="9218" name="Rectangle 2"/>
          <p:cNvSpPr>
            <a:spLocks noGrp="1" noChangeArrowheads="1"/>
          </p:cNvSpPr>
          <p:nvPr>
            <p:custDataLst>
              <p:tags r:id="rId3"/>
            </p:custDataLst>
          </p:nvPr>
        </p:nvSpPr>
        <p:spPr>
          <a:xfrm>
            <a:off x="395288" y="304800"/>
            <a:ext cx="8424863" cy="1143000"/>
          </a:xfrm>
          <a:prstGeom prst="rect">
            <a:avLst/>
          </a:prstGeom>
          <a:noFill/>
          <a:ln w="9525">
            <a:noFill/>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华文楷体" panose="0201060004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rPr>
              <a:t>其他</a:t>
            </a:r>
            <a:endParaRPr kumimoji="0" lang="zh-CN" altLang="en-US" sz="3200" b="1" i="0" u="none" strike="noStrike" kern="1200" cap="none" spc="0" normalizeH="0" baseline="0" noProof="0" dirty="0" smtClean="0">
              <a:ln>
                <a:noFill/>
              </a:ln>
              <a:solidFill>
                <a:schemeClr val="tx2"/>
              </a:solidFill>
              <a:effectLst/>
              <a:uLnTx/>
              <a:uFillTx/>
              <a:latin typeface="楷体" panose="02010609060101010101" pitchFamily="49" charset="-122"/>
              <a:ea typeface="楷体" panose="02010609060101010101" pitchFamily="49" charset="-122"/>
              <a:cs typeface="+mj-cs"/>
            </a:endParaRPr>
          </a:p>
        </p:txBody>
      </p:sp>
      <p:sp>
        <p:nvSpPr>
          <p:cNvPr id="14339" name="Rectangle 3"/>
          <p:cNvSpPr>
            <a:spLocks noGrp="1"/>
          </p:cNvSpPr>
          <p:nvPr>
            <p:custDataLst>
              <p:tags r:id="rId4"/>
            </p:custDataLst>
          </p:nvPr>
        </p:nvSpPr>
        <p:spPr>
          <a:xfrm>
            <a:off x="323850" y="1196975"/>
            <a:ext cx="8135938" cy="4899025"/>
          </a:xfrm>
          <a:prstGeom prst="rect">
            <a:avLst/>
          </a:prstGeom>
          <a:noFill/>
          <a:ln w="9525">
            <a:noFill/>
          </a:ln>
        </p:spPr>
        <p:txBody>
          <a:bodyPr wrap="square" lIns="91440" tIns="45720" rIns="91440" bIns="45720" anchor="t" anchorCtr="0"/>
          <a:p>
            <a:pPr marL="342900" indent="-342900">
              <a:spcBef>
                <a:spcPct val="20000"/>
              </a:spcBef>
            </a:pPr>
            <a:r>
              <a:rPr lang="zh-CN" altLang="en-US" sz="3000" dirty="0">
                <a:latin typeface="楷体" panose="02010609060101010101" pitchFamily="49" charset="-122"/>
                <a:ea typeface="楷体" panose="02010609060101010101" pitchFamily="49" charset="-122"/>
              </a:rPr>
              <a:t>	</a:t>
            </a:r>
            <a:r>
              <a:rPr lang="zh-CN" altLang="en-US" sz="2600" dirty="0">
                <a:solidFill>
                  <a:srgbClr val="000818"/>
                </a:solidFill>
                <a:latin typeface="楷体" panose="02010609060101010101" pitchFamily="49" charset="-122"/>
                <a:ea typeface="楷体" panose="02010609060101010101" pitchFamily="49" charset="-122"/>
              </a:rPr>
              <a:t>	</a:t>
            </a:r>
            <a:endParaRPr lang="zh-CN" altLang="en-US" sz="2600" b="1" dirty="0">
              <a:solidFill>
                <a:srgbClr val="000818"/>
              </a:solidFill>
              <a:latin typeface="楷体" panose="02010609060101010101" pitchFamily="49" charset="-122"/>
              <a:ea typeface="楷体" panose="02010609060101010101" pitchFamily="49" charset="-122"/>
            </a:endParaRPr>
          </a:p>
        </p:txBody>
      </p:sp>
      <p:sp>
        <p:nvSpPr>
          <p:cNvPr id="14340" name="文本框 1"/>
          <p:cNvSpPr txBox="1"/>
          <p:nvPr/>
        </p:nvSpPr>
        <p:spPr>
          <a:xfrm>
            <a:off x="179388" y="3952875"/>
            <a:ext cx="3243262" cy="400050"/>
          </a:xfrm>
          <a:prstGeom prst="rect">
            <a:avLst/>
          </a:prstGeom>
          <a:noFill/>
          <a:ln w="9525">
            <a:noFill/>
          </a:ln>
        </p:spPr>
        <p:txBody>
          <a:bodyPr wrap="square" anchor="t" anchorCtr="0">
            <a:spAutoFit/>
          </a:bodyPr>
          <a:p>
            <a:r>
              <a:rPr lang="zh-CN" altLang="en-US" sz="2000" dirty="0">
                <a:latin typeface="华文楷体" panose="02010600040101010101" pitchFamily="2" charset="-122"/>
                <a:ea typeface="华文楷体" panose="02010600040101010101" pitchFamily="2" charset="-122"/>
              </a:rPr>
              <a:t>手持式激光三维扫描仪</a:t>
            </a:r>
            <a:endParaRPr lang="zh-CN" altLang="en-US" sz="2000" dirty="0">
              <a:latin typeface="华文楷体" panose="02010600040101010101" pitchFamily="2" charset="-122"/>
              <a:ea typeface="华文楷体" panose="02010600040101010101" pitchFamily="2" charset="-122"/>
            </a:endParaRPr>
          </a:p>
        </p:txBody>
      </p:sp>
      <p:pic>
        <p:nvPicPr>
          <p:cNvPr id="14341" name="图片 101"/>
          <p:cNvPicPr/>
          <p:nvPr/>
        </p:nvPicPr>
        <p:blipFill>
          <a:blip r:embed="rId5"/>
          <a:stretch>
            <a:fillRect/>
          </a:stretch>
        </p:blipFill>
        <p:spPr>
          <a:xfrm>
            <a:off x="3635693" y="1556068"/>
            <a:ext cx="4895850" cy="4381500"/>
          </a:xfrm>
          <a:prstGeom prst="rect">
            <a:avLst/>
          </a:prstGeom>
          <a:noFill/>
          <a:ln w="9525">
            <a:noFill/>
          </a:ln>
        </p:spPr>
      </p:pic>
      <p:sp>
        <p:nvSpPr>
          <p:cNvPr id="2" name="文本框 1"/>
          <p:cNvSpPr txBox="1"/>
          <p:nvPr/>
        </p:nvSpPr>
        <p:spPr>
          <a:xfrm>
            <a:off x="3707765" y="6046470"/>
            <a:ext cx="5024755" cy="521970"/>
          </a:xfrm>
          <a:prstGeom prst="rect">
            <a:avLst/>
          </a:prstGeom>
          <a:noFill/>
        </p:spPr>
        <p:txBody>
          <a:bodyPr wrap="square" rtlCol="0">
            <a:spAutoFit/>
          </a:bodyPr>
          <a:p>
            <a:r>
              <a:rPr lang="zh-CN" altLang="en-US" sz="1400"/>
              <a:t>Alita: Battle Angel Behind The Scene Motion Capture Performance (Video: 20th Century Studios)</a:t>
            </a:r>
            <a:endParaRPr lang="zh-C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3"/>
          <p:cNvSpPr txBox="1"/>
          <p:nvPr/>
        </p:nvSpPr>
        <p:spPr>
          <a:xfrm>
            <a:off x="514350" y="501650"/>
            <a:ext cx="5426075" cy="829945"/>
          </a:xfrm>
          <a:prstGeom prst="rect">
            <a:avLst/>
          </a:prstGeom>
          <a:noFill/>
          <a:ln w="9525">
            <a:noFill/>
          </a:ln>
        </p:spPr>
        <p:txBody>
          <a:bodyPr wrap="none" anchor="t" anchorCtr="0">
            <a:spAutoFit/>
          </a:bodyPr>
          <a:p>
            <a:pPr>
              <a:lnSpc>
                <a:spcPct val="150000"/>
              </a:lnSpc>
            </a:pPr>
            <a:r>
              <a:rPr lang="zh-CN" altLang="en-US" sz="3200" b="1" dirty="0">
                <a:latin typeface="华文楷体" panose="02010600040101010101" pitchFamily="2" charset="-122"/>
                <a:ea typeface="华文楷体" panose="02010600040101010101" pitchFamily="2" charset="-122"/>
              </a:rPr>
              <a:t>图形系统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硬件系统</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818"/>
                </a:solidFill>
                <a:latin typeface="华文楷体" panose="02010600040101010101" pitchFamily="2" charset="-122"/>
                <a:ea typeface="华文楷体" panose="02010600040101010101" pitchFamily="2" charset="-122"/>
              </a:rPr>
              <a:t>显示器</a:t>
            </a:r>
            <a:endParaRPr lang="zh-CN" altLang="en-US" sz="3200" b="1" dirty="0">
              <a:latin typeface="华文楷体" panose="02010600040101010101" pitchFamily="2" charset="-122"/>
              <a:ea typeface="华文楷体" panose="02010600040101010101" pitchFamily="2" charset="-122"/>
            </a:endParaRPr>
          </a:p>
        </p:txBody>
      </p:sp>
      <p:pic>
        <p:nvPicPr>
          <p:cNvPr id="15362" name="图片 2"/>
          <p:cNvPicPr>
            <a:picLocks noChangeAspect="1"/>
          </p:cNvPicPr>
          <p:nvPr/>
        </p:nvPicPr>
        <p:blipFill>
          <a:blip r:embed="rId1"/>
          <a:stretch>
            <a:fillRect/>
          </a:stretch>
        </p:blipFill>
        <p:spPr>
          <a:xfrm>
            <a:off x="238125" y="3357563"/>
            <a:ext cx="6332538" cy="2619375"/>
          </a:xfrm>
          <a:prstGeom prst="rect">
            <a:avLst/>
          </a:prstGeom>
          <a:noFill/>
          <a:ln w="9525">
            <a:noFill/>
          </a:ln>
        </p:spPr>
      </p:pic>
      <p:sp>
        <p:nvSpPr>
          <p:cNvPr id="15363" name="TextBox 1"/>
          <p:cNvSpPr txBox="1"/>
          <p:nvPr/>
        </p:nvSpPr>
        <p:spPr>
          <a:xfrm>
            <a:off x="6659563" y="5157788"/>
            <a:ext cx="2216150" cy="307975"/>
          </a:xfrm>
          <a:prstGeom prst="rect">
            <a:avLst/>
          </a:prstGeom>
          <a:noFill/>
          <a:ln w="9525">
            <a:noFill/>
          </a:ln>
        </p:spPr>
        <p:txBody>
          <a:bodyPr anchor="t" anchorCtr="0">
            <a:spAutoFit/>
          </a:bodyPr>
          <a:p>
            <a:r>
              <a:rPr lang="zh-CN" altLang="en-US" sz="1400" dirty="0">
                <a:latin typeface="华文楷体" panose="02010600040101010101" pitchFamily="2" charset="-122"/>
                <a:ea typeface="华文楷体" panose="02010600040101010101" pitchFamily="2" charset="-122"/>
              </a:rPr>
              <a:t>光栅扫描</a:t>
            </a:r>
            <a:r>
              <a:rPr lang="en-US" altLang="zh-CN" sz="1400" dirty="0">
                <a:latin typeface="华文楷体" panose="02010600040101010101" pitchFamily="2" charset="-122"/>
                <a:ea typeface="华文楷体" panose="02010600040101010101" pitchFamily="2" charset="-122"/>
              </a:rPr>
              <a:t>CRT</a:t>
            </a:r>
            <a:r>
              <a:rPr lang="zh-CN" altLang="en-US" sz="1400" dirty="0">
                <a:latin typeface="华文楷体" panose="02010600040101010101" pitchFamily="2" charset="-122"/>
                <a:ea typeface="华文楷体" panose="02010600040101010101" pitchFamily="2" charset="-122"/>
              </a:rPr>
              <a:t>显示器</a:t>
            </a:r>
            <a:endParaRPr lang="en-US" altLang="zh-CN" sz="14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23850" y="1598613"/>
            <a:ext cx="8229600" cy="4452938"/>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Tx/>
              <a:buSzTx/>
              <a:buFontTx/>
              <a:buChar char="•"/>
              <a:defRPr/>
            </a:pPr>
            <a:r>
              <a:rPr kumimoji="0" lang="zh-CN" altLang="en-US" sz="2800" b="1" i="0" u="none" strike="noStrike" kern="0" cap="none" spc="0" normalizeH="0" baseline="0" noProof="0" smtClean="0">
                <a:ln>
                  <a:noFill/>
                </a:ln>
                <a:solidFill>
                  <a:srgbClr val="000818"/>
                </a:solidFill>
                <a:effectLst/>
                <a:uLnTx/>
                <a:uFillTx/>
                <a:latin typeface="+mn-ea"/>
                <a:ea typeface="+mn-ea"/>
                <a:cs typeface="+mn-cs"/>
              </a:rPr>
              <a:t>阴极射线管显示器</a:t>
            </a:r>
            <a:r>
              <a:rPr kumimoji="0" lang="en-US" altLang="zh-CN" sz="2800" b="1" i="0" u="none" strike="noStrike" kern="0" cap="none" spc="0" normalizeH="0" baseline="0" noProof="0" smtClean="0">
                <a:ln>
                  <a:noFill/>
                </a:ln>
                <a:solidFill>
                  <a:srgbClr val="000818"/>
                </a:solidFill>
                <a:effectLst/>
                <a:uLnTx/>
                <a:uFillTx/>
                <a:latin typeface="+mn-ea"/>
                <a:ea typeface="+mn-ea"/>
                <a:cs typeface="+mn-cs"/>
              </a:rPr>
              <a:t>CRT(Cathode-Ray Tube)</a:t>
            </a:r>
            <a:endParaRPr kumimoji="0" lang="en-US" altLang="zh-CN" sz="2800" b="1" i="0" u="none" strike="noStrike" kern="0" cap="none" spc="0" normalizeH="0" baseline="0" noProof="0" smtClean="0">
              <a:ln>
                <a:noFill/>
              </a:ln>
              <a:solidFill>
                <a:srgbClr val="000818"/>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Tx/>
              <a:buChar char="•"/>
              <a:defRPr/>
            </a:pPr>
            <a:r>
              <a:rPr kumimoji="0" lang="zh-CN" altLang="en-US" sz="2800" b="1" i="0" u="none" strike="noStrike" kern="0" cap="none" spc="0" normalizeH="0" baseline="0" noProof="0" smtClean="0">
                <a:ln>
                  <a:noFill/>
                </a:ln>
                <a:solidFill>
                  <a:srgbClr val="000818"/>
                </a:solidFill>
                <a:effectLst/>
                <a:uLnTx/>
                <a:uFillTx/>
                <a:latin typeface="+mn-ea"/>
                <a:ea typeface="+mn-ea"/>
                <a:cs typeface="+mn-cs"/>
              </a:rPr>
              <a:t>液晶显示器</a:t>
            </a:r>
            <a:r>
              <a:rPr kumimoji="0" lang="en-US" altLang="zh-CN" sz="2800" b="1" i="0" u="none" strike="noStrike" kern="0" cap="none" spc="0" normalizeH="0" baseline="0" noProof="0" smtClean="0">
                <a:ln>
                  <a:noFill/>
                </a:ln>
                <a:solidFill>
                  <a:srgbClr val="000818"/>
                </a:solidFill>
                <a:effectLst/>
                <a:uLnTx/>
                <a:uFillTx/>
                <a:latin typeface="+mn-ea"/>
                <a:ea typeface="+mn-ea"/>
                <a:cs typeface="+mn-cs"/>
              </a:rPr>
              <a:t>LCD (Liquid Crystal Display )</a:t>
            </a:r>
            <a:endParaRPr kumimoji="0" lang="en-US" altLang="zh-CN" sz="2800" b="1" i="0" u="none" strike="noStrike" kern="0" cap="none" spc="0" normalizeH="0" baseline="0" noProof="0" smtClean="0">
              <a:ln>
                <a:noFill/>
              </a:ln>
              <a:solidFill>
                <a:srgbClr val="000818"/>
              </a:solidFill>
              <a:effectLst/>
              <a:uLnTx/>
              <a:uFillTx/>
              <a:latin typeface="+mn-ea"/>
              <a:ea typeface="+mn-ea"/>
              <a:cs typeface="+mn-cs"/>
            </a:endParaRPr>
          </a:p>
        </p:txBody>
      </p:sp>
      <p:pic>
        <p:nvPicPr>
          <p:cNvPr id="15365" name="Picture 53" descr="crt显示器"/>
          <p:cNvPicPr>
            <a:picLocks noChangeAspect="1"/>
          </p:cNvPicPr>
          <p:nvPr/>
        </p:nvPicPr>
        <p:blipFill>
          <a:blip r:embed="rId2"/>
          <a:stretch>
            <a:fillRect/>
          </a:stretch>
        </p:blipFill>
        <p:spPr>
          <a:xfrm>
            <a:off x="6372225" y="2852738"/>
            <a:ext cx="2593975" cy="1944687"/>
          </a:xfrm>
          <a:prstGeom prst="rect">
            <a:avLst/>
          </a:prstGeom>
          <a:noFill/>
          <a:ln w="9525">
            <a:noFill/>
          </a:ln>
        </p:spPr>
      </p:pic>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4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4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4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48.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49.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5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5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5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8.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9.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8.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7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7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7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7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7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78.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79.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81.xml><?xml version="1.0" encoding="utf-8"?>
<p:tagLst xmlns:p="http://schemas.openxmlformats.org/presentationml/2006/main">
  <p:tag name="KSO_WPP_MARK_KEY" val="d54dd111-bfdd-4dbb-8c50-b19890a9dd34"/>
  <p:tag name="COMMONDATA" val="eyJoZGlkIjoiMWY3NzZhYWMyMDk1ODkzOGNmMTIwMGViNGI4OGVlNTM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Default Design">
  <a:themeElements>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fontScheme name="自定义 1">
      <a:majorFont>
        <a:latin typeface="Times New Roman"/>
        <a:ea typeface="华文楷体"/>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
      <a:clrScheme name="Default Design 15">
        <a:dk1>
          <a:srgbClr val="0E2F67"/>
        </a:dk1>
        <a:lt1>
          <a:srgbClr val="FFFFFF"/>
        </a:lt1>
        <a:dk2>
          <a:srgbClr val="0E6224"/>
        </a:dk2>
        <a:lt2>
          <a:srgbClr val="7ACCE6"/>
        </a:lt2>
        <a:accent1>
          <a:srgbClr val="745D4A"/>
        </a:accent1>
        <a:accent2>
          <a:srgbClr val="E28000"/>
        </a:accent2>
        <a:accent3>
          <a:srgbClr val="FFFFFF"/>
        </a:accent3>
        <a:accent4>
          <a:srgbClr val="0A2757"/>
        </a:accent4>
        <a:accent5>
          <a:srgbClr val="BCB6B1"/>
        </a:accent5>
        <a:accent6>
          <a:srgbClr val="CD7300"/>
        </a:accent6>
        <a:hlink>
          <a:srgbClr val="FFAB2D"/>
        </a:hlink>
        <a:folHlink>
          <a:srgbClr val="007B7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hand</Template>
  <TotalTime>0</TotalTime>
  <Words>6880</Words>
  <Application>WPS 演示</Application>
  <PresentationFormat>全屏显示(4:3)</PresentationFormat>
  <Paragraphs>474</Paragraphs>
  <Slides>46</Slides>
  <Notes>12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vt:i4>
      </vt:variant>
      <vt:variant>
        <vt:lpstr>幻灯片标题</vt:lpstr>
      </vt:variant>
      <vt:variant>
        <vt:i4>46</vt:i4>
      </vt:variant>
    </vt:vector>
  </HeadingPairs>
  <TitlesOfParts>
    <vt:vector size="67" baseType="lpstr">
      <vt:lpstr>Arial</vt:lpstr>
      <vt:lpstr>宋体</vt:lpstr>
      <vt:lpstr>Wingdings</vt:lpstr>
      <vt:lpstr>Times New Roman</vt:lpstr>
      <vt:lpstr>华文楷体</vt:lpstr>
      <vt:lpstr>楷体</vt:lpstr>
      <vt:lpstr>微软雅黑</vt:lpstr>
      <vt:lpstr>Arial Unicode MS</vt:lpstr>
      <vt:lpstr>Calibri</vt:lpstr>
      <vt:lpstr>华文中宋</vt:lpstr>
      <vt:lpstr>等线</vt:lpstr>
      <vt:lpstr>Wingdings</vt:lpstr>
      <vt:lpstr>Candara</vt:lpstr>
      <vt:lpstr>PMingLiU</vt:lpstr>
      <vt:lpstr>ESRI AMFM Electric</vt:lpstr>
      <vt:lpstr>Default Design</vt:lpstr>
      <vt:lpstr>Visio.Drawing.11</vt:lpstr>
      <vt:lpstr>Visio.Drawing.11</vt:lpstr>
      <vt:lpstr>Equation.DSMT4</vt:lpstr>
      <vt:lpstr>Visio.Drawing.11</vt:lpstr>
      <vt:lpstr>Visio.Drawing.11</vt:lpstr>
      <vt:lpstr>PowerPoint 演示文稿</vt:lpstr>
      <vt:lpstr>2.1 图形系统概述</vt:lpstr>
      <vt:lpstr>PowerPoint 演示文稿</vt:lpstr>
      <vt:lpstr> 三维鼠标</vt:lpstr>
      <vt:lpstr>光笔</vt:lpstr>
      <vt:lpstr>手写输入板</vt:lpstr>
      <vt:lpstr>数字化仪</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图形软件（了解）</vt:lpstr>
      <vt:lpstr>PowerPoint 演示文稿</vt:lpstr>
      <vt:lpstr>PowerPoint 演示文稿</vt:lpstr>
      <vt:lpstr>PowerPoint 演示文稿</vt:lpstr>
      <vt:lpstr>PowerPoint 演示文稿</vt:lpstr>
      <vt:lpstr>PowerPoint 演示文稿</vt:lpstr>
      <vt:lpstr>VS2010配置GLUT的方法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计算机图形系统及硬件基础</dc:title>
  <dc:creator>cj</dc:creator>
  <cp:lastModifiedBy>admin</cp:lastModifiedBy>
  <cp:revision>392</cp:revision>
  <dcterms:created xsi:type="dcterms:W3CDTF">2005-07-04T10:34:00Z</dcterms:created>
  <dcterms:modified xsi:type="dcterms:W3CDTF">2023-09-11T06:57:34Z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70F2DDAA161644419E8A373351B8CDFD_13</vt:lpwstr>
  </property>
</Properties>
</file>