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96" r:id="rId3"/>
    <p:sldId id="317" r:id="rId4"/>
    <p:sldId id="319" r:id="rId6"/>
    <p:sldId id="392" r:id="rId7"/>
    <p:sldId id="316" r:id="rId8"/>
    <p:sldId id="321" r:id="rId9"/>
    <p:sldId id="322" r:id="rId10"/>
    <p:sldId id="323" r:id="rId11"/>
    <p:sldId id="325" r:id="rId12"/>
    <p:sldId id="324" r:id="rId13"/>
    <p:sldId id="394" r:id="rId14"/>
    <p:sldId id="328" r:id="rId15"/>
    <p:sldId id="393" r:id="rId16"/>
    <p:sldId id="329" r:id="rId17"/>
    <p:sldId id="330" r:id="rId18"/>
    <p:sldId id="331" r:id="rId19"/>
    <p:sldId id="332" r:id="rId20"/>
    <p:sldId id="333" r:id="rId21"/>
    <p:sldId id="395" r:id="rId22"/>
    <p:sldId id="336" r:id="rId23"/>
    <p:sldId id="337" r:id="rId24"/>
    <p:sldId id="338" r:id="rId25"/>
    <p:sldId id="341" r:id="rId26"/>
    <p:sldId id="342" r:id="rId27"/>
    <p:sldId id="343" r:id="rId28"/>
    <p:sldId id="344" r:id="rId29"/>
    <p:sldId id="340" r:id="rId30"/>
    <p:sldId id="396" r:id="rId31"/>
    <p:sldId id="345" r:id="rId32"/>
    <p:sldId id="346" r:id="rId33"/>
    <p:sldId id="348" r:id="rId34"/>
    <p:sldId id="397" r:id="rId35"/>
    <p:sldId id="349" r:id="rId36"/>
    <p:sldId id="398" r:id="rId37"/>
    <p:sldId id="350" r:id="rId38"/>
    <p:sldId id="351" r:id="rId39"/>
    <p:sldId id="352" r:id="rId40"/>
    <p:sldId id="399" r:id="rId41"/>
    <p:sldId id="354" r:id="rId42"/>
    <p:sldId id="355" r:id="rId43"/>
    <p:sldId id="401" r:id="rId44"/>
    <p:sldId id="356" r:id="rId45"/>
    <p:sldId id="400" r:id="rId46"/>
    <p:sldId id="357" r:id="rId47"/>
    <p:sldId id="358" r:id="rId48"/>
    <p:sldId id="361" r:id="rId49"/>
    <p:sldId id="363" r:id="rId50"/>
    <p:sldId id="364" r:id="rId51"/>
    <p:sldId id="365" r:id="rId52"/>
    <p:sldId id="366" r:id="rId53"/>
    <p:sldId id="367" r:id="rId54"/>
    <p:sldId id="368" r:id="rId55"/>
    <p:sldId id="369" r:id="rId56"/>
    <p:sldId id="370" r:id="rId57"/>
    <p:sldId id="371" r:id="rId58"/>
    <p:sldId id="372" r:id="rId59"/>
    <p:sldId id="373" r:id="rId60"/>
    <p:sldId id="375" r:id="rId61"/>
    <p:sldId id="377" r:id="rId62"/>
    <p:sldId id="378" r:id="rId63"/>
    <p:sldId id="379" r:id="rId64"/>
    <p:sldId id="381" r:id="rId65"/>
    <p:sldId id="382" r:id="rId66"/>
    <p:sldId id="383" r:id="rId67"/>
    <p:sldId id="384" r:id="rId68"/>
    <p:sldId id="385" r:id="rId69"/>
    <p:sldId id="386" r:id="rId70"/>
    <p:sldId id="380" r:id="rId71"/>
    <p:sldId id="388" r:id="rId72"/>
    <p:sldId id="389" r:id="rId73"/>
    <p:sldId id="390" r:id="rId74"/>
    <p:sldId id="391" r:id="rId75"/>
  </p:sldIdLst>
  <p:sldSz cx="9144000" cy="6858000" type="screen4x3"/>
  <p:notesSz cx="6858000" cy="9144000"/>
  <p:custDataLst>
    <p:tags r:id="rId79"/>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9pPr>
  </p:defaultTextStyle>
  <p:extLst>
    <p:ext uri="{EFAFB233-063F-42B5-8137-9DF3F51BA10A}">
      <p15:sldGuideLst xmlns:p15="http://schemas.microsoft.com/office/powerpoint/2012/main">
        <p15:guide id="1" orient="horz" pos="2125" userDrawn="1">
          <p15:clr>
            <a:srgbClr val="A4A3A4"/>
          </p15:clr>
        </p15:guide>
        <p15:guide id="2" pos="2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8FFFF"/>
    <a:srgbClr val="009900"/>
    <a:srgbClr val="3333FF"/>
    <a:srgbClr val="FF0000"/>
    <a:srgbClr val="4F56E7"/>
    <a:srgbClr val="008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048"/>
  </p:normalViewPr>
  <p:slideViewPr>
    <p:cSldViewPr showGuides="1">
      <p:cViewPr>
        <p:scale>
          <a:sx n="100" d="100"/>
          <a:sy n="100" d="100"/>
        </p:scale>
        <p:origin x="-1932" y="-306"/>
      </p:cViewPr>
      <p:guideLst>
        <p:guide orient="horz" pos="2125"/>
        <p:guide pos="289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gs" Target="tags/tag1.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1"/>
          <p:cNvSpPr>
            <a:spLocks noGrp="1" noRot="1" noChangeAspect="1" noTextEdit="1"/>
          </p:cNvSpPr>
          <p:nvPr>
            <p:ph type="sldImg"/>
          </p:nvPr>
        </p:nvSpPr>
        <p:spPr/>
      </p:sp>
      <p:sp>
        <p:nvSpPr>
          <p:cNvPr id="5122" name="备注占位符 2"/>
          <p:cNvSpPr>
            <a:spLocks noGrp="1"/>
          </p:cNvSpPr>
          <p:nvPr>
            <p:ph type="body"/>
          </p:nvPr>
        </p:nvSpPr>
        <p:spPr/>
        <p:txBody>
          <a:bodyPr wrap="square" lIns="91440" tIns="45720" rIns="91440" bIns="45720" anchor="t" anchorCtr="0"/>
          <a:p>
            <a:pPr marL="0" lvl="1" indent="0"/>
            <a:r>
              <a:rPr lang="zh-CN" altLang="en-US" dirty="0"/>
              <a:t>为什么裁剪？显示、效率、消除错误。绘制时要对每一个图形基本元素进行裁剪计算</a:t>
            </a:r>
            <a:endParaRPr lang="zh-CN" altLang="en-US" dirty="0"/>
          </a:p>
          <a:p>
            <a:pPr marL="0" lvl="1" indent="0"/>
            <a:r>
              <a:rPr lang="zh-CN" altLang="en-US" dirty="0"/>
              <a:t>游戏中的窗户</a:t>
            </a:r>
            <a:endParaRPr lang="en-US" altLang="zh-TW" dirty="0"/>
          </a:p>
          <a:p>
            <a:pPr lvl="0"/>
            <a:r>
              <a:rPr lang="en-US" altLang="zh-CN" dirty="0"/>
              <a:t>Why clip? </a:t>
            </a:r>
            <a:endParaRPr lang="en-US" altLang="zh-CN" dirty="0"/>
          </a:p>
          <a:p>
            <a:pPr lvl="0"/>
            <a:r>
              <a:rPr lang="en-US" altLang="zh-CN" dirty="0"/>
              <a:t>• avoids rasterizing outside window </a:t>
            </a:r>
            <a:endParaRPr lang="en-US" altLang="zh-CN" dirty="0"/>
          </a:p>
          <a:p>
            <a:pPr lvl="0"/>
            <a:r>
              <a:rPr lang="en-US" altLang="zh-CN" dirty="0"/>
              <a:t>  • speeds up rasterization </a:t>
            </a:r>
            <a:endParaRPr lang="en-US" altLang="zh-CN" dirty="0"/>
          </a:p>
          <a:p>
            <a:pPr lvl="0"/>
            <a:r>
              <a:rPr lang="en-US" altLang="zh-CN" dirty="0"/>
              <a:t>  • prevents memory errors </a:t>
            </a:r>
            <a:endParaRPr lang="en-US" altLang="zh-CN" dirty="0"/>
          </a:p>
          <a:p>
            <a:pPr lvl="0"/>
            <a:r>
              <a:rPr lang="en-US" altLang="zh-CN" dirty="0"/>
              <a:t>  • avoids divide by 0 and overflows </a:t>
            </a:r>
            <a:endParaRPr lang="en-US" altLang="zh-CN" dirty="0"/>
          </a:p>
          <a:p>
            <a:pPr lvl="0"/>
            <a:r>
              <a:rPr lang="en-US" altLang="zh-CN" dirty="0"/>
              <a:t>• in 3D, clip against view volume </a:t>
            </a:r>
            <a:endParaRPr lang="en-US" altLang="zh-CN" dirty="0"/>
          </a:p>
          <a:p>
            <a:pPr lvl="0"/>
            <a:r>
              <a:rPr lang="en-US" altLang="zh-CN" dirty="0"/>
              <a:t>  • polygons that are too close can obscure </a:t>
            </a:r>
            <a:endParaRPr lang="en-US" altLang="zh-CN" dirty="0"/>
          </a:p>
          <a:p>
            <a:pPr lvl="0"/>
            <a:r>
              <a:rPr lang="en-US" altLang="zh-CN" dirty="0"/>
              <a:t>view </a:t>
            </a:r>
            <a:endParaRPr lang="en-US" altLang="zh-CN" dirty="0"/>
          </a:p>
          <a:p>
            <a:pPr lvl="0"/>
            <a:r>
              <a:rPr lang="en-US" altLang="zh-CN" dirty="0"/>
              <a:t>  • those too far shouldn’t be visible and could mess up depth buffer </a:t>
            </a:r>
            <a:endParaRPr lang="zh-CN" altLang="en-US" dirty="0"/>
          </a:p>
        </p:txBody>
      </p:sp>
      <p:sp>
        <p:nvSpPr>
          <p:cNvPr id="512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Rot="1" noTextEdit="1"/>
          </p:cNvSpPr>
          <p:nvPr>
            <p:ph type="sldImg"/>
          </p:nvPr>
        </p:nvSpPr>
        <p:spPr/>
      </p:sp>
      <p:sp>
        <p:nvSpPr>
          <p:cNvPr id="45058" name="文本占位符 2"/>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noRot="1" noChangeAspect="1" noTextEdit="1"/>
          </p:cNvSpPr>
          <p:nvPr>
            <p:ph type="sldImg"/>
          </p:nvPr>
        </p:nvSpPr>
        <p:spPr/>
      </p:sp>
      <p:sp>
        <p:nvSpPr>
          <p:cNvPr id="7170" name="备注占位符 2"/>
          <p:cNvSpPr>
            <a:spLocks noGrp="1"/>
          </p:cNvSpPr>
          <p:nvPr>
            <p:ph type="body"/>
          </p:nvPr>
        </p:nvSpPr>
        <p:spPr/>
        <p:txBody>
          <a:bodyPr wrap="square" lIns="91440" tIns="45720" rIns="91440" bIns="45720" anchor="t" anchorCtr="0"/>
          <a:p>
            <a:pPr lvl="0"/>
            <a:r>
              <a:rPr lang="en-US" altLang="zh-CN" dirty="0"/>
              <a:t>Applications of clipping:</a:t>
            </a:r>
            <a:endParaRPr lang="en-US" altLang="zh-CN" dirty="0"/>
          </a:p>
          <a:p>
            <a:pPr lvl="0"/>
            <a:r>
              <a:rPr lang="en-US" altLang="zh-CN" dirty="0"/>
              <a:t>It will extract part we desire.</a:t>
            </a:r>
            <a:endParaRPr lang="en-US" altLang="zh-CN" dirty="0"/>
          </a:p>
          <a:p>
            <a:pPr lvl="0"/>
            <a:r>
              <a:rPr lang="en-US" altLang="zh-CN" dirty="0"/>
              <a:t>For identifying the visible and invisible area in the 3D object.</a:t>
            </a:r>
            <a:endParaRPr lang="en-US" altLang="zh-CN" dirty="0"/>
          </a:p>
          <a:p>
            <a:pPr lvl="0"/>
            <a:r>
              <a:rPr lang="en-US" altLang="zh-CN" dirty="0"/>
              <a:t>For creating objects using solid modeling.</a:t>
            </a:r>
            <a:endParaRPr lang="en-US" altLang="zh-CN" dirty="0"/>
          </a:p>
          <a:p>
            <a:pPr lvl="0"/>
            <a:r>
              <a:rPr lang="en-US" altLang="zh-CN" dirty="0"/>
              <a:t>For drawing operations.</a:t>
            </a:r>
            <a:endParaRPr lang="en-US" altLang="zh-CN" dirty="0"/>
          </a:p>
          <a:p>
            <a:pPr lvl="0"/>
            <a:r>
              <a:rPr lang="en-US" altLang="zh-CN" dirty="0"/>
              <a:t>Operations related to the pointing of an object.</a:t>
            </a:r>
            <a:endParaRPr lang="en-US" altLang="zh-CN" dirty="0"/>
          </a:p>
          <a:p>
            <a:pPr lvl="0"/>
            <a:r>
              <a:rPr lang="en-US" altLang="zh-CN" dirty="0"/>
              <a:t>For deleting, copying, moving part of an object.</a:t>
            </a:r>
            <a:endParaRPr lang="en-US" altLang="zh-CN" dirty="0"/>
          </a:p>
          <a:p>
            <a:pPr lvl="0"/>
            <a:endParaRPr lang="zh-CN" altLang="en-US" dirty="0"/>
          </a:p>
        </p:txBody>
      </p:sp>
      <p:sp>
        <p:nvSpPr>
          <p:cNvPr id="717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p:sp>
      <p:sp>
        <p:nvSpPr>
          <p:cNvPr id="9218" name="备注占位符 2"/>
          <p:cNvSpPr>
            <a:spLocks noGrp="1"/>
          </p:cNvSpPr>
          <p:nvPr>
            <p:ph type="body"/>
          </p:nvPr>
        </p:nvSpPr>
        <p:spPr/>
        <p:txBody>
          <a:bodyPr wrap="square" lIns="91440" tIns="45720" rIns="91440" bIns="45720" anchor="t" anchorCtr="0"/>
          <a:p>
            <a:pPr lvl="0"/>
            <a:r>
              <a:rPr lang="en-US" altLang="zh-CN" dirty="0"/>
              <a:t>https://blog.csdn.net/u012540485/article/details/51830110</a:t>
            </a:r>
            <a:endParaRPr lang="zh-CN" altLang="en-US" dirty="0"/>
          </a:p>
        </p:txBody>
      </p:sp>
      <p:sp>
        <p:nvSpPr>
          <p:cNvPr id="921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noTextEdit="1"/>
          </p:cNvSpPr>
          <p:nvPr>
            <p:ph type="sldImg"/>
          </p:nvPr>
        </p:nvSpPr>
        <p:spPr/>
      </p:sp>
      <p:sp>
        <p:nvSpPr>
          <p:cNvPr id="11266" name="备注占位符 2"/>
          <p:cNvSpPr>
            <a:spLocks noGrp="1"/>
          </p:cNvSpPr>
          <p:nvPr>
            <p:ph type="body"/>
          </p:nvPr>
        </p:nvSpPr>
        <p:spPr/>
        <p:txBody>
          <a:bodyPr wrap="square" lIns="91440" tIns="45720" rIns="91440" bIns="45720" anchor="t" anchorCtr="0"/>
          <a:p>
            <a:pPr lvl="0"/>
            <a:endParaRPr lang="zh-CN" altLang="en-US" dirty="0"/>
          </a:p>
        </p:txBody>
      </p:sp>
      <p:sp>
        <p:nvSpPr>
          <p:cNvPr id="1126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p:sp>
      <p:sp>
        <p:nvSpPr>
          <p:cNvPr id="15362" name="备注占位符 2"/>
          <p:cNvSpPr>
            <a:spLocks noGrp="1"/>
          </p:cNvSpPr>
          <p:nvPr>
            <p:ph type="body"/>
          </p:nvPr>
        </p:nvSpPr>
        <p:spPr/>
        <p:txBody>
          <a:bodyPr wrap="square" lIns="91440" tIns="45720" rIns="91440" bIns="45720" anchor="t" anchorCtr="0"/>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p:sp>
      <p:sp>
        <p:nvSpPr>
          <p:cNvPr id="19458" name="备注占位符 2"/>
          <p:cNvSpPr>
            <a:spLocks noGrp="1"/>
          </p:cNvSpPr>
          <p:nvPr>
            <p:ph type="body"/>
          </p:nvPr>
        </p:nvSpPr>
        <p:spPr/>
        <p:txBody>
          <a:bodyPr wrap="square" lIns="91440" tIns="45720" rIns="91440" bIns="45720" anchor="t" anchorCtr="0"/>
          <a:p>
            <a:pPr lvl="0"/>
            <a:r>
              <a:rPr lang="zh-CN" altLang="en-US" dirty="0"/>
              <a:t>最早流行的裁剪算法</a:t>
            </a:r>
            <a:endParaRPr lang="zh-CN" altLang="en-US" dirty="0"/>
          </a:p>
        </p:txBody>
      </p:sp>
      <p:sp>
        <p:nvSpPr>
          <p:cNvPr id="1945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noTextEdit="1"/>
          </p:cNvSpPr>
          <p:nvPr>
            <p:ph type="sldImg"/>
          </p:nvPr>
        </p:nvSpPr>
        <p:spPr/>
      </p:sp>
      <p:sp>
        <p:nvSpPr>
          <p:cNvPr id="21506" name="备注占位符 2"/>
          <p:cNvSpPr>
            <a:spLocks noGrp="1"/>
          </p:cNvSpPr>
          <p:nvPr>
            <p:ph type="body"/>
          </p:nvPr>
        </p:nvSpPr>
        <p:spPr/>
        <p:txBody>
          <a:bodyPr wrap="square" lIns="91440" tIns="45720" rIns="91440" bIns="45720" anchor="t" anchorCtr="0"/>
          <a:p>
            <a:pPr lvl="0"/>
            <a:r>
              <a:rPr lang="zh-CN" altLang="en-US" dirty="0"/>
              <a:t>最早流行的裁剪算法</a:t>
            </a:r>
            <a:endParaRPr lang="zh-CN" altLang="en-US" dirty="0"/>
          </a:p>
        </p:txBody>
      </p:sp>
      <p:sp>
        <p:nvSpPr>
          <p:cNvPr id="2150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ChangeAspect="1" noTextEdit="1"/>
          </p:cNvSpPr>
          <p:nvPr>
            <p:ph type="sldImg"/>
          </p:nvPr>
        </p:nvSpPr>
        <p:spPr/>
      </p:sp>
      <p:sp>
        <p:nvSpPr>
          <p:cNvPr id="23554" name="备注占位符 2"/>
          <p:cNvSpPr>
            <a:spLocks noGrp="1"/>
          </p:cNvSpPr>
          <p:nvPr>
            <p:ph type="body"/>
          </p:nvPr>
        </p:nvSpPr>
        <p:spPr/>
        <p:txBody>
          <a:bodyPr wrap="square" lIns="91440" tIns="45720" rIns="91440" bIns="45720" anchor="t" anchorCtr="0"/>
          <a:p>
            <a:pPr lvl="0"/>
            <a:r>
              <a:rPr lang="zh-CN" altLang="en-US" dirty="0"/>
              <a:t>最早流行的裁剪算法</a:t>
            </a:r>
            <a:endParaRPr lang="zh-CN" altLang="en-US" dirty="0"/>
          </a:p>
        </p:txBody>
      </p:sp>
      <p:sp>
        <p:nvSpPr>
          <p:cNvPr id="2355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noTextEdit="1"/>
          </p:cNvSpPr>
          <p:nvPr>
            <p:ph type="sldImg"/>
          </p:nvPr>
        </p:nvSpPr>
        <p:spPr/>
      </p:sp>
      <p:sp>
        <p:nvSpPr>
          <p:cNvPr id="25602" name="备注占位符 2"/>
          <p:cNvSpPr>
            <a:spLocks noGrp="1"/>
          </p:cNvSpPr>
          <p:nvPr>
            <p:ph type="body"/>
          </p:nvPr>
        </p:nvSpPr>
        <p:spPr/>
        <p:txBody>
          <a:bodyPr wrap="square" lIns="91440" tIns="45720" rIns="91440" bIns="45720" anchor="t" anchorCtr="0"/>
          <a:p>
            <a:pPr lvl="0"/>
            <a:r>
              <a:rPr lang="zh-CN" altLang="en-US" dirty="0"/>
              <a:t>区域里的点编码都相同</a:t>
            </a:r>
            <a:endParaRPr lang="zh-CN" altLang="en-US" dirty="0"/>
          </a:p>
        </p:txBody>
      </p:sp>
      <p:sp>
        <p:nvSpPr>
          <p:cNvPr id="2560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5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38588"/>
            <a:ext cx="4038600" cy="21875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2800">
                <a:latin typeface="楷体" panose="02010609060101010101" pitchFamily="49" charset="-122"/>
                <a:ea typeface="楷体" panose="02010609060101010101" pitchFamily="49" charset="-122"/>
              </a:defRPr>
            </a:lvl1pPr>
            <a:lvl2pPr>
              <a:defRPr sz="2400">
                <a:latin typeface="楷体" panose="02010609060101010101" pitchFamily="49" charset="-122"/>
                <a:ea typeface="楷体" panose="02010609060101010101" pitchFamily="49" charset="-122"/>
              </a:defRPr>
            </a:lvl2pPr>
            <a:lvl3pPr>
              <a:defRPr sz="2000">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buFontTx/>
              <a:buNone/>
              <a:defRPr sz="140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400">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4.bin"/><Relationship Id="rId2" Type="http://schemas.openxmlformats.org/officeDocument/2006/relationships/image" Target="../media/image8.wmf"/><Relationship Id="rId1"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 Id="rId3" Type="http://schemas.openxmlformats.org/officeDocument/2006/relationships/oleObject" Target="../embeddings/oleObject7.bin"/><Relationship Id="rId2" Type="http://schemas.openxmlformats.org/officeDocument/2006/relationships/image" Target="../media/image11.wmf"/><Relationship Id="rId1"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a:xfrm>
            <a:off x="107950" y="2565400"/>
            <a:ext cx="8229600" cy="1143000"/>
          </a:xfrm>
        </p:spPr>
        <p:txBody>
          <a:bodyPr vert="horz" wrap="square" lIns="91440" tIns="45720" rIns="91440" bIns="45720" anchor="ctr" anchorCtr="0"/>
          <a:p>
            <a:pPr eaLnBrk="1" hangingPunct="1"/>
            <a:r>
              <a:rPr lang="zh-CN" altLang="en-US" sz="4000" b="1" dirty="0">
                <a:latin typeface="Times New Roman" panose="02020603050405020304" pitchFamily="18" charset="0"/>
                <a:ea typeface="楷体" panose="02010609060101010101" pitchFamily="49" charset="-122"/>
              </a:rPr>
              <a:t>第</a:t>
            </a:r>
            <a:r>
              <a:rPr lang="en-US" altLang="zh-CN" sz="4000" b="1" dirty="0">
                <a:latin typeface="Times New Roman" panose="02020603050405020304" pitchFamily="18" charset="0"/>
                <a:ea typeface="楷体" panose="02010609060101010101" pitchFamily="49" charset="-122"/>
              </a:rPr>
              <a:t>3</a:t>
            </a:r>
            <a:r>
              <a:rPr lang="zh-CN" altLang="en-US" sz="4000" b="1" dirty="0">
                <a:latin typeface="Times New Roman" panose="02020603050405020304" pitchFamily="18" charset="0"/>
                <a:ea typeface="楷体" panose="02010609060101010101" pitchFamily="49" charset="-122"/>
              </a:rPr>
              <a:t>章  基本图形光栅化</a:t>
            </a:r>
            <a:endParaRPr lang="zh-CN" altLang="en-US" sz="3600" b="1" dirty="0">
              <a:latin typeface="Times New Roman" panose="02020603050405020304" pitchFamily="18" charset="0"/>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3"/>
          <p:cNvSpPr>
            <a:spLocks noGrp="1"/>
          </p:cNvSpPr>
          <p:nvPr>
            <p:ph type="body" sz="half" idx="4294967295"/>
          </p:nvPr>
        </p:nvSpPr>
        <p:spPr>
          <a:xfrm>
            <a:off x="261938" y="1252538"/>
            <a:ext cx="8702675" cy="4525962"/>
          </a:xfrm>
        </p:spPr>
        <p:txBody>
          <a:bodyPr vert="horz" wrap="square" lIns="91440" tIns="45720" rIns="91440" bIns="45720" anchor="t" anchorCtr="0"/>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lvl="0" eaLnBrk="1" hangingPunct="1"/>
            <a:r>
              <a:rPr lang="zh-CN" altLang="en-US" sz="2800" b="1" dirty="0">
                <a:ea typeface="楷体" panose="02010609060101010101" pitchFamily="49" charset="-122"/>
              </a:rPr>
              <a:t>已知</a:t>
            </a:r>
            <a:endParaRPr lang="zh-CN" altLang="en-US" sz="2800" b="1" dirty="0">
              <a:ea typeface="楷体" panose="02010609060101010101" pitchFamily="49" charset="-122"/>
            </a:endParaRPr>
          </a:p>
          <a:p>
            <a:pPr lvl="1" indent="-285750" eaLnBrk="1" hangingPunct="1">
              <a:buClrTx/>
              <a:buSzTx/>
              <a:buFontTx/>
            </a:pPr>
            <a:r>
              <a:rPr lang="zh-CN" altLang="en-US" sz="2800" b="1" dirty="0">
                <a:ea typeface="楷体" panose="02010609060101010101" pitchFamily="49" charset="-122"/>
              </a:rPr>
              <a:t>矩形裁剪窗口：</a:t>
            </a:r>
            <a:r>
              <a:rPr lang="en-US" altLang="zh-CN" sz="2800" b="1" dirty="0">
                <a:ea typeface="楷体" panose="02010609060101010101" pitchFamily="49" charset="-122"/>
              </a:rPr>
              <a:t>[x</a:t>
            </a:r>
            <a:r>
              <a:rPr lang="en-US" altLang="zh-CN" sz="2800" b="1" baseline="-25000" dirty="0">
                <a:ea typeface="楷体" panose="02010609060101010101" pitchFamily="49" charset="-122"/>
              </a:rPr>
              <a:t>min</a:t>
            </a:r>
            <a:r>
              <a:rPr lang="en-US" altLang="zh-CN" sz="2800" b="1" dirty="0">
                <a:ea typeface="楷体" panose="02010609060101010101" pitchFamily="49" charset="-122"/>
              </a:rPr>
              <a:t>,x</a:t>
            </a:r>
            <a:r>
              <a:rPr lang="en-US" altLang="zh-CN" sz="2800" b="1" baseline="-25000" dirty="0">
                <a:ea typeface="楷体" panose="02010609060101010101" pitchFamily="49" charset="-122"/>
              </a:rPr>
              <a:t>max</a:t>
            </a:r>
            <a:r>
              <a:rPr lang="en-US" altLang="zh-CN" sz="2800" b="1" dirty="0">
                <a:ea typeface="楷体" panose="02010609060101010101" pitchFamily="49" charset="-122"/>
              </a:rPr>
              <a:t>]   [y</a:t>
            </a:r>
            <a:r>
              <a:rPr lang="en-US" altLang="zh-CN" sz="2800" b="1" baseline="-25000" dirty="0">
                <a:ea typeface="楷体" panose="02010609060101010101" pitchFamily="49" charset="-122"/>
              </a:rPr>
              <a:t>min</a:t>
            </a:r>
            <a:r>
              <a:rPr lang="en-US" altLang="zh-CN" sz="2800" b="1" dirty="0">
                <a:ea typeface="楷体" panose="02010609060101010101" pitchFamily="49" charset="-122"/>
              </a:rPr>
              <a:t>,y</a:t>
            </a:r>
            <a:r>
              <a:rPr lang="en-US" altLang="zh-CN" sz="2800" b="1" baseline="-25000" dirty="0">
                <a:ea typeface="楷体" panose="02010609060101010101" pitchFamily="49" charset="-122"/>
              </a:rPr>
              <a:t>max</a:t>
            </a:r>
            <a:r>
              <a:rPr lang="en-US" altLang="zh-CN" sz="2800" b="1" dirty="0">
                <a:ea typeface="楷体" panose="02010609060101010101" pitchFamily="49" charset="-122"/>
              </a:rPr>
              <a:t>]</a:t>
            </a:r>
            <a:endParaRPr lang="en-US" altLang="zh-CN" sz="2800" b="1" dirty="0">
              <a:ea typeface="楷体" panose="02010609060101010101" pitchFamily="49" charset="-122"/>
            </a:endParaRPr>
          </a:p>
          <a:p>
            <a:pPr lvl="1" indent="-285750" eaLnBrk="1" hangingPunct="1">
              <a:buClrTx/>
              <a:buSzTx/>
              <a:buFontTx/>
            </a:pPr>
            <a:r>
              <a:rPr lang="zh-CN" altLang="en-US" sz="2800" b="1" dirty="0">
                <a:ea typeface="楷体" panose="02010609060101010101" pitchFamily="49" charset="-122"/>
              </a:rPr>
              <a:t>待裁剪线段：</a:t>
            </a:r>
            <a:endParaRPr lang="en-US" altLang="zh-CN" sz="2800" b="1" dirty="0">
              <a:ea typeface="楷体" panose="02010609060101010101" pitchFamily="49" charset="-122"/>
            </a:endParaRPr>
          </a:p>
          <a:p>
            <a:pPr lvl="0" eaLnBrk="1" hangingPunct="1"/>
            <a:r>
              <a:rPr lang="zh-CN" altLang="en-US" sz="2800" b="1" dirty="0">
                <a:ea typeface="楷体" panose="02010609060101010101" pitchFamily="49" charset="-122"/>
              </a:rPr>
              <a:t>目标</a:t>
            </a:r>
            <a:endParaRPr lang="en-US" altLang="zh-CN" sz="2800" b="1" dirty="0">
              <a:ea typeface="楷体" panose="02010609060101010101" pitchFamily="49" charset="-122"/>
            </a:endParaRPr>
          </a:p>
          <a:p>
            <a:pPr lvl="1" indent="-285750" eaLnBrk="1" hangingPunct="1">
              <a:buClrTx/>
              <a:buSzTx/>
              <a:buFontTx/>
            </a:pPr>
            <a:r>
              <a:rPr lang="zh-CN" altLang="en-US" sz="2800" b="1" dirty="0">
                <a:ea typeface="楷体" panose="02010609060101010101" pitchFamily="49" charset="-122"/>
              </a:rPr>
              <a:t>去掉窗口外不可见部分，保留直线段窗口内部分</a:t>
            </a:r>
            <a:endParaRPr lang="zh-CN" altLang="en-US" sz="2800" b="1" dirty="0">
              <a:ea typeface="楷体" panose="02010609060101010101" pitchFamily="49" charset="-122"/>
            </a:endParaRPr>
          </a:p>
          <a:p>
            <a:pPr lvl="0" eaLnBrk="1" hangingPunct="1"/>
            <a:endParaRPr lang="en-US" altLang="zh-CN" sz="2800" b="1" dirty="0"/>
          </a:p>
        </p:txBody>
      </p:sp>
      <p:graphicFrame>
        <p:nvGraphicFramePr>
          <p:cNvPr id="17410" name="Object 4"/>
          <p:cNvGraphicFramePr/>
          <p:nvPr/>
        </p:nvGraphicFramePr>
        <p:xfrm>
          <a:off x="3160713" y="2349500"/>
          <a:ext cx="2438400" cy="373063"/>
        </p:xfrm>
        <a:graphic>
          <a:graphicData uri="http://schemas.openxmlformats.org/presentationml/2006/ole">
            <mc:AlternateContent xmlns:mc="http://schemas.openxmlformats.org/markup-compatibility/2006">
              <mc:Choice xmlns:v="urn:schemas-microsoft-com:vml" Requires="v">
                <p:oleObj spid="_x0000_s3076" name="" r:id="rId1" imgW="1206500" imgH="203200" progId="Equation.3">
                  <p:embed/>
                </p:oleObj>
              </mc:Choice>
              <mc:Fallback>
                <p:oleObj name="" r:id="rId1" imgW="1206500" imgH="203200" progId="Equation.3">
                  <p:embed/>
                  <p:pic>
                    <p:nvPicPr>
                      <p:cNvPr id="0" name="图片 3075"/>
                      <p:cNvPicPr/>
                      <p:nvPr/>
                    </p:nvPicPr>
                    <p:blipFill>
                      <a:blip r:embed="rId2"/>
                      <a:stretch>
                        <a:fillRect/>
                      </a:stretch>
                    </p:blipFill>
                    <p:spPr>
                      <a:xfrm>
                        <a:off x="3160713" y="2349500"/>
                        <a:ext cx="2438400" cy="373063"/>
                      </a:xfrm>
                      <a:prstGeom prst="rect">
                        <a:avLst/>
                      </a:prstGeom>
                      <a:noFill/>
                      <a:ln w="38100">
                        <a:noFill/>
                        <a:miter/>
                      </a:ln>
                    </p:spPr>
                  </p:pic>
                </p:oleObj>
              </mc:Fallback>
            </mc:AlternateContent>
          </a:graphicData>
        </a:graphic>
      </p:graphicFrame>
      <p:grpSp>
        <p:nvGrpSpPr>
          <p:cNvPr id="17411" name="Group 4"/>
          <p:cNvGrpSpPr/>
          <p:nvPr/>
        </p:nvGrpSpPr>
        <p:grpSpPr>
          <a:xfrm>
            <a:off x="1643063" y="3781425"/>
            <a:ext cx="5343525" cy="2743200"/>
            <a:chOff x="1111" y="1434"/>
            <a:chExt cx="3366" cy="1728"/>
          </a:xfrm>
        </p:grpSpPr>
        <p:grpSp>
          <p:nvGrpSpPr>
            <p:cNvPr id="17412" name="Group 5"/>
            <p:cNvGrpSpPr/>
            <p:nvPr/>
          </p:nvGrpSpPr>
          <p:grpSpPr>
            <a:xfrm>
              <a:off x="1111" y="1434"/>
              <a:ext cx="3366" cy="1728"/>
              <a:chOff x="1111" y="1434"/>
              <a:chExt cx="3366" cy="1728"/>
            </a:xfrm>
          </p:grpSpPr>
          <p:sp>
            <p:nvSpPr>
              <p:cNvPr id="17413" name="Text Box 6"/>
              <p:cNvSpPr txBox="1"/>
              <p:nvPr/>
            </p:nvSpPr>
            <p:spPr>
              <a:xfrm>
                <a:off x="3379" y="1434"/>
                <a:ext cx="907" cy="231"/>
              </a:xfrm>
              <a:prstGeom prst="rect">
                <a:avLst/>
              </a:prstGeom>
              <a:noFill/>
              <a:ln w="9525">
                <a:noFill/>
              </a:ln>
            </p:spPr>
            <p:txBody>
              <a:bodyPr anchor="t" anchorCtr="0">
                <a:spAutoFit/>
              </a:bodyPr>
              <a:p>
                <a:pPr>
                  <a:spcBef>
                    <a:spcPct val="50000"/>
                  </a:spcBef>
                </a:pPr>
                <a:r>
                  <a:rPr lang="en-GB" altLang="zh-CN" dirty="0">
                    <a:latin typeface="Arial" panose="020B0604020202020204" pitchFamily="34" charset="0"/>
                    <a:ea typeface="华文楷体" panose="02010600040101010101" pitchFamily="2" charset="-122"/>
                  </a:rPr>
                  <a:t>(</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1</a:t>
                </a:r>
                <a:r>
                  <a:rPr lang="en-GB" altLang="zh-CN"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1</a:t>
                </a:r>
                <a:r>
                  <a:rPr lang="en-GB" altLang="zh-CN" dirty="0">
                    <a:latin typeface="Arial" panose="020B0604020202020204" pitchFamily="34" charset="0"/>
                    <a:ea typeface="华文楷体" panose="02010600040101010101" pitchFamily="2" charset="-122"/>
                  </a:rPr>
                  <a:t>)</a:t>
                </a:r>
                <a:endParaRPr lang="en-GB" altLang="zh-CN" dirty="0">
                  <a:latin typeface="Arial" panose="020B0604020202020204" pitchFamily="34" charset="0"/>
                  <a:ea typeface="华文楷体" panose="02010600040101010101" pitchFamily="2" charset="-122"/>
                </a:endParaRPr>
              </a:p>
            </p:txBody>
          </p:sp>
          <p:grpSp>
            <p:nvGrpSpPr>
              <p:cNvPr id="17414" name="Group 7"/>
              <p:cNvGrpSpPr/>
              <p:nvPr/>
            </p:nvGrpSpPr>
            <p:grpSpPr>
              <a:xfrm>
                <a:off x="1111" y="1624"/>
                <a:ext cx="3366" cy="1538"/>
                <a:chOff x="1111" y="1624"/>
                <a:chExt cx="3366" cy="1538"/>
              </a:xfrm>
            </p:grpSpPr>
            <p:sp>
              <p:nvSpPr>
                <p:cNvPr id="17415" name="Rectangle 8"/>
                <p:cNvSpPr/>
                <p:nvPr/>
              </p:nvSpPr>
              <p:spPr>
                <a:xfrm>
                  <a:off x="1837" y="1797"/>
                  <a:ext cx="2177" cy="1089"/>
                </a:xfrm>
                <a:prstGeom prst="rect">
                  <a:avLst/>
                </a:prstGeom>
                <a:noFill/>
                <a:ln w="19050"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17416" name="Line 9"/>
                <p:cNvSpPr/>
                <p:nvPr/>
              </p:nvSpPr>
              <p:spPr>
                <a:xfrm flipV="1">
                  <a:off x="1655" y="1661"/>
                  <a:ext cx="2359" cy="680"/>
                </a:xfrm>
                <a:prstGeom prst="line">
                  <a:avLst/>
                </a:prstGeom>
                <a:ln w="9525" cap="flat" cmpd="sng">
                  <a:solidFill>
                    <a:schemeClr val="tx1"/>
                  </a:solidFill>
                  <a:prstDash val="solid"/>
                  <a:round/>
                  <a:headEnd type="none" w="med" len="med"/>
                  <a:tailEnd type="none" w="med" len="med"/>
                </a:ln>
              </p:spPr>
            </p:sp>
            <p:sp>
              <p:nvSpPr>
                <p:cNvPr id="17417" name="Text Box 10"/>
                <p:cNvSpPr txBox="1"/>
                <p:nvPr/>
              </p:nvSpPr>
              <p:spPr>
                <a:xfrm>
                  <a:off x="1565" y="2931"/>
                  <a:ext cx="2812" cy="231"/>
                </a:xfrm>
                <a:prstGeom prst="rect">
                  <a:avLst/>
                </a:prstGeom>
                <a:noFill/>
                <a:ln w="9525">
                  <a:noFill/>
                </a:ln>
              </p:spPr>
              <p:txBody>
                <a:bodyPr anchor="t" anchorCtr="0">
                  <a:spAutoFit/>
                </a:bodyPr>
                <a:p>
                  <a:pPr>
                    <a:spcBef>
                      <a:spcPct val="50000"/>
                    </a:spcBef>
                  </a:pPr>
                  <a:r>
                    <a:rPr lang="en-GB" altLang="zh-CN"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min				 </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max</a:t>
                  </a:r>
                  <a:endParaRPr lang="en-GB" altLang="zh-CN" dirty="0">
                    <a:latin typeface="Arial" panose="020B0604020202020204" pitchFamily="34" charset="0"/>
                    <a:ea typeface="华文楷体" panose="02010600040101010101" pitchFamily="2" charset="-122"/>
                  </a:endParaRPr>
                </a:p>
              </p:txBody>
            </p:sp>
            <p:sp>
              <p:nvSpPr>
                <p:cNvPr id="17418" name="Text Box 11"/>
                <p:cNvSpPr txBox="1"/>
                <p:nvPr/>
              </p:nvSpPr>
              <p:spPr>
                <a:xfrm>
                  <a:off x="4105" y="1706"/>
                  <a:ext cx="372" cy="1221"/>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max</a:t>
                  </a:r>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r>
                    <a:rPr lang="en-GB" altLang="zh-CN" i="1" baseline="-25000"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min</a:t>
                  </a:r>
                  <a:endParaRPr lang="en-GB" altLang="zh-CN" i="1" dirty="0">
                    <a:latin typeface="Arial" panose="020B0604020202020204" pitchFamily="34" charset="0"/>
                    <a:ea typeface="华文楷体" panose="02010600040101010101" pitchFamily="2" charset="-122"/>
                  </a:endParaRPr>
                </a:p>
              </p:txBody>
            </p:sp>
            <p:sp>
              <p:nvSpPr>
                <p:cNvPr id="17419" name="Text Box 12"/>
                <p:cNvSpPr txBox="1"/>
                <p:nvPr/>
              </p:nvSpPr>
              <p:spPr>
                <a:xfrm>
                  <a:off x="1111" y="2263"/>
                  <a:ext cx="907" cy="231"/>
                </a:xfrm>
                <a:prstGeom prst="rect">
                  <a:avLst/>
                </a:prstGeom>
                <a:noFill/>
                <a:ln w="9525">
                  <a:noFill/>
                </a:ln>
              </p:spPr>
              <p:txBody>
                <a:bodyPr anchor="t" anchorCtr="0">
                  <a:spAutoFit/>
                </a:bodyPr>
                <a:p>
                  <a:pPr>
                    <a:spcBef>
                      <a:spcPct val="50000"/>
                    </a:spcBef>
                  </a:pPr>
                  <a:r>
                    <a:rPr lang="en-GB" altLang="zh-CN" dirty="0">
                      <a:latin typeface="Arial" panose="020B0604020202020204" pitchFamily="34" charset="0"/>
                      <a:ea typeface="华文楷体" panose="02010600040101010101" pitchFamily="2" charset="-122"/>
                    </a:rPr>
                    <a:t>(</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0</a:t>
                  </a:r>
                  <a:r>
                    <a:rPr lang="en-GB" altLang="zh-CN"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0</a:t>
                  </a:r>
                  <a:r>
                    <a:rPr lang="en-GB" altLang="zh-CN" dirty="0">
                      <a:latin typeface="Arial" panose="020B0604020202020204" pitchFamily="34" charset="0"/>
                      <a:ea typeface="华文楷体" panose="02010600040101010101" pitchFamily="2" charset="-122"/>
                    </a:rPr>
                    <a:t>)</a:t>
                  </a:r>
                  <a:endParaRPr lang="en-GB" altLang="zh-CN" dirty="0">
                    <a:latin typeface="Arial" panose="020B0604020202020204" pitchFamily="34" charset="0"/>
                    <a:ea typeface="华文楷体" panose="02010600040101010101" pitchFamily="2" charset="-122"/>
                  </a:endParaRPr>
                </a:p>
              </p:txBody>
            </p:sp>
            <p:sp>
              <p:nvSpPr>
                <p:cNvPr id="17420" name="Oval 13"/>
                <p:cNvSpPr/>
                <p:nvPr/>
              </p:nvSpPr>
              <p:spPr>
                <a:xfrm>
                  <a:off x="1610" y="2325"/>
                  <a:ext cx="45" cy="4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17421" name="Oval 14"/>
                <p:cNvSpPr/>
                <p:nvPr/>
              </p:nvSpPr>
              <p:spPr>
                <a:xfrm>
                  <a:off x="4014" y="1624"/>
                  <a:ext cx="45" cy="4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grpSp>
        </p:grpSp>
        <p:sp>
          <p:nvSpPr>
            <p:cNvPr id="17422" name="Line 15"/>
            <p:cNvSpPr/>
            <p:nvPr/>
          </p:nvSpPr>
          <p:spPr>
            <a:xfrm flipV="1">
              <a:off x="1837" y="1797"/>
              <a:ext cx="1694" cy="499"/>
            </a:xfrm>
            <a:prstGeom prst="line">
              <a:avLst/>
            </a:prstGeom>
            <a:ln w="57150" cap="flat" cmpd="sng">
              <a:solidFill>
                <a:schemeClr val="tx1"/>
              </a:solidFill>
              <a:prstDash val="solid"/>
              <a:round/>
              <a:headEnd type="none" w="med" len="med"/>
              <a:tailEnd type="none" w="med" len="med"/>
            </a:ln>
          </p:spPr>
        </p:sp>
      </p:grpSp>
      <p:sp>
        <p:nvSpPr>
          <p:cNvPr id="16" name="标题 1"/>
          <p:cNvSpPr txBox="1">
            <a:spLocks noChangeArrowheads="1"/>
          </p:cNvSpPr>
          <p:nvPr/>
        </p:nvSpPr>
        <p:spPr>
          <a:xfrm>
            <a:off x="428625" y="28575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直线裁剪</a:t>
            </a:r>
            <a:endPar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endParaRPr>
          </a:p>
        </p:txBody>
      </p:sp>
      <p:cxnSp>
        <p:nvCxnSpPr>
          <p:cNvPr id="3" name="直接连接符 2"/>
          <p:cNvCxnSpPr/>
          <p:nvPr/>
        </p:nvCxnSpPr>
        <p:spPr>
          <a:xfrm>
            <a:off x="1835150" y="6086475"/>
            <a:ext cx="6121400" cy="12700"/>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763713" y="4357688"/>
            <a:ext cx="6081713" cy="0"/>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795588" y="3827463"/>
            <a:ext cx="0" cy="2625725"/>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259513" y="3836988"/>
            <a:ext cx="0" cy="2687638"/>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92275" y="6597650"/>
            <a:ext cx="6335713"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692275" y="4119563"/>
            <a:ext cx="0" cy="2478088"/>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430" name="TextBox 17"/>
          <p:cNvSpPr txBox="1"/>
          <p:nvPr/>
        </p:nvSpPr>
        <p:spPr>
          <a:xfrm>
            <a:off x="8056563" y="6372225"/>
            <a:ext cx="260350" cy="369888"/>
          </a:xfrm>
          <a:prstGeom prst="rect">
            <a:avLst/>
          </a:prstGeom>
          <a:noFill/>
          <a:ln w="9525">
            <a:noFill/>
          </a:ln>
        </p:spPr>
        <p:txBody>
          <a:bodyPr anchor="t" anchorCtr="0">
            <a:spAutoFit/>
          </a:bodyPr>
          <a:p>
            <a:r>
              <a:rPr lang="en-US" altLang="zh-CN" dirty="0">
                <a:latin typeface="Arial" panose="020B0604020202020204" pitchFamily="34" charset="0"/>
                <a:ea typeface="华文楷体" panose="02010600040101010101" pitchFamily="2" charset="-122"/>
              </a:rPr>
              <a:t>x</a:t>
            </a:r>
            <a:endParaRPr lang="zh-CN" altLang="en-US" dirty="0">
              <a:latin typeface="Arial" panose="020B0604020202020204" pitchFamily="34" charset="0"/>
              <a:ea typeface="华文楷体" panose="02010600040101010101" pitchFamily="2" charset="-122"/>
            </a:endParaRPr>
          </a:p>
        </p:txBody>
      </p:sp>
      <p:sp>
        <p:nvSpPr>
          <p:cNvPr id="17431" name="TextBox 36"/>
          <p:cNvSpPr txBox="1"/>
          <p:nvPr/>
        </p:nvSpPr>
        <p:spPr>
          <a:xfrm>
            <a:off x="1368425" y="3949700"/>
            <a:ext cx="323850" cy="369888"/>
          </a:xfrm>
          <a:prstGeom prst="rect">
            <a:avLst/>
          </a:prstGeom>
          <a:noFill/>
          <a:ln w="9525">
            <a:noFill/>
          </a:ln>
        </p:spPr>
        <p:txBody>
          <a:bodyPr anchor="t" anchorCtr="0">
            <a:spAutoFit/>
          </a:bodyPr>
          <a:p>
            <a:r>
              <a:rPr lang="en-US" altLang="zh-CN" dirty="0">
                <a:latin typeface="Arial" panose="020B0604020202020204" pitchFamily="34" charset="0"/>
                <a:ea typeface="华文楷体" panose="02010600040101010101" pitchFamily="2" charset="-122"/>
              </a:rPr>
              <a:t>Y</a:t>
            </a:r>
            <a:endParaRPr lang="zh-CN" altLang="en-US" dirty="0">
              <a:latin typeface="Arial" panose="020B0604020202020204" pitchFamily="34" charset="0"/>
              <a:ea typeface="华文楷体" panose="0201060004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638"/>
            <a:ext cx="8507413"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直线</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Cohen-SutherLand</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编码裁剪算法</a:t>
            </a:r>
            <a:endParaRPr kumimoji="0" lang="zh-CN" altLang="en-US" sz="32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434" name="内容占位符 2"/>
          <p:cNvSpPr>
            <a:spLocks noGrp="1"/>
          </p:cNvSpPr>
          <p:nvPr>
            <p:ph idx="1"/>
          </p:nvPr>
        </p:nvSpPr>
        <p:spPr>
          <a:xfrm>
            <a:off x="323850" y="1600200"/>
            <a:ext cx="8362950" cy="4525963"/>
          </a:xfrm>
        </p:spPr>
        <p:txBody>
          <a:bodyPr vert="horz" wrap="square" lIns="91440" tIns="45720" rIns="91440" bIns="45720" anchor="t" anchorCtr="0"/>
          <a:p>
            <a:r>
              <a:rPr lang="zh-CN" altLang="en-US" dirty="0">
                <a:latin typeface="楷体" panose="02010609060101010101" pitchFamily="49" charset="-122"/>
                <a:ea typeface="楷体" panose="02010609060101010101" pitchFamily="49" charset="-122"/>
                <a:cs typeface="+mn-cs"/>
              </a:rPr>
              <a:t>经典，</a:t>
            </a:r>
            <a:r>
              <a:rPr lang="zh-CN" altLang="en-US" b="1" dirty="0">
                <a:latin typeface="楷体_GB2312"/>
                <a:ea typeface="楷体" panose="02010609060101010101" pitchFamily="49" charset="-122"/>
                <a:cs typeface="+mn-cs"/>
              </a:rPr>
              <a:t>高效，</a:t>
            </a:r>
            <a:r>
              <a:rPr lang="zh-CN" altLang="en-US" dirty="0">
                <a:latin typeface="楷体" panose="02010609060101010101" pitchFamily="49" charset="-122"/>
                <a:ea typeface="楷体" panose="02010609060101010101" pitchFamily="49" charset="-122"/>
                <a:cs typeface="+mn-cs"/>
              </a:rPr>
              <a:t>最早流行的裁剪算法。</a:t>
            </a:r>
            <a:endParaRPr lang="en-US" altLang="zh-CN" dirty="0">
              <a:latin typeface="楷体" panose="02010609060101010101" pitchFamily="49" charset="-122"/>
              <a:ea typeface="楷体" panose="02010609060101010101" pitchFamily="49" charset="-122"/>
              <a:cs typeface="+mn-cs"/>
            </a:endParaRPr>
          </a:p>
          <a:p>
            <a:r>
              <a:rPr lang="zh-CN" altLang="en-US" b="1" dirty="0">
                <a:latin typeface="楷体_GB2312"/>
                <a:ea typeface="楷体" panose="02010609060101010101" pitchFamily="49" charset="-122"/>
                <a:cs typeface="+mn-cs"/>
              </a:rPr>
              <a:t>特点：对线段和窗口位置关系的快速判别</a:t>
            </a:r>
            <a:endParaRPr lang="en-US" altLang="zh-CN" b="1" dirty="0">
              <a:latin typeface="楷体_GB2312"/>
              <a:ea typeface="楷体_GB2312"/>
              <a:cs typeface="+mn-cs"/>
            </a:endParaRPr>
          </a:p>
          <a:p>
            <a:r>
              <a:rPr lang="zh-CN" altLang="en-US" b="1" dirty="0">
                <a:latin typeface="楷体_GB2312"/>
                <a:ea typeface="楷体" panose="02010609060101010101" pitchFamily="49" charset="-122"/>
                <a:cs typeface="+mn-cs"/>
              </a:rPr>
              <a:t>思想：对线段分</a:t>
            </a:r>
            <a:r>
              <a:rPr lang="en-US" altLang="zh-CN" b="1" dirty="0">
                <a:latin typeface="楷体_GB2312"/>
                <a:ea typeface="楷体" panose="02010609060101010101" pitchFamily="49" charset="-122"/>
                <a:cs typeface="+mn-cs"/>
              </a:rPr>
              <a:t>3</a:t>
            </a:r>
            <a:r>
              <a:rPr lang="zh-CN" altLang="en-US" b="1" dirty="0">
                <a:latin typeface="楷体_GB2312"/>
                <a:ea typeface="楷体" panose="02010609060101010101" pitchFamily="49" charset="-122"/>
                <a:cs typeface="+mn-cs"/>
              </a:rPr>
              <a:t>类情况分别处理</a:t>
            </a:r>
            <a:endParaRPr lang="en-US" altLang="zh-CN" b="1" dirty="0">
              <a:latin typeface="楷体_GB2312"/>
              <a:ea typeface="楷体_GB2312"/>
              <a:cs typeface="+mn-cs"/>
            </a:endParaRPr>
          </a:p>
          <a:p>
            <a:pPr lvl="1">
              <a:spcBef>
                <a:spcPts val="600"/>
              </a:spcBef>
            </a:pPr>
            <a:r>
              <a:rPr lang="zh-CN" altLang="en-US" b="1" dirty="0">
                <a:latin typeface="楷体_GB2312"/>
                <a:ea typeface="楷体" panose="02010609060101010101" pitchFamily="49" charset="-122"/>
              </a:rPr>
              <a:t>完全在窗口内，取</a:t>
            </a:r>
            <a:endParaRPr lang="en-US" altLang="zh-CN" b="1" dirty="0">
              <a:latin typeface="楷体_GB2312"/>
              <a:ea typeface="楷体_GB2312"/>
            </a:endParaRPr>
          </a:p>
          <a:p>
            <a:pPr lvl="1">
              <a:spcBef>
                <a:spcPts val="1800"/>
              </a:spcBef>
            </a:pPr>
            <a:endParaRPr lang="en-US" altLang="zh-CN" b="1" dirty="0">
              <a:latin typeface="楷体_GB2312"/>
              <a:ea typeface="楷体" panose="02010609060101010101" pitchFamily="49" charset="-122"/>
            </a:endParaRPr>
          </a:p>
          <a:p>
            <a:pPr lvl="1">
              <a:spcBef>
                <a:spcPts val="1800"/>
              </a:spcBef>
            </a:pPr>
            <a:endParaRPr lang="en-US" altLang="zh-CN" b="1" dirty="0">
              <a:latin typeface="楷体_GB2312"/>
              <a:ea typeface="楷体" panose="02010609060101010101" pitchFamily="49" charset="-122"/>
            </a:endParaRPr>
          </a:p>
          <a:p>
            <a:pPr lvl="1">
              <a:spcBef>
                <a:spcPts val="600"/>
              </a:spcBef>
            </a:pPr>
            <a:endParaRPr lang="en-US" altLang="zh-CN" b="1" dirty="0">
              <a:latin typeface="楷体_GB2312"/>
              <a:ea typeface="楷体" panose="02010609060101010101" pitchFamily="49" charset="-122"/>
            </a:endParaRPr>
          </a:p>
          <a:p>
            <a:pPr lvl="1">
              <a:spcBef>
                <a:spcPts val="600"/>
              </a:spcBef>
            </a:pPr>
            <a:r>
              <a:rPr lang="zh-CN" altLang="en-US" b="1" dirty="0">
                <a:latin typeface="楷体_GB2312"/>
                <a:ea typeface="楷体" panose="02010609060101010101" pitchFamily="49" charset="-122"/>
              </a:rPr>
              <a:t>显然在窗口外，弃</a:t>
            </a:r>
            <a:endParaRPr lang="en-US" altLang="zh-CN" b="1" dirty="0">
              <a:latin typeface="楷体_GB2312"/>
              <a:ea typeface="楷体_GB2312"/>
            </a:endParaRPr>
          </a:p>
          <a:p>
            <a:pPr lvl="1">
              <a:spcBef>
                <a:spcPts val="600"/>
              </a:spcBef>
            </a:pPr>
            <a:r>
              <a:rPr lang="zh-CN" altLang="en-US" b="1" dirty="0">
                <a:latin typeface="楷体_GB2312"/>
                <a:ea typeface="楷体" panose="02010609060101010101" pitchFamily="49" charset="-122"/>
              </a:rPr>
              <a:t>其他情况，从边界交点处分为两段，重复删除留在窗口外的部分，直至“取”或“弃”</a:t>
            </a:r>
            <a:endParaRPr lang="zh-CN" altLang="en-US" b="1" dirty="0">
              <a:latin typeface="楷体_GB2312"/>
              <a:ea typeface="楷体" panose="02010609060101010101" pitchFamily="49" charset="-122"/>
            </a:endParaRPr>
          </a:p>
        </p:txBody>
      </p:sp>
      <p:grpSp>
        <p:nvGrpSpPr>
          <p:cNvPr id="18435" name="Group 4"/>
          <p:cNvGrpSpPr/>
          <p:nvPr/>
        </p:nvGrpSpPr>
        <p:grpSpPr>
          <a:xfrm>
            <a:off x="3924300" y="3114675"/>
            <a:ext cx="2900363" cy="1827213"/>
            <a:chOff x="1565" y="1434"/>
            <a:chExt cx="3189" cy="1877"/>
          </a:xfrm>
        </p:grpSpPr>
        <p:grpSp>
          <p:nvGrpSpPr>
            <p:cNvPr id="18436" name="Group 5"/>
            <p:cNvGrpSpPr/>
            <p:nvPr/>
          </p:nvGrpSpPr>
          <p:grpSpPr>
            <a:xfrm>
              <a:off x="1565" y="1434"/>
              <a:ext cx="3189" cy="1877"/>
              <a:chOff x="1565" y="1434"/>
              <a:chExt cx="3189" cy="1877"/>
            </a:xfrm>
          </p:grpSpPr>
          <p:sp>
            <p:nvSpPr>
              <p:cNvPr id="18437" name="Text Box 6"/>
              <p:cNvSpPr txBox="1"/>
              <p:nvPr/>
            </p:nvSpPr>
            <p:spPr>
              <a:xfrm>
                <a:off x="3379" y="1434"/>
                <a:ext cx="907" cy="348"/>
              </a:xfrm>
              <a:prstGeom prst="rect">
                <a:avLst/>
              </a:prstGeom>
              <a:noFill/>
              <a:ln w="9525">
                <a:noFill/>
              </a:ln>
            </p:spPr>
            <p:txBody>
              <a:bodyPr anchor="t" anchorCtr="0">
                <a:spAutoFit/>
              </a:bodyPr>
              <a:p>
                <a:pPr>
                  <a:spcBef>
                    <a:spcPct val="50000"/>
                  </a:spcBef>
                </a:pPr>
                <a:r>
                  <a:rPr lang="en-GB" altLang="zh-CN" sz="1600" dirty="0">
                    <a:latin typeface="Arial" panose="020B0604020202020204" pitchFamily="34" charset="0"/>
                    <a:ea typeface="华文楷体" panose="02010600040101010101" pitchFamily="2" charset="-122"/>
                  </a:rPr>
                  <a:t>(</a:t>
                </a:r>
                <a:r>
                  <a:rPr lang="en-GB" altLang="zh-CN" sz="1600" i="1" dirty="0">
                    <a:latin typeface="Arial" panose="020B0604020202020204" pitchFamily="34" charset="0"/>
                    <a:ea typeface="华文楷体" panose="02010600040101010101" pitchFamily="2" charset="-122"/>
                  </a:rPr>
                  <a:t>x</a:t>
                </a:r>
                <a:r>
                  <a:rPr lang="en-GB" altLang="zh-CN" sz="1600" i="1" baseline="-25000" dirty="0">
                    <a:latin typeface="Arial" panose="020B0604020202020204" pitchFamily="34" charset="0"/>
                    <a:ea typeface="华文楷体" panose="02010600040101010101" pitchFamily="2" charset="-122"/>
                  </a:rPr>
                  <a:t>1</a:t>
                </a:r>
                <a:r>
                  <a:rPr lang="en-GB" altLang="zh-CN" sz="1600" dirty="0">
                    <a:latin typeface="Arial" panose="020B0604020202020204" pitchFamily="34" charset="0"/>
                    <a:ea typeface="华文楷体" panose="02010600040101010101" pitchFamily="2" charset="-122"/>
                  </a:rPr>
                  <a:t>, </a:t>
                </a:r>
                <a:r>
                  <a:rPr lang="en-GB" altLang="zh-CN" sz="1600" i="1" dirty="0">
                    <a:latin typeface="Arial" panose="020B0604020202020204" pitchFamily="34" charset="0"/>
                    <a:ea typeface="华文楷体" panose="02010600040101010101" pitchFamily="2" charset="-122"/>
                  </a:rPr>
                  <a:t>y</a:t>
                </a:r>
                <a:r>
                  <a:rPr lang="en-GB" altLang="zh-CN" sz="1600" i="1" baseline="-25000" dirty="0">
                    <a:latin typeface="Arial" panose="020B0604020202020204" pitchFamily="34" charset="0"/>
                    <a:ea typeface="华文楷体" panose="02010600040101010101" pitchFamily="2" charset="-122"/>
                  </a:rPr>
                  <a:t>1</a:t>
                </a:r>
                <a:r>
                  <a:rPr lang="en-GB" altLang="zh-CN" sz="1600" dirty="0">
                    <a:latin typeface="Arial" panose="020B0604020202020204" pitchFamily="34" charset="0"/>
                    <a:ea typeface="华文楷体" panose="02010600040101010101" pitchFamily="2" charset="-122"/>
                  </a:rPr>
                  <a:t>)</a:t>
                </a:r>
                <a:endParaRPr lang="en-GB" altLang="zh-CN" sz="1600" dirty="0">
                  <a:latin typeface="Arial" panose="020B0604020202020204" pitchFamily="34" charset="0"/>
                  <a:ea typeface="华文楷体" panose="02010600040101010101" pitchFamily="2" charset="-122"/>
                </a:endParaRPr>
              </a:p>
            </p:txBody>
          </p:sp>
          <p:grpSp>
            <p:nvGrpSpPr>
              <p:cNvPr id="18438" name="Group 7"/>
              <p:cNvGrpSpPr/>
              <p:nvPr/>
            </p:nvGrpSpPr>
            <p:grpSpPr>
              <a:xfrm>
                <a:off x="1565" y="1706"/>
                <a:ext cx="3189" cy="1605"/>
                <a:chOff x="1565" y="1706"/>
                <a:chExt cx="3189" cy="1605"/>
              </a:xfrm>
            </p:grpSpPr>
            <p:sp>
              <p:nvSpPr>
                <p:cNvPr id="18439" name="Rectangle 8"/>
                <p:cNvSpPr/>
                <p:nvPr/>
              </p:nvSpPr>
              <p:spPr>
                <a:xfrm>
                  <a:off x="1837" y="1797"/>
                  <a:ext cx="2177" cy="1089"/>
                </a:xfrm>
                <a:prstGeom prst="rect">
                  <a:avLst/>
                </a:prstGeom>
                <a:noFill/>
                <a:ln w="19050"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18440" name="Text Box 10"/>
                <p:cNvSpPr txBox="1"/>
                <p:nvPr/>
              </p:nvSpPr>
              <p:spPr>
                <a:xfrm>
                  <a:off x="1565" y="2931"/>
                  <a:ext cx="2812" cy="380"/>
                </a:xfrm>
                <a:prstGeom prst="rect">
                  <a:avLst/>
                </a:prstGeom>
                <a:noFill/>
                <a:ln w="9525">
                  <a:noFill/>
                </a:ln>
              </p:spPr>
              <p:txBody>
                <a:bodyPr anchor="t" anchorCtr="0">
                  <a:spAutoFit/>
                </a:bodyPr>
                <a:p>
                  <a:pPr>
                    <a:spcBef>
                      <a:spcPct val="50000"/>
                    </a:spcBef>
                  </a:pPr>
                  <a:r>
                    <a:rPr lang="en-GB" altLang="zh-CN"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min	               </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max</a:t>
                  </a:r>
                  <a:endParaRPr lang="en-GB" altLang="zh-CN" dirty="0">
                    <a:latin typeface="Arial" panose="020B0604020202020204" pitchFamily="34" charset="0"/>
                    <a:ea typeface="华文楷体" panose="02010600040101010101" pitchFamily="2" charset="-122"/>
                  </a:endParaRPr>
                </a:p>
              </p:txBody>
            </p:sp>
            <p:sp>
              <p:nvSpPr>
                <p:cNvPr id="18441" name="Text Box 11"/>
                <p:cNvSpPr txBox="1"/>
                <p:nvPr/>
              </p:nvSpPr>
              <p:spPr>
                <a:xfrm>
                  <a:off x="4105" y="1706"/>
                  <a:ext cx="649" cy="123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max</a:t>
                  </a:r>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r>
                    <a:rPr lang="en-GB" altLang="zh-CN" i="1" baseline="-25000"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min</a:t>
                  </a:r>
                  <a:endParaRPr lang="en-GB" altLang="zh-CN" i="1" dirty="0">
                    <a:latin typeface="Arial" panose="020B0604020202020204" pitchFamily="34" charset="0"/>
                    <a:ea typeface="华文楷体" panose="02010600040101010101" pitchFamily="2" charset="-122"/>
                  </a:endParaRPr>
                </a:p>
              </p:txBody>
            </p:sp>
            <p:sp>
              <p:nvSpPr>
                <p:cNvPr id="18442" name="Text Box 12"/>
                <p:cNvSpPr txBox="1"/>
                <p:nvPr/>
              </p:nvSpPr>
              <p:spPr>
                <a:xfrm>
                  <a:off x="1825" y="2312"/>
                  <a:ext cx="907" cy="348"/>
                </a:xfrm>
                <a:prstGeom prst="rect">
                  <a:avLst/>
                </a:prstGeom>
                <a:noFill/>
                <a:ln w="9525">
                  <a:noFill/>
                </a:ln>
              </p:spPr>
              <p:txBody>
                <a:bodyPr anchor="t" anchorCtr="0">
                  <a:spAutoFit/>
                </a:bodyPr>
                <a:p>
                  <a:pPr>
                    <a:spcBef>
                      <a:spcPct val="50000"/>
                    </a:spcBef>
                  </a:pPr>
                  <a:r>
                    <a:rPr lang="en-GB" altLang="zh-CN" sz="1600" dirty="0">
                      <a:latin typeface="Arial" panose="020B0604020202020204" pitchFamily="34" charset="0"/>
                      <a:ea typeface="华文楷体" panose="02010600040101010101" pitchFamily="2" charset="-122"/>
                    </a:rPr>
                    <a:t>(</a:t>
                  </a:r>
                  <a:r>
                    <a:rPr lang="en-GB" altLang="zh-CN" sz="1600" i="1" dirty="0">
                      <a:latin typeface="Arial" panose="020B0604020202020204" pitchFamily="34" charset="0"/>
                      <a:ea typeface="华文楷体" panose="02010600040101010101" pitchFamily="2" charset="-122"/>
                    </a:rPr>
                    <a:t>x</a:t>
                  </a:r>
                  <a:r>
                    <a:rPr lang="en-GB" altLang="zh-CN" sz="1600" i="1" baseline="-25000" dirty="0">
                      <a:latin typeface="Arial" panose="020B0604020202020204" pitchFamily="34" charset="0"/>
                      <a:ea typeface="华文楷体" panose="02010600040101010101" pitchFamily="2" charset="-122"/>
                    </a:rPr>
                    <a:t>0</a:t>
                  </a:r>
                  <a:r>
                    <a:rPr lang="en-GB" altLang="zh-CN" sz="1600" dirty="0">
                      <a:latin typeface="Arial" panose="020B0604020202020204" pitchFamily="34" charset="0"/>
                      <a:ea typeface="华文楷体" panose="02010600040101010101" pitchFamily="2" charset="-122"/>
                    </a:rPr>
                    <a:t>, </a:t>
                  </a:r>
                  <a:r>
                    <a:rPr lang="en-GB" altLang="zh-CN" sz="1600" i="1" dirty="0">
                      <a:latin typeface="Arial" panose="020B0604020202020204" pitchFamily="34" charset="0"/>
                      <a:ea typeface="华文楷体" panose="02010600040101010101" pitchFamily="2" charset="-122"/>
                    </a:rPr>
                    <a:t>y</a:t>
                  </a:r>
                  <a:r>
                    <a:rPr lang="en-GB" altLang="zh-CN" sz="1600" i="1" baseline="-25000" dirty="0">
                      <a:latin typeface="Arial" panose="020B0604020202020204" pitchFamily="34" charset="0"/>
                      <a:ea typeface="华文楷体" panose="02010600040101010101" pitchFamily="2" charset="-122"/>
                    </a:rPr>
                    <a:t>0</a:t>
                  </a:r>
                  <a:r>
                    <a:rPr lang="en-GB" altLang="zh-CN" sz="1600" dirty="0">
                      <a:latin typeface="Arial" panose="020B0604020202020204" pitchFamily="34" charset="0"/>
                      <a:ea typeface="华文楷体" panose="02010600040101010101" pitchFamily="2" charset="-122"/>
                    </a:rPr>
                    <a:t>)</a:t>
                  </a:r>
                  <a:endParaRPr lang="en-GB" altLang="zh-CN" sz="1600" dirty="0">
                    <a:latin typeface="Arial" panose="020B0604020202020204" pitchFamily="34" charset="0"/>
                    <a:ea typeface="华文楷体" panose="02010600040101010101" pitchFamily="2" charset="-122"/>
                  </a:endParaRPr>
                </a:p>
              </p:txBody>
            </p:sp>
          </p:grpSp>
        </p:grpSp>
        <p:sp>
          <p:nvSpPr>
            <p:cNvPr id="18443" name="Line 15"/>
            <p:cNvSpPr/>
            <p:nvPr/>
          </p:nvSpPr>
          <p:spPr>
            <a:xfrm flipV="1">
              <a:off x="2732" y="1995"/>
              <a:ext cx="1004" cy="442"/>
            </a:xfrm>
            <a:prstGeom prst="line">
              <a:avLst/>
            </a:prstGeom>
            <a:ln w="57150" cap="flat" cmpd="sng">
              <a:solidFill>
                <a:schemeClr val="tx1"/>
              </a:solidFill>
              <a:prstDash val="solid"/>
              <a:round/>
              <a:headEnd type="none" w="med" len="med"/>
              <a:tailEnd type="none" w="med" len="med"/>
            </a:ln>
          </p:spPr>
        </p:sp>
      </p:grpSp>
      <p:sp>
        <p:nvSpPr>
          <p:cNvPr id="18444" name="TextBox 2"/>
          <p:cNvSpPr txBox="1"/>
          <p:nvPr/>
        </p:nvSpPr>
        <p:spPr>
          <a:xfrm>
            <a:off x="1116013" y="3660775"/>
            <a:ext cx="2376487" cy="1876425"/>
          </a:xfrm>
          <a:prstGeom prst="rect">
            <a:avLst/>
          </a:prstGeom>
          <a:noFill/>
          <a:ln w="9525">
            <a:noFill/>
          </a:ln>
        </p:spPr>
        <p:txBody>
          <a:bodyPr anchor="t" anchorCtr="0">
            <a:spAutoFit/>
          </a:bodyPr>
          <a:p>
            <a:pPr>
              <a:buFont typeface="Wingdings" panose="05000000000000000000" pitchFamily="2" charset="2"/>
            </a:pPr>
            <a:r>
              <a:rPr lang="en-US" altLang="zh-CN" sz="2000" i="1" dirty="0">
                <a:latin typeface="Times New Roman" panose="02020603050405020304" pitchFamily="18" charset="0"/>
                <a:ea typeface="楷体_GB2312"/>
              </a:rPr>
              <a:t>x</a:t>
            </a:r>
            <a:r>
              <a:rPr lang="en-US" altLang="zh-CN" sz="2000" i="1" baseline="-25000" dirty="0">
                <a:latin typeface="Times New Roman" panose="02020603050405020304" pitchFamily="18" charset="0"/>
                <a:ea typeface="楷体_GB2312"/>
              </a:rPr>
              <a:t>min</a:t>
            </a:r>
            <a:r>
              <a:rPr lang="en-US" altLang="zh-CN" sz="2000" dirty="0">
                <a:latin typeface="Times New Roman" panose="02020603050405020304" pitchFamily="18" charset="0"/>
                <a:ea typeface="楷体_GB2312"/>
              </a:rPr>
              <a:t> ≤ </a:t>
            </a:r>
            <a:r>
              <a:rPr lang="en-US" altLang="zh-CN" sz="2000" i="1" dirty="0">
                <a:latin typeface="Times New Roman" panose="02020603050405020304" pitchFamily="18" charset="0"/>
                <a:ea typeface="楷体_GB2312"/>
              </a:rPr>
              <a:t>x</a:t>
            </a:r>
            <a:r>
              <a:rPr lang="en-US" altLang="zh-CN" sz="2000" baseline="-25000" dirty="0">
                <a:latin typeface="Times New Roman" panose="02020603050405020304" pitchFamily="18" charset="0"/>
                <a:ea typeface="楷体_GB2312"/>
              </a:rPr>
              <a:t>0 </a:t>
            </a:r>
            <a:r>
              <a:rPr lang="en-US" altLang="zh-CN" sz="2000" dirty="0">
                <a:latin typeface="Times New Roman" panose="02020603050405020304" pitchFamily="18" charset="0"/>
                <a:ea typeface="楷体_GB2312"/>
              </a:rPr>
              <a:t>≤ </a:t>
            </a:r>
            <a:r>
              <a:rPr lang="en-US" altLang="zh-CN" sz="2000" i="1" dirty="0">
                <a:latin typeface="Times New Roman" panose="02020603050405020304" pitchFamily="18" charset="0"/>
                <a:ea typeface="楷体_GB2312"/>
              </a:rPr>
              <a:t>x</a:t>
            </a:r>
            <a:r>
              <a:rPr lang="en-US" altLang="zh-CN" sz="2000" i="1" baseline="-25000" dirty="0">
                <a:latin typeface="Times New Roman" panose="02020603050405020304" pitchFamily="18" charset="0"/>
                <a:ea typeface="楷体_GB2312"/>
              </a:rPr>
              <a:t>max</a:t>
            </a:r>
            <a:r>
              <a:rPr lang="en-US" altLang="zh-CN" sz="2000" dirty="0">
                <a:latin typeface="Times New Roman" panose="02020603050405020304" pitchFamily="18" charset="0"/>
                <a:ea typeface="楷体_GB2312"/>
              </a:rPr>
              <a:t>  </a:t>
            </a:r>
            <a:endParaRPr lang="en-US" altLang="zh-CN" sz="2000" dirty="0">
              <a:latin typeface="Times New Roman" panose="02020603050405020304" pitchFamily="18" charset="0"/>
              <a:ea typeface="楷体_GB2312"/>
            </a:endParaRPr>
          </a:p>
          <a:p>
            <a:pPr>
              <a:buFont typeface="Wingdings" panose="05000000000000000000" pitchFamily="2" charset="2"/>
            </a:pPr>
            <a:r>
              <a:rPr lang="en-US" altLang="zh-CN" sz="2000" i="1" dirty="0">
                <a:latin typeface="Times New Roman" panose="02020603050405020304" pitchFamily="18" charset="0"/>
                <a:ea typeface="楷体_GB2312"/>
              </a:rPr>
              <a:t>y</a:t>
            </a:r>
            <a:r>
              <a:rPr lang="en-US" altLang="zh-CN" sz="2000" i="1" baseline="-25000" dirty="0">
                <a:latin typeface="Times New Roman" panose="02020603050405020304" pitchFamily="18" charset="0"/>
                <a:ea typeface="楷体_GB2312"/>
              </a:rPr>
              <a:t>min</a:t>
            </a:r>
            <a:r>
              <a:rPr lang="en-US" altLang="zh-CN" sz="2000" dirty="0">
                <a:latin typeface="Times New Roman" panose="02020603050405020304" pitchFamily="18" charset="0"/>
                <a:ea typeface="楷体_GB2312"/>
              </a:rPr>
              <a:t> ≤ </a:t>
            </a:r>
            <a:r>
              <a:rPr lang="en-US" altLang="zh-CN" sz="2000" i="1" dirty="0">
                <a:latin typeface="Times New Roman" panose="02020603050405020304" pitchFamily="18" charset="0"/>
                <a:ea typeface="楷体_GB2312"/>
              </a:rPr>
              <a:t>y</a:t>
            </a:r>
            <a:r>
              <a:rPr lang="en-US" altLang="zh-CN" sz="2000" baseline="-25000" dirty="0">
                <a:latin typeface="Times New Roman" panose="02020603050405020304" pitchFamily="18" charset="0"/>
                <a:ea typeface="楷体_GB2312"/>
              </a:rPr>
              <a:t>0</a:t>
            </a:r>
            <a:r>
              <a:rPr lang="en-US" altLang="zh-CN" sz="2000" dirty="0">
                <a:latin typeface="Times New Roman" panose="02020603050405020304" pitchFamily="18" charset="0"/>
                <a:ea typeface="楷体_GB2312"/>
              </a:rPr>
              <a:t> ≤ </a:t>
            </a:r>
            <a:r>
              <a:rPr lang="en-US" altLang="zh-CN" sz="2000" i="1" dirty="0">
                <a:latin typeface="Times New Roman" panose="02020603050405020304" pitchFamily="18" charset="0"/>
                <a:ea typeface="楷体_GB2312"/>
              </a:rPr>
              <a:t>y</a:t>
            </a:r>
            <a:r>
              <a:rPr lang="en-US" altLang="zh-CN" sz="2000" i="1" baseline="-25000" dirty="0">
                <a:latin typeface="Times New Roman" panose="02020603050405020304" pitchFamily="18" charset="0"/>
                <a:ea typeface="楷体_GB2312"/>
              </a:rPr>
              <a:t>max</a:t>
            </a:r>
            <a:endParaRPr lang="en-US" altLang="zh-CN" sz="2000" i="1" baseline="-25000" dirty="0">
              <a:latin typeface="Times New Roman" panose="02020603050405020304" pitchFamily="18" charset="0"/>
              <a:ea typeface="楷体_GB2312"/>
            </a:endParaRPr>
          </a:p>
          <a:p>
            <a:pPr>
              <a:buFont typeface="Wingdings" panose="05000000000000000000" pitchFamily="2" charset="2"/>
            </a:pPr>
            <a:endParaRPr lang="en-US" altLang="zh-CN" sz="2400" i="1" baseline="-25000" dirty="0">
              <a:latin typeface="Times New Roman" panose="02020603050405020304" pitchFamily="18" charset="0"/>
              <a:ea typeface="华文楷体" panose="02010600040101010101" pitchFamily="2" charset="-122"/>
            </a:endParaRPr>
          </a:p>
          <a:p>
            <a:pPr>
              <a:buFont typeface="Wingdings" panose="05000000000000000000" pitchFamily="2" charset="2"/>
            </a:pPr>
            <a:r>
              <a:rPr lang="en-US" altLang="zh-CN" sz="2000" i="1" dirty="0">
                <a:latin typeface="Times New Roman" panose="02020603050405020304" pitchFamily="18" charset="0"/>
                <a:ea typeface="楷体_GB2312"/>
              </a:rPr>
              <a:t>x</a:t>
            </a:r>
            <a:r>
              <a:rPr lang="en-US" altLang="zh-CN" sz="2000" i="1" baseline="-25000" dirty="0">
                <a:latin typeface="Times New Roman" panose="02020603050405020304" pitchFamily="18" charset="0"/>
                <a:ea typeface="楷体_GB2312"/>
              </a:rPr>
              <a:t>min</a:t>
            </a:r>
            <a:r>
              <a:rPr lang="en-US" altLang="zh-CN" sz="2000" dirty="0">
                <a:latin typeface="Times New Roman" panose="02020603050405020304" pitchFamily="18" charset="0"/>
                <a:ea typeface="楷体_GB2312"/>
              </a:rPr>
              <a:t> ≤ </a:t>
            </a:r>
            <a:r>
              <a:rPr lang="en-US" altLang="zh-CN" sz="2000" i="1" dirty="0">
                <a:latin typeface="Times New Roman" panose="02020603050405020304" pitchFamily="18" charset="0"/>
                <a:ea typeface="楷体_GB2312"/>
              </a:rPr>
              <a:t>x</a:t>
            </a:r>
            <a:r>
              <a:rPr lang="en-US" altLang="zh-CN" sz="2000" baseline="-25000" dirty="0">
                <a:latin typeface="Times New Roman" panose="02020603050405020304" pitchFamily="18" charset="0"/>
                <a:ea typeface="楷体_GB2312"/>
              </a:rPr>
              <a:t>1</a:t>
            </a:r>
            <a:r>
              <a:rPr lang="en-US" altLang="zh-CN" sz="2000" dirty="0">
                <a:latin typeface="Times New Roman" panose="02020603050405020304" pitchFamily="18" charset="0"/>
                <a:ea typeface="楷体_GB2312"/>
              </a:rPr>
              <a:t> ≤ </a:t>
            </a:r>
            <a:r>
              <a:rPr lang="en-US" altLang="zh-CN" sz="2000" i="1" dirty="0">
                <a:latin typeface="Times New Roman" panose="02020603050405020304" pitchFamily="18" charset="0"/>
                <a:ea typeface="楷体_GB2312"/>
              </a:rPr>
              <a:t>x</a:t>
            </a:r>
            <a:r>
              <a:rPr lang="en-US" altLang="zh-CN" sz="2000" i="1" baseline="-25000" dirty="0">
                <a:latin typeface="Times New Roman" panose="02020603050405020304" pitchFamily="18" charset="0"/>
                <a:ea typeface="楷体_GB2312"/>
              </a:rPr>
              <a:t>max</a:t>
            </a:r>
            <a:r>
              <a:rPr lang="en-US" altLang="zh-CN" sz="2000" dirty="0">
                <a:latin typeface="Times New Roman" panose="02020603050405020304" pitchFamily="18" charset="0"/>
                <a:ea typeface="楷体_GB2312"/>
              </a:rPr>
              <a:t>  </a:t>
            </a:r>
            <a:endParaRPr lang="en-US" altLang="zh-CN" sz="2000" dirty="0">
              <a:latin typeface="Times New Roman" panose="02020603050405020304" pitchFamily="18" charset="0"/>
              <a:ea typeface="楷体_GB2312"/>
            </a:endParaRPr>
          </a:p>
          <a:p>
            <a:pPr>
              <a:buFont typeface="Wingdings" panose="05000000000000000000" pitchFamily="2" charset="2"/>
            </a:pPr>
            <a:r>
              <a:rPr lang="en-US" altLang="zh-CN" sz="2000" i="1" dirty="0">
                <a:latin typeface="Times New Roman" panose="02020603050405020304" pitchFamily="18" charset="0"/>
                <a:ea typeface="楷体_GB2312"/>
              </a:rPr>
              <a:t>y</a:t>
            </a:r>
            <a:r>
              <a:rPr lang="en-US" altLang="zh-CN" sz="2000" i="1" baseline="-25000" dirty="0">
                <a:latin typeface="Times New Roman" panose="02020603050405020304" pitchFamily="18" charset="0"/>
                <a:ea typeface="楷体_GB2312"/>
              </a:rPr>
              <a:t>min</a:t>
            </a:r>
            <a:r>
              <a:rPr lang="en-US" altLang="zh-CN" sz="2000" dirty="0">
                <a:latin typeface="Times New Roman" panose="02020603050405020304" pitchFamily="18" charset="0"/>
                <a:ea typeface="楷体_GB2312"/>
              </a:rPr>
              <a:t> ≤ </a:t>
            </a:r>
            <a:r>
              <a:rPr lang="en-US" altLang="zh-CN" sz="2000" i="1" dirty="0">
                <a:latin typeface="Times New Roman" panose="02020603050405020304" pitchFamily="18" charset="0"/>
                <a:ea typeface="楷体_GB2312"/>
              </a:rPr>
              <a:t>y</a:t>
            </a:r>
            <a:r>
              <a:rPr lang="en-US" altLang="zh-CN" sz="2000" baseline="-25000" dirty="0">
                <a:latin typeface="Times New Roman" panose="02020603050405020304" pitchFamily="18" charset="0"/>
                <a:ea typeface="楷体_GB2312"/>
              </a:rPr>
              <a:t>1</a:t>
            </a:r>
            <a:r>
              <a:rPr lang="en-US" altLang="zh-CN" sz="2000" dirty="0">
                <a:latin typeface="Times New Roman" panose="02020603050405020304" pitchFamily="18" charset="0"/>
                <a:ea typeface="楷体_GB2312"/>
              </a:rPr>
              <a:t> ≤ </a:t>
            </a:r>
            <a:r>
              <a:rPr lang="en-US" altLang="zh-CN" sz="2000" i="1" dirty="0">
                <a:latin typeface="Times New Roman" panose="02020603050405020304" pitchFamily="18" charset="0"/>
                <a:ea typeface="楷体_GB2312"/>
              </a:rPr>
              <a:t>y</a:t>
            </a:r>
            <a:r>
              <a:rPr lang="en-US" altLang="zh-CN" sz="2000" i="1" baseline="-25000" dirty="0">
                <a:latin typeface="Times New Roman" panose="02020603050405020304" pitchFamily="18" charset="0"/>
                <a:ea typeface="楷体_GB2312"/>
              </a:rPr>
              <a:t>max</a:t>
            </a:r>
            <a:endParaRPr lang="zh-CN" altLang="en-US" sz="2000" dirty="0">
              <a:latin typeface="Arial" panose="020B0604020202020204" pitchFamily="34" charset="0"/>
              <a:ea typeface="华文楷体" panose="02010600040101010101" pitchFamily="2" charset="-122"/>
            </a:endParaRPr>
          </a:p>
          <a:p>
            <a:pPr>
              <a:buFont typeface="Wingdings" panose="05000000000000000000" pitchFamily="2" charset="2"/>
            </a:pPr>
            <a:endParaRPr lang="zh-CN" altLang="en-US" sz="2000" dirty="0">
              <a:latin typeface="Arial" panose="020B0604020202020204" pitchFamily="34" charset="0"/>
              <a:ea typeface="华文楷体"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638"/>
            <a:ext cx="8507413"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直线</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Cohen-SutherLand</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编码裁剪算法</a:t>
            </a:r>
            <a:endParaRPr kumimoji="0" lang="zh-CN" altLang="en-US" sz="32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482" name="内容占位符 2"/>
          <p:cNvSpPr>
            <a:spLocks noGrp="1"/>
          </p:cNvSpPr>
          <p:nvPr>
            <p:ph idx="1"/>
          </p:nvPr>
        </p:nvSpPr>
        <p:spPr>
          <a:xfrm>
            <a:off x="323850" y="1600200"/>
            <a:ext cx="8362950" cy="4525963"/>
          </a:xfrm>
        </p:spPr>
        <p:txBody>
          <a:bodyPr vert="horz" wrap="square" lIns="91440" tIns="45720" rIns="91440" bIns="45720" anchor="t" anchorCtr="0"/>
          <a:p>
            <a:r>
              <a:rPr lang="zh-CN" altLang="en-US" dirty="0">
                <a:latin typeface="楷体" panose="02010609060101010101" pitchFamily="49" charset="-122"/>
                <a:ea typeface="楷体" panose="02010609060101010101" pitchFamily="49" charset="-122"/>
                <a:cs typeface="+mn-cs"/>
              </a:rPr>
              <a:t>经典，</a:t>
            </a:r>
            <a:r>
              <a:rPr lang="zh-CN" altLang="en-US" b="1" dirty="0">
                <a:latin typeface="楷体_GB2312"/>
                <a:ea typeface="楷体" panose="02010609060101010101" pitchFamily="49" charset="-122"/>
                <a:cs typeface="+mn-cs"/>
              </a:rPr>
              <a:t>高效，</a:t>
            </a:r>
            <a:r>
              <a:rPr lang="zh-CN" altLang="en-US" dirty="0">
                <a:latin typeface="楷体" panose="02010609060101010101" pitchFamily="49" charset="-122"/>
                <a:ea typeface="楷体" panose="02010609060101010101" pitchFamily="49" charset="-122"/>
                <a:cs typeface="+mn-cs"/>
              </a:rPr>
              <a:t>最早流行的裁剪算法。</a:t>
            </a:r>
            <a:endParaRPr lang="en-US" altLang="zh-CN" dirty="0">
              <a:latin typeface="楷体" panose="02010609060101010101" pitchFamily="49" charset="-122"/>
              <a:ea typeface="楷体" panose="02010609060101010101" pitchFamily="49" charset="-122"/>
              <a:cs typeface="+mn-cs"/>
            </a:endParaRPr>
          </a:p>
          <a:p>
            <a:r>
              <a:rPr lang="zh-CN" altLang="en-US" b="1" dirty="0">
                <a:latin typeface="楷体_GB2312"/>
                <a:ea typeface="楷体" panose="02010609060101010101" pitchFamily="49" charset="-122"/>
                <a:cs typeface="+mn-cs"/>
              </a:rPr>
              <a:t>特点：对线段和窗口位置关系的快速判别</a:t>
            </a:r>
            <a:endParaRPr lang="en-US" altLang="zh-CN" b="1" dirty="0">
              <a:latin typeface="楷体_GB2312"/>
              <a:ea typeface="楷体_GB2312"/>
              <a:cs typeface="+mn-cs"/>
            </a:endParaRPr>
          </a:p>
          <a:p>
            <a:r>
              <a:rPr lang="zh-CN" altLang="en-US" b="1" dirty="0">
                <a:latin typeface="楷体_GB2312"/>
                <a:ea typeface="楷体" panose="02010609060101010101" pitchFamily="49" charset="-122"/>
                <a:cs typeface="+mn-cs"/>
              </a:rPr>
              <a:t>思想：对线段分</a:t>
            </a:r>
            <a:r>
              <a:rPr lang="en-US" altLang="zh-CN" b="1" dirty="0">
                <a:latin typeface="楷体_GB2312"/>
                <a:ea typeface="楷体" panose="02010609060101010101" pitchFamily="49" charset="-122"/>
                <a:cs typeface="+mn-cs"/>
              </a:rPr>
              <a:t>3</a:t>
            </a:r>
            <a:r>
              <a:rPr lang="zh-CN" altLang="en-US" b="1" dirty="0">
                <a:latin typeface="楷体_GB2312"/>
                <a:ea typeface="楷体" panose="02010609060101010101" pitchFamily="49" charset="-122"/>
                <a:cs typeface="+mn-cs"/>
              </a:rPr>
              <a:t>类情况分别处理</a:t>
            </a:r>
            <a:endParaRPr lang="en-US" altLang="zh-CN" b="1" dirty="0">
              <a:latin typeface="楷体_GB2312"/>
              <a:ea typeface="楷体_GB2312"/>
              <a:cs typeface="+mn-cs"/>
            </a:endParaRPr>
          </a:p>
          <a:p>
            <a:pPr lvl="1">
              <a:spcBef>
                <a:spcPts val="600"/>
              </a:spcBef>
            </a:pPr>
            <a:r>
              <a:rPr lang="zh-CN" altLang="en-US" b="1" dirty="0">
                <a:latin typeface="楷体_GB2312"/>
                <a:ea typeface="楷体" panose="02010609060101010101" pitchFamily="49" charset="-122"/>
              </a:rPr>
              <a:t>完全在窗口内，取</a:t>
            </a:r>
            <a:endParaRPr lang="en-US" altLang="zh-CN" b="1" dirty="0">
              <a:latin typeface="楷体_GB2312"/>
              <a:ea typeface="楷体_GB2312"/>
            </a:endParaRPr>
          </a:p>
          <a:p>
            <a:pPr lvl="1">
              <a:spcBef>
                <a:spcPts val="600"/>
              </a:spcBef>
            </a:pPr>
            <a:r>
              <a:rPr lang="zh-CN" altLang="en-US" b="1" dirty="0">
                <a:latin typeface="楷体_GB2312"/>
                <a:ea typeface="楷体" panose="02010609060101010101" pitchFamily="49" charset="-122"/>
              </a:rPr>
              <a:t>显然在窗口外，弃</a:t>
            </a:r>
            <a:endParaRPr lang="en-US" altLang="zh-CN" b="1" dirty="0">
              <a:latin typeface="楷体_GB2312"/>
              <a:ea typeface="楷体" panose="02010609060101010101" pitchFamily="49" charset="-122"/>
            </a:endParaRPr>
          </a:p>
          <a:p>
            <a:pPr lvl="1">
              <a:spcBef>
                <a:spcPts val="1800"/>
              </a:spcBef>
            </a:pPr>
            <a:endParaRPr lang="en-US" altLang="zh-CN" b="1" dirty="0">
              <a:latin typeface="楷体_GB2312"/>
              <a:ea typeface="楷体_GB2312"/>
            </a:endParaRPr>
          </a:p>
          <a:p>
            <a:pPr lvl="1">
              <a:spcBef>
                <a:spcPts val="1800"/>
              </a:spcBef>
            </a:pPr>
            <a:endParaRPr lang="en-US" altLang="zh-CN" b="1" dirty="0">
              <a:latin typeface="楷体_GB2312"/>
              <a:ea typeface="楷体_GB2312"/>
            </a:endParaRPr>
          </a:p>
          <a:p>
            <a:pPr lvl="1">
              <a:spcBef>
                <a:spcPts val="1800"/>
              </a:spcBef>
            </a:pPr>
            <a:endParaRPr lang="en-US" altLang="zh-CN" b="1" dirty="0">
              <a:latin typeface="楷体_GB2312"/>
              <a:ea typeface="楷体_GB2312"/>
            </a:endParaRPr>
          </a:p>
          <a:p>
            <a:pPr lvl="1">
              <a:spcBef>
                <a:spcPts val="1800"/>
              </a:spcBef>
            </a:pPr>
            <a:r>
              <a:rPr lang="zh-CN" altLang="en-US" b="1" dirty="0">
                <a:latin typeface="楷体_GB2312"/>
                <a:ea typeface="楷体" panose="02010609060101010101" pitchFamily="49" charset="-122"/>
              </a:rPr>
              <a:t>其他情况，从边界交点处分为两段，重复删除留在窗口外的部分，直至“取”或“弃”</a:t>
            </a:r>
            <a:endParaRPr lang="zh-CN" altLang="en-US" b="1" dirty="0">
              <a:latin typeface="楷体_GB2312"/>
              <a:ea typeface="楷体" panose="02010609060101010101" pitchFamily="49" charset="-122"/>
            </a:endParaRPr>
          </a:p>
        </p:txBody>
      </p:sp>
      <p:grpSp>
        <p:nvGrpSpPr>
          <p:cNvPr id="20483" name="Group 4"/>
          <p:cNvGrpSpPr/>
          <p:nvPr/>
        </p:nvGrpSpPr>
        <p:grpSpPr>
          <a:xfrm>
            <a:off x="3962400" y="3154363"/>
            <a:ext cx="3744913" cy="1787525"/>
            <a:chOff x="637" y="1475"/>
            <a:chExt cx="4117" cy="1836"/>
          </a:xfrm>
        </p:grpSpPr>
        <p:grpSp>
          <p:nvGrpSpPr>
            <p:cNvPr id="20484" name="Group 5"/>
            <p:cNvGrpSpPr/>
            <p:nvPr/>
          </p:nvGrpSpPr>
          <p:grpSpPr>
            <a:xfrm>
              <a:off x="637" y="1475"/>
              <a:ext cx="4117" cy="1836"/>
              <a:chOff x="637" y="1475"/>
              <a:chExt cx="4117" cy="1836"/>
            </a:xfrm>
          </p:grpSpPr>
          <p:sp>
            <p:nvSpPr>
              <p:cNvPr id="20485" name="Text Box 6"/>
              <p:cNvSpPr txBox="1"/>
              <p:nvPr/>
            </p:nvSpPr>
            <p:spPr>
              <a:xfrm>
                <a:off x="1011" y="1475"/>
                <a:ext cx="907" cy="231"/>
              </a:xfrm>
              <a:prstGeom prst="rect">
                <a:avLst/>
              </a:prstGeom>
              <a:noFill/>
              <a:ln w="9525">
                <a:noFill/>
              </a:ln>
            </p:spPr>
            <p:txBody>
              <a:bodyPr anchor="t" anchorCtr="0">
                <a:spAutoFit/>
              </a:bodyPr>
              <a:p>
                <a:pPr>
                  <a:spcBef>
                    <a:spcPct val="50000"/>
                  </a:spcBef>
                </a:pPr>
                <a:r>
                  <a:rPr lang="en-GB" altLang="zh-CN" dirty="0">
                    <a:latin typeface="Arial" panose="020B0604020202020204" pitchFamily="34" charset="0"/>
                    <a:ea typeface="华文楷体" panose="02010600040101010101" pitchFamily="2" charset="-122"/>
                  </a:rPr>
                  <a:t>(</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1</a:t>
                </a:r>
                <a:r>
                  <a:rPr lang="en-GB" altLang="zh-CN"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1</a:t>
                </a:r>
                <a:r>
                  <a:rPr lang="en-GB" altLang="zh-CN" dirty="0">
                    <a:latin typeface="Arial" panose="020B0604020202020204" pitchFamily="34" charset="0"/>
                    <a:ea typeface="华文楷体" panose="02010600040101010101" pitchFamily="2" charset="-122"/>
                  </a:rPr>
                  <a:t>)</a:t>
                </a:r>
                <a:endParaRPr lang="en-GB" altLang="zh-CN" dirty="0">
                  <a:latin typeface="Arial" panose="020B0604020202020204" pitchFamily="34" charset="0"/>
                  <a:ea typeface="华文楷体" panose="02010600040101010101" pitchFamily="2" charset="-122"/>
                </a:endParaRPr>
              </a:p>
            </p:txBody>
          </p:sp>
          <p:grpSp>
            <p:nvGrpSpPr>
              <p:cNvPr id="20486" name="Group 7"/>
              <p:cNvGrpSpPr/>
              <p:nvPr/>
            </p:nvGrpSpPr>
            <p:grpSpPr>
              <a:xfrm>
                <a:off x="637" y="1706"/>
                <a:ext cx="4117" cy="1605"/>
                <a:chOff x="637" y="1706"/>
                <a:chExt cx="4117" cy="1605"/>
              </a:xfrm>
            </p:grpSpPr>
            <p:sp>
              <p:nvSpPr>
                <p:cNvPr id="20487" name="Rectangle 8"/>
                <p:cNvSpPr/>
                <p:nvPr/>
              </p:nvSpPr>
              <p:spPr>
                <a:xfrm>
                  <a:off x="1837" y="1797"/>
                  <a:ext cx="2177" cy="1089"/>
                </a:xfrm>
                <a:prstGeom prst="rect">
                  <a:avLst/>
                </a:prstGeom>
                <a:noFill/>
                <a:ln w="19050"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20488" name="Text Box 10"/>
                <p:cNvSpPr txBox="1"/>
                <p:nvPr/>
              </p:nvSpPr>
              <p:spPr>
                <a:xfrm>
                  <a:off x="1565" y="2931"/>
                  <a:ext cx="2812" cy="380"/>
                </a:xfrm>
                <a:prstGeom prst="rect">
                  <a:avLst/>
                </a:prstGeom>
                <a:noFill/>
                <a:ln w="9525">
                  <a:noFill/>
                </a:ln>
              </p:spPr>
              <p:txBody>
                <a:bodyPr anchor="t" anchorCtr="0">
                  <a:spAutoFit/>
                </a:bodyPr>
                <a:p>
                  <a:pPr>
                    <a:spcBef>
                      <a:spcPct val="50000"/>
                    </a:spcBef>
                  </a:pPr>
                  <a:r>
                    <a:rPr lang="en-GB" altLang="zh-CN"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min                               </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max</a:t>
                  </a:r>
                  <a:endParaRPr lang="en-GB" altLang="zh-CN" dirty="0">
                    <a:latin typeface="Arial" panose="020B0604020202020204" pitchFamily="34" charset="0"/>
                    <a:ea typeface="华文楷体" panose="02010600040101010101" pitchFamily="2" charset="-122"/>
                  </a:endParaRPr>
                </a:p>
              </p:txBody>
            </p:sp>
            <p:sp>
              <p:nvSpPr>
                <p:cNvPr id="20489" name="Text Box 11"/>
                <p:cNvSpPr txBox="1"/>
                <p:nvPr/>
              </p:nvSpPr>
              <p:spPr>
                <a:xfrm>
                  <a:off x="4105" y="1706"/>
                  <a:ext cx="649" cy="123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max</a:t>
                  </a:r>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r>
                    <a:rPr lang="en-GB" altLang="zh-CN" i="1" baseline="-25000"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min</a:t>
                  </a:r>
                  <a:endParaRPr lang="en-GB" altLang="zh-CN" i="1" dirty="0">
                    <a:latin typeface="Arial" panose="020B0604020202020204" pitchFamily="34" charset="0"/>
                    <a:ea typeface="华文楷体" panose="02010600040101010101" pitchFamily="2" charset="-122"/>
                  </a:endParaRPr>
                </a:p>
              </p:txBody>
            </p:sp>
            <p:sp>
              <p:nvSpPr>
                <p:cNvPr id="20490" name="Text Box 12"/>
                <p:cNvSpPr txBox="1"/>
                <p:nvPr/>
              </p:nvSpPr>
              <p:spPr>
                <a:xfrm>
                  <a:off x="637" y="2753"/>
                  <a:ext cx="907" cy="231"/>
                </a:xfrm>
                <a:prstGeom prst="rect">
                  <a:avLst/>
                </a:prstGeom>
                <a:noFill/>
                <a:ln w="9525">
                  <a:noFill/>
                </a:ln>
              </p:spPr>
              <p:txBody>
                <a:bodyPr anchor="t" anchorCtr="0">
                  <a:spAutoFit/>
                </a:bodyPr>
                <a:p>
                  <a:pPr>
                    <a:spcBef>
                      <a:spcPct val="50000"/>
                    </a:spcBef>
                  </a:pPr>
                  <a:r>
                    <a:rPr lang="en-GB" altLang="zh-CN" dirty="0">
                      <a:latin typeface="Arial" panose="020B0604020202020204" pitchFamily="34" charset="0"/>
                      <a:ea typeface="华文楷体" panose="02010600040101010101" pitchFamily="2" charset="-122"/>
                    </a:rPr>
                    <a:t>(</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0</a:t>
                  </a:r>
                  <a:r>
                    <a:rPr lang="en-GB" altLang="zh-CN"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0</a:t>
                  </a:r>
                  <a:r>
                    <a:rPr lang="en-GB" altLang="zh-CN" dirty="0">
                      <a:latin typeface="Arial" panose="020B0604020202020204" pitchFamily="34" charset="0"/>
                      <a:ea typeface="华文楷体" panose="02010600040101010101" pitchFamily="2" charset="-122"/>
                    </a:rPr>
                    <a:t>)</a:t>
                  </a:r>
                  <a:endParaRPr lang="en-GB" altLang="zh-CN" dirty="0">
                    <a:latin typeface="Arial" panose="020B0604020202020204" pitchFamily="34" charset="0"/>
                    <a:ea typeface="华文楷体" panose="02010600040101010101" pitchFamily="2" charset="-122"/>
                  </a:endParaRPr>
                </a:p>
              </p:txBody>
            </p:sp>
          </p:grpSp>
        </p:grpSp>
        <p:sp>
          <p:nvSpPr>
            <p:cNvPr id="20491" name="Line 15"/>
            <p:cNvSpPr/>
            <p:nvPr/>
          </p:nvSpPr>
          <p:spPr>
            <a:xfrm flipV="1">
              <a:off x="832" y="1905"/>
              <a:ext cx="633" cy="838"/>
            </a:xfrm>
            <a:prstGeom prst="line">
              <a:avLst/>
            </a:prstGeom>
            <a:ln w="57150" cap="flat" cmpd="sng">
              <a:solidFill>
                <a:schemeClr val="tx1"/>
              </a:solidFill>
              <a:prstDash val="solid"/>
              <a:round/>
              <a:headEnd type="none" w="med" len="med"/>
              <a:tailEnd type="none" w="med" len="med"/>
            </a:ln>
          </p:spPr>
        </p:sp>
      </p:grpSp>
      <p:sp>
        <p:nvSpPr>
          <p:cNvPr id="20492" name="TextBox 32"/>
          <p:cNvSpPr txBox="1"/>
          <p:nvPr/>
        </p:nvSpPr>
        <p:spPr>
          <a:xfrm>
            <a:off x="539750" y="4221163"/>
            <a:ext cx="3062288" cy="1570037"/>
          </a:xfrm>
          <a:prstGeom prst="rect">
            <a:avLst/>
          </a:prstGeom>
          <a:noFill/>
          <a:ln w="9525">
            <a:noFill/>
          </a:ln>
        </p:spPr>
        <p:txBody>
          <a:bodyPr anchor="t" anchorCtr="0">
            <a:spAutoFit/>
          </a:bodyPr>
          <a:p>
            <a:pPr>
              <a:lnSpc>
                <a:spcPct val="120000"/>
              </a:lnSpc>
              <a:buFont typeface="Wingdings" panose="05000000000000000000" pitchFamily="2" charset="2"/>
            </a:pPr>
            <a:r>
              <a:rPr lang="en-US" altLang="zh-CN" sz="2000" i="1" dirty="0">
                <a:latin typeface="Times New Roman" panose="02020603050405020304" pitchFamily="18" charset="0"/>
                <a:ea typeface="楷体_GB2312"/>
              </a:rPr>
              <a:t>        x</a:t>
            </a:r>
            <a:r>
              <a:rPr lang="en-US" altLang="zh-CN" sz="2000" baseline="-25000" dirty="0">
                <a:latin typeface="Times New Roman" panose="02020603050405020304" pitchFamily="18" charset="0"/>
                <a:ea typeface="楷体_GB2312"/>
              </a:rPr>
              <a:t>0 </a:t>
            </a:r>
            <a:r>
              <a:rPr lang="en-US" altLang="zh-CN" sz="2000" dirty="0">
                <a:latin typeface="Times New Roman" panose="02020603050405020304" pitchFamily="18" charset="0"/>
                <a:ea typeface="楷体_GB2312"/>
              </a:rPr>
              <a:t>≤ </a:t>
            </a:r>
            <a:r>
              <a:rPr lang="en-US" altLang="zh-CN" sz="2000" i="1" dirty="0">
                <a:latin typeface="Times New Roman" panose="02020603050405020304" pitchFamily="18" charset="0"/>
                <a:ea typeface="楷体_GB2312"/>
              </a:rPr>
              <a:t>x</a:t>
            </a:r>
            <a:r>
              <a:rPr lang="en-US" altLang="zh-CN" sz="2000" i="1" baseline="-25000" dirty="0">
                <a:latin typeface="Times New Roman" panose="02020603050405020304" pitchFamily="18" charset="0"/>
                <a:ea typeface="楷体_GB2312"/>
              </a:rPr>
              <a:t>min</a:t>
            </a:r>
            <a:r>
              <a:rPr lang="en-US" altLang="zh-CN" sz="2000" dirty="0">
                <a:latin typeface="Times New Roman" panose="02020603050405020304" pitchFamily="18" charset="0"/>
                <a:ea typeface="楷体_GB2312"/>
              </a:rPr>
              <a:t>&amp;&amp;</a:t>
            </a:r>
            <a:r>
              <a:rPr lang="en-US" altLang="zh-CN" sz="2000" i="1" dirty="0">
                <a:latin typeface="Times New Roman" panose="02020603050405020304" pitchFamily="18" charset="0"/>
                <a:ea typeface="楷体_GB2312"/>
              </a:rPr>
              <a:t>x</a:t>
            </a:r>
            <a:r>
              <a:rPr lang="en-US" altLang="zh-CN" sz="2000" baseline="-25000" dirty="0">
                <a:latin typeface="Times New Roman" panose="02020603050405020304" pitchFamily="18" charset="0"/>
                <a:ea typeface="楷体_GB2312"/>
              </a:rPr>
              <a:t>1</a:t>
            </a:r>
            <a:r>
              <a:rPr lang="en-US" altLang="zh-CN" sz="2000" dirty="0">
                <a:latin typeface="Times New Roman" panose="02020603050405020304" pitchFamily="18" charset="0"/>
                <a:ea typeface="楷体_GB2312"/>
              </a:rPr>
              <a:t> ≤</a:t>
            </a:r>
            <a:r>
              <a:rPr lang="en-US" altLang="zh-CN" sz="2000" i="1" dirty="0">
                <a:latin typeface="Times New Roman" panose="02020603050405020304" pitchFamily="18" charset="0"/>
                <a:ea typeface="楷体_GB2312"/>
              </a:rPr>
              <a:t>x</a:t>
            </a:r>
            <a:r>
              <a:rPr lang="en-US" altLang="zh-CN" sz="2000" i="1" baseline="-25000" dirty="0">
                <a:latin typeface="Times New Roman" panose="02020603050405020304" pitchFamily="18" charset="0"/>
                <a:ea typeface="楷体_GB2312"/>
              </a:rPr>
              <a:t>min</a:t>
            </a:r>
            <a:r>
              <a:rPr lang="en-US" altLang="zh-CN" sz="2000" dirty="0">
                <a:latin typeface="Times New Roman" panose="02020603050405020304" pitchFamily="18" charset="0"/>
                <a:ea typeface="楷体_GB2312"/>
              </a:rPr>
              <a:t>  </a:t>
            </a:r>
            <a:endParaRPr lang="en-US" altLang="zh-CN" sz="2000" dirty="0">
              <a:latin typeface="Times New Roman" panose="02020603050405020304" pitchFamily="18" charset="0"/>
              <a:ea typeface="楷体_GB2312"/>
            </a:endParaRPr>
          </a:p>
          <a:p>
            <a:pPr>
              <a:lnSpc>
                <a:spcPct val="120000"/>
              </a:lnSpc>
              <a:buFont typeface="Wingdings" panose="05000000000000000000" pitchFamily="2" charset="2"/>
            </a:pPr>
            <a:r>
              <a:rPr lang="zh-CN" altLang="en-US" sz="2000" dirty="0">
                <a:latin typeface="华文楷体" panose="02010600040101010101" pitchFamily="2" charset="-122"/>
                <a:ea typeface="华文楷体" panose="02010600040101010101" pitchFamily="2" charset="-122"/>
              </a:rPr>
              <a:t>或者</a:t>
            </a:r>
            <a:r>
              <a:rPr lang="en-US" altLang="zh-CN" sz="2000" i="1" dirty="0">
                <a:latin typeface="Times New Roman" panose="02020603050405020304" pitchFamily="18" charset="0"/>
                <a:ea typeface="楷体_GB2312"/>
              </a:rPr>
              <a:t>x</a:t>
            </a:r>
            <a:r>
              <a:rPr lang="en-US" altLang="zh-CN" sz="2000" baseline="-25000" dirty="0">
                <a:latin typeface="Times New Roman" panose="02020603050405020304" pitchFamily="18" charset="0"/>
                <a:ea typeface="楷体_GB2312"/>
              </a:rPr>
              <a:t>0 </a:t>
            </a:r>
            <a:r>
              <a:rPr lang="en-US" altLang="zh-CN" sz="2000" dirty="0">
                <a:latin typeface="Times New Roman" panose="02020603050405020304" pitchFamily="18" charset="0"/>
                <a:ea typeface="楷体_GB2312"/>
              </a:rPr>
              <a:t>≥</a:t>
            </a:r>
            <a:r>
              <a:rPr lang="en-US" altLang="zh-CN" sz="2000" i="1" dirty="0">
                <a:latin typeface="Times New Roman" panose="02020603050405020304" pitchFamily="18" charset="0"/>
                <a:ea typeface="楷体_GB2312"/>
              </a:rPr>
              <a:t>x</a:t>
            </a:r>
            <a:r>
              <a:rPr lang="en-US" altLang="zh-CN" sz="2000" i="1" baseline="-25000" dirty="0">
                <a:latin typeface="Times New Roman" panose="02020603050405020304" pitchFamily="18" charset="0"/>
                <a:ea typeface="楷体_GB2312"/>
              </a:rPr>
              <a:t>max</a:t>
            </a:r>
            <a:r>
              <a:rPr lang="en-US" altLang="zh-CN" sz="2000" dirty="0">
                <a:latin typeface="Times New Roman" panose="02020603050405020304" pitchFamily="18" charset="0"/>
                <a:ea typeface="楷体_GB2312"/>
              </a:rPr>
              <a:t> &amp;&amp;</a:t>
            </a:r>
            <a:r>
              <a:rPr lang="en-US" altLang="zh-CN" sz="2000" i="1" dirty="0">
                <a:latin typeface="Times New Roman" panose="02020603050405020304" pitchFamily="18" charset="0"/>
                <a:ea typeface="楷体_GB2312"/>
              </a:rPr>
              <a:t>x</a:t>
            </a:r>
            <a:r>
              <a:rPr lang="en-US" altLang="zh-CN" sz="2000" baseline="-25000" dirty="0">
                <a:latin typeface="Times New Roman" panose="02020603050405020304" pitchFamily="18" charset="0"/>
                <a:ea typeface="楷体_GB2312"/>
              </a:rPr>
              <a:t>1 </a:t>
            </a:r>
            <a:r>
              <a:rPr lang="en-US" altLang="zh-CN" sz="2000" dirty="0">
                <a:latin typeface="Times New Roman" panose="02020603050405020304" pitchFamily="18" charset="0"/>
                <a:ea typeface="楷体_GB2312"/>
              </a:rPr>
              <a:t>≥</a:t>
            </a:r>
            <a:r>
              <a:rPr lang="en-US" altLang="zh-CN" sz="2000" i="1" dirty="0">
                <a:latin typeface="Times New Roman" panose="02020603050405020304" pitchFamily="18" charset="0"/>
                <a:ea typeface="楷体_GB2312"/>
              </a:rPr>
              <a:t>x</a:t>
            </a:r>
            <a:r>
              <a:rPr lang="en-US" altLang="zh-CN" sz="2000" i="1" baseline="-25000" dirty="0">
                <a:latin typeface="Times New Roman" panose="02020603050405020304" pitchFamily="18" charset="0"/>
                <a:ea typeface="楷体_GB2312"/>
              </a:rPr>
              <a:t>max</a:t>
            </a:r>
            <a:r>
              <a:rPr lang="en-US" altLang="zh-CN" sz="2000" dirty="0">
                <a:latin typeface="Times New Roman" panose="02020603050405020304" pitchFamily="18" charset="0"/>
                <a:ea typeface="楷体_GB2312"/>
              </a:rPr>
              <a:t> </a:t>
            </a:r>
            <a:endParaRPr lang="en-US" altLang="zh-CN" sz="2000" dirty="0">
              <a:latin typeface="Times New Roman" panose="02020603050405020304" pitchFamily="18" charset="0"/>
              <a:ea typeface="楷体_GB2312"/>
            </a:endParaRPr>
          </a:p>
          <a:p>
            <a:pPr>
              <a:lnSpc>
                <a:spcPct val="120000"/>
              </a:lnSpc>
              <a:buFont typeface="Wingdings" panose="05000000000000000000" pitchFamily="2" charset="2"/>
            </a:pPr>
            <a:r>
              <a:rPr lang="zh-CN" altLang="en-US" sz="2000" dirty="0">
                <a:latin typeface="华文楷体" panose="02010600040101010101" pitchFamily="2" charset="-122"/>
                <a:ea typeface="华文楷体" panose="02010600040101010101" pitchFamily="2" charset="-122"/>
              </a:rPr>
              <a:t>或者</a:t>
            </a:r>
            <a:r>
              <a:rPr lang="en-US" altLang="zh-CN" sz="2000" i="1" dirty="0">
                <a:latin typeface="Times New Roman" panose="02020603050405020304" pitchFamily="18" charset="0"/>
                <a:ea typeface="楷体_GB2312"/>
              </a:rPr>
              <a:t>y</a:t>
            </a:r>
            <a:r>
              <a:rPr lang="en-US" altLang="zh-CN" sz="2000" baseline="-25000" dirty="0">
                <a:latin typeface="Times New Roman" panose="02020603050405020304" pitchFamily="18" charset="0"/>
                <a:ea typeface="楷体_GB2312"/>
              </a:rPr>
              <a:t>0 </a:t>
            </a:r>
            <a:r>
              <a:rPr lang="en-US" altLang="zh-CN" sz="2000" dirty="0">
                <a:latin typeface="Times New Roman" panose="02020603050405020304" pitchFamily="18" charset="0"/>
                <a:ea typeface="楷体_GB2312"/>
              </a:rPr>
              <a:t>≤ </a:t>
            </a:r>
            <a:r>
              <a:rPr lang="en-US" altLang="zh-CN" sz="2000" i="1" dirty="0">
                <a:latin typeface="Times New Roman" panose="02020603050405020304" pitchFamily="18" charset="0"/>
                <a:ea typeface="楷体_GB2312"/>
              </a:rPr>
              <a:t>y</a:t>
            </a:r>
            <a:r>
              <a:rPr lang="en-US" altLang="zh-CN" sz="2000" i="1" baseline="-25000" dirty="0">
                <a:latin typeface="Times New Roman" panose="02020603050405020304" pitchFamily="18" charset="0"/>
                <a:ea typeface="楷体_GB2312"/>
              </a:rPr>
              <a:t>min</a:t>
            </a:r>
            <a:r>
              <a:rPr lang="en-US" altLang="zh-CN" sz="2000" dirty="0">
                <a:latin typeface="Times New Roman" panose="02020603050405020304" pitchFamily="18" charset="0"/>
                <a:ea typeface="楷体_GB2312"/>
              </a:rPr>
              <a:t>&amp;&amp;</a:t>
            </a:r>
            <a:r>
              <a:rPr lang="en-US" altLang="zh-CN" sz="2000" i="1" dirty="0">
                <a:latin typeface="Times New Roman" panose="02020603050405020304" pitchFamily="18" charset="0"/>
                <a:ea typeface="楷体_GB2312"/>
              </a:rPr>
              <a:t>y</a:t>
            </a:r>
            <a:r>
              <a:rPr lang="en-US" altLang="zh-CN" sz="2000" baseline="-25000" dirty="0">
                <a:latin typeface="Times New Roman" panose="02020603050405020304" pitchFamily="18" charset="0"/>
                <a:ea typeface="楷体_GB2312"/>
              </a:rPr>
              <a:t>1</a:t>
            </a:r>
            <a:r>
              <a:rPr lang="en-US" altLang="zh-CN" sz="2000" dirty="0">
                <a:latin typeface="Times New Roman" panose="02020603050405020304" pitchFamily="18" charset="0"/>
                <a:ea typeface="楷体_GB2312"/>
              </a:rPr>
              <a:t> ≤</a:t>
            </a:r>
            <a:r>
              <a:rPr lang="en-US" altLang="zh-CN" sz="2000" i="1" dirty="0">
                <a:latin typeface="Times New Roman" panose="02020603050405020304" pitchFamily="18" charset="0"/>
                <a:ea typeface="楷体_GB2312"/>
              </a:rPr>
              <a:t>y</a:t>
            </a:r>
            <a:r>
              <a:rPr lang="en-US" altLang="zh-CN" sz="2000" i="1" baseline="-25000" dirty="0">
                <a:latin typeface="Times New Roman" panose="02020603050405020304" pitchFamily="18" charset="0"/>
                <a:ea typeface="楷体_GB2312"/>
              </a:rPr>
              <a:t>min</a:t>
            </a:r>
            <a:r>
              <a:rPr lang="en-US" altLang="zh-CN" sz="2000" dirty="0">
                <a:latin typeface="Times New Roman" panose="02020603050405020304" pitchFamily="18" charset="0"/>
                <a:ea typeface="楷体_GB2312"/>
              </a:rPr>
              <a:t>  </a:t>
            </a:r>
            <a:endParaRPr lang="en-US" altLang="zh-CN" sz="2000" dirty="0">
              <a:latin typeface="Times New Roman" panose="02020603050405020304" pitchFamily="18" charset="0"/>
              <a:ea typeface="楷体_GB2312"/>
            </a:endParaRPr>
          </a:p>
          <a:p>
            <a:pPr>
              <a:lnSpc>
                <a:spcPct val="120000"/>
              </a:lnSpc>
              <a:buFont typeface="Wingdings" panose="05000000000000000000" pitchFamily="2" charset="2"/>
            </a:pPr>
            <a:r>
              <a:rPr lang="zh-CN" altLang="en-US" sz="2000" dirty="0">
                <a:latin typeface="华文楷体" panose="02010600040101010101" pitchFamily="2" charset="-122"/>
                <a:ea typeface="华文楷体" panose="02010600040101010101" pitchFamily="2" charset="-122"/>
              </a:rPr>
              <a:t>或者</a:t>
            </a:r>
            <a:r>
              <a:rPr lang="en-US" altLang="zh-CN" sz="2000" i="1" dirty="0">
                <a:latin typeface="Times New Roman" panose="02020603050405020304" pitchFamily="18" charset="0"/>
                <a:ea typeface="楷体_GB2312"/>
              </a:rPr>
              <a:t>y</a:t>
            </a:r>
            <a:r>
              <a:rPr lang="en-US" altLang="zh-CN" sz="2000" baseline="-25000" dirty="0">
                <a:latin typeface="Times New Roman" panose="02020603050405020304" pitchFamily="18" charset="0"/>
                <a:ea typeface="楷体_GB2312"/>
              </a:rPr>
              <a:t>0 </a:t>
            </a:r>
            <a:r>
              <a:rPr lang="en-US" altLang="zh-CN" sz="2000" dirty="0">
                <a:latin typeface="Times New Roman" panose="02020603050405020304" pitchFamily="18" charset="0"/>
                <a:ea typeface="楷体_GB2312"/>
              </a:rPr>
              <a:t>≥</a:t>
            </a:r>
            <a:r>
              <a:rPr lang="en-US" altLang="zh-CN" sz="2000" i="1" dirty="0">
                <a:latin typeface="Times New Roman" panose="02020603050405020304" pitchFamily="18" charset="0"/>
                <a:ea typeface="楷体_GB2312"/>
              </a:rPr>
              <a:t>y</a:t>
            </a:r>
            <a:r>
              <a:rPr lang="en-US" altLang="zh-CN" sz="2000" i="1" baseline="-25000" dirty="0">
                <a:latin typeface="Times New Roman" panose="02020603050405020304" pitchFamily="18" charset="0"/>
                <a:ea typeface="楷体_GB2312"/>
              </a:rPr>
              <a:t>max</a:t>
            </a:r>
            <a:r>
              <a:rPr lang="en-US" altLang="zh-CN" sz="2000" dirty="0">
                <a:latin typeface="Times New Roman" panose="02020603050405020304" pitchFamily="18" charset="0"/>
                <a:ea typeface="楷体_GB2312"/>
              </a:rPr>
              <a:t> &amp;&amp;</a:t>
            </a:r>
            <a:r>
              <a:rPr lang="en-US" altLang="zh-CN" sz="2000" i="1" dirty="0">
                <a:latin typeface="Times New Roman" panose="02020603050405020304" pitchFamily="18" charset="0"/>
                <a:ea typeface="楷体_GB2312"/>
              </a:rPr>
              <a:t>y</a:t>
            </a:r>
            <a:r>
              <a:rPr lang="en-US" altLang="zh-CN" sz="2000" baseline="-25000" dirty="0">
                <a:latin typeface="Times New Roman" panose="02020603050405020304" pitchFamily="18" charset="0"/>
                <a:ea typeface="楷体_GB2312"/>
              </a:rPr>
              <a:t>1 </a:t>
            </a:r>
            <a:r>
              <a:rPr lang="en-US" altLang="zh-CN" sz="2000" dirty="0">
                <a:latin typeface="Times New Roman" panose="02020603050405020304" pitchFamily="18" charset="0"/>
                <a:ea typeface="楷体_GB2312"/>
              </a:rPr>
              <a:t>≥</a:t>
            </a:r>
            <a:r>
              <a:rPr lang="en-US" altLang="zh-CN" sz="2000" i="1" dirty="0">
                <a:latin typeface="Times New Roman" panose="02020603050405020304" pitchFamily="18" charset="0"/>
                <a:ea typeface="楷体_GB2312"/>
              </a:rPr>
              <a:t>y</a:t>
            </a:r>
            <a:r>
              <a:rPr lang="en-US" altLang="zh-CN" sz="2000" i="1" baseline="-25000" dirty="0">
                <a:latin typeface="Times New Roman" panose="02020603050405020304" pitchFamily="18" charset="0"/>
                <a:ea typeface="楷体_GB2312"/>
              </a:rPr>
              <a:t>max</a:t>
            </a:r>
            <a:endParaRPr lang="zh-CN" altLang="en-US" sz="2000" dirty="0">
              <a:latin typeface="Arial" panose="020B0604020202020204" pitchFamily="34" charset="0"/>
              <a:ea typeface="华文楷体" panose="020106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638"/>
            <a:ext cx="8507413"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直线</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Cohen-SutherLand</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编码裁剪算法</a:t>
            </a:r>
            <a:endParaRPr kumimoji="0" lang="zh-CN" altLang="en-US" sz="32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530" name="内容占位符 2"/>
          <p:cNvSpPr>
            <a:spLocks noGrp="1"/>
          </p:cNvSpPr>
          <p:nvPr>
            <p:ph idx="1"/>
          </p:nvPr>
        </p:nvSpPr>
        <p:spPr>
          <a:xfrm>
            <a:off x="323850" y="1600200"/>
            <a:ext cx="8362950" cy="4525963"/>
          </a:xfrm>
        </p:spPr>
        <p:txBody>
          <a:bodyPr vert="horz" wrap="square" lIns="91440" tIns="45720" rIns="91440" bIns="45720" anchor="t" anchorCtr="0"/>
          <a:p>
            <a:r>
              <a:rPr lang="zh-CN" altLang="en-US" dirty="0">
                <a:latin typeface="楷体" panose="02010609060101010101" pitchFamily="49" charset="-122"/>
                <a:ea typeface="楷体" panose="02010609060101010101" pitchFamily="49" charset="-122"/>
                <a:cs typeface="+mn-cs"/>
              </a:rPr>
              <a:t>经典，</a:t>
            </a:r>
            <a:r>
              <a:rPr lang="zh-CN" altLang="en-US" b="1" dirty="0">
                <a:latin typeface="楷体_GB2312"/>
                <a:ea typeface="楷体" panose="02010609060101010101" pitchFamily="49" charset="-122"/>
                <a:cs typeface="+mn-cs"/>
              </a:rPr>
              <a:t>高效，</a:t>
            </a:r>
            <a:r>
              <a:rPr lang="zh-CN" altLang="en-US" dirty="0">
                <a:latin typeface="楷体" panose="02010609060101010101" pitchFamily="49" charset="-122"/>
                <a:ea typeface="楷体" panose="02010609060101010101" pitchFamily="49" charset="-122"/>
                <a:cs typeface="+mn-cs"/>
              </a:rPr>
              <a:t>最早流行的裁剪算法。</a:t>
            </a:r>
            <a:endParaRPr lang="en-US" altLang="zh-CN" dirty="0">
              <a:latin typeface="楷体" panose="02010609060101010101" pitchFamily="49" charset="-122"/>
              <a:ea typeface="楷体" panose="02010609060101010101" pitchFamily="49" charset="-122"/>
              <a:cs typeface="+mn-cs"/>
            </a:endParaRPr>
          </a:p>
          <a:p>
            <a:r>
              <a:rPr lang="zh-CN" altLang="en-US" b="1" dirty="0">
                <a:latin typeface="楷体_GB2312"/>
                <a:ea typeface="楷体" panose="02010609060101010101" pitchFamily="49" charset="-122"/>
                <a:cs typeface="+mn-cs"/>
              </a:rPr>
              <a:t>特点：对线段和窗口位置关系的快速判别</a:t>
            </a:r>
            <a:endParaRPr lang="en-US" altLang="zh-CN" b="1" dirty="0">
              <a:latin typeface="楷体_GB2312"/>
              <a:ea typeface="楷体_GB2312"/>
              <a:cs typeface="+mn-cs"/>
            </a:endParaRPr>
          </a:p>
          <a:p>
            <a:r>
              <a:rPr lang="zh-CN" altLang="en-US" b="1" dirty="0">
                <a:latin typeface="楷体_GB2312"/>
                <a:ea typeface="楷体" panose="02010609060101010101" pitchFamily="49" charset="-122"/>
                <a:cs typeface="+mn-cs"/>
              </a:rPr>
              <a:t>思想：对线段分</a:t>
            </a:r>
            <a:r>
              <a:rPr lang="en-US" altLang="zh-CN" b="1" dirty="0">
                <a:latin typeface="楷体_GB2312"/>
                <a:ea typeface="楷体" panose="02010609060101010101" pitchFamily="49" charset="-122"/>
                <a:cs typeface="+mn-cs"/>
              </a:rPr>
              <a:t>3</a:t>
            </a:r>
            <a:r>
              <a:rPr lang="zh-CN" altLang="en-US" b="1" dirty="0">
                <a:latin typeface="楷体_GB2312"/>
                <a:ea typeface="楷体" panose="02010609060101010101" pitchFamily="49" charset="-122"/>
                <a:cs typeface="+mn-cs"/>
              </a:rPr>
              <a:t>类情况分别处理</a:t>
            </a:r>
            <a:endParaRPr lang="en-US" altLang="zh-CN" b="1" dirty="0">
              <a:latin typeface="楷体_GB2312"/>
              <a:ea typeface="楷体_GB2312"/>
              <a:cs typeface="+mn-cs"/>
            </a:endParaRPr>
          </a:p>
          <a:p>
            <a:pPr lvl="1">
              <a:spcBef>
                <a:spcPts val="600"/>
              </a:spcBef>
            </a:pPr>
            <a:r>
              <a:rPr lang="zh-CN" altLang="en-US" b="1" dirty="0">
                <a:latin typeface="楷体_GB2312"/>
                <a:ea typeface="楷体" panose="02010609060101010101" pitchFamily="49" charset="-122"/>
              </a:rPr>
              <a:t>完全在窗口内，取</a:t>
            </a:r>
            <a:endParaRPr lang="en-US" altLang="zh-CN" b="1" dirty="0">
              <a:latin typeface="楷体_GB2312"/>
              <a:ea typeface="楷体" panose="02010609060101010101" pitchFamily="49" charset="-122"/>
            </a:endParaRPr>
          </a:p>
          <a:p>
            <a:pPr lvl="1">
              <a:spcBef>
                <a:spcPts val="600"/>
              </a:spcBef>
            </a:pPr>
            <a:r>
              <a:rPr lang="zh-CN" altLang="en-US" b="1" dirty="0">
                <a:latin typeface="楷体_GB2312"/>
                <a:ea typeface="楷体" panose="02010609060101010101" pitchFamily="49" charset="-122"/>
              </a:rPr>
              <a:t>显然在窗口外，弃</a:t>
            </a:r>
            <a:endParaRPr lang="en-US" altLang="zh-CN" b="1" dirty="0">
              <a:latin typeface="楷体_GB2312"/>
              <a:ea typeface="楷体" panose="02010609060101010101" pitchFamily="49" charset="-122"/>
            </a:endParaRPr>
          </a:p>
          <a:p>
            <a:pPr lvl="1">
              <a:spcBef>
                <a:spcPts val="600"/>
              </a:spcBef>
            </a:pPr>
            <a:r>
              <a:rPr lang="zh-CN" altLang="en-US" b="1" dirty="0">
                <a:latin typeface="楷体_GB2312"/>
                <a:ea typeface="楷体" panose="02010609060101010101" pitchFamily="49" charset="-122"/>
              </a:rPr>
              <a:t>其他情况，</a:t>
            </a:r>
            <a:r>
              <a:rPr lang="zh-CN" altLang="en-US" b="1" dirty="0">
                <a:solidFill>
                  <a:srgbClr val="0000FF"/>
                </a:solidFill>
                <a:latin typeface="楷体_GB2312"/>
                <a:ea typeface="楷体" panose="02010609060101010101" pitchFamily="49" charset="-122"/>
              </a:rPr>
              <a:t>不能直接确定</a:t>
            </a:r>
            <a:r>
              <a:rPr lang="zh-CN" altLang="en-US" b="1" dirty="0">
                <a:latin typeface="楷体_GB2312"/>
                <a:ea typeface="楷体" panose="02010609060101010101" pitchFamily="49" charset="-122"/>
              </a:rPr>
              <a:t>，从边界交点处分为两段，重复删除留在窗口外的部分，直至“取”或“弃”</a:t>
            </a:r>
            <a:endParaRPr lang="zh-CN" altLang="en-US" b="1" dirty="0">
              <a:latin typeface="楷体_GB2312"/>
              <a:ea typeface="楷体" panose="02010609060101010101" pitchFamily="49" charset="-122"/>
            </a:endParaRPr>
          </a:p>
        </p:txBody>
      </p:sp>
      <p:grpSp>
        <p:nvGrpSpPr>
          <p:cNvPr id="22531" name="Group 4"/>
          <p:cNvGrpSpPr/>
          <p:nvPr/>
        </p:nvGrpSpPr>
        <p:grpSpPr>
          <a:xfrm>
            <a:off x="4394200" y="4843463"/>
            <a:ext cx="3313113" cy="1825625"/>
            <a:chOff x="1111" y="1434"/>
            <a:chExt cx="3643" cy="1877"/>
          </a:xfrm>
        </p:grpSpPr>
        <p:grpSp>
          <p:nvGrpSpPr>
            <p:cNvPr id="22532" name="Group 5"/>
            <p:cNvGrpSpPr/>
            <p:nvPr/>
          </p:nvGrpSpPr>
          <p:grpSpPr>
            <a:xfrm>
              <a:off x="1111" y="1434"/>
              <a:ext cx="3643" cy="1877"/>
              <a:chOff x="1111" y="1434"/>
              <a:chExt cx="3643" cy="1877"/>
            </a:xfrm>
          </p:grpSpPr>
          <p:sp>
            <p:nvSpPr>
              <p:cNvPr id="22533" name="Text Box 6"/>
              <p:cNvSpPr txBox="1"/>
              <p:nvPr/>
            </p:nvSpPr>
            <p:spPr>
              <a:xfrm>
                <a:off x="3379" y="1434"/>
                <a:ext cx="907" cy="231"/>
              </a:xfrm>
              <a:prstGeom prst="rect">
                <a:avLst/>
              </a:prstGeom>
              <a:noFill/>
              <a:ln w="9525">
                <a:noFill/>
              </a:ln>
            </p:spPr>
            <p:txBody>
              <a:bodyPr anchor="t" anchorCtr="0">
                <a:spAutoFit/>
              </a:bodyPr>
              <a:p>
                <a:pPr>
                  <a:spcBef>
                    <a:spcPct val="50000"/>
                  </a:spcBef>
                </a:pPr>
                <a:r>
                  <a:rPr lang="en-GB" altLang="zh-CN" dirty="0">
                    <a:latin typeface="Arial" panose="020B0604020202020204" pitchFamily="34" charset="0"/>
                    <a:ea typeface="华文楷体" panose="02010600040101010101" pitchFamily="2" charset="-122"/>
                  </a:rPr>
                  <a:t>(</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1</a:t>
                </a:r>
                <a:r>
                  <a:rPr lang="en-GB" altLang="zh-CN"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1</a:t>
                </a:r>
                <a:r>
                  <a:rPr lang="en-GB" altLang="zh-CN" dirty="0">
                    <a:latin typeface="Arial" panose="020B0604020202020204" pitchFamily="34" charset="0"/>
                    <a:ea typeface="华文楷体" panose="02010600040101010101" pitchFamily="2" charset="-122"/>
                  </a:rPr>
                  <a:t>)</a:t>
                </a:r>
                <a:endParaRPr lang="en-GB" altLang="zh-CN" dirty="0">
                  <a:latin typeface="Arial" panose="020B0604020202020204" pitchFamily="34" charset="0"/>
                  <a:ea typeface="华文楷体" panose="02010600040101010101" pitchFamily="2" charset="-122"/>
                </a:endParaRPr>
              </a:p>
            </p:txBody>
          </p:sp>
          <p:grpSp>
            <p:nvGrpSpPr>
              <p:cNvPr id="22534" name="Group 7"/>
              <p:cNvGrpSpPr/>
              <p:nvPr/>
            </p:nvGrpSpPr>
            <p:grpSpPr>
              <a:xfrm>
                <a:off x="1111" y="1624"/>
                <a:ext cx="3643" cy="1687"/>
                <a:chOff x="1111" y="1624"/>
                <a:chExt cx="3643" cy="1687"/>
              </a:xfrm>
            </p:grpSpPr>
            <p:sp>
              <p:nvSpPr>
                <p:cNvPr id="22535" name="Rectangle 8"/>
                <p:cNvSpPr/>
                <p:nvPr/>
              </p:nvSpPr>
              <p:spPr>
                <a:xfrm>
                  <a:off x="1837" y="1797"/>
                  <a:ext cx="2177" cy="1089"/>
                </a:xfrm>
                <a:prstGeom prst="rect">
                  <a:avLst/>
                </a:prstGeom>
                <a:noFill/>
                <a:ln w="19050"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22536" name="Line 9"/>
                <p:cNvSpPr/>
                <p:nvPr/>
              </p:nvSpPr>
              <p:spPr>
                <a:xfrm flipV="1">
                  <a:off x="1655" y="1661"/>
                  <a:ext cx="2359" cy="680"/>
                </a:xfrm>
                <a:prstGeom prst="line">
                  <a:avLst/>
                </a:prstGeom>
                <a:ln w="9525" cap="flat" cmpd="sng">
                  <a:solidFill>
                    <a:schemeClr val="tx1"/>
                  </a:solidFill>
                  <a:prstDash val="solid"/>
                  <a:round/>
                  <a:headEnd type="none" w="med" len="med"/>
                  <a:tailEnd type="none" w="med" len="med"/>
                </a:ln>
              </p:spPr>
            </p:sp>
            <p:sp>
              <p:nvSpPr>
                <p:cNvPr id="22537" name="Text Box 10"/>
                <p:cNvSpPr txBox="1"/>
                <p:nvPr/>
              </p:nvSpPr>
              <p:spPr>
                <a:xfrm>
                  <a:off x="1565" y="2931"/>
                  <a:ext cx="2812" cy="380"/>
                </a:xfrm>
                <a:prstGeom prst="rect">
                  <a:avLst/>
                </a:prstGeom>
                <a:noFill/>
                <a:ln w="9525">
                  <a:noFill/>
                </a:ln>
              </p:spPr>
              <p:txBody>
                <a:bodyPr anchor="t" anchorCtr="0">
                  <a:spAutoFit/>
                </a:bodyPr>
                <a:p>
                  <a:pPr>
                    <a:spcBef>
                      <a:spcPct val="50000"/>
                    </a:spcBef>
                  </a:pPr>
                  <a:r>
                    <a:rPr lang="en-GB" altLang="zh-CN"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min                               </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max</a:t>
                  </a:r>
                  <a:endParaRPr lang="en-GB" altLang="zh-CN" dirty="0">
                    <a:latin typeface="Arial" panose="020B0604020202020204" pitchFamily="34" charset="0"/>
                    <a:ea typeface="华文楷体" panose="02010600040101010101" pitchFamily="2" charset="-122"/>
                  </a:endParaRPr>
                </a:p>
              </p:txBody>
            </p:sp>
            <p:sp>
              <p:nvSpPr>
                <p:cNvPr id="22538" name="Text Box 11"/>
                <p:cNvSpPr txBox="1"/>
                <p:nvPr/>
              </p:nvSpPr>
              <p:spPr>
                <a:xfrm>
                  <a:off x="4105" y="1706"/>
                  <a:ext cx="649" cy="123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max</a:t>
                  </a:r>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endParaRPr lang="en-GB" altLang="zh-CN" i="1" baseline="-25000" dirty="0">
                    <a:latin typeface="Arial" panose="020B0604020202020204" pitchFamily="34" charset="0"/>
                    <a:ea typeface="华文楷体" panose="02010600040101010101" pitchFamily="2" charset="-122"/>
                  </a:endParaRPr>
                </a:p>
                <a:p>
                  <a:r>
                    <a:rPr lang="en-GB" altLang="zh-CN" i="1" baseline="-25000"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min</a:t>
                  </a:r>
                  <a:endParaRPr lang="en-GB" altLang="zh-CN" i="1" dirty="0">
                    <a:latin typeface="Arial" panose="020B0604020202020204" pitchFamily="34" charset="0"/>
                    <a:ea typeface="华文楷体" panose="02010600040101010101" pitchFamily="2" charset="-122"/>
                  </a:endParaRPr>
                </a:p>
              </p:txBody>
            </p:sp>
            <p:sp>
              <p:nvSpPr>
                <p:cNvPr id="22539" name="Text Box 12"/>
                <p:cNvSpPr txBox="1"/>
                <p:nvPr/>
              </p:nvSpPr>
              <p:spPr>
                <a:xfrm>
                  <a:off x="1111" y="2263"/>
                  <a:ext cx="907" cy="231"/>
                </a:xfrm>
                <a:prstGeom prst="rect">
                  <a:avLst/>
                </a:prstGeom>
                <a:noFill/>
                <a:ln w="9525">
                  <a:noFill/>
                </a:ln>
              </p:spPr>
              <p:txBody>
                <a:bodyPr anchor="t" anchorCtr="0">
                  <a:spAutoFit/>
                </a:bodyPr>
                <a:p>
                  <a:pPr>
                    <a:spcBef>
                      <a:spcPct val="50000"/>
                    </a:spcBef>
                  </a:pPr>
                  <a:r>
                    <a:rPr lang="en-GB" altLang="zh-CN" dirty="0">
                      <a:latin typeface="Arial" panose="020B0604020202020204" pitchFamily="34" charset="0"/>
                      <a:ea typeface="华文楷体" panose="02010600040101010101" pitchFamily="2" charset="-122"/>
                    </a:rPr>
                    <a:t>(</a:t>
                  </a:r>
                  <a:r>
                    <a:rPr lang="en-GB" altLang="zh-CN" i="1" dirty="0">
                      <a:latin typeface="Arial" panose="020B0604020202020204" pitchFamily="34" charset="0"/>
                      <a:ea typeface="华文楷体" panose="02010600040101010101" pitchFamily="2" charset="-122"/>
                    </a:rPr>
                    <a:t>x</a:t>
                  </a:r>
                  <a:r>
                    <a:rPr lang="en-GB" altLang="zh-CN" i="1" baseline="-25000" dirty="0">
                      <a:latin typeface="Arial" panose="020B0604020202020204" pitchFamily="34" charset="0"/>
                      <a:ea typeface="华文楷体" panose="02010600040101010101" pitchFamily="2" charset="-122"/>
                    </a:rPr>
                    <a:t>0</a:t>
                  </a:r>
                  <a:r>
                    <a:rPr lang="en-GB" altLang="zh-CN" dirty="0">
                      <a:latin typeface="Arial" panose="020B0604020202020204" pitchFamily="34" charset="0"/>
                      <a:ea typeface="华文楷体" panose="02010600040101010101" pitchFamily="2" charset="-122"/>
                    </a:rPr>
                    <a:t>, </a:t>
                  </a:r>
                  <a:r>
                    <a:rPr lang="en-GB" altLang="zh-CN" i="1" dirty="0">
                      <a:latin typeface="Arial" panose="020B0604020202020204" pitchFamily="34" charset="0"/>
                      <a:ea typeface="华文楷体" panose="02010600040101010101" pitchFamily="2" charset="-122"/>
                    </a:rPr>
                    <a:t>y</a:t>
                  </a:r>
                  <a:r>
                    <a:rPr lang="en-GB" altLang="zh-CN" i="1" baseline="-25000" dirty="0">
                      <a:latin typeface="Arial" panose="020B0604020202020204" pitchFamily="34" charset="0"/>
                      <a:ea typeface="华文楷体" panose="02010600040101010101" pitchFamily="2" charset="-122"/>
                    </a:rPr>
                    <a:t>0</a:t>
                  </a:r>
                  <a:r>
                    <a:rPr lang="en-GB" altLang="zh-CN" dirty="0">
                      <a:latin typeface="Arial" panose="020B0604020202020204" pitchFamily="34" charset="0"/>
                      <a:ea typeface="华文楷体" panose="02010600040101010101" pitchFamily="2" charset="-122"/>
                    </a:rPr>
                    <a:t>)</a:t>
                  </a:r>
                  <a:endParaRPr lang="en-GB" altLang="zh-CN" dirty="0">
                    <a:latin typeface="Arial" panose="020B0604020202020204" pitchFamily="34" charset="0"/>
                    <a:ea typeface="华文楷体" panose="02010600040101010101" pitchFamily="2" charset="-122"/>
                  </a:endParaRPr>
                </a:p>
              </p:txBody>
            </p:sp>
            <p:sp>
              <p:nvSpPr>
                <p:cNvPr id="22540" name="Oval 13"/>
                <p:cNvSpPr/>
                <p:nvPr/>
              </p:nvSpPr>
              <p:spPr>
                <a:xfrm>
                  <a:off x="1610" y="2325"/>
                  <a:ext cx="45" cy="4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22541" name="Oval 14"/>
                <p:cNvSpPr/>
                <p:nvPr/>
              </p:nvSpPr>
              <p:spPr>
                <a:xfrm>
                  <a:off x="4014" y="1624"/>
                  <a:ext cx="45" cy="4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grpSp>
        </p:grpSp>
        <p:sp>
          <p:nvSpPr>
            <p:cNvPr id="22542" name="Line 15"/>
            <p:cNvSpPr/>
            <p:nvPr/>
          </p:nvSpPr>
          <p:spPr>
            <a:xfrm flipV="1">
              <a:off x="1837" y="1797"/>
              <a:ext cx="1694" cy="499"/>
            </a:xfrm>
            <a:prstGeom prst="line">
              <a:avLst/>
            </a:prstGeom>
            <a:ln w="57150" cap="flat" cmpd="sng">
              <a:solidFill>
                <a:srgbClr val="FF0000"/>
              </a:solidFill>
              <a:prstDash val="solid"/>
              <a:round/>
              <a:headEnd type="none" w="med" len="med"/>
              <a:tailEnd type="none" w="med" len="med"/>
            </a:ln>
          </p:spPr>
        </p:sp>
        <p:sp>
          <p:nvSpPr>
            <p:cNvPr id="22543" name="Line 15"/>
            <p:cNvSpPr/>
            <p:nvPr/>
          </p:nvSpPr>
          <p:spPr>
            <a:xfrm>
              <a:off x="3510" y="2263"/>
              <a:ext cx="504" cy="456"/>
            </a:xfrm>
            <a:prstGeom prst="line">
              <a:avLst/>
            </a:prstGeom>
            <a:ln w="57150" cap="flat" cmpd="sng">
              <a:solidFill>
                <a:srgbClr val="FF0000"/>
              </a:solidFill>
              <a:prstDash val="solid"/>
              <a:round/>
              <a:headEnd type="none" w="med" len="med"/>
              <a:tailEnd type="none" w="med" len="med"/>
            </a:ln>
          </p:spPr>
        </p:sp>
      </p:grpSp>
      <p:cxnSp>
        <p:nvCxnSpPr>
          <p:cNvPr id="16" name="直接连接符 15"/>
          <p:cNvCxnSpPr/>
          <p:nvPr/>
        </p:nvCxnSpPr>
        <p:spPr>
          <a:xfrm>
            <a:off x="4067175" y="5557838"/>
            <a:ext cx="1265238" cy="12509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575425" y="5637213"/>
            <a:ext cx="836613" cy="84772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3"/>
          <p:cNvSpPr>
            <a:spLocks noGrp="1"/>
          </p:cNvSpPr>
          <p:nvPr>
            <p:ph type="body" idx="4294967295"/>
          </p:nvPr>
        </p:nvSpPr>
        <p:spPr>
          <a:xfrm>
            <a:off x="152400" y="1341438"/>
            <a:ext cx="8643938" cy="1147762"/>
          </a:xfrm>
        </p:spPr>
        <p:txBody>
          <a:bodyPr vert="horz" wrap="square" lIns="91440" tIns="45720" rIns="91440" bIns="45720" anchor="t" anchorCtr="0"/>
          <a:p>
            <a:pPr eaLnBrk="1" hangingPunct="1"/>
            <a:r>
              <a:rPr lang="zh-CN" altLang="en-US" sz="2600" b="1" u="sng" dirty="0">
                <a:latin typeface="楷体" panose="02010609060101010101" pitchFamily="49" charset="-122"/>
                <a:ea typeface="楷体" panose="02010609060101010101" pitchFamily="49" charset="-122"/>
              </a:rPr>
              <a:t>编码方法</a:t>
            </a:r>
            <a:r>
              <a:rPr lang="zh-CN" altLang="en-US" sz="2600" b="1" dirty="0">
                <a:latin typeface="楷体" panose="02010609060101010101" pitchFamily="49" charset="-122"/>
                <a:ea typeface="楷体" panose="02010609060101010101" pitchFamily="49" charset="-122"/>
              </a:rPr>
              <a:t>：由窗口四条边所在直线把二维平面分成</a:t>
            </a:r>
            <a:r>
              <a:rPr lang="en-US" altLang="zh-CN" sz="2600" b="1" dirty="0">
                <a:latin typeface="楷体" panose="02010609060101010101" pitchFamily="49" charset="-122"/>
                <a:ea typeface="楷体" panose="02010609060101010101" pitchFamily="49" charset="-122"/>
              </a:rPr>
              <a:t>9</a:t>
            </a:r>
            <a:r>
              <a:rPr lang="zh-CN" altLang="en-US" sz="2600" b="1" dirty="0">
                <a:latin typeface="楷体" panose="02010609060101010101" pitchFamily="49" charset="-122"/>
                <a:ea typeface="楷体" panose="02010609060101010101" pitchFamily="49" charset="-122"/>
              </a:rPr>
              <a:t>个区域，每个区域赋予一个四位编码</a:t>
            </a:r>
            <a:endParaRPr lang="zh-CN" altLang="en-US" sz="2600" b="1" dirty="0">
              <a:latin typeface="楷体" panose="02010609060101010101" pitchFamily="49" charset="-122"/>
              <a:ea typeface="楷体" panose="02010609060101010101" pitchFamily="49" charset="-122"/>
            </a:endParaRPr>
          </a:p>
        </p:txBody>
      </p:sp>
      <p:sp>
        <p:nvSpPr>
          <p:cNvPr id="9" name="Text Box 8"/>
          <p:cNvSpPr txBox="1"/>
          <p:nvPr/>
        </p:nvSpPr>
        <p:spPr>
          <a:xfrm>
            <a:off x="327025" y="3068638"/>
            <a:ext cx="8637588" cy="3616325"/>
          </a:xfrm>
          <a:prstGeom prst="rect">
            <a:avLst/>
          </a:prstGeom>
          <a:noFill/>
          <a:ln w="12700">
            <a:noFill/>
          </a:ln>
        </p:spPr>
        <p:txBody>
          <a:bodyPr anchor="t" anchorCtr="0">
            <a:spAutoFit/>
          </a:bodyPr>
          <a:p>
            <a:pPr marL="287655" indent="-215900">
              <a:spcBef>
                <a:spcPts val="600"/>
              </a:spcBef>
              <a:buFont typeface="Arial" panose="020B0604020202020204" pitchFamily="34" charset="0"/>
              <a:buChar char="•"/>
            </a:pPr>
            <a:r>
              <a:rPr lang="zh-CN" altLang="en-US" sz="2600" b="1" u="sng" dirty="0">
                <a:latin typeface="Times New Roman" panose="02020603050405020304" pitchFamily="18" charset="0"/>
                <a:ea typeface="楷体" panose="02010609060101010101" pitchFamily="49" charset="-122"/>
              </a:rPr>
              <a:t>定义区域编码</a:t>
            </a:r>
            <a:r>
              <a:rPr lang="zh-CN" altLang="en-US" sz="2600" b="1" dirty="0">
                <a:latin typeface="Times New Roman" panose="02020603050405020304" pitchFamily="18" charset="0"/>
                <a:ea typeface="楷体" panose="02010609060101010101" pitchFamily="49" charset="-122"/>
              </a:rPr>
              <a:t>：</a:t>
            </a:r>
            <a:r>
              <a:rPr lang="zh-CN" altLang="en-US" sz="2600" b="1" dirty="0">
                <a:solidFill>
                  <a:srgbClr val="0303D7"/>
                </a:solidFill>
                <a:latin typeface="Times New Roman" panose="02020603050405020304" pitchFamily="18" charset="0"/>
                <a:ea typeface="楷体" panose="02010609060101010101" pitchFamily="49" charset="-122"/>
              </a:rPr>
              <a:t> </a:t>
            </a:r>
            <a:endParaRPr lang="zh-CN" altLang="en-US" sz="2600" b="1" dirty="0">
              <a:solidFill>
                <a:srgbClr val="0303D7"/>
              </a:solidFill>
              <a:latin typeface="Times New Roman" panose="02020603050405020304" pitchFamily="18" charset="0"/>
              <a:ea typeface="楷体" panose="02010609060101010101" pitchFamily="49" charset="-122"/>
            </a:endParaRPr>
          </a:p>
          <a:p>
            <a:pPr marL="596900" lvl="1" indent="0" algn="l" rtl="0" eaLnBrk="1" fontAlgn="base" hangingPunct="1">
              <a:spcBef>
                <a:spcPts val="600"/>
              </a:spcBef>
              <a:spcAft>
                <a:spcPct val="0"/>
              </a:spcAft>
              <a:buFont typeface="Wingdings" panose="05000000000000000000" pitchFamily="2" charset="2"/>
              <a:buChar char="l"/>
            </a:pPr>
            <a:r>
              <a:rPr lang="en-US" altLang="zh-CN" sz="2400" b="1" dirty="0">
                <a:solidFill>
                  <a:srgbClr val="0303D7"/>
                </a:solidFill>
                <a:latin typeface="Times New Roman" panose="02020603050405020304" pitchFamily="18" charset="0"/>
                <a:ea typeface="楷体" panose="02010609060101010101" pitchFamily="49" charset="-122"/>
              </a:rPr>
              <a:t>Bit 0</a:t>
            </a:r>
            <a:r>
              <a:rPr lang="zh-CN" altLang="en-US" sz="2400" b="1" dirty="0">
                <a:solidFill>
                  <a:srgbClr val="0303D7"/>
                </a:solidFill>
                <a:latin typeface="Times New Roman" panose="02020603050405020304" pitchFamily="18" charset="0"/>
                <a:ea typeface="楷体" panose="02010609060101010101" pitchFamily="49" charset="-122"/>
              </a:rPr>
              <a:t>：上</a:t>
            </a:r>
            <a:endParaRPr lang="zh-CN" altLang="en-US" sz="2400" b="1" dirty="0">
              <a:solidFill>
                <a:srgbClr val="0303D7"/>
              </a:solidFill>
              <a:latin typeface="Times New Roman" panose="02020603050405020304" pitchFamily="18" charset="0"/>
              <a:ea typeface="楷体" panose="02010609060101010101" pitchFamily="49" charset="-122"/>
            </a:endParaRPr>
          </a:p>
          <a:p>
            <a:pPr marL="596900" lvl="1" indent="0" algn="l" rtl="0" eaLnBrk="1" fontAlgn="base" hangingPunct="1">
              <a:spcBef>
                <a:spcPts val="600"/>
              </a:spcBef>
              <a:spcAft>
                <a:spcPct val="0"/>
              </a:spcAft>
              <a:buFont typeface="Wingdings" panose="05000000000000000000" pitchFamily="2" charset="2"/>
              <a:buChar char="l"/>
            </a:pPr>
            <a:r>
              <a:rPr lang="en-US" altLang="zh-CN" sz="2400" b="1" dirty="0">
                <a:solidFill>
                  <a:srgbClr val="0303D7"/>
                </a:solidFill>
                <a:latin typeface="Times New Roman" panose="02020603050405020304" pitchFamily="18" charset="0"/>
                <a:ea typeface="楷体" panose="02010609060101010101" pitchFamily="49" charset="-122"/>
              </a:rPr>
              <a:t>Bit 1</a:t>
            </a:r>
            <a:r>
              <a:rPr lang="zh-CN" altLang="en-US" sz="2400" b="1" dirty="0">
                <a:solidFill>
                  <a:srgbClr val="0303D7"/>
                </a:solidFill>
                <a:latin typeface="Times New Roman" panose="02020603050405020304" pitchFamily="18" charset="0"/>
                <a:ea typeface="楷体" panose="02010609060101010101" pitchFamily="49" charset="-122"/>
              </a:rPr>
              <a:t>：下</a:t>
            </a:r>
            <a:endParaRPr lang="zh-CN" altLang="en-US" sz="2400" b="1" dirty="0">
              <a:solidFill>
                <a:srgbClr val="0303D7"/>
              </a:solidFill>
              <a:latin typeface="Times New Roman" panose="02020603050405020304" pitchFamily="18" charset="0"/>
              <a:ea typeface="楷体" panose="02010609060101010101" pitchFamily="49" charset="-122"/>
            </a:endParaRPr>
          </a:p>
          <a:p>
            <a:pPr marL="596900" lvl="1" indent="0" algn="l" rtl="0" eaLnBrk="1" fontAlgn="base" hangingPunct="1">
              <a:spcBef>
                <a:spcPts val="600"/>
              </a:spcBef>
              <a:spcAft>
                <a:spcPct val="0"/>
              </a:spcAft>
              <a:buFont typeface="Wingdings" panose="05000000000000000000" pitchFamily="2" charset="2"/>
              <a:buChar char="l"/>
            </a:pPr>
            <a:r>
              <a:rPr lang="en-US" altLang="zh-CN" sz="2400" b="1" dirty="0">
                <a:solidFill>
                  <a:srgbClr val="0303D7"/>
                </a:solidFill>
                <a:latin typeface="Times New Roman" panose="02020603050405020304" pitchFamily="18" charset="0"/>
                <a:ea typeface="楷体" panose="02010609060101010101" pitchFamily="49" charset="-122"/>
              </a:rPr>
              <a:t>Bit 2</a:t>
            </a:r>
            <a:r>
              <a:rPr lang="zh-CN" altLang="en-US" sz="2400" b="1" dirty="0">
                <a:solidFill>
                  <a:srgbClr val="0303D7"/>
                </a:solidFill>
                <a:latin typeface="Times New Roman" panose="02020603050405020304" pitchFamily="18" charset="0"/>
                <a:ea typeface="楷体" panose="02010609060101010101" pitchFamily="49" charset="-122"/>
              </a:rPr>
              <a:t>：右</a:t>
            </a:r>
            <a:endParaRPr lang="zh-CN" altLang="en-US" sz="2400" b="1" dirty="0">
              <a:solidFill>
                <a:srgbClr val="0303D7"/>
              </a:solidFill>
              <a:latin typeface="Times New Roman" panose="02020603050405020304" pitchFamily="18" charset="0"/>
              <a:ea typeface="楷体" panose="02010609060101010101" pitchFamily="49" charset="-122"/>
            </a:endParaRPr>
          </a:p>
          <a:p>
            <a:pPr marL="596900" lvl="1" indent="0" algn="l" rtl="0" eaLnBrk="1" fontAlgn="base" hangingPunct="1">
              <a:spcBef>
                <a:spcPts val="600"/>
              </a:spcBef>
              <a:spcAft>
                <a:spcPct val="0"/>
              </a:spcAft>
              <a:buFont typeface="Wingdings" panose="05000000000000000000" pitchFamily="2" charset="2"/>
              <a:buChar char="l"/>
            </a:pPr>
            <a:r>
              <a:rPr lang="en-US" altLang="zh-CN" sz="2400" b="1" dirty="0">
                <a:solidFill>
                  <a:srgbClr val="0303D7"/>
                </a:solidFill>
                <a:latin typeface="Times New Roman" panose="02020603050405020304" pitchFamily="18" charset="0"/>
                <a:ea typeface="楷体" panose="02010609060101010101" pitchFamily="49" charset="-122"/>
              </a:rPr>
              <a:t>Bit 3</a:t>
            </a:r>
            <a:r>
              <a:rPr lang="zh-CN" altLang="en-US" sz="2400" b="1" dirty="0">
                <a:solidFill>
                  <a:srgbClr val="0303D7"/>
                </a:solidFill>
                <a:latin typeface="Times New Roman" panose="02020603050405020304" pitchFamily="18" charset="0"/>
                <a:ea typeface="楷体" panose="02010609060101010101" pitchFamily="49" charset="-122"/>
              </a:rPr>
              <a:t>：左</a:t>
            </a:r>
            <a:endParaRPr lang="zh-CN" altLang="en-US" sz="2400" b="1" dirty="0">
              <a:solidFill>
                <a:srgbClr val="0303D7"/>
              </a:solidFill>
              <a:latin typeface="Times New Roman" panose="02020603050405020304" pitchFamily="18" charset="0"/>
              <a:ea typeface="楷体" panose="02010609060101010101" pitchFamily="49" charset="-122"/>
            </a:endParaRPr>
          </a:p>
          <a:p>
            <a:pPr marL="287655" indent="-215900">
              <a:spcBef>
                <a:spcPts val="600"/>
              </a:spcBef>
              <a:buFont typeface="Wingdings" panose="05000000000000000000" pitchFamily="2" charset="2"/>
              <a:buChar char="Ø"/>
            </a:pPr>
            <a:r>
              <a:rPr lang="zh-CN" altLang="en-US" sz="2400" b="1" dirty="0">
                <a:latin typeface="Times New Roman" panose="02020603050405020304" pitchFamily="18" charset="0"/>
                <a:ea typeface="楷体" panose="02010609060101010101" pitchFamily="49" charset="-122"/>
              </a:rPr>
              <a:t>某位为</a:t>
            </a:r>
            <a:r>
              <a:rPr lang="en-US" altLang="zh-CN" sz="2400" b="1" dirty="0">
                <a:latin typeface="Times New Roman" panose="02020603050405020304" pitchFamily="18" charset="0"/>
                <a:ea typeface="楷体" panose="02010609060101010101" pitchFamily="49" charset="-122"/>
              </a:rPr>
              <a:t>1</a:t>
            </a:r>
            <a:r>
              <a:rPr lang="zh-CN" altLang="en-US" sz="2400" b="1" dirty="0">
                <a:latin typeface="Times New Roman" panose="02020603050405020304" pitchFamily="18" charset="0"/>
                <a:ea typeface="楷体" panose="02010609060101010101" pitchFamily="49" charset="-122"/>
              </a:rPr>
              <a:t>说明在对应边界外侧（例如</a:t>
            </a:r>
            <a:r>
              <a:rPr lang="en-US" altLang="zh-CN" sz="2400" b="1" dirty="0">
                <a:latin typeface="Times New Roman" panose="02020603050405020304" pitchFamily="18" charset="0"/>
                <a:ea typeface="楷体" panose="02010609060101010101" pitchFamily="49" charset="-122"/>
              </a:rPr>
              <a:t>y&gt;ymax</a:t>
            </a:r>
            <a:r>
              <a:rPr lang="zh-CN" altLang="en-US" sz="2400" b="1" dirty="0">
                <a:latin typeface="Times New Roman" panose="02020603050405020304" pitchFamily="18" charset="0"/>
                <a:ea typeface="楷体" panose="02010609060101010101" pitchFamily="49" charset="-122"/>
              </a:rPr>
              <a:t>，编码第</a:t>
            </a:r>
            <a:r>
              <a:rPr lang="en-US" altLang="zh-CN" sz="2400" b="1" dirty="0">
                <a:latin typeface="Times New Roman" panose="02020603050405020304" pitchFamily="18" charset="0"/>
                <a:ea typeface="楷体" panose="02010609060101010101" pitchFamily="49" charset="-122"/>
              </a:rPr>
              <a:t>1</a:t>
            </a:r>
            <a:r>
              <a:rPr lang="zh-CN" altLang="en-US" sz="2400" b="1" dirty="0">
                <a:latin typeface="Times New Roman" panose="02020603050405020304" pitchFamily="18" charset="0"/>
                <a:ea typeface="楷体" panose="02010609060101010101" pitchFamily="49" charset="-122"/>
              </a:rPr>
              <a:t>位为</a:t>
            </a:r>
            <a:r>
              <a:rPr lang="en-US" altLang="zh-CN" sz="2400" b="1" dirty="0">
                <a:latin typeface="Times New Roman" panose="02020603050405020304" pitchFamily="18" charset="0"/>
                <a:ea typeface="楷体" panose="02010609060101010101" pitchFamily="49" charset="-122"/>
              </a:rPr>
              <a:t>1</a:t>
            </a:r>
            <a:r>
              <a:rPr lang="zh-CN" altLang="en-US" sz="2400" b="1" dirty="0">
                <a:latin typeface="Times New Roman" panose="02020603050405020304" pitchFamily="18" charset="0"/>
                <a:ea typeface="楷体" panose="02010609060101010101" pitchFamily="49" charset="-122"/>
              </a:rPr>
              <a:t>）</a:t>
            </a:r>
            <a:endParaRPr lang="en-US" altLang="zh-CN" sz="2400" b="1" dirty="0">
              <a:latin typeface="Times New Roman" panose="02020603050405020304" pitchFamily="18" charset="0"/>
              <a:ea typeface="楷体" panose="02010609060101010101" pitchFamily="49" charset="-122"/>
            </a:endParaRPr>
          </a:p>
          <a:p>
            <a:pPr marL="287655" indent="-215900">
              <a:spcBef>
                <a:spcPts val="600"/>
              </a:spcBef>
            </a:pPr>
            <a:r>
              <a:rPr lang="zh-CN" altLang="en-US" sz="2400" b="1" dirty="0">
                <a:latin typeface="Times New Roman" panose="02020603050405020304" pitchFamily="18" charset="0"/>
                <a:ea typeface="楷体" panose="02010609060101010101" pitchFamily="49" charset="-122"/>
              </a:rPr>
              <a:t>    为</a:t>
            </a:r>
            <a:r>
              <a:rPr lang="en-US" altLang="zh-CN" sz="2400" b="1" dirty="0">
                <a:latin typeface="Times New Roman" panose="02020603050405020304" pitchFamily="18" charset="0"/>
                <a:ea typeface="楷体" panose="02010609060101010101" pitchFamily="49" charset="-122"/>
              </a:rPr>
              <a:t>0</a:t>
            </a:r>
            <a:r>
              <a:rPr lang="zh-CN" altLang="en-US" sz="2400" b="1" dirty="0">
                <a:latin typeface="Times New Roman" panose="02020603050405020304" pitchFamily="18" charset="0"/>
                <a:ea typeface="楷体" panose="02010609060101010101" pitchFamily="49" charset="-122"/>
              </a:rPr>
              <a:t>说明在对应边界内侧</a:t>
            </a:r>
            <a:r>
              <a:rPr lang="en-US" altLang="zh-CN" sz="2400" b="1" dirty="0">
                <a:latin typeface="Times New Roman" panose="02020603050405020304" pitchFamily="18" charset="0"/>
                <a:ea typeface="楷体" panose="02010609060101010101" pitchFamily="49" charset="-122"/>
              </a:rPr>
              <a:t> </a:t>
            </a:r>
            <a:endParaRPr lang="en-US" altLang="zh-CN" sz="2400" b="1" dirty="0">
              <a:latin typeface="Times New Roman" panose="02020603050405020304" pitchFamily="18" charset="0"/>
              <a:ea typeface="楷体" panose="02010609060101010101" pitchFamily="49" charset="-122"/>
            </a:endParaRPr>
          </a:p>
          <a:p>
            <a:pPr marL="287655" indent="-215900">
              <a:spcBef>
                <a:spcPts val="600"/>
              </a:spcBef>
              <a:buFont typeface="Wingdings" panose="05000000000000000000" pitchFamily="2" charset="2"/>
              <a:buChar char="Ø"/>
            </a:pPr>
            <a:r>
              <a:rPr lang="zh-CN" altLang="en-US" sz="2400" b="1" dirty="0">
                <a:latin typeface="Times New Roman" panose="02020603050405020304" pitchFamily="18" charset="0"/>
                <a:ea typeface="楷体" panose="02010609060101010101" pitchFamily="49" charset="-122"/>
              </a:rPr>
              <a:t>窗口内部：</a:t>
            </a:r>
            <a:r>
              <a:rPr lang="en-US" altLang="zh-CN" sz="2400" b="1" dirty="0">
                <a:latin typeface="Times New Roman" panose="02020603050405020304" pitchFamily="18" charset="0"/>
                <a:ea typeface="楷体" panose="02010609060101010101" pitchFamily="49" charset="-122"/>
              </a:rPr>
              <a:t>0000</a:t>
            </a:r>
            <a:endParaRPr lang="en-US" altLang="zh-CN" sz="2400" b="1" dirty="0">
              <a:latin typeface="Times New Roman" panose="02020603050405020304" pitchFamily="18" charset="0"/>
              <a:ea typeface="楷体" panose="02010609060101010101" pitchFamily="49" charset="-122"/>
            </a:endParaRPr>
          </a:p>
        </p:txBody>
      </p:sp>
      <p:grpSp>
        <p:nvGrpSpPr>
          <p:cNvPr id="24579" name="组合 9"/>
          <p:cNvGrpSpPr/>
          <p:nvPr/>
        </p:nvGrpSpPr>
        <p:grpSpPr>
          <a:xfrm>
            <a:off x="3933825" y="2416175"/>
            <a:ext cx="4714875" cy="2884488"/>
            <a:chOff x="4340225" y="2430463"/>
            <a:chExt cx="4340226" cy="2694012"/>
          </a:xfrm>
        </p:grpSpPr>
        <p:grpSp>
          <p:nvGrpSpPr>
            <p:cNvPr id="24580" name="Group 23"/>
            <p:cNvGrpSpPr/>
            <p:nvPr/>
          </p:nvGrpSpPr>
          <p:grpSpPr>
            <a:xfrm>
              <a:off x="4956175" y="2430463"/>
              <a:ext cx="3724276" cy="2535237"/>
              <a:chOff x="1961" y="636"/>
              <a:chExt cx="2346" cy="1597"/>
            </a:xfrm>
          </p:grpSpPr>
          <p:grpSp>
            <p:nvGrpSpPr>
              <p:cNvPr id="24581" name="Group 9"/>
              <p:cNvGrpSpPr/>
              <p:nvPr/>
            </p:nvGrpSpPr>
            <p:grpSpPr>
              <a:xfrm>
                <a:off x="1961" y="636"/>
                <a:ext cx="2346" cy="1597"/>
                <a:chOff x="1961" y="636"/>
                <a:chExt cx="2346" cy="1597"/>
              </a:xfrm>
            </p:grpSpPr>
            <p:sp>
              <p:nvSpPr>
                <p:cNvPr id="24582" name="Rectangle 8"/>
                <p:cNvSpPr/>
                <p:nvPr/>
              </p:nvSpPr>
              <p:spPr>
                <a:xfrm>
                  <a:off x="2614" y="1096"/>
                  <a:ext cx="1040" cy="677"/>
                </a:xfrm>
                <a:prstGeom prst="rect">
                  <a:avLst/>
                </a:prstGeom>
                <a:solidFill>
                  <a:srgbClr val="CCFFFF">
                    <a:alpha val="45882"/>
                  </a:srgbClr>
                </a:solidFill>
                <a:ln w="19050" cap="flat" cmpd="sng">
                  <a:solidFill>
                    <a:srgbClr val="00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24583" name="Line 4"/>
                <p:cNvSpPr/>
                <p:nvPr/>
              </p:nvSpPr>
              <p:spPr>
                <a:xfrm>
                  <a:off x="1961" y="1096"/>
                  <a:ext cx="2346" cy="0"/>
                </a:xfrm>
                <a:prstGeom prst="line">
                  <a:avLst/>
                </a:prstGeom>
                <a:ln w="9525" cap="rnd" cmpd="sng">
                  <a:solidFill>
                    <a:schemeClr val="tx1"/>
                  </a:solidFill>
                  <a:prstDash val="dash"/>
                  <a:round/>
                  <a:headEnd type="none" w="med" len="med"/>
                  <a:tailEnd type="none" w="med" len="med"/>
                </a:ln>
              </p:spPr>
            </p:sp>
            <p:sp>
              <p:nvSpPr>
                <p:cNvPr id="24584" name="Line 5"/>
                <p:cNvSpPr/>
                <p:nvPr/>
              </p:nvSpPr>
              <p:spPr>
                <a:xfrm>
                  <a:off x="1961" y="1773"/>
                  <a:ext cx="2346" cy="0"/>
                </a:xfrm>
                <a:prstGeom prst="line">
                  <a:avLst/>
                </a:prstGeom>
                <a:ln w="9525" cap="rnd" cmpd="sng">
                  <a:solidFill>
                    <a:schemeClr val="tx1"/>
                  </a:solidFill>
                  <a:prstDash val="dash"/>
                  <a:round/>
                  <a:headEnd type="none" w="med" len="med"/>
                  <a:tailEnd type="none" w="med" len="med"/>
                </a:ln>
              </p:spPr>
            </p:sp>
            <p:sp>
              <p:nvSpPr>
                <p:cNvPr id="24585" name="Line 6"/>
                <p:cNvSpPr/>
                <p:nvPr/>
              </p:nvSpPr>
              <p:spPr>
                <a:xfrm>
                  <a:off x="2614" y="636"/>
                  <a:ext cx="0" cy="1597"/>
                </a:xfrm>
                <a:prstGeom prst="line">
                  <a:avLst/>
                </a:prstGeom>
                <a:ln w="9525" cap="rnd" cmpd="sng">
                  <a:solidFill>
                    <a:schemeClr val="tx1"/>
                  </a:solidFill>
                  <a:prstDash val="dash"/>
                  <a:round/>
                  <a:headEnd type="none" w="med" len="med"/>
                  <a:tailEnd type="none" w="med" len="med"/>
                </a:ln>
              </p:spPr>
            </p:sp>
            <p:sp>
              <p:nvSpPr>
                <p:cNvPr id="24586" name="Line 7"/>
                <p:cNvSpPr/>
                <p:nvPr/>
              </p:nvSpPr>
              <p:spPr>
                <a:xfrm>
                  <a:off x="3654" y="636"/>
                  <a:ext cx="0" cy="1597"/>
                </a:xfrm>
                <a:prstGeom prst="line">
                  <a:avLst/>
                </a:prstGeom>
                <a:ln w="9525" cap="rnd" cmpd="sng">
                  <a:solidFill>
                    <a:schemeClr val="tx1"/>
                  </a:solidFill>
                  <a:prstDash val="dash"/>
                  <a:round/>
                  <a:headEnd type="none" w="med" len="med"/>
                  <a:tailEnd type="none" w="med" len="med"/>
                </a:ln>
              </p:spPr>
            </p:sp>
          </p:grpSp>
          <p:sp>
            <p:nvSpPr>
              <p:cNvPr id="24587" name="Text Box 10"/>
              <p:cNvSpPr txBox="1"/>
              <p:nvPr/>
            </p:nvSpPr>
            <p:spPr>
              <a:xfrm>
                <a:off x="2033" y="757"/>
                <a:ext cx="483" cy="250"/>
              </a:xfrm>
              <a:prstGeom prst="rect">
                <a:avLst/>
              </a:prstGeom>
              <a:noFill/>
              <a:ln w="9525">
                <a:noFill/>
              </a:ln>
            </p:spPr>
            <p:txBody>
              <a:bodyPr anchor="t" anchorCtr="0">
                <a:spAutoFit/>
              </a:bodyPr>
              <a:p>
                <a:pPr algn="ctr">
                  <a:spcBef>
                    <a:spcPct val="50000"/>
                  </a:spcBef>
                </a:pPr>
                <a:r>
                  <a:rPr lang="en-US" altLang="zh-CN" sz="2000" dirty="0">
                    <a:latin typeface="Arial" panose="020B0604020202020204" pitchFamily="34" charset="0"/>
                    <a:ea typeface="华文楷体" panose="02010600040101010101" pitchFamily="2" charset="-122"/>
                  </a:rPr>
                  <a:t>1001</a:t>
                </a:r>
                <a:endParaRPr lang="en-US" altLang="zh-CN" sz="2000" dirty="0">
                  <a:latin typeface="Arial" panose="020B0604020202020204" pitchFamily="34" charset="0"/>
                  <a:ea typeface="华文楷体" panose="02010600040101010101" pitchFamily="2" charset="-122"/>
                </a:endParaRPr>
              </a:p>
            </p:txBody>
          </p:sp>
          <p:sp>
            <p:nvSpPr>
              <p:cNvPr id="24588" name="Text Box 11"/>
              <p:cNvSpPr txBox="1"/>
              <p:nvPr/>
            </p:nvSpPr>
            <p:spPr>
              <a:xfrm>
                <a:off x="3775" y="757"/>
                <a:ext cx="483" cy="250"/>
              </a:xfrm>
              <a:prstGeom prst="rect">
                <a:avLst/>
              </a:prstGeom>
              <a:noFill/>
              <a:ln w="9525">
                <a:noFill/>
              </a:ln>
            </p:spPr>
            <p:txBody>
              <a:bodyPr anchor="t" anchorCtr="0">
                <a:spAutoFit/>
              </a:bodyPr>
              <a:p>
                <a:pPr algn="ctr">
                  <a:spcBef>
                    <a:spcPct val="50000"/>
                  </a:spcBef>
                </a:pPr>
                <a:r>
                  <a:rPr lang="en-US" altLang="zh-CN" sz="2000" dirty="0">
                    <a:latin typeface="Arial" panose="020B0604020202020204" pitchFamily="34" charset="0"/>
                    <a:ea typeface="华文楷体" panose="02010600040101010101" pitchFamily="2" charset="-122"/>
                  </a:rPr>
                  <a:t>1010</a:t>
                </a:r>
                <a:endParaRPr lang="en-US" altLang="zh-CN" sz="2000" dirty="0">
                  <a:latin typeface="Arial" panose="020B0604020202020204" pitchFamily="34" charset="0"/>
                  <a:ea typeface="华文楷体" panose="02010600040101010101" pitchFamily="2" charset="-122"/>
                </a:endParaRPr>
              </a:p>
            </p:txBody>
          </p:sp>
          <p:sp>
            <p:nvSpPr>
              <p:cNvPr id="24589" name="Text Box 12"/>
              <p:cNvSpPr txBox="1"/>
              <p:nvPr/>
            </p:nvSpPr>
            <p:spPr>
              <a:xfrm>
                <a:off x="2880" y="757"/>
                <a:ext cx="483" cy="250"/>
              </a:xfrm>
              <a:prstGeom prst="rect">
                <a:avLst/>
              </a:prstGeom>
              <a:noFill/>
              <a:ln w="9525">
                <a:noFill/>
              </a:ln>
            </p:spPr>
            <p:txBody>
              <a:bodyPr anchor="t" anchorCtr="0">
                <a:spAutoFit/>
              </a:bodyPr>
              <a:p>
                <a:pPr algn="ctr">
                  <a:spcBef>
                    <a:spcPct val="50000"/>
                  </a:spcBef>
                </a:pPr>
                <a:r>
                  <a:rPr lang="en-US" altLang="zh-CN" sz="2000" dirty="0">
                    <a:latin typeface="Arial" panose="020B0604020202020204" pitchFamily="34" charset="0"/>
                    <a:ea typeface="华文楷体" panose="02010600040101010101" pitchFamily="2" charset="-122"/>
                  </a:rPr>
                  <a:t>1000</a:t>
                </a:r>
                <a:endParaRPr lang="en-US" altLang="zh-CN" sz="2000" dirty="0">
                  <a:latin typeface="Arial" panose="020B0604020202020204" pitchFamily="34" charset="0"/>
                  <a:ea typeface="华文楷体" panose="02010600040101010101" pitchFamily="2" charset="-122"/>
                </a:endParaRPr>
              </a:p>
            </p:txBody>
          </p:sp>
          <p:sp>
            <p:nvSpPr>
              <p:cNvPr id="24590" name="Text Box 13"/>
              <p:cNvSpPr txBox="1"/>
              <p:nvPr/>
            </p:nvSpPr>
            <p:spPr>
              <a:xfrm>
                <a:off x="2904" y="1289"/>
                <a:ext cx="483" cy="250"/>
              </a:xfrm>
              <a:prstGeom prst="rect">
                <a:avLst/>
              </a:prstGeom>
              <a:noFill/>
              <a:ln w="9525">
                <a:noFill/>
              </a:ln>
            </p:spPr>
            <p:txBody>
              <a:bodyPr anchor="t" anchorCtr="0">
                <a:spAutoFit/>
              </a:bodyPr>
              <a:p>
                <a:pPr algn="ctr">
                  <a:spcBef>
                    <a:spcPct val="50000"/>
                  </a:spcBef>
                </a:pPr>
                <a:r>
                  <a:rPr lang="en-US" altLang="zh-CN" sz="2000" dirty="0">
                    <a:latin typeface="Arial" panose="020B0604020202020204" pitchFamily="34" charset="0"/>
                    <a:ea typeface="华文楷体" panose="02010600040101010101" pitchFamily="2" charset="-122"/>
                  </a:rPr>
                  <a:t>0000</a:t>
                </a:r>
                <a:endParaRPr lang="en-US" altLang="zh-CN" sz="2000" dirty="0">
                  <a:latin typeface="Arial" panose="020B0604020202020204" pitchFamily="34" charset="0"/>
                  <a:ea typeface="华文楷体" panose="02010600040101010101" pitchFamily="2" charset="-122"/>
                </a:endParaRPr>
              </a:p>
            </p:txBody>
          </p:sp>
          <p:sp>
            <p:nvSpPr>
              <p:cNvPr id="24591" name="Text Box 14"/>
              <p:cNvSpPr txBox="1"/>
              <p:nvPr/>
            </p:nvSpPr>
            <p:spPr>
              <a:xfrm>
                <a:off x="2033" y="1289"/>
                <a:ext cx="483" cy="250"/>
              </a:xfrm>
              <a:prstGeom prst="rect">
                <a:avLst/>
              </a:prstGeom>
              <a:noFill/>
              <a:ln w="9525">
                <a:noFill/>
              </a:ln>
            </p:spPr>
            <p:txBody>
              <a:bodyPr anchor="t" anchorCtr="0">
                <a:spAutoFit/>
              </a:bodyPr>
              <a:p>
                <a:pPr algn="ctr">
                  <a:spcBef>
                    <a:spcPct val="50000"/>
                  </a:spcBef>
                </a:pPr>
                <a:r>
                  <a:rPr lang="en-US" altLang="zh-CN" sz="2000" dirty="0">
                    <a:latin typeface="Arial" panose="020B0604020202020204" pitchFamily="34" charset="0"/>
                    <a:ea typeface="华文楷体" panose="02010600040101010101" pitchFamily="2" charset="-122"/>
                  </a:rPr>
                  <a:t>0001</a:t>
                </a:r>
                <a:endParaRPr lang="en-US" altLang="zh-CN" sz="2000" dirty="0">
                  <a:latin typeface="Arial" panose="020B0604020202020204" pitchFamily="34" charset="0"/>
                  <a:ea typeface="华文楷体" panose="02010600040101010101" pitchFamily="2" charset="-122"/>
                </a:endParaRPr>
              </a:p>
            </p:txBody>
          </p:sp>
          <p:sp>
            <p:nvSpPr>
              <p:cNvPr id="24592" name="Text Box 15"/>
              <p:cNvSpPr txBox="1"/>
              <p:nvPr/>
            </p:nvSpPr>
            <p:spPr>
              <a:xfrm>
                <a:off x="2928" y="1894"/>
                <a:ext cx="483" cy="250"/>
              </a:xfrm>
              <a:prstGeom prst="rect">
                <a:avLst/>
              </a:prstGeom>
              <a:noFill/>
              <a:ln w="9525">
                <a:noFill/>
              </a:ln>
            </p:spPr>
            <p:txBody>
              <a:bodyPr anchor="t" anchorCtr="0">
                <a:spAutoFit/>
              </a:bodyPr>
              <a:p>
                <a:pPr algn="ctr">
                  <a:spcBef>
                    <a:spcPct val="50000"/>
                  </a:spcBef>
                </a:pPr>
                <a:r>
                  <a:rPr lang="en-US" altLang="zh-CN" sz="2000" dirty="0">
                    <a:latin typeface="Arial" panose="020B0604020202020204" pitchFamily="34" charset="0"/>
                    <a:ea typeface="华文楷体" panose="02010600040101010101" pitchFamily="2" charset="-122"/>
                  </a:rPr>
                  <a:t>0100</a:t>
                </a:r>
                <a:endParaRPr lang="en-US" altLang="zh-CN" sz="2000" dirty="0">
                  <a:latin typeface="Arial" panose="020B0604020202020204" pitchFamily="34" charset="0"/>
                  <a:ea typeface="华文楷体" panose="02010600040101010101" pitchFamily="2" charset="-122"/>
                </a:endParaRPr>
              </a:p>
            </p:txBody>
          </p:sp>
          <p:sp>
            <p:nvSpPr>
              <p:cNvPr id="24593" name="Text Box 16"/>
              <p:cNvSpPr txBox="1"/>
              <p:nvPr/>
            </p:nvSpPr>
            <p:spPr>
              <a:xfrm>
                <a:off x="3775" y="1870"/>
                <a:ext cx="483" cy="250"/>
              </a:xfrm>
              <a:prstGeom prst="rect">
                <a:avLst/>
              </a:prstGeom>
              <a:noFill/>
              <a:ln w="9525">
                <a:noFill/>
              </a:ln>
            </p:spPr>
            <p:txBody>
              <a:bodyPr anchor="t" anchorCtr="0">
                <a:spAutoFit/>
              </a:bodyPr>
              <a:p>
                <a:pPr algn="ctr">
                  <a:spcBef>
                    <a:spcPct val="50000"/>
                  </a:spcBef>
                </a:pPr>
                <a:r>
                  <a:rPr lang="en-US" altLang="zh-CN" sz="2000" dirty="0">
                    <a:latin typeface="Arial" panose="020B0604020202020204" pitchFamily="34" charset="0"/>
                    <a:ea typeface="华文楷体" panose="02010600040101010101" pitchFamily="2" charset="-122"/>
                  </a:rPr>
                  <a:t>0110</a:t>
                </a:r>
                <a:endParaRPr lang="en-US" altLang="zh-CN" sz="2000" dirty="0">
                  <a:latin typeface="Arial" panose="020B0604020202020204" pitchFamily="34" charset="0"/>
                  <a:ea typeface="华文楷体" panose="02010600040101010101" pitchFamily="2" charset="-122"/>
                </a:endParaRPr>
              </a:p>
            </p:txBody>
          </p:sp>
          <p:sp>
            <p:nvSpPr>
              <p:cNvPr id="24594" name="Text Box 17"/>
              <p:cNvSpPr txBox="1"/>
              <p:nvPr/>
            </p:nvSpPr>
            <p:spPr>
              <a:xfrm>
                <a:off x="3775" y="1289"/>
                <a:ext cx="483" cy="250"/>
              </a:xfrm>
              <a:prstGeom prst="rect">
                <a:avLst/>
              </a:prstGeom>
              <a:noFill/>
              <a:ln w="9525">
                <a:noFill/>
              </a:ln>
            </p:spPr>
            <p:txBody>
              <a:bodyPr anchor="t" anchorCtr="0">
                <a:spAutoFit/>
              </a:bodyPr>
              <a:p>
                <a:pPr algn="ctr">
                  <a:spcBef>
                    <a:spcPct val="50000"/>
                  </a:spcBef>
                </a:pPr>
                <a:r>
                  <a:rPr lang="en-US" altLang="zh-CN" sz="2000" dirty="0">
                    <a:latin typeface="Arial" panose="020B0604020202020204" pitchFamily="34" charset="0"/>
                    <a:ea typeface="华文楷体" panose="02010600040101010101" pitchFamily="2" charset="-122"/>
                  </a:rPr>
                  <a:t>0010</a:t>
                </a:r>
                <a:endParaRPr lang="en-US" altLang="zh-CN" sz="2000" dirty="0">
                  <a:latin typeface="Arial" panose="020B0604020202020204" pitchFamily="34" charset="0"/>
                  <a:ea typeface="华文楷体" panose="02010600040101010101" pitchFamily="2" charset="-122"/>
                </a:endParaRPr>
              </a:p>
            </p:txBody>
          </p:sp>
          <p:sp>
            <p:nvSpPr>
              <p:cNvPr id="24595" name="Text Box 18"/>
              <p:cNvSpPr txBox="1"/>
              <p:nvPr/>
            </p:nvSpPr>
            <p:spPr>
              <a:xfrm>
                <a:off x="2057" y="1870"/>
                <a:ext cx="483" cy="250"/>
              </a:xfrm>
              <a:prstGeom prst="rect">
                <a:avLst/>
              </a:prstGeom>
              <a:noFill/>
              <a:ln w="9525">
                <a:noFill/>
              </a:ln>
            </p:spPr>
            <p:txBody>
              <a:bodyPr anchor="t" anchorCtr="0">
                <a:spAutoFit/>
              </a:bodyPr>
              <a:p>
                <a:pPr algn="ctr">
                  <a:spcBef>
                    <a:spcPct val="50000"/>
                  </a:spcBef>
                </a:pPr>
                <a:r>
                  <a:rPr lang="en-US" altLang="zh-CN" sz="2000" dirty="0">
                    <a:latin typeface="Arial" panose="020B0604020202020204" pitchFamily="34" charset="0"/>
                    <a:ea typeface="华文楷体" panose="02010600040101010101" pitchFamily="2" charset="-122"/>
                  </a:rPr>
                  <a:t>0101</a:t>
                </a:r>
                <a:endParaRPr lang="en-US" altLang="zh-CN" sz="2000" dirty="0">
                  <a:latin typeface="Arial" panose="020B0604020202020204" pitchFamily="34" charset="0"/>
                  <a:ea typeface="华文楷体" panose="02010600040101010101" pitchFamily="2" charset="-122"/>
                </a:endParaRPr>
              </a:p>
            </p:txBody>
          </p:sp>
        </p:grpSp>
        <p:sp>
          <p:nvSpPr>
            <p:cNvPr id="24596" name="Text Box 29"/>
            <p:cNvSpPr txBox="1"/>
            <p:nvPr/>
          </p:nvSpPr>
          <p:spPr>
            <a:xfrm>
              <a:off x="4340225" y="2852738"/>
              <a:ext cx="922338" cy="457200"/>
            </a:xfrm>
            <a:prstGeom prst="rect">
              <a:avLst/>
            </a:prstGeom>
            <a:noFill/>
            <a:ln w="9525">
              <a:noFill/>
            </a:ln>
          </p:spPr>
          <p:txBody>
            <a:bodyPr anchor="t" anchorCtr="0">
              <a:spAutoFit/>
            </a:bodyPr>
            <a:p>
              <a:pPr algn="ctr">
                <a:spcBef>
                  <a:spcPct val="50000"/>
                </a:spcBef>
              </a:pPr>
              <a:r>
                <a:rPr lang="en-US" altLang="zh-CN" i="1" dirty="0">
                  <a:latin typeface="Arial" panose="020B0604020202020204" pitchFamily="34" charset="0"/>
                  <a:ea typeface="华文楷体" panose="02010600040101010101" pitchFamily="2" charset="-122"/>
                </a:rPr>
                <a:t>y</a:t>
              </a:r>
              <a:r>
                <a:rPr lang="en-US" altLang="zh-CN" i="1" baseline="-25000" dirty="0">
                  <a:latin typeface="Arial" panose="020B0604020202020204" pitchFamily="34" charset="0"/>
                  <a:ea typeface="华文楷体" panose="02010600040101010101" pitchFamily="2" charset="-122"/>
                </a:rPr>
                <a:t>max</a:t>
              </a:r>
              <a:endParaRPr lang="en-US" altLang="zh-CN" i="1" baseline="-25000" dirty="0">
                <a:latin typeface="Arial" panose="020B0604020202020204" pitchFamily="34" charset="0"/>
                <a:ea typeface="华文楷体" panose="02010600040101010101" pitchFamily="2" charset="-122"/>
              </a:endParaRPr>
            </a:p>
          </p:txBody>
        </p:sp>
        <p:sp>
          <p:nvSpPr>
            <p:cNvPr id="24597" name="Text Box 30"/>
            <p:cNvSpPr txBox="1"/>
            <p:nvPr/>
          </p:nvSpPr>
          <p:spPr>
            <a:xfrm>
              <a:off x="4379913" y="3967163"/>
              <a:ext cx="922337" cy="457200"/>
            </a:xfrm>
            <a:prstGeom prst="rect">
              <a:avLst/>
            </a:prstGeom>
            <a:noFill/>
            <a:ln w="9525">
              <a:noFill/>
            </a:ln>
          </p:spPr>
          <p:txBody>
            <a:bodyPr anchor="t" anchorCtr="0">
              <a:spAutoFit/>
            </a:bodyPr>
            <a:p>
              <a:pPr algn="ctr">
                <a:spcBef>
                  <a:spcPct val="50000"/>
                </a:spcBef>
              </a:pPr>
              <a:r>
                <a:rPr lang="en-US" altLang="zh-CN" i="1" dirty="0">
                  <a:latin typeface="Arial" panose="020B0604020202020204" pitchFamily="34" charset="0"/>
                  <a:ea typeface="华文楷体" panose="02010600040101010101" pitchFamily="2" charset="-122"/>
                </a:rPr>
                <a:t>y</a:t>
              </a:r>
              <a:r>
                <a:rPr lang="en-US" altLang="zh-CN" i="1" baseline="-25000" dirty="0">
                  <a:latin typeface="Arial" panose="020B0604020202020204" pitchFamily="34" charset="0"/>
                  <a:ea typeface="华文楷体" panose="02010600040101010101" pitchFamily="2" charset="-122"/>
                </a:rPr>
                <a:t>min</a:t>
              </a:r>
              <a:endParaRPr lang="en-US" altLang="zh-CN" i="1" baseline="-25000" dirty="0">
                <a:latin typeface="Arial" panose="020B0604020202020204" pitchFamily="34" charset="0"/>
                <a:ea typeface="华文楷体" panose="02010600040101010101" pitchFamily="2" charset="-122"/>
              </a:endParaRPr>
            </a:p>
          </p:txBody>
        </p:sp>
        <p:sp>
          <p:nvSpPr>
            <p:cNvPr id="24598" name="Text Box 30"/>
            <p:cNvSpPr txBox="1"/>
            <p:nvPr/>
          </p:nvSpPr>
          <p:spPr>
            <a:xfrm>
              <a:off x="5517357" y="4865781"/>
              <a:ext cx="922337" cy="258694"/>
            </a:xfrm>
            <a:prstGeom prst="rect">
              <a:avLst/>
            </a:prstGeom>
            <a:noFill/>
            <a:ln w="9525">
              <a:noFill/>
            </a:ln>
          </p:spPr>
          <p:txBody>
            <a:bodyPr anchor="t" anchorCtr="0">
              <a:spAutoFit/>
            </a:bodyPr>
            <a:p>
              <a:pPr algn="ctr">
                <a:spcBef>
                  <a:spcPct val="50000"/>
                </a:spcBef>
              </a:pPr>
              <a:r>
                <a:rPr lang="en-US" altLang="zh-CN" i="1" baseline="-25000" dirty="0">
                  <a:latin typeface="Arial" panose="020B0604020202020204" pitchFamily="34" charset="0"/>
                  <a:ea typeface="华文楷体" panose="02010600040101010101" pitchFamily="2" charset="-122"/>
                </a:rPr>
                <a:t>Xmin</a:t>
              </a:r>
              <a:endParaRPr lang="en-US" altLang="zh-CN" i="1" baseline="-25000" dirty="0">
                <a:latin typeface="Arial" panose="020B0604020202020204" pitchFamily="34" charset="0"/>
                <a:ea typeface="华文楷体" panose="02010600040101010101" pitchFamily="2" charset="-122"/>
              </a:endParaRPr>
            </a:p>
          </p:txBody>
        </p:sp>
        <p:sp>
          <p:nvSpPr>
            <p:cNvPr id="24599" name="Text Box 30"/>
            <p:cNvSpPr txBox="1"/>
            <p:nvPr/>
          </p:nvSpPr>
          <p:spPr>
            <a:xfrm>
              <a:off x="7228578" y="4834220"/>
              <a:ext cx="922337" cy="258694"/>
            </a:xfrm>
            <a:prstGeom prst="rect">
              <a:avLst/>
            </a:prstGeom>
            <a:noFill/>
            <a:ln w="9525">
              <a:noFill/>
            </a:ln>
          </p:spPr>
          <p:txBody>
            <a:bodyPr anchor="t" anchorCtr="0">
              <a:spAutoFit/>
            </a:bodyPr>
            <a:p>
              <a:pPr algn="ctr">
                <a:spcBef>
                  <a:spcPct val="50000"/>
                </a:spcBef>
              </a:pPr>
              <a:r>
                <a:rPr lang="en-US" altLang="zh-CN" i="1" baseline="-25000" dirty="0">
                  <a:latin typeface="Arial" panose="020B0604020202020204" pitchFamily="34" charset="0"/>
                  <a:ea typeface="华文楷体" panose="02010600040101010101" pitchFamily="2" charset="-122"/>
                </a:rPr>
                <a:t>Xmax</a:t>
              </a:r>
              <a:endParaRPr lang="en-US" altLang="zh-CN" i="1" baseline="-25000" dirty="0">
                <a:latin typeface="Arial" panose="020B0604020202020204" pitchFamily="34" charset="0"/>
                <a:ea typeface="华文楷体" panose="02010600040101010101" pitchFamily="2" charset="-122"/>
              </a:endParaRPr>
            </a:p>
          </p:txBody>
        </p:sp>
      </p:grpSp>
      <p:sp>
        <p:nvSpPr>
          <p:cNvPr id="23" name="标题 1"/>
          <p:cNvSpPr txBox="1"/>
          <p:nvPr/>
        </p:nvSpPr>
        <p:spPr>
          <a:xfrm>
            <a:off x="457200" y="274638"/>
            <a:ext cx="8507413"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直线裁剪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Cohen-SutherLand</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编码裁剪算法</a:t>
            </a:r>
            <a:endParaRPr kumimoji="0" lang="zh-CN" altLang="en-US" sz="32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内容占位符 2"/>
          <p:cNvSpPr>
            <a:spLocks noGrp="1"/>
          </p:cNvSpPr>
          <p:nvPr>
            <p:ph idx="1"/>
          </p:nvPr>
        </p:nvSpPr>
        <p:spPr>
          <a:xfrm>
            <a:off x="428625" y="1571625"/>
            <a:ext cx="8229600" cy="4525963"/>
          </a:xfrm>
        </p:spPr>
        <p:txBody>
          <a:bodyPr vert="horz" wrap="square" lIns="91440" tIns="45720" rIns="91440" bIns="45720" anchor="t" anchorCtr="0"/>
          <a:p>
            <a:pPr>
              <a:buNone/>
            </a:pPr>
            <a:r>
              <a:rPr lang="zh-CN" altLang="en-US" sz="2600" b="1" u="sng" dirty="0">
                <a:latin typeface="楷体" panose="02010609060101010101" pitchFamily="49" charset="-122"/>
                <a:ea typeface="楷体" panose="02010609060101010101" pitchFamily="49" charset="-122"/>
                <a:cs typeface="+mn-cs"/>
              </a:rPr>
              <a:t>编码的特点</a:t>
            </a:r>
            <a:endParaRPr lang="en-US" altLang="zh-CN" sz="2600" b="1" u="sng" dirty="0">
              <a:latin typeface="楷体" panose="02010609060101010101" pitchFamily="49" charset="-122"/>
              <a:ea typeface="楷体_GB2312"/>
              <a:cs typeface="+mn-cs"/>
            </a:endParaRPr>
          </a:p>
          <a:p>
            <a:r>
              <a:rPr lang="zh-CN" altLang="en-US" sz="2600" b="1" dirty="0">
                <a:latin typeface="楷体" panose="02010609060101010101" pitchFamily="49" charset="-122"/>
                <a:ea typeface="楷体" panose="02010609060101010101" pitchFamily="49" charset="-122"/>
                <a:cs typeface="+mn-cs"/>
              </a:rPr>
              <a:t>端点区域编码反映了端点的位置</a:t>
            </a:r>
            <a:endParaRPr lang="en-US" altLang="zh-CN" sz="2600" b="1" dirty="0">
              <a:latin typeface="楷体" panose="02010609060101010101" pitchFamily="49" charset="-122"/>
              <a:ea typeface="楷体_GB2312"/>
              <a:cs typeface="+mn-cs"/>
            </a:endParaRPr>
          </a:p>
          <a:p>
            <a:r>
              <a:rPr lang="zh-CN" altLang="en-US" sz="2600" b="1" dirty="0">
                <a:latin typeface="Times New Roman" panose="02020603050405020304" pitchFamily="18" charset="0"/>
                <a:ea typeface="楷体" panose="02010609060101010101" pitchFamily="49" charset="-122"/>
                <a:cs typeface="+mn-cs"/>
              </a:rPr>
              <a:t>裁剪线段时，求出两个端点所在区域编码</a:t>
            </a:r>
            <a:r>
              <a:rPr lang="en-US" altLang="zh-CN" sz="2600" b="1" dirty="0">
                <a:latin typeface="Times New Roman" panose="02020603050405020304" pitchFamily="18" charset="0"/>
                <a:ea typeface="楷体" panose="02010609060101010101" pitchFamily="49" charset="-122"/>
                <a:cs typeface="+mn-cs"/>
              </a:rPr>
              <a:t>c</a:t>
            </a:r>
            <a:r>
              <a:rPr lang="en-US" altLang="zh-CN" sz="2600" b="1" dirty="0">
                <a:latin typeface="Times New Roman" panose="02020603050405020304" pitchFamily="18" charset="0"/>
                <a:ea typeface="楷体_GB2312"/>
                <a:cs typeface="+mn-cs"/>
              </a:rPr>
              <a:t>ode1</a:t>
            </a:r>
            <a:r>
              <a:rPr lang="zh-CN" altLang="en-US" sz="2600" b="1" dirty="0">
                <a:latin typeface="Times New Roman" panose="02020603050405020304" pitchFamily="18" charset="0"/>
                <a:ea typeface="楷体_GB2312"/>
                <a:cs typeface="+mn-cs"/>
              </a:rPr>
              <a:t>和</a:t>
            </a:r>
            <a:r>
              <a:rPr lang="en-US" altLang="zh-CN" sz="2600" b="1" dirty="0">
                <a:latin typeface="Times New Roman" panose="02020603050405020304" pitchFamily="18" charset="0"/>
                <a:ea typeface="楷体_GB2312"/>
                <a:cs typeface="+mn-cs"/>
              </a:rPr>
              <a:t>code2</a:t>
            </a:r>
            <a:r>
              <a:rPr lang="zh-CN" altLang="en-US" sz="2600" b="1" dirty="0">
                <a:latin typeface="Times New Roman" panose="02020603050405020304" pitchFamily="18" charset="0"/>
                <a:ea typeface="楷体_GB2312"/>
                <a:cs typeface="+mn-cs"/>
              </a:rPr>
              <a:t>，</a:t>
            </a:r>
            <a:r>
              <a:rPr lang="zh-CN" altLang="en-US" sz="2600" b="1" dirty="0">
                <a:latin typeface="楷体" panose="02010609060101010101" pitchFamily="49" charset="-122"/>
                <a:ea typeface="楷体" panose="02010609060101010101" pitchFamily="49" charset="-122"/>
                <a:cs typeface="+mn-cs"/>
              </a:rPr>
              <a:t>就能根据编码运算确定线段可见类型和</a:t>
            </a:r>
            <a:r>
              <a:rPr lang="zh-CN" altLang="en-US" sz="2600" b="1" u="sng" dirty="0">
                <a:solidFill>
                  <a:srgbClr val="0000FF"/>
                </a:solidFill>
                <a:latin typeface="楷体" panose="02010609060101010101" pitchFamily="49" charset="-122"/>
                <a:ea typeface="楷体" panose="02010609060101010101" pitchFamily="49" charset="-122"/>
                <a:cs typeface="+mn-cs"/>
              </a:rPr>
              <a:t>处理方式（</a:t>
            </a:r>
            <a:r>
              <a:rPr lang="en-US" altLang="zh-CN" sz="2600" b="1" u="sng" dirty="0">
                <a:latin typeface="楷体" panose="02010609060101010101" pitchFamily="49" charset="-122"/>
                <a:ea typeface="楷体" panose="02010609060101010101" pitchFamily="49" charset="-122"/>
                <a:cs typeface="+mn-cs"/>
              </a:rPr>
              <a:t>?</a:t>
            </a:r>
            <a:r>
              <a:rPr lang="zh-CN" altLang="en-US" sz="2600" b="1" u="sng" dirty="0">
                <a:solidFill>
                  <a:srgbClr val="0000FF"/>
                </a:solidFill>
                <a:latin typeface="楷体" panose="02010609060101010101" pitchFamily="49" charset="-122"/>
                <a:ea typeface="楷体" panose="02010609060101010101" pitchFamily="49" charset="-122"/>
                <a:cs typeface="+mn-cs"/>
              </a:rPr>
              <a:t>）</a:t>
            </a:r>
            <a:endParaRPr lang="en-US" altLang="zh-CN" sz="2600" b="1" u="sng" dirty="0">
              <a:solidFill>
                <a:srgbClr val="0000FF"/>
              </a:solidFill>
              <a:latin typeface="楷体" panose="02010609060101010101" pitchFamily="49" charset="-122"/>
              <a:ea typeface="楷体" panose="02010609060101010101" pitchFamily="49" charset="-122"/>
              <a:cs typeface="+mn-cs"/>
            </a:endParaRPr>
          </a:p>
          <a:p>
            <a:pPr lvl="1"/>
            <a:r>
              <a:rPr lang="zh-CN" altLang="en-US" b="1" dirty="0">
                <a:latin typeface="楷体" panose="02010609060101010101" pitchFamily="49" charset="-122"/>
                <a:ea typeface="楷体" panose="02010609060101010101" pitchFamily="49" charset="-122"/>
              </a:rPr>
              <a:t>两个编码各位都为</a:t>
            </a:r>
            <a:r>
              <a:rPr lang="en-US" altLang="zh-CN" b="1" dirty="0">
                <a:latin typeface="楷体" panose="02010609060101010101" pitchFamily="49" charset="-122"/>
                <a:ea typeface="楷体" panose="02010609060101010101" pitchFamily="49" charset="-122"/>
              </a:rPr>
              <a:t>0</a:t>
            </a:r>
            <a:r>
              <a:rPr lang="zh-CN" altLang="en-US" b="1" dirty="0">
                <a:latin typeface="楷体" panose="02010609060101010101" pitchFamily="49" charset="-122"/>
                <a:ea typeface="楷体" panose="02010609060101010101" pitchFamily="49" charset="-122"/>
              </a:rPr>
              <a:t>（按位或为</a:t>
            </a:r>
            <a:r>
              <a:rPr lang="en-US" altLang="zh-CN" b="1" dirty="0">
                <a:latin typeface="楷体" panose="02010609060101010101" pitchFamily="49" charset="-122"/>
                <a:ea typeface="楷体" panose="02010609060101010101" pitchFamily="49" charset="-122"/>
              </a:rPr>
              <a:t>0</a:t>
            </a:r>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说明什么？</a:t>
            </a:r>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两个编码某位都为</a:t>
            </a:r>
            <a:r>
              <a:rPr lang="en-US" altLang="zh-CN" b="1" dirty="0">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（按位与不为</a:t>
            </a:r>
            <a:r>
              <a:rPr lang="en-US" altLang="zh-CN" b="1" dirty="0">
                <a:latin typeface="楷体" panose="02010609060101010101" pitchFamily="49" charset="-122"/>
                <a:ea typeface="楷体_GB2312"/>
              </a:rPr>
              <a:t>0</a:t>
            </a:r>
            <a:r>
              <a:rPr lang="zh-CN" altLang="en-US" b="1" dirty="0">
                <a:latin typeface="楷体" panose="02010609060101010101" pitchFamily="49" charset="-122"/>
                <a:ea typeface="楷体" panose="02010609060101010101" pitchFamily="49" charset="-122"/>
              </a:rPr>
              <a:t>） </a:t>
            </a:r>
            <a:r>
              <a:rPr lang="en-US" altLang="zh-CN" b="1" dirty="0">
                <a:latin typeface="楷体" panose="02010609060101010101" pitchFamily="49" charset="-122"/>
                <a:ea typeface="楷体_GB2312"/>
              </a:rPr>
              <a:t>//</a:t>
            </a:r>
            <a:r>
              <a:rPr lang="zh-CN" altLang="en-US" b="1" dirty="0">
                <a:latin typeface="楷体" panose="02010609060101010101" pitchFamily="49" charset="-122"/>
                <a:ea typeface="楷体" panose="02010609060101010101" pitchFamily="49" charset="-122"/>
              </a:rPr>
              <a:t>说明什么？</a:t>
            </a:r>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两个编码某位不同 （按位异或为</a:t>
            </a:r>
            <a:r>
              <a:rPr lang="en-US" altLang="zh-CN" b="1" dirty="0">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 </a:t>
            </a:r>
            <a:r>
              <a:rPr lang="en-US" altLang="zh-CN" b="1" dirty="0">
                <a:latin typeface="楷体" panose="02010609060101010101" pitchFamily="49" charset="-122"/>
                <a:ea typeface="楷体_GB2312"/>
              </a:rPr>
              <a:t>//</a:t>
            </a:r>
            <a:r>
              <a:rPr lang="zh-CN" altLang="en-US" b="1" dirty="0">
                <a:latin typeface="楷体" panose="02010609060101010101" pitchFamily="49" charset="-122"/>
                <a:ea typeface="楷体" panose="02010609060101010101" pitchFamily="49" charset="-122"/>
              </a:rPr>
              <a:t>说明什么？</a:t>
            </a:r>
            <a:endParaRPr lang="en-US" altLang="zh-CN" b="1" dirty="0">
              <a:latin typeface="Times New Roman" panose="02020603050405020304" pitchFamily="18" charset="0"/>
              <a:ea typeface="楷体" panose="02010609060101010101" pitchFamily="49" charset="-122"/>
            </a:endParaRPr>
          </a:p>
        </p:txBody>
      </p:sp>
      <p:sp>
        <p:nvSpPr>
          <p:cNvPr id="3" name="标题 1"/>
          <p:cNvSpPr>
            <a:spLocks noGrp="1"/>
          </p:cNvSpPr>
          <p:nvPr>
            <p:ph type="title"/>
          </p:nvPr>
        </p:nvSpPr>
        <p:spPr>
          <a:xfrm>
            <a:off x="457200" y="274638"/>
            <a:ext cx="8507413"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直线</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Cohen-SutherLand</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编码裁剪算法</a:t>
            </a:r>
            <a:endParaRPr kumimoji="0" lang="zh-CN" altLang="en-US" sz="32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3"/>
          <p:cNvSpPr>
            <a:spLocks noGrp="1"/>
          </p:cNvSpPr>
          <p:nvPr>
            <p:ph idx="1"/>
          </p:nvPr>
        </p:nvSpPr>
        <p:spPr>
          <a:xfrm>
            <a:off x="182563" y="1412875"/>
            <a:ext cx="8794750" cy="1011238"/>
          </a:xfrm>
        </p:spPr>
        <p:txBody>
          <a:bodyPr vert="horz" wrap="square" lIns="91440" tIns="45720" rIns="91440" bIns="45720" anchor="t" anchorCtr="0"/>
          <a:p>
            <a:pPr eaLnBrk="1" hangingPunct="1"/>
            <a:r>
              <a:rPr lang="en-US" altLang="zh-CN" sz="2600" b="1" dirty="0">
                <a:latin typeface="Times New Roman" panose="02020603050405020304" pitchFamily="18" charset="0"/>
                <a:ea typeface="楷体_GB2312"/>
                <a:cs typeface="+mn-cs"/>
              </a:rPr>
              <a:t>case 1: </a:t>
            </a:r>
            <a:r>
              <a:rPr lang="zh-CN" altLang="en-US" sz="2600" b="1" dirty="0">
                <a:latin typeface="Times New Roman" panose="02020603050405020304" pitchFamily="18" charset="0"/>
                <a:ea typeface="楷体" panose="02010609060101010101" pitchFamily="49" charset="-122"/>
                <a:cs typeface="+mn-cs"/>
              </a:rPr>
              <a:t>两端点的编码都为</a:t>
            </a:r>
            <a:r>
              <a:rPr lang="en-US" altLang="zh-CN" sz="2600" b="1" dirty="0">
                <a:latin typeface="Times New Roman" panose="02020603050405020304" pitchFamily="18" charset="0"/>
                <a:ea typeface="楷体_GB2312"/>
                <a:cs typeface="+mn-cs"/>
              </a:rPr>
              <a:t>0000</a:t>
            </a:r>
            <a:r>
              <a:rPr lang="zh-CN" altLang="en-US" sz="2600" b="1" dirty="0">
                <a:latin typeface="Times New Roman" panose="02020603050405020304" pitchFamily="18" charset="0"/>
                <a:ea typeface="楷体_GB2312"/>
                <a:cs typeface="+mn-cs"/>
              </a:rPr>
              <a:t>（</a:t>
            </a:r>
            <a:r>
              <a:rPr lang="en-US" altLang="zh-CN" sz="2600" b="1" dirty="0">
                <a:latin typeface="Times New Roman" panose="02020603050405020304" pitchFamily="18" charset="0"/>
                <a:ea typeface="楷体_GB2312"/>
                <a:cs typeface="+mn-cs"/>
              </a:rPr>
              <a:t>code1|code2=0</a:t>
            </a:r>
            <a:r>
              <a:rPr lang="zh-CN" altLang="en-US" sz="2600" b="1" dirty="0">
                <a:latin typeface="Times New Roman" panose="02020603050405020304" pitchFamily="18" charset="0"/>
                <a:ea typeface="楷体_GB2312"/>
                <a:cs typeface="+mn-cs"/>
              </a:rPr>
              <a:t>）</a:t>
            </a:r>
            <a:r>
              <a:rPr lang="zh-CN" altLang="en-US" sz="2600" b="1" dirty="0">
                <a:latin typeface="Times New Roman" panose="02020603050405020304" pitchFamily="18" charset="0"/>
                <a:ea typeface="楷体" panose="02010609060101010101" pitchFamily="49" charset="-122"/>
                <a:cs typeface="+mn-cs"/>
              </a:rPr>
              <a:t>。说明线段完全在窗口内部，不需要裁剪，</a:t>
            </a:r>
            <a:r>
              <a:rPr lang="zh-CN" altLang="en-US" sz="2600" b="1" dirty="0">
                <a:solidFill>
                  <a:srgbClr val="FF0000"/>
                </a:solidFill>
                <a:latin typeface="Times New Roman" panose="02020603050405020304" pitchFamily="18" charset="0"/>
                <a:ea typeface="楷体" panose="02010609060101010101" pitchFamily="49" charset="-122"/>
                <a:cs typeface="+mn-cs"/>
              </a:rPr>
              <a:t>接受</a:t>
            </a:r>
            <a:endParaRPr lang="en-US" altLang="zh-CN" sz="2600" b="1" dirty="0">
              <a:latin typeface="Times New Roman" panose="02020603050405020304" pitchFamily="18" charset="0"/>
              <a:ea typeface="楷体_GB2312"/>
              <a:cs typeface="+mn-cs"/>
            </a:endParaRPr>
          </a:p>
        </p:txBody>
      </p:sp>
      <p:grpSp>
        <p:nvGrpSpPr>
          <p:cNvPr id="27650" name="Group 37"/>
          <p:cNvGrpSpPr/>
          <p:nvPr/>
        </p:nvGrpSpPr>
        <p:grpSpPr>
          <a:xfrm>
            <a:off x="1857375" y="2300288"/>
            <a:ext cx="1997075" cy="1344612"/>
            <a:chOff x="1985" y="587"/>
            <a:chExt cx="1258" cy="847"/>
          </a:xfrm>
        </p:grpSpPr>
        <p:grpSp>
          <p:nvGrpSpPr>
            <p:cNvPr id="27651" name="Group 5"/>
            <p:cNvGrpSpPr/>
            <p:nvPr/>
          </p:nvGrpSpPr>
          <p:grpSpPr>
            <a:xfrm>
              <a:off x="1985" y="587"/>
              <a:ext cx="1258" cy="847"/>
              <a:chOff x="1961" y="636"/>
              <a:chExt cx="2346" cy="1597"/>
            </a:xfrm>
          </p:grpSpPr>
          <p:sp>
            <p:nvSpPr>
              <p:cNvPr id="27652" name="Rectangle 6"/>
              <p:cNvSpPr/>
              <p:nvPr/>
            </p:nvSpPr>
            <p:spPr>
              <a:xfrm>
                <a:off x="2614" y="1096"/>
                <a:ext cx="1040" cy="677"/>
              </a:xfrm>
              <a:prstGeom prst="rect">
                <a:avLst/>
              </a:prstGeom>
              <a:solidFill>
                <a:srgbClr val="CCFFFF">
                  <a:alpha val="45882"/>
                </a:srgbClr>
              </a:solidFill>
              <a:ln w="19050" cap="flat" cmpd="sng">
                <a:solidFill>
                  <a:srgbClr val="00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27653" name="Line 7"/>
              <p:cNvSpPr/>
              <p:nvPr/>
            </p:nvSpPr>
            <p:spPr>
              <a:xfrm>
                <a:off x="1961" y="1096"/>
                <a:ext cx="2346" cy="0"/>
              </a:xfrm>
              <a:prstGeom prst="line">
                <a:avLst/>
              </a:prstGeom>
              <a:ln w="9525" cap="rnd" cmpd="sng">
                <a:solidFill>
                  <a:schemeClr val="tx1"/>
                </a:solidFill>
                <a:prstDash val="sysDot"/>
                <a:round/>
                <a:headEnd type="none" w="med" len="med"/>
                <a:tailEnd type="none" w="med" len="med"/>
              </a:ln>
            </p:spPr>
          </p:sp>
          <p:sp>
            <p:nvSpPr>
              <p:cNvPr id="27654" name="Line 8"/>
              <p:cNvSpPr/>
              <p:nvPr/>
            </p:nvSpPr>
            <p:spPr>
              <a:xfrm>
                <a:off x="1961" y="1773"/>
                <a:ext cx="2346" cy="0"/>
              </a:xfrm>
              <a:prstGeom prst="line">
                <a:avLst/>
              </a:prstGeom>
              <a:ln w="9525" cap="rnd" cmpd="sng">
                <a:solidFill>
                  <a:schemeClr val="tx1"/>
                </a:solidFill>
                <a:prstDash val="sysDot"/>
                <a:round/>
                <a:headEnd type="none" w="med" len="med"/>
                <a:tailEnd type="none" w="med" len="med"/>
              </a:ln>
            </p:spPr>
          </p:sp>
          <p:sp>
            <p:nvSpPr>
              <p:cNvPr id="27655" name="Line 9"/>
              <p:cNvSpPr/>
              <p:nvPr/>
            </p:nvSpPr>
            <p:spPr>
              <a:xfrm>
                <a:off x="2614" y="636"/>
                <a:ext cx="0" cy="1597"/>
              </a:xfrm>
              <a:prstGeom prst="line">
                <a:avLst/>
              </a:prstGeom>
              <a:ln w="9525" cap="rnd" cmpd="sng">
                <a:solidFill>
                  <a:schemeClr val="tx1"/>
                </a:solidFill>
                <a:prstDash val="sysDot"/>
                <a:round/>
                <a:headEnd type="none" w="med" len="med"/>
                <a:tailEnd type="none" w="med" len="med"/>
              </a:ln>
            </p:spPr>
          </p:sp>
          <p:sp>
            <p:nvSpPr>
              <p:cNvPr id="27656" name="Line 10"/>
              <p:cNvSpPr/>
              <p:nvPr/>
            </p:nvSpPr>
            <p:spPr>
              <a:xfrm>
                <a:off x="3654" y="636"/>
                <a:ext cx="0" cy="1597"/>
              </a:xfrm>
              <a:prstGeom prst="line">
                <a:avLst/>
              </a:prstGeom>
              <a:ln w="9525" cap="rnd" cmpd="sng">
                <a:solidFill>
                  <a:schemeClr val="tx1"/>
                </a:solidFill>
                <a:prstDash val="sysDot"/>
                <a:round/>
                <a:headEnd type="none" w="med" len="med"/>
                <a:tailEnd type="none" w="med" len="med"/>
              </a:ln>
            </p:spPr>
          </p:sp>
        </p:grpSp>
        <p:sp>
          <p:nvSpPr>
            <p:cNvPr id="27657" name="Line 20"/>
            <p:cNvSpPr/>
            <p:nvPr/>
          </p:nvSpPr>
          <p:spPr>
            <a:xfrm flipV="1">
              <a:off x="2541" y="975"/>
              <a:ext cx="290" cy="145"/>
            </a:xfrm>
            <a:prstGeom prst="line">
              <a:avLst/>
            </a:prstGeom>
            <a:ln w="9525" cap="flat" cmpd="sng">
              <a:solidFill>
                <a:schemeClr val="tx1"/>
              </a:solidFill>
              <a:prstDash val="solid"/>
              <a:round/>
              <a:headEnd type="none" w="med" len="med"/>
              <a:tailEnd type="none" w="med" len="med"/>
            </a:ln>
          </p:spPr>
        </p:sp>
      </p:grpSp>
      <p:grpSp>
        <p:nvGrpSpPr>
          <p:cNvPr id="27658" name="Group 36"/>
          <p:cNvGrpSpPr/>
          <p:nvPr/>
        </p:nvGrpSpPr>
        <p:grpSpPr>
          <a:xfrm>
            <a:off x="1998663" y="5000625"/>
            <a:ext cx="2841625" cy="1741488"/>
            <a:chOff x="2082" y="1797"/>
            <a:chExt cx="1790" cy="1097"/>
          </a:xfrm>
        </p:grpSpPr>
        <p:grpSp>
          <p:nvGrpSpPr>
            <p:cNvPr id="27659" name="Group 21"/>
            <p:cNvGrpSpPr/>
            <p:nvPr/>
          </p:nvGrpSpPr>
          <p:grpSpPr>
            <a:xfrm>
              <a:off x="2082" y="1966"/>
              <a:ext cx="1258" cy="847"/>
              <a:chOff x="1961" y="636"/>
              <a:chExt cx="2346" cy="1597"/>
            </a:xfrm>
          </p:grpSpPr>
          <p:sp>
            <p:nvSpPr>
              <p:cNvPr id="27660" name="Rectangle 22"/>
              <p:cNvSpPr/>
              <p:nvPr/>
            </p:nvSpPr>
            <p:spPr>
              <a:xfrm>
                <a:off x="2614" y="1096"/>
                <a:ext cx="1040" cy="677"/>
              </a:xfrm>
              <a:prstGeom prst="rect">
                <a:avLst/>
              </a:prstGeom>
              <a:solidFill>
                <a:srgbClr val="CCFFFF">
                  <a:alpha val="45882"/>
                </a:srgbClr>
              </a:solidFill>
              <a:ln w="19050" cap="flat" cmpd="sng">
                <a:solidFill>
                  <a:srgbClr val="00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27661" name="Line 23"/>
              <p:cNvSpPr/>
              <p:nvPr/>
            </p:nvSpPr>
            <p:spPr>
              <a:xfrm>
                <a:off x="1961" y="1096"/>
                <a:ext cx="2346" cy="0"/>
              </a:xfrm>
              <a:prstGeom prst="line">
                <a:avLst/>
              </a:prstGeom>
              <a:ln w="9525" cap="rnd" cmpd="sng">
                <a:solidFill>
                  <a:schemeClr val="tx1"/>
                </a:solidFill>
                <a:prstDash val="sysDot"/>
                <a:round/>
                <a:headEnd type="none" w="med" len="med"/>
                <a:tailEnd type="none" w="med" len="med"/>
              </a:ln>
            </p:spPr>
          </p:sp>
          <p:sp>
            <p:nvSpPr>
              <p:cNvPr id="27662" name="Line 24"/>
              <p:cNvSpPr/>
              <p:nvPr/>
            </p:nvSpPr>
            <p:spPr>
              <a:xfrm>
                <a:off x="1961" y="1773"/>
                <a:ext cx="2346" cy="0"/>
              </a:xfrm>
              <a:prstGeom prst="line">
                <a:avLst/>
              </a:prstGeom>
              <a:ln w="9525" cap="rnd" cmpd="sng">
                <a:solidFill>
                  <a:schemeClr val="tx1"/>
                </a:solidFill>
                <a:prstDash val="sysDot"/>
                <a:round/>
                <a:headEnd type="none" w="med" len="med"/>
                <a:tailEnd type="none" w="med" len="med"/>
              </a:ln>
            </p:spPr>
          </p:sp>
          <p:sp>
            <p:nvSpPr>
              <p:cNvPr id="27663" name="Line 25"/>
              <p:cNvSpPr/>
              <p:nvPr/>
            </p:nvSpPr>
            <p:spPr>
              <a:xfrm>
                <a:off x="2614" y="636"/>
                <a:ext cx="0" cy="1597"/>
              </a:xfrm>
              <a:prstGeom prst="line">
                <a:avLst/>
              </a:prstGeom>
              <a:ln w="9525" cap="rnd" cmpd="sng">
                <a:solidFill>
                  <a:schemeClr val="tx1"/>
                </a:solidFill>
                <a:prstDash val="sysDot"/>
                <a:round/>
                <a:headEnd type="none" w="med" len="med"/>
                <a:tailEnd type="none" w="med" len="med"/>
              </a:ln>
            </p:spPr>
          </p:sp>
          <p:sp>
            <p:nvSpPr>
              <p:cNvPr id="27664" name="Line 26"/>
              <p:cNvSpPr/>
              <p:nvPr/>
            </p:nvSpPr>
            <p:spPr>
              <a:xfrm>
                <a:off x="3654" y="636"/>
                <a:ext cx="0" cy="1597"/>
              </a:xfrm>
              <a:prstGeom prst="line">
                <a:avLst/>
              </a:prstGeom>
              <a:ln w="22225" cap="rnd" cmpd="sng">
                <a:solidFill>
                  <a:schemeClr val="tx1"/>
                </a:solidFill>
                <a:prstDash val="sysDot"/>
                <a:round/>
                <a:headEnd type="none" w="med" len="med"/>
                <a:tailEnd type="none" w="med" len="med"/>
              </a:ln>
            </p:spPr>
          </p:sp>
        </p:grpSp>
        <p:sp>
          <p:nvSpPr>
            <p:cNvPr id="27665" name="Line 27"/>
            <p:cNvSpPr/>
            <p:nvPr/>
          </p:nvSpPr>
          <p:spPr>
            <a:xfrm flipV="1">
              <a:off x="3098" y="1991"/>
              <a:ext cx="266" cy="751"/>
            </a:xfrm>
            <a:prstGeom prst="line">
              <a:avLst/>
            </a:prstGeom>
            <a:ln w="9525" cap="flat" cmpd="sng">
              <a:solidFill>
                <a:schemeClr val="tx1"/>
              </a:solidFill>
              <a:prstDash val="solid"/>
              <a:round/>
              <a:headEnd type="none" w="med" len="med"/>
              <a:tailEnd type="none" w="med" len="med"/>
            </a:ln>
          </p:spPr>
        </p:sp>
        <p:sp>
          <p:nvSpPr>
            <p:cNvPr id="27666" name="Text Box 28"/>
            <p:cNvSpPr txBox="1"/>
            <p:nvPr/>
          </p:nvSpPr>
          <p:spPr>
            <a:xfrm>
              <a:off x="3340" y="1797"/>
              <a:ext cx="532" cy="250"/>
            </a:xfrm>
            <a:prstGeom prst="rect">
              <a:avLst/>
            </a:prstGeom>
            <a:noFill/>
            <a:ln w="9525">
              <a:noFill/>
            </a:ln>
          </p:spPr>
          <p:txBody>
            <a:bodyPr anchor="t" anchorCtr="0">
              <a:spAutoFit/>
            </a:bodyPr>
            <a:p>
              <a:pPr algn="ctr">
                <a:spcBef>
                  <a:spcPct val="50000"/>
                </a:spcBef>
              </a:pPr>
              <a:r>
                <a:rPr lang="en-US" altLang="zh-CN" sz="2000" dirty="0">
                  <a:latin typeface="Arial" panose="020B0604020202020204" pitchFamily="34" charset="0"/>
                  <a:ea typeface="华文楷体" panose="02010600040101010101" pitchFamily="2" charset="-122"/>
                </a:rPr>
                <a:t>1010</a:t>
              </a:r>
              <a:endParaRPr lang="en-US" altLang="zh-CN" sz="2000" dirty="0">
                <a:latin typeface="Arial" panose="020B0604020202020204" pitchFamily="34" charset="0"/>
                <a:ea typeface="华文楷体" panose="02010600040101010101" pitchFamily="2" charset="-122"/>
              </a:endParaRPr>
            </a:p>
          </p:txBody>
        </p:sp>
        <p:sp>
          <p:nvSpPr>
            <p:cNvPr id="27667" name="Text Box 29"/>
            <p:cNvSpPr txBox="1"/>
            <p:nvPr/>
          </p:nvSpPr>
          <p:spPr>
            <a:xfrm>
              <a:off x="3074" y="2644"/>
              <a:ext cx="532" cy="250"/>
            </a:xfrm>
            <a:prstGeom prst="rect">
              <a:avLst/>
            </a:prstGeom>
            <a:noFill/>
            <a:ln w="9525">
              <a:noFill/>
            </a:ln>
          </p:spPr>
          <p:txBody>
            <a:bodyPr anchor="t" anchorCtr="0">
              <a:spAutoFit/>
            </a:bodyPr>
            <a:p>
              <a:pPr algn="ctr">
                <a:spcBef>
                  <a:spcPct val="50000"/>
                </a:spcBef>
              </a:pPr>
              <a:r>
                <a:rPr lang="en-US" altLang="zh-CN" sz="2000" dirty="0">
                  <a:latin typeface="Arial" panose="020B0604020202020204" pitchFamily="34" charset="0"/>
                  <a:ea typeface="华文楷体" panose="02010600040101010101" pitchFamily="2" charset="-122"/>
                </a:rPr>
                <a:t>0110</a:t>
              </a:r>
              <a:endParaRPr lang="en-US" altLang="zh-CN" sz="2000" dirty="0">
                <a:latin typeface="Arial" panose="020B0604020202020204" pitchFamily="34" charset="0"/>
                <a:ea typeface="华文楷体" panose="02010600040101010101" pitchFamily="2" charset="-122"/>
              </a:endParaRPr>
            </a:p>
          </p:txBody>
        </p:sp>
      </p:grpSp>
      <p:grpSp>
        <p:nvGrpSpPr>
          <p:cNvPr id="27668" name="Group 30"/>
          <p:cNvGrpSpPr/>
          <p:nvPr/>
        </p:nvGrpSpPr>
        <p:grpSpPr>
          <a:xfrm>
            <a:off x="4857750" y="2300288"/>
            <a:ext cx="1997075" cy="1344612"/>
            <a:chOff x="1961" y="636"/>
            <a:chExt cx="2346" cy="1597"/>
          </a:xfrm>
        </p:grpSpPr>
        <p:sp>
          <p:nvSpPr>
            <p:cNvPr id="27669" name="Rectangle 31"/>
            <p:cNvSpPr/>
            <p:nvPr/>
          </p:nvSpPr>
          <p:spPr>
            <a:xfrm>
              <a:off x="2614" y="1096"/>
              <a:ext cx="1040" cy="677"/>
            </a:xfrm>
            <a:prstGeom prst="rect">
              <a:avLst/>
            </a:prstGeom>
            <a:solidFill>
              <a:srgbClr val="CCFFFF">
                <a:alpha val="45882"/>
              </a:srgbClr>
            </a:solidFill>
            <a:ln w="19050" cap="flat" cmpd="sng">
              <a:solidFill>
                <a:srgbClr val="00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27670" name="Line 32"/>
            <p:cNvSpPr/>
            <p:nvPr/>
          </p:nvSpPr>
          <p:spPr>
            <a:xfrm>
              <a:off x="1961" y="1096"/>
              <a:ext cx="2346" cy="0"/>
            </a:xfrm>
            <a:prstGeom prst="line">
              <a:avLst/>
            </a:prstGeom>
            <a:ln w="9525" cap="rnd" cmpd="sng">
              <a:solidFill>
                <a:schemeClr val="tx1"/>
              </a:solidFill>
              <a:prstDash val="sysDot"/>
              <a:round/>
              <a:headEnd type="none" w="med" len="med"/>
              <a:tailEnd type="none" w="med" len="med"/>
            </a:ln>
          </p:spPr>
        </p:sp>
        <p:sp>
          <p:nvSpPr>
            <p:cNvPr id="27671" name="Line 33"/>
            <p:cNvSpPr/>
            <p:nvPr/>
          </p:nvSpPr>
          <p:spPr>
            <a:xfrm>
              <a:off x="1961" y="1773"/>
              <a:ext cx="2346" cy="0"/>
            </a:xfrm>
            <a:prstGeom prst="line">
              <a:avLst/>
            </a:prstGeom>
            <a:ln w="9525" cap="rnd" cmpd="sng">
              <a:solidFill>
                <a:schemeClr val="tx1"/>
              </a:solidFill>
              <a:prstDash val="sysDot"/>
              <a:round/>
              <a:headEnd type="none" w="med" len="med"/>
              <a:tailEnd type="none" w="med" len="med"/>
            </a:ln>
          </p:spPr>
        </p:sp>
        <p:sp>
          <p:nvSpPr>
            <p:cNvPr id="27672" name="Line 34"/>
            <p:cNvSpPr/>
            <p:nvPr/>
          </p:nvSpPr>
          <p:spPr>
            <a:xfrm>
              <a:off x="2614" y="636"/>
              <a:ext cx="0" cy="1597"/>
            </a:xfrm>
            <a:prstGeom prst="line">
              <a:avLst/>
            </a:prstGeom>
            <a:ln w="9525" cap="rnd" cmpd="sng">
              <a:solidFill>
                <a:schemeClr val="tx1"/>
              </a:solidFill>
              <a:prstDash val="sysDot"/>
              <a:round/>
              <a:headEnd type="none" w="med" len="med"/>
              <a:tailEnd type="none" w="med" len="med"/>
            </a:ln>
          </p:spPr>
        </p:sp>
        <p:sp>
          <p:nvSpPr>
            <p:cNvPr id="27673" name="Line 35"/>
            <p:cNvSpPr/>
            <p:nvPr/>
          </p:nvSpPr>
          <p:spPr>
            <a:xfrm>
              <a:off x="3654" y="636"/>
              <a:ext cx="0" cy="1597"/>
            </a:xfrm>
            <a:prstGeom prst="line">
              <a:avLst/>
            </a:prstGeom>
            <a:ln w="9525" cap="rnd" cmpd="sng">
              <a:solidFill>
                <a:schemeClr val="tx1"/>
              </a:solidFill>
              <a:prstDash val="sysDot"/>
              <a:round/>
              <a:headEnd type="none" w="med" len="med"/>
              <a:tailEnd type="none" w="med" len="med"/>
            </a:ln>
          </p:spPr>
        </p:sp>
      </p:grpSp>
      <p:sp>
        <p:nvSpPr>
          <p:cNvPr id="27674" name="Rectangle 38"/>
          <p:cNvSpPr/>
          <p:nvPr/>
        </p:nvSpPr>
        <p:spPr>
          <a:xfrm>
            <a:off x="319088" y="3619500"/>
            <a:ext cx="8526462" cy="1420813"/>
          </a:xfrm>
          <a:prstGeom prst="rect">
            <a:avLst/>
          </a:prstGeom>
          <a:noFill/>
          <a:ln w="9525">
            <a:noFill/>
          </a:ln>
        </p:spPr>
        <p:txBody>
          <a:bodyPr anchor="t" anchorCtr="0"/>
          <a:p>
            <a:pPr marL="342900" indent="-323850">
              <a:lnSpc>
                <a:spcPct val="114000"/>
              </a:lnSpc>
              <a:buClr>
                <a:schemeClr val="accent2"/>
              </a:buClr>
              <a:buFont typeface="Arial" panose="020B0604020202020204" pitchFamily="34" charset="0"/>
              <a:buChar char="•"/>
            </a:pPr>
            <a:r>
              <a:rPr lang="en-US" altLang="zh-CN" sz="2600" b="1" dirty="0">
                <a:latin typeface="Times New Roman" panose="02020603050405020304" pitchFamily="18" charset="0"/>
                <a:ea typeface="楷体" panose="02010609060101010101" pitchFamily="49" charset="-122"/>
              </a:rPr>
              <a:t>case 2: </a:t>
            </a:r>
            <a:r>
              <a:rPr lang="zh-CN" altLang="en-US" sz="2600" b="1" dirty="0">
                <a:latin typeface="Times New Roman" panose="02020603050405020304" pitchFamily="18" charset="0"/>
                <a:ea typeface="楷体" panose="02010609060101010101" pitchFamily="49" charset="-122"/>
              </a:rPr>
              <a:t>端点编码都不为</a:t>
            </a:r>
            <a:r>
              <a:rPr lang="en-US" altLang="zh-CN" sz="2600" b="1" dirty="0">
                <a:latin typeface="Times New Roman" panose="02020603050405020304" pitchFamily="18" charset="0"/>
                <a:ea typeface="楷体" panose="02010609060101010101" pitchFamily="49" charset="-122"/>
              </a:rPr>
              <a:t>0000(</a:t>
            </a:r>
            <a:r>
              <a:rPr lang="zh-CN" altLang="en-US" sz="2600" b="1" dirty="0">
                <a:latin typeface="Times New Roman" panose="02020603050405020304" pitchFamily="18" charset="0"/>
                <a:ea typeface="楷体" panose="02010609060101010101" pitchFamily="49" charset="-122"/>
              </a:rPr>
              <a:t>编码按位与不为</a:t>
            </a:r>
            <a:r>
              <a:rPr lang="en-US" altLang="zh-CN" sz="2600" b="1" dirty="0">
                <a:latin typeface="Times New Roman" panose="02020603050405020304" pitchFamily="18" charset="0"/>
                <a:ea typeface="楷体" panose="02010609060101010101" pitchFamily="49" charset="-122"/>
              </a:rPr>
              <a:t>0</a:t>
            </a:r>
            <a:r>
              <a:rPr lang="zh-CN" altLang="en-US" sz="2600" b="1" dirty="0">
                <a:latin typeface="Times New Roman" panose="02020603050405020304" pitchFamily="18" charset="0"/>
                <a:ea typeface="楷体" panose="02010609060101010101" pitchFamily="49" charset="-122"/>
              </a:rPr>
              <a:t>，即</a:t>
            </a:r>
            <a:r>
              <a:rPr lang="en-US" altLang="zh-CN" sz="2600" b="1" dirty="0">
                <a:latin typeface="Times New Roman" panose="02020603050405020304" pitchFamily="18" charset="0"/>
                <a:ea typeface="楷体" panose="02010609060101010101" pitchFamily="49" charset="-122"/>
              </a:rPr>
              <a:t>code1&amp;code2!=0)</a:t>
            </a:r>
            <a:r>
              <a:rPr lang="zh-CN" altLang="en-US" sz="2600" b="1" dirty="0">
                <a:latin typeface="Times New Roman" panose="02020603050405020304" pitchFamily="18" charset="0"/>
                <a:ea typeface="楷体" panose="02010609060101010101" pitchFamily="49" charset="-122"/>
              </a:rPr>
              <a:t>。说明整条线段都在某边界的外侧。应被裁剪掉，</a:t>
            </a:r>
            <a:r>
              <a:rPr lang="zh-CN" altLang="en-US" sz="2600" b="1" dirty="0">
                <a:solidFill>
                  <a:srgbClr val="FF0000"/>
                </a:solidFill>
                <a:latin typeface="Times New Roman" panose="02020603050405020304" pitchFamily="18" charset="0"/>
                <a:ea typeface="楷体" panose="02010609060101010101" pitchFamily="49" charset="-122"/>
              </a:rPr>
              <a:t>完全拒绝</a:t>
            </a:r>
            <a:endParaRPr lang="en-US" altLang="zh-CN" sz="2600" b="1" dirty="0">
              <a:latin typeface="Times New Roman" panose="02020603050405020304" pitchFamily="18" charset="0"/>
              <a:ea typeface="楷体" panose="02010609060101010101" pitchFamily="49" charset="-122"/>
            </a:endParaRPr>
          </a:p>
        </p:txBody>
      </p:sp>
      <p:grpSp>
        <p:nvGrpSpPr>
          <p:cNvPr id="27675" name="Group 41"/>
          <p:cNvGrpSpPr/>
          <p:nvPr/>
        </p:nvGrpSpPr>
        <p:grpSpPr>
          <a:xfrm>
            <a:off x="5786438" y="5538788"/>
            <a:ext cx="1482725" cy="1187450"/>
            <a:chOff x="3621" y="3321"/>
            <a:chExt cx="934" cy="748"/>
          </a:xfrm>
        </p:grpSpPr>
        <p:sp>
          <p:nvSpPr>
            <p:cNvPr id="27676" name="Text Box 39"/>
            <p:cNvSpPr txBox="1"/>
            <p:nvPr/>
          </p:nvSpPr>
          <p:spPr>
            <a:xfrm>
              <a:off x="3703" y="3321"/>
              <a:ext cx="852" cy="748"/>
            </a:xfrm>
            <a:prstGeom prst="rect">
              <a:avLst/>
            </a:prstGeom>
            <a:noFill/>
            <a:ln w="9525">
              <a:noFill/>
            </a:ln>
          </p:spPr>
          <p:txBody>
            <a:bodyPr wrap="none" anchor="t" anchorCtr="0">
              <a:spAutoFit/>
            </a:bodyPr>
            <a:p>
              <a:pPr algn="ctr"/>
              <a:r>
                <a:rPr lang="en-US" altLang="zh-CN" dirty="0">
                  <a:latin typeface="Arial" panose="020B0604020202020204" pitchFamily="34" charset="0"/>
                  <a:ea typeface="华文楷体" panose="02010600040101010101" pitchFamily="2" charset="-122"/>
                </a:rPr>
                <a:t>      1010 </a:t>
              </a:r>
              <a:endParaRPr lang="en-US" altLang="zh-CN" dirty="0">
                <a:latin typeface="Arial" panose="020B0604020202020204" pitchFamily="34" charset="0"/>
                <a:ea typeface="华文楷体" panose="02010600040101010101" pitchFamily="2" charset="-122"/>
              </a:endParaRPr>
            </a:p>
            <a:p>
              <a:pPr algn="ctr"/>
              <a:r>
                <a:rPr lang="en-US" altLang="zh-CN" dirty="0">
                  <a:latin typeface="Arial" panose="020B0604020202020204" pitchFamily="34" charset="0"/>
                  <a:ea typeface="华文楷体" panose="02010600040101010101" pitchFamily="2" charset="-122"/>
                </a:rPr>
                <a:t>&amp;   0110 </a:t>
              </a:r>
              <a:endParaRPr lang="en-US" altLang="zh-CN" dirty="0">
                <a:latin typeface="Arial" panose="020B0604020202020204" pitchFamily="34" charset="0"/>
                <a:ea typeface="华文楷体" panose="02010600040101010101" pitchFamily="2" charset="-122"/>
              </a:endParaRPr>
            </a:p>
            <a:p>
              <a:pPr algn="ctr"/>
              <a:r>
                <a:rPr lang="en-US" altLang="zh-CN" dirty="0">
                  <a:latin typeface="Arial" panose="020B0604020202020204" pitchFamily="34" charset="0"/>
                  <a:ea typeface="华文楷体" panose="02010600040101010101" pitchFamily="2" charset="-122"/>
                </a:rPr>
                <a:t>      0010</a:t>
              </a:r>
              <a:endParaRPr lang="en-US" altLang="zh-CN" dirty="0">
                <a:latin typeface="Arial" panose="020B0604020202020204" pitchFamily="34" charset="0"/>
                <a:ea typeface="华文楷体" panose="02010600040101010101" pitchFamily="2" charset="-122"/>
              </a:endParaRPr>
            </a:p>
          </p:txBody>
        </p:sp>
        <p:sp>
          <p:nvSpPr>
            <p:cNvPr id="27677" name="Line 40"/>
            <p:cNvSpPr/>
            <p:nvPr/>
          </p:nvSpPr>
          <p:spPr>
            <a:xfrm>
              <a:off x="3621" y="3672"/>
              <a:ext cx="919" cy="0"/>
            </a:xfrm>
            <a:prstGeom prst="line">
              <a:avLst/>
            </a:prstGeom>
            <a:ln w="9525" cap="flat" cmpd="sng">
              <a:solidFill>
                <a:schemeClr val="tx1"/>
              </a:solidFill>
              <a:prstDash val="solid"/>
              <a:round/>
              <a:headEnd type="none" w="med" len="med"/>
              <a:tailEnd type="none" w="med" len="med"/>
            </a:ln>
          </p:spPr>
        </p:sp>
      </p:grpSp>
      <p:sp>
        <p:nvSpPr>
          <p:cNvPr id="31" name="标题 1"/>
          <p:cNvSpPr>
            <a:spLocks noGrp="1"/>
          </p:cNvSpPr>
          <p:nvPr>
            <p:ph type="title"/>
          </p:nvPr>
        </p:nvSpPr>
        <p:spPr>
          <a:xfrm>
            <a:off x="457200" y="274638"/>
            <a:ext cx="8507413"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直线</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Cohen-SutherLand</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编码裁剪算法</a:t>
            </a:r>
            <a:endParaRPr kumimoji="0" lang="zh-CN" altLang="en-US" sz="32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580063" y="4449763"/>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8674" name="组合 2"/>
          <p:cNvGrpSpPr/>
          <p:nvPr/>
        </p:nvGrpSpPr>
        <p:grpSpPr>
          <a:xfrm>
            <a:off x="4286250" y="3413125"/>
            <a:ext cx="4618038" cy="3333750"/>
            <a:chOff x="6750" y="4811"/>
            <a:chExt cx="7272" cy="5247"/>
          </a:xfrm>
        </p:grpSpPr>
        <p:grpSp>
          <p:nvGrpSpPr>
            <p:cNvPr id="28675" name="Group 2"/>
            <p:cNvGrpSpPr/>
            <p:nvPr/>
          </p:nvGrpSpPr>
          <p:grpSpPr>
            <a:xfrm>
              <a:off x="7707" y="5003"/>
              <a:ext cx="5520" cy="4560"/>
              <a:chOff x="3648" y="1920"/>
              <a:chExt cx="2208" cy="1824"/>
            </a:xfrm>
          </p:grpSpPr>
          <p:sp>
            <p:nvSpPr>
              <p:cNvPr id="28676" name="Line 3"/>
              <p:cNvSpPr/>
              <p:nvPr/>
            </p:nvSpPr>
            <p:spPr>
              <a:xfrm>
                <a:off x="3648" y="2496"/>
                <a:ext cx="2208" cy="0"/>
              </a:xfrm>
              <a:prstGeom prst="line">
                <a:avLst/>
              </a:prstGeom>
              <a:ln w="28575" cap="flat" cmpd="sng">
                <a:solidFill>
                  <a:schemeClr val="tx1"/>
                </a:solidFill>
                <a:prstDash val="sysDash"/>
                <a:round/>
                <a:headEnd type="none" w="sm" len="sm"/>
                <a:tailEnd type="none" w="sm" len="sm"/>
              </a:ln>
            </p:spPr>
          </p:sp>
          <p:sp>
            <p:nvSpPr>
              <p:cNvPr id="28677" name="Line 4"/>
              <p:cNvSpPr/>
              <p:nvPr/>
            </p:nvSpPr>
            <p:spPr>
              <a:xfrm>
                <a:off x="3648" y="3216"/>
                <a:ext cx="2208" cy="0"/>
              </a:xfrm>
              <a:prstGeom prst="line">
                <a:avLst/>
              </a:prstGeom>
              <a:ln w="28575" cap="flat" cmpd="sng">
                <a:solidFill>
                  <a:schemeClr val="tx1"/>
                </a:solidFill>
                <a:prstDash val="sysDash"/>
                <a:round/>
                <a:headEnd type="none" w="sm" len="sm"/>
                <a:tailEnd type="none" w="sm" len="sm"/>
              </a:ln>
            </p:spPr>
          </p:sp>
          <p:sp>
            <p:nvSpPr>
              <p:cNvPr id="28678" name="Line 5"/>
              <p:cNvSpPr/>
              <p:nvPr/>
            </p:nvSpPr>
            <p:spPr>
              <a:xfrm>
                <a:off x="4080" y="1920"/>
                <a:ext cx="0" cy="1824"/>
              </a:xfrm>
              <a:prstGeom prst="line">
                <a:avLst/>
              </a:prstGeom>
              <a:ln w="28575" cap="flat" cmpd="sng">
                <a:solidFill>
                  <a:schemeClr val="tx1"/>
                </a:solidFill>
                <a:prstDash val="sysDash"/>
                <a:round/>
                <a:headEnd type="none" w="sm" len="sm"/>
                <a:tailEnd type="none" w="sm" len="sm"/>
              </a:ln>
            </p:spPr>
          </p:sp>
          <p:sp>
            <p:nvSpPr>
              <p:cNvPr id="28679" name="Line 6"/>
              <p:cNvSpPr/>
              <p:nvPr/>
            </p:nvSpPr>
            <p:spPr>
              <a:xfrm>
                <a:off x="5376" y="1920"/>
                <a:ext cx="0" cy="1824"/>
              </a:xfrm>
              <a:prstGeom prst="line">
                <a:avLst/>
              </a:prstGeom>
              <a:ln w="28575" cap="flat" cmpd="sng">
                <a:solidFill>
                  <a:schemeClr val="tx1"/>
                </a:solidFill>
                <a:prstDash val="sysDash"/>
                <a:round/>
                <a:headEnd type="none" w="sm" len="sm"/>
                <a:tailEnd type="none" w="sm" len="sm"/>
              </a:ln>
            </p:spPr>
          </p:sp>
        </p:grpSp>
        <p:grpSp>
          <p:nvGrpSpPr>
            <p:cNvPr id="28680" name="Group 9"/>
            <p:cNvGrpSpPr/>
            <p:nvPr/>
          </p:nvGrpSpPr>
          <p:grpSpPr>
            <a:xfrm>
              <a:off x="6867" y="5123"/>
              <a:ext cx="7155" cy="4255"/>
              <a:chOff x="3302" y="1082"/>
              <a:chExt cx="2862" cy="1702"/>
            </a:xfrm>
          </p:grpSpPr>
          <p:sp>
            <p:nvSpPr>
              <p:cNvPr id="28681" name="Text Box 10"/>
              <p:cNvSpPr txBox="1"/>
              <p:nvPr/>
            </p:nvSpPr>
            <p:spPr>
              <a:xfrm>
                <a:off x="4464" y="1776"/>
                <a:ext cx="500" cy="288"/>
              </a:xfrm>
              <a:prstGeom prst="rect">
                <a:avLst/>
              </a:prstGeom>
              <a:noFill/>
              <a:ln w="12700">
                <a:noFill/>
              </a:ln>
            </p:spPr>
            <p:txBody>
              <a:bodyPr wrap="none" anchor="t" anchorCtr="0">
                <a:spAutoFit/>
              </a:bodyPr>
              <a:p>
                <a:pPr algn="ctr"/>
                <a:r>
                  <a:rPr lang="en-US" altLang="zh-CN" sz="2400" dirty="0">
                    <a:latin typeface="Times New Roman" panose="02020603050405020304" pitchFamily="18" charset="0"/>
                    <a:ea typeface="华文楷体" panose="02010600040101010101" pitchFamily="2" charset="-122"/>
                  </a:rPr>
                  <a:t>0000</a:t>
                </a:r>
                <a:endParaRPr lang="en-US" altLang="zh-CN" sz="2400" dirty="0">
                  <a:latin typeface="Times New Roman" panose="02020603050405020304" pitchFamily="18" charset="0"/>
                  <a:ea typeface="华文楷体" panose="02010600040101010101" pitchFamily="2" charset="-122"/>
                </a:endParaRPr>
              </a:p>
            </p:txBody>
          </p:sp>
          <p:sp>
            <p:nvSpPr>
              <p:cNvPr id="28682" name="Text Box 11"/>
              <p:cNvSpPr txBox="1"/>
              <p:nvPr/>
            </p:nvSpPr>
            <p:spPr>
              <a:xfrm>
                <a:off x="3302" y="1082"/>
                <a:ext cx="500" cy="288"/>
              </a:xfrm>
              <a:prstGeom prst="rect">
                <a:avLst/>
              </a:prstGeom>
              <a:noFill/>
              <a:ln w="12700">
                <a:noFill/>
              </a:ln>
            </p:spPr>
            <p:txBody>
              <a:bodyPr wrap="none" anchor="t" anchorCtr="0">
                <a:spAutoFit/>
              </a:bodyPr>
              <a:p>
                <a:pPr algn="ctr"/>
                <a:r>
                  <a:rPr lang="en-US" altLang="zh-CN" sz="2400" dirty="0">
                    <a:latin typeface="Times New Roman" panose="02020603050405020304" pitchFamily="18" charset="0"/>
                    <a:ea typeface="华文楷体" panose="02010600040101010101" pitchFamily="2" charset="-122"/>
                  </a:rPr>
                  <a:t>1001</a:t>
                </a:r>
                <a:endParaRPr lang="en-US" altLang="zh-CN" sz="2400" dirty="0">
                  <a:latin typeface="Times New Roman" panose="02020603050405020304" pitchFamily="18" charset="0"/>
                  <a:ea typeface="华文楷体" panose="02010600040101010101" pitchFamily="2" charset="-122"/>
                </a:endParaRPr>
              </a:p>
            </p:txBody>
          </p:sp>
          <p:sp>
            <p:nvSpPr>
              <p:cNvPr id="28683" name="Text Box 12"/>
              <p:cNvSpPr txBox="1"/>
              <p:nvPr/>
            </p:nvSpPr>
            <p:spPr>
              <a:xfrm>
                <a:off x="3312" y="1824"/>
                <a:ext cx="500" cy="288"/>
              </a:xfrm>
              <a:prstGeom prst="rect">
                <a:avLst/>
              </a:prstGeom>
              <a:noFill/>
              <a:ln w="12700">
                <a:noFill/>
              </a:ln>
            </p:spPr>
            <p:txBody>
              <a:bodyPr wrap="none" anchor="t" anchorCtr="0">
                <a:spAutoFit/>
              </a:bodyPr>
              <a:p>
                <a:pPr algn="ctr"/>
                <a:r>
                  <a:rPr lang="en-US" altLang="zh-CN" sz="2400" dirty="0">
                    <a:latin typeface="Times New Roman" panose="02020603050405020304" pitchFamily="18" charset="0"/>
                    <a:ea typeface="华文楷体" panose="02010600040101010101" pitchFamily="2" charset="-122"/>
                  </a:rPr>
                  <a:t>0001</a:t>
                </a:r>
                <a:endParaRPr lang="en-US" altLang="zh-CN" sz="2400" dirty="0">
                  <a:latin typeface="Times New Roman" panose="02020603050405020304" pitchFamily="18" charset="0"/>
                  <a:ea typeface="华文楷体" panose="02010600040101010101" pitchFamily="2" charset="-122"/>
                </a:endParaRPr>
              </a:p>
            </p:txBody>
          </p:sp>
          <p:sp>
            <p:nvSpPr>
              <p:cNvPr id="28684" name="Text Box 13"/>
              <p:cNvSpPr txBox="1"/>
              <p:nvPr/>
            </p:nvSpPr>
            <p:spPr>
              <a:xfrm>
                <a:off x="3312" y="2432"/>
                <a:ext cx="500" cy="288"/>
              </a:xfrm>
              <a:prstGeom prst="rect">
                <a:avLst/>
              </a:prstGeom>
              <a:noFill/>
              <a:ln w="12700">
                <a:noFill/>
              </a:ln>
            </p:spPr>
            <p:txBody>
              <a:bodyPr wrap="none" anchor="t" anchorCtr="0">
                <a:spAutoFit/>
              </a:bodyPr>
              <a:p>
                <a:pPr algn="ctr"/>
                <a:r>
                  <a:rPr lang="en-US" altLang="zh-CN" sz="2400" dirty="0">
                    <a:latin typeface="Times New Roman" panose="02020603050405020304" pitchFamily="18" charset="0"/>
                    <a:ea typeface="华文楷体" panose="02010600040101010101" pitchFamily="2" charset="-122"/>
                  </a:rPr>
                  <a:t>0101</a:t>
                </a:r>
                <a:endParaRPr lang="en-US" altLang="zh-CN" sz="2400" dirty="0">
                  <a:latin typeface="Times New Roman" panose="02020603050405020304" pitchFamily="18" charset="0"/>
                  <a:ea typeface="华文楷体" panose="02010600040101010101" pitchFamily="2" charset="-122"/>
                </a:endParaRPr>
              </a:p>
            </p:txBody>
          </p:sp>
          <p:sp>
            <p:nvSpPr>
              <p:cNvPr id="28685" name="Text Box 14"/>
              <p:cNvSpPr txBox="1"/>
              <p:nvPr/>
            </p:nvSpPr>
            <p:spPr>
              <a:xfrm>
                <a:off x="4464" y="1104"/>
                <a:ext cx="500" cy="288"/>
              </a:xfrm>
              <a:prstGeom prst="rect">
                <a:avLst/>
              </a:prstGeom>
              <a:noFill/>
              <a:ln w="12700">
                <a:noFill/>
              </a:ln>
            </p:spPr>
            <p:txBody>
              <a:bodyPr wrap="none" anchor="t" anchorCtr="0">
                <a:spAutoFit/>
              </a:bodyPr>
              <a:p>
                <a:pPr algn="ctr"/>
                <a:r>
                  <a:rPr lang="en-US" altLang="zh-CN" sz="2400" dirty="0">
                    <a:latin typeface="Times New Roman" panose="02020603050405020304" pitchFamily="18" charset="0"/>
                    <a:ea typeface="华文楷体" panose="02010600040101010101" pitchFamily="2" charset="-122"/>
                  </a:rPr>
                  <a:t>1000</a:t>
                </a:r>
                <a:endParaRPr lang="en-US" altLang="zh-CN" sz="2400" dirty="0">
                  <a:latin typeface="Times New Roman" panose="02020603050405020304" pitchFamily="18" charset="0"/>
                  <a:ea typeface="华文楷体" panose="02010600040101010101" pitchFamily="2" charset="-122"/>
                </a:endParaRPr>
              </a:p>
            </p:txBody>
          </p:sp>
          <p:sp>
            <p:nvSpPr>
              <p:cNvPr id="28686" name="Text Box 15"/>
              <p:cNvSpPr txBox="1"/>
              <p:nvPr/>
            </p:nvSpPr>
            <p:spPr>
              <a:xfrm>
                <a:off x="4464" y="2496"/>
                <a:ext cx="500" cy="288"/>
              </a:xfrm>
              <a:prstGeom prst="rect">
                <a:avLst/>
              </a:prstGeom>
              <a:noFill/>
              <a:ln w="12700">
                <a:noFill/>
              </a:ln>
            </p:spPr>
            <p:txBody>
              <a:bodyPr wrap="none" anchor="t" anchorCtr="0">
                <a:spAutoFit/>
              </a:bodyPr>
              <a:p>
                <a:pPr algn="ctr"/>
                <a:r>
                  <a:rPr lang="en-US" altLang="zh-CN" sz="2400" dirty="0">
                    <a:latin typeface="Times New Roman" panose="02020603050405020304" pitchFamily="18" charset="0"/>
                    <a:ea typeface="华文楷体" panose="02010600040101010101" pitchFamily="2" charset="-122"/>
                  </a:rPr>
                  <a:t>0100</a:t>
                </a:r>
                <a:endParaRPr lang="en-US" altLang="zh-CN" sz="2400" dirty="0">
                  <a:latin typeface="Times New Roman" panose="02020603050405020304" pitchFamily="18" charset="0"/>
                  <a:ea typeface="华文楷体" panose="02010600040101010101" pitchFamily="2" charset="-122"/>
                </a:endParaRPr>
              </a:p>
            </p:txBody>
          </p:sp>
          <p:sp>
            <p:nvSpPr>
              <p:cNvPr id="28687" name="Text Box 16"/>
              <p:cNvSpPr txBox="1"/>
              <p:nvPr/>
            </p:nvSpPr>
            <p:spPr>
              <a:xfrm>
                <a:off x="5616" y="1104"/>
                <a:ext cx="500" cy="288"/>
              </a:xfrm>
              <a:prstGeom prst="rect">
                <a:avLst/>
              </a:prstGeom>
              <a:noFill/>
              <a:ln w="12700">
                <a:noFill/>
              </a:ln>
            </p:spPr>
            <p:txBody>
              <a:bodyPr wrap="none" anchor="t" anchorCtr="0">
                <a:spAutoFit/>
              </a:bodyPr>
              <a:p>
                <a:pPr algn="ctr"/>
                <a:r>
                  <a:rPr lang="en-US" altLang="zh-CN" sz="2400" dirty="0">
                    <a:latin typeface="Times New Roman" panose="02020603050405020304" pitchFamily="18" charset="0"/>
                    <a:ea typeface="华文楷体" panose="02010600040101010101" pitchFamily="2" charset="-122"/>
                  </a:rPr>
                  <a:t>1010</a:t>
                </a:r>
                <a:endParaRPr lang="en-US" altLang="zh-CN" sz="2400" dirty="0">
                  <a:latin typeface="Times New Roman" panose="02020603050405020304" pitchFamily="18" charset="0"/>
                  <a:ea typeface="华文楷体" panose="02010600040101010101" pitchFamily="2" charset="-122"/>
                </a:endParaRPr>
              </a:p>
            </p:txBody>
          </p:sp>
          <p:sp>
            <p:nvSpPr>
              <p:cNvPr id="28688" name="Text Box 17"/>
              <p:cNvSpPr txBox="1"/>
              <p:nvPr/>
            </p:nvSpPr>
            <p:spPr>
              <a:xfrm>
                <a:off x="5664" y="1824"/>
                <a:ext cx="500" cy="288"/>
              </a:xfrm>
              <a:prstGeom prst="rect">
                <a:avLst/>
              </a:prstGeom>
              <a:noFill/>
              <a:ln w="12700">
                <a:noFill/>
              </a:ln>
            </p:spPr>
            <p:txBody>
              <a:bodyPr wrap="none" anchor="t" anchorCtr="0">
                <a:spAutoFit/>
              </a:bodyPr>
              <a:p>
                <a:pPr algn="ctr"/>
                <a:r>
                  <a:rPr lang="en-US" altLang="zh-CN" sz="2400" dirty="0">
                    <a:latin typeface="Times New Roman" panose="02020603050405020304" pitchFamily="18" charset="0"/>
                    <a:ea typeface="华文楷体" panose="02010600040101010101" pitchFamily="2" charset="-122"/>
                  </a:rPr>
                  <a:t>0010</a:t>
                </a:r>
                <a:endParaRPr lang="en-US" altLang="zh-CN" sz="2400" dirty="0">
                  <a:latin typeface="Times New Roman" panose="02020603050405020304" pitchFamily="18" charset="0"/>
                  <a:ea typeface="华文楷体" panose="02010600040101010101" pitchFamily="2" charset="-122"/>
                </a:endParaRPr>
              </a:p>
            </p:txBody>
          </p:sp>
          <p:sp>
            <p:nvSpPr>
              <p:cNvPr id="28689" name="Text Box 18"/>
              <p:cNvSpPr txBox="1"/>
              <p:nvPr/>
            </p:nvSpPr>
            <p:spPr>
              <a:xfrm>
                <a:off x="5664" y="2496"/>
                <a:ext cx="500" cy="288"/>
              </a:xfrm>
              <a:prstGeom prst="rect">
                <a:avLst/>
              </a:prstGeom>
              <a:noFill/>
              <a:ln w="12700">
                <a:noFill/>
              </a:ln>
            </p:spPr>
            <p:txBody>
              <a:bodyPr wrap="none" anchor="t" anchorCtr="0">
                <a:spAutoFit/>
              </a:bodyPr>
              <a:p>
                <a:pPr algn="ctr"/>
                <a:r>
                  <a:rPr lang="en-US" altLang="zh-CN" sz="2400" dirty="0">
                    <a:latin typeface="Times New Roman" panose="02020603050405020304" pitchFamily="18" charset="0"/>
                    <a:ea typeface="华文楷体" panose="02010600040101010101" pitchFamily="2" charset="-122"/>
                  </a:rPr>
                  <a:t>0110</a:t>
                </a:r>
                <a:endParaRPr lang="en-US" altLang="zh-CN" sz="2400" dirty="0">
                  <a:latin typeface="Times New Roman" panose="02020603050405020304" pitchFamily="18" charset="0"/>
                  <a:ea typeface="华文楷体" panose="02010600040101010101" pitchFamily="2" charset="-122"/>
                </a:endParaRPr>
              </a:p>
            </p:txBody>
          </p:sp>
        </p:grpSp>
        <p:sp>
          <p:nvSpPr>
            <p:cNvPr id="28690" name="Line 22"/>
            <p:cNvSpPr/>
            <p:nvPr/>
          </p:nvSpPr>
          <p:spPr>
            <a:xfrm flipV="1">
              <a:off x="7875" y="6978"/>
              <a:ext cx="1650" cy="1657"/>
            </a:xfrm>
            <a:prstGeom prst="line">
              <a:avLst/>
            </a:prstGeom>
            <a:ln w="38100" cap="flat" cmpd="sng">
              <a:solidFill>
                <a:srgbClr val="FF0000"/>
              </a:solidFill>
              <a:prstDash val="solid"/>
              <a:round/>
              <a:headEnd type="none" w="sm" len="sm"/>
              <a:tailEnd type="none" w="sm" len="sm"/>
            </a:ln>
          </p:spPr>
        </p:sp>
        <p:sp>
          <p:nvSpPr>
            <p:cNvPr id="28691" name="Line 23"/>
            <p:cNvSpPr/>
            <p:nvPr/>
          </p:nvSpPr>
          <p:spPr>
            <a:xfrm flipH="1" flipV="1">
              <a:off x="9525" y="8858"/>
              <a:ext cx="1200" cy="1200"/>
            </a:xfrm>
            <a:prstGeom prst="line">
              <a:avLst/>
            </a:prstGeom>
            <a:ln w="38100" cap="flat" cmpd="sng">
              <a:solidFill>
                <a:schemeClr val="accent2"/>
              </a:solidFill>
              <a:prstDash val="solid"/>
              <a:round/>
              <a:headEnd type="none" w="sm" len="sm"/>
              <a:tailEnd type="none" w="sm" len="sm"/>
            </a:ln>
          </p:spPr>
        </p:sp>
        <p:sp>
          <p:nvSpPr>
            <p:cNvPr id="28692" name="Line 24"/>
            <p:cNvSpPr/>
            <p:nvPr/>
          </p:nvSpPr>
          <p:spPr>
            <a:xfrm flipV="1">
              <a:off x="11025" y="6161"/>
              <a:ext cx="2025" cy="2925"/>
            </a:xfrm>
            <a:prstGeom prst="line">
              <a:avLst/>
            </a:prstGeom>
            <a:ln w="38100" cap="flat" cmpd="sng">
              <a:solidFill>
                <a:schemeClr val="accent2"/>
              </a:solidFill>
              <a:prstDash val="solid"/>
              <a:round/>
              <a:headEnd type="none" w="sm" len="sm"/>
              <a:tailEnd type="none" w="sm" len="sm"/>
            </a:ln>
          </p:spPr>
        </p:sp>
        <p:sp>
          <p:nvSpPr>
            <p:cNvPr id="28693" name="Line 33"/>
            <p:cNvSpPr/>
            <p:nvPr/>
          </p:nvSpPr>
          <p:spPr>
            <a:xfrm>
              <a:off x="11095" y="6858"/>
              <a:ext cx="0" cy="977"/>
            </a:xfrm>
            <a:prstGeom prst="line">
              <a:avLst/>
            </a:prstGeom>
            <a:ln w="38100" cap="sq" cmpd="sng">
              <a:solidFill>
                <a:schemeClr val="hlink"/>
              </a:solidFill>
              <a:prstDash val="solid"/>
              <a:round/>
              <a:headEnd type="none" w="sm" len="sm"/>
              <a:tailEnd type="none" w="sm" len="sm"/>
            </a:ln>
          </p:spPr>
        </p:sp>
        <p:sp>
          <p:nvSpPr>
            <p:cNvPr id="28694" name="Line 34"/>
            <p:cNvSpPr/>
            <p:nvPr/>
          </p:nvSpPr>
          <p:spPr>
            <a:xfrm flipV="1">
              <a:off x="6750" y="4811"/>
              <a:ext cx="3145" cy="2712"/>
            </a:xfrm>
            <a:prstGeom prst="line">
              <a:avLst/>
            </a:prstGeom>
            <a:ln w="28575" cap="sq" cmpd="sng">
              <a:solidFill>
                <a:srgbClr val="FF9900"/>
              </a:solidFill>
              <a:prstDash val="solid"/>
              <a:round/>
              <a:headEnd type="none" w="sm" len="sm"/>
              <a:tailEnd type="none" w="sm" len="sm"/>
            </a:ln>
          </p:spPr>
        </p:sp>
      </p:grpSp>
      <p:sp>
        <p:nvSpPr>
          <p:cNvPr id="28695" name="内容占位符 37"/>
          <p:cNvSpPr>
            <a:spLocks noGrp="1"/>
          </p:cNvSpPr>
          <p:nvPr>
            <p:ph idx="1"/>
          </p:nvPr>
        </p:nvSpPr>
        <p:spPr>
          <a:xfrm>
            <a:off x="222250" y="1389063"/>
            <a:ext cx="8575675" cy="2024062"/>
          </a:xfrm>
        </p:spPr>
        <p:txBody>
          <a:bodyPr vert="horz" wrap="square" lIns="91440" tIns="45720" rIns="91440" bIns="45720" anchor="t" anchorCtr="0"/>
          <a:p>
            <a:pPr eaLnBrk="1" hangingPunct="1"/>
            <a:r>
              <a:rPr lang="zh-CN" altLang="en-US" b="1" dirty="0">
                <a:latin typeface="楷体_GB2312"/>
                <a:ea typeface="楷体" panose="02010609060101010101" pitchFamily="49" charset="-122"/>
                <a:cs typeface="+mn-cs"/>
              </a:rPr>
              <a:t>如何处理其他情况的线段？</a:t>
            </a:r>
            <a:r>
              <a:rPr lang="zh-CN" altLang="en-US" sz="2000" b="1" dirty="0">
                <a:latin typeface="楷体_GB2312"/>
                <a:ea typeface="楷体" panose="02010609060101010101" pitchFamily="49" charset="-122"/>
                <a:cs typeface="+mn-cs"/>
              </a:rPr>
              <a:t>（非完全可见和显然不可见线段）</a:t>
            </a:r>
            <a:endParaRPr lang="zh-CN" altLang="en-US" b="1" dirty="0">
              <a:latin typeface="楷体_GB2312"/>
              <a:ea typeface="楷体" panose="02010609060101010101" pitchFamily="49" charset="-122"/>
              <a:cs typeface="+mn-cs"/>
            </a:endParaRPr>
          </a:p>
          <a:p>
            <a:pPr lvl="1" eaLnBrk="1" hangingPunct="1">
              <a:lnSpc>
                <a:spcPct val="114000"/>
              </a:lnSpc>
              <a:spcBef>
                <a:spcPts val="600"/>
              </a:spcBef>
            </a:pPr>
            <a:r>
              <a:rPr lang="zh-CN" altLang="en-US" b="1" dirty="0">
                <a:latin typeface="楷体" panose="02010609060101010101" pitchFamily="49" charset="-122"/>
                <a:ea typeface="楷体" panose="02010609060101010101" pitchFamily="49" charset="-122"/>
              </a:rPr>
              <a:t>通过端点的</a:t>
            </a:r>
            <a:r>
              <a:rPr lang="zh-CN" altLang="en-US" b="1" dirty="0">
                <a:solidFill>
                  <a:srgbClr val="0000FF"/>
                </a:solidFill>
                <a:latin typeface="楷体" panose="02010609060101010101" pitchFamily="49" charset="-122"/>
                <a:ea typeface="楷体" panose="02010609060101010101" pitchFamily="49" charset="-122"/>
              </a:rPr>
              <a:t>区域编码</a:t>
            </a:r>
            <a:r>
              <a:rPr lang="zh-CN" altLang="en-US" b="1" dirty="0">
                <a:latin typeface="楷体" panose="02010609060101010101" pitchFamily="49" charset="-122"/>
                <a:ea typeface="楷体" panose="02010609060101010101" pitchFamily="49" charset="-122"/>
              </a:rPr>
              <a:t>进行判别</a:t>
            </a:r>
            <a:endParaRPr lang="zh-CN" altLang="en-US" b="1" dirty="0">
              <a:latin typeface="楷体" panose="02010609060101010101" pitchFamily="49" charset="-122"/>
              <a:ea typeface="楷体" panose="02010609060101010101" pitchFamily="49" charset="-122"/>
            </a:endParaRPr>
          </a:p>
          <a:p>
            <a:pPr lvl="1" eaLnBrk="1" hangingPunct="1">
              <a:lnSpc>
                <a:spcPct val="114000"/>
              </a:lnSpc>
              <a:spcBef>
                <a:spcPct val="0"/>
              </a:spcBef>
            </a:pPr>
            <a:r>
              <a:rPr lang="zh-CN" altLang="en-US" b="1" dirty="0">
                <a:latin typeface="楷体_GB2312"/>
                <a:ea typeface="楷体" panose="02010609060101010101" pitchFamily="49" charset="-122"/>
              </a:rPr>
              <a:t>线段与窗口边界求交，在交点处一分为二，抛弃窗口外部分后重复处理，直到遇到前两种情况（</a:t>
            </a:r>
            <a:r>
              <a:rPr lang="zh-CN" altLang="en-US" sz="2000" b="1" dirty="0">
                <a:latin typeface="楷体_GB2312"/>
                <a:ea typeface="楷体" panose="02010609060101010101" pitchFamily="49" charset="-122"/>
              </a:rPr>
              <a:t>接受或者抛弃</a:t>
            </a:r>
            <a:r>
              <a:rPr lang="zh-CN" altLang="en-US" b="1" dirty="0">
                <a:latin typeface="楷体_GB2312"/>
                <a:ea typeface="楷体" panose="02010609060101010101" pitchFamily="49" charset="-122"/>
              </a:rPr>
              <a:t>）</a:t>
            </a:r>
            <a:endParaRPr lang="zh-CN" altLang="en-US" b="1" dirty="0">
              <a:latin typeface="楷体_GB2312"/>
              <a:ea typeface="楷体" panose="02010609060101010101" pitchFamily="49" charset="-122"/>
            </a:endParaRPr>
          </a:p>
        </p:txBody>
      </p:sp>
      <p:sp>
        <p:nvSpPr>
          <p:cNvPr id="24" name="标题 1"/>
          <p:cNvSpPr>
            <a:spLocks noGrp="1"/>
          </p:cNvSpPr>
          <p:nvPr>
            <p:ph type="title"/>
          </p:nvPr>
        </p:nvSpPr>
        <p:spPr>
          <a:xfrm>
            <a:off x="457200" y="274638"/>
            <a:ext cx="8507413"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直线</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Cohen-SutherLand</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编码裁剪算法</a:t>
            </a:r>
            <a:endParaRPr kumimoji="0" lang="zh-CN" altLang="en-US" sz="32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7" name="Group 57"/>
          <p:cNvGrpSpPr/>
          <p:nvPr/>
        </p:nvGrpSpPr>
        <p:grpSpPr>
          <a:xfrm>
            <a:off x="571500" y="2636838"/>
            <a:ext cx="7604125" cy="1498600"/>
            <a:chOff x="485" y="249"/>
            <a:chExt cx="4790" cy="944"/>
          </a:xfrm>
        </p:grpSpPr>
        <p:grpSp>
          <p:nvGrpSpPr>
            <p:cNvPr id="29698" name="Group 54"/>
            <p:cNvGrpSpPr/>
            <p:nvPr/>
          </p:nvGrpSpPr>
          <p:grpSpPr>
            <a:xfrm>
              <a:off x="485" y="249"/>
              <a:ext cx="1258" cy="944"/>
              <a:chOff x="485" y="249"/>
              <a:chExt cx="1258" cy="944"/>
            </a:xfrm>
          </p:grpSpPr>
          <p:grpSp>
            <p:nvGrpSpPr>
              <p:cNvPr id="29699" name="Group 4"/>
              <p:cNvGrpSpPr/>
              <p:nvPr/>
            </p:nvGrpSpPr>
            <p:grpSpPr>
              <a:xfrm>
                <a:off x="485" y="346"/>
                <a:ext cx="1258" cy="847"/>
                <a:chOff x="1961" y="636"/>
                <a:chExt cx="2346" cy="1597"/>
              </a:xfrm>
            </p:grpSpPr>
            <p:sp>
              <p:nvSpPr>
                <p:cNvPr id="29700" name="Rectangle 5"/>
                <p:cNvSpPr/>
                <p:nvPr/>
              </p:nvSpPr>
              <p:spPr>
                <a:xfrm>
                  <a:off x="2614" y="1096"/>
                  <a:ext cx="1040" cy="677"/>
                </a:xfrm>
                <a:prstGeom prst="rect">
                  <a:avLst/>
                </a:prstGeom>
                <a:solidFill>
                  <a:srgbClr val="CCFFFF">
                    <a:alpha val="45882"/>
                  </a:srgbClr>
                </a:solidFill>
                <a:ln w="19050" cap="flat" cmpd="sng">
                  <a:solidFill>
                    <a:srgbClr val="00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29701" name="Line 6"/>
                <p:cNvSpPr/>
                <p:nvPr/>
              </p:nvSpPr>
              <p:spPr>
                <a:xfrm>
                  <a:off x="1961" y="1096"/>
                  <a:ext cx="2346" cy="0"/>
                </a:xfrm>
                <a:prstGeom prst="line">
                  <a:avLst/>
                </a:prstGeom>
                <a:ln w="9525" cap="rnd" cmpd="sng">
                  <a:solidFill>
                    <a:schemeClr val="tx1"/>
                  </a:solidFill>
                  <a:prstDash val="sysDot"/>
                  <a:round/>
                  <a:headEnd type="none" w="med" len="med"/>
                  <a:tailEnd type="none" w="med" len="med"/>
                </a:ln>
              </p:spPr>
            </p:sp>
            <p:sp>
              <p:nvSpPr>
                <p:cNvPr id="29702" name="Line 7"/>
                <p:cNvSpPr/>
                <p:nvPr/>
              </p:nvSpPr>
              <p:spPr>
                <a:xfrm>
                  <a:off x="1961" y="1773"/>
                  <a:ext cx="2346" cy="0"/>
                </a:xfrm>
                <a:prstGeom prst="line">
                  <a:avLst/>
                </a:prstGeom>
                <a:ln w="9525" cap="rnd" cmpd="sng">
                  <a:solidFill>
                    <a:schemeClr val="tx1"/>
                  </a:solidFill>
                  <a:prstDash val="sysDot"/>
                  <a:round/>
                  <a:headEnd type="none" w="med" len="med"/>
                  <a:tailEnd type="none" w="med" len="med"/>
                </a:ln>
              </p:spPr>
            </p:sp>
            <p:sp>
              <p:nvSpPr>
                <p:cNvPr id="29703" name="Line 8"/>
                <p:cNvSpPr/>
                <p:nvPr/>
              </p:nvSpPr>
              <p:spPr>
                <a:xfrm>
                  <a:off x="2614" y="636"/>
                  <a:ext cx="0" cy="1597"/>
                </a:xfrm>
                <a:prstGeom prst="line">
                  <a:avLst/>
                </a:prstGeom>
                <a:ln w="9525" cap="rnd" cmpd="sng">
                  <a:solidFill>
                    <a:schemeClr val="tx1"/>
                  </a:solidFill>
                  <a:prstDash val="sysDot"/>
                  <a:round/>
                  <a:headEnd type="none" w="med" len="med"/>
                  <a:tailEnd type="none" w="med" len="med"/>
                </a:ln>
              </p:spPr>
            </p:sp>
            <p:sp>
              <p:nvSpPr>
                <p:cNvPr id="29704" name="Line 9"/>
                <p:cNvSpPr/>
                <p:nvPr/>
              </p:nvSpPr>
              <p:spPr>
                <a:xfrm>
                  <a:off x="3654" y="636"/>
                  <a:ext cx="0" cy="1597"/>
                </a:xfrm>
                <a:prstGeom prst="line">
                  <a:avLst/>
                </a:prstGeom>
                <a:ln w="9525" cap="rnd" cmpd="sng">
                  <a:solidFill>
                    <a:schemeClr val="tx1"/>
                  </a:solidFill>
                  <a:prstDash val="sysDot"/>
                  <a:round/>
                  <a:headEnd type="none" w="med" len="med"/>
                  <a:tailEnd type="none" w="med" len="med"/>
                </a:ln>
              </p:spPr>
            </p:sp>
          </p:grpSp>
          <p:sp>
            <p:nvSpPr>
              <p:cNvPr id="29705" name="Line 33"/>
              <p:cNvSpPr/>
              <p:nvPr/>
            </p:nvSpPr>
            <p:spPr>
              <a:xfrm flipV="1">
                <a:off x="945" y="587"/>
                <a:ext cx="217" cy="170"/>
              </a:xfrm>
              <a:prstGeom prst="line">
                <a:avLst/>
              </a:prstGeom>
              <a:ln w="9525" cap="flat" cmpd="sng">
                <a:solidFill>
                  <a:schemeClr val="tx1"/>
                </a:solidFill>
                <a:prstDash val="solid"/>
                <a:round/>
                <a:headEnd type="none" w="med" len="med"/>
                <a:tailEnd type="none" w="med" len="med"/>
              </a:ln>
            </p:spPr>
          </p:sp>
          <p:sp>
            <p:nvSpPr>
              <p:cNvPr id="29706" name="Line 34"/>
              <p:cNvSpPr/>
              <p:nvPr/>
            </p:nvSpPr>
            <p:spPr>
              <a:xfrm flipV="1">
                <a:off x="1162" y="418"/>
                <a:ext cx="218" cy="170"/>
              </a:xfrm>
              <a:prstGeom prst="line">
                <a:avLst/>
              </a:prstGeom>
              <a:ln w="9525" cap="flat" cmpd="sng">
                <a:solidFill>
                  <a:schemeClr val="tx1"/>
                </a:solidFill>
                <a:prstDash val="solid"/>
                <a:round/>
                <a:headEnd type="none" w="med" len="med"/>
                <a:tailEnd type="none" w="med" len="med"/>
              </a:ln>
            </p:spPr>
          </p:sp>
          <p:sp>
            <p:nvSpPr>
              <p:cNvPr id="29707" name="Line 35"/>
              <p:cNvSpPr/>
              <p:nvPr/>
            </p:nvSpPr>
            <p:spPr>
              <a:xfrm flipV="1">
                <a:off x="1380" y="249"/>
                <a:ext cx="218" cy="170"/>
              </a:xfrm>
              <a:prstGeom prst="line">
                <a:avLst/>
              </a:prstGeom>
              <a:ln w="9525" cap="flat" cmpd="sng">
                <a:solidFill>
                  <a:schemeClr val="tx1"/>
                </a:solidFill>
                <a:prstDash val="solid"/>
                <a:round/>
                <a:headEnd type="none" w="med" len="med"/>
                <a:tailEnd type="none" w="med" len="med"/>
              </a:ln>
            </p:spPr>
          </p:sp>
        </p:grpSp>
        <p:grpSp>
          <p:nvGrpSpPr>
            <p:cNvPr id="29708" name="Group 55"/>
            <p:cNvGrpSpPr/>
            <p:nvPr/>
          </p:nvGrpSpPr>
          <p:grpSpPr>
            <a:xfrm>
              <a:off x="2348" y="321"/>
              <a:ext cx="1258" cy="847"/>
              <a:chOff x="2348" y="321"/>
              <a:chExt cx="1258" cy="847"/>
            </a:xfrm>
          </p:grpSpPr>
          <p:grpSp>
            <p:nvGrpSpPr>
              <p:cNvPr id="29709" name="Group 36"/>
              <p:cNvGrpSpPr/>
              <p:nvPr/>
            </p:nvGrpSpPr>
            <p:grpSpPr>
              <a:xfrm>
                <a:off x="2348" y="321"/>
                <a:ext cx="1258" cy="847"/>
                <a:chOff x="1961" y="636"/>
                <a:chExt cx="2346" cy="1597"/>
              </a:xfrm>
            </p:grpSpPr>
            <p:sp>
              <p:nvSpPr>
                <p:cNvPr id="29710" name="Rectangle 37"/>
                <p:cNvSpPr/>
                <p:nvPr/>
              </p:nvSpPr>
              <p:spPr>
                <a:xfrm>
                  <a:off x="2614" y="1096"/>
                  <a:ext cx="1040" cy="677"/>
                </a:xfrm>
                <a:prstGeom prst="rect">
                  <a:avLst/>
                </a:prstGeom>
                <a:solidFill>
                  <a:srgbClr val="CCFFFF">
                    <a:alpha val="45882"/>
                  </a:srgbClr>
                </a:solidFill>
                <a:ln w="19050" cap="flat" cmpd="sng">
                  <a:solidFill>
                    <a:srgbClr val="00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29711" name="Line 38"/>
                <p:cNvSpPr/>
                <p:nvPr/>
              </p:nvSpPr>
              <p:spPr>
                <a:xfrm>
                  <a:off x="1961" y="1096"/>
                  <a:ext cx="2346" cy="0"/>
                </a:xfrm>
                <a:prstGeom prst="line">
                  <a:avLst/>
                </a:prstGeom>
                <a:ln w="9525" cap="rnd" cmpd="sng">
                  <a:solidFill>
                    <a:schemeClr val="tx1"/>
                  </a:solidFill>
                  <a:prstDash val="sysDot"/>
                  <a:round/>
                  <a:headEnd type="none" w="med" len="med"/>
                  <a:tailEnd type="none" w="med" len="med"/>
                </a:ln>
              </p:spPr>
            </p:sp>
            <p:sp>
              <p:nvSpPr>
                <p:cNvPr id="29712" name="Line 39"/>
                <p:cNvSpPr/>
                <p:nvPr/>
              </p:nvSpPr>
              <p:spPr>
                <a:xfrm>
                  <a:off x="1961" y="1773"/>
                  <a:ext cx="2346" cy="0"/>
                </a:xfrm>
                <a:prstGeom prst="line">
                  <a:avLst/>
                </a:prstGeom>
                <a:ln w="9525" cap="rnd" cmpd="sng">
                  <a:solidFill>
                    <a:schemeClr val="tx1"/>
                  </a:solidFill>
                  <a:prstDash val="sysDot"/>
                  <a:round/>
                  <a:headEnd type="none" w="med" len="med"/>
                  <a:tailEnd type="none" w="med" len="med"/>
                </a:ln>
              </p:spPr>
            </p:sp>
            <p:sp>
              <p:nvSpPr>
                <p:cNvPr id="29713" name="Line 40"/>
                <p:cNvSpPr/>
                <p:nvPr/>
              </p:nvSpPr>
              <p:spPr>
                <a:xfrm>
                  <a:off x="2614" y="636"/>
                  <a:ext cx="0" cy="1597"/>
                </a:xfrm>
                <a:prstGeom prst="line">
                  <a:avLst/>
                </a:prstGeom>
                <a:ln w="9525" cap="rnd" cmpd="sng">
                  <a:solidFill>
                    <a:schemeClr val="tx1"/>
                  </a:solidFill>
                  <a:prstDash val="sysDot"/>
                  <a:round/>
                  <a:headEnd type="none" w="med" len="med"/>
                  <a:tailEnd type="none" w="med" len="med"/>
                </a:ln>
              </p:spPr>
            </p:sp>
            <p:sp>
              <p:nvSpPr>
                <p:cNvPr id="29714" name="Line 41"/>
                <p:cNvSpPr/>
                <p:nvPr/>
              </p:nvSpPr>
              <p:spPr>
                <a:xfrm>
                  <a:off x="3654" y="636"/>
                  <a:ext cx="0" cy="1597"/>
                </a:xfrm>
                <a:prstGeom prst="line">
                  <a:avLst/>
                </a:prstGeom>
                <a:ln w="9525" cap="rnd" cmpd="sng">
                  <a:solidFill>
                    <a:schemeClr val="tx1"/>
                  </a:solidFill>
                  <a:prstDash val="sysDot"/>
                  <a:round/>
                  <a:headEnd type="none" w="med" len="med"/>
                  <a:tailEnd type="none" w="med" len="med"/>
                </a:ln>
              </p:spPr>
            </p:sp>
          </p:grpSp>
          <p:sp>
            <p:nvSpPr>
              <p:cNvPr id="29715" name="Line 42"/>
              <p:cNvSpPr/>
              <p:nvPr/>
            </p:nvSpPr>
            <p:spPr>
              <a:xfrm flipV="1">
                <a:off x="2808" y="562"/>
                <a:ext cx="217" cy="170"/>
              </a:xfrm>
              <a:prstGeom prst="line">
                <a:avLst/>
              </a:prstGeom>
              <a:ln w="9525" cap="flat" cmpd="sng">
                <a:solidFill>
                  <a:schemeClr val="tx1"/>
                </a:solidFill>
                <a:prstDash val="solid"/>
                <a:round/>
                <a:headEnd type="none" w="med" len="med"/>
                <a:tailEnd type="none" w="med" len="med"/>
              </a:ln>
            </p:spPr>
          </p:sp>
          <p:sp>
            <p:nvSpPr>
              <p:cNvPr id="29716" name="Line 43"/>
              <p:cNvSpPr/>
              <p:nvPr/>
            </p:nvSpPr>
            <p:spPr>
              <a:xfrm flipV="1">
                <a:off x="3025" y="393"/>
                <a:ext cx="218" cy="170"/>
              </a:xfrm>
              <a:prstGeom prst="line">
                <a:avLst/>
              </a:prstGeom>
              <a:ln w="9525" cap="flat" cmpd="sng">
                <a:solidFill>
                  <a:schemeClr val="tx1"/>
                </a:solidFill>
                <a:prstDash val="solid"/>
                <a:round/>
                <a:headEnd type="none" w="med" len="med"/>
                <a:tailEnd type="none" w="med" len="med"/>
              </a:ln>
            </p:spPr>
          </p:sp>
        </p:grpSp>
        <p:grpSp>
          <p:nvGrpSpPr>
            <p:cNvPr id="29717" name="Group 56"/>
            <p:cNvGrpSpPr/>
            <p:nvPr/>
          </p:nvGrpSpPr>
          <p:grpSpPr>
            <a:xfrm>
              <a:off x="4017" y="346"/>
              <a:ext cx="1258" cy="847"/>
              <a:chOff x="4017" y="346"/>
              <a:chExt cx="1258" cy="847"/>
            </a:xfrm>
          </p:grpSpPr>
          <p:grpSp>
            <p:nvGrpSpPr>
              <p:cNvPr id="29718" name="Group 45"/>
              <p:cNvGrpSpPr/>
              <p:nvPr/>
            </p:nvGrpSpPr>
            <p:grpSpPr>
              <a:xfrm>
                <a:off x="4017" y="346"/>
                <a:ext cx="1258" cy="847"/>
                <a:chOff x="1961" y="636"/>
                <a:chExt cx="2346" cy="1597"/>
              </a:xfrm>
            </p:grpSpPr>
            <p:sp>
              <p:nvSpPr>
                <p:cNvPr id="29719" name="Rectangle 46"/>
                <p:cNvSpPr/>
                <p:nvPr/>
              </p:nvSpPr>
              <p:spPr>
                <a:xfrm>
                  <a:off x="2614" y="1096"/>
                  <a:ext cx="1040" cy="677"/>
                </a:xfrm>
                <a:prstGeom prst="rect">
                  <a:avLst/>
                </a:prstGeom>
                <a:solidFill>
                  <a:srgbClr val="CCFFFF">
                    <a:alpha val="45882"/>
                  </a:srgbClr>
                </a:solidFill>
                <a:ln w="19050" cap="flat" cmpd="sng">
                  <a:solidFill>
                    <a:srgbClr val="00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29720" name="Line 47"/>
                <p:cNvSpPr/>
                <p:nvPr/>
              </p:nvSpPr>
              <p:spPr>
                <a:xfrm>
                  <a:off x="1961" y="1096"/>
                  <a:ext cx="2346" cy="0"/>
                </a:xfrm>
                <a:prstGeom prst="line">
                  <a:avLst/>
                </a:prstGeom>
                <a:ln w="9525" cap="rnd" cmpd="sng">
                  <a:solidFill>
                    <a:schemeClr val="tx1"/>
                  </a:solidFill>
                  <a:prstDash val="sysDot"/>
                  <a:round/>
                  <a:headEnd type="none" w="med" len="med"/>
                  <a:tailEnd type="none" w="med" len="med"/>
                </a:ln>
              </p:spPr>
            </p:sp>
            <p:sp>
              <p:nvSpPr>
                <p:cNvPr id="29721" name="Line 48"/>
                <p:cNvSpPr/>
                <p:nvPr/>
              </p:nvSpPr>
              <p:spPr>
                <a:xfrm>
                  <a:off x="1961" y="1773"/>
                  <a:ext cx="2346" cy="0"/>
                </a:xfrm>
                <a:prstGeom prst="line">
                  <a:avLst/>
                </a:prstGeom>
                <a:ln w="9525" cap="rnd" cmpd="sng">
                  <a:solidFill>
                    <a:schemeClr val="tx1"/>
                  </a:solidFill>
                  <a:prstDash val="sysDot"/>
                  <a:round/>
                  <a:headEnd type="none" w="med" len="med"/>
                  <a:tailEnd type="none" w="med" len="med"/>
                </a:ln>
              </p:spPr>
            </p:sp>
            <p:sp>
              <p:nvSpPr>
                <p:cNvPr id="29722" name="Line 49"/>
                <p:cNvSpPr/>
                <p:nvPr/>
              </p:nvSpPr>
              <p:spPr>
                <a:xfrm>
                  <a:off x="2614" y="636"/>
                  <a:ext cx="0" cy="1597"/>
                </a:xfrm>
                <a:prstGeom prst="line">
                  <a:avLst/>
                </a:prstGeom>
                <a:ln w="9525" cap="rnd" cmpd="sng">
                  <a:solidFill>
                    <a:schemeClr val="tx1"/>
                  </a:solidFill>
                  <a:prstDash val="sysDot"/>
                  <a:round/>
                  <a:headEnd type="none" w="med" len="med"/>
                  <a:tailEnd type="none" w="med" len="med"/>
                </a:ln>
              </p:spPr>
            </p:sp>
            <p:sp>
              <p:nvSpPr>
                <p:cNvPr id="29723" name="Line 50"/>
                <p:cNvSpPr/>
                <p:nvPr/>
              </p:nvSpPr>
              <p:spPr>
                <a:xfrm>
                  <a:off x="3654" y="636"/>
                  <a:ext cx="0" cy="1597"/>
                </a:xfrm>
                <a:prstGeom prst="line">
                  <a:avLst/>
                </a:prstGeom>
                <a:ln w="9525" cap="rnd" cmpd="sng">
                  <a:solidFill>
                    <a:schemeClr val="tx1"/>
                  </a:solidFill>
                  <a:prstDash val="sysDot"/>
                  <a:round/>
                  <a:headEnd type="none" w="med" len="med"/>
                  <a:tailEnd type="none" w="med" len="med"/>
                </a:ln>
              </p:spPr>
            </p:sp>
          </p:grpSp>
          <p:sp>
            <p:nvSpPr>
              <p:cNvPr id="29724" name="Line 51"/>
              <p:cNvSpPr/>
              <p:nvPr/>
            </p:nvSpPr>
            <p:spPr>
              <a:xfrm flipV="1">
                <a:off x="4477" y="587"/>
                <a:ext cx="217" cy="170"/>
              </a:xfrm>
              <a:prstGeom prst="line">
                <a:avLst/>
              </a:prstGeom>
              <a:ln w="9525" cap="flat" cmpd="sng">
                <a:solidFill>
                  <a:schemeClr val="tx1"/>
                </a:solidFill>
                <a:prstDash val="solid"/>
                <a:round/>
                <a:headEnd type="none" w="med" len="med"/>
                <a:tailEnd type="none" w="med" len="med"/>
              </a:ln>
            </p:spPr>
          </p:sp>
        </p:grpSp>
      </p:grpSp>
      <p:sp>
        <p:nvSpPr>
          <p:cNvPr id="29725" name="Rectangle 58"/>
          <p:cNvSpPr/>
          <p:nvPr/>
        </p:nvSpPr>
        <p:spPr>
          <a:xfrm>
            <a:off x="539750" y="1558925"/>
            <a:ext cx="8526463" cy="1074738"/>
          </a:xfrm>
          <a:prstGeom prst="rect">
            <a:avLst/>
          </a:prstGeom>
          <a:noFill/>
          <a:ln w="9525">
            <a:noFill/>
          </a:ln>
        </p:spPr>
        <p:txBody>
          <a:bodyPr anchor="t" anchorCtr="0"/>
          <a:p>
            <a:pPr marL="342900" indent="-342900">
              <a:spcBef>
                <a:spcPct val="20000"/>
              </a:spcBef>
              <a:buClr>
                <a:schemeClr val="accent2"/>
              </a:buClr>
              <a:buFont typeface="Arial" panose="020B0604020202020204" pitchFamily="34" charset="0"/>
              <a:buChar char="•"/>
            </a:pPr>
            <a:r>
              <a:rPr lang="en-US" altLang="zh-CN" sz="2600" b="1" dirty="0">
                <a:latin typeface="Times New Roman" panose="02020603050405020304" pitchFamily="18" charset="0"/>
                <a:ea typeface="楷体" panose="02010609060101010101" pitchFamily="49" charset="-122"/>
              </a:rPr>
              <a:t>case 3: </a:t>
            </a:r>
            <a:r>
              <a:rPr lang="zh-CN" altLang="en-US" sz="2600" b="1" dirty="0">
                <a:latin typeface="Times New Roman" panose="02020603050405020304" pitchFamily="18" charset="0"/>
                <a:ea typeface="楷体" panose="02010609060101010101" pitchFamily="49" charset="-122"/>
              </a:rPr>
              <a:t>一个端点在窗口内，一个端点在外。（如何从编码判定这种情况？）用对应的边界逐个裁剪</a:t>
            </a:r>
            <a:r>
              <a:rPr lang="en-US" altLang="zh-CN" sz="2600" b="1" dirty="0">
                <a:latin typeface="Times New Roman" panose="02020603050405020304" pitchFamily="18" charset="0"/>
                <a:ea typeface="楷体" panose="02010609060101010101" pitchFamily="49" charset="-122"/>
              </a:rPr>
              <a:t>(</a:t>
            </a:r>
            <a:r>
              <a:rPr lang="zh-CN" altLang="en-US" sz="2600" b="1" dirty="0">
                <a:latin typeface="Times New Roman" panose="02020603050405020304" pitchFamily="18" charset="0"/>
                <a:ea typeface="楷体" panose="02010609060101010101" pitchFamily="49" charset="-122"/>
              </a:rPr>
              <a:t>最多两次</a:t>
            </a:r>
            <a:r>
              <a:rPr lang="en-US" altLang="zh-CN" sz="2600" b="1" dirty="0">
                <a:latin typeface="Times New Roman" panose="02020603050405020304" pitchFamily="18" charset="0"/>
                <a:ea typeface="楷体" panose="02010609060101010101" pitchFamily="49" charset="-122"/>
              </a:rPr>
              <a:t>)</a:t>
            </a:r>
            <a:r>
              <a:rPr lang="zh-CN" altLang="en-US" sz="2600" b="1" dirty="0">
                <a:latin typeface="Times New Roman" panose="02020603050405020304" pitchFamily="18" charset="0"/>
                <a:ea typeface="楷体" panose="02010609060101010101" pitchFamily="49" charset="-122"/>
              </a:rPr>
              <a:t>。</a:t>
            </a:r>
            <a:r>
              <a:rPr lang="en-US" altLang="zh-CN" sz="2600" b="1" dirty="0">
                <a:latin typeface="Times New Roman" panose="02020603050405020304" pitchFamily="18" charset="0"/>
                <a:ea typeface="楷体" panose="02010609060101010101" pitchFamily="49" charset="-122"/>
              </a:rPr>
              <a:t> </a:t>
            </a:r>
            <a:endParaRPr lang="en-US" altLang="zh-CN" sz="2600" b="1" dirty="0">
              <a:latin typeface="Times New Roman" panose="02020603050405020304" pitchFamily="18" charset="0"/>
              <a:ea typeface="楷体" panose="02010609060101010101" pitchFamily="49" charset="-122"/>
            </a:endParaRPr>
          </a:p>
        </p:txBody>
      </p:sp>
      <p:sp>
        <p:nvSpPr>
          <p:cNvPr id="32" name="标题 1"/>
          <p:cNvSpPr txBox="1"/>
          <p:nvPr/>
        </p:nvSpPr>
        <p:spPr>
          <a:xfrm>
            <a:off x="457200" y="274638"/>
            <a:ext cx="8507413"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直线裁剪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Cohen-SutherLand</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编码裁剪算法</a:t>
            </a:r>
            <a:endParaRPr kumimoji="0" lang="zh-CN" altLang="en-US" sz="32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9727" name="Group 59"/>
          <p:cNvGrpSpPr/>
          <p:nvPr/>
        </p:nvGrpSpPr>
        <p:grpSpPr>
          <a:xfrm>
            <a:off x="4478338" y="4851400"/>
            <a:ext cx="2266950" cy="1573213"/>
            <a:chOff x="412" y="2136"/>
            <a:chExt cx="1428" cy="991"/>
          </a:xfrm>
        </p:grpSpPr>
        <p:grpSp>
          <p:nvGrpSpPr>
            <p:cNvPr id="29728" name="Group 18"/>
            <p:cNvGrpSpPr/>
            <p:nvPr/>
          </p:nvGrpSpPr>
          <p:grpSpPr>
            <a:xfrm>
              <a:off x="583" y="2233"/>
              <a:ext cx="1259" cy="847"/>
              <a:chOff x="1961" y="636"/>
              <a:chExt cx="2346" cy="1597"/>
            </a:xfrm>
          </p:grpSpPr>
          <p:sp>
            <p:nvSpPr>
              <p:cNvPr id="29729" name="Rectangle 19"/>
              <p:cNvSpPr/>
              <p:nvPr/>
            </p:nvSpPr>
            <p:spPr>
              <a:xfrm>
                <a:off x="2614" y="1096"/>
                <a:ext cx="1040" cy="677"/>
              </a:xfrm>
              <a:prstGeom prst="rect">
                <a:avLst/>
              </a:prstGeom>
              <a:solidFill>
                <a:srgbClr val="CCFFFF">
                  <a:alpha val="45882"/>
                </a:srgbClr>
              </a:solidFill>
              <a:ln w="19050" cap="flat" cmpd="sng">
                <a:solidFill>
                  <a:srgbClr val="00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29730" name="Line 20"/>
              <p:cNvSpPr/>
              <p:nvPr/>
            </p:nvSpPr>
            <p:spPr>
              <a:xfrm>
                <a:off x="1961" y="1096"/>
                <a:ext cx="2346" cy="0"/>
              </a:xfrm>
              <a:prstGeom prst="line">
                <a:avLst/>
              </a:prstGeom>
              <a:ln w="9525" cap="rnd" cmpd="sng">
                <a:solidFill>
                  <a:schemeClr val="tx1"/>
                </a:solidFill>
                <a:prstDash val="sysDot"/>
                <a:round/>
                <a:headEnd type="none" w="med" len="med"/>
                <a:tailEnd type="none" w="med" len="med"/>
              </a:ln>
            </p:spPr>
          </p:sp>
          <p:sp>
            <p:nvSpPr>
              <p:cNvPr id="29731" name="Line 21"/>
              <p:cNvSpPr/>
              <p:nvPr/>
            </p:nvSpPr>
            <p:spPr>
              <a:xfrm>
                <a:off x="1961" y="1773"/>
                <a:ext cx="2346" cy="0"/>
              </a:xfrm>
              <a:prstGeom prst="line">
                <a:avLst/>
              </a:prstGeom>
              <a:ln w="9525" cap="rnd" cmpd="sng">
                <a:solidFill>
                  <a:schemeClr val="tx1"/>
                </a:solidFill>
                <a:prstDash val="sysDot"/>
                <a:round/>
                <a:headEnd type="none" w="med" len="med"/>
                <a:tailEnd type="none" w="med" len="med"/>
              </a:ln>
            </p:spPr>
          </p:sp>
          <p:sp>
            <p:nvSpPr>
              <p:cNvPr id="29732" name="Line 22"/>
              <p:cNvSpPr/>
              <p:nvPr/>
            </p:nvSpPr>
            <p:spPr>
              <a:xfrm>
                <a:off x="2614" y="636"/>
                <a:ext cx="0" cy="1597"/>
              </a:xfrm>
              <a:prstGeom prst="line">
                <a:avLst/>
              </a:prstGeom>
              <a:ln w="9525" cap="rnd" cmpd="sng">
                <a:solidFill>
                  <a:schemeClr val="tx1"/>
                </a:solidFill>
                <a:prstDash val="sysDot"/>
                <a:round/>
                <a:headEnd type="none" w="med" len="med"/>
                <a:tailEnd type="none" w="med" len="med"/>
              </a:ln>
            </p:spPr>
          </p:sp>
          <p:sp>
            <p:nvSpPr>
              <p:cNvPr id="29733" name="Line 23"/>
              <p:cNvSpPr/>
              <p:nvPr/>
            </p:nvSpPr>
            <p:spPr>
              <a:xfrm>
                <a:off x="3654" y="636"/>
                <a:ext cx="0" cy="1597"/>
              </a:xfrm>
              <a:prstGeom prst="line">
                <a:avLst/>
              </a:prstGeom>
              <a:ln w="9525" cap="rnd" cmpd="sng">
                <a:solidFill>
                  <a:schemeClr val="tx1"/>
                </a:solidFill>
                <a:prstDash val="sysDot"/>
                <a:round/>
                <a:headEnd type="none" w="med" len="med"/>
                <a:tailEnd type="none" w="med" len="med"/>
              </a:ln>
            </p:spPr>
          </p:sp>
        </p:grpSp>
        <p:sp>
          <p:nvSpPr>
            <p:cNvPr id="29734" name="Line 24"/>
            <p:cNvSpPr/>
            <p:nvPr/>
          </p:nvSpPr>
          <p:spPr>
            <a:xfrm flipV="1">
              <a:off x="412" y="2136"/>
              <a:ext cx="1331" cy="943"/>
            </a:xfrm>
            <a:prstGeom prst="line">
              <a:avLst/>
            </a:prstGeom>
            <a:ln w="9525" cap="flat" cmpd="sng">
              <a:solidFill>
                <a:schemeClr val="tx1"/>
              </a:solidFill>
              <a:prstDash val="solid"/>
              <a:round/>
              <a:headEnd type="none" w="med" len="med"/>
              <a:tailEnd type="none" w="med" len="med"/>
            </a:ln>
          </p:spPr>
        </p:sp>
        <p:sp>
          <p:nvSpPr>
            <p:cNvPr id="29735" name="Line 32"/>
            <p:cNvSpPr/>
            <p:nvPr/>
          </p:nvSpPr>
          <p:spPr>
            <a:xfrm flipV="1">
              <a:off x="1235" y="2692"/>
              <a:ext cx="581" cy="435"/>
            </a:xfrm>
            <a:prstGeom prst="line">
              <a:avLst/>
            </a:prstGeom>
            <a:ln w="9525" cap="flat" cmpd="sng">
              <a:solidFill>
                <a:schemeClr val="tx1"/>
              </a:solidFill>
              <a:prstDash val="solid"/>
              <a:round/>
              <a:headEnd type="none" w="med" len="med"/>
              <a:tailEnd type="none" w="med" len="med"/>
            </a:ln>
          </p:spPr>
        </p:sp>
      </p:grpSp>
      <p:sp>
        <p:nvSpPr>
          <p:cNvPr id="29736" name="Rectangle 60"/>
          <p:cNvSpPr/>
          <p:nvPr/>
        </p:nvSpPr>
        <p:spPr>
          <a:xfrm>
            <a:off x="539750" y="4225925"/>
            <a:ext cx="8526463" cy="1074738"/>
          </a:xfrm>
          <a:prstGeom prst="rect">
            <a:avLst/>
          </a:prstGeom>
          <a:noFill/>
          <a:ln w="9525">
            <a:noFill/>
          </a:ln>
        </p:spPr>
        <p:txBody>
          <a:bodyPr anchor="t" anchorCtr="0"/>
          <a:p>
            <a:pPr marL="342900" indent="-342900">
              <a:spcBef>
                <a:spcPct val="20000"/>
              </a:spcBef>
              <a:buClr>
                <a:schemeClr val="accent2"/>
              </a:buClr>
              <a:buFont typeface="Arial" panose="020B0604020202020204" pitchFamily="34" charset="0"/>
              <a:buChar char="•"/>
            </a:pPr>
            <a:r>
              <a:rPr lang="en-US" altLang="zh-CN" sz="2600" b="1" dirty="0">
                <a:latin typeface="Times New Roman" panose="02020603050405020304" pitchFamily="18" charset="0"/>
                <a:ea typeface="楷体" panose="02010609060101010101" pitchFamily="49" charset="-122"/>
              </a:rPr>
              <a:t>case 4:</a:t>
            </a:r>
            <a:r>
              <a:rPr lang="zh-CN" altLang="en-US" sz="2600" b="1" dirty="0">
                <a:latin typeface="Times New Roman" panose="02020603050405020304" pitchFamily="18" charset="0"/>
                <a:ea typeface="楷体" panose="02010609060101010101" pitchFamily="49" charset="-122"/>
              </a:rPr>
              <a:t>两个端点都在外部。用</a:t>
            </a:r>
            <a:r>
              <a:rPr lang="en-US" altLang="zh-CN" sz="2600" b="1" dirty="0">
                <a:latin typeface="Times New Roman" panose="02020603050405020304" pitchFamily="18" charset="0"/>
                <a:ea typeface="楷体" panose="02010609060101010101" pitchFamily="49" charset="-122"/>
              </a:rPr>
              <a:t>4</a:t>
            </a:r>
            <a:r>
              <a:rPr lang="zh-CN" altLang="en-US" sz="2600" b="1" dirty="0">
                <a:latin typeface="Times New Roman" panose="02020603050405020304" pitchFamily="18" charset="0"/>
                <a:ea typeface="楷体" panose="02010609060101010101" pitchFamily="49" charset="-122"/>
              </a:rPr>
              <a:t>个边界逐个裁剪</a:t>
            </a:r>
            <a:r>
              <a:rPr lang="en-US" altLang="zh-CN" sz="2600" b="1" dirty="0">
                <a:latin typeface="Times New Roman" panose="02020603050405020304" pitchFamily="18" charset="0"/>
                <a:ea typeface="楷体" panose="02010609060101010101" pitchFamily="49" charset="-122"/>
              </a:rPr>
              <a:t>.</a:t>
            </a:r>
            <a:r>
              <a:rPr lang="zh-CN" altLang="en-US" sz="2600" b="1" dirty="0">
                <a:latin typeface="Times New Roman" panose="02020603050405020304" pitchFamily="18" charset="0"/>
                <a:ea typeface="楷体" panose="02010609060101010101" pitchFamily="49" charset="-122"/>
              </a:rPr>
              <a:t>（类似于</a:t>
            </a:r>
            <a:r>
              <a:rPr lang="en-US" altLang="zh-CN" sz="2600" b="1" dirty="0">
                <a:latin typeface="Times New Roman" panose="02020603050405020304" pitchFamily="18" charset="0"/>
                <a:ea typeface="楷体" panose="02010609060101010101" pitchFamily="49" charset="-122"/>
              </a:rPr>
              <a:t>case3</a:t>
            </a:r>
            <a:r>
              <a:rPr lang="zh-CN" altLang="en-US" sz="2600" b="1" dirty="0">
                <a:latin typeface="Times New Roman" panose="02020603050405020304" pitchFamily="18" charset="0"/>
                <a:ea typeface="楷体" panose="02010609060101010101" pitchFamily="49" charset="-122"/>
              </a:rPr>
              <a:t>）</a:t>
            </a:r>
            <a:r>
              <a:rPr lang="en-US" altLang="zh-CN" sz="2600" b="1" dirty="0">
                <a:latin typeface="Times New Roman" panose="02020603050405020304" pitchFamily="18" charset="0"/>
                <a:ea typeface="楷体_GB2312"/>
              </a:rPr>
              <a:t> </a:t>
            </a:r>
            <a:endParaRPr lang="en-US" altLang="zh-CN" sz="2600" b="1" dirty="0">
              <a:latin typeface="Times New Roman" panose="02020603050405020304" pitchFamily="18" charset="0"/>
              <a:ea typeface="楷体_GB2312"/>
            </a:endParaRPr>
          </a:p>
        </p:txBody>
      </p:sp>
      <p:sp>
        <p:nvSpPr>
          <p:cNvPr id="2" name="左大括号 1"/>
          <p:cNvSpPr/>
          <p:nvPr/>
        </p:nvSpPr>
        <p:spPr>
          <a:xfrm>
            <a:off x="0" y="1789113"/>
            <a:ext cx="668338" cy="3228975"/>
          </a:xfrm>
          <a:prstGeom prst="leftBrace">
            <a:avLst>
              <a:gd name="adj1" fmla="val 5093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738" name="TextBox 2"/>
          <p:cNvSpPr txBox="1"/>
          <p:nvPr/>
        </p:nvSpPr>
        <p:spPr>
          <a:xfrm>
            <a:off x="-139700" y="2720975"/>
            <a:ext cx="1816100" cy="368300"/>
          </a:xfrm>
          <a:prstGeom prst="rect">
            <a:avLst/>
          </a:prstGeom>
          <a:noFill/>
          <a:ln w="9525">
            <a:noFill/>
          </a:ln>
        </p:spPr>
        <p:txBody>
          <a:bodyPr anchor="t" anchorCtr="0">
            <a:spAutoFit/>
          </a:bodyPr>
          <a:p>
            <a:r>
              <a:rPr lang="zh-CN" altLang="en-US" dirty="0">
                <a:latin typeface="Arial" panose="020B0604020202020204" pitchFamily="34" charset="0"/>
                <a:ea typeface="华文楷体" panose="02010600040101010101" pitchFamily="2" charset="-122"/>
              </a:rPr>
              <a:t>合并处理</a:t>
            </a:r>
            <a:endParaRPr lang="zh-CN" altLang="en-US" dirty="0">
              <a:latin typeface="Arial" panose="020B0604020202020204" pitchFamily="34" charset="0"/>
              <a:ea typeface="华文楷体"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内容占位符 2"/>
          <p:cNvSpPr txBox="1"/>
          <p:nvPr/>
        </p:nvSpPr>
        <p:spPr>
          <a:xfrm>
            <a:off x="474663" y="1268413"/>
            <a:ext cx="8229600" cy="1439862"/>
          </a:xfrm>
          <a:prstGeom prst="rect">
            <a:avLst/>
          </a:prstGeom>
          <a:noFill/>
          <a:ln w="9525">
            <a:noFill/>
          </a:ln>
        </p:spPr>
        <p:txBody>
          <a:bodyPr anchor="t" anchorCtr="0"/>
          <a:p>
            <a:pPr marL="342900" indent="-342900">
              <a:spcBef>
                <a:spcPct val="20000"/>
              </a:spcBef>
            </a:pPr>
            <a:r>
              <a:rPr lang="en-US" altLang="en-US" sz="2800" b="1" dirty="0">
                <a:latin typeface="楷体" panose="02010609060101010101" pitchFamily="49" charset="-122"/>
                <a:ea typeface="楷体" panose="02010609060101010101" pitchFamily="49" charset="-122"/>
              </a:rPr>
              <a:t>思考</a:t>
            </a:r>
            <a:endParaRPr lang="en-US" altLang="en-US" sz="2800" b="1" dirty="0">
              <a:latin typeface="楷体" panose="02010609060101010101" pitchFamily="49" charset="-122"/>
              <a:ea typeface="楷体" panose="02010609060101010101" pitchFamily="49" charset="-122"/>
            </a:endParaRPr>
          </a:p>
          <a:p>
            <a:pPr marL="611505" lvl="1" indent="-457200" algn="l" rtl="0" eaLnBrk="1" fontAlgn="base" hangingPunct="1">
              <a:spcBef>
                <a:spcPct val="20000"/>
              </a:spcBef>
              <a:spcAft>
                <a:spcPct val="0"/>
              </a:spcAft>
              <a:buFont typeface="Times New Roman" panose="02020603050405020304" pitchFamily="18" charset="0"/>
              <a:buChar char="─"/>
            </a:pPr>
            <a:r>
              <a:rPr lang="en-US" altLang="en-US" sz="2400" b="1" dirty="0">
                <a:solidFill>
                  <a:schemeClr val="tx1"/>
                </a:solidFill>
                <a:latin typeface="楷体" panose="02010609060101010101" pitchFamily="49" charset="-122"/>
                <a:ea typeface="楷体" panose="02010609060101010101" pitchFamily="49" charset="-122"/>
                <a:sym typeface="+mn-ea"/>
              </a:rPr>
              <a:t>用哪条边裁剪？编码异或不为</a:t>
            </a:r>
            <a:r>
              <a:rPr lang="en-US" altLang="zh-CN" sz="2400" b="1" dirty="0">
                <a:solidFill>
                  <a:schemeClr val="tx1"/>
                </a:solidFill>
                <a:latin typeface="楷体" panose="02010609060101010101" pitchFamily="49" charset="-122"/>
                <a:ea typeface="楷体" panose="02010609060101010101" pitchFamily="49" charset="-122"/>
                <a:sym typeface="+mn-ea"/>
              </a:rPr>
              <a:t>0</a:t>
            </a:r>
            <a:r>
              <a:rPr lang="en-US" altLang="en-US" sz="2400" b="1" dirty="0">
                <a:solidFill>
                  <a:schemeClr val="tx1"/>
                </a:solidFill>
                <a:latin typeface="楷体" panose="02010609060101010101" pitchFamily="49" charset="-122"/>
                <a:ea typeface="楷体" panose="02010609060101010101" pitchFamily="49" charset="-122"/>
                <a:sym typeface="+mn-ea"/>
              </a:rPr>
              <a:t>的对应的窗口边界</a:t>
            </a:r>
            <a:endParaRPr lang="en-US" altLang="en-US" sz="2800" b="1" dirty="0">
              <a:solidFill>
                <a:srgbClr val="0303D7"/>
              </a:solidFill>
              <a:latin typeface="楷体" panose="02010609060101010101" pitchFamily="49" charset="-122"/>
              <a:ea typeface="楷体" panose="02010609060101010101" pitchFamily="49" charset="-122"/>
            </a:endParaRPr>
          </a:p>
        </p:txBody>
      </p:sp>
      <p:sp>
        <p:nvSpPr>
          <p:cNvPr id="3" name="标题 1"/>
          <p:cNvSpPr txBox="1"/>
          <p:nvPr/>
        </p:nvSpPr>
        <p:spPr>
          <a:xfrm>
            <a:off x="457200" y="274638"/>
            <a:ext cx="8507413"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直线裁剪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Cohen-SutherLand</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编码裁剪算法</a:t>
            </a:r>
            <a:endParaRPr kumimoji="0" lang="zh-CN" altLang="en-US" sz="32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内容占位符 2"/>
          <p:cNvSpPr txBox="1">
            <a:spLocks noChangeArrowheads="1"/>
          </p:cNvSpPr>
          <p:nvPr/>
        </p:nvSpPr>
        <p:spPr>
          <a:xfrm>
            <a:off x="485775" y="2332038"/>
            <a:ext cx="8229600" cy="37607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20000"/>
              </a:lnSpc>
              <a:spcBef>
                <a:spcPts val="600"/>
              </a:spcBef>
              <a:spcAft>
                <a:spcPct val="0"/>
              </a:spcAft>
              <a:buClrTx/>
              <a:buSzTx/>
              <a:buFontTx/>
              <a:buChar char="•"/>
              <a:defRPr/>
            </a:pPr>
            <a:r>
              <a:rPr kumimoji="0" lang="zh-CN" altLang="en-US" sz="2600" b="1" i="0" u="none" strike="noStrike" kern="0" cap="none" spc="0" normalizeH="0" baseline="0" noProof="0" smtClean="0">
                <a:ln>
                  <a:noFill/>
                </a:ln>
                <a:solidFill>
                  <a:schemeClr val="tx1"/>
                </a:solidFill>
                <a:effectLst/>
                <a:uLnTx/>
                <a:uFillTx/>
                <a:latin typeface="华文楷体" panose="02010600040101010101" pitchFamily="2" charset="-122"/>
                <a:ea typeface="华文楷体" panose="02010600040101010101" pitchFamily="2" charset="-122"/>
                <a:cs typeface="+mn-cs"/>
              </a:rPr>
              <a:t> 针对线段跨越的边界求交（</a:t>
            </a:r>
            <a:r>
              <a:rPr kumimoji="0" lang="zh-CN" altLang="en-US" sz="2400" b="1" i="0" u="none" strike="noStrike" kern="0" cap="none" spc="0" normalizeH="0" baseline="0" noProof="0" smtClean="0">
                <a:ln>
                  <a:noFill/>
                </a:ln>
                <a:solidFill>
                  <a:schemeClr val="tx1"/>
                </a:solidFill>
                <a:effectLst/>
                <a:uLnTx/>
                <a:uFillTx/>
                <a:latin typeface="华文楷体" panose="02010600040101010101" pitchFamily="2" charset="-122"/>
                <a:ea typeface="华文楷体" panose="02010600040101010101" pitchFamily="2" charset="-122"/>
                <a:cs typeface="+mn-cs"/>
              </a:rPr>
              <a:t>交点坐标根据斜率不变计算</a:t>
            </a:r>
            <a:r>
              <a:rPr kumimoji="0" lang="zh-CN" altLang="en-US" sz="2600" b="1" i="0" u="none" strike="noStrike" kern="0" cap="none" spc="0" normalizeH="0" baseline="0" noProof="0" smtClean="0">
                <a:ln>
                  <a:noFill/>
                </a:ln>
                <a:solidFill>
                  <a:schemeClr val="tx1"/>
                </a:solidFill>
                <a:effectLst/>
                <a:uLnTx/>
                <a:uFillTx/>
                <a:latin typeface="华文楷体" panose="02010600040101010101" pitchFamily="2" charset="-122"/>
                <a:ea typeface="华文楷体" panose="02010600040101010101" pitchFamily="2" charset="-122"/>
                <a:cs typeface="+mn-cs"/>
              </a:rPr>
              <a:t>）</a:t>
            </a:r>
            <a:endParaRPr kumimoji="0" lang="en-US" altLang="zh-CN" sz="2600" b="1" i="0" u="none" strike="noStrike" kern="0" cap="none" spc="0" normalizeH="0" baseline="0" noProof="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base" latinLnBrk="0" hangingPunct="1">
              <a:lnSpc>
                <a:spcPct val="120000"/>
              </a:lnSpc>
              <a:spcBef>
                <a:spcPts val="600"/>
              </a:spcBef>
              <a:spcAft>
                <a:spcPct val="0"/>
              </a:spcAft>
              <a:buClrTx/>
              <a:buSzTx/>
              <a:buFontTx/>
              <a:buChar char="•"/>
              <a:defRPr/>
            </a:pPr>
            <a:endParaRPr kumimoji="0" lang="en-US" altLang="zh-CN" sz="2600" b="1" i="0" u="none" strike="noStrike" kern="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base" latinLnBrk="0" hangingPunct="1">
              <a:lnSpc>
                <a:spcPct val="120000"/>
              </a:lnSpc>
              <a:spcBef>
                <a:spcPts val="600"/>
              </a:spcBef>
              <a:spcAft>
                <a:spcPct val="0"/>
              </a:spcAft>
              <a:buClrTx/>
              <a:buSzTx/>
              <a:buFontTx/>
              <a:buChar char="•"/>
              <a:defRPr/>
            </a:pPr>
            <a:endParaRPr kumimoji="0" lang="en-US" altLang="zh-CN" sz="2600" b="1" i="0" u="none" strike="noStrike" kern="0" cap="none" spc="0" normalizeH="0" baseline="0" noProof="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base" latinLnBrk="0" hangingPunct="1">
              <a:lnSpc>
                <a:spcPct val="120000"/>
              </a:lnSpc>
              <a:spcBef>
                <a:spcPts val="600"/>
              </a:spcBef>
              <a:spcAft>
                <a:spcPct val="0"/>
              </a:spcAft>
              <a:buClrTx/>
              <a:buSzTx/>
              <a:buFontTx/>
              <a:buChar char="•"/>
              <a:defRPr/>
            </a:pPr>
            <a:r>
              <a:rPr kumimoji="0" lang="zh-CN" altLang="en-US" sz="2600" b="1" i="0" u="none" strike="noStrike" kern="0" cap="none" spc="0" normalizeH="0" baseline="0" noProof="0" smtClean="0">
                <a:ln>
                  <a:noFill/>
                </a:ln>
                <a:solidFill>
                  <a:schemeClr val="tx1"/>
                </a:solidFill>
                <a:effectLst/>
                <a:uLnTx/>
                <a:uFillTx/>
                <a:latin typeface="华文楷体" panose="02010600040101010101" pitchFamily="2" charset="-122"/>
                <a:ea typeface="华文楷体" panose="02010600040101010101" pitchFamily="2" charset="-122"/>
                <a:cs typeface="+mn-cs"/>
              </a:rPr>
              <a:t> </a:t>
            </a:r>
            <a:r>
              <a:rPr kumimoji="0" lang="zh-CN" altLang="en-US" sz="2600" b="1" i="0" u="none" strike="noStrike" kern="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用该边界裁剪后，保留哪一部分？</a:t>
            </a:r>
            <a:endParaRPr kumimoji="0" lang="en-US" altLang="zh-CN" sz="2600" b="1" i="0" u="none" strike="noStrike" kern="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817245" marR="0" lvl="2" indent="-457200" algn="l" defTabSz="914400" rtl="0" eaLnBrk="1" fontAlgn="base" latinLnBrk="0" hangingPunct="1">
              <a:lnSpc>
                <a:spcPct val="120000"/>
              </a:lnSpc>
              <a:spcBef>
                <a:spcPts val="600"/>
              </a:spcBef>
              <a:spcAft>
                <a:spcPct val="0"/>
              </a:spcAft>
              <a:buClrTx/>
              <a:buSzTx/>
              <a:buFont typeface="Times New Roman" panose="02020603050405020304" pitchFamily="18" charset="0"/>
              <a:buChar char="─"/>
              <a:defRPr/>
            </a:pPr>
            <a:r>
              <a:rPr kumimoji="0" lang="zh-CN" altLang="en-US" sz="2600" b="1" i="0" u="none" strike="noStrike" kern="0" cap="none" spc="0" normalizeH="0" baseline="0" noProof="0" smtClean="0">
                <a:ln>
                  <a:noFill/>
                </a:ln>
                <a:solidFill>
                  <a:schemeClr val="tx1"/>
                </a:solidFill>
                <a:effectLst/>
                <a:uLnTx/>
                <a:uFillTx/>
                <a:latin typeface="华文楷体" panose="02010600040101010101" pitchFamily="2" charset="-122"/>
                <a:ea typeface="华文楷体" panose="02010600040101010101" pitchFamily="2" charset="-122"/>
                <a:cs typeface="+mn-cs"/>
              </a:rPr>
              <a:t>丢弃窗口外的直线段，只需用交点坐标替换被舍弃端点坐标即可 </a:t>
            </a:r>
            <a:endParaRPr kumimoji="0" lang="en-US" altLang="zh-CN" sz="2600" b="1" i="0" u="none" strike="noStrike" kern="0" cap="none" spc="0" normalizeH="0" baseline="0" noProof="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817245" marR="0" lvl="2" indent="-457200" algn="l" defTabSz="914400" rtl="0" eaLnBrk="1" fontAlgn="base" latinLnBrk="0" hangingPunct="1">
              <a:lnSpc>
                <a:spcPct val="120000"/>
              </a:lnSpc>
              <a:spcBef>
                <a:spcPts val="600"/>
              </a:spcBef>
              <a:spcAft>
                <a:spcPct val="0"/>
              </a:spcAft>
              <a:buClrTx/>
              <a:buSzTx/>
              <a:buFont typeface="Times New Roman" panose="02020603050405020304" pitchFamily="18" charset="0"/>
              <a:buChar char="─"/>
              <a:defRPr/>
            </a:pPr>
            <a:r>
              <a:rPr kumimoji="0" lang="zh-CN" altLang="en-US" sz="2600" b="1" i="0" u="none" strike="noStrike" kern="0" cap="none" spc="0" normalizeH="0" baseline="0" noProof="0" smtClean="0">
                <a:ln>
                  <a:noFill/>
                </a:ln>
                <a:solidFill>
                  <a:schemeClr val="tx1"/>
                </a:solidFill>
                <a:effectLst/>
                <a:uLnTx/>
                <a:uFillTx/>
                <a:latin typeface="华文楷体" panose="02010600040101010101" pitchFamily="2" charset="-122"/>
                <a:ea typeface="华文楷体" panose="02010600040101010101" pitchFamily="2" charset="-122"/>
                <a:cs typeface="+mn-cs"/>
              </a:rPr>
              <a:t>剩余</a:t>
            </a:r>
            <a:r>
              <a:rPr kumimoji="0" lang="zh-CN" altLang="en-US" sz="2600" b="1" i="0" u="none" strike="noStrike" kern="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的线段重复处理</a:t>
            </a:r>
            <a:endParaRPr kumimoji="0" lang="zh-CN" altLang="en-US" sz="2600" b="1" i="0" u="none" strike="noStrike" kern="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6" name="TextBox 5"/>
          <p:cNvSpPr txBox="1"/>
          <p:nvPr/>
        </p:nvSpPr>
        <p:spPr>
          <a:xfrm>
            <a:off x="4140200" y="5157788"/>
            <a:ext cx="3024188" cy="400050"/>
          </a:xfrm>
          <a:prstGeom prst="rect">
            <a:avLst/>
          </a:prstGeom>
          <a:noFill/>
          <a:ln w="9525">
            <a:noFill/>
          </a:ln>
        </p:spPr>
        <p:txBody>
          <a:bodyPr anchor="t" anchorCtr="0">
            <a:spAutoFit/>
          </a:bodyPr>
          <a:p>
            <a:r>
              <a:rPr lang="zh-CN" altLang="en-US" sz="2000" b="1" dirty="0">
                <a:solidFill>
                  <a:srgbClr val="0000FF"/>
                </a:solidFill>
                <a:latin typeface="华文楷体" panose="02010600040101010101" pitchFamily="2" charset="-122"/>
                <a:ea typeface="华文楷体" panose="02010600040101010101" pitchFamily="2" charset="-122"/>
              </a:rPr>
              <a:t>哪个点应该被舍弃？</a:t>
            </a:r>
            <a:endParaRPr lang="zh-CN" altLang="en-US" sz="2000" b="1" dirty="0">
              <a:solidFill>
                <a:srgbClr val="0000FF"/>
              </a:solidFill>
              <a:latin typeface="华文楷体" panose="02010600040101010101" pitchFamily="2" charset="-122"/>
              <a:ea typeface="华文楷体" panose="02010600040101010101" pitchFamily="2" charset="-122"/>
            </a:endParaRPr>
          </a:p>
        </p:txBody>
      </p:sp>
      <p:graphicFrame>
        <p:nvGraphicFramePr>
          <p:cNvPr id="30725" name="对象 1"/>
          <p:cNvGraphicFramePr>
            <a:graphicFrameLocks noChangeAspect="1"/>
          </p:cNvGraphicFramePr>
          <p:nvPr/>
        </p:nvGraphicFramePr>
        <p:xfrm>
          <a:off x="2771775" y="2997200"/>
          <a:ext cx="2867025" cy="841375"/>
        </p:xfrm>
        <a:graphic>
          <a:graphicData uri="http://schemas.openxmlformats.org/presentationml/2006/ole">
            <mc:AlternateContent xmlns:mc="http://schemas.openxmlformats.org/markup-compatibility/2006">
              <mc:Choice xmlns:v="urn:schemas-microsoft-com:vml" Requires="v">
                <p:oleObj spid="_x0000_s3076" name="" r:id="rId1" imgW="1433195" imgH="421005" progId="Equation.AxMath">
                  <p:embed/>
                </p:oleObj>
              </mc:Choice>
              <mc:Fallback>
                <p:oleObj name="" r:id="rId1" imgW="1433195" imgH="421005" progId="Equation.AxMath">
                  <p:embed/>
                  <p:pic>
                    <p:nvPicPr>
                      <p:cNvPr id="0" name="图片 3075"/>
                      <p:cNvPicPr/>
                      <p:nvPr/>
                    </p:nvPicPr>
                    <p:blipFill>
                      <a:blip r:embed="rId2"/>
                      <a:stretch>
                        <a:fillRect/>
                      </a:stretch>
                    </p:blipFill>
                    <p:spPr>
                      <a:xfrm>
                        <a:off x="2771775" y="2997200"/>
                        <a:ext cx="2867025" cy="8413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32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3.7 </a:t>
            </a:r>
            <a:r>
              <a:rPr kumimoji="1" lang="zh-CN" altLang="en-US" sz="32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裁剪 </a:t>
            </a:r>
            <a:r>
              <a:rPr kumimoji="1" lang="en-US" altLang="zh-CN" sz="32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Clipping</a:t>
            </a:r>
            <a:endParaRPr kumimoji="0" lang="zh-CN" altLang="en-US" sz="3200" b="0"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98" name="内容占位符 2"/>
          <p:cNvSpPr>
            <a:spLocks noGrp="1"/>
          </p:cNvSpPr>
          <p:nvPr>
            <p:ph idx="1"/>
          </p:nvPr>
        </p:nvSpPr>
        <p:spPr>
          <a:xfrm>
            <a:off x="323850" y="1484313"/>
            <a:ext cx="8616950" cy="4968875"/>
          </a:xfrm>
        </p:spPr>
        <p:txBody>
          <a:bodyPr vert="horz" wrap="square" lIns="91440" tIns="45720" rIns="91440" bIns="45720" anchor="t" anchorCtr="0"/>
          <a:p>
            <a:pPr>
              <a:lnSpc>
                <a:spcPct val="120000"/>
              </a:lnSpc>
            </a:pPr>
            <a:r>
              <a:rPr lang="zh-CN" altLang="en-US" b="1" dirty="0">
                <a:latin typeface="楷体" panose="02010609060101010101" pitchFamily="49" charset="-122"/>
                <a:ea typeface="楷体" panose="02010609060101010101" pitchFamily="49" charset="-122"/>
                <a:cs typeface="+mn-cs"/>
              </a:rPr>
              <a:t>裁剪 </a:t>
            </a:r>
            <a:endParaRPr lang="zh-CN" altLang="en-US" b="1" dirty="0">
              <a:latin typeface="楷体" panose="02010609060101010101" pitchFamily="49" charset="-122"/>
              <a:ea typeface="楷体" panose="02010609060101010101" pitchFamily="49" charset="-122"/>
              <a:cs typeface="+mn-cs"/>
            </a:endParaRPr>
          </a:p>
          <a:p>
            <a:pPr lvl="1">
              <a:lnSpc>
                <a:spcPct val="120000"/>
              </a:lnSpc>
              <a:buClr>
                <a:schemeClr val="tx2"/>
              </a:buClr>
              <a:buSzPct val="75000"/>
              <a:buFont typeface="Times New Roman" panose="02020603050405020304" pitchFamily="18" charset="0"/>
              <a:buChar char="─"/>
            </a:pPr>
            <a:r>
              <a:rPr lang="zh-CN" altLang="en-US" b="1" dirty="0">
                <a:latin typeface="楷体" panose="02010609060101010101" pitchFamily="49" charset="-122"/>
                <a:ea typeface="楷体" panose="02010609060101010101" pitchFamily="49" charset="-122"/>
              </a:rPr>
              <a:t>从大画面中抽取所需信息，例如在窗口中观察图形。</a:t>
            </a:r>
            <a:endParaRPr lang="en-US" altLang="zh-CN" b="1" dirty="0">
              <a:latin typeface="楷体" panose="02010609060101010101" pitchFamily="49" charset="-122"/>
              <a:ea typeface="楷体" panose="02010609060101010101" pitchFamily="49" charset="-122"/>
            </a:endParaRPr>
          </a:p>
          <a:p>
            <a:pPr lvl="1">
              <a:lnSpc>
                <a:spcPct val="120000"/>
              </a:lnSpc>
              <a:buClr>
                <a:schemeClr val="tx2"/>
              </a:buClr>
              <a:buSzPct val="75000"/>
              <a:buFont typeface="Times New Roman" panose="02020603050405020304" pitchFamily="18" charset="0"/>
              <a:buChar char="─"/>
            </a:pPr>
            <a:r>
              <a:rPr lang="zh-CN" altLang="en-US" b="1" dirty="0">
                <a:latin typeface="楷体" panose="02010609060101010101" pitchFamily="49" charset="-122"/>
                <a:ea typeface="楷体" panose="02010609060101010101" pitchFamily="49" charset="-122"/>
              </a:rPr>
              <a:t>裁剪本质就是计算图形位于裁剪窗口内的部分</a:t>
            </a:r>
            <a:endParaRPr lang="en-US" altLang="zh-CN" b="1" dirty="0">
              <a:latin typeface="楷体" panose="02010609060101010101" pitchFamily="49" charset="-122"/>
              <a:ea typeface="楷体" panose="02010609060101010101" pitchFamily="49" charset="-122"/>
            </a:endParaRPr>
          </a:p>
          <a:p>
            <a:pPr lvl="2">
              <a:lnSpc>
                <a:spcPct val="120000"/>
              </a:lnSpc>
              <a:buClr>
                <a:schemeClr val="tx2"/>
              </a:buClr>
              <a:buSzPct val="75000"/>
              <a:buFont typeface="Times New Roman" panose="02020603050405020304" pitchFamily="18" charset="0"/>
              <a:buChar char="─"/>
            </a:pPr>
            <a:r>
              <a:rPr lang="zh-CN" altLang="en-US" sz="2400" b="1" dirty="0">
                <a:latin typeface="楷体" panose="02010609060101010101" pitchFamily="49" charset="-122"/>
                <a:ea typeface="楷体" panose="02010609060101010101" pitchFamily="49" charset="-122"/>
              </a:rPr>
              <a:t>每一个基本图形元素</a:t>
            </a:r>
            <a:endParaRPr lang="zh-CN" altLang="en-US" sz="2400" b="1" dirty="0">
              <a:latin typeface="楷体" panose="02010609060101010101" pitchFamily="49" charset="-122"/>
              <a:ea typeface="楷体" panose="02010609060101010101" pitchFamily="49" charset="-122"/>
            </a:endParaRPr>
          </a:p>
          <a:p>
            <a:pPr lvl="1">
              <a:lnSpc>
                <a:spcPct val="120000"/>
              </a:lnSpc>
              <a:buClr>
                <a:schemeClr val="tx2"/>
              </a:buClr>
              <a:buSzPct val="75000"/>
              <a:buFont typeface="Times New Roman" panose="02020603050405020304" pitchFamily="18" charset="0"/>
              <a:buChar char="─"/>
            </a:pPr>
            <a:r>
              <a:rPr lang="zh-CN" altLang="en-US" b="1" u="sng" dirty="0">
                <a:latin typeface="楷体" panose="02010609060101010101" pitchFamily="49" charset="-122"/>
                <a:ea typeface="楷体" panose="02010609060101010101" pitchFamily="49" charset="-122"/>
              </a:rPr>
              <a:t>典型裁剪</a:t>
            </a:r>
            <a:endParaRPr lang="en-US" altLang="zh-CN" b="1" dirty="0">
              <a:latin typeface="楷体" panose="02010609060101010101" pitchFamily="49" charset="-122"/>
              <a:ea typeface="楷体" panose="02010609060101010101" pitchFamily="49" charset="-122"/>
            </a:endParaRPr>
          </a:p>
          <a:p>
            <a:pPr lvl="2">
              <a:lnSpc>
                <a:spcPct val="120000"/>
              </a:lnSpc>
              <a:buClr>
                <a:schemeClr val="tx2"/>
              </a:buClr>
              <a:buSzPct val="75000"/>
            </a:pPr>
            <a:r>
              <a:rPr lang="zh-CN" altLang="en-US" sz="2400" b="1" dirty="0">
                <a:latin typeface="楷体" panose="02010609060101010101" pitchFamily="49" charset="-122"/>
                <a:ea typeface="楷体" panose="02010609060101010101" pitchFamily="49" charset="-122"/>
              </a:rPr>
              <a:t>二维：矩形。已知矩形窗口和图形对象，保留窗口内部分，去掉窗口外不可见部分</a:t>
            </a:r>
            <a:endParaRPr lang="en-US" altLang="zh-CN" sz="2400" b="1" dirty="0">
              <a:latin typeface="楷体" panose="02010609060101010101" pitchFamily="49" charset="-122"/>
              <a:ea typeface="楷体" panose="02010609060101010101" pitchFamily="49" charset="-122"/>
            </a:endParaRPr>
          </a:p>
          <a:p>
            <a:pPr lvl="2">
              <a:lnSpc>
                <a:spcPct val="120000"/>
              </a:lnSpc>
              <a:buClr>
                <a:schemeClr val="tx2"/>
              </a:buClr>
              <a:buSzPct val="75000"/>
            </a:pPr>
            <a:r>
              <a:rPr lang="zh-CN" altLang="en-US" sz="2400" b="1" dirty="0">
                <a:latin typeface="楷体" panose="02010609060101010101" pitchFamily="49" charset="-122"/>
                <a:ea typeface="楷体" panose="02010609060101010101" pitchFamily="49" charset="-122"/>
              </a:rPr>
              <a:t>三维：视见体—长方体、四棱柱/四棱台</a:t>
            </a:r>
            <a:endParaRPr lang="zh-CN" altLang="en-US" sz="2400" b="1" dirty="0">
              <a:latin typeface="楷体" panose="02010609060101010101" pitchFamily="49" charset="-122"/>
              <a:ea typeface="楷体" panose="02010609060101010101" pitchFamily="49" charset="-122"/>
            </a:endParaRPr>
          </a:p>
        </p:txBody>
      </p:sp>
      <p:sp>
        <p:nvSpPr>
          <p:cNvPr id="3" name="TextBox 2"/>
          <p:cNvSpPr txBox="1"/>
          <p:nvPr/>
        </p:nvSpPr>
        <p:spPr>
          <a:xfrm>
            <a:off x="3132138" y="5837238"/>
            <a:ext cx="3311525" cy="400050"/>
          </a:xfrm>
          <a:prstGeom prst="rect">
            <a:avLst/>
          </a:prstGeom>
          <a:noFill/>
          <a:ln w="9525">
            <a:noFill/>
          </a:ln>
        </p:spPr>
        <p:txBody>
          <a:bodyPr anchor="t" anchorCtr="0">
            <a:spAutoFit/>
          </a:bodyPr>
          <a:p>
            <a:r>
              <a:rPr lang="zh-CN" altLang="en-US" sz="2000" b="1" dirty="0">
                <a:solidFill>
                  <a:srgbClr val="0000FF"/>
                </a:solidFill>
                <a:latin typeface="Arial" panose="020B0604020202020204" pitchFamily="34" charset="0"/>
                <a:ea typeface="华文楷体" panose="02010600040101010101" pitchFamily="2" charset="-122"/>
              </a:rPr>
              <a:t>为什么需要裁剪计算？</a:t>
            </a:r>
            <a:endParaRPr lang="zh-CN" altLang="en-US" sz="2000" b="1" dirty="0">
              <a:solidFill>
                <a:srgbClr val="0000FF"/>
              </a:solidFill>
              <a:latin typeface="Arial" panose="020B0604020202020204" pitchFamily="34" charset="0"/>
              <a:ea typeface="华文楷体" panose="02010600040101010101" pitchFamily="2" charset="-122"/>
            </a:endParaRPr>
          </a:p>
        </p:txBody>
      </p:sp>
      <p:sp>
        <p:nvSpPr>
          <p:cNvPr id="4" name="TextBox 3"/>
          <p:cNvSpPr txBox="1"/>
          <p:nvPr/>
        </p:nvSpPr>
        <p:spPr>
          <a:xfrm>
            <a:off x="5724525" y="5837238"/>
            <a:ext cx="2735263" cy="369887"/>
          </a:xfrm>
          <a:prstGeom prst="rect">
            <a:avLst/>
          </a:prstGeom>
          <a:noFill/>
          <a:ln w="9525">
            <a:noFill/>
          </a:ln>
        </p:spPr>
        <p:txBody>
          <a:bodyPr anchor="t" anchorCtr="0">
            <a:spAutoFit/>
          </a:bodyPr>
          <a:p>
            <a:r>
              <a:rPr lang="zh-CN" altLang="en-US" dirty="0">
                <a:latin typeface="Arial" panose="020B0604020202020204" pitchFamily="34" charset="0"/>
                <a:ea typeface="华文楷体" panose="02010600040101010101" pitchFamily="2" charset="-122"/>
              </a:rPr>
              <a:t>显示、效率、消除错误</a:t>
            </a:r>
            <a:endParaRPr lang="zh-CN" altLang="en-US" dirty="0">
              <a:latin typeface="Arial" panose="020B0604020202020204" pitchFamily="34"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内容占位符 2"/>
          <p:cNvSpPr>
            <a:spLocks noGrp="1"/>
          </p:cNvSpPr>
          <p:nvPr>
            <p:ph idx="1"/>
          </p:nvPr>
        </p:nvSpPr>
        <p:spPr>
          <a:xfrm>
            <a:off x="420688" y="1628775"/>
            <a:ext cx="8229600" cy="4525963"/>
          </a:xfrm>
        </p:spPr>
        <p:txBody>
          <a:bodyPr vert="horz" wrap="square" lIns="91440" tIns="45720" rIns="91440" bIns="45720" anchor="t" anchorCtr="0"/>
          <a:p>
            <a:endParaRPr lang="zh-CN" altLang="en-US" dirty="0">
              <a:latin typeface="楷体" panose="02010609060101010101" pitchFamily="49" charset="-122"/>
              <a:ea typeface="楷体" panose="02010609060101010101" pitchFamily="49" charset="-122"/>
              <a:cs typeface="+mn-cs"/>
            </a:endParaRPr>
          </a:p>
        </p:txBody>
      </p:sp>
      <p:sp>
        <p:nvSpPr>
          <p:cNvPr id="28674" name="Text Box 3"/>
          <p:cNvSpPr txBox="1"/>
          <p:nvPr/>
        </p:nvSpPr>
        <p:spPr>
          <a:xfrm>
            <a:off x="420688" y="1557338"/>
            <a:ext cx="8543925" cy="4133850"/>
          </a:xfrm>
          <a:prstGeom prst="rect">
            <a:avLst/>
          </a:prstGeom>
          <a:solidFill>
            <a:schemeClr val="bg1"/>
          </a:solidFill>
          <a:ln w="9525">
            <a:noFill/>
          </a:ln>
        </p:spPr>
        <p:txBody>
          <a:bodyPr>
            <a:spAutoFit/>
          </a:bodyPr>
          <a:lstStyle/>
          <a:p>
            <a:pPr marR="0" defTabSz="914400">
              <a:lnSpc>
                <a:spcPct val="110000"/>
              </a:lnSpc>
              <a:spcBef>
                <a:spcPts val="600"/>
              </a:spcBef>
              <a:buClrTx/>
              <a:buSzTx/>
              <a:buFont typeface="Arial" panose="020B0604020202020204" pitchFamily="34" charset="0"/>
              <a:buNone/>
              <a:defRPr/>
            </a:pP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算法步骤：</a:t>
            </a:r>
            <a:endParaRPr kumimoji="0" lang="zh-CN" altLang="en-US" sz="2400" b="1" kern="1200" cap="none" spc="0" normalizeH="0" baseline="0" noProof="1">
              <a:latin typeface="Times New Roman" panose="02020603050405020304" pitchFamily="18" charset="0"/>
              <a:ea typeface="楷体" panose="02010609060101010101" pitchFamily="49" charset="-122"/>
              <a:cs typeface="+mn-cs"/>
            </a:endParaRPr>
          </a:p>
          <a:p>
            <a:pPr marL="457200" marR="0" indent="-457200" defTabSz="914400">
              <a:lnSpc>
                <a:spcPct val="110000"/>
              </a:lnSpc>
              <a:spcBef>
                <a:spcPts val="600"/>
              </a:spcBef>
              <a:buClrTx/>
              <a:buSzPct val="80000"/>
              <a:buFont typeface="Wingdings" panose="05000000000000000000" charset="0"/>
              <a:buChar char=""/>
              <a:defRPr/>
            </a:pP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第一步 判断线段两端点是否都在窗口内</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端点编码位或为</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0)</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。若是则线段</a:t>
            </a:r>
            <a:r>
              <a:rPr kumimoji="0" lang="zh-CN" altLang="en-US" sz="2400" b="1" kern="1200" cap="none" spc="0" normalizeH="0" baseline="0" noProof="1">
                <a:solidFill>
                  <a:srgbClr val="FF0000"/>
                </a:solidFill>
                <a:latin typeface="Times New Roman" panose="02020603050405020304" pitchFamily="18" charset="0"/>
                <a:ea typeface="楷体" panose="02010609060101010101" pitchFamily="49" charset="-122"/>
                <a:cs typeface="+mn-cs"/>
              </a:rPr>
              <a:t>完全可见</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，裁剪结束；否则进入第二步；</a:t>
            </a:r>
            <a:endParaRPr kumimoji="0" lang="zh-CN" altLang="en-US" sz="2400" b="1" kern="1200" cap="none" spc="0" normalizeH="0" baseline="0" noProof="1">
              <a:latin typeface="Times New Roman" panose="02020603050405020304" pitchFamily="18" charset="0"/>
              <a:ea typeface="楷体" panose="02010609060101010101" pitchFamily="49" charset="-122"/>
              <a:cs typeface="+mn-cs"/>
            </a:endParaRPr>
          </a:p>
          <a:p>
            <a:pPr marL="457200" marR="0" indent="-457200" defTabSz="914400">
              <a:lnSpc>
                <a:spcPct val="110000"/>
              </a:lnSpc>
              <a:spcBef>
                <a:spcPts val="600"/>
              </a:spcBef>
              <a:buClrTx/>
              <a:buSzPct val="80000"/>
              <a:buFont typeface="Wingdings" panose="05000000000000000000" charset="0"/>
              <a:buChar char=""/>
              <a:defRPr/>
            </a:pP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第二步 判别线段是否为</a:t>
            </a:r>
            <a:r>
              <a:rPr kumimoji="0" lang="zh-CN" altLang="en-US" sz="2400" b="1" kern="1200" cap="none" spc="0" normalizeH="0" baseline="0" noProof="1">
                <a:solidFill>
                  <a:srgbClr val="FF0000"/>
                </a:solidFill>
                <a:latin typeface="Times New Roman" panose="02020603050405020304" pitchFamily="18" charset="0"/>
                <a:ea typeface="楷体" panose="02010609060101010101" pitchFamily="49" charset="-122"/>
                <a:cs typeface="+mn-cs"/>
              </a:rPr>
              <a:t>显然不可见</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（端点编码位与不为</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0</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），若是，则裁剪结束；否则进行第三步；</a:t>
            </a:r>
            <a:endParaRPr kumimoji="0" lang="zh-CN" altLang="en-US" sz="2400" b="1" kern="1200" cap="none" spc="0" normalizeH="0" baseline="0" noProof="1">
              <a:latin typeface="Times New Roman" panose="02020603050405020304" pitchFamily="18" charset="0"/>
              <a:ea typeface="楷体" panose="02010609060101010101" pitchFamily="49" charset="-122"/>
              <a:cs typeface="+mn-cs"/>
            </a:endParaRPr>
          </a:p>
          <a:p>
            <a:pPr marL="457200" marR="0" indent="-457200" defTabSz="914400">
              <a:lnSpc>
                <a:spcPct val="110000"/>
              </a:lnSpc>
              <a:spcBef>
                <a:spcPts val="600"/>
              </a:spcBef>
              <a:buClrTx/>
              <a:buSzPct val="80000"/>
              <a:buFont typeface="Wingdings" panose="05000000000000000000" charset="0"/>
              <a:buChar char=""/>
              <a:defRPr/>
            </a:pP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第三步 求线段与</a:t>
            </a:r>
            <a:r>
              <a:rPr kumimoji="0" lang="zh-CN" altLang="en-US" sz="2400" b="1" kern="1200" cap="none" spc="0" normalizeH="0" baseline="0" noProof="1">
                <a:solidFill>
                  <a:srgbClr val="FF0000"/>
                </a:solidFill>
                <a:latin typeface="Times New Roman" panose="02020603050405020304" pitchFamily="18" charset="0"/>
                <a:ea typeface="楷体" panose="02010609060101010101" pitchFamily="49" charset="-122"/>
                <a:cs typeface="+mn-cs"/>
              </a:rPr>
              <a:t>窗口边界延长线</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的交点，这个交点将线段分为两段，其中一段显然不可见，丢弃。</a:t>
            </a:r>
            <a:endParaRPr kumimoji="0" lang="zh-CN" altLang="en-US" sz="2400" b="1" kern="1200" cap="none" spc="0" normalizeH="0" baseline="0" noProof="1">
              <a:latin typeface="Times New Roman" panose="02020603050405020304" pitchFamily="18" charset="0"/>
              <a:ea typeface="楷体" panose="02010609060101010101" pitchFamily="49" charset="-122"/>
              <a:cs typeface="+mn-cs"/>
            </a:endParaRPr>
          </a:p>
          <a:p>
            <a:pPr marR="0" defTabSz="914400">
              <a:lnSpc>
                <a:spcPct val="110000"/>
              </a:lnSpc>
              <a:spcBef>
                <a:spcPts val="600"/>
              </a:spcBef>
              <a:buClrTx/>
              <a:buSzTx/>
              <a:buFont typeface="Arial" panose="020B0604020202020204" pitchFamily="34" charset="0"/>
              <a:buNone/>
              <a:defRPr/>
            </a:pP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       对余下的另一段重新进行第一步、第二步判断， 直至结束（循环）。绘制保留下来的部分 </a:t>
            </a:r>
            <a:endParaRPr kumimoji="0" lang="zh-CN" altLang="en-US" sz="2400" b="1" kern="1200" cap="none" spc="0" normalizeH="0" baseline="0" noProof="1">
              <a:latin typeface="Times New Roman" panose="02020603050405020304" pitchFamily="18" charset="0"/>
              <a:ea typeface="楷体" panose="02010609060101010101" pitchFamily="49" charset="-122"/>
              <a:cs typeface="+mn-cs"/>
            </a:endParaRPr>
          </a:p>
        </p:txBody>
      </p:sp>
      <p:sp>
        <p:nvSpPr>
          <p:cNvPr id="6" name="标题 1"/>
          <p:cNvSpPr>
            <a:spLocks noGrp="1"/>
          </p:cNvSpPr>
          <p:nvPr>
            <p:ph type="title"/>
          </p:nvPr>
        </p:nvSpPr>
        <p:spPr>
          <a:xfrm>
            <a:off x="457200" y="274638"/>
            <a:ext cx="8507413"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a:ln>
                  <a:noFill/>
                </a:ln>
                <a:solidFill>
                  <a:schemeClr val="tx2"/>
                </a:solidFill>
                <a:effectLst/>
                <a:uLnTx/>
                <a:uFillTx/>
                <a:latin typeface="Times New Roman" panose="02020603050405020304" pitchFamily="18" charset="0"/>
                <a:ea typeface="楷体" panose="02010609060101010101" pitchFamily="49" charset="-122"/>
                <a:cs typeface="+mj-cs"/>
              </a:rPr>
              <a:t>直线</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Cohen-SutherLand</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编码裁剪算法</a:t>
            </a:r>
            <a:endParaRPr kumimoji="0" lang="zh-CN" altLang="en-US" sz="32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左大括号 2"/>
          <p:cNvSpPr/>
          <p:nvPr/>
        </p:nvSpPr>
        <p:spPr>
          <a:xfrm>
            <a:off x="146050" y="2227263"/>
            <a:ext cx="550863" cy="3024188"/>
          </a:xfrm>
          <a:prstGeom prst="leftBrace">
            <a:avLst>
              <a:gd name="adj1" fmla="val 6974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22" name="Text Box 10"/>
          <p:cNvSpPr txBox="1"/>
          <p:nvPr/>
        </p:nvSpPr>
        <p:spPr>
          <a:xfrm>
            <a:off x="3883025" y="711200"/>
            <a:ext cx="5064125" cy="1717675"/>
          </a:xfrm>
          <a:prstGeom prst="rect">
            <a:avLst/>
          </a:prstGeom>
          <a:noFill/>
          <a:ln w="12700">
            <a:noFill/>
          </a:ln>
        </p:spPr>
        <p:txBody>
          <a:bodyPr anchor="t" anchorCtr="0">
            <a:spAutoFit/>
          </a:bodyPr>
          <a:p>
            <a:pPr>
              <a:lnSpc>
                <a:spcPct val="110000"/>
              </a:lnSpc>
            </a:pPr>
            <a:r>
              <a:rPr lang="zh-CN" altLang="en-US" sz="2400" b="1" dirty="0">
                <a:latin typeface="Times New Roman" panose="02020603050405020304" pitchFamily="18" charset="0"/>
                <a:ea typeface="楷体" panose="02010609060101010101" pitchFamily="49" charset="-122"/>
              </a:rPr>
              <a:t>已知：</a:t>
            </a:r>
            <a:endParaRPr lang="en-US" altLang="zh-CN" sz="2400" b="1" dirty="0">
              <a:latin typeface="Times New Roman" panose="02020603050405020304" pitchFamily="18" charset="0"/>
              <a:ea typeface="楷体" panose="02010609060101010101" pitchFamily="49" charset="-122"/>
            </a:endParaRPr>
          </a:p>
          <a:p>
            <a:pPr>
              <a:lnSpc>
                <a:spcPct val="110000"/>
              </a:lnSpc>
            </a:pPr>
            <a:r>
              <a:rPr lang="zh-CN" altLang="en-US" sz="2400" b="1" dirty="0">
                <a:latin typeface="Times New Roman" panose="02020603050405020304" pitchFamily="18" charset="0"/>
                <a:ea typeface="楷体" panose="02010609060101010101" pitchFamily="49" charset="-122"/>
              </a:rPr>
              <a:t>  窗口范围</a:t>
            </a:r>
            <a:r>
              <a:rPr lang="en-US" altLang="zh-CN" sz="2400" b="1" dirty="0">
                <a:latin typeface="Times New Roman" panose="02020603050405020304" pitchFamily="18" charset="0"/>
                <a:ea typeface="楷体" panose="02010609060101010101" pitchFamily="49" charset="-122"/>
              </a:rPr>
              <a:t>[-1,1]</a:t>
            </a:r>
            <a:endParaRPr lang="en-US" altLang="zh-CN" sz="2400" b="1" dirty="0">
              <a:latin typeface="Times New Roman" panose="02020603050405020304" pitchFamily="18" charset="0"/>
              <a:ea typeface="楷体" panose="02010609060101010101" pitchFamily="49" charset="-122"/>
            </a:endParaRPr>
          </a:p>
          <a:p>
            <a:pPr>
              <a:lnSpc>
                <a:spcPct val="110000"/>
              </a:lnSpc>
            </a:pPr>
            <a:r>
              <a:rPr lang="en-US" altLang="zh-CN" sz="2400" b="1" dirty="0">
                <a:latin typeface="Times New Roman" panose="02020603050405020304" pitchFamily="18" charset="0"/>
                <a:ea typeface="楷体" panose="02010609060101010101" pitchFamily="49" charset="-122"/>
              </a:rPr>
              <a:t>   P</a:t>
            </a:r>
            <a:r>
              <a:rPr lang="en-US" altLang="zh-CN" sz="2400" b="1" baseline="-25000" dirty="0">
                <a:latin typeface="Times New Roman" panose="02020603050405020304" pitchFamily="18" charset="0"/>
                <a:ea typeface="楷体" panose="02010609060101010101" pitchFamily="49" charset="-122"/>
              </a:rPr>
              <a:t>1</a:t>
            </a:r>
            <a:r>
              <a:rPr lang="zh-CN" altLang="en-US" sz="2400" b="1" dirty="0">
                <a:latin typeface="Times New Roman" panose="02020603050405020304" pitchFamily="18" charset="0"/>
                <a:ea typeface="楷体" panose="02010609060101010101" pitchFamily="49" charset="-122"/>
              </a:rPr>
              <a:t>：</a:t>
            </a:r>
            <a:r>
              <a:rPr lang="en-US" altLang="zh-CN" sz="2400" b="1" dirty="0">
                <a:latin typeface="Times New Roman" panose="02020603050405020304" pitchFamily="18" charset="0"/>
                <a:ea typeface="楷体" panose="02010609060101010101" pitchFamily="49" charset="-122"/>
              </a:rPr>
              <a:t>(-3/2, 1/6)</a:t>
            </a:r>
            <a:r>
              <a:rPr lang="zh-CN" altLang="en-US" sz="2400" b="1" dirty="0">
                <a:latin typeface="Times New Roman" panose="02020603050405020304" pitchFamily="18" charset="0"/>
                <a:ea typeface="楷体" panose="02010609060101010101" pitchFamily="49" charset="-122"/>
              </a:rPr>
              <a:t>；编码 </a:t>
            </a:r>
            <a:r>
              <a:rPr lang="en-US" altLang="zh-CN" sz="2400" b="1" dirty="0">
                <a:latin typeface="Times New Roman" panose="02020603050405020304" pitchFamily="18" charset="0"/>
                <a:ea typeface="楷体" panose="02010609060101010101" pitchFamily="49" charset="-122"/>
              </a:rPr>
              <a:t>(0001)</a:t>
            </a:r>
            <a:endParaRPr lang="en-US" altLang="zh-CN" sz="2400" b="1" dirty="0">
              <a:latin typeface="Times New Roman" panose="02020603050405020304" pitchFamily="18" charset="0"/>
              <a:ea typeface="楷体" panose="02010609060101010101" pitchFamily="49" charset="-122"/>
            </a:endParaRPr>
          </a:p>
          <a:p>
            <a:pPr>
              <a:lnSpc>
                <a:spcPct val="110000"/>
              </a:lnSpc>
            </a:pPr>
            <a:r>
              <a:rPr lang="en-US" altLang="zh-CN" sz="2400" b="1" dirty="0">
                <a:latin typeface="Times New Roman" panose="02020603050405020304" pitchFamily="18" charset="0"/>
                <a:ea typeface="楷体" panose="02010609060101010101" pitchFamily="49" charset="-122"/>
              </a:rPr>
              <a:t>   P</a:t>
            </a:r>
            <a:r>
              <a:rPr lang="en-US" altLang="zh-CN" sz="2400" b="1" baseline="-25000" dirty="0">
                <a:latin typeface="Times New Roman" panose="02020603050405020304" pitchFamily="18" charset="0"/>
                <a:ea typeface="楷体" panose="02010609060101010101" pitchFamily="49" charset="-122"/>
              </a:rPr>
              <a:t>2</a:t>
            </a:r>
            <a:r>
              <a:rPr lang="zh-CN" altLang="en-US" sz="2400" b="1" dirty="0">
                <a:latin typeface="Times New Roman" panose="02020603050405020304" pitchFamily="18" charset="0"/>
                <a:ea typeface="楷体" panose="02010609060101010101" pitchFamily="49" charset="-122"/>
              </a:rPr>
              <a:t>：</a:t>
            </a:r>
            <a:r>
              <a:rPr lang="en-US" altLang="zh-CN" sz="2400" b="1" dirty="0">
                <a:latin typeface="Times New Roman" panose="02020603050405020304" pitchFamily="18" charset="0"/>
                <a:ea typeface="楷体" panose="02010609060101010101" pitchFamily="49" charset="-122"/>
              </a:rPr>
              <a:t>(1/2, 3/2)</a:t>
            </a:r>
            <a:r>
              <a:rPr lang="zh-CN" altLang="en-US" sz="2400" b="1" dirty="0">
                <a:latin typeface="Times New Roman" panose="02020603050405020304" pitchFamily="18" charset="0"/>
                <a:ea typeface="楷体" panose="02010609060101010101" pitchFamily="49" charset="-122"/>
              </a:rPr>
              <a:t>；  编码 </a:t>
            </a:r>
            <a:r>
              <a:rPr lang="en-US" altLang="zh-CN" sz="2400" b="1" dirty="0">
                <a:latin typeface="Times New Roman" panose="02020603050405020304" pitchFamily="18" charset="0"/>
                <a:ea typeface="楷体" panose="02010609060101010101" pitchFamily="49" charset="-122"/>
              </a:rPr>
              <a:t>(1000)</a:t>
            </a:r>
            <a:endParaRPr lang="en-US" altLang="zh-CN" sz="2400" b="1" dirty="0">
              <a:latin typeface="Times New Roman" panose="02020603050405020304" pitchFamily="18" charset="0"/>
              <a:ea typeface="楷体" panose="02010609060101010101" pitchFamily="49" charset="-122"/>
            </a:endParaRPr>
          </a:p>
        </p:txBody>
      </p:sp>
      <p:sp>
        <p:nvSpPr>
          <p:cNvPr id="294924" name="Text Box 12"/>
          <p:cNvSpPr txBox="1"/>
          <p:nvPr/>
        </p:nvSpPr>
        <p:spPr>
          <a:xfrm>
            <a:off x="163513" y="2927350"/>
            <a:ext cx="8699500" cy="1717675"/>
          </a:xfrm>
          <a:prstGeom prst="rect">
            <a:avLst/>
          </a:prstGeom>
          <a:noFill/>
          <a:ln w="12700">
            <a:noFill/>
          </a:ln>
        </p:spPr>
        <p:txBody>
          <a:bodyPr>
            <a:spAutoFit/>
          </a:bodyPr>
          <a:lstStyle/>
          <a:p>
            <a:pPr marR="0" defTabSz="914400">
              <a:lnSpc>
                <a:spcPct val="110000"/>
              </a:lnSpc>
              <a:buClrTx/>
              <a:buSzTx/>
              <a:buFont typeface="Arial" panose="020B0604020202020204" pitchFamily="34" charset="0"/>
              <a:buNone/>
              <a:defRPr/>
            </a:pP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(1)P</a:t>
            </a:r>
            <a:r>
              <a:rPr kumimoji="0" lang="en-US" altLang="zh-CN" sz="2400" b="1" kern="1200" cap="none" spc="0" normalizeH="0" baseline="-25000" noProof="1">
                <a:latin typeface="Times New Roman" panose="02020603050405020304" pitchFamily="18" charset="0"/>
                <a:ea typeface="楷体" panose="02010609060101010101" pitchFamily="49" charset="-122"/>
                <a:cs typeface="+mn-cs"/>
              </a:rPr>
              <a:t>1</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P</a:t>
            </a:r>
            <a:r>
              <a:rPr kumimoji="0" lang="en-US" altLang="zh-CN" sz="2400" b="1" kern="1200" cap="none" spc="0" normalizeH="0" baseline="-25000" noProof="1">
                <a:latin typeface="Times New Roman" panose="02020603050405020304" pitchFamily="18" charset="0"/>
                <a:ea typeface="楷体" panose="02010609060101010101" pitchFamily="49" charset="-122"/>
                <a:cs typeface="+mn-cs"/>
              </a:rPr>
              <a:t>2</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与左边界求交点，得</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A:(-1,1/2); A</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在窗口内，编码</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(0000)</a:t>
            </a:r>
            <a:endParaRPr kumimoji="0" lang="en-US" altLang="zh-CN" sz="2400" b="1" kern="1200" cap="none" spc="0" normalizeH="0" baseline="0" noProof="1">
              <a:latin typeface="Times New Roman" panose="02020603050405020304" pitchFamily="18" charset="0"/>
              <a:ea typeface="楷体" panose="02010609060101010101" pitchFamily="49" charset="-122"/>
              <a:cs typeface="+mn-cs"/>
            </a:endParaRPr>
          </a:p>
          <a:p>
            <a:pPr marL="457200" marR="0" indent="-457200" defTabSz="914400">
              <a:lnSpc>
                <a:spcPct val="110000"/>
              </a:lnSpc>
              <a:buClrTx/>
              <a:buSzTx/>
              <a:buFont typeface="Arial" panose="020B0604020202020204" pitchFamily="34" charset="0"/>
              <a:buNone/>
              <a:defRPr/>
            </a:pP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      A</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替换</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P</a:t>
            </a:r>
            <a:r>
              <a:rPr kumimoji="0" lang="en-US" altLang="zh-CN" sz="2400" b="1" kern="1200" cap="none" spc="0" normalizeH="0" baseline="-25000" noProof="1">
                <a:latin typeface="Times New Roman" panose="02020603050405020304" pitchFamily="18" charset="0"/>
                <a:ea typeface="楷体" panose="02010609060101010101" pitchFamily="49" charset="-122"/>
                <a:cs typeface="+mn-cs"/>
              </a:rPr>
              <a:t>1</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得新线段</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AP</a:t>
            </a:r>
            <a:r>
              <a:rPr kumimoji="0" lang="en-US" altLang="zh-CN" sz="2400" b="1" kern="1200" cap="none" spc="0" normalizeH="0" baseline="-25000" noProof="1">
                <a:latin typeface="Times New Roman" panose="02020603050405020304" pitchFamily="18" charset="0"/>
                <a:ea typeface="楷体" panose="02010609060101010101" pitchFamily="49" charset="-122"/>
                <a:cs typeface="+mn-cs"/>
              </a:rPr>
              <a:t>2</a:t>
            </a:r>
            <a:endParaRPr kumimoji="0" lang="zh-CN" altLang="en-US" sz="2400" b="1" kern="1200" cap="none" spc="0" normalizeH="0" baseline="0" noProof="1">
              <a:latin typeface="Times New Roman" panose="02020603050405020304" pitchFamily="18" charset="0"/>
              <a:ea typeface="楷体" panose="02010609060101010101" pitchFamily="49" charset="-122"/>
              <a:cs typeface="+mn-cs"/>
            </a:endParaRPr>
          </a:p>
          <a:p>
            <a:pPr marL="457200" marR="0" indent="-457200" defTabSz="914400">
              <a:lnSpc>
                <a:spcPct val="110000"/>
              </a:lnSpc>
              <a:buClrTx/>
              <a:buSzTx/>
              <a:buFont typeface="Arial" panose="020B0604020202020204" pitchFamily="34" charset="0"/>
              <a:buNone/>
              <a:defRPr/>
            </a:pP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	</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P</a:t>
            </a:r>
            <a:r>
              <a:rPr kumimoji="0" lang="en-US" altLang="zh-CN" sz="2400" b="1" kern="1200" cap="none" spc="0" normalizeH="0" baseline="-25000" noProof="1">
                <a:latin typeface="Times New Roman" panose="02020603050405020304" pitchFamily="18" charset="0"/>
                <a:ea typeface="楷体" panose="02010609060101010101" pitchFamily="49" charset="-122"/>
                <a:cs typeface="+mn-cs"/>
              </a:rPr>
              <a:t>2</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(1/2, 3/2)</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；编码 </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(1000);	</a:t>
            </a:r>
            <a:endParaRPr kumimoji="0" lang="en-US" altLang="zh-CN" sz="2400" b="1" kern="1200" cap="none" spc="0" normalizeH="0" baseline="0" noProof="1">
              <a:latin typeface="Times New Roman" panose="02020603050405020304" pitchFamily="18" charset="0"/>
              <a:ea typeface="楷体" panose="02010609060101010101" pitchFamily="49" charset="-122"/>
              <a:cs typeface="+mn-cs"/>
            </a:endParaRPr>
          </a:p>
          <a:p>
            <a:pPr marL="457200" marR="0" indent="-457200" defTabSz="914400">
              <a:lnSpc>
                <a:spcPct val="110000"/>
              </a:lnSpc>
              <a:buClrTx/>
              <a:buSzTx/>
              <a:buFont typeface="Arial" panose="020B0604020202020204" pitchFamily="34" charset="0"/>
              <a:buNone/>
              <a:defRPr/>
            </a:pP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      A</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(-1, 1/2)</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   编码 </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(0000)</a:t>
            </a:r>
            <a:r>
              <a:rPr kumimoji="0" lang="zh-CN" altLang="zh-CN" sz="2400" b="1" kern="1200" cap="none" spc="0" normalizeH="0" baseline="0" noProof="1">
                <a:latin typeface="Times New Roman" panose="02020603050405020304" pitchFamily="18" charset="0"/>
                <a:ea typeface="楷体" panose="02010609060101010101" pitchFamily="49" charset="-122"/>
                <a:cs typeface="+mn-cs"/>
              </a:rPr>
              <a:t>;</a:t>
            </a:r>
            <a:endParaRPr kumimoji="0" lang="en-US" altLang="zh-CN" sz="2400" b="1" kern="1200" cap="none" spc="0" normalizeH="0" baseline="0" noProof="1">
              <a:latin typeface="Times New Roman" panose="02020603050405020304" pitchFamily="18" charset="0"/>
              <a:ea typeface="楷体" panose="02010609060101010101" pitchFamily="49" charset="-122"/>
              <a:cs typeface="+mn-cs"/>
            </a:endParaRPr>
          </a:p>
        </p:txBody>
      </p:sp>
      <p:sp>
        <p:nvSpPr>
          <p:cNvPr id="294925" name="Text Box 13"/>
          <p:cNvSpPr txBox="1"/>
          <p:nvPr/>
        </p:nvSpPr>
        <p:spPr>
          <a:xfrm>
            <a:off x="79375" y="4724400"/>
            <a:ext cx="8867775" cy="2124075"/>
          </a:xfrm>
          <a:prstGeom prst="rect">
            <a:avLst/>
          </a:prstGeom>
          <a:noFill/>
          <a:ln w="12700">
            <a:noFill/>
          </a:ln>
        </p:spPr>
        <p:txBody>
          <a:bodyPr anchor="t" anchorCtr="0">
            <a:spAutoFit/>
          </a:bodyPr>
          <a:p>
            <a:pPr>
              <a:lnSpc>
                <a:spcPct val="110000"/>
              </a:lnSpc>
            </a:pPr>
            <a:r>
              <a:rPr lang="en-US" altLang="zh-CN" sz="2400" b="1" dirty="0">
                <a:latin typeface="Times New Roman" panose="02020603050405020304" pitchFamily="18" charset="0"/>
                <a:ea typeface="楷体" panose="02010609060101010101" pitchFamily="49" charset="-122"/>
              </a:rPr>
              <a:t>(2) AP</a:t>
            </a:r>
            <a:r>
              <a:rPr lang="en-US" altLang="zh-CN" sz="2400" b="1" baseline="-25000" dirty="0">
                <a:latin typeface="Times New Roman" panose="02020603050405020304" pitchFamily="18" charset="0"/>
                <a:ea typeface="楷体" panose="02010609060101010101" pitchFamily="49" charset="-122"/>
              </a:rPr>
              <a:t>2</a:t>
            </a:r>
            <a:r>
              <a:rPr lang="zh-CN" altLang="en-US" sz="2400" b="1" dirty="0">
                <a:latin typeface="Times New Roman" panose="02020603050405020304" pitchFamily="18" charset="0"/>
                <a:ea typeface="楷体" panose="02010609060101010101" pitchFamily="49" charset="-122"/>
              </a:rPr>
              <a:t>与上边界求交点，得 </a:t>
            </a:r>
            <a:r>
              <a:rPr lang="en-US" altLang="zh-CN" sz="2400" b="1" dirty="0">
                <a:latin typeface="Times New Roman" panose="02020603050405020304" pitchFamily="18" charset="0"/>
                <a:ea typeface="楷体" panose="02010609060101010101" pitchFamily="49" charset="-122"/>
              </a:rPr>
              <a:t>B(-1/4, 1)</a:t>
            </a:r>
            <a:r>
              <a:rPr lang="zh-CN" altLang="en-US" sz="2400" b="1" dirty="0">
                <a:latin typeface="Times New Roman" panose="02020603050405020304" pitchFamily="18" charset="0"/>
                <a:ea typeface="楷体" panose="02010609060101010101" pitchFamily="49" charset="-122"/>
              </a:rPr>
              <a:t>，</a:t>
            </a:r>
            <a:r>
              <a:rPr lang="en-US" altLang="zh-CN" sz="2400" b="1" dirty="0">
                <a:latin typeface="Times New Roman" panose="02020603050405020304" pitchFamily="18" charset="0"/>
                <a:ea typeface="楷体" panose="02010609060101010101" pitchFamily="49" charset="-122"/>
              </a:rPr>
              <a:t> B</a:t>
            </a:r>
            <a:r>
              <a:rPr lang="en-US" altLang="en-US" sz="2400" b="1" dirty="0">
                <a:latin typeface="Times New Roman" panose="02020603050405020304" pitchFamily="18" charset="0"/>
                <a:ea typeface="楷体" panose="02010609060101010101" pitchFamily="49" charset="-122"/>
              </a:rPr>
              <a:t>在窗口内，编码</a:t>
            </a:r>
            <a:r>
              <a:rPr lang="en-US" altLang="zh-CN" sz="2400" b="1" dirty="0">
                <a:latin typeface="Times New Roman" panose="02020603050405020304" pitchFamily="18" charset="0"/>
                <a:ea typeface="楷体" panose="02010609060101010101" pitchFamily="49" charset="-122"/>
              </a:rPr>
              <a:t>(0000) </a:t>
            </a:r>
            <a:endParaRPr lang="en-US" altLang="zh-CN" sz="2400" b="1" dirty="0">
              <a:latin typeface="Times New Roman" panose="02020603050405020304" pitchFamily="18" charset="0"/>
              <a:ea typeface="楷体" panose="02010609060101010101" pitchFamily="49" charset="-122"/>
            </a:endParaRPr>
          </a:p>
          <a:p>
            <a:pPr>
              <a:lnSpc>
                <a:spcPct val="110000"/>
              </a:lnSpc>
            </a:pPr>
            <a:r>
              <a:rPr lang="en-US" altLang="zh-CN" sz="2400" b="1" dirty="0">
                <a:latin typeface="Times New Roman" panose="02020603050405020304" pitchFamily="18" charset="0"/>
                <a:ea typeface="楷体" panose="02010609060101010101" pitchFamily="49" charset="-122"/>
              </a:rPr>
              <a:t>      B</a:t>
            </a:r>
            <a:r>
              <a:rPr lang="en-US" altLang="en-US" sz="2400" b="1" dirty="0">
                <a:latin typeface="Times New Roman" panose="02020603050405020304" pitchFamily="18" charset="0"/>
                <a:ea typeface="楷体" panose="02010609060101010101" pitchFamily="49" charset="-122"/>
              </a:rPr>
              <a:t>替换</a:t>
            </a:r>
            <a:r>
              <a:rPr lang="en-US" altLang="zh-CN" sz="2400" b="1" dirty="0">
                <a:latin typeface="Times New Roman" panose="02020603050405020304" pitchFamily="18" charset="0"/>
                <a:ea typeface="楷体" panose="02010609060101010101" pitchFamily="49" charset="-122"/>
              </a:rPr>
              <a:t>P</a:t>
            </a:r>
            <a:r>
              <a:rPr lang="en-US" altLang="zh-CN" sz="2400" b="1" baseline="-25000" dirty="0">
                <a:latin typeface="Times New Roman" panose="02020603050405020304" pitchFamily="18" charset="0"/>
                <a:ea typeface="楷体" panose="02010609060101010101" pitchFamily="49" charset="-122"/>
              </a:rPr>
              <a:t>2</a:t>
            </a:r>
            <a:r>
              <a:rPr lang="en-US" altLang="en-US" sz="2400" b="1" dirty="0">
                <a:latin typeface="Times New Roman" panose="02020603050405020304" pitchFamily="18" charset="0"/>
                <a:ea typeface="楷体" panose="02010609060101010101" pitchFamily="49" charset="-122"/>
              </a:rPr>
              <a:t>得新线段</a:t>
            </a:r>
            <a:r>
              <a:rPr lang="en-US" altLang="zh-CN" sz="2400" b="1" dirty="0">
                <a:latin typeface="Times New Roman" panose="02020603050405020304" pitchFamily="18" charset="0"/>
                <a:ea typeface="楷体" panose="02010609060101010101" pitchFamily="49" charset="-122"/>
              </a:rPr>
              <a:t>BA</a:t>
            </a:r>
            <a:endParaRPr lang="en-US" altLang="zh-CN" sz="2400" b="1" dirty="0">
              <a:latin typeface="Times New Roman" panose="02020603050405020304" pitchFamily="18" charset="0"/>
              <a:ea typeface="楷体" panose="02010609060101010101" pitchFamily="49" charset="-122"/>
            </a:endParaRPr>
          </a:p>
          <a:p>
            <a:pPr eaLnBrk="0" hangingPunct="0">
              <a:lnSpc>
                <a:spcPct val="110000"/>
              </a:lnSpc>
            </a:pPr>
            <a:r>
              <a:rPr lang="en-US" altLang="zh-CN"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B</a:t>
            </a:r>
            <a:r>
              <a:rPr lang="en-US"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(-1/4, 1) </a:t>
            </a:r>
            <a:r>
              <a:rPr lang="en-US" altLang="en-US" sz="2400" b="1" dirty="0">
                <a:latin typeface="Times New Roman" panose="02020603050405020304" pitchFamily="18" charset="0"/>
                <a:ea typeface="楷体" panose="02010609060101010101" pitchFamily="49" charset="-122"/>
              </a:rPr>
              <a:t>；编码 </a:t>
            </a:r>
            <a:r>
              <a:rPr lang="en-US" altLang="zh-CN" sz="2400" b="1" dirty="0">
                <a:latin typeface="Times New Roman" panose="02020603050405020304" pitchFamily="18" charset="0"/>
                <a:ea typeface="楷体" panose="02010609060101010101" pitchFamily="49" charset="-122"/>
              </a:rPr>
              <a:t>(0000);	</a:t>
            </a:r>
            <a:endParaRPr lang="en-US" altLang="zh-CN" sz="2400" b="1" dirty="0">
              <a:latin typeface="Times New Roman" panose="02020603050405020304" pitchFamily="18" charset="0"/>
              <a:ea typeface="楷体" panose="02010609060101010101" pitchFamily="49" charset="-122"/>
            </a:endParaRPr>
          </a:p>
          <a:p>
            <a:pPr eaLnBrk="0" hangingPunct="0">
              <a:lnSpc>
                <a:spcPct val="110000"/>
              </a:lnSpc>
            </a:pPr>
            <a:r>
              <a:rPr lang="en-US" altLang="zh-CN" sz="2400" b="1" dirty="0">
                <a:latin typeface="Times New Roman" panose="02020603050405020304" pitchFamily="18" charset="0"/>
                <a:ea typeface="楷体" panose="02010609060101010101" pitchFamily="49" charset="-122"/>
              </a:rPr>
              <a:t>      A</a:t>
            </a:r>
            <a:r>
              <a:rPr lang="en-US" altLang="en-US" sz="2400" b="1" dirty="0">
                <a:latin typeface="Times New Roman" panose="02020603050405020304" pitchFamily="18" charset="0"/>
                <a:ea typeface="楷体" panose="02010609060101010101" pitchFamily="49" charset="-122"/>
              </a:rPr>
              <a:t>：</a:t>
            </a:r>
            <a:r>
              <a:rPr lang="en-US" altLang="zh-CN" sz="2400" b="1" dirty="0">
                <a:latin typeface="Times New Roman" panose="02020603050405020304" pitchFamily="18" charset="0"/>
                <a:ea typeface="楷体" panose="02010609060101010101" pitchFamily="49" charset="-122"/>
              </a:rPr>
              <a:t>(-1, 1/2)</a:t>
            </a:r>
            <a:r>
              <a:rPr lang="en-US" altLang="en-US" sz="2400" b="1" dirty="0">
                <a:latin typeface="Times New Roman" panose="02020603050405020304" pitchFamily="18" charset="0"/>
                <a:ea typeface="楷体" panose="02010609060101010101" pitchFamily="49" charset="-122"/>
              </a:rPr>
              <a:t>；  编码 </a:t>
            </a:r>
            <a:r>
              <a:rPr lang="en-US" altLang="zh-CN" sz="2400" b="1" dirty="0">
                <a:latin typeface="Times New Roman" panose="02020603050405020304" pitchFamily="18" charset="0"/>
                <a:ea typeface="楷体" panose="02010609060101010101" pitchFamily="49" charset="-122"/>
              </a:rPr>
              <a:t>(0000);</a:t>
            </a:r>
            <a:endParaRPr lang="en-US" altLang="zh-CN" sz="2400" b="1" dirty="0">
              <a:latin typeface="Times New Roman" panose="02020603050405020304" pitchFamily="18" charset="0"/>
              <a:ea typeface="楷体" panose="02010609060101010101" pitchFamily="49" charset="-122"/>
            </a:endParaRPr>
          </a:p>
          <a:p>
            <a:pPr>
              <a:lnSpc>
                <a:spcPct val="110000"/>
              </a:lnSpc>
            </a:pPr>
            <a:r>
              <a:rPr lang="zh-CN" altLang="en-US" sz="2400" b="1" dirty="0">
                <a:latin typeface="Times New Roman" panose="02020603050405020304" pitchFamily="18" charset="0"/>
                <a:ea typeface="楷体" panose="02010609060101010101" pitchFamily="49" charset="-122"/>
              </a:rPr>
              <a:t>   两端点编码全部为</a:t>
            </a:r>
            <a:r>
              <a:rPr lang="en-US" altLang="zh-CN" sz="2400" b="1" dirty="0">
                <a:latin typeface="Times New Roman" panose="02020603050405020304" pitchFamily="18" charset="0"/>
                <a:ea typeface="楷体" panose="02010609060101010101" pitchFamily="49" charset="-122"/>
              </a:rPr>
              <a:t>0</a:t>
            </a:r>
            <a:r>
              <a:rPr lang="zh-CN" altLang="en-US" sz="2400" b="1" dirty="0">
                <a:latin typeface="Times New Roman" panose="02020603050405020304" pitchFamily="18" charset="0"/>
                <a:ea typeface="楷体" panose="02010609060101010101" pitchFamily="49" charset="-122"/>
              </a:rPr>
              <a:t>，  线段完全可见，程序结束</a:t>
            </a:r>
            <a:endParaRPr lang="zh-CN" altLang="en-US" sz="2400" b="1" dirty="0">
              <a:latin typeface="Times New Roman" panose="02020603050405020304" pitchFamily="18" charset="0"/>
              <a:ea typeface="楷体" panose="02010609060101010101" pitchFamily="49" charset="-122"/>
            </a:endParaRPr>
          </a:p>
        </p:txBody>
      </p:sp>
      <p:grpSp>
        <p:nvGrpSpPr>
          <p:cNvPr id="32772" name="Group 2"/>
          <p:cNvGrpSpPr/>
          <p:nvPr/>
        </p:nvGrpSpPr>
        <p:grpSpPr>
          <a:xfrm>
            <a:off x="419100" y="203200"/>
            <a:ext cx="3276600" cy="2838450"/>
            <a:chOff x="240" y="1872"/>
            <a:chExt cx="2064" cy="1872"/>
          </a:xfrm>
        </p:grpSpPr>
        <p:sp>
          <p:nvSpPr>
            <p:cNvPr id="294915" name="Text Box 3"/>
            <p:cNvSpPr txBox="1">
              <a:spLocks noChangeArrowheads="1"/>
            </p:cNvSpPr>
            <p:nvPr/>
          </p:nvSpPr>
          <p:spPr bwMode="auto">
            <a:xfrm>
              <a:off x="240" y="1872"/>
              <a:ext cx="695" cy="288"/>
            </a:xfrm>
            <a:prstGeom prst="rect">
              <a:avLst/>
            </a:prstGeom>
            <a:noFill/>
            <a:ln w="12700">
              <a:noFill/>
              <a:miter lim="800000"/>
              <a:headEnd type="none" w="sm" len="sm"/>
              <a:tailEnd type="none" w="sm" len="sm"/>
            </a:ln>
            <a:effectLst/>
          </p:spPr>
          <p:txBody>
            <a:bodyPr wrap="none">
              <a:spAutoFit/>
            </a:bodyPr>
            <a:lstStyle/>
            <a:p>
              <a:pPr marR="0" algn="ctr" defTabSz="914400">
                <a:buClrTx/>
                <a:buSzTx/>
                <a:buFont typeface="Arial" panose="020B0604020202020204" pitchFamily="34" charset="0"/>
                <a:buNone/>
                <a:defRPr/>
              </a:pPr>
              <a:r>
                <a:rPr kumimoji="1" lang="zh-CN" altLang="en-US" sz="2400" b="1" kern="1200" cap="none" spc="0" normalizeH="0" baseline="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rPr>
                <a:t>例题：</a:t>
              </a:r>
              <a:endParaRPr kumimoji="1" lang="zh-CN" altLang="en-US" sz="2400" b="1" kern="1200" cap="none" spc="0" normalizeH="0" baseline="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endParaRPr>
            </a:p>
          </p:txBody>
        </p:sp>
        <p:sp>
          <p:nvSpPr>
            <p:cNvPr id="32774" name="Rectangle 4"/>
            <p:cNvSpPr/>
            <p:nvPr/>
          </p:nvSpPr>
          <p:spPr>
            <a:xfrm>
              <a:off x="768" y="2400"/>
              <a:ext cx="1248" cy="1152"/>
            </a:xfrm>
            <a:prstGeom prst="rect">
              <a:avLst/>
            </a:prstGeom>
            <a:solidFill>
              <a:schemeClr val="bg1"/>
            </a:solidFill>
            <a:ln w="12700" cap="flat" cmpd="sng">
              <a:solidFill>
                <a:schemeClr val="tx1"/>
              </a:solidFill>
              <a:prstDash val="solid"/>
              <a:miter/>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楷体" panose="02010609060101010101" pitchFamily="49" charset="-122"/>
              </a:endParaRPr>
            </a:p>
          </p:txBody>
        </p:sp>
        <p:sp>
          <p:nvSpPr>
            <p:cNvPr id="32775" name="Line 5"/>
            <p:cNvSpPr/>
            <p:nvPr/>
          </p:nvSpPr>
          <p:spPr>
            <a:xfrm>
              <a:off x="384" y="2976"/>
              <a:ext cx="1920" cy="0"/>
            </a:xfrm>
            <a:prstGeom prst="line">
              <a:avLst/>
            </a:prstGeom>
            <a:ln w="28575" cap="flat" cmpd="sng">
              <a:solidFill>
                <a:schemeClr val="tx1"/>
              </a:solidFill>
              <a:prstDash val="solid"/>
              <a:round/>
              <a:headEnd type="none" w="sm" len="sm"/>
              <a:tailEnd type="triangle" w="med" len="lg"/>
            </a:ln>
          </p:spPr>
        </p:sp>
        <p:sp>
          <p:nvSpPr>
            <p:cNvPr id="32776" name="Line 6"/>
            <p:cNvSpPr/>
            <p:nvPr/>
          </p:nvSpPr>
          <p:spPr>
            <a:xfrm flipV="1">
              <a:off x="1392" y="2064"/>
              <a:ext cx="0" cy="1680"/>
            </a:xfrm>
            <a:prstGeom prst="line">
              <a:avLst/>
            </a:prstGeom>
            <a:ln w="28575" cap="flat" cmpd="sng">
              <a:solidFill>
                <a:schemeClr val="tx1"/>
              </a:solidFill>
              <a:prstDash val="solid"/>
              <a:round/>
              <a:headEnd type="none" w="sm" len="sm"/>
              <a:tailEnd type="triangle" w="med" len="lg"/>
            </a:ln>
          </p:spPr>
        </p:sp>
        <p:sp>
          <p:nvSpPr>
            <p:cNvPr id="32777" name="Line 7"/>
            <p:cNvSpPr/>
            <p:nvPr/>
          </p:nvSpPr>
          <p:spPr>
            <a:xfrm flipV="1">
              <a:off x="480" y="2112"/>
              <a:ext cx="1200" cy="768"/>
            </a:xfrm>
            <a:prstGeom prst="line">
              <a:avLst/>
            </a:prstGeom>
            <a:ln w="12700" cap="flat" cmpd="sng">
              <a:solidFill>
                <a:schemeClr val="tx1"/>
              </a:solidFill>
              <a:prstDash val="solid"/>
              <a:round/>
              <a:headEnd type="oval" w="sm" len="sm"/>
              <a:tailEnd type="oval" w="sm" len="sm"/>
            </a:ln>
          </p:spPr>
        </p:sp>
        <p:sp>
          <p:nvSpPr>
            <p:cNvPr id="294920" name="Text Box 8"/>
            <p:cNvSpPr txBox="1">
              <a:spLocks noChangeArrowheads="1"/>
            </p:cNvSpPr>
            <p:nvPr/>
          </p:nvSpPr>
          <p:spPr bwMode="auto">
            <a:xfrm>
              <a:off x="240" y="2640"/>
              <a:ext cx="266" cy="247"/>
            </a:xfrm>
            <a:prstGeom prst="rect">
              <a:avLst/>
            </a:prstGeom>
            <a:noFill/>
            <a:ln w="12700">
              <a:noFill/>
              <a:miter lim="800000"/>
              <a:headEnd type="none" w="sm" len="sm"/>
              <a:tailEnd type="none" w="sm" len="sm"/>
            </a:ln>
            <a:effectLst/>
          </p:spPr>
          <p:txBody>
            <a:bodyPr wrap="none">
              <a:spAutoFit/>
            </a:bodyPr>
            <a:lstStyle/>
            <a:p>
              <a:pPr marR="0" algn="ctr" defTabSz="914400">
                <a:buClrTx/>
                <a:buSzTx/>
                <a:buFont typeface="Arial" panose="020B0604020202020204" pitchFamily="34" charset="0"/>
                <a:buNone/>
                <a:defRPr/>
              </a:pPr>
              <a:r>
                <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rPr>
                <a:t>P</a:t>
              </a:r>
              <a:r>
                <a:rPr kumimoji="1" lang="en-US" altLang="zh-CN" sz="2000" b="1" kern="1200" cap="none" spc="0" normalizeH="0" baseline="-2500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rPr>
                <a:t>1</a:t>
              </a:r>
              <a:endPar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endParaRPr>
            </a:p>
          </p:txBody>
        </p:sp>
        <p:sp>
          <p:nvSpPr>
            <p:cNvPr id="294921" name="Text Box 9"/>
            <p:cNvSpPr txBox="1">
              <a:spLocks noChangeArrowheads="1"/>
            </p:cNvSpPr>
            <p:nvPr/>
          </p:nvSpPr>
          <p:spPr bwMode="auto">
            <a:xfrm>
              <a:off x="1632" y="2064"/>
              <a:ext cx="266" cy="250"/>
            </a:xfrm>
            <a:prstGeom prst="rect">
              <a:avLst/>
            </a:prstGeom>
            <a:noFill/>
            <a:ln w="12700">
              <a:noFill/>
              <a:miter lim="800000"/>
              <a:headEnd type="none" w="sm" len="sm"/>
              <a:tailEnd type="none" w="sm" len="sm"/>
            </a:ln>
            <a:effectLst/>
          </p:spPr>
          <p:txBody>
            <a:bodyPr wrap="none">
              <a:spAutoFit/>
            </a:bodyPr>
            <a:lstStyle/>
            <a:p>
              <a:pPr marR="0" algn="ctr" defTabSz="914400">
                <a:buClrTx/>
                <a:buSzTx/>
                <a:buFont typeface="Arial" panose="020B0604020202020204" pitchFamily="34" charset="0"/>
                <a:buNone/>
                <a:defRPr/>
              </a:pPr>
              <a:r>
                <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rPr>
                <a:t>P</a:t>
              </a:r>
              <a:r>
                <a:rPr kumimoji="1" lang="en-US" altLang="zh-CN" sz="2000" b="1" kern="1200" cap="none" spc="0" normalizeH="0" baseline="-2500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rPr>
                <a:t>2</a:t>
              </a:r>
              <a:endPar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endParaRPr>
            </a:p>
          </p:txBody>
        </p:sp>
      </p:grpSp>
      <p:sp>
        <p:nvSpPr>
          <p:cNvPr id="32780" name="Oval 14"/>
          <p:cNvSpPr/>
          <p:nvPr/>
        </p:nvSpPr>
        <p:spPr>
          <a:xfrm>
            <a:off x="1944688" y="973138"/>
            <a:ext cx="76200" cy="73025"/>
          </a:xfrm>
          <a:prstGeom prst="ellipse">
            <a:avLst/>
          </a:prstGeom>
          <a:solidFill>
            <a:schemeClr val="accent1"/>
          </a:solidFill>
          <a:ln w="12700" cap="flat"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楷体" panose="02010609060101010101" pitchFamily="49" charset="-122"/>
            </a:endParaRPr>
          </a:p>
        </p:txBody>
      </p:sp>
      <p:grpSp>
        <p:nvGrpSpPr>
          <p:cNvPr id="32781" name="Group 15"/>
          <p:cNvGrpSpPr/>
          <p:nvPr/>
        </p:nvGrpSpPr>
        <p:grpSpPr>
          <a:xfrm>
            <a:off x="928688" y="1149350"/>
            <a:ext cx="354012" cy="344488"/>
            <a:chOff x="561" y="2496"/>
            <a:chExt cx="223" cy="227"/>
          </a:xfrm>
        </p:grpSpPr>
        <p:sp>
          <p:nvSpPr>
            <p:cNvPr id="32782" name="Oval 16"/>
            <p:cNvSpPr/>
            <p:nvPr/>
          </p:nvSpPr>
          <p:spPr>
            <a:xfrm>
              <a:off x="736" y="2675"/>
              <a:ext cx="48" cy="48"/>
            </a:xfrm>
            <a:prstGeom prst="ellipse">
              <a:avLst/>
            </a:prstGeom>
            <a:solidFill>
              <a:schemeClr val="accent1"/>
            </a:solidFill>
            <a:ln w="12700" cap="flat"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楷体" panose="02010609060101010101" pitchFamily="49" charset="-122"/>
              </a:endParaRPr>
            </a:p>
          </p:txBody>
        </p:sp>
        <p:sp>
          <p:nvSpPr>
            <p:cNvPr id="32783" name="Text Box 17"/>
            <p:cNvSpPr txBox="1"/>
            <p:nvPr/>
          </p:nvSpPr>
          <p:spPr>
            <a:xfrm>
              <a:off x="561" y="2496"/>
              <a:ext cx="208" cy="212"/>
            </a:xfrm>
            <a:prstGeom prst="rect">
              <a:avLst/>
            </a:prstGeom>
            <a:noFill/>
            <a:ln w="12700">
              <a:noFill/>
            </a:ln>
          </p:spPr>
          <p:txBody>
            <a:bodyPr wrap="none" anchor="t" anchorCtr="0">
              <a:spAutoFit/>
            </a:bodyPr>
            <a:p>
              <a:pPr algn="ctr"/>
              <a:r>
                <a:rPr lang="en-US" altLang="zh-CN" sz="1600" dirty="0">
                  <a:latin typeface="Times New Roman" panose="02020603050405020304" pitchFamily="18" charset="0"/>
                  <a:ea typeface="楷体" panose="02010609060101010101" pitchFamily="49" charset="-122"/>
                </a:rPr>
                <a:t>A</a:t>
              </a:r>
              <a:endParaRPr lang="en-US" altLang="zh-CN" sz="1600" dirty="0">
                <a:latin typeface="Times New Roman" panose="02020603050405020304" pitchFamily="18" charset="0"/>
                <a:ea typeface="楷体" panose="02010609060101010101" pitchFamily="49" charset="-122"/>
              </a:endParaRPr>
            </a:p>
          </p:txBody>
        </p:sp>
      </p:grpSp>
      <p:grpSp>
        <p:nvGrpSpPr>
          <p:cNvPr id="22537" name="Group 18"/>
          <p:cNvGrpSpPr/>
          <p:nvPr/>
        </p:nvGrpSpPr>
        <p:grpSpPr>
          <a:xfrm>
            <a:off x="2708275" y="153988"/>
            <a:ext cx="1144588" cy="420687"/>
            <a:chOff x="1680" y="1835"/>
            <a:chExt cx="720" cy="277"/>
          </a:xfrm>
        </p:grpSpPr>
        <p:grpSp>
          <p:nvGrpSpPr>
            <p:cNvPr id="32785" name="Group 19"/>
            <p:cNvGrpSpPr/>
            <p:nvPr/>
          </p:nvGrpSpPr>
          <p:grpSpPr>
            <a:xfrm>
              <a:off x="1680" y="1874"/>
              <a:ext cx="357" cy="238"/>
              <a:chOff x="1680" y="1874"/>
              <a:chExt cx="357" cy="238"/>
            </a:xfrm>
          </p:grpSpPr>
          <p:sp>
            <p:nvSpPr>
              <p:cNvPr id="32786" name="Line 20"/>
              <p:cNvSpPr/>
              <p:nvPr/>
            </p:nvSpPr>
            <p:spPr>
              <a:xfrm flipV="1">
                <a:off x="1680" y="1884"/>
                <a:ext cx="357" cy="228"/>
              </a:xfrm>
              <a:prstGeom prst="line">
                <a:avLst/>
              </a:prstGeom>
              <a:ln w="12700" cap="flat" cmpd="sng">
                <a:solidFill>
                  <a:schemeClr val="tx1"/>
                </a:solidFill>
                <a:prstDash val="lgDash"/>
                <a:round/>
                <a:headEnd type="none" w="sm" len="sm"/>
                <a:tailEnd type="none" w="sm" len="sm"/>
              </a:ln>
            </p:spPr>
          </p:sp>
          <p:sp>
            <p:nvSpPr>
              <p:cNvPr id="32787" name="Oval 21"/>
              <p:cNvSpPr/>
              <p:nvPr/>
            </p:nvSpPr>
            <p:spPr>
              <a:xfrm>
                <a:off x="1989" y="1874"/>
                <a:ext cx="48" cy="44"/>
              </a:xfrm>
              <a:prstGeom prst="ellipse">
                <a:avLst/>
              </a:prstGeom>
              <a:solidFill>
                <a:schemeClr val="accent1"/>
              </a:solidFill>
              <a:ln w="12700" cap="flat"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楷体" panose="02010609060101010101" pitchFamily="49" charset="-122"/>
                </a:endParaRPr>
              </a:p>
            </p:txBody>
          </p:sp>
        </p:grpSp>
        <p:sp>
          <p:nvSpPr>
            <p:cNvPr id="32788" name="Text Box 22"/>
            <p:cNvSpPr txBox="1"/>
            <p:nvPr/>
          </p:nvSpPr>
          <p:spPr>
            <a:xfrm>
              <a:off x="2083" y="1835"/>
              <a:ext cx="317" cy="212"/>
            </a:xfrm>
            <a:prstGeom prst="rect">
              <a:avLst/>
            </a:prstGeom>
            <a:noFill/>
            <a:ln w="12700">
              <a:noFill/>
            </a:ln>
          </p:spPr>
          <p:txBody>
            <a:bodyPr wrap="none" anchor="t" anchorCtr="0">
              <a:spAutoFit/>
            </a:bodyPr>
            <a:p>
              <a:pPr algn="ctr"/>
              <a:r>
                <a:rPr lang="en-US" altLang="zh-CN" sz="1600" dirty="0">
                  <a:latin typeface="Times New Roman" panose="02020603050405020304" pitchFamily="18" charset="0"/>
                  <a:ea typeface="楷体" panose="02010609060101010101" pitchFamily="49" charset="-122"/>
                </a:rPr>
                <a:t>P</a:t>
              </a:r>
              <a:r>
                <a:rPr lang="en-US" altLang="zh-CN" sz="1600" baseline="-25000" dirty="0">
                  <a:latin typeface="Times New Roman" panose="02020603050405020304" pitchFamily="18" charset="0"/>
                  <a:ea typeface="楷体" panose="02010609060101010101" pitchFamily="49" charset="-122"/>
                </a:rPr>
                <a:t>1</a:t>
              </a:r>
              <a:r>
                <a:rPr lang="en-US" altLang="zh-CN" sz="1600" dirty="0">
                  <a:latin typeface="Times New Roman" panose="02020603050405020304" pitchFamily="18" charset="0"/>
                  <a:ea typeface="楷体" panose="02010609060101010101" pitchFamily="49" charset="-122"/>
                </a:rPr>
                <a:t>’’</a:t>
              </a:r>
              <a:endParaRPr lang="en-US" altLang="zh-CN" sz="1600" dirty="0">
                <a:latin typeface="Times New Roman" panose="02020603050405020304" pitchFamily="18" charset="0"/>
                <a:ea typeface="楷体" panose="02010609060101010101" pitchFamily="49" charset="-122"/>
              </a:endParaRPr>
            </a:p>
          </p:txBody>
        </p:sp>
      </p:grpSp>
      <p:sp>
        <p:nvSpPr>
          <p:cNvPr id="32789" name="Text Box 23"/>
          <p:cNvSpPr txBox="1"/>
          <p:nvPr/>
        </p:nvSpPr>
        <p:spPr>
          <a:xfrm>
            <a:off x="1630363" y="742950"/>
            <a:ext cx="301625" cy="292100"/>
          </a:xfrm>
          <a:prstGeom prst="rect">
            <a:avLst/>
          </a:prstGeom>
          <a:noFill/>
          <a:ln w="12700">
            <a:noFill/>
          </a:ln>
        </p:spPr>
        <p:txBody>
          <a:bodyPr wrap="none" anchor="t" anchorCtr="0">
            <a:spAutoFit/>
          </a:bodyPr>
          <a:p>
            <a:pPr algn="ctr"/>
            <a:r>
              <a:rPr lang="en-US" altLang="zh-CN" sz="1400" b="1" dirty="0">
                <a:solidFill>
                  <a:srgbClr val="800080"/>
                </a:solidFill>
                <a:latin typeface="Times New Roman" panose="02020603050405020304" pitchFamily="18" charset="0"/>
                <a:ea typeface="楷体" panose="02010609060101010101" pitchFamily="49" charset="-122"/>
              </a:rPr>
              <a:t>B</a:t>
            </a:r>
            <a:endParaRPr lang="en-US" altLang="zh-CN" sz="1400" b="1" baseline="-25000" dirty="0">
              <a:solidFill>
                <a:srgbClr val="800080"/>
              </a:solidFill>
              <a:latin typeface="Times New Roman" panose="02020603050405020304" pitchFamily="18" charset="0"/>
              <a:ea typeface="楷体" panose="02010609060101010101" pitchFamily="49" charset="-122"/>
            </a:endParaRPr>
          </a:p>
        </p:txBody>
      </p:sp>
      <p:cxnSp>
        <p:nvCxnSpPr>
          <p:cNvPr id="5" name="直接连接符 4"/>
          <p:cNvCxnSpPr/>
          <p:nvPr/>
        </p:nvCxnSpPr>
        <p:spPr>
          <a:xfrm flipV="1">
            <a:off x="1244600" y="566738"/>
            <a:ext cx="1460500" cy="890588"/>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979613" y="566738"/>
            <a:ext cx="725488" cy="44291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924300" y="692785"/>
            <a:ext cx="2376170" cy="2016125"/>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4922"/>
                                        </p:tgtEl>
                                        <p:attrNameLst>
                                          <p:attrName>style.visibility</p:attrName>
                                        </p:attrNameLst>
                                      </p:cBhvr>
                                      <p:to>
                                        <p:strVal val="visible"/>
                                      </p:to>
                                    </p:set>
                                    <p:anim calcmode="lin" valueType="num">
                                      <p:cBhvr additive="base">
                                        <p:cTn id="7" dur="500" fill="hold"/>
                                        <p:tgtEl>
                                          <p:spTgt spid="294922"/>
                                        </p:tgtEl>
                                        <p:attrNameLst>
                                          <p:attrName>ppt_x</p:attrName>
                                        </p:attrNameLst>
                                      </p:cBhvr>
                                      <p:tavLst>
                                        <p:tav tm="0">
                                          <p:val>
                                            <p:strVal val="#ppt_x"/>
                                          </p:val>
                                        </p:tav>
                                        <p:tav tm="100000">
                                          <p:val>
                                            <p:strVal val="#ppt_x"/>
                                          </p:val>
                                        </p:tav>
                                      </p:tavLst>
                                    </p:anim>
                                    <p:anim calcmode="lin" valueType="num">
                                      <p:cBhvr additive="base">
                                        <p:cTn id="8" dur="500" fill="hold"/>
                                        <p:tgtEl>
                                          <p:spTgt spid="2949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949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49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2" grpId="0"/>
      <p:bldP spid="294924" grpId="0"/>
      <p:bldP spid="2949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en-US" altLang="zh-CN" sz="2600" b="0"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en-US" altLang="zh-CN" sz="2600" b="0" i="0"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en-US" altLang="zh-CN" sz="2600" b="0" i="0"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en-US" altLang="zh-CN" sz="2600" b="0"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400" b="1" i="0" u="none" strike="noStrike" kern="0" cap="none" spc="0" normalizeH="0" baseline="0" noProof="0" smtClean="0">
                <a:ln>
                  <a:noFill/>
                </a:ln>
                <a:solidFill>
                  <a:srgbClr val="0303D7"/>
                </a:solidFill>
                <a:effectLst/>
                <a:uLnTx/>
                <a:uFillTx/>
                <a:latin typeface="楷体_GB2312"/>
                <a:ea typeface="楷体" panose="02010609060101010101" pitchFamily="49" charset="-122"/>
                <a:cs typeface="+mn-cs"/>
              </a:rPr>
              <a:t>思考</a:t>
            </a:r>
            <a:endParaRPr kumimoji="0" lang="en-US" altLang="zh-CN" sz="2400" b="1" i="0" u="none" strike="noStrike" kern="0" cap="none" spc="0" normalizeH="0" baseline="0" noProof="0" smtClean="0">
              <a:ln>
                <a:noFill/>
              </a:ln>
              <a:solidFill>
                <a:srgbClr val="0303D7"/>
              </a:solidFill>
              <a:effectLst/>
              <a:uLnTx/>
              <a:uFillTx/>
              <a:latin typeface="楷体_GB2312"/>
              <a:ea typeface="楷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smtClean="0">
                <a:ln>
                  <a:noFill/>
                </a:ln>
                <a:solidFill>
                  <a:srgbClr val="0303D7"/>
                </a:solidFill>
                <a:effectLst/>
                <a:uLnTx/>
                <a:uFillTx/>
                <a:latin typeface="楷体_GB2312"/>
                <a:ea typeface="楷体" panose="02010609060101010101" pitchFamily="49" charset="-122"/>
                <a:cs typeface="+mn-cs"/>
              </a:rPr>
              <a:t>线段</a:t>
            </a:r>
            <a:r>
              <a:rPr kumimoji="0" lang="zh-CN" altLang="en-US" sz="2400" b="1" i="0" u="none" strike="noStrike" kern="0" cap="none" spc="0" normalizeH="0" baseline="0" noProof="0">
                <a:ln>
                  <a:noFill/>
                </a:ln>
                <a:solidFill>
                  <a:srgbClr val="0303D7"/>
                </a:solidFill>
                <a:effectLst/>
                <a:uLnTx/>
                <a:uFillTx/>
                <a:latin typeface="楷体_GB2312"/>
                <a:ea typeface="楷体" panose="02010609060101010101" pitchFamily="49" charset="-122"/>
                <a:cs typeface="+mn-cs"/>
              </a:rPr>
              <a:t>裁剪的循环次数</a:t>
            </a:r>
            <a:r>
              <a:rPr kumimoji="0" lang="zh-CN" altLang="en-US" sz="2400" b="1" i="0" u="none" strike="noStrike" kern="0" cap="none" spc="0" normalizeH="0" baseline="0" noProof="0" smtClean="0">
                <a:ln>
                  <a:noFill/>
                </a:ln>
                <a:solidFill>
                  <a:srgbClr val="0303D7"/>
                </a:solidFill>
                <a:effectLst/>
                <a:uLnTx/>
                <a:uFillTx/>
                <a:latin typeface="楷体_GB2312"/>
                <a:ea typeface="楷体" panose="02010609060101010101" pitchFamily="49" charset="-122"/>
                <a:cs typeface="+mn-cs"/>
              </a:rPr>
              <a:t>： </a:t>
            </a:r>
            <a:r>
              <a:rPr kumimoji="0" lang="en-US" altLang="zh-CN" sz="2400" b="1" i="0" u="none" strike="noStrike" kern="0" cap="none" spc="0" normalizeH="0" baseline="0" noProof="0">
                <a:ln>
                  <a:noFill/>
                </a:ln>
                <a:solidFill>
                  <a:srgbClr val="0303D7"/>
                </a:solidFill>
                <a:effectLst/>
                <a:uLnTx/>
                <a:uFillTx/>
                <a:latin typeface="楷体_GB2312"/>
                <a:ea typeface="楷体_GB2312"/>
                <a:cs typeface="楷体_GB2312"/>
              </a:rPr>
              <a:t>0</a:t>
            </a:r>
            <a:r>
              <a:rPr kumimoji="0" lang="zh-CN" altLang="en-US" sz="2400" b="1" i="0" u="none" strike="noStrike" kern="0" cap="none" spc="0" normalizeH="0" baseline="0" noProof="0">
                <a:ln>
                  <a:noFill/>
                </a:ln>
                <a:solidFill>
                  <a:srgbClr val="0303D7"/>
                </a:solidFill>
                <a:effectLst/>
                <a:uLnTx/>
                <a:uFillTx/>
                <a:latin typeface="楷体_GB2312"/>
                <a:ea typeface="楷体" panose="02010609060101010101" pitchFamily="49" charset="-122"/>
                <a:cs typeface="+mn-cs"/>
              </a:rPr>
              <a:t>次</a:t>
            </a:r>
            <a:r>
              <a:rPr kumimoji="0" lang="en-US" altLang="zh-CN" sz="2400" b="1" i="0" u="none" strike="noStrike" kern="0" cap="none" spc="0" normalizeH="0" baseline="0" noProof="0">
                <a:ln>
                  <a:noFill/>
                </a:ln>
                <a:solidFill>
                  <a:srgbClr val="0303D7"/>
                </a:solidFill>
                <a:effectLst/>
                <a:uLnTx/>
                <a:uFillTx/>
                <a:latin typeface="楷体_GB2312"/>
                <a:ea typeface="楷体_GB2312"/>
                <a:cs typeface="楷体_GB2312"/>
              </a:rPr>
              <a:t>-</a:t>
            </a:r>
            <a:r>
              <a:rPr kumimoji="0" lang="zh-CN" altLang="en-US" sz="2400" b="1" i="0" u="none" strike="noStrike" kern="0" cap="none" spc="0" normalizeH="0" baseline="0" noProof="0">
                <a:ln>
                  <a:noFill/>
                </a:ln>
                <a:solidFill>
                  <a:srgbClr val="0303D7"/>
                </a:solidFill>
                <a:effectLst/>
                <a:uLnTx/>
                <a:uFillTx/>
                <a:latin typeface="楷体_GB2312"/>
                <a:ea typeface="楷体" panose="02010609060101010101" pitchFamily="49" charset="-122"/>
                <a:cs typeface="+mn-cs"/>
              </a:rPr>
              <a:t> </a:t>
            </a:r>
            <a:r>
              <a:rPr kumimoji="0" lang="en-US" altLang="zh-CN" sz="2400" b="1" i="0" u="none" strike="noStrike" kern="0" cap="none" spc="0" normalizeH="0" baseline="0" noProof="0">
                <a:ln>
                  <a:noFill/>
                </a:ln>
                <a:solidFill>
                  <a:srgbClr val="0303D7"/>
                </a:solidFill>
                <a:effectLst/>
                <a:uLnTx/>
                <a:uFillTx/>
                <a:latin typeface="楷体_GB2312"/>
                <a:ea typeface="楷体_GB2312"/>
                <a:cs typeface="楷体_GB2312"/>
              </a:rPr>
              <a:t>4</a:t>
            </a:r>
            <a:r>
              <a:rPr kumimoji="0" lang="zh-CN" altLang="en-US" sz="2400" b="1" i="0" u="none" strike="noStrike" kern="0" cap="none" spc="0" normalizeH="0" baseline="0" noProof="0">
                <a:ln>
                  <a:noFill/>
                </a:ln>
                <a:solidFill>
                  <a:srgbClr val="0303D7"/>
                </a:solidFill>
                <a:effectLst/>
                <a:uLnTx/>
                <a:uFillTx/>
                <a:latin typeface="楷体_GB2312"/>
                <a:ea typeface="楷体" panose="02010609060101010101" pitchFamily="49" charset="-122"/>
                <a:cs typeface="+mn-cs"/>
              </a:rPr>
              <a:t>次</a:t>
            </a:r>
            <a:endParaRPr kumimoji="0" lang="en-US" altLang="zh-CN" sz="2400" b="1" i="0" u="none" strike="noStrike" kern="0" cap="none" spc="0" normalizeH="0" baseline="0" noProof="0">
              <a:ln>
                <a:noFill/>
              </a:ln>
              <a:solidFill>
                <a:srgbClr val="0303D7"/>
              </a:solidFill>
              <a:effectLst/>
              <a:uLnTx/>
              <a:uFillTx/>
              <a:latin typeface="楷体_GB2312"/>
              <a:ea typeface="楷体_GB2312"/>
              <a:cs typeface="楷体_GB2312"/>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303D7"/>
                </a:solidFill>
                <a:effectLst/>
                <a:uLnTx/>
                <a:uFillTx/>
                <a:latin typeface="楷体_GB2312"/>
                <a:ea typeface="楷体" panose="02010609060101010101" pitchFamily="49" charset="-122"/>
                <a:cs typeface="+mn-cs"/>
              </a:rPr>
              <a:t>三维</a:t>
            </a:r>
            <a:r>
              <a:rPr kumimoji="0" lang="zh-CN" altLang="en-US" sz="2400" b="1" i="0" u="none" strike="noStrike" kern="0" cap="none" spc="0" normalizeH="0" baseline="0" noProof="0" smtClean="0">
                <a:ln>
                  <a:noFill/>
                </a:ln>
                <a:solidFill>
                  <a:srgbClr val="0303D7"/>
                </a:solidFill>
                <a:effectLst/>
                <a:uLnTx/>
                <a:uFillTx/>
                <a:latin typeface="楷体_GB2312"/>
                <a:ea typeface="楷体" panose="02010609060101010101" pitchFamily="49" charset="-122"/>
                <a:cs typeface="+mn-cs"/>
              </a:rPr>
              <a:t>裁剪</a:t>
            </a:r>
            <a:endParaRPr kumimoji="0" lang="zh-CN" altLang="en-US" sz="2600" b="0"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pic>
        <p:nvPicPr>
          <p:cNvPr id="33794" name="Picture 5"/>
          <p:cNvPicPr>
            <a:picLocks noChangeAspect="1"/>
          </p:cNvPicPr>
          <p:nvPr/>
        </p:nvPicPr>
        <p:blipFill>
          <a:blip r:embed="rId1"/>
          <a:stretch>
            <a:fillRect/>
          </a:stretch>
        </p:blipFill>
        <p:spPr>
          <a:xfrm>
            <a:off x="3419475" y="836613"/>
            <a:ext cx="4857750" cy="360045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Text Box 2"/>
          <p:cNvSpPr txBox="1"/>
          <p:nvPr/>
        </p:nvSpPr>
        <p:spPr>
          <a:xfrm>
            <a:off x="131763" y="879475"/>
            <a:ext cx="8823325" cy="5461000"/>
          </a:xfrm>
          <a:prstGeom prst="rect">
            <a:avLst/>
          </a:prstGeom>
          <a:noFill/>
          <a:ln w="12700">
            <a:noFill/>
          </a:ln>
        </p:spPr>
        <p:txBody>
          <a:bodyPr anchor="t" anchorCtr="0">
            <a:spAutoFit/>
          </a:bodyPr>
          <a:p>
            <a:pPr algn="just">
              <a:spcBef>
                <a:spcPct val="10000"/>
              </a:spcBef>
            </a:pPr>
            <a:r>
              <a:rPr lang="en-US" altLang="zh-CN" sz="2000" dirty="0">
                <a:latin typeface="Times New Roman" panose="02020603050405020304" pitchFamily="18" charset="0"/>
                <a:ea typeface="华文楷体" panose="02010600040101010101" pitchFamily="2" charset="-122"/>
              </a:rPr>
              <a:t>#define LEFT 1</a:t>
            </a:r>
            <a:endParaRPr lang="en-US" altLang="zh-CN" sz="2000" dirty="0">
              <a:latin typeface="Times New Roman" panose="02020603050405020304" pitchFamily="18" charset="0"/>
              <a:ea typeface="华文楷体" panose="02010600040101010101" pitchFamily="2" charset="-122"/>
            </a:endParaRPr>
          </a:p>
          <a:p>
            <a:pPr algn="just">
              <a:spcBef>
                <a:spcPct val="10000"/>
              </a:spcBef>
            </a:pPr>
            <a:r>
              <a:rPr lang="en-US" altLang="zh-CN" sz="2000" dirty="0">
                <a:latin typeface="Times New Roman" panose="02020603050405020304" pitchFamily="18" charset="0"/>
                <a:ea typeface="华文楷体" panose="02010600040101010101" pitchFamily="2" charset="-122"/>
              </a:rPr>
              <a:t>#define RIGHT 2</a:t>
            </a:r>
            <a:endParaRPr lang="en-US" altLang="zh-CN" sz="2000" dirty="0">
              <a:latin typeface="Times New Roman" panose="02020603050405020304" pitchFamily="18" charset="0"/>
              <a:ea typeface="华文楷体" panose="02010600040101010101" pitchFamily="2" charset="-122"/>
            </a:endParaRPr>
          </a:p>
          <a:p>
            <a:pPr algn="just">
              <a:spcBef>
                <a:spcPct val="10000"/>
              </a:spcBef>
            </a:pPr>
            <a:r>
              <a:rPr lang="en-US" altLang="zh-CN" sz="2000" dirty="0">
                <a:latin typeface="Times New Roman" panose="02020603050405020304" pitchFamily="18" charset="0"/>
                <a:ea typeface="华文楷体" panose="02010600040101010101" pitchFamily="2" charset="-122"/>
              </a:rPr>
              <a:t>#define BOTTOM 4</a:t>
            </a:r>
            <a:endParaRPr lang="en-US" altLang="zh-CN" sz="2000" dirty="0">
              <a:latin typeface="Times New Roman" panose="02020603050405020304" pitchFamily="18" charset="0"/>
              <a:ea typeface="华文楷体" panose="02010600040101010101" pitchFamily="2" charset="-122"/>
            </a:endParaRPr>
          </a:p>
          <a:p>
            <a:pPr algn="just">
              <a:spcBef>
                <a:spcPct val="10000"/>
              </a:spcBef>
            </a:pPr>
            <a:r>
              <a:rPr lang="en-US" altLang="zh-CN" sz="2000" dirty="0">
                <a:latin typeface="Times New Roman" panose="02020603050405020304" pitchFamily="18" charset="0"/>
                <a:ea typeface="华文楷体" panose="02010600040101010101" pitchFamily="2" charset="-122"/>
              </a:rPr>
              <a:t>#define TOP 8</a:t>
            </a:r>
            <a:endParaRPr lang="en-US" altLang="zh-CN" sz="2000" dirty="0">
              <a:latin typeface="Times New Roman" panose="02020603050405020304" pitchFamily="18" charset="0"/>
              <a:ea typeface="华文楷体" panose="02010600040101010101" pitchFamily="2" charset="-122"/>
            </a:endParaRPr>
          </a:p>
          <a:p>
            <a:pPr algn="just">
              <a:spcBef>
                <a:spcPct val="10000"/>
              </a:spcBef>
            </a:pPr>
            <a:r>
              <a:rPr lang="en-US" altLang="zh-CN" sz="2400" dirty="0">
                <a:solidFill>
                  <a:srgbClr val="0000FF"/>
                </a:solidFill>
                <a:latin typeface="Times New Roman" panose="02020603050405020304" pitchFamily="18" charset="0"/>
                <a:ea typeface="华文楷体" panose="02010600040101010101" pitchFamily="2" charset="-122"/>
              </a:rPr>
              <a:t>/</a:t>
            </a:r>
            <a:r>
              <a:rPr lang="en-US" altLang="zh-CN" sz="2400" dirty="0">
                <a:solidFill>
                  <a:srgbClr val="006600"/>
                </a:solidFill>
                <a:latin typeface="Times New Roman" panose="02020603050405020304" pitchFamily="18" charset="0"/>
                <a:ea typeface="华文楷体" panose="02010600040101010101" pitchFamily="2" charset="-122"/>
              </a:rPr>
              <a:t>/</a:t>
            </a:r>
            <a:r>
              <a:rPr lang="zh-CN" altLang="en-US" sz="2400" dirty="0">
                <a:solidFill>
                  <a:srgbClr val="006600"/>
                </a:solidFill>
                <a:latin typeface="Times New Roman" panose="02020603050405020304" pitchFamily="18" charset="0"/>
                <a:ea typeface="华文楷体" panose="02010600040101010101" pitchFamily="2" charset="-122"/>
              </a:rPr>
              <a:t>对端点编码</a:t>
            </a:r>
            <a:endParaRPr lang="zh-CN" altLang="en-US" sz="2400" dirty="0">
              <a:solidFill>
                <a:srgbClr val="006600"/>
              </a:solidFill>
              <a:latin typeface="Times New Roman" panose="02020603050405020304" pitchFamily="18" charset="0"/>
              <a:ea typeface="华文楷体" panose="02010600040101010101" pitchFamily="2" charset="-122"/>
            </a:endParaRPr>
          </a:p>
          <a:p>
            <a:pPr algn="just">
              <a:spcBef>
                <a:spcPct val="10000"/>
              </a:spcBef>
            </a:pPr>
            <a:r>
              <a:rPr lang="en-US" altLang="zh-CN" sz="2300" dirty="0">
                <a:solidFill>
                  <a:srgbClr val="0000FF"/>
                </a:solidFill>
                <a:latin typeface="Times New Roman" panose="02020603050405020304" pitchFamily="18" charset="0"/>
                <a:ea typeface="华文楷体" panose="02010600040101010101" pitchFamily="2" charset="-122"/>
              </a:rPr>
              <a:t>void</a:t>
            </a:r>
            <a:r>
              <a:rPr lang="en-US" altLang="zh-CN" sz="2300" dirty="0">
                <a:latin typeface="Times New Roman" panose="02020603050405020304" pitchFamily="18" charset="0"/>
                <a:ea typeface="华文楷体" panose="02010600040101010101" pitchFamily="2" charset="-122"/>
              </a:rPr>
              <a:t> </a:t>
            </a:r>
            <a:r>
              <a:rPr lang="en-US" altLang="zh-CN" sz="2300" b="1" dirty="0">
                <a:latin typeface="Times New Roman" panose="02020603050405020304" pitchFamily="18" charset="0"/>
                <a:ea typeface="华文楷体" panose="02010600040101010101" pitchFamily="2" charset="-122"/>
              </a:rPr>
              <a:t>encode</a:t>
            </a:r>
            <a:r>
              <a:rPr lang="en-US" altLang="zh-CN" sz="2300" dirty="0">
                <a:latin typeface="Times New Roman" panose="02020603050405020304" pitchFamily="18" charset="0"/>
                <a:ea typeface="华文楷体" panose="02010600040101010101" pitchFamily="2" charset="-122"/>
              </a:rPr>
              <a:t>(</a:t>
            </a:r>
            <a:r>
              <a:rPr lang="en-US" altLang="zh-CN" sz="2300" dirty="0">
                <a:solidFill>
                  <a:srgbClr val="0000FF"/>
                </a:solidFill>
                <a:latin typeface="Times New Roman" panose="02020603050405020304" pitchFamily="18" charset="0"/>
                <a:ea typeface="华文楷体" panose="02010600040101010101" pitchFamily="2" charset="-122"/>
              </a:rPr>
              <a:t>float</a:t>
            </a:r>
            <a:r>
              <a:rPr lang="en-US" altLang="zh-CN" sz="2300" dirty="0">
                <a:latin typeface="Times New Roman" panose="02020603050405020304" pitchFamily="18" charset="0"/>
                <a:ea typeface="华文楷体" panose="02010600040101010101" pitchFamily="2" charset="-122"/>
              </a:rPr>
              <a:t> x,</a:t>
            </a:r>
            <a:r>
              <a:rPr lang="en-US" altLang="zh-CN" sz="2300" dirty="0">
                <a:solidFill>
                  <a:srgbClr val="0000FF"/>
                </a:solidFill>
                <a:latin typeface="Times New Roman" panose="02020603050405020304" pitchFamily="18" charset="0"/>
                <a:ea typeface="华文楷体" panose="02010600040101010101" pitchFamily="2" charset="-122"/>
              </a:rPr>
              <a:t>float</a:t>
            </a:r>
            <a:r>
              <a:rPr lang="en-US" altLang="zh-CN" sz="2300" dirty="0">
                <a:latin typeface="Times New Roman" panose="02020603050405020304" pitchFamily="18" charset="0"/>
                <a:ea typeface="华文楷体" panose="02010600040101010101" pitchFamily="2" charset="-122"/>
              </a:rPr>
              <a:t> y,</a:t>
            </a:r>
            <a:r>
              <a:rPr lang="en-US" altLang="zh-CN" sz="2300" dirty="0">
                <a:solidFill>
                  <a:srgbClr val="0000FF"/>
                </a:solidFill>
                <a:latin typeface="Times New Roman" panose="02020603050405020304" pitchFamily="18" charset="0"/>
                <a:ea typeface="华文楷体" panose="02010600040101010101" pitchFamily="2" charset="-122"/>
              </a:rPr>
              <a:t>float</a:t>
            </a:r>
            <a:r>
              <a:rPr lang="en-US" altLang="zh-CN" sz="2300" dirty="0">
                <a:latin typeface="Times New Roman" panose="02020603050405020304" pitchFamily="18" charset="0"/>
                <a:ea typeface="华文楷体" panose="02010600040101010101" pitchFamily="2" charset="-122"/>
              </a:rPr>
              <a:t> XL,</a:t>
            </a:r>
            <a:r>
              <a:rPr lang="en-US" altLang="zh-CN" sz="2300" dirty="0">
                <a:solidFill>
                  <a:srgbClr val="0000FF"/>
                </a:solidFill>
                <a:latin typeface="Times New Roman" panose="02020603050405020304" pitchFamily="18" charset="0"/>
                <a:ea typeface="华文楷体" panose="02010600040101010101" pitchFamily="2" charset="-122"/>
              </a:rPr>
              <a:t>float</a:t>
            </a:r>
            <a:r>
              <a:rPr lang="en-US" altLang="zh-CN" sz="2300" dirty="0">
                <a:latin typeface="Times New Roman" panose="02020603050405020304" pitchFamily="18" charset="0"/>
                <a:ea typeface="华文楷体" panose="02010600040101010101" pitchFamily="2" charset="-122"/>
              </a:rPr>
              <a:t> XR,</a:t>
            </a:r>
            <a:r>
              <a:rPr lang="en-US" altLang="zh-CN" sz="2300" dirty="0">
                <a:solidFill>
                  <a:srgbClr val="0000FF"/>
                </a:solidFill>
                <a:latin typeface="Times New Roman" panose="02020603050405020304" pitchFamily="18" charset="0"/>
                <a:ea typeface="华文楷体" panose="02010600040101010101" pitchFamily="2" charset="-122"/>
              </a:rPr>
              <a:t>float</a:t>
            </a:r>
            <a:r>
              <a:rPr lang="en-US" altLang="zh-CN" sz="2300" dirty="0">
                <a:latin typeface="Times New Roman" panose="02020603050405020304" pitchFamily="18" charset="0"/>
                <a:ea typeface="华文楷体" panose="02010600040101010101" pitchFamily="2" charset="-122"/>
              </a:rPr>
              <a:t> YB,</a:t>
            </a:r>
            <a:r>
              <a:rPr lang="en-US" altLang="zh-CN" sz="2300" dirty="0">
                <a:solidFill>
                  <a:srgbClr val="0000FF"/>
                </a:solidFill>
                <a:latin typeface="Times New Roman" panose="02020603050405020304" pitchFamily="18" charset="0"/>
                <a:ea typeface="华文楷体" panose="02010600040101010101" pitchFamily="2" charset="-122"/>
              </a:rPr>
              <a:t>float</a:t>
            </a:r>
            <a:r>
              <a:rPr lang="en-US" altLang="zh-CN" sz="2300" dirty="0">
                <a:latin typeface="Times New Roman" panose="02020603050405020304" pitchFamily="18" charset="0"/>
                <a:ea typeface="华文楷体" panose="02010600040101010101" pitchFamily="2" charset="-122"/>
              </a:rPr>
              <a:t> YT, </a:t>
            </a:r>
            <a:r>
              <a:rPr lang="en-US" altLang="zh-CN" sz="2300" dirty="0">
                <a:solidFill>
                  <a:srgbClr val="0000FF"/>
                </a:solidFill>
                <a:latin typeface="Times New Roman" panose="02020603050405020304" pitchFamily="18" charset="0"/>
                <a:ea typeface="华文楷体" panose="02010600040101010101" pitchFamily="2" charset="-122"/>
              </a:rPr>
              <a:t>int</a:t>
            </a:r>
            <a:r>
              <a:rPr lang="en-US" altLang="zh-CN" sz="2300" dirty="0">
                <a:latin typeface="Times New Roman" panose="02020603050405020304" pitchFamily="18" charset="0"/>
                <a:ea typeface="华文楷体" panose="02010600040101010101" pitchFamily="2" charset="-122"/>
              </a:rPr>
              <a:t> *code) </a:t>
            </a:r>
            <a:endParaRPr lang="en-US" altLang="zh-CN" sz="2300" dirty="0">
              <a:latin typeface="Times New Roman" panose="02020603050405020304" pitchFamily="18" charset="0"/>
              <a:ea typeface="华文楷体" panose="02010600040101010101" pitchFamily="2" charset="-122"/>
            </a:endParaRPr>
          </a:p>
          <a:p>
            <a:pPr algn="just">
              <a:spcBef>
                <a:spcPct val="10000"/>
              </a:spcBef>
            </a:pPr>
            <a:r>
              <a:rPr lang="en-US" altLang="zh-CN" sz="2400" dirty="0">
                <a:latin typeface="Times New Roman" panose="02020603050405020304" pitchFamily="18" charset="0"/>
                <a:ea typeface="华文楷体" panose="02010600040101010101" pitchFamily="2" charset="-122"/>
              </a:rPr>
              <a:t>{ </a:t>
            </a:r>
            <a:r>
              <a:rPr lang="en-US" altLang="zh-CN" sz="2400" dirty="0">
                <a:solidFill>
                  <a:srgbClr val="0000FF"/>
                </a:solidFill>
                <a:latin typeface="Times New Roman" panose="02020603050405020304" pitchFamily="18" charset="0"/>
                <a:ea typeface="华文楷体" panose="02010600040101010101" pitchFamily="2" charset="-122"/>
              </a:rPr>
              <a:t>int</a:t>
            </a:r>
            <a:r>
              <a:rPr lang="en-US" altLang="zh-CN" sz="2400" dirty="0">
                <a:latin typeface="Times New Roman" panose="02020603050405020304" pitchFamily="18" charset="0"/>
                <a:ea typeface="华文楷体" panose="02010600040101010101" pitchFamily="2" charset="-122"/>
              </a:rPr>
              <a:t> c=0;</a:t>
            </a:r>
            <a:endParaRPr lang="en-US" altLang="zh-CN" sz="2400" dirty="0">
              <a:latin typeface="Times New Roman" panose="02020603050405020304" pitchFamily="18" charset="0"/>
              <a:ea typeface="华文楷体" panose="02010600040101010101" pitchFamily="2" charset="-122"/>
            </a:endParaRPr>
          </a:p>
          <a:p>
            <a:pPr algn="just">
              <a:spcBef>
                <a:spcPct val="10000"/>
              </a:spcBef>
            </a:pPr>
            <a:r>
              <a:rPr lang="en-US" altLang="zh-CN" sz="2400" dirty="0">
                <a:latin typeface="Times New Roman" panose="02020603050405020304" pitchFamily="18" charset="0"/>
                <a:ea typeface="华文楷体" panose="02010600040101010101" pitchFamily="2" charset="-122"/>
              </a:rPr>
              <a:t>  </a:t>
            </a:r>
            <a:r>
              <a:rPr lang="en-US" altLang="zh-CN" sz="2400" dirty="0">
                <a:solidFill>
                  <a:srgbClr val="0000FF"/>
                </a:solidFill>
                <a:latin typeface="Times New Roman" panose="02020603050405020304" pitchFamily="18" charset="0"/>
                <a:ea typeface="华文楷体" panose="02010600040101010101" pitchFamily="2" charset="-122"/>
              </a:rPr>
              <a:t>if</a:t>
            </a:r>
            <a:r>
              <a:rPr lang="en-US" altLang="zh-CN" sz="2400" dirty="0">
                <a:latin typeface="Times New Roman" panose="02020603050405020304" pitchFamily="18" charset="0"/>
                <a:ea typeface="华文楷体" panose="02010600040101010101" pitchFamily="2" charset="-122"/>
              </a:rPr>
              <a:t>(x&lt;XL) c|=LEFT;</a:t>
            </a:r>
            <a:endParaRPr lang="en-US" altLang="zh-CN" sz="2400" dirty="0">
              <a:latin typeface="Times New Roman" panose="02020603050405020304" pitchFamily="18" charset="0"/>
              <a:ea typeface="华文楷体" panose="02010600040101010101" pitchFamily="2" charset="-122"/>
            </a:endParaRPr>
          </a:p>
          <a:p>
            <a:pPr algn="just">
              <a:spcBef>
                <a:spcPct val="10000"/>
              </a:spcBef>
            </a:pPr>
            <a:r>
              <a:rPr lang="en-US" altLang="zh-CN" sz="2400" dirty="0">
                <a:latin typeface="Times New Roman" panose="02020603050405020304" pitchFamily="18" charset="0"/>
                <a:ea typeface="华文楷体" panose="02010600040101010101" pitchFamily="2" charset="-122"/>
              </a:rPr>
              <a:t>    </a:t>
            </a:r>
            <a:r>
              <a:rPr lang="en-US" altLang="zh-CN" sz="2400" dirty="0">
                <a:solidFill>
                  <a:srgbClr val="0000FF"/>
                </a:solidFill>
                <a:latin typeface="Times New Roman" panose="02020603050405020304" pitchFamily="18" charset="0"/>
                <a:ea typeface="华文楷体" panose="02010600040101010101" pitchFamily="2" charset="-122"/>
              </a:rPr>
              <a:t>else if</a:t>
            </a:r>
            <a:r>
              <a:rPr lang="en-US" altLang="zh-CN" sz="2400" dirty="0">
                <a:latin typeface="Times New Roman" panose="02020603050405020304" pitchFamily="18" charset="0"/>
                <a:ea typeface="华文楷体" panose="02010600040101010101" pitchFamily="2" charset="-122"/>
              </a:rPr>
              <a:t>(x&gt;XR) c|=RIGHT;</a:t>
            </a:r>
            <a:endParaRPr lang="en-US" altLang="zh-CN" sz="2400" dirty="0">
              <a:latin typeface="Times New Roman" panose="02020603050405020304" pitchFamily="18" charset="0"/>
              <a:ea typeface="华文楷体" panose="02010600040101010101" pitchFamily="2" charset="-122"/>
            </a:endParaRPr>
          </a:p>
          <a:p>
            <a:pPr algn="just">
              <a:spcBef>
                <a:spcPct val="10000"/>
              </a:spcBef>
            </a:pPr>
            <a:r>
              <a:rPr lang="en-US" altLang="zh-CN" sz="2400" dirty="0">
                <a:latin typeface="Times New Roman" panose="02020603050405020304" pitchFamily="18" charset="0"/>
                <a:ea typeface="华文楷体" panose="02010600040101010101" pitchFamily="2" charset="-122"/>
              </a:rPr>
              <a:t>  if(x&lt;YB) c|=BOTTOM;</a:t>
            </a:r>
            <a:endParaRPr lang="en-US" altLang="zh-CN" sz="2400" dirty="0">
              <a:latin typeface="Times New Roman" panose="02020603050405020304" pitchFamily="18" charset="0"/>
              <a:ea typeface="华文楷体" panose="02010600040101010101" pitchFamily="2" charset="-122"/>
            </a:endParaRPr>
          </a:p>
          <a:p>
            <a:pPr algn="just">
              <a:spcBef>
                <a:spcPct val="10000"/>
              </a:spcBef>
            </a:pPr>
            <a:r>
              <a:rPr lang="en-US" altLang="zh-CN" sz="2400" dirty="0">
                <a:latin typeface="Times New Roman" panose="02020603050405020304" pitchFamily="18" charset="0"/>
                <a:ea typeface="华文楷体" panose="02010600040101010101" pitchFamily="2" charset="-122"/>
              </a:rPr>
              <a:t>    </a:t>
            </a:r>
            <a:r>
              <a:rPr lang="en-US" altLang="zh-CN" sz="2400" dirty="0">
                <a:solidFill>
                  <a:srgbClr val="0000FF"/>
                </a:solidFill>
                <a:latin typeface="Times New Roman" panose="02020603050405020304" pitchFamily="18" charset="0"/>
                <a:ea typeface="华文楷体" panose="02010600040101010101" pitchFamily="2" charset="-122"/>
              </a:rPr>
              <a:t>else if</a:t>
            </a:r>
            <a:r>
              <a:rPr lang="en-US" altLang="zh-CN" sz="2400" dirty="0">
                <a:latin typeface="Times New Roman" panose="02020603050405020304" pitchFamily="18" charset="0"/>
                <a:ea typeface="华文楷体" panose="02010600040101010101" pitchFamily="2" charset="-122"/>
              </a:rPr>
              <a:t>(x&lt;YT) c|=TOP;</a:t>
            </a:r>
            <a:endParaRPr lang="en-US" altLang="zh-CN" sz="2400" dirty="0">
              <a:latin typeface="Times New Roman" panose="02020603050405020304" pitchFamily="18" charset="0"/>
              <a:ea typeface="华文楷体" panose="02010600040101010101" pitchFamily="2" charset="-122"/>
            </a:endParaRPr>
          </a:p>
          <a:p>
            <a:pPr algn="just">
              <a:spcBef>
                <a:spcPct val="10000"/>
              </a:spcBef>
            </a:pPr>
            <a:r>
              <a:rPr lang="zh-CN" altLang="en-US" sz="2400" dirty="0">
                <a:latin typeface="Times New Roman" panose="02020603050405020304" pitchFamily="18" charset="0"/>
                <a:ea typeface="华文楷体" panose="02010600040101010101" pitchFamily="2" charset="-122"/>
              </a:rPr>
              <a:t>  </a:t>
            </a:r>
            <a:r>
              <a:rPr lang="en-US" altLang="zh-CN" sz="2400" dirty="0">
                <a:latin typeface="Times New Roman" panose="02020603050405020304" pitchFamily="18" charset="0"/>
                <a:ea typeface="华文楷体" panose="02010600040101010101" pitchFamily="2" charset="-122"/>
              </a:rPr>
              <a:t>*code = c;</a:t>
            </a:r>
            <a:endParaRPr lang="en-US" altLang="zh-CN" sz="2400" dirty="0">
              <a:latin typeface="Times New Roman" panose="02020603050405020304" pitchFamily="18" charset="0"/>
              <a:ea typeface="华文楷体" panose="02010600040101010101" pitchFamily="2" charset="-122"/>
            </a:endParaRPr>
          </a:p>
          <a:p>
            <a:pPr algn="just">
              <a:spcBef>
                <a:spcPct val="10000"/>
              </a:spcBef>
            </a:pPr>
            <a:r>
              <a:rPr lang="en-US" altLang="zh-CN" sz="2400" dirty="0">
                <a:solidFill>
                  <a:srgbClr val="0000FF"/>
                </a:solidFill>
                <a:latin typeface="Times New Roman" panose="02020603050405020304" pitchFamily="18" charset="0"/>
                <a:ea typeface="华文楷体" panose="02010600040101010101" pitchFamily="2" charset="-122"/>
              </a:rPr>
              <a:t>  retrun </a:t>
            </a:r>
            <a:r>
              <a:rPr lang="en-US" altLang="zh-CN"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algn="just">
              <a:spcBef>
                <a:spcPct val="10000"/>
              </a:spcBef>
            </a:pPr>
            <a:r>
              <a:rPr lang="en-US" altLang="zh-CN"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p:txBody>
      </p:sp>
      <p:sp>
        <p:nvSpPr>
          <p:cNvPr id="34818" name="Text Box 3"/>
          <p:cNvSpPr txBox="1"/>
          <p:nvPr/>
        </p:nvSpPr>
        <p:spPr>
          <a:xfrm>
            <a:off x="1651000" y="279400"/>
            <a:ext cx="6450013" cy="584200"/>
          </a:xfrm>
          <a:prstGeom prst="rect">
            <a:avLst/>
          </a:prstGeom>
          <a:noFill/>
          <a:ln w="12700">
            <a:noFill/>
          </a:ln>
        </p:spPr>
        <p:txBody>
          <a:bodyPr anchor="t" anchorCtr="0">
            <a:spAutoFit/>
          </a:bodyPr>
          <a:p>
            <a:pPr algn="ctr">
              <a:spcBef>
                <a:spcPct val="50000"/>
              </a:spcBef>
            </a:pPr>
            <a:r>
              <a:rPr lang="en-US" altLang="zh-CN" sz="3200" b="1" dirty="0">
                <a:latin typeface="Times New Roman" panose="02020603050405020304" pitchFamily="18" charset="0"/>
                <a:ea typeface="华文楷体" panose="02010600040101010101" pitchFamily="2" charset="-122"/>
              </a:rPr>
              <a:t>Cohen-Sutherland</a:t>
            </a:r>
            <a:r>
              <a:rPr lang="zh-CN" altLang="en-US" sz="3200" b="1" dirty="0">
                <a:solidFill>
                  <a:srgbClr val="800080"/>
                </a:solidFill>
                <a:latin typeface="华文行楷" panose="02010800040101010101" pitchFamily="2" charset="-122"/>
                <a:ea typeface="华文行楷" panose="02010800040101010101" pitchFamily="2" charset="-122"/>
              </a:rPr>
              <a:t>裁剪算法代码</a:t>
            </a:r>
            <a:r>
              <a:rPr lang="zh-CN" altLang="en-US" sz="3200" b="1" dirty="0">
                <a:latin typeface="Times New Roman" panose="02020603050405020304" pitchFamily="18" charset="0"/>
                <a:ea typeface="华文楷体" panose="02010600040101010101" pitchFamily="2" charset="-122"/>
              </a:rPr>
              <a:t> </a:t>
            </a:r>
            <a:r>
              <a:rPr lang="en-US" altLang="zh-CN" sz="3200" b="1" dirty="0">
                <a:latin typeface="Times New Roman" panose="02020603050405020304" pitchFamily="18" charset="0"/>
                <a:ea typeface="华文楷体" panose="02010600040101010101" pitchFamily="2" charset="-122"/>
              </a:rPr>
              <a:t>1</a:t>
            </a:r>
            <a:endParaRPr lang="en-US" altLang="zh-CN" sz="3200" b="1" dirty="0">
              <a:latin typeface="Times New Roman" panose="02020603050405020304" pitchFamily="18" charset="0"/>
              <a:ea typeface="华文楷体" panose="020106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ext Box 3"/>
          <p:cNvSpPr txBox="1"/>
          <p:nvPr/>
        </p:nvSpPr>
        <p:spPr>
          <a:xfrm>
            <a:off x="179388" y="1214438"/>
            <a:ext cx="8856662" cy="5078412"/>
          </a:xfrm>
          <a:prstGeom prst="rect">
            <a:avLst/>
          </a:prstGeom>
          <a:noFill/>
          <a:ln w="12700">
            <a:noFill/>
          </a:ln>
        </p:spPr>
        <p:txBody>
          <a:bodyPr anchor="t" anchorCtr="0">
            <a:spAutoFit/>
          </a:bodyPr>
          <a:p>
            <a:pPr algn="just">
              <a:spcBef>
                <a:spcPct val="25000"/>
              </a:spcBef>
            </a:pPr>
            <a:r>
              <a:rPr lang="en-US" altLang="zh-CN" sz="2400" dirty="0">
                <a:solidFill>
                  <a:srgbClr val="800080"/>
                </a:solidFill>
                <a:latin typeface="Times New Roman" panose="02020603050405020304" pitchFamily="18" charset="0"/>
                <a:ea typeface="华文楷体" panose="02010600040101010101" pitchFamily="2" charset="-122"/>
              </a:rPr>
              <a:t>void CS_LineClip(float&amp;x1,y1,x2,y2, XL,XR,YB,YT )//</a:t>
            </a:r>
            <a:r>
              <a:rPr lang="en-US" altLang="zh-CN" sz="2400" dirty="0">
                <a:solidFill>
                  <a:srgbClr val="006600"/>
                </a:solidFill>
                <a:latin typeface="Times New Roman" panose="02020603050405020304" pitchFamily="18" charset="0"/>
                <a:ea typeface="华文楷体" panose="02010600040101010101" pitchFamily="2" charset="-122"/>
              </a:rPr>
              <a:t>(x1,y1)(x2,y2)</a:t>
            </a:r>
            <a:r>
              <a:rPr lang="zh-CN" altLang="en-US" sz="2400" dirty="0">
                <a:solidFill>
                  <a:srgbClr val="006600"/>
                </a:solidFill>
                <a:latin typeface="Times New Roman" panose="02020603050405020304" pitchFamily="18" charset="0"/>
                <a:ea typeface="华文楷体" panose="02010600040101010101" pitchFamily="2" charset="-122"/>
              </a:rPr>
              <a:t>为线段端点坐标，其他参数定义窗口边界</a:t>
            </a:r>
            <a:endParaRPr lang="en-US" altLang="zh-CN" sz="2400" dirty="0">
              <a:solidFill>
                <a:srgbClr val="006600"/>
              </a:solidFill>
              <a:latin typeface="Times New Roman" panose="02020603050405020304" pitchFamily="18" charset="0"/>
              <a:ea typeface="华文楷体" panose="02010600040101010101" pitchFamily="2" charset="-122"/>
            </a:endParaRPr>
          </a:p>
          <a:p>
            <a:pPr algn="just">
              <a:spcBef>
                <a:spcPct val="25000"/>
              </a:spcBef>
            </a:pPr>
            <a:r>
              <a:rPr lang="en-US" altLang="zh-CN" sz="2400" dirty="0">
                <a:latin typeface="Times New Roman" panose="02020603050405020304" pitchFamily="18" charset="0"/>
                <a:ea typeface="华文楷体" panose="02010600040101010101" pitchFamily="2" charset="-122"/>
              </a:rPr>
              <a:t>{ int code1,code2,code;</a:t>
            </a:r>
            <a:endParaRPr lang="en-US" altLang="zh-CN" sz="2400" dirty="0">
              <a:latin typeface="Times New Roman" panose="02020603050405020304" pitchFamily="18" charset="0"/>
              <a:ea typeface="华文楷体" panose="02010600040101010101" pitchFamily="2" charset="-122"/>
            </a:endParaRPr>
          </a:p>
          <a:p>
            <a:pPr algn="just">
              <a:spcBef>
                <a:spcPct val="25000"/>
              </a:spcBef>
            </a:pPr>
            <a:r>
              <a:rPr lang="en-US" altLang="zh-CN" sz="2400" dirty="0">
                <a:latin typeface="Times New Roman" panose="02020603050405020304" pitchFamily="18" charset="0"/>
                <a:ea typeface="华文楷体" panose="02010600040101010101" pitchFamily="2" charset="-122"/>
              </a:rPr>
              <a:t>  code1=encode(x1,y1,</a:t>
            </a:r>
            <a:r>
              <a:rPr lang="en-US" altLang="zh-CN" sz="2400" dirty="0">
                <a:solidFill>
                  <a:srgbClr val="800080"/>
                </a:solidFill>
                <a:latin typeface="Times New Roman" panose="02020603050405020304" pitchFamily="18" charset="0"/>
                <a:ea typeface="华文楷体" panose="02010600040101010101" pitchFamily="2" charset="-122"/>
              </a:rPr>
              <a:t> XL,XR,YB,YT</a:t>
            </a:r>
            <a:r>
              <a:rPr lang="en-US" altLang="zh-CN"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algn="just">
              <a:spcBef>
                <a:spcPct val="25000"/>
              </a:spcBef>
            </a:pPr>
            <a:r>
              <a:rPr lang="en-US" altLang="zh-CN" sz="2400" dirty="0">
                <a:latin typeface="Times New Roman" panose="02020603050405020304" pitchFamily="18" charset="0"/>
                <a:ea typeface="华文楷体" panose="02010600040101010101" pitchFamily="2" charset="-122"/>
              </a:rPr>
              <a:t>  code2=encode(x2,y2,</a:t>
            </a:r>
            <a:r>
              <a:rPr lang="en-US" altLang="zh-CN" sz="2400" dirty="0">
                <a:solidFill>
                  <a:srgbClr val="800080"/>
                </a:solidFill>
                <a:latin typeface="Times New Roman" panose="02020603050405020304" pitchFamily="18" charset="0"/>
                <a:ea typeface="华文楷体" panose="02010600040101010101" pitchFamily="2" charset="-122"/>
              </a:rPr>
              <a:t> XL,XR,YB,YT</a:t>
            </a:r>
            <a:r>
              <a:rPr lang="en-US" altLang="zh-CN"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a:p>
            <a:pPr algn="just">
              <a:spcBef>
                <a:spcPct val="25000"/>
              </a:spcBef>
            </a:pPr>
            <a:r>
              <a:rPr lang="en-US" altLang="zh-CN" sz="2400" dirty="0">
                <a:latin typeface="Times New Roman" panose="02020603050405020304" pitchFamily="18" charset="0"/>
                <a:ea typeface="华文楷体" panose="02010600040101010101" pitchFamily="2" charset="-122"/>
              </a:rPr>
              <a:t>  while(code1!=0 ||code2!=0)</a:t>
            </a:r>
            <a:endParaRPr lang="en-US" altLang="zh-CN" sz="2400" dirty="0">
              <a:latin typeface="Times New Roman" panose="02020603050405020304" pitchFamily="18" charset="0"/>
              <a:ea typeface="华文楷体" panose="02010600040101010101" pitchFamily="2" charset="-122"/>
            </a:endParaRPr>
          </a:p>
          <a:p>
            <a:pPr algn="just">
              <a:spcBef>
                <a:spcPct val="25000"/>
              </a:spcBef>
            </a:pPr>
            <a:r>
              <a:rPr lang="en-US" altLang="zh-CN" sz="2400" dirty="0">
                <a:latin typeface="Times New Roman" panose="02020603050405020304" pitchFamily="18" charset="0"/>
                <a:ea typeface="华文楷体" panose="02010600040101010101" pitchFamily="2" charset="-122"/>
              </a:rPr>
              <a:t>  { </a:t>
            </a:r>
            <a:endParaRPr lang="en-US" altLang="zh-CN" sz="2400" dirty="0">
              <a:latin typeface="Times New Roman" panose="02020603050405020304" pitchFamily="18" charset="0"/>
              <a:ea typeface="华文楷体" panose="02010600040101010101" pitchFamily="2" charset="-122"/>
            </a:endParaRPr>
          </a:p>
          <a:p>
            <a:pPr algn="just">
              <a:spcBef>
                <a:spcPct val="25000"/>
              </a:spcBef>
            </a:pPr>
            <a:r>
              <a:rPr lang="en-US" altLang="zh-CN" sz="2400" dirty="0">
                <a:solidFill>
                  <a:srgbClr val="0000FF"/>
                </a:solidFill>
                <a:latin typeface="Times New Roman" panose="02020603050405020304" pitchFamily="18" charset="0"/>
                <a:ea typeface="华文楷体" panose="02010600040101010101" pitchFamily="2" charset="-122"/>
              </a:rPr>
              <a:t>    if(code1&amp;code2 !=0)  return;  //</a:t>
            </a:r>
            <a:r>
              <a:rPr lang="zh-CN" altLang="en-US" sz="2400" dirty="0">
                <a:solidFill>
                  <a:srgbClr val="0000FF"/>
                </a:solidFill>
                <a:latin typeface="Times New Roman" panose="02020603050405020304" pitchFamily="18" charset="0"/>
                <a:ea typeface="华文楷体" panose="02010600040101010101" pitchFamily="2" charset="-122"/>
              </a:rPr>
              <a:t>明显外部，直接抛弃</a:t>
            </a:r>
            <a:endParaRPr lang="zh-CN" altLang="en-US" sz="2400" dirty="0">
              <a:latin typeface="Times New Roman" panose="02020603050405020304" pitchFamily="18" charset="0"/>
              <a:ea typeface="华文楷体" panose="02010600040101010101" pitchFamily="2" charset="-122"/>
            </a:endParaRPr>
          </a:p>
          <a:p>
            <a:pPr algn="just">
              <a:spcBef>
                <a:spcPct val="25000"/>
              </a:spcBef>
            </a:pPr>
            <a:r>
              <a:rPr lang="zh-CN" altLang="en-US" sz="2400" dirty="0">
                <a:latin typeface="Times New Roman" panose="02020603050405020304" pitchFamily="18" charset="0"/>
                <a:ea typeface="华文楷体" panose="02010600040101010101" pitchFamily="2" charset="-122"/>
              </a:rPr>
              <a:t>    </a:t>
            </a:r>
            <a:r>
              <a:rPr lang="en-US" altLang="zh-CN" sz="2400" dirty="0">
                <a:latin typeface="Times New Roman" panose="02020603050405020304" pitchFamily="18" charset="0"/>
                <a:ea typeface="华文楷体" panose="02010600040101010101" pitchFamily="2" charset="-122"/>
              </a:rPr>
              <a:t>code = code1;</a:t>
            </a:r>
            <a:endParaRPr lang="en-US" altLang="zh-CN" sz="2400" dirty="0">
              <a:latin typeface="Times New Roman" panose="02020603050405020304" pitchFamily="18" charset="0"/>
              <a:ea typeface="华文楷体" panose="02010600040101010101" pitchFamily="2" charset="-122"/>
            </a:endParaRPr>
          </a:p>
          <a:p>
            <a:pPr algn="just">
              <a:spcBef>
                <a:spcPct val="25000"/>
              </a:spcBef>
            </a:pPr>
            <a:r>
              <a:rPr lang="en-US" altLang="zh-CN" sz="2400" dirty="0">
                <a:latin typeface="Times New Roman" panose="02020603050405020304" pitchFamily="18" charset="0"/>
                <a:ea typeface="华文楷体" panose="02010600040101010101" pitchFamily="2" charset="-122"/>
              </a:rPr>
              <a:t>    if(code1==0) code = code2;//</a:t>
            </a:r>
            <a:r>
              <a:rPr lang="zh-CN" altLang="en-US" sz="2400" dirty="0">
                <a:solidFill>
                  <a:srgbClr val="006600"/>
                </a:solidFill>
                <a:latin typeface="Times New Roman" panose="02020603050405020304" pitchFamily="18" charset="0"/>
                <a:ea typeface="华文楷体" panose="02010600040101010101" pitchFamily="2" charset="-122"/>
              </a:rPr>
              <a:t>将外部点编码放在</a:t>
            </a:r>
            <a:r>
              <a:rPr lang="en-US" altLang="zh-CN" sz="2400" dirty="0">
                <a:solidFill>
                  <a:srgbClr val="006600"/>
                </a:solidFill>
                <a:latin typeface="Times New Roman" panose="02020603050405020304" pitchFamily="18" charset="0"/>
                <a:ea typeface="华文楷体" panose="02010600040101010101" pitchFamily="2" charset="-122"/>
              </a:rPr>
              <a:t>code</a:t>
            </a:r>
            <a:r>
              <a:rPr lang="zh-CN" altLang="en-US" sz="2400" dirty="0">
                <a:solidFill>
                  <a:srgbClr val="006600"/>
                </a:solidFill>
                <a:latin typeface="Times New Roman" panose="02020603050405020304" pitchFamily="18" charset="0"/>
                <a:ea typeface="华文楷体" panose="02010600040101010101" pitchFamily="2" charset="-122"/>
              </a:rPr>
              <a:t>中</a:t>
            </a:r>
            <a:endParaRPr lang="en-US" altLang="zh-CN" sz="2400" dirty="0">
              <a:solidFill>
                <a:srgbClr val="006600"/>
              </a:solidFill>
              <a:latin typeface="Times New Roman" panose="02020603050405020304" pitchFamily="18" charset="0"/>
              <a:ea typeface="华文楷体" panose="02010600040101010101" pitchFamily="2" charset="-122"/>
            </a:endParaRPr>
          </a:p>
          <a:p>
            <a:pPr algn="ctr">
              <a:spcBef>
                <a:spcPct val="50000"/>
              </a:spcBef>
            </a:pPr>
            <a:endParaRPr lang="en-US" altLang="zh-CN" sz="2400" dirty="0">
              <a:latin typeface="Times New Roman" panose="02020603050405020304" pitchFamily="18" charset="0"/>
              <a:ea typeface="华文楷体" panose="02010600040101010101" pitchFamily="2" charset="-122"/>
            </a:endParaRPr>
          </a:p>
        </p:txBody>
      </p:sp>
      <p:sp>
        <p:nvSpPr>
          <p:cNvPr id="35842" name="Text Box 3"/>
          <p:cNvSpPr txBox="1"/>
          <p:nvPr/>
        </p:nvSpPr>
        <p:spPr>
          <a:xfrm>
            <a:off x="1651000" y="279400"/>
            <a:ext cx="6450013" cy="584200"/>
          </a:xfrm>
          <a:prstGeom prst="rect">
            <a:avLst/>
          </a:prstGeom>
          <a:noFill/>
          <a:ln w="12700">
            <a:noFill/>
          </a:ln>
        </p:spPr>
        <p:txBody>
          <a:bodyPr anchor="t" anchorCtr="0">
            <a:spAutoFit/>
          </a:bodyPr>
          <a:p>
            <a:pPr algn="ctr">
              <a:spcBef>
                <a:spcPct val="50000"/>
              </a:spcBef>
            </a:pPr>
            <a:r>
              <a:rPr lang="en-US" altLang="zh-CN" sz="3200" b="1" dirty="0">
                <a:latin typeface="Times New Roman" panose="02020603050405020304" pitchFamily="18" charset="0"/>
                <a:ea typeface="华文楷体" panose="02010600040101010101" pitchFamily="2" charset="-122"/>
              </a:rPr>
              <a:t>Cohen-Sutherland</a:t>
            </a:r>
            <a:r>
              <a:rPr lang="zh-CN" altLang="en-US" sz="3200" b="1" dirty="0">
                <a:solidFill>
                  <a:srgbClr val="800080"/>
                </a:solidFill>
                <a:latin typeface="华文行楷" panose="02010800040101010101" pitchFamily="2" charset="-122"/>
                <a:ea typeface="华文行楷" panose="02010800040101010101" pitchFamily="2" charset="-122"/>
              </a:rPr>
              <a:t>裁剪算法代码</a:t>
            </a:r>
            <a:r>
              <a:rPr lang="zh-CN" altLang="en-US" sz="3200" b="1" dirty="0">
                <a:latin typeface="Times New Roman" panose="02020603050405020304" pitchFamily="18" charset="0"/>
                <a:ea typeface="华文楷体" panose="02010600040101010101" pitchFamily="2" charset="-122"/>
              </a:rPr>
              <a:t> </a:t>
            </a:r>
            <a:r>
              <a:rPr lang="en-US" altLang="zh-CN" sz="3200" b="1" dirty="0">
                <a:latin typeface="Times New Roman" panose="02020603050405020304" pitchFamily="18" charset="0"/>
                <a:ea typeface="华文楷体" panose="02010600040101010101" pitchFamily="2" charset="-122"/>
              </a:rPr>
              <a:t>2</a:t>
            </a:r>
            <a:endParaRPr lang="en-US" altLang="zh-CN" sz="3200" b="1" dirty="0">
              <a:latin typeface="Times New Roman" panose="02020603050405020304" pitchFamily="18" charset="0"/>
              <a:ea typeface="华文楷体" panose="020106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3"/>
          <p:cNvSpPr txBox="1"/>
          <p:nvPr/>
        </p:nvSpPr>
        <p:spPr>
          <a:xfrm>
            <a:off x="377825" y="1916113"/>
            <a:ext cx="8070850" cy="4030980"/>
          </a:xfrm>
          <a:prstGeom prst="rect">
            <a:avLst/>
          </a:prstGeom>
          <a:noFill/>
          <a:ln w="12700">
            <a:noFill/>
          </a:ln>
        </p:spPr>
        <p:txBody>
          <a:bodyPr anchor="t" anchorCtr="0">
            <a:spAutoFit/>
          </a:bodyPr>
          <a:p>
            <a:pPr algn="just">
              <a:spcBef>
                <a:spcPts val="600"/>
              </a:spcBef>
            </a:pPr>
            <a:r>
              <a:rPr lang="en-US" altLang="zh-CN" sz="2400" dirty="0">
                <a:latin typeface="Times New Roman" panose="02020603050405020304" pitchFamily="18" charset="0"/>
                <a:ea typeface="华文楷体" panose="02010600040101010101" pitchFamily="2" charset="-122"/>
              </a:rPr>
              <a:t>  if(  LEFT  &amp;  code !=0)   </a:t>
            </a:r>
            <a:r>
              <a:rPr lang="en-US" altLang="zh-CN" sz="2400" dirty="0">
                <a:solidFill>
                  <a:srgbClr val="006600"/>
                </a:solidFill>
                <a:latin typeface="Times New Roman" panose="02020603050405020304" pitchFamily="18" charset="0"/>
                <a:ea typeface="华文楷体" panose="02010600040101010101" pitchFamily="2" charset="-122"/>
              </a:rPr>
              <a:t>//</a:t>
            </a:r>
            <a:r>
              <a:rPr lang="zh-CN" altLang="en-US" sz="2400" dirty="0">
                <a:solidFill>
                  <a:srgbClr val="006600"/>
                </a:solidFill>
                <a:latin typeface="Times New Roman" panose="02020603050405020304" pitchFamily="18" charset="0"/>
                <a:ea typeface="华文楷体" panose="02010600040101010101" pitchFamily="2" charset="-122"/>
              </a:rPr>
              <a:t>左边界交点</a:t>
            </a:r>
            <a:endParaRPr lang="zh-CN" altLang="en-US" sz="2400" dirty="0">
              <a:solidFill>
                <a:srgbClr val="006600"/>
              </a:solidFill>
              <a:latin typeface="Times New Roman" panose="02020603050405020304" pitchFamily="18" charset="0"/>
              <a:ea typeface="华文楷体" panose="02010600040101010101" pitchFamily="2" charset="-122"/>
            </a:endParaRPr>
          </a:p>
          <a:p>
            <a:pPr algn="just">
              <a:spcBef>
                <a:spcPts val="600"/>
              </a:spcBef>
            </a:pPr>
            <a:r>
              <a:rPr lang="en-US" altLang="zh-CN" sz="2400" dirty="0">
                <a:latin typeface="Times New Roman" panose="02020603050405020304" pitchFamily="18" charset="0"/>
                <a:ea typeface="华文楷体" panose="02010600040101010101" pitchFamily="2" charset="-122"/>
              </a:rPr>
              <a:t> { x=XL;</a:t>
            </a:r>
            <a:endParaRPr lang="en-US" altLang="zh-CN" sz="2400" dirty="0">
              <a:latin typeface="Times New Roman" panose="02020603050405020304" pitchFamily="18" charset="0"/>
              <a:ea typeface="华文楷体" panose="02010600040101010101" pitchFamily="2" charset="-122"/>
            </a:endParaRPr>
          </a:p>
          <a:p>
            <a:pPr algn="just">
              <a:spcBef>
                <a:spcPts val="600"/>
              </a:spcBef>
            </a:pPr>
            <a:r>
              <a:rPr lang="en-US" altLang="zh-CN" sz="2400" dirty="0">
                <a:latin typeface="Times New Roman" panose="02020603050405020304" pitchFamily="18" charset="0"/>
                <a:ea typeface="华文楷体" panose="02010600040101010101" pitchFamily="2" charset="-122"/>
              </a:rPr>
              <a:t>   y=y1+(y2-y1)*(XL-x1)/(x2-x1); }</a:t>
            </a:r>
            <a:endParaRPr lang="en-US" altLang="zh-CN" sz="2400" dirty="0">
              <a:latin typeface="Times New Roman" panose="02020603050405020304" pitchFamily="18" charset="0"/>
              <a:ea typeface="华文楷体" panose="02010600040101010101" pitchFamily="2" charset="-122"/>
            </a:endParaRPr>
          </a:p>
          <a:p>
            <a:pPr algn="just">
              <a:spcBef>
                <a:spcPts val="600"/>
              </a:spcBef>
            </a:pPr>
            <a:r>
              <a:rPr lang="en-US" altLang="zh-CN" sz="2400" dirty="0">
                <a:latin typeface="Times New Roman" panose="02020603050405020304" pitchFamily="18" charset="0"/>
                <a:ea typeface="华文楷体" panose="02010600040101010101" pitchFamily="2" charset="-122"/>
              </a:rPr>
              <a:t>     </a:t>
            </a:r>
            <a:r>
              <a:rPr lang="en-US" altLang="zh-CN" sz="2400" dirty="0">
                <a:solidFill>
                  <a:schemeClr val="accent2"/>
                </a:solidFill>
                <a:latin typeface="Times New Roman" panose="02020603050405020304" pitchFamily="18" charset="0"/>
                <a:ea typeface="华文楷体" panose="02010600040101010101" pitchFamily="2" charset="-122"/>
              </a:rPr>
              <a:t>else if(  RIGHT  &amp;  code !=0)</a:t>
            </a:r>
            <a:r>
              <a:rPr lang="en-US" altLang="zh-CN" sz="2400" dirty="0">
                <a:latin typeface="Times New Roman" panose="02020603050405020304" pitchFamily="18" charset="0"/>
                <a:ea typeface="华文楷体" panose="02010600040101010101" pitchFamily="2" charset="-122"/>
              </a:rPr>
              <a:t> </a:t>
            </a:r>
            <a:r>
              <a:rPr lang="en-US" altLang="zh-CN" sz="2400" dirty="0">
                <a:solidFill>
                  <a:srgbClr val="006600"/>
                </a:solidFill>
                <a:latin typeface="Times New Roman" panose="02020603050405020304" pitchFamily="18" charset="0"/>
                <a:ea typeface="华文楷体" panose="02010600040101010101" pitchFamily="2" charset="-122"/>
              </a:rPr>
              <a:t>//</a:t>
            </a:r>
            <a:r>
              <a:rPr lang="zh-CN" altLang="en-US" sz="2400" dirty="0">
                <a:solidFill>
                  <a:srgbClr val="006600"/>
                </a:solidFill>
                <a:latin typeface="Times New Roman" panose="02020603050405020304" pitchFamily="18" charset="0"/>
                <a:ea typeface="华文楷体" panose="02010600040101010101" pitchFamily="2" charset="-122"/>
              </a:rPr>
              <a:t>右边界交点</a:t>
            </a:r>
            <a:endParaRPr lang="zh-CN" altLang="en-US" sz="2400" dirty="0">
              <a:solidFill>
                <a:srgbClr val="006600"/>
              </a:solidFill>
              <a:latin typeface="Times New Roman" panose="02020603050405020304" pitchFamily="18" charset="0"/>
              <a:ea typeface="华文楷体" panose="02010600040101010101" pitchFamily="2" charset="-122"/>
            </a:endParaRPr>
          </a:p>
          <a:p>
            <a:pPr algn="just">
              <a:spcBef>
                <a:spcPts val="600"/>
              </a:spcBef>
            </a:pPr>
            <a:r>
              <a:rPr lang="zh-CN" altLang="en-US" sz="2400" dirty="0">
                <a:latin typeface="Times New Roman" panose="02020603050405020304" pitchFamily="18" charset="0"/>
                <a:ea typeface="华文楷体" panose="02010600040101010101" pitchFamily="2" charset="-122"/>
              </a:rPr>
              <a:t>  </a:t>
            </a:r>
            <a:r>
              <a:rPr lang="en-US" altLang="zh-CN" sz="2400" dirty="0">
                <a:latin typeface="Times New Roman" panose="02020603050405020304" pitchFamily="18" charset="0"/>
                <a:ea typeface="华文楷体" panose="02010600040101010101" pitchFamily="2" charset="-122"/>
              </a:rPr>
              <a:t>  </a:t>
            </a:r>
            <a:r>
              <a:rPr lang="en-US" altLang="zh-CN" sz="2400" dirty="0">
                <a:solidFill>
                  <a:schemeClr val="accent2"/>
                </a:solidFill>
                <a:latin typeface="Times New Roman" panose="02020603050405020304" pitchFamily="18" charset="0"/>
                <a:ea typeface="华文楷体" panose="02010600040101010101" pitchFamily="2" charset="-122"/>
              </a:rPr>
              <a:t>{ x=XR;       y=y1+(y2-y1)*(XR-x1)/(x2-x1);   }</a:t>
            </a:r>
            <a:endParaRPr lang="en-US" altLang="zh-CN" sz="2400" dirty="0">
              <a:solidFill>
                <a:schemeClr val="accent2"/>
              </a:solidFill>
              <a:latin typeface="Times New Roman" panose="02020603050405020304" pitchFamily="18" charset="0"/>
              <a:ea typeface="华文楷体" panose="02010600040101010101" pitchFamily="2" charset="-122"/>
            </a:endParaRPr>
          </a:p>
          <a:p>
            <a:pPr algn="just">
              <a:spcBef>
                <a:spcPts val="600"/>
              </a:spcBef>
            </a:pPr>
            <a:r>
              <a:rPr lang="en-US" altLang="zh-CN" sz="2400" dirty="0">
                <a:latin typeface="Times New Roman" panose="02020603050405020304" pitchFamily="18" charset="0"/>
                <a:ea typeface="华文楷体" panose="02010600040101010101" pitchFamily="2" charset="-122"/>
              </a:rPr>
              <a:t>       </a:t>
            </a:r>
            <a:r>
              <a:rPr lang="en-US" altLang="zh-CN" sz="2400" dirty="0">
                <a:solidFill>
                  <a:srgbClr val="800080"/>
                </a:solidFill>
                <a:latin typeface="Times New Roman" panose="02020603050405020304" pitchFamily="18" charset="0"/>
                <a:ea typeface="华文楷体" panose="02010600040101010101" pitchFamily="2" charset="-122"/>
              </a:rPr>
              <a:t>else if ( BOTTOM  &amp;  code !=0)</a:t>
            </a:r>
            <a:r>
              <a:rPr lang="en-US" altLang="zh-CN" sz="2400" dirty="0">
                <a:latin typeface="Times New Roman" panose="02020603050405020304" pitchFamily="18" charset="0"/>
                <a:ea typeface="华文楷体" panose="02010600040101010101" pitchFamily="2" charset="-122"/>
              </a:rPr>
              <a:t>  </a:t>
            </a:r>
            <a:r>
              <a:rPr lang="en-US" altLang="zh-CN" sz="2400" dirty="0">
                <a:solidFill>
                  <a:srgbClr val="006600"/>
                </a:solidFill>
                <a:latin typeface="Times New Roman" panose="02020603050405020304" pitchFamily="18" charset="0"/>
                <a:ea typeface="华文楷体" panose="02010600040101010101" pitchFamily="2" charset="-122"/>
              </a:rPr>
              <a:t>//</a:t>
            </a:r>
            <a:r>
              <a:rPr lang="zh-CN" altLang="en-US" sz="2400" dirty="0">
                <a:solidFill>
                  <a:srgbClr val="006600"/>
                </a:solidFill>
                <a:latin typeface="Times New Roman" panose="02020603050405020304" pitchFamily="18" charset="0"/>
                <a:ea typeface="华文楷体" panose="02010600040101010101" pitchFamily="2" charset="-122"/>
              </a:rPr>
              <a:t>下边界交点</a:t>
            </a:r>
            <a:endParaRPr lang="zh-CN" altLang="en-US" sz="2400" dirty="0">
              <a:solidFill>
                <a:srgbClr val="006600"/>
              </a:solidFill>
              <a:latin typeface="Times New Roman" panose="02020603050405020304" pitchFamily="18" charset="0"/>
              <a:ea typeface="华文楷体" panose="02010600040101010101" pitchFamily="2" charset="-122"/>
            </a:endParaRPr>
          </a:p>
          <a:p>
            <a:pPr algn="just">
              <a:spcBef>
                <a:spcPts val="600"/>
              </a:spcBef>
            </a:pPr>
            <a:r>
              <a:rPr lang="zh-CN" altLang="en-US" sz="2400" dirty="0">
                <a:latin typeface="Times New Roman" panose="02020603050405020304" pitchFamily="18" charset="0"/>
                <a:ea typeface="华文楷体" panose="02010600040101010101" pitchFamily="2" charset="-122"/>
              </a:rPr>
              <a:t>       </a:t>
            </a:r>
            <a:r>
              <a:rPr lang="en-US" altLang="zh-CN" sz="2400" dirty="0">
                <a:solidFill>
                  <a:srgbClr val="800080"/>
                </a:solidFill>
                <a:latin typeface="Times New Roman" panose="02020603050405020304" pitchFamily="18" charset="0"/>
                <a:ea typeface="华文楷体" panose="02010600040101010101" pitchFamily="2" charset="-122"/>
              </a:rPr>
              <a:t>{ y=YB;       x=x1+(x2-x1)*(YB-y1)/(y2-y1); }</a:t>
            </a:r>
            <a:endParaRPr lang="en-US" altLang="zh-CN" sz="2400" dirty="0">
              <a:solidFill>
                <a:srgbClr val="800080"/>
              </a:solidFill>
              <a:latin typeface="Times New Roman" panose="02020603050405020304" pitchFamily="18" charset="0"/>
              <a:ea typeface="华文楷体" panose="02010600040101010101" pitchFamily="2" charset="-122"/>
            </a:endParaRPr>
          </a:p>
          <a:p>
            <a:pPr algn="just">
              <a:spcBef>
                <a:spcPts val="600"/>
              </a:spcBef>
            </a:pPr>
            <a:r>
              <a:rPr lang="en-US" altLang="zh-CN" sz="2400" dirty="0">
                <a:latin typeface="Times New Roman" panose="02020603050405020304" pitchFamily="18" charset="0"/>
                <a:ea typeface="华文楷体" panose="02010600040101010101" pitchFamily="2" charset="-122"/>
              </a:rPr>
              <a:t>           </a:t>
            </a:r>
            <a:r>
              <a:rPr lang="en-US" altLang="zh-CN" sz="2400" dirty="0">
                <a:solidFill>
                  <a:srgbClr val="CC0000"/>
                </a:solidFill>
                <a:latin typeface="Times New Roman" panose="02020603050405020304" pitchFamily="18" charset="0"/>
                <a:ea typeface="华文楷体" panose="02010600040101010101" pitchFamily="2" charset="-122"/>
              </a:rPr>
              <a:t>else if( TOP  &amp; code !=0)</a:t>
            </a:r>
            <a:r>
              <a:rPr lang="en-US" altLang="zh-CN" sz="2400" dirty="0">
                <a:latin typeface="Times New Roman" panose="02020603050405020304" pitchFamily="18" charset="0"/>
                <a:ea typeface="华文楷体" panose="02010600040101010101" pitchFamily="2" charset="-122"/>
              </a:rPr>
              <a:t>  </a:t>
            </a:r>
            <a:r>
              <a:rPr lang="en-US" altLang="zh-CN" sz="2400" dirty="0">
                <a:solidFill>
                  <a:srgbClr val="006600"/>
                </a:solidFill>
                <a:latin typeface="Times New Roman" panose="02020603050405020304" pitchFamily="18" charset="0"/>
                <a:ea typeface="华文楷体" panose="02010600040101010101" pitchFamily="2" charset="-122"/>
              </a:rPr>
              <a:t>//</a:t>
            </a:r>
            <a:r>
              <a:rPr lang="zh-CN" altLang="en-US" sz="2400" dirty="0">
                <a:solidFill>
                  <a:srgbClr val="006600"/>
                </a:solidFill>
                <a:latin typeface="Times New Roman" panose="02020603050405020304" pitchFamily="18" charset="0"/>
                <a:ea typeface="华文楷体" panose="02010600040101010101" pitchFamily="2" charset="-122"/>
              </a:rPr>
              <a:t>上边界交点</a:t>
            </a:r>
            <a:endParaRPr lang="zh-CN" altLang="en-US" sz="2400" dirty="0">
              <a:solidFill>
                <a:srgbClr val="006600"/>
              </a:solidFill>
              <a:latin typeface="Times New Roman" panose="02020603050405020304" pitchFamily="18" charset="0"/>
              <a:ea typeface="华文楷体" panose="02010600040101010101" pitchFamily="2" charset="-122"/>
            </a:endParaRPr>
          </a:p>
          <a:p>
            <a:pPr algn="just">
              <a:spcBef>
                <a:spcPts val="600"/>
              </a:spcBef>
            </a:pPr>
            <a:r>
              <a:rPr lang="zh-CN" altLang="en-US" sz="2400" dirty="0">
                <a:latin typeface="Times New Roman" panose="02020603050405020304" pitchFamily="18" charset="0"/>
                <a:ea typeface="华文楷体" panose="02010600040101010101" pitchFamily="2" charset="-122"/>
              </a:rPr>
              <a:t>      </a:t>
            </a:r>
            <a:r>
              <a:rPr lang="en-US" altLang="zh-CN" sz="2400" dirty="0">
                <a:latin typeface="Times New Roman" panose="02020603050405020304" pitchFamily="18" charset="0"/>
                <a:ea typeface="华文楷体" panose="02010600040101010101" pitchFamily="2" charset="-122"/>
              </a:rPr>
              <a:t>     </a:t>
            </a:r>
            <a:r>
              <a:rPr lang="en-US" altLang="zh-CN" sz="2400" dirty="0">
                <a:solidFill>
                  <a:srgbClr val="CC0000"/>
                </a:solidFill>
                <a:latin typeface="Times New Roman" panose="02020603050405020304" pitchFamily="18" charset="0"/>
                <a:ea typeface="华文楷体" panose="02010600040101010101" pitchFamily="2" charset="-122"/>
              </a:rPr>
              <a:t>{ y=YT;   x=x1+(x2-x1)*(YT-y1)/(y2-y1); }</a:t>
            </a:r>
            <a:endParaRPr lang="en-US" altLang="zh-CN" sz="2400" dirty="0">
              <a:solidFill>
                <a:srgbClr val="CC0000"/>
              </a:solidFill>
              <a:latin typeface="Times New Roman" panose="02020603050405020304" pitchFamily="18" charset="0"/>
              <a:ea typeface="华文楷体" panose="02010600040101010101" pitchFamily="2" charset="-122"/>
            </a:endParaRPr>
          </a:p>
        </p:txBody>
      </p:sp>
      <p:sp>
        <p:nvSpPr>
          <p:cNvPr id="36866" name="Text Box 3"/>
          <p:cNvSpPr txBox="1"/>
          <p:nvPr/>
        </p:nvSpPr>
        <p:spPr>
          <a:xfrm>
            <a:off x="1651000" y="279400"/>
            <a:ext cx="6450013" cy="584200"/>
          </a:xfrm>
          <a:prstGeom prst="rect">
            <a:avLst/>
          </a:prstGeom>
          <a:noFill/>
          <a:ln w="12700">
            <a:noFill/>
          </a:ln>
        </p:spPr>
        <p:txBody>
          <a:bodyPr anchor="t" anchorCtr="0">
            <a:spAutoFit/>
          </a:bodyPr>
          <a:p>
            <a:pPr algn="ctr">
              <a:spcBef>
                <a:spcPct val="50000"/>
              </a:spcBef>
            </a:pPr>
            <a:r>
              <a:rPr lang="en-US" altLang="zh-CN" sz="3200" b="1" dirty="0">
                <a:latin typeface="Times New Roman" panose="02020603050405020304" pitchFamily="18" charset="0"/>
                <a:ea typeface="华文楷体" panose="02010600040101010101" pitchFamily="2" charset="-122"/>
              </a:rPr>
              <a:t>Cohen-Sutherland</a:t>
            </a:r>
            <a:r>
              <a:rPr lang="zh-CN" altLang="en-US" sz="3200" b="1" dirty="0">
                <a:solidFill>
                  <a:srgbClr val="800080"/>
                </a:solidFill>
                <a:latin typeface="华文行楷" panose="02010800040101010101" pitchFamily="2" charset="-122"/>
                <a:ea typeface="华文行楷" panose="02010800040101010101" pitchFamily="2" charset="-122"/>
              </a:rPr>
              <a:t>裁剪算法代码</a:t>
            </a:r>
            <a:r>
              <a:rPr lang="zh-CN" altLang="en-US" sz="3200" b="1" dirty="0">
                <a:latin typeface="Times New Roman" panose="02020603050405020304" pitchFamily="18" charset="0"/>
                <a:ea typeface="华文楷体" panose="02010600040101010101" pitchFamily="2" charset="-122"/>
              </a:rPr>
              <a:t> </a:t>
            </a:r>
            <a:r>
              <a:rPr lang="en-US" altLang="zh-CN" sz="3200" b="1" dirty="0">
                <a:latin typeface="Times New Roman" panose="02020603050405020304" pitchFamily="18" charset="0"/>
                <a:ea typeface="华文楷体" panose="02010600040101010101" pitchFamily="2" charset="-122"/>
              </a:rPr>
              <a:t>3</a:t>
            </a:r>
            <a:endParaRPr lang="en-US" altLang="zh-CN" sz="3200" b="1" dirty="0">
              <a:latin typeface="Times New Roman" panose="02020603050405020304" pitchFamily="18" charset="0"/>
              <a:ea typeface="华文楷体" panose="020106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 Box 3"/>
          <p:cNvSpPr txBox="1"/>
          <p:nvPr/>
        </p:nvSpPr>
        <p:spPr>
          <a:xfrm>
            <a:off x="467360" y="1484313"/>
            <a:ext cx="8528050" cy="5032375"/>
          </a:xfrm>
          <a:prstGeom prst="rect">
            <a:avLst/>
          </a:prstGeom>
          <a:noFill/>
          <a:ln w="12700">
            <a:noFill/>
          </a:ln>
        </p:spPr>
        <p:txBody>
          <a:bodyPr anchor="t" anchorCtr="0">
            <a:spAutoFit/>
          </a:bodyPr>
          <a:p>
            <a:pPr algn="just">
              <a:spcBef>
                <a:spcPts val="600"/>
              </a:spcBef>
            </a:pPr>
            <a:r>
              <a:rPr lang="en-US" altLang="zh-CN" sz="2400" dirty="0">
                <a:latin typeface="Times New Roman" panose="02020603050405020304" pitchFamily="18" charset="0"/>
                <a:ea typeface="华文楷体" panose="02010600040101010101" pitchFamily="2" charset="-122"/>
              </a:rPr>
              <a:t>   </a:t>
            </a:r>
            <a:r>
              <a:rPr lang="en-US" altLang="zh-CN" sz="2400" b="1" dirty="0">
                <a:latin typeface="Times New Roman" panose="02020603050405020304" pitchFamily="18" charset="0"/>
                <a:ea typeface="华文楷体" panose="02010600040101010101" pitchFamily="2" charset="-122"/>
              </a:rPr>
              <a:t>if(code ==code1){  x1=x;y1=y; code1 =encode(x,y);}</a:t>
            </a:r>
            <a:endParaRPr lang="en-US" altLang="zh-CN" sz="2400" b="1" dirty="0">
              <a:latin typeface="Times New Roman" panose="02020603050405020304" pitchFamily="18" charset="0"/>
              <a:ea typeface="华文楷体" panose="02010600040101010101" pitchFamily="2" charset="-122"/>
            </a:endParaRPr>
          </a:p>
          <a:p>
            <a:pPr algn="just">
              <a:spcBef>
                <a:spcPts val="600"/>
              </a:spcBef>
            </a:pPr>
            <a:r>
              <a:rPr lang="en-US" altLang="zh-CN" sz="2400" b="1" dirty="0">
                <a:latin typeface="Times New Roman" panose="02020603050405020304" pitchFamily="18" charset="0"/>
                <a:ea typeface="华文楷体" panose="02010600040101010101" pitchFamily="2" charset="-122"/>
              </a:rPr>
              <a:t>   else   { x2=x;y2=y; code2 =encode(x,y);}</a:t>
            </a:r>
            <a:endParaRPr lang="en-US" altLang="zh-CN" sz="2400" b="1" dirty="0">
              <a:latin typeface="Times New Roman" panose="02020603050405020304" pitchFamily="18" charset="0"/>
              <a:ea typeface="华文楷体" panose="02010600040101010101" pitchFamily="2" charset="-122"/>
            </a:endParaRPr>
          </a:p>
          <a:p>
            <a:pPr algn="just">
              <a:spcBef>
                <a:spcPts val="600"/>
              </a:spcBef>
            </a:pPr>
            <a:r>
              <a:rPr lang="en-US" altLang="zh-CN" sz="2400" b="1" dirty="0">
                <a:latin typeface="Times New Roman" panose="02020603050405020304" pitchFamily="18" charset="0"/>
                <a:ea typeface="华文楷体" panose="02010600040101010101" pitchFamily="2" charset="-122"/>
              </a:rPr>
              <a:t>   }</a:t>
            </a:r>
            <a:endParaRPr lang="en-US" altLang="zh-CN" sz="2400" b="1" dirty="0">
              <a:latin typeface="Times New Roman" panose="02020603050405020304" pitchFamily="18" charset="0"/>
              <a:ea typeface="华文楷体" panose="02010600040101010101" pitchFamily="2" charset="-122"/>
            </a:endParaRPr>
          </a:p>
          <a:p>
            <a:pPr algn="just">
              <a:spcBef>
                <a:spcPts val="600"/>
              </a:spcBef>
            </a:pPr>
            <a:r>
              <a:rPr lang="en-US" altLang="zh-CN" sz="2400" b="1" dirty="0">
                <a:latin typeface="Times New Roman" panose="02020603050405020304" pitchFamily="18" charset="0"/>
                <a:ea typeface="华文楷体" panose="02010600040101010101" pitchFamily="2" charset="-122"/>
              </a:rPr>
              <a:t>    return;</a:t>
            </a:r>
            <a:endParaRPr lang="en-US" altLang="zh-CN" sz="2400" b="1" dirty="0">
              <a:latin typeface="Times New Roman" panose="02020603050405020304" pitchFamily="18" charset="0"/>
              <a:ea typeface="华文楷体" panose="02010600040101010101" pitchFamily="2" charset="-122"/>
            </a:endParaRPr>
          </a:p>
          <a:p>
            <a:pPr algn="just">
              <a:spcBef>
                <a:spcPts val="600"/>
              </a:spcBef>
            </a:pPr>
            <a:r>
              <a:rPr lang="en-US" altLang="zh-CN" sz="2400" b="1" dirty="0">
                <a:latin typeface="Times New Roman" panose="02020603050405020304" pitchFamily="18" charset="0"/>
                <a:ea typeface="华文楷体" panose="02010600040101010101" pitchFamily="2" charset="-122"/>
              </a:rPr>
              <a:t> }</a:t>
            </a:r>
            <a:endParaRPr lang="en-US" altLang="zh-CN" sz="2400" b="1" dirty="0">
              <a:latin typeface="Times New Roman" panose="02020603050405020304" pitchFamily="18" charset="0"/>
              <a:ea typeface="华文楷体" panose="02010600040101010101" pitchFamily="2" charset="-122"/>
            </a:endParaRPr>
          </a:p>
          <a:p>
            <a:pPr algn="just">
              <a:spcBef>
                <a:spcPts val="600"/>
              </a:spcBef>
            </a:pPr>
            <a:r>
              <a:rPr lang="en-US" altLang="zh-CN" sz="2400" b="1" dirty="0">
                <a:latin typeface="Times New Roman" panose="02020603050405020304" pitchFamily="18" charset="0"/>
                <a:ea typeface="华文楷体" panose="02010600040101010101" pitchFamily="2" charset="-122"/>
              </a:rPr>
              <a:t>main()</a:t>
            </a:r>
            <a:endParaRPr lang="en-US" altLang="zh-CN" sz="2400" b="1" dirty="0">
              <a:latin typeface="Times New Roman" panose="02020603050405020304" pitchFamily="18" charset="0"/>
              <a:ea typeface="华文楷体" panose="02010600040101010101" pitchFamily="2" charset="-122"/>
            </a:endParaRPr>
          </a:p>
          <a:p>
            <a:pPr algn="just">
              <a:spcBef>
                <a:spcPts val="600"/>
              </a:spcBef>
            </a:pPr>
            <a:r>
              <a:rPr lang="en-US" altLang="zh-CN" sz="2400" b="1" dirty="0">
                <a:latin typeface="Times New Roman" panose="02020603050405020304" pitchFamily="18" charset="0"/>
                <a:ea typeface="华文楷体" panose="02010600040101010101" pitchFamily="2" charset="-122"/>
              </a:rPr>
              <a:t>{</a:t>
            </a:r>
            <a:endParaRPr lang="en-US" altLang="zh-CN" sz="2400" b="1" dirty="0">
              <a:latin typeface="Times New Roman" panose="02020603050405020304" pitchFamily="18" charset="0"/>
              <a:ea typeface="华文楷体" panose="02010600040101010101" pitchFamily="2" charset="-122"/>
            </a:endParaRPr>
          </a:p>
          <a:p>
            <a:pPr algn="just">
              <a:spcBef>
                <a:spcPts val="600"/>
              </a:spcBef>
            </a:pPr>
            <a:r>
              <a:rPr lang="en-US" altLang="zh-CN" sz="2400" b="1" dirty="0">
                <a:solidFill>
                  <a:srgbClr val="800080"/>
                </a:solidFill>
                <a:latin typeface="Times New Roman" panose="02020603050405020304" pitchFamily="18" charset="0"/>
                <a:ea typeface="华文楷体" panose="02010600040101010101" pitchFamily="2" charset="-122"/>
              </a:rPr>
              <a:t>    </a:t>
            </a:r>
            <a:r>
              <a:rPr lang="en-US" altLang="zh-CN" sz="2400" dirty="0">
                <a:solidFill>
                  <a:srgbClr val="800080"/>
                </a:solidFill>
                <a:latin typeface="Times New Roman" panose="02020603050405020304" pitchFamily="18" charset="0"/>
                <a:ea typeface="华文楷体" panose="02010600040101010101" pitchFamily="2" charset="-122"/>
              </a:rPr>
              <a:t>CS_LineClip(float&amp;x1,y1,x2,y2, XL,XR,YB,YT );</a:t>
            </a:r>
            <a:endParaRPr lang="en-US" altLang="zh-CN" sz="2400" b="1" dirty="0">
              <a:latin typeface="Times New Roman" panose="02020603050405020304" pitchFamily="18" charset="0"/>
              <a:ea typeface="华文楷体" panose="02010600040101010101" pitchFamily="2" charset="-122"/>
            </a:endParaRPr>
          </a:p>
          <a:p>
            <a:pPr algn="just">
              <a:spcBef>
                <a:spcPts val="600"/>
              </a:spcBef>
            </a:pPr>
            <a:r>
              <a:rPr lang="en-US" altLang="zh-CN" sz="2400" b="1" dirty="0">
                <a:latin typeface="Times New Roman" panose="02020603050405020304" pitchFamily="18" charset="0"/>
                <a:ea typeface="华文楷体" panose="02010600040101010101" pitchFamily="2" charset="-122"/>
              </a:rPr>
              <a:t>    </a:t>
            </a:r>
            <a:r>
              <a:rPr lang="en-US" altLang="zh-CN" sz="2400" b="1" dirty="0">
                <a:solidFill>
                  <a:srgbClr val="CC0000"/>
                </a:solidFill>
                <a:latin typeface="Times New Roman" panose="02020603050405020304" pitchFamily="18" charset="0"/>
                <a:ea typeface="华文楷体" panose="02010600040101010101" pitchFamily="2" charset="-122"/>
              </a:rPr>
              <a:t>displayline</a:t>
            </a:r>
            <a:r>
              <a:rPr lang="zh-CN" altLang="en-US" sz="2400" b="1" dirty="0">
                <a:solidFill>
                  <a:srgbClr val="CC0000"/>
                </a:solidFill>
                <a:latin typeface="Times New Roman" panose="02020603050405020304" pitchFamily="18" charset="0"/>
                <a:ea typeface="华文楷体" panose="02010600040101010101" pitchFamily="2" charset="-122"/>
              </a:rPr>
              <a:t>（</a:t>
            </a:r>
            <a:r>
              <a:rPr lang="en-US" altLang="zh-CN" sz="2400" b="1" dirty="0">
                <a:solidFill>
                  <a:srgbClr val="CC0000"/>
                </a:solidFill>
                <a:latin typeface="Times New Roman" panose="02020603050405020304" pitchFamily="18" charset="0"/>
                <a:ea typeface="华文楷体" panose="02010600040101010101" pitchFamily="2" charset="-122"/>
              </a:rPr>
              <a:t>x1,y1,x2,y2</a:t>
            </a:r>
            <a:r>
              <a:rPr lang="zh-CN" altLang="en-US" sz="2400" b="1" dirty="0">
                <a:solidFill>
                  <a:srgbClr val="CC0000"/>
                </a:solidFill>
                <a:latin typeface="Times New Roman" panose="02020603050405020304" pitchFamily="18" charset="0"/>
                <a:ea typeface="华文楷体" panose="02010600040101010101" pitchFamily="2" charset="-122"/>
              </a:rPr>
              <a:t>）</a:t>
            </a:r>
            <a:r>
              <a:rPr lang="en-US" altLang="zh-CN" sz="2400" b="1" dirty="0">
                <a:solidFill>
                  <a:srgbClr val="CC0000"/>
                </a:solidFill>
                <a:latin typeface="Times New Roman" panose="02020603050405020304" pitchFamily="18" charset="0"/>
                <a:ea typeface="华文楷体" panose="02010600040101010101" pitchFamily="2" charset="-122"/>
              </a:rPr>
              <a:t>;   </a:t>
            </a:r>
            <a:r>
              <a:rPr lang="en-US" altLang="zh-CN" sz="2400" b="1" dirty="0">
                <a:solidFill>
                  <a:srgbClr val="006600"/>
                </a:solidFill>
                <a:latin typeface="Times New Roman" panose="02020603050405020304" pitchFamily="18" charset="0"/>
                <a:ea typeface="华文楷体" panose="02010600040101010101" pitchFamily="2" charset="-122"/>
              </a:rPr>
              <a:t>//</a:t>
            </a:r>
            <a:r>
              <a:rPr lang="zh-CN" altLang="en-US" sz="2400" b="1" dirty="0">
                <a:solidFill>
                  <a:srgbClr val="006600"/>
                </a:solidFill>
                <a:latin typeface="Times New Roman" panose="02020603050405020304" pitchFamily="18" charset="0"/>
                <a:ea typeface="华文楷体" panose="02010600040101010101" pitchFamily="2" charset="-122"/>
              </a:rPr>
              <a:t>裁剪后直线显示</a:t>
            </a:r>
            <a:endParaRPr lang="en-US" altLang="zh-CN" sz="2400" b="1" dirty="0">
              <a:solidFill>
                <a:srgbClr val="006600"/>
              </a:solidFill>
              <a:latin typeface="Times New Roman" panose="02020603050405020304" pitchFamily="18" charset="0"/>
              <a:ea typeface="华文楷体" panose="02010600040101010101" pitchFamily="2" charset="-122"/>
            </a:endParaRPr>
          </a:p>
          <a:p>
            <a:pPr algn="just">
              <a:spcBef>
                <a:spcPts val="600"/>
              </a:spcBef>
            </a:pPr>
            <a:r>
              <a:rPr lang="en-US" altLang="zh-CN" sz="2400" b="1" dirty="0">
                <a:solidFill>
                  <a:srgbClr val="006600"/>
                </a:solidFill>
                <a:latin typeface="Times New Roman" panose="02020603050405020304" pitchFamily="18" charset="0"/>
                <a:ea typeface="华文楷体" panose="02010600040101010101" pitchFamily="2" charset="-122"/>
              </a:rPr>
              <a:t>}</a:t>
            </a:r>
            <a:endParaRPr lang="zh-CN" altLang="en-US" sz="2400" b="1" dirty="0">
              <a:solidFill>
                <a:srgbClr val="006600"/>
              </a:solidFill>
              <a:latin typeface="Times New Roman" panose="02020603050405020304" pitchFamily="18" charset="0"/>
              <a:ea typeface="华文楷体" panose="02010600040101010101" pitchFamily="2" charset="-122"/>
            </a:endParaRPr>
          </a:p>
          <a:p>
            <a:pPr algn="ctr">
              <a:spcBef>
                <a:spcPct val="50000"/>
              </a:spcBef>
            </a:pPr>
            <a:endParaRPr lang="en-US" altLang="zh-CN" sz="2400" b="1" dirty="0">
              <a:latin typeface="Times New Roman" panose="02020603050405020304" pitchFamily="18" charset="0"/>
              <a:ea typeface="华文楷体" panose="02010600040101010101" pitchFamily="2" charset="-122"/>
            </a:endParaRPr>
          </a:p>
        </p:txBody>
      </p:sp>
      <p:sp>
        <p:nvSpPr>
          <p:cNvPr id="37890" name="Text Box 3"/>
          <p:cNvSpPr txBox="1"/>
          <p:nvPr/>
        </p:nvSpPr>
        <p:spPr>
          <a:xfrm>
            <a:off x="1651000" y="279400"/>
            <a:ext cx="6450013" cy="584200"/>
          </a:xfrm>
          <a:prstGeom prst="rect">
            <a:avLst/>
          </a:prstGeom>
          <a:noFill/>
          <a:ln w="12700">
            <a:noFill/>
          </a:ln>
        </p:spPr>
        <p:txBody>
          <a:bodyPr anchor="t" anchorCtr="0">
            <a:spAutoFit/>
          </a:bodyPr>
          <a:p>
            <a:pPr algn="ctr">
              <a:spcBef>
                <a:spcPct val="50000"/>
              </a:spcBef>
            </a:pPr>
            <a:r>
              <a:rPr lang="en-US" altLang="zh-CN" sz="3200" b="1" dirty="0">
                <a:latin typeface="Times New Roman" panose="02020603050405020304" pitchFamily="18" charset="0"/>
                <a:ea typeface="华文楷体" panose="02010600040101010101" pitchFamily="2" charset="-122"/>
              </a:rPr>
              <a:t>Cohen-Sutherland</a:t>
            </a:r>
            <a:r>
              <a:rPr lang="zh-CN" altLang="en-US" sz="3200" b="1" dirty="0">
                <a:solidFill>
                  <a:srgbClr val="800080"/>
                </a:solidFill>
                <a:latin typeface="华文行楷" panose="02010800040101010101" pitchFamily="2" charset="-122"/>
                <a:ea typeface="华文行楷" panose="02010800040101010101" pitchFamily="2" charset="-122"/>
              </a:rPr>
              <a:t>裁剪算法代码</a:t>
            </a:r>
            <a:r>
              <a:rPr lang="zh-CN" altLang="en-US" sz="3200" b="1" dirty="0">
                <a:latin typeface="Times New Roman" panose="02020603050405020304" pitchFamily="18" charset="0"/>
                <a:ea typeface="华文楷体" panose="02010600040101010101" pitchFamily="2" charset="-122"/>
              </a:rPr>
              <a:t> </a:t>
            </a:r>
            <a:r>
              <a:rPr lang="en-US" altLang="zh-CN" sz="3200" b="1" dirty="0">
                <a:latin typeface="Times New Roman" panose="02020603050405020304" pitchFamily="18" charset="0"/>
                <a:ea typeface="华文楷体" panose="02010600040101010101" pitchFamily="2" charset="-122"/>
              </a:rPr>
              <a:t>4</a:t>
            </a:r>
            <a:endParaRPr lang="en-US" altLang="zh-CN" sz="3200" b="1" dirty="0">
              <a:latin typeface="Times New Roman" panose="02020603050405020304" pitchFamily="18" charset="0"/>
              <a:ea typeface="华文楷体" panose="0201060004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3" name="Text Box 3"/>
          <p:cNvSpPr txBox="1"/>
          <p:nvPr/>
        </p:nvSpPr>
        <p:spPr>
          <a:xfrm>
            <a:off x="214313" y="1928813"/>
            <a:ext cx="8929687" cy="3736975"/>
          </a:xfrm>
          <a:prstGeom prst="rect">
            <a:avLst/>
          </a:prstGeom>
          <a:solidFill>
            <a:schemeClr val="bg1"/>
          </a:solidFill>
          <a:ln w="9525">
            <a:noFill/>
          </a:ln>
        </p:spPr>
        <p:txBody>
          <a:bodyPr anchor="t" anchorCtr="0">
            <a:spAutoFit/>
          </a:bodyPr>
          <a:p>
            <a:pPr marL="457200" indent="-457200">
              <a:spcBef>
                <a:spcPct val="20000"/>
              </a:spcBef>
              <a:buClr>
                <a:schemeClr val="accent2"/>
              </a:buClr>
              <a:buSzPct val="80000"/>
              <a:buFont typeface="Arial" panose="020B0604020202020204" pitchFamily="34" charset="0"/>
              <a:buChar char="•"/>
            </a:pPr>
            <a:r>
              <a:rPr lang="zh-CN" altLang="en-US" sz="2600" b="1" dirty="0">
                <a:latin typeface="Times New Roman" panose="02020603050405020304" pitchFamily="18" charset="0"/>
                <a:ea typeface="楷体" panose="02010609060101010101" pitchFamily="49" charset="-122"/>
              </a:rPr>
              <a:t>特点：</a:t>
            </a:r>
            <a:endParaRPr lang="zh-CN" altLang="en-US" sz="2600" b="1" dirty="0">
              <a:latin typeface="Times New Roman" panose="02020603050405020304" pitchFamily="18" charset="0"/>
              <a:ea typeface="楷体" panose="02010609060101010101" pitchFamily="49" charset="-122"/>
            </a:endParaRPr>
          </a:p>
          <a:p>
            <a:pPr marL="457200" indent="-457200">
              <a:lnSpc>
                <a:spcPct val="120000"/>
              </a:lnSpc>
              <a:spcBef>
                <a:spcPct val="20000"/>
              </a:spcBef>
              <a:buClr>
                <a:schemeClr val="accent2"/>
              </a:buClr>
              <a:buSzPct val="80000"/>
            </a:pPr>
            <a:r>
              <a:rPr lang="zh-CN" altLang="en-US" sz="2600" b="1" dirty="0">
                <a:latin typeface="Times New Roman" panose="02020603050405020304" pitchFamily="18" charset="0"/>
                <a:ea typeface="楷体" panose="02010609060101010101" pitchFamily="49" charset="-122"/>
              </a:rPr>
              <a:t>      利用编码快速判断线段完全可见和显然不可见，以及应该与那些边界求交。</a:t>
            </a:r>
            <a:endParaRPr lang="zh-CN" altLang="en-US" sz="2600" b="1" dirty="0">
              <a:latin typeface="Times New Roman" panose="02020603050405020304" pitchFamily="18" charset="0"/>
              <a:ea typeface="楷体" panose="02010609060101010101" pitchFamily="49" charset="-122"/>
            </a:endParaRPr>
          </a:p>
          <a:p>
            <a:pPr marL="457200" indent="-457200">
              <a:spcBef>
                <a:spcPct val="20000"/>
              </a:spcBef>
              <a:buClr>
                <a:schemeClr val="accent2"/>
              </a:buClr>
              <a:buSzPct val="80000"/>
              <a:buFont typeface="Arial" panose="020B0604020202020204" pitchFamily="34" charset="0"/>
              <a:buChar char="•"/>
            </a:pPr>
            <a:r>
              <a:rPr lang="zh-CN" altLang="en-US" sz="2600" b="1" dirty="0">
                <a:latin typeface="Times New Roman" panose="02020603050405020304" pitchFamily="18" charset="0"/>
                <a:ea typeface="楷体" panose="02010609060101010101" pitchFamily="49" charset="-122"/>
              </a:rPr>
              <a:t>特别适用两种场合：</a:t>
            </a:r>
            <a:endParaRPr lang="zh-CN" altLang="en-US" sz="2600" b="1" dirty="0">
              <a:latin typeface="Times New Roman" panose="02020603050405020304" pitchFamily="18" charset="0"/>
              <a:ea typeface="楷体" panose="02010609060101010101" pitchFamily="49" charset="-122"/>
            </a:endParaRPr>
          </a:p>
          <a:p>
            <a:pPr marL="742950" lvl="1" indent="-285750" algn="l" rtl="0" eaLnBrk="1" fontAlgn="base" hangingPunct="1">
              <a:spcBef>
                <a:spcPct val="20000"/>
              </a:spcBef>
              <a:spcAft>
                <a:spcPct val="0"/>
              </a:spcAft>
              <a:buClr>
                <a:schemeClr val="accent2"/>
              </a:buClr>
              <a:buSzPct val="80000"/>
              <a:buFont typeface="Arial" panose="020B0604020202020204" pitchFamily="34" charset="0"/>
              <a:buChar char="–"/>
            </a:pPr>
            <a:r>
              <a:rPr lang="zh-CN" altLang="en-US" sz="2400" b="1" dirty="0">
                <a:solidFill>
                  <a:schemeClr val="tx1"/>
                </a:solidFill>
                <a:latin typeface="Times New Roman" panose="02020603050405020304" pitchFamily="18" charset="0"/>
                <a:ea typeface="楷体" panose="02010609060101010101" pitchFamily="49" charset="-122"/>
              </a:rPr>
              <a:t>大多数线段完全可见，如大窗口；</a:t>
            </a:r>
            <a:endParaRPr lang="en-US" altLang="zh-CN" sz="2400" b="1" dirty="0">
              <a:solidFill>
                <a:schemeClr val="tx1"/>
              </a:solidFill>
              <a:latin typeface="Times New Roman" panose="02020603050405020304" pitchFamily="18" charset="0"/>
              <a:ea typeface="楷体" panose="02010609060101010101" pitchFamily="49" charset="-122"/>
            </a:endParaRPr>
          </a:p>
          <a:p>
            <a:pPr marL="742950" lvl="1" indent="-285750" algn="l" rtl="0" eaLnBrk="1" fontAlgn="base" hangingPunct="1">
              <a:spcBef>
                <a:spcPct val="20000"/>
              </a:spcBef>
              <a:spcAft>
                <a:spcPct val="0"/>
              </a:spcAft>
              <a:buClr>
                <a:schemeClr val="accent2"/>
              </a:buClr>
              <a:buSzPct val="80000"/>
              <a:buFont typeface="Arial" panose="020B0604020202020204" pitchFamily="34" charset="0"/>
              <a:buChar char="–"/>
            </a:pPr>
            <a:r>
              <a:rPr lang="zh-CN" altLang="en-US" sz="2400" b="1" dirty="0">
                <a:solidFill>
                  <a:schemeClr val="tx1"/>
                </a:solidFill>
                <a:latin typeface="Times New Roman" panose="02020603050405020304" pitchFamily="18" charset="0"/>
                <a:ea typeface="楷体" panose="02010609060101010101" pitchFamily="49" charset="-122"/>
              </a:rPr>
              <a:t>大多数线段明显不可见 </a:t>
            </a:r>
            <a:r>
              <a:rPr lang="en-US" altLang="zh-CN" sz="2400" b="1" dirty="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窗口特别小的场合</a:t>
            </a:r>
            <a:r>
              <a:rPr lang="en-US" altLang="zh-CN" sz="2400" b="1" dirty="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如光标拾取图形时</a:t>
            </a:r>
            <a:r>
              <a:rPr lang="en-US" altLang="zh-CN" sz="2400" b="1" dirty="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光标看作小的裁剪窗口）</a:t>
            </a:r>
            <a:endParaRPr lang="zh-CN" altLang="en-US" sz="2400" b="1" dirty="0">
              <a:solidFill>
                <a:schemeClr val="tx1"/>
              </a:solidFill>
              <a:latin typeface="Times New Roman" panose="02020603050405020304" pitchFamily="18" charset="0"/>
              <a:ea typeface="楷体" panose="02010609060101010101" pitchFamily="49" charset="-122"/>
            </a:endParaRPr>
          </a:p>
          <a:p>
            <a:pPr marL="457200" indent="-457200" algn="ctr"/>
            <a:endParaRPr lang="zh-CN" altLang="en-US" sz="2600" b="1" dirty="0">
              <a:latin typeface="Times New Roman" panose="02020603050405020304" pitchFamily="18" charset="0"/>
              <a:ea typeface="楷体" panose="02010609060101010101" pitchFamily="49" charset="-122"/>
            </a:endParaRPr>
          </a:p>
        </p:txBody>
      </p:sp>
      <p:sp>
        <p:nvSpPr>
          <p:cNvPr id="4" name="标题 1"/>
          <p:cNvSpPr txBox="1"/>
          <p:nvPr/>
        </p:nvSpPr>
        <p:spPr>
          <a:xfrm>
            <a:off x="457200" y="274638"/>
            <a:ext cx="8507413"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直线裁剪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1"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Cohen-SutherLand</a:t>
            </a:r>
            <a:r>
              <a:rPr kumimoji="1"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编码裁剪算法</a:t>
            </a:r>
            <a:endParaRPr kumimoji="0" lang="zh-CN" altLang="en-US" sz="3200" b="0"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2083"/>
                                        </p:tgtEl>
                                        <p:attrNameLst>
                                          <p:attrName>style.visibility</p:attrName>
                                        </p:attrNameLst>
                                      </p:cBhvr>
                                      <p:to>
                                        <p:strVal val="visible"/>
                                      </p:to>
                                    </p:set>
                                    <p:animEffect transition="in" filter="slide(fromBottom)">
                                      <p:cBhvr>
                                        <p:cTn id="7" dur="500"/>
                                        <p:tgtEl>
                                          <p:spTgt spid="302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37"/>
          <p:cNvSpPr/>
          <p:nvPr/>
        </p:nvSpPr>
        <p:spPr>
          <a:xfrm>
            <a:off x="1746250" y="4902200"/>
            <a:ext cx="1595438" cy="1135063"/>
          </a:xfrm>
          <a:prstGeom prst="rect">
            <a:avLst/>
          </a:prstGeom>
          <a:solidFill>
            <a:srgbClr val="CCFFFF">
              <a:alpha val="45882"/>
            </a:srgbClr>
          </a:solidFill>
          <a:ln w="19050" cap="flat" cmpd="sng">
            <a:solidFill>
              <a:srgbClr val="00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39938" name="标题 1"/>
          <p:cNvSpPr>
            <a:spLocks noGrp="1"/>
          </p:cNvSpPr>
          <p:nvPr>
            <p:ph type="title"/>
          </p:nvPr>
        </p:nvSpPr>
        <p:spPr>
          <a:xfrm>
            <a:off x="457200" y="274638"/>
            <a:ext cx="8229600" cy="992187"/>
          </a:xfrm>
        </p:spPr>
        <p:txBody>
          <a:bodyPr vert="horz" wrap="square" lIns="91440" tIns="45720" rIns="91440" bIns="45720" anchor="ctr" anchorCtr="0"/>
          <a:p>
            <a:pPr algn="l"/>
            <a:r>
              <a:rPr lang="en-US" altLang="zh-CN" sz="3200" b="1" dirty="0">
                <a:latin typeface="Times New Roman" panose="02020603050405020304" pitchFamily="18" charset="0"/>
                <a:ea typeface="楷体" panose="02010609060101010101" pitchFamily="49" charset="-122"/>
              </a:rPr>
              <a:t>3.7.2 </a:t>
            </a:r>
            <a:r>
              <a:rPr lang="zh-CN" altLang="en-US" sz="3200" b="1" dirty="0">
                <a:latin typeface="Times New Roman" panose="02020603050405020304" pitchFamily="18" charset="0"/>
                <a:ea typeface="楷体" panose="02010609060101010101" pitchFamily="49" charset="-122"/>
              </a:rPr>
              <a:t>直线裁剪</a:t>
            </a:r>
            <a:r>
              <a:rPr lang="en-US" altLang="zh-CN" sz="3200" b="1" dirty="0">
                <a:latin typeface="Times New Roman" panose="02020603050405020304" pitchFamily="18" charset="0"/>
                <a:ea typeface="楷体" panose="02010609060101010101" pitchFamily="49" charset="-122"/>
              </a:rPr>
              <a:t>--</a:t>
            </a:r>
            <a:r>
              <a:rPr lang="en-US" altLang="zh-CN" sz="2800" b="1" dirty="0">
                <a:solidFill>
                  <a:schemeClr val="tx1"/>
                </a:solidFill>
                <a:latin typeface="Times New Roman" panose="02020603050405020304" pitchFamily="18" charset="0"/>
                <a:ea typeface="楷体" panose="02010609060101010101" pitchFamily="49" charset="-122"/>
              </a:rPr>
              <a:t>Liang</a:t>
            </a:r>
            <a:r>
              <a:rPr lang="en-US" altLang="zh-CN" sz="2800" b="1" dirty="0">
                <a:solidFill>
                  <a:schemeClr val="tx1"/>
                </a:solidFill>
                <a:latin typeface="Times New Roman" panose="02020603050405020304" pitchFamily="18" charset="0"/>
                <a:ea typeface="楷体_GB2312"/>
              </a:rPr>
              <a:t>-Barsky</a:t>
            </a:r>
            <a:r>
              <a:rPr lang="zh-CN" altLang="en-US" sz="2800" b="1" dirty="0">
                <a:solidFill>
                  <a:schemeClr val="tx1"/>
                </a:solidFill>
                <a:latin typeface="楷体" panose="02010609060101010101" pitchFamily="49" charset="-122"/>
                <a:ea typeface="楷体" panose="02010609060101010101" pitchFamily="49" charset="-122"/>
              </a:rPr>
              <a:t>参数化裁剪</a:t>
            </a:r>
            <a:r>
              <a:rPr lang="zh-CN" altLang="en-US" sz="2800" b="1" dirty="0">
                <a:solidFill>
                  <a:schemeClr val="tx1"/>
                </a:solidFill>
                <a:latin typeface="Times New Roman" panose="02020603050405020304" pitchFamily="18" charset="0"/>
                <a:ea typeface="楷体" panose="02010609060101010101" pitchFamily="49" charset="-122"/>
              </a:rPr>
              <a:t>算法</a:t>
            </a:r>
            <a:endParaRPr lang="zh-CN" altLang="en-US" sz="2800" b="1" dirty="0">
              <a:solidFill>
                <a:schemeClr val="tx1"/>
              </a:solidFill>
              <a:latin typeface="Times New Roman" panose="02020603050405020304" pitchFamily="18" charset="0"/>
              <a:ea typeface="楷体" panose="02010609060101010101" pitchFamily="49" charset="-122"/>
            </a:endParaRPr>
          </a:p>
        </p:txBody>
      </p:sp>
      <p:sp>
        <p:nvSpPr>
          <p:cNvPr id="39939" name="内容占位符 2"/>
          <p:cNvSpPr>
            <a:spLocks noGrp="1"/>
          </p:cNvSpPr>
          <p:nvPr>
            <p:ph idx="1"/>
          </p:nvPr>
        </p:nvSpPr>
        <p:spPr>
          <a:xfrm>
            <a:off x="280988" y="1304925"/>
            <a:ext cx="8612187" cy="5000625"/>
          </a:xfrm>
        </p:spPr>
        <p:txBody>
          <a:bodyPr vert="horz" wrap="square" lIns="91440" tIns="45720" rIns="91440" bIns="45720" anchor="t" anchorCtr="0"/>
          <a:p>
            <a:r>
              <a:rPr lang="zh-CN" altLang="en-US" sz="2600" dirty="0">
                <a:latin typeface="Times New Roman" panose="02020603050405020304" pitchFamily="18" charset="0"/>
                <a:ea typeface="楷体" panose="02010609060101010101" pitchFamily="49" charset="-122"/>
                <a:cs typeface="+mn-cs"/>
              </a:rPr>
              <a:t>梁友栋</a:t>
            </a:r>
            <a:endParaRPr lang="en-US" altLang="zh-CN" sz="2600" dirty="0">
              <a:latin typeface="Times New Roman" panose="02020603050405020304" pitchFamily="18" charset="0"/>
              <a:ea typeface="楷体" panose="02010609060101010101" pitchFamily="49" charset="-122"/>
              <a:cs typeface="+mn-cs"/>
            </a:endParaRPr>
          </a:p>
          <a:p>
            <a:r>
              <a:rPr lang="zh-CN" altLang="en-US" sz="2600" dirty="0">
                <a:latin typeface="Times New Roman" panose="02020603050405020304" pitchFamily="18" charset="0"/>
                <a:ea typeface="楷体" panose="02010609060101010101" pitchFamily="49" charset="-122"/>
                <a:cs typeface="+mn-cs"/>
              </a:rPr>
              <a:t>更快更高效</a:t>
            </a:r>
            <a:endParaRPr lang="en-US" altLang="zh-CN" sz="2600" dirty="0">
              <a:latin typeface="Times New Roman" panose="02020603050405020304" pitchFamily="18" charset="0"/>
              <a:ea typeface="楷体" panose="02010609060101010101" pitchFamily="49" charset="-122"/>
              <a:cs typeface="+mn-cs"/>
            </a:endParaRPr>
          </a:p>
          <a:p>
            <a:r>
              <a:rPr lang="zh-CN" altLang="en-US" sz="2600" dirty="0">
                <a:latin typeface="Times New Roman" panose="02020603050405020304" pitchFamily="18" charset="0"/>
                <a:ea typeface="楷体" panose="02010609060101010101" pitchFamily="49" charset="-122"/>
                <a:cs typeface="+mn-cs"/>
              </a:rPr>
              <a:t>直线段有方向，采用参数方程表示（计算交点用）。</a:t>
            </a:r>
            <a:endParaRPr lang="en-US" altLang="zh-CN" sz="2600" dirty="0">
              <a:latin typeface="Times New Roman" panose="02020603050405020304" pitchFamily="18" charset="0"/>
              <a:ea typeface="楷体" panose="02010609060101010101" pitchFamily="49" charset="-122"/>
              <a:cs typeface="+mn-cs"/>
            </a:endParaRPr>
          </a:p>
          <a:p>
            <a:endParaRPr lang="zh-CN" altLang="en-US" dirty="0">
              <a:latin typeface="Times New Roman" panose="02020603050405020304" pitchFamily="18" charset="0"/>
              <a:ea typeface="楷体" panose="02010609060101010101" pitchFamily="49" charset="-122"/>
              <a:cs typeface="+mn-cs"/>
            </a:endParaRPr>
          </a:p>
        </p:txBody>
      </p:sp>
      <p:grpSp>
        <p:nvGrpSpPr>
          <p:cNvPr id="39940" name="组合 61"/>
          <p:cNvGrpSpPr/>
          <p:nvPr/>
        </p:nvGrpSpPr>
        <p:grpSpPr>
          <a:xfrm>
            <a:off x="266700" y="3268663"/>
            <a:ext cx="3933825" cy="3473450"/>
            <a:chOff x="266700" y="1879600"/>
            <a:chExt cx="3933825" cy="3473450"/>
          </a:xfrm>
        </p:grpSpPr>
        <p:grpSp>
          <p:nvGrpSpPr>
            <p:cNvPr id="39941" name="Group 4"/>
            <p:cNvGrpSpPr/>
            <p:nvPr/>
          </p:nvGrpSpPr>
          <p:grpSpPr>
            <a:xfrm>
              <a:off x="266700" y="1879600"/>
              <a:ext cx="3933825" cy="3473450"/>
              <a:chOff x="168" y="1184"/>
              <a:chExt cx="2478" cy="2188"/>
            </a:xfrm>
          </p:grpSpPr>
          <p:sp>
            <p:nvSpPr>
              <p:cNvPr id="39942" name="Line 5"/>
              <p:cNvSpPr/>
              <p:nvPr/>
            </p:nvSpPr>
            <p:spPr>
              <a:xfrm flipV="1">
                <a:off x="400" y="1377"/>
                <a:ext cx="0" cy="1838"/>
              </a:xfrm>
              <a:prstGeom prst="line">
                <a:avLst/>
              </a:prstGeom>
              <a:ln w="9525" cap="flat" cmpd="sng">
                <a:solidFill>
                  <a:schemeClr val="tx1"/>
                </a:solidFill>
                <a:prstDash val="solid"/>
                <a:round/>
                <a:headEnd type="none" w="med" len="med"/>
                <a:tailEnd type="triangle" w="med" len="med"/>
              </a:ln>
            </p:spPr>
          </p:sp>
          <p:sp>
            <p:nvSpPr>
              <p:cNvPr id="39943" name="Line 6"/>
              <p:cNvSpPr/>
              <p:nvPr/>
            </p:nvSpPr>
            <p:spPr>
              <a:xfrm>
                <a:off x="400" y="3215"/>
                <a:ext cx="2246" cy="0"/>
              </a:xfrm>
              <a:prstGeom prst="line">
                <a:avLst/>
              </a:prstGeom>
              <a:ln w="9525" cap="flat" cmpd="sng">
                <a:solidFill>
                  <a:schemeClr val="tx1"/>
                </a:solidFill>
                <a:prstDash val="solid"/>
                <a:round/>
                <a:headEnd type="none" w="med" len="med"/>
                <a:tailEnd type="triangle" w="med" len="med"/>
              </a:ln>
            </p:spPr>
          </p:sp>
          <p:sp>
            <p:nvSpPr>
              <p:cNvPr id="39944" name="Line 8"/>
              <p:cNvSpPr/>
              <p:nvPr/>
            </p:nvSpPr>
            <p:spPr>
              <a:xfrm flipH="1">
                <a:off x="400" y="2203"/>
                <a:ext cx="2169" cy="0"/>
              </a:xfrm>
              <a:prstGeom prst="line">
                <a:avLst/>
              </a:prstGeom>
              <a:ln w="9525" cap="flat" cmpd="sng">
                <a:solidFill>
                  <a:schemeClr val="tx1"/>
                </a:solidFill>
                <a:prstDash val="sysDot"/>
                <a:round/>
                <a:headEnd type="none" w="med" len="med"/>
                <a:tailEnd type="none" w="med" len="med"/>
              </a:ln>
            </p:spPr>
          </p:sp>
          <p:sp>
            <p:nvSpPr>
              <p:cNvPr id="39945" name="Line 9"/>
              <p:cNvSpPr/>
              <p:nvPr/>
            </p:nvSpPr>
            <p:spPr>
              <a:xfrm flipH="1" flipV="1">
                <a:off x="400" y="2929"/>
                <a:ext cx="2169" cy="3"/>
              </a:xfrm>
              <a:prstGeom prst="line">
                <a:avLst/>
              </a:prstGeom>
              <a:ln w="9525" cap="flat" cmpd="sng">
                <a:solidFill>
                  <a:schemeClr val="tx1"/>
                </a:solidFill>
                <a:prstDash val="sysDot"/>
                <a:round/>
                <a:headEnd type="none" w="med" len="med"/>
                <a:tailEnd type="none" w="med" len="med"/>
              </a:ln>
            </p:spPr>
          </p:sp>
          <p:sp>
            <p:nvSpPr>
              <p:cNvPr id="39946" name="Line 10"/>
              <p:cNvSpPr/>
              <p:nvPr/>
            </p:nvSpPr>
            <p:spPr>
              <a:xfrm flipH="1">
                <a:off x="1097" y="1601"/>
                <a:ext cx="3" cy="1615"/>
              </a:xfrm>
              <a:prstGeom prst="line">
                <a:avLst/>
              </a:prstGeom>
              <a:ln w="9525" cap="flat" cmpd="sng">
                <a:solidFill>
                  <a:schemeClr val="tx1"/>
                </a:solidFill>
                <a:prstDash val="sysDot"/>
                <a:round/>
                <a:headEnd type="none" w="med" len="med"/>
                <a:tailEnd type="none" w="med" len="med"/>
              </a:ln>
            </p:spPr>
          </p:sp>
          <p:sp>
            <p:nvSpPr>
              <p:cNvPr id="39947" name="Line 11"/>
              <p:cNvSpPr/>
              <p:nvPr/>
            </p:nvSpPr>
            <p:spPr>
              <a:xfrm flipH="1">
                <a:off x="2104" y="1601"/>
                <a:ext cx="1" cy="1615"/>
              </a:xfrm>
              <a:prstGeom prst="line">
                <a:avLst/>
              </a:prstGeom>
              <a:ln w="9525" cap="flat" cmpd="sng">
                <a:solidFill>
                  <a:schemeClr val="tx1"/>
                </a:solidFill>
                <a:prstDash val="sysDot"/>
                <a:round/>
                <a:headEnd type="none" w="med" len="med"/>
                <a:tailEnd type="none" w="med" len="med"/>
              </a:ln>
            </p:spPr>
          </p:sp>
          <p:sp>
            <p:nvSpPr>
              <p:cNvPr id="39948" name="Text Box 12"/>
              <p:cNvSpPr txBox="1"/>
              <p:nvPr/>
            </p:nvSpPr>
            <p:spPr>
              <a:xfrm>
                <a:off x="478" y="1184"/>
                <a:ext cx="72" cy="173"/>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y</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39949" name="Text Box 13"/>
              <p:cNvSpPr txBox="1"/>
              <p:nvPr/>
            </p:nvSpPr>
            <p:spPr>
              <a:xfrm>
                <a:off x="2569" y="3199"/>
                <a:ext cx="71" cy="173"/>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x</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39950" name="Text Box 14"/>
              <p:cNvSpPr txBox="1"/>
              <p:nvPr/>
            </p:nvSpPr>
            <p:spPr>
              <a:xfrm>
                <a:off x="168" y="2120"/>
                <a:ext cx="136" cy="173"/>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y</a:t>
                </a:r>
                <a:r>
                  <a:rPr lang="en-US" altLang="zh-CN" b="1" baseline="-25000" dirty="0">
                    <a:solidFill>
                      <a:srgbClr val="660033"/>
                    </a:solidFill>
                    <a:latin typeface="Times New Roman" panose="02020603050405020304" pitchFamily="18" charset="0"/>
                    <a:ea typeface="华文楷体" panose="02010600040101010101" pitchFamily="2" charset="-122"/>
                  </a:rPr>
                  <a:t>T</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39951" name="Text Box 16"/>
              <p:cNvSpPr txBox="1"/>
              <p:nvPr/>
            </p:nvSpPr>
            <p:spPr>
              <a:xfrm>
                <a:off x="1020" y="3182"/>
                <a:ext cx="135" cy="173"/>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x</a:t>
                </a:r>
                <a:r>
                  <a:rPr lang="en-US" altLang="zh-CN" b="1" baseline="-25000" dirty="0">
                    <a:solidFill>
                      <a:srgbClr val="660033"/>
                    </a:solidFill>
                    <a:latin typeface="Times New Roman" panose="02020603050405020304" pitchFamily="18" charset="0"/>
                    <a:ea typeface="华文楷体" panose="02010600040101010101" pitchFamily="2" charset="-122"/>
                  </a:rPr>
                  <a:t>L</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39952" name="Text Box 17"/>
              <p:cNvSpPr txBox="1"/>
              <p:nvPr/>
            </p:nvSpPr>
            <p:spPr>
              <a:xfrm>
                <a:off x="2027" y="3182"/>
                <a:ext cx="135" cy="173"/>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x</a:t>
                </a:r>
                <a:r>
                  <a:rPr lang="en-US" altLang="zh-CN" b="1" baseline="-25000" dirty="0">
                    <a:solidFill>
                      <a:srgbClr val="660033"/>
                    </a:solidFill>
                    <a:latin typeface="Times New Roman" panose="02020603050405020304" pitchFamily="18" charset="0"/>
                    <a:ea typeface="华文楷体" panose="02010600040101010101" pitchFamily="2" charset="-122"/>
                  </a:rPr>
                  <a:t>B</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39953" name="Line 19"/>
              <p:cNvSpPr/>
              <p:nvPr/>
            </p:nvSpPr>
            <p:spPr>
              <a:xfrm flipV="1">
                <a:off x="723" y="1514"/>
                <a:ext cx="1626" cy="1278"/>
              </a:xfrm>
              <a:prstGeom prst="line">
                <a:avLst/>
              </a:prstGeom>
              <a:ln w="9525" cap="flat" cmpd="sng">
                <a:solidFill>
                  <a:schemeClr val="tx1"/>
                </a:solidFill>
                <a:prstDash val="solid"/>
                <a:round/>
                <a:headEnd type="none" w="med" len="med"/>
                <a:tailEnd type="none" w="med" len="med"/>
              </a:ln>
            </p:spPr>
          </p:sp>
        </p:grpSp>
        <p:sp>
          <p:nvSpPr>
            <p:cNvPr id="39954" name="Rectangle 34"/>
            <p:cNvSpPr/>
            <p:nvPr/>
          </p:nvSpPr>
          <p:spPr>
            <a:xfrm>
              <a:off x="1741488" y="3507607"/>
              <a:ext cx="1598612" cy="1141412"/>
            </a:xfrm>
            <a:prstGeom prst="rect">
              <a:avLst/>
            </a:prstGeom>
            <a:no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39955" name="Text Box 39"/>
            <p:cNvSpPr txBox="1"/>
            <p:nvPr/>
          </p:nvSpPr>
          <p:spPr>
            <a:xfrm>
              <a:off x="374650" y="2403475"/>
              <a:ext cx="114300" cy="274638"/>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y</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39956" name="Text Box 40"/>
            <p:cNvSpPr txBox="1"/>
            <p:nvPr/>
          </p:nvSpPr>
          <p:spPr>
            <a:xfrm>
              <a:off x="4078288" y="5078413"/>
              <a:ext cx="112712" cy="274637"/>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x</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39957" name="Text Box 42"/>
            <p:cNvSpPr txBox="1"/>
            <p:nvPr/>
          </p:nvSpPr>
          <p:spPr>
            <a:xfrm>
              <a:off x="266700" y="4517801"/>
              <a:ext cx="215900" cy="274638"/>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y</a:t>
              </a:r>
              <a:r>
                <a:rPr lang="en-US" altLang="zh-CN" b="1" baseline="-25000" dirty="0">
                  <a:solidFill>
                    <a:srgbClr val="660033"/>
                  </a:solidFill>
                  <a:latin typeface="Times New Roman" panose="02020603050405020304" pitchFamily="18" charset="0"/>
                  <a:ea typeface="华文楷体" panose="02010600040101010101" pitchFamily="2" charset="-122"/>
                </a:rPr>
                <a:t>B</a:t>
              </a:r>
              <a:endParaRPr lang="en-US" altLang="zh-CN" b="1" dirty="0">
                <a:solidFill>
                  <a:srgbClr val="660033"/>
                </a:solidFill>
                <a:latin typeface="Times New Roman" panose="02020603050405020304" pitchFamily="18" charset="0"/>
                <a:ea typeface="华文楷体" panose="02010600040101010101" pitchFamily="2" charset="-122"/>
              </a:endParaRPr>
            </a:p>
          </p:txBody>
        </p:sp>
        <p:grpSp>
          <p:nvGrpSpPr>
            <p:cNvPr id="39958" name="Group 57"/>
            <p:cNvGrpSpPr/>
            <p:nvPr/>
          </p:nvGrpSpPr>
          <p:grpSpPr>
            <a:xfrm>
              <a:off x="1098550" y="2327277"/>
              <a:ext cx="2724147" cy="2143127"/>
              <a:chOff x="692" y="1466"/>
              <a:chExt cx="1716" cy="1350"/>
            </a:xfrm>
          </p:grpSpPr>
          <p:sp>
            <p:nvSpPr>
              <p:cNvPr id="39959" name="Oval 58"/>
              <p:cNvSpPr/>
              <p:nvPr/>
            </p:nvSpPr>
            <p:spPr>
              <a:xfrm>
                <a:off x="2351" y="1466"/>
                <a:ext cx="57" cy="56"/>
              </a:xfrm>
              <a:prstGeom prst="ellipse">
                <a:avLst/>
              </a:prstGeom>
              <a:solidFill>
                <a:srgbClr val="FF990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39960" name="Oval 59"/>
              <p:cNvSpPr/>
              <p:nvPr/>
            </p:nvSpPr>
            <p:spPr>
              <a:xfrm>
                <a:off x="692" y="2760"/>
                <a:ext cx="56" cy="56"/>
              </a:xfrm>
              <a:prstGeom prst="ellipse">
                <a:avLst/>
              </a:prstGeom>
              <a:solidFill>
                <a:srgbClr val="FF990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grpSp>
        <p:sp>
          <p:nvSpPr>
            <p:cNvPr id="39961" name="Text Box 53"/>
            <p:cNvSpPr txBox="1"/>
            <p:nvPr/>
          </p:nvSpPr>
          <p:spPr>
            <a:xfrm>
              <a:off x="801626" y="4246126"/>
              <a:ext cx="218008" cy="276999"/>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P</a:t>
              </a:r>
              <a:r>
                <a:rPr lang="en-US" altLang="zh-CN" b="1" baseline="-25000" dirty="0">
                  <a:solidFill>
                    <a:srgbClr val="660033"/>
                  </a:solidFill>
                  <a:latin typeface="Times New Roman" panose="02020603050405020304" pitchFamily="18" charset="0"/>
                  <a:ea typeface="华文楷体" panose="02010600040101010101" pitchFamily="2" charset="-122"/>
                </a:rPr>
                <a:t>1</a:t>
              </a:r>
              <a:endParaRPr lang="en-US" altLang="zh-CN" b="1" baseline="-25000" dirty="0">
                <a:solidFill>
                  <a:srgbClr val="660033"/>
                </a:solidFill>
                <a:latin typeface="Times New Roman" panose="02020603050405020304" pitchFamily="18" charset="0"/>
                <a:ea typeface="华文楷体" panose="02010600040101010101" pitchFamily="2" charset="-122"/>
              </a:endParaRPr>
            </a:p>
          </p:txBody>
        </p:sp>
        <p:sp>
          <p:nvSpPr>
            <p:cNvPr id="39962" name="Text Box 53"/>
            <p:cNvSpPr txBox="1"/>
            <p:nvPr/>
          </p:nvSpPr>
          <p:spPr>
            <a:xfrm>
              <a:off x="3320818" y="2047558"/>
              <a:ext cx="213995" cy="276860"/>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P</a:t>
              </a:r>
              <a:r>
                <a:rPr lang="en-US" altLang="zh-CN" b="1" baseline="-25000" dirty="0">
                  <a:solidFill>
                    <a:srgbClr val="660033"/>
                  </a:solidFill>
                  <a:latin typeface="Times New Roman" panose="02020603050405020304" pitchFamily="18" charset="0"/>
                  <a:ea typeface="华文楷体" panose="02010600040101010101" pitchFamily="2" charset="-122"/>
                </a:rPr>
                <a:t>2</a:t>
              </a:r>
              <a:endParaRPr lang="en-US" altLang="zh-CN" b="1" baseline="-25000" dirty="0">
                <a:solidFill>
                  <a:srgbClr val="660033"/>
                </a:solidFill>
                <a:latin typeface="Times New Roman" panose="02020603050405020304" pitchFamily="18" charset="0"/>
                <a:ea typeface="华文楷体" panose="02010600040101010101" pitchFamily="2" charset="-122"/>
              </a:endParaRPr>
            </a:p>
          </p:txBody>
        </p:sp>
      </p:grpSp>
      <p:sp>
        <p:nvSpPr>
          <p:cNvPr id="39963" name="TextBox 1"/>
          <p:cNvSpPr txBox="1"/>
          <p:nvPr/>
        </p:nvSpPr>
        <p:spPr>
          <a:xfrm>
            <a:off x="1096963" y="5726113"/>
            <a:ext cx="603250" cy="369887"/>
          </a:xfrm>
          <a:prstGeom prst="rect">
            <a:avLst/>
          </a:prstGeom>
          <a:noFill/>
          <a:ln w="9525">
            <a:noFill/>
          </a:ln>
        </p:spPr>
        <p:txBody>
          <a:bodyPr anchor="t" anchorCtr="0">
            <a:spAutoFit/>
          </a:bodyPr>
          <a:p>
            <a:r>
              <a:rPr lang="en-US" altLang="zh-CN" i="1" dirty="0">
                <a:latin typeface="Arial" panose="020B0604020202020204" pitchFamily="34" charset="0"/>
                <a:ea typeface="华文楷体" panose="02010600040101010101" pitchFamily="2" charset="-122"/>
              </a:rPr>
              <a:t>t</a:t>
            </a:r>
            <a:r>
              <a:rPr lang="en-US" altLang="zh-CN" dirty="0">
                <a:latin typeface="Arial" panose="020B0604020202020204" pitchFamily="34" charset="0"/>
                <a:ea typeface="华文楷体" panose="02010600040101010101" pitchFamily="2" charset="-122"/>
              </a:rPr>
              <a:t>=0</a:t>
            </a:r>
            <a:endParaRPr lang="zh-CN" altLang="en-US" dirty="0">
              <a:latin typeface="Arial" panose="020B0604020202020204" pitchFamily="34" charset="0"/>
              <a:ea typeface="华文楷体" panose="02010600040101010101" pitchFamily="2" charset="-122"/>
            </a:endParaRPr>
          </a:p>
        </p:txBody>
      </p:sp>
      <p:sp>
        <p:nvSpPr>
          <p:cNvPr id="39964" name="TextBox 48"/>
          <p:cNvSpPr txBox="1"/>
          <p:nvPr/>
        </p:nvSpPr>
        <p:spPr>
          <a:xfrm>
            <a:off x="3622675" y="3825875"/>
            <a:ext cx="563563" cy="368300"/>
          </a:xfrm>
          <a:prstGeom prst="rect">
            <a:avLst/>
          </a:prstGeom>
          <a:noFill/>
          <a:ln w="9525">
            <a:noFill/>
          </a:ln>
        </p:spPr>
        <p:txBody>
          <a:bodyPr anchor="t" anchorCtr="0">
            <a:spAutoFit/>
          </a:bodyPr>
          <a:p>
            <a:r>
              <a:rPr lang="en-US" altLang="zh-CN" i="1" dirty="0">
                <a:latin typeface="Arial" panose="020B0604020202020204" pitchFamily="34" charset="0"/>
                <a:ea typeface="华文楷体" panose="02010600040101010101" pitchFamily="2" charset="-122"/>
              </a:rPr>
              <a:t>t</a:t>
            </a:r>
            <a:r>
              <a:rPr lang="en-US" altLang="zh-CN" dirty="0">
                <a:latin typeface="Arial" panose="020B0604020202020204" pitchFamily="34" charset="0"/>
                <a:ea typeface="华文楷体" panose="02010600040101010101" pitchFamily="2" charset="-122"/>
              </a:rPr>
              <a:t>=1</a:t>
            </a:r>
            <a:endParaRPr lang="zh-CN" altLang="en-US" dirty="0">
              <a:latin typeface="Arial" panose="020B0604020202020204" pitchFamily="34" charset="0"/>
              <a:ea typeface="华文楷体" panose="02010600040101010101" pitchFamily="2" charset="-122"/>
            </a:endParaRPr>
          </a:p>
        </p:txBody>
      </p:sp>
      <p:graphicFrame>
        <p:nvGraphicFramePr>
          <p:cNvPr id="39965" name="对象 2"/>
          <p:cNvGraphicFramePr>
            <a:graphicFrameLocks noChangeAspect="1"/>
          </p:cNvGraphicFramePr>
          <p:nvPr/>
        </p:nvGraphicFramePr>
        <p:xfrm>
          <a:off x="4788535" y="4077335"/>
          <a:ext cx="3291840" cy="1057910"/>
        </p:xfrm>
        <a:graphic>
          <a:graphicData uri="http://schemas.openxmlformats.org/presentationml/2006/ole">
            <mc:AlternateContent xmlns:mc="http://schemas.openxmlformats.org/markup-compatibility/2006">
              <mc:Choice xmlns:v="urn:schemas-microsoft-com:vml" Requires="v">
                <p:oleObj spid="_x0000_s3077" name="" r:id="rId1" imgW="1778635" imgH="570865" progId="Equation.AxMath">
                  <p:embed/>
                </p:oleObj>
              </mc:Choice>
              <mc:Fallback>
                <p:oleObj name="" r:id="rId1" imgW="1778635" imgH="570865" progId="Equation.AxMath">
                  <p:embed/>
                  <p:pic>
                    <p:nvPicPr>
                      <p:cNvPr id="0" name="图片 3076"/>
                      <p:cNvPicPr/>
                      <p:nvPr/>
                    </p:nvPicPr>
                    <p:blipFill>
                      <a:blip r:embed="rId2"/>
                      <a:stretch>
                        <a:fillRect/>
                      </a:stretch>
                    </p:blipFill>
                    <p:spPr>
                      <a:xfrm>
                        <a:off x="4788535" y="4077335"/>
                        <a:ext cx="3291840" cy="1057910"/>
                      </a:xfrm>
                      <a:prstGeom prst="rect">
                        <a:avLst/>
                      </a:prstGeom>
                      <a:noFill/>
                      <a:ln w="38100">
                        <a:noFill/>
                        <a:miter/>
                      </a:ln>
                    </p:spPr>
                  </p:pic>
                </p:oleObj>
              </mc:Fallback>
            </mc:AlternateContent>
          </a:graphicData>
        </a:graphic>
      </p:graphicFrame>
      <p:graphicFrame>
        <p:nvGraphicFramePr>
          <p:cNvPr id="39966" name="对象 3"/>
          <p:cNvGraphicFramePr/>
          <p:nvPr/>
        </p:nvGraphicFramePr>
        <p:xfrm>
          <a:off x="4716463" y="3000217"/>
          <a:ext cx="3168650" cy="792480"/>
        </p:xfrm>
        <a:graphic>
          <a:graphicData uri="http://schemas.openxmlformats.org/presentationml/2006/ole">
            <mc:AlternateContent xmlns:mc="http://schemas.openxmlformats.org/markup-compatibility/2006">
              <mc:Choice xmlns:v="urn:schemas-microsoft-com:vml" Requires="v">
                <p:oleObj spid="_x0000_s3078" name="" r:id="rId3" imgW="1803400" imgH="457200" progId="Equation.DSMT4">
                  <p:embed/>
                </p:oleObj>
              </mc:Choice>
              <mc:Fallback>
                <p:oleObj name="" r:id="rId3" imgW="1803400" imgH="457200" progId="Equation.DSMT4">
                  <p:embed/>
                  <p:pic>
                    <p:nvPicPr>
                      <p:cNvPr id="0" name="图片 3077"/>
                      <p:cNvPicPr/>
                      <p:nvPr/>
                    </p:nvPicPr>
                    <p:blipFill>
                      <a:blip r:embed="rId4"/>
                      <a:stretch>
                        <a:fillRect/>
                      </a:stretch>
                    </p:blipFill>
                    <p:spPr>
                      <a:xfrm>
                        <a:off x="4716463" y="3000217"/>
                        <a:ext cx="3168650" cy="792480"/>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37"/>
          <p:cNvSpPr/>
          <p:nvPr/>
        </p:nvSpPr>
        <p:spPr>
          <a:xfrm>
            <a:off x="1514475" y="4525963"/>
            <a:ext cx="1595438" cy="1135062"/>
          </a:xfrm>
          <a:prstGeom prst="rect">
            <a:avLst/>
          </a:prstGeom>
          <a:solidFill>
            <a:srgbClr val="CCFFFF">
              <a:alpha val="45882"/>
            </a:srgbClr>
          </a:solidFill>
          <a:ln w="19050" cap="flat" cmpd="sng">
            <a:solidFill>
              <a:srgbClr val="00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40962" name="标题 1"/>
          <p:cNvSpPr>
            <a:spLocks noGrp="1"/>
          </p:cNvSpPr>
          <p:nvPr>
            <p:ph type="title"/>
          </p:nvPr>
        </p:nvSpPr>
        <p:spPr>
          <a:xfrm>
            <a:off x="457200" y="274638"/>
            <a:ext cx="8229600" cy="992187"/>
          </a:xfrm>
        </p:spPr>
        <p:txBody>
          <a:bodyPr vert="horz" wrap="square" lIns="91440" tIns="45720" rIns="91440" bIns="45720" anchor="ctr" anchorCtr="0"/>
          <a:p>
            <a:pPr algn="l"/>
            <a:r>
              <a:rPr lang="en-US" altLang="zh-CN" sz="3200" b="1" dirty="0">
                <a:latin typeface="Times New Roman" panose="02020603050405020304" pitchFamily="18" charset="0"/>
                <a:ea typeface="楷体" panose="02010609060101010101" pitchFamily="49" charset="-122"/>
              </a:rPr>
              <a:t>3.7.2 </a:t>
            </a:r>
            <a:r>
              <a:rPr lang="zh-CN" altLang="en-US" sz="3200" b="1" dirty="0">
                <a:latin typeface="Times New Roman" panose="02020603050405020304" pitchFamily="18" charset="0"/>
                <a:ea typeface="楷体" panose="02010609060101010101" pitchFamily="49" charset="-122"/>
              </a:rPr>
              <a:t>直线裁剪</a:t>
            </a:r>
            <a:r>
              <a:rPr lang="en-US" altLang="zh-CN" sz="3200" b="1" dirty="0">
                <a:latin typeface="Times New Roman" panose="02020603050405020304" pitchFamily="18" charset="0"/>
                <a:ea typeface="楷体" panose="02010609060101010101" pitchFamily="49" charset="-122"/>
              </a:rPr>
              <a:t>--</a:t>
            </a:r>
            <a:r>
              <a:rPr lang="en-US" altLang="zh-CN" sz="2800" b="1" dirty="0">
                <a:solidFill>
                  <a:schemeClr val="tx1"/>
                </a:solidFill>
                <a:latin typeface="Times New Roman" panose="02020603050405020304" pitchFamily="18" charset="0"/>
                <a:ea typeface="楷体" panose="02010609060101010101" pitchFamily="49" charset="-122"/>
              </a:rPr>
              <a:t>Liang</a:t>
            </a:r>
            <a:r>
              <a:rPr lang="en-US" altLang="zh-CN" sz="2800" b="1" dirty="0">
                <a:solidFill>
                  <a:schemeClr val="tx1"/>
                </a:solidFill>
                <a:latin typeface="Times New Roman" panose="02020603050405020304" pitchFamily="18" charset="0"/>
                <a:ea typeface="楷体_GB2312"/>
              </a:rPr>
              <a:t>-Barsky</a:t>
            </a:r>
            <a:r>
              <a:rPr lang="zh-CN" altLang="en-US" sz="2800" b="1" dirty="0">
                <a:solidFill>
                  <a:schemeClr val="tx1"/>
                </a:solidFill>
                <a:latin typeface="楷体" panose="02010609060101010101" pitchFamily="49" charset="-122"/>
                <a:ea typeface="楷体" panose="02010609060101010101" pitchFamily="49" charset="-122"/>
              </a:rPr>
              <a:t>参数化裁剪</a:t>
            </a:r>
            <a:r>
              <a:rPr lang="zh-CN" altLang="en-US" sz="2800" b="1" dirty="0">
                <a:solidFill>
                  <a:schemeClr val="tx1"/>
                </a:solidFill>
                <a:latin typeface="Times New Roman" panose="02020603050405020304" pitchFamily="18" charset="0"/>
                <a:ea typeface="楷体" panose="02010609060101010101" pitchFamily="49" charset="-122"/>
              </a:rPr>
              <a:t>算法</a:t>
            </a:r>
            <a:endParaRPr lang="zh-CN" altLang="en-US" sz="2800" b="1" dirty="0">
              <a:solidFill>
                <a:schemeClr val="tx1"/>
              </a:solidFill>
              <a:latin typeface="Times New Roman" panose="02020603050405020304" pitchFamily="18" charset="0"/>
              <a:ea typeface="楷体" panose="02010609060101010101" pitchFamily="49" charset="-122"/>
            </a:endParaRPr>
          </a:p>
        </p:txBody>
      </p:sp>
      <p:sp>
        <p:nvSpPr>
          <p:cNvPr id="40963" name="内容占位符 2"/>
          <p:cNvSpPr>
            <a:spLocks noGrp="1"/>
          </p:cNvSpPr>
          <p:nvPr>
            <p:ph idx="1"/>
          </p:nvPr>
        </p:nvSpPr>
        <p:spPr>
          <a:xfrm>
            <a:off x="304800" y="1484313"/>
            <a:ext cx="8612188" cy="4846637"/>
          </a:xfrm>
        </p:spPr>
        <p:txBody>
          <a:bodyPr vert="horz" wrap="square" lIns="91440" tIns="45720" rIns="91440" bIns="45720" anchor="t" anchorCtr="0"/>
          <a:p>
            <a:pPr>
              <a:lnSpc>
                <a:spcPct val="120000"/>
              </a:lnSpc>
            </a:pPr>
            <a:r>
              <a:rPr lang="zh-CN" altLang="en-US" sz="2600" b="1" dirty="0">
                <a:latin typeface="Times New Roman" panose="02020603050405020304" pitchFamily="18" charset="0"/>
                <a:ea typeface="楷体" panose="02010609060101010101" pitchFamily="49" charset="-122"/>
                <a:cs typeface="+mn-cs"/>
              </a:rPr>
              <a:t>设要裁剪的线段是</a:t>
            </a:r>
            <a:r>
              <a:rPr lang="en-US" altLang="zh-CN" sz="2600" b="1" dirty="0">
                <a:latin typeface="Times New Roman" panose="02020603050405020304" pitchFamily="18" charset="0"/>
                <a:ea typeface="楷体_GB2312"/>
                <a:cs typeface="+mn-cs"/>
              </a:rPr>
              <a:t>P</a:t>
            </a:r>
            <a:r>
              <a:rPr lang="en-US" altLang="zh-CN" sz="2600" b="1" baseline="-25000" dirty="0">
                <a:latin typeface="Times New Roman" panose="02020603050405020304" pitchFamily="18" charset="0"/>
                <a:ea typeface="楷体_GB2312"/>
                <a:cs typeface="+mn-cs"/>
              </a:rPr>
              <a:t>1</a:t>
            </a:r>
            <a:r>
              <a:rPr lang="en-US" altLang="zh-CN" sz="2600" b="1" dirty="0">
                <a:latin typeface="Times New Roman" panose="02020603050405020304" pitchFamily="18" charset="0"/>
                <a:ea typeface="楷体_GB2312"/>
                <a:cs typeface="+mn-cs"/>
              </a:rPr>
              <a:t>P</a:t>
            </a:r>
            <a:r>
              <a:rPr lang="en-US" altLang="zh-CN" sz="2600" b="1" baseline="-25000" dirty="0">
                <a:latin typeface="Times New Roman" panose="02020603050405020304" pitchFamily="18" charset="0"/>
                <a:ea typeface="楷体_GB2312"/>
                <a:cs typeface="+mn-cs"/>
              </a:rPr>
              <a:t>2</a:t>
            </a:r>
            <a:r>
              <a:rPr lang="zh-CN" altLang="en-US" sz="2600" b="1" dirty="0">
                <a:latin typeface="Times New Roman" panose="02020603050405020304" pitchFamily="18" charset="0"/>
                <a:ea typeface="楷体" panose="02010609060101010101" pitchFamily="49" charset="-122"/>
                <a:cs typeface="+mn-cs"/>
              </a:rPr>
              <a:t>， </a:t>
            </a:r>
            <a:r>
              <a:rPr lang="en-US" altLang="zh-CN" sz="2600" b="1" dirty="0">
                <a:latin typeface="Times New Roman" panose="02020603050405020304" pitchFamily="18" charset="0"/>
                <a:ea typeface="楷体_GB2312"/>
                <a:cs typeface="+mn-cs"/>
              </a:rPr>
              <a:t>P</a:t>
            </a:r>
            <a:r>
              <a:rPr lang="en-US" altLang="zh-CN" sz="2600" b="1" baseline="-25000" dirty="0">
                <a:latin typeface="Times New Roman" panose="02020603050405020304" pitchFamily="18" charset="0"/>
                <a:ea typeface="楷体_GB2312"/>
                <a:cs typeface="+mn-cs"/>
              </a:rPr>
              <a:t>1</a:t>
            </a:r>
            <a:r>
              <a:rPr lang="en-US" altLang="zh-CN" sz="2600" b="1" dirty="0">
                <a:latin typeface="Times New Roman" panose="02020603050405020304" pitchFamily="18" charset="0"/>
                <a:ea typeface="楷体_GB2312"/>
                <a:cs typeface="+mn-cs"/>
              </a:rPr>
              <a:t>P</a:t>
            </a:r>
            <a:r>
              <a:rPr lang="en-US" altLang="zh-CN" sz="2600" b="1" baseline="-25000" dirty="0">
                <a:latin typeface="Times New Roman" panose="02020603050405020304" pitchFamily="18" charset="0"/>
                <a:ea typeface="楷体_GB2312"/>
                <a:cs typeface="+mn-cs"/>
              </a:rPr>
              <a:t>2</a:t>
            </a:r>
            <a:r>
              <a:rPr lang="zh-CN" altLang="en-US" sz="2600" b="1" dirty="0">
                <a:latin typeface="Times New Roman" panose="02020603050405020304" pitchFamily="18" charset="0"/>
                <a:ea typeface="楷体" panose="02010609060101010101" pitchFamily="49" charset="-122"/>
                <a:cs typeface="+mn-cs"/>
              </a:rPr>
              <a:t>与窗口边界交于</a:t>
            </a:r>
            <a:r>
              <a:rPr lang="en-US" altLang="zh-CN" sz="2600" b="1" dirty="0">
                <a:latin typeface="Times New Roman" panose="02020603050405020304" pitchFamily="18" charset="0"/>
                <a:ea typeface="楷体_GB2312"/>
                <a:cs typeface="+mn-cs"/>
              </a:rPr>
              <a:t>A</a:t>
            </a:r>
            <a:r>
              <a:rPr lang="zh-CN" altLang="en-US" sz="2600" b="1" dirty="0">
                <a:latin typeface="Times New Roman" panose="02020603050405020304" pitchFamily="18" charset="0"/>
                <a:ea typeface="楷体_GB2312"/>
                <a:cs typeface="+mn-cs"/>
              </a:rPr>
              <a:t>、</a:t>
            </a:r>
            <a:r>
              <a:rPr lang="en-US" altLang="zh-CN" sz="2600" b="1" dirty="0">
                <a:latin typeface="Times New Roman" panose="02020603050405020304" pitchFamily="18" charset="0"/>
                <a:ea typeface="楷体_GB2312"/>
                <a:cs typeface="+mn-cs"/>
              </a:rPr>
              <a:t>B</a:t>
            </a:r>
            <a:r>
              <a:rPr lang="zh-CN" altLang="en-US" sz="2600" b="1" dirty="0">
                <a:latin typeface="Times New Roman" panose="02020603050405020304" pitchFamily="18" charset="0"/>
                <a:ea typeface="楷体_GB2312"/>
                <a:cs typeface="+mn-cs"/>
              </a:rPr>
              <a:t>、</a:t>
            </a:r>
            <a:r>
              <a:rPr lang="en-US" altLang="zh-CN" sz="2600" b="1" dirty="0">
                <a:latin typeface="Times New Roman" panose="02020603050405020304" pitchFamily="18" charset="0"/>
                <a:ea typeface="楷体_GB2312"/>
                <a:cs typeface="+mn-cs"/>
              </a:rPr>
              <a:t>C</a:t>
            </a:r>
            <a:r>
              <a:rPr lang="zh-CN" altLang="en-US" sz="2600" b="1" dirty="0">
                <a:latin typeface="Times New Roman" panose="02020603050405020304" pitchFamily="18" charset="0"/>
                <a:ea typeface="楷体_GB2312"/>
                <a:cs typeface="+mn-cs"/>
              </a:rPr>
              <a:t>、</a:t>
            </a:r>
            <a:r>
              <a:rPr lang="en-US" altLang="zh-CN" sz="2600" b="1" dirty="0">
                <a:latin typeface="Times New Roman" panose="02020603050405020304" pitchFamily="18" charset="0"/>
                <a:ea typeface="楷体_GB2312"/>
                <a:cs typeface="+mn-cs"/>
              </a:rPr>
              <a:t>D</a:t>
            </a:r>
            <a:r>
              <a:rPr lang="zh-CN" altLang="en-US" sz="2600" b="1" dirty="0">
                <a:latin typeface="Times New Roman" panose="02020603050405020304" pitchFamily="18" charset="0"/>
                <a:ea typeface="楷体" panose="02010609060101010101" pitchFamily="49" charset="-122"/>
                <a:cs typeface="+mn-cs"/>
              </a:rPr>
              <a:t>四点。</a:t>
            </a:r>
            <a:endParaRPr lang="zh-CN" altLang="en-US" sz="2600" b="1" dirty="0">
              <a:latin typeface="Times New Roman" panose="02020603050405020304" pitchFamily="18" charset="0"/>
              <a:ea typeface="楷体" panose="02010609060101010101" pitchFamily="49" charset="-122"/>
              <a:cs typeface="+mn-cs"/>
            </a:endParaRPr>
          </a:p>
          <a:p>
            <a:endParaRPr lang="zh-CN" altLang="en-US" dirty="0">
              <a:latin typeface="Times New Roman" panose="02020603050405020304" pitchFamily="18" charset="0"/>
              <a:ea typeface="楷体" panose="02010609060101010101" pitchFamily="49" charset="-122"/>
              <a:cs typeface="+mn-cs"/>
            </a:endParaRPr>
          </a:p>
        </p:txBody>
      </p:sp>
      <p:sp>
        <p:nvSpPr>
          <p:cNvPr id="307229" name="Text Box 29"/>
          <p:cNvSpPr txBox="1"/>
          <p:nvPr/>
        </p:nvSpPr>
        <p:spPr>
          <a:xfrm>
            <a:off x="3917950" y="2586038"/>
            <a:ext cx="5175250" cy="3384550"/>
          </a:xfrm>
          <a:prstGeom prst="rect">
            <a:avLst/>
          </a:prstGeom>
          <a:ln>
            <a:solidFill>
              <a:srgbClr val="4F56E7"/>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20000"/>
              </a:lnSpc>
              <a:spcBef>
                <a:spcPts val="120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rgbClr val="800080"/>
                </a:solidFill>
                <a:effectLst/>
                <a:uLnTx/>
                <a:uFillTx/>
                <a:latin typeface="+mn-lt"/>
                <a:ea typeface="楷体" panose="02010609060101010101" pitchFamily="49" charset="-122"/>
                <a:cs typeface="+mn-cs"/>
              </a:rPr>
              <a:t>算法的基本思想是</a:t>
            </a:r>
            <a:endParaRPr kumimoji="0" lang="en-US" altLang="zh-CN" sz="2400" b="1" i="0" u="none" strike="noStrike" kern="1200" cap="none" spc="0" normalizeH="0" baseline="0" noProof="1">
              <a:ln>
                <a:noFill/>
              </a:ln>
              <a:solidFill>
                <a:srgbClr val="800080"/>
              </a:solidFill>
              <a:effectLst/>
              <a:uLnTx/>
              <a:uFillTx/>
              <a:latin typeface="+mn-lt"/>
              <a:ea typeface="楷体" panose="02010609060101010101" pitchFamily="49" charset="-122"/>
              <a:cs typeface="+mn-cs"/>
            </a:endParaRPr>
          </a:p>
          <a:p>
            <a:pPr marL="342900" marR="0" lvl="0" indent="-342900" algn="l" defTabSz="914400" rtl="0" eaLnBrk="1" fontAlgn="base" latinLnBrk="0" hangingPunct="1">
              <a:lnSpc>
                <a:spcPct val="120000"/>
              </a:lnSpc>
              <a:spcBef>
                <a:spcPts val="1200"/>
              </a:spcBef>
              <a:spcAft>
                <a:spcPct val="0"/>
              </a:spcAft>
              <a:buClrTx/>
              <a:buSzTx/>
              <a:buFont typeface="Arial" panose="020B0604020202020204" pitchFamily="34" charset="0"/>
              <a:buChar char="•"/>
              <a:defRPr/>
            </a:pPr>
            <a:r>
              <a:rPr kumimoji="0" lang="zh-CN" altLang="en-US" sz="2400" b="1" i="0" u="none" strike="noStrike" kern="1200" cap="none" spc="0" normalizeH="0" baseline="0" noProof="1">
                <a:ln>
                  <a:noFill/>
                </a:ln>
                <a:solidFill>
                  <a:srgbClr val="800080"/>
                </a:solidFill>
                <a:effectLst/>
                <a:uLnTx/>
                <a:uFillTx/>
                <a:latin typeface="+mn-lt"/>
                <a:ea typeface="楷体" panose="02010609060101010101" pitchFamily="49" charset="-122"/>
                <a:cs typeface="+mn-cs"/>
              </a:rPr>
              <a:t>从</a:t>
            </a:r>
            <a:r>
              <a:rPr kumimoji="0" lang="en-US" altLang="zh-CN" sz="2400" b="1" i="0" u="none" strike="noStrike" kern="1200" cap="none" spc="0" normalizeH="0" baseline="0" noProof="1">
                <a:ln>
                  <a:noFill/>
                </a:ln>
                <a:solidFill>
                  <a:srgbClr val="800080"/>
                </a:solidFill>
                <a:effectLst/>
                <a:uLnTx/>
                <a:uFillTx/>
                <a:latin typeface="+mn-lt"/>
                <a:ea typeface="楷体" panose="02010609060101010101" pitchFamily="49" charset="-122"/>
                <a:cs typeface="+mn-cs"/>
              </a:rPr>
              <a:t>A,B</a:t>
            </a:r>
            <a:r>
              <a:rPr kumimoji="0" lang="zh-CN" altLang="en-US" sz="2400" b="1" i="0" u="none" strike="noStrike" kern="1200" cap="none" spc="0" normalizeH="0" baseline="0" noProof="1">
                <a:ln>
                  <a:noFill/>
                </a:ln>
                <a:solidFill>
                  <a:srgbClr val="800080"/>
                </a:solidFill>
                <a:effectLst/>
                <a:uLnTx/>
                <a:uFillTx/>
                <a:latin typeface="+mn-lt"/>
                <a:ea typeface="楷体" panose="02010609060101010101" pitchFamily="49" charset="-122"/>
                <a:cs typeface="+mn-cs"/>
              </a:rPr>
              <a:t>和</a:t>
            </a:r>
            <a:r>
              <a:rPr kumimoji="0" lang="en-US" altLang="zh-CN" sz="2400" b="1" i="0" u="none" strike="noStrike" kern="1200" cap="none" spc="0" normalizeH="0" baseline="0" noProof="1">
                <a:ln>
                  <a:noFill/>
                </a:ln>
                <a:solidFill>
                  <a:srgbClr val="800080"/>
                </a:solidFill>
                <a:effectLst/>
                <a:uLnTx/>
                <a:uFillTx/>
                <a:latin typeface="+mn-lt"/>
                <a:ea typeface="楷体" panose="02010609060101010101" pitchFamily="49" charset="-122"/>
                <a:cs typeface="+mn-cs"/>
              </a:rPr>
              <a:t>P</a:t>
            </a:r>
            <a:r>
              <a:rPr kumimoji="0" lang="en-US" altLang="zh-CN" sz="2400" b="1" i="0" u="none" strike="noStrike" kern="1200" cap="none" spc="0" normalizeH="0" baseline="-25000" noProof="1">
                <a:ln>
                  <a:noFill/>
                </a:ln>
                <a:solidFill>
                  <a:srgbClr val="800080"/>
                </a:solidFill>
                <a:effectLst/>
                <a:uLnTx/>
                <a:uFillTx/>
                <a:latin typeface="+mn-lt"/>
                <a:ea typeface="楷体" panose="02010609060101010101" pitchFamily="49" charset="-122"/>
                <a:cs typeface="+mn-cs"/>
              </a:rPr>
              <a:t>1</a:t>
            </a:r>
            <a:r>
              <a:rPr kumimoji="0" lang="zh-CN" altLang="en-US" sz="2400" b="1" i="0" u="none" strike="noStrike" kern="1200" cap="none" spc="0" normalizeH="0" baseline="0" noProof="1">
                <a:ln>
                  <a:noFill/>
                </a:ln>
                <a:solidFill>
                  <a:srgbClr val="800080"/>
                </a:solidFill>
                <a:effectLst/>
                <a:uLnTx/>
                <a:uFillTx/>
                <a:latin typeface="+mn-lt"/>
                <a:ea typeface="楷体" panose="02010609060101010101" pitchFamily="49" charset="-122"/>
                <a:cs typeface="+mn-cs"/>
              </a:rPr>
              <a:t>三点中找出最靠近</a:t>
            </a:r>
            <a:r>
              <a:rPr kumimoji="0" lang="en-US" altLang="zh-CN" sz="2400" b="1" i="0" u="none" strike="noStrike" kern="1200" cap="none" spc="0" normalizeH="0" baseline="0" noProof="1">
                <a:ln>
                  <a:noFill/>
                </a:ln>
                <a:solidFill>
                  <a:srgbClr val="800080"/>
                </a:solidFill>
                <a:effectLst/>
                <a:uLnTx/>
                <a:uFillTx/>
                <a:latin typeface="+mn-lt"/>
                <a:ea typeface="楷体" panose="02010609060101010101" pitchFamily="49" charset="-122"/>
                <a:cs typeface="+mn-cs"/>
              </a:rPr>
              <a:t>P</a:t>
            </a:r>
            <a:r>
              <a:rPr kumimoji="0" lang="en-US" altLang="zh-CN" sz="2400" b="1" i="0" u="none" strike="noStrike" kern="1200" cap="none" spc="0" normalizeH="0" baseline="-25000" noProof="1">
                <a:ln>
                  <a:noFill/>
                </a:ln>
                <a:solidFill>
                  <a:srgbClr val="800080"/>
                </a:solidFill>
                <a:effectLst/>
                <a:uLnTx/>
                <a:uFillTx/>
                <a:latin typeface="+mn-lt"/>
                <a:ea typeface="楷体" panose="02010609060101010101" pitchFamily="49" charset="-122"/>
                <a:cs typeface="+mn-cs"/>
              </a:rPr>
              <a:t>2</a:t>
            </a:r>
            <a:r>
              <a:rPr kumimoji="0" lang="zh-CN" altLang="en-US" sz="2400" b="1" i="0" u="none" strike="noStrike" kern="1200" cap="none" spc="0" normalizeH="0" baseline="0" noProof="1">
                <a:ln>
                  <a:noFill/>
                </a:ln>
                <a:solidFill>
                  <a:srgbClr val="800080"/>
                </a:solidFill>
                <a:effectLst/>
                <a:uLnTx/>
                <a:uFillTx/>
                <a:latin typeface="+mn-lt"/>
                <a:ea typeface="楷体" panose="02010609060101010101" pitchFamily="49" charset="-122"/>
                <a:cs typeface="+mn-cs"/>
              </a:rPr>
              <a:t>的点，图中，显然是点</a:t>
            </a:r>
            <a:r>
              <a:rPr kumimoji="0" lang="en-US" altLang="zh-CN" sz="2400" b="1" i="0" u="none" strike="noStrike" kern="1200" cap="none" spc="0" normalizeH="0" baseline="0" noProof="1">
                <a:ln>
                  <a:noFill/>
                </a:ln>
                <a:solidFill>
                  <a:srgbClr val="800080"/>
                </a:solidFill>
                <a:effectLst/>
                <a:uLnTx/>
                <a:uFillTx/>
                <a:latin typeface="+mn-lt"/>
                <a:ea typeface="楷体" panose="02010609060101010101" pitchFamily="49" charset="-122"/>
                <a:cs typeface="+mn-cs"/>
              </a:rPr>
              <a:t>P</a:t>
            </a:r>
            <a:r>
              <a:rPr kumimoji="0" lang="en-US" altLang="zh-CN" sz="2400" b="1" i="0" u="none" strike="noStrike" kern="1200" cap="none" spc="0" normalizeH="0" baseline="-25000" noProof="1">
                <a:ln>
                  <a:noFill/>
                </a:ln>
                <a:solidFill>
                  <a:srgbClr val="800080"/>
                </a:solidFill>
                <a:effectLst/>
                <a:uLnTx/>
                <a:uFillTx/>
                <a:latin typeface="+mn-lt"/>
                <a:ea typeface="楷体" panose="02010609060101010101" pitchFamily="49" charset="-122"/>
                <a:cs typeface="+mn-cs"/>
              </a:rPr>
              <a:t>1</a:t>
            </a:r>
            <a:r>
              <a:rPr kumimoji="0" lang="zh-CN" altLang="en-US" sz="2400" b="1" i="0" u="none" strike="noStrike" kern="1200" cap="none" spc="0" normalizeH="0" baseline="0" noProof="1">
                <a:ln>
                  <a:noFill/>
                </a:ln>
                <a:solidFill>
                  <a:srgbClr val="800080"/>
                </a:solidFill>
                <a:effectLst/>
                <a:uLnTx/>
                <a:uFillTx/>
                <a:latin typeface="+mn-lt"/>
                <a:ea typeface="楷体" panose="02010609060101010101" pitchFamily="49" charset="-122"/>
                <a:cs typeface="+mn-cs"/>
              </a:rPr>
              <a:t>。</a:t>
            </a:r>
            <a:endParaRPr kumimoji="0" lang="zh-CN" altLang="en-US" sz="2400" b="1" i="0" u="none" strike="noStrike" kern="1200" cap="none" spc="0" normalizeH="0" baseline="0" noProof="1">
              <a:ln>
                <a:noFill/>
              </a:ln>
              <a:solidFill>
                <a:srgbClr val="800080"/>
              </a:solidFill>
              <a:effectLst/>
              <a:uLnTx/>
              <a:uFillTx/>
              <a:latin typeface="+mn-lt"/>
              <a:ea typeface="楷体" panose="02010609060101010101" pitchFamily="49" charset="-122"/>
              <a:cs typeface="+mn-cs"/>
            </a:endParaRPr>
          </a:p>
          <a:p>
            <a:pPr marL="342900" marR="0" lvl="0" indent="-342900" algn="l" defTabSz="914400" rtl="0" eaLnBrk="1" fontAlgn="base" latinLnBrk="0" hangingPunct="1">
              <a:lnSpc>
                <a:spcPct val="120000"/>
              </a:lnSpc>
              <a:spcBef>
                <a:spcPts val="1200"/>
              </a:spcBef>
              <a:spcAft>
                <a:spcPct val="0"/>
              </a:spcAft>
              <a:buClrTx/>
              <a:buSzTx/>
              <a:buFont typeface="Arial" panose="020B0604020202020204" pitchFamily="34" charset="0"/>
              <a:buChar char="•"/>
              <a:defRPr/>
            </a:pPr>
            <a:r>
              <a:rPr kumimoji="0" lang="zh-CN" altLang="en-US" sz="2400" b="1" i="0" u="none" strike="noStrike" kern="1200" cap="none" spc="0" normalizeH="0" baseline="0" noProof="1">
                <a:ln>
                  <a:noFill/>
                </a:ln>
                <a:solidFill>
                  <a:schemeClr val="accent2"/>
                </a:solidFill>
                <a:effectLst/>
                <a:uLnTx/>
                <a:uFillTx/>
                <a:latin typeface="+mn-lt"/>
                <a:ea typeface="楷体" panose="02010609060101010101" pitchFamily="49" charset="-122"/>
                <a:cs typeface="+mn-cs"/>
              </a:rPr>
              <a:t>从</a:t>
            </a:r>
            <a:r>
              <a:rPr kumimoji="0" lang="en-US" altLang="zh-CN" sz="2400" b="1" i="0" u="none" strike="noStrike" kern="1200" cap="none" spc="0" normalizeH="0" baseline="0" noProof="1">
                <a:ln>
                  <a:noFill/>
                </a:ln>
                <a:solidFill>
                  <a:schemeClr val="accent2"/>
                </a:solidFill>
                <a:effectLst/>
                <a:uLnTx/>
                <a:uFillTx/>
                <a:latin typeface="+mn-lt"/>
                <a:ea typeface="楷体" panose="02010609060101010101" pitchFamily="49" charset="-122"/>
                <a:cs typeface="+mn-cs"/>
              </a:rPr>
              <a:t>C,D</a:t>
            </a:r>
            <a:r>
              <a:rPr kumimoji="0" lang="zh-CN" altLang="en-US" sz="2400" b="1" i="0" u="none" strike="noStrike" kern="1200" cap="none" spc="0" normalizeH="0" baseline="0" noProof="1">
                <a:ln>
                  <a:noFill/>
                </a:ln>
                <a:solidFill>
                  <a:schemeClr val="accent2"/>
                </a:solidFill>
                <a:effectLst/>
                <a:uLnTx/>
                <a:uFillTx/>
                <a:latin typeface="+mn-lt"/>
                <a:ea typeface="楷体" panose="02010609060101010101" pitchFamily="49" charset="-122"/>
                <a:cs typeface="+mn-cs"/>
              </a:rPr>
              <a:t>和</a:t>
            </a:r>
            <a:r>
              <a:rPr kumimoji="0" lang="en-US" altLang="zh-CN" sz="2400" b="1" i="0" u="none" strike="noStrike" kern="1200" cap="none" spc="0" normalizeH="0" baseline="0" noProof="1">
                <a:ln>
                  <a:noFill/>
                </a:ln>
                <a:solidFill>
                  <a:schemeClr val="accent2"/>
                </a:solidFill>
                <a:effectLst/>
                <a:uLnTx/>
                <a:uFillTx/>
                <a:latin typeface="+mn-lt"/>
                <a:ea typeface="楷体" panose="02010609060101010101" pitchFamily="49" charset="-122"/>
                <a:cs typeface="+mn-cs"/>
              </a:rPr>
              <a:t>P</a:t>
            </a:r>
            <a:r>
              <a:rPr kumimoji="0" lang="en-US" altLang="zh-CN" sz="2400" b="1" i="0" u="none" strike="noStrike" kern="1200" cap="none" spc="0" normalizeH="0" baseline="-25000" noProof="1">
                <a:ln>
                  <a:noFill/>
                </a:ln>
                <a:solidFill>
                  <a:schemeClr val="accent2"/>
                </a:solidFill>
                <a:effectLst/>
                <a:uLnTx/>
                <a:uFillTx/>
                <a:latin typeface="+mn-lt"/>
                <a:ea typeface="楷体" panose="02010609060101010101" pitchFamily="49" charset="-122"/>
                <a:cs typeface="+mn-cs"/>
              </a:rPr>
              <a:t>2</a:t>
            </a:r>
            <a:r>
              <a:rPr kumimoji="0" lang="zh-CN" altLang="en-US" sz="2400" b="1" i="0" u="none" strike="noStrike" kern="1200" cap="none" spc="0" normalizeH="0" baseline="0" noProof="1">
                <a:ln>
                  <a:noFill/>
                </a:ln>
                <a:solidFill>
                  <a:schemeClr val="accent2"/>
                </a:solidFill>
                <a:effectLst/>
                <a:uLnTx/>
                <a:uFillTx/>
                <a:latin typeface="+mn-lt"/>
                <a:ea typeface="楷体" panose="02010609060101010101" pitchFamily="49" charset="-122"/>
                <a:cs typeface="+mn-cs"/>
              </a:rPr>
              <a:t>中找出最靠近</a:t>
            </a:r>
            <a:r>
              <a:rPr kumimoji="0" lang="en-US" altLang="zh-CN" sz="2400" b="1" i="0" u="none" strike="noStrike" kern="1200" cap="none" spc="0" normalizeH="0" baseline="0" noProof="1">
                <a:ln>
                  <a:noFill/>
                </a:ln>
                <a:solidFill>
                  <a:schemeClr val="accent2"/>
                </a:solidFill>
                <a:effectLst/>
                <a:uLnTx/>
                <a:uFillTx/>
                <a:latin typeface="+mn-lt"/>
                <a:ea typeface="楷体" panose="02010609060101010101" pitchFamily="49" charset="-122"/>
                <a:cs typeface="+mn-cs"/>
              </a:rPr>
              <a:t>P</a:t>
            </a:r>
            <a:r>
              <a:rPr kumimoji="0" lang="en-US" altLang="zh-CN" sz="2400" b="1" i="0" u="none" strike="noStrike" kern="1200" cap="none" spc="0" normalizeH="0" baseline="-25000" noProof="1">
                <a:ln>
                  <a:noFill/>
                </a:ln>
                <a:solidFill>
                  <a:schemeClr val="accent2"/>
                </a:solidFill>
                <a:effectLst/>
                <a:uLnTx/>
                <a:uFillTx/>
                <a:latin typeface="+mn-lt"/>
                <a:ea typeface="楷体" panose="02010609060101010101" pitchFamily="49" charset="-122"/>
                <a:cs typeface="+mn-cs"/>
              </a:rPr>
              <a:t>1</a:t>
            </a:r>
            <a:r>
              <a:rPr kumimoji="0" lang="zh-CN" altLang="en-US" sz="2400" b="1" i="0" u="none" strike="noStrike" kern="1200" cap="none" spc="0" normalizeH="0" baseline="0" noProof="1">
                <a:ln>
                  <a:noFill/>
                </a:ln>
                <a:solidFill>
                  <a:schemeClr val="accent2"/>
                </a:solidFill>
                <a:effectLst/>
                <a:uLnTx/>
                <a:uFillTx/>
                <a:latin typeface="+mn-lt"/>
                <a:ea typeface="楷体" panose="02010609060101010101" pitchFamily="49" charset="-122"/>
                <a:cs typeface="+mn-cs"/>
              </a:rPr>
              <a:t>的点。应该是点</a:t>
            </a:r>
            <a:r>
              <a:rPr kumimoji="0" lang="en-US" altLang="zh-CN" sz="2400" b="1" i="0" u="none" strike="noStrike" kern="1200" cap="none" spc="0" normalizeH="0" baseline="0" noProof="1">
                <a:ln>
                  <a:noFill/>
                </a:ln>
                <a:solidFill>
                  <a:schemeClr val="accent2"/>
                </a:solidFill>
                <a:effectLst/>
                <a:uLnTx/>
                <a:uFillTx/>
                <a:latin typeface="+mn-lt"/>
                <a:ea typeface="楷体" panose="02010609060101010101" pitchFamily="49" charset="-122"/>
                <a:cs typeface="+mn-cs"/>
              </a:rPr>
              <a:t>C</a:t>
            </a:r>
            <a:r>
              <a:rPr kumimoji="0" lang="zh-CN" altLang="en-US" sz="2400" b="1" i="0" u="none" strike="noStrike" kern="1200" cap="none" spc="0" normalizeH="0" baseline="0" noProof="1">
                <a:ln>
                  <a:noFill/>
                </a:ln>
                <a:solidFill>
                  <a:schemeClr val="accent2"/>
                </a:solidFill>
                <a:effectLst/>
                <a:uLnTx/>
                <a:uFillTx/>
                <a:latin typeface="+mn-lt"/>
                <a:ea typeface="楷体" panose="02010609060101010101" pitchFamily="49" charset="-122"/>
                <a:cs typeface="+mn-cs"/>
              </a:rPr>
              <a:t>。</a:t>
            </a:r>
            <a:endParaRPr kumimoji="0" lang="zh-CN" altLang="en-US" sz="2400" b="1" i="0" u="none" strike="noStrike" kern="1200" cap="none" spc="0" normalizeH="0" baseline="0" noProof="1">
              <a:ln>
                <a:noFill/>
              </a:ln>
              <a:solidFill>
                <a:schemeClr val="accent2"/>
              </a:solidFill>
              <a:effectLst/>
              <a:uLnTx/>
              <a:uFillTx/>
              <a:latin typeface="+mn-lt"/>
              <a:ea typeface="楷体" panose="02010609060101010101" pitchFamily="49" charset="-122"/>
              <a:cs typeface="+mn-cs"/>
            </a:endParaRPr>
          </a:p>
          <a:p>
            <a:pPr marL="0" marR="0" lvl="0" indent="0" algn="l" defTabSz="914400" rtl="0" eaLnBrk="1" fontAlgn="base" latinLnBrk="0" hangingPunct="1">
              <a:lnSpc>
                <a:spcPct val="120000"/>
              </a:lnSpc>
              <a:spcBef>
                <a:spcPts val="120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rgbClr val="CC0000"/>
                </a:solidFill>
                <a:effectLst/>
                <a:uLnTx/>
                <a:uFillTx/>
                <a:latin typeface="+mn-lt"/>
                <a:ea typeface="楷体" panose="02010609060101010101" pitchFamily="49" charset="-122"/>
                <a:cs typeface="+mn-cs"/>
              </a:rPr>
              <a:t>那么</a:t>
            </a:r>
            <a:r>
              <a:rPr kumimoji="0" lang="en-US" altLang="zh-CN" sz="2400" b="1" i="0" u="none" strike="noStrike" kern="1200" cap="none" spc="0" normalizeH="0" baseline="0" noProof="1">
                <a:ln>
                  <a:noFill/>
                </a:ln>
                <a:solidFill>
                  <a:srgbClr val="CC0000"/>
                </a:solidFill>
                <a:effectLst/>
                <a:uLnTx/>
                <a:uFillTx/>
                <a:latin typeface="+mn-lt"/>
                <a:ea typeface="楷体" panose="02010609060101010101" pitchFamily="49" charset="-122"/>
                <a:cs typeface="+mn-cs"/>
              </a:rPr>
              <a:t>P</a:t>
            </a:r>
            <a:r>
              <a:rPr kumimoji="0" lang="en-US" altLang="zh-CN" sz="2400" b="1" i="0" u="none" strike="noStrike" kern="1200" cap="none" spc="0" normalizeH="0" baseline="-25000" noProof="1">
                <a:ln>
                  <a:noFill/>
                </a:ln>
                <a:solidFill>
                  <a:srgbClr val="CC0000"/>
                </a:solidFill>
                <a:effectLst/>
                <a:uLnTx/>
                <a:uFillTx/>
                <a:latin typeface="+mn-lt"/>
                <a:ea typeface="楷体" panose="02010609060101010101" pitchFamily="49" charset="-122"/>
                <a:cs typeface="+mn-cs"/>
              </a:rPr>
              <a:t>1</a:t>
            </a:r>
            <a:r>
              <a:rPr kumimoji="0" lang="en-US" altLang="zh-CN" sz="2400" b="1" i="0" u="none" strike="noStrike" kern="1200" cap="none" spc="0" normalizeH="0" baseline="0" noProof="1">
                <a:ln>
                  <a:noFill/>
                </a:ln>
                <a:solidFill>
                  <a:srgbClr val="CC0000"/>
                </a:solidFill>
                <a:effectLst/>
                <a:uLnTx/>
                <a:uFillTx/>
                <a:latin typeface="+mn-lt"/>
                <a:ea typeface="楷体" panose="02010609060101010101" pitchFamily="49" charset="-122"/>
                <a:cs typeface="+mn-cs"/>
              </a:rPr>
              <a:t>C</a:t>
            </a:r>
            <a:r>
              <a:rPr kumimoji="0" lang="zh-CN" altLang="en-US" sz="2400" b="1" i="0" u="none" strike="noStrike" kern="1200" cap="none" spc="0" normalizeH="0" baseline="0" noProof="1">
                <a:ln>
                  <a:noFill/>
                </a:ln>
                <a:solidFill>
                  <a:srgbClr val="CC0000"/>
                </a:solidFill>
                <a:effectLst/>
                <a:uLnTx/>
                <a:uFillTx/>
                <a:latin typeface="+mn-lt"/>
                <a:ea typeface="楷体" panose="02010609060101010101" pitchFamily="49" charset="-122"/>
                <a:cs typeface="+mn-cs"/>
              </a:rPr>
              <a:t>就是</a:t>
            </a:r>
            <a:r>
              <a:rPr kumimoji="0" lang="en-US" altLang="zh-CN" sz="2400" b="1" i="0" u="none" strike="noStrike" kern="1200" cap="none" spc="0" normalizeH="0" baseline="0" noProof="1">
                <a:ln>
                  <a:noFill/>
                </a:ln>
                <a:solidFill>
                  <a:srgbClr val="CC0000"/>
                </a:solidFill>
                <a:effectLst/>
                <a:uLnTx/>
                <a:uFillTx/>
                <a:latin typeface="+mn-lt"/>
                <a:ea typeface="楷体" panose="02010609060101010101" pitchFamily="49" charset="-122"/>
                <a:cs typeface="+mn-cs"/>
              </a:rPr>
              <a:t>P</a:t>
            </a:r>
            <a:r>
              <a:rPr kumimoji="0" lang="en-US" altLang="zh-CN" sz="2400" b="1" i="0" u="none" strike="noStrike" kern="1200" cap="none" spc="0" normalizeH="0" baseline="-25000" noProof="1">
                <a:ln>
                  <a:noFill/>
                </a:ln>
                <a:solidFill>
                  <a:srgbClr val="CC0000"/>
                </a:solidFill>
                <a:effectLst/>
                <a:uLnTx/>
                <a:uFillTx/>
                <a:latin typeface="+mn-lt"/>
                <a:ea typeface="楷体" panose="02010609060101010101" pitchFamily="49" charset="-122"/>
                <a:cs typeface="+mn-cs"/>
              </a:rPr>
              <a:t>1</a:t>
            </a:r>
            <a:r>
              <a:rPr kumimoji="0" lang="en-US" altLang="zh-CN" sz="2400" b="1" i="0" u="none" strike="noStrike" kern="1200" cap="none" spc="0" normalizeH="0" baseline="0" noProof="1">
                <a:ln>
                  <a:noFill/>
                </a:ln>
                <a:solidFill>
                  <a:srgbClr val="CC0000"/>
                </a:solidFill>
                <a:effectLst/>
                <a:uLnTx/>
                <a:uFillTx/>
                <a:latin typeface="+mn-lt"/>
                <a:ea typeface="楷体" panose="02010609060101010101" pitchFamily="49" charset="-122"/>
                <a:cs typeface="+mn-cs"/>
              </a:rPr>
              <a:t>P</a:t>
            </a:r>
            <a:r>
              <a:rPr kumimoji="0" lang="en-US" altLang="zh-CN" sz="2400" b="1" i="0" u="none" strike="noStrike" kern="1200" cap="none" spc="0" normalizeH="0" baseline="-25000" noProof="1">
                <a:ln>
                  <a:noFill/>
                </a:ln>
                <a:solidFill>
                  <a:srgbClr val="CC0000"/>
                </a:solidFill>
                <a:effectLst/>
                <a:uLnTx/>
                <a:uFillTx/>
                <a:latin typeface="+mn-lt"/>
                <a:ea typeface="楷体" panose="02010609060101010101" pitchFamily="49" charset="-122"/>
                <a:cs typeface="+mn-cs"/>
              </a:rPr>
              <a:t>2</a:t>
            </a:r>
            <a:r>
              <a:rPr kumimoji="0" lang="zh-CN" altLang="en-US" sz="2400" b="1" i="0" u="none" strike="noStrike" kern="1200" cap="none" spc="0" normalizeH="0" baseline="0" noProof="1">
                <a:ln>
                  <a:noFill/>
                </a:ln>
                <a:solidFill>
                  <a:srgbClr val="CC0000"/>
                </a:solidFill>
                <a:effectLst/>
                <a:uLnTx/>
                <a:uFillTx/>
                <a:latin typeface="+mn-lt"/>
                <a:ea typeface="楷体" panose="02010609060101010101" pitchFamily="49" charset="-122"/>
                <a:cs typeface="+mn-cs"/>
              </a:rPr>
              <a:t>线段上的可见部分</a:t>
            </a:r>
            <a:endParaRPr kumimoji="0" lang="en-US" altLang="zh-CN" sz="2400" b="1" i="0" u="none" strike="noStrike" kern="1200" cap="none" spc="0" normalizeH="0" baseline="0" noProof="1">
              <a:ln>
                <a:noFill/>
              </a:ln>
              <a:solidFill>
                <a:srgbClr val="CC0000"/>
              </a:solidFill>
              <a:effectLst/>
              <a:uLnTx/>
              <a:uFillTx/>
              <a:latin typeface="+mn-lt"/>
              <a:ea typeface="楷体" panose="02010609060101010101" pitchFamily="49" charset="-122"/>
              <a:cs typeface="+mn-cs"/>
            </a:endParaRPr>
          </a:p>
          <a:p>
            <a:pPr marL="0" marR="0" lvl="0" indent="0" algn="l" defTabSz="914400" rtl="0" eaLnBrk="1" fontAlgn="base" latinLnBrk="0" hangingPunct="1">
              <a:lnSpc>
                <a:spcPct val="120000"/>
              </a:lnSpc>
              <a:spcBef>
                <a:spcPts val="1200"/>
              </a:spcBef>
              <a:spcAft>
                <a:spcPct val="0"/>
              </a:spcAft>
              <a:buClrTx/>
              <a:buSzTx/>
              <a:buFont typeface="Arial" panose="020B0604020202020204" pitchFamily="34" charset="0"/>
              <a:buNone/>
              <a:defRPr/>
            </a:pPr>
            <a:r>
              <a:rPr kumimoji="0" lang="zh-CN" altLang="en-US" sz="100" b="1" i="0" u="none" strike="noStrike" kern="1200" cap="none" spc="0" normalizeH="0" baseline="0" noProof="1">
                <a:ln>
                  <a:noFill/>
                </a:ln>
                <a:solidFill>
                  <a:srgbClr val="CC0000"/>
                </a:solidFill>
                <a:effectLst/>
                <a:uLnTx/>
                <a:uFillTx/>
                <a:latin typeface="+mn-lt"/>
                <a:ea typeface="楷体" panose="02010609060101010101" pitchFamily="49" charset="-122"/>
                <a:cs typeface="+mn-cs"/>
              </a:rPr>
              <a:t>。</a:t>
            </a:r>
            <a:endParaRPr kumimoji="0" lang="zh-CN" altLang="en-US" sz="100" b="1" i="0" u="none" strike="noStrike" kern="1200" cap="none" spc="0" normalizeH="0" baseline="0" noProof="1">
              <a:ln>
                <a:noFill/>
              </a:ln>
              <a:solidFill>
                <a:srgbClr val="CC0000"/>
              </a:solidFill>
              <a:effectLst/>
              <a:uLnTx/>
              <a:uFillTx/>
              <a:latin typeface="+mn-lt"/>
              <a:ea typeface="楷体" panose="02010609060101010101" pitchFamily="49" charset="-122"/>
              <a:cs typeface="+mn-cs"/>
            </a:endParaRPr>
          </a:p>
        </p:txBody>
      </p:sp>
      <p:grpSp>
        <p:nvGrpSpPr>
          <p:cNvPr id="40965" name="组合 61"/>
          <p:cNvGrpSpPr/>
          <p:nvPr/>
        </p:nvGrpSpPr>
        <p:grpSpPr>
          <a:xfrm>
            <a:off x="34925" y="2874963"/>
            <a:ext cx="3933825" cy="3473450"/>
            <a:chOff x="266700" y="1879600"/>
            <a:chExt cx="3933825" cy="3473450"/>
          </a:xfrm>
        </p:grpSpPr>
        <p:grpSp>
          <p:nvGrpSpPr>
            <p:cNvPr id="40966" name="Group 4"/>
            <p:cNvGrpSpPr/>
            <p:nvPr/>
          </p:nvGrpSpPr>
          <p:grpSpPr>
            <a:xfrm>
              <a:off x="266700" y="1879600"/>
              <a:ext cx="3933825" cy="3473450"/>
              <a:chOff x="168" y="1184"/>
              <a:chExt cx="2478" cy="2188"/>
            </a:xfrm>
          </p:grpSpPr>
          <p:sp>
            <p:nvSpPr>
              <p:cNvPr id="40967" name="Line 5"/>
              <p:cNvSpPr/>
              <p:nvPr/>
            </p:nvSpPr>
            <p:spPr>
              <a:xfrm flipV="1">
                <a:off x="400" y="1377"/>
                <a:ext cx="0" cy="1838"/>
              </a:xfrm>
              <a:prstGeom prst="line">
                <a:avLst/>
              </a:prstGeom>
              <a:ln w="9525" cap="flat" cmpd="sng">
                <a:solidFill>
                  <a:schemeClr val="tx1"/>
                </a:solidFill>
                <a:prstDash val="solid"/>
                <a:round/>
                <a:headEnd type="none" w="med" len="med"/>
                <a:tailEnd type="triangle" w="med" len="med"/>
              </a:ln>
            </p:spPr>
          </p:sp>
          <p:sp>
            <p:nvSpPr>
              <p:cNvPr id="40968" name="Line 6"/>
              <p:cNvSpPr/>
              <p:nvPr/>
            </p:nvSpPr>
            <p:spPr>
              <a:xfrm>
                <a:off x="400" y="3215"/>
                <a:ext cx="2246" cy="0"/>
              </a:xfrm>
              <a:prstGeom prst="line">
                <a:avLst/>
              </a:prstGeom>
              <a:ln w="9525" cap="flat" cmpd="sng">
                <a:solidFill>
                  <a:schemeClr val="tx1"/>
                </a:solidFill>
                <a:prstDash val="solid"/>
                <a:round/>
                <a:headEnd type="none" w="med" len="med"/>
                <a:tailEnd type="triangle" w="med" len="med"/>
              </a:ln>
            </p:spPr>
          </p:sp>
          <p:sp>
            <p:nvSpPr>
              <p:cNvPr id="40969" name="Line 8"/>
              <p:cNvSpPr/>
              <p:nvPr/>
            </p:nvSpPr>
            <p:spPr>
              <a:xfrm flipH="1" flipV="1">
                <a:off x="400" y="2203"/>
                <a:ext cx="1846" cy="9"/>
              </a:xfrm>
              <a:prstGeom prst="line">
                <a:avLst/>
              </a:prstGeom>
              <a:ln w="9525" cap="flat" cmpd="sng">
                <a:solidFill>
                  <a:schemeClr val="tx1"/>
                </a:solidFill>
                <a:prstDash val="sysDot"/>
                <a:round/>
                <a:headEnd type="none" w="med" len="med"/>
                <a:tailEnd type="none" w="med" len="med"/>
              </a:ln>
            </p:spPr>
          </p:sp>
          <p:sp>
            <p:nvSpPr>
              <p:cNvPr id="40970" name="Line 9"/>
              <p:cNvSpPr/>
              <p:nvPr/>
            </p:nvSpPr>
            <p:spPr>
              <a:xfrm flipH="1" flipV="1">
                <a:off x="400" y="2929"/>
                <a:ext cx="1898" cy="1"/>
              </a:xfrm>
              <a:prstGeom prst="line">
                <a:avLst/>
              </a:prstGeom>
              <a:ln w="9525" cap="flat" cmpd="sng">
                <a:solidFill>
                  <a:schemeClr val="tx1"/>
                </a:solidFill>
                <a:prstDash val="sysDot"/>
                <a:round/>
                <a:headEnd type="none" w="med" len="med"/>
                <a:tailEnd type="none" w="med" len="med"/>
              </a:ln>
            </p:spPr>
          </p:sp>
          <p:sp>
            <p:nvSpPr>
              <p:cNvPr id="40971" name="Line 10"/>
              <p:cNvSpPr/>
              <p:nvPr/>
            </p:nvSpPr>
            <p:spPr>
              <a:xfrm>
                <a:off x="1087" y="1737"/>
                <a:ext cx="10" cy="1479"/>
              </a:xfrm>
              <a:prstGeom prst="line">
                <a:avLst/>
              </a:prstGeom>
              <a:ln w="9525" cap="flat" cmpd="sng">
                <a:solidFill>
                  <a:schemeClr val="tx1"/>
                </a:solidFill>
                <a:prstDash val="sysDot"/>
                <a:round/>
                <a:headEnd type="none" w="med" len="med"/>
                <a:tailEnd type="none" w="med" len="med"/>
              </a:ln>
            </p:spPr>
          </p:sp>
          <p:sp>
            <p:nvSpPr>
              <p:cNvPr id="40972" name="Line 11"/>
              <p:cNvSpPr/>
              <p:nvPr/>
            </p:nvSpPr>
            <p:spPr>
              <a:xfrm>
                <a:off x="2104" y="1692"/>
                <a:ext cx="0" cy="1523"/>
              </a:xfrm>
              <a:prstGeom prst="line">
                <a:avLst/>
              </a:prstGeom>
              <a:ln w="9525" cap="flat" cmpd="sng">
                <a:solidFill>
                  <a:schemeClr val="tx1"/>
                </a:solidFill>
                <a:prstDash val="sysDot"/>
                <a:round/>
                <a:headEnd type="none" w="med" len="med"/>
                <a:tailEnd type="none" w="med" len="med"/>
              </a:ln>
            </p:spPr>
          </p:sp>
          <p:sp>
            <p:nvSpPr>
              <p:cNvPr id="40973" name="Text Box 12"/>
              <p:cNvSpPr txBox="1"/>
              <p:nvPr/>
            </p:nvSpPr>
            <p:spPr>
              <a:xfrm>
                <a:off x="478" y="1184"/>
                <a:ext cx="72" cy="173"/>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y</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40974" name="Text Box 13"/>
              <p:cNvSpPr txBox="1"/>
              <p:nvPr/>
            </p:nvSpPr>
            <p:spPr>
              <a:xfrm>
                <a:off x="2569" y="3199"/>
                <a:ext cx="71" cy="173"/>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x</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40975" name="Text Box 14"/>
              <p:cNvSpPr txBox="1"/>
              <p:nvPr/>
            </p:nvSpPr>
            <p:spPr>
              <a:xfrm>
                <a:off x="168" y="1519"/>
                <a:ext cx="136" cy="173"/>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y</a:t>
                </a:r>
                <a:r>
                  <a:rPr lang="en-US" altLang="zh-CN" b="1" baseline="-25000" dirty="0">
                    <a:solidFill>
                      <a:srgbClr val="660033"/>
                    </a:solidFill>
                    <a:latin typeface="Times New Roman" panose="02020603050405020304" pitchFamily="18" charset="0"/>
                    <a:ea typeface="华文楷体" panose="02010600040101010101" pitchFamily="2" charset="-122"/>
                  </a:rPr>
                  <a:t>T</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40976" name="Text Box 16"/>
              <p:cNvSpPr txBox="1"/>
              <p:nvPr/>
            </p:nvSpPr>
            <p:spPr>
              <a:xfrm>
                <a:off x="1020" y="3182"/>
                <a:ext cx="135" cy="173"/>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x</a:t>
                </a:r>
                <a:r>
                  <a:rPr lang="en-US" altLang="zh-CN" b="1" baseline="-25000" dirty="0">
                    <a:solidFill>
                      <a:srgbClr val="660033"/>
                    </a:solidFill>
                    <a:latin typeface="Times New Roman" panose="02020603050405020304" pitchFamily="18" charset="0"/>
                    <a:ea typeface="华文楷体" panose="02010600040101010101" pitchFamily="2" charset="-122"/>
                  </a:rPr>
                  <a:t>L</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40977" name="Text Box 17"/>
              <p:cNvSpPr txBox="1"/>
              <p:nvPr/>
            </p:nvSpPr>
            <p:spPr>
              <a:xfrm>
                <a:off x="2027" y="3182"/>
                <a:ext cx="135" cy="173"/>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x</a:t>
                </a:r>
                <a:r>
                  <a:rPr lang="en-US" altLang="zh-CN" b="1" baseline="-25000" dirty="0">
                    <a:solidFill>
                      <a:srgbClr val="660033"/>
                    </a:solidFill>
                    <a:latin typeface="Times New Roman" panose="02020603050405020304" pitchFamily="18" charset="0"/>
                    <a:ea typeface="华文楷体" panose="02010600040101010101" pitchFamily="2" charset="-122"/>
                  </a:rPr>
                  <a:t>B</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40978" name="Line 19"/>
              <p:cNvSpPr/>
              <p:nvPr/>
            </p:nvSpPr>
            <p:spPr>
              <a:xfrm flipV="1">
                <a:off x="1210" y="1741"/>
                <a:ext cx="1139" cy="898"/>
              </a:xfrm>
              <a:prstGeom prst="line">
                <a:avLst/>
              </a:prstGeom>
              <a:ln w="9525" cap="flat" cmpd="sng">
                <a:solidFill>
                  <a:schemeClr val="tx1"/>
                </a:solidFill>
                <a:prstDash val="solid"/>
                <a:round/>
                <a:headEnd type="none" w="med" len="med"/>
                <a:tailEnd type="none" w="med" len="med"/>
              </a:ln>
            </p:spPr>
          </p:sp>
          <p:sp>
            <p:nvSpPr>
              <p:cNvPr id="40979" name="Text Box 24"/>
              <p:cNvSpPr txBox="1"/>
              <p:nvPr/>
            </p:nvSpPr>
            <p:spPr>
              <a:xfrm>
                <a:off x="2170" y="1895"/>
                <a:ext cx="104" cy="173"/>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D</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40980" name="Rectangle 28"/>
              <p:cNvSpPr/>
              <p:nvPr/>
            </p:nvSpPr>
            <p:spPr>
              <a:xfrm>
                <a:off x="995" y="1233"/>
                <a:ext cx="997" cy="233"/>
              </a:xfrm>
              <a:prstGeom prst="rect">
                <a:avLst/>
              </a:prstGeom>
              <a:noFill/>
              <a:ln w="9525">
                <a:noFill/>
              </a:ln>
            </p:spPr>
            <p:txBody>
              <a:bodyPr wrap="none" anchor="t" anchorCtr="0">
                <a:spAutoFit/>
              </a:bodyPr>
              <a:p>
                <a:pPr algn="ctr"/>
                <a:r>
                  <a:rPr lang="en-US" altLang="zh-CN" b="1" dirty="0">
                    <a:solidFill>
                      <a:srgbClr val="660033"/>
                    </a:solidFill>
                    <a:latin typeface="幼圆" panose="02010509060101010101" pitchFamily="49" charset="-122"/>
                    <a:ea typeface="幼圆" panose="02010509060101010101" pitchFamily="49" charset="-122"/>
                  </a:rPr>
                  <a:t> P1C</a:t>
                </a:r>
                <a:r>
                  <a:rPr lang="zh-CN" altLang="zh-CN" b="1" dirty="0">
                    <a:solidFill>
                      <a:srgbClr val="660033"/>
                    </a:solidFill>
                    <a:latin typeface="幼圆" panose="02010509060101010101" pitchFamily="49" charset="-122"/>
                    <a:ea typeface="幼圆" panose="02010509060101010101" pitchFamily="49" charset="-122"/>
                  </a:rPr>
                  <a:t>可见部分</a:t>
                </a:r>
                <a:endParaRPr lang="zh-CN" altLang="en-US" b="1" dirty="0">
                  <a:solidFill>
                    <a:srgbClr val="660033"/>
                  </a:solidFill>
                  <a:latin typeface="幼圆" panose="02010509060101010101" pitchFamily="49" charset="-122"/>
                  <a:ea typeface="幼圆" panose="02010509060101010101" pitchFamily="49" charset="-122"/>
                </a:endParaRPr>
              </a:p>
            </p:txBody>
          </p:sp>
        </p:grpSp>
        <p:sp>
          <p:nvSpPr>
            <p:cNvPr id="40981" name="Oval 30"/>
            <p:cNvSpPr/>
            <p:nvPr/>
          </p:nvSpPr>
          <p:spPr>
            <a:xfrm>
              <a:off x="3641800" y="2759323"/>
              <a:ext cx="90487" cy="88900"/>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0982" name="Rectangle 34"/>
            <p:cNvSpPr/>
            <p:nvPr/>
          </p:nvSpPr>
          <p:spPr>
            <a:xfrm>
              <a:off x="1741488" y="3507607"/>
              <a:ext cx="1598612" cy="1141412"/>
            </a:xfrm>
            <a:prstGeom prst="rect">
              <a:avLst/>
            </a:prstGeom>
            <a:no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0983" name="Text Box 39"/>
            <p:cNvSpPr txBox="1"/>
            <p:nvPr/>
          </p:nvSpPr>
          <p:spPr>
            <a:xfrm>
              <a:off x="758825" y="1879600"/>
              <a:ext cx="114300" cy="274638"/>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y</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40984" name="Text Box 40"/>
            <p:cNvSpPr txBox="1"/>
            <p:nvPr/>
          </p:nvSpPr>
          <p:spPr>
            <a:xfrm>
              <a:off x="4078288" y="5078413"/>
              <a:ext cx="112712" cy="274637"/>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x</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40985" name="Text Box 42"/>
            <p:cNvSpPr txBox="1"/>
            <p:nvPr/>
          </p:nvSpPr>
          <p:spPr>
            <a:xfrm>
              <a:off x="266700" y="3556000"/>
              <a:ext cx="215900" cy="274638"/>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y</a:t>
              </a:r>
              <a:r>
                <a:rPr lang="en-US" altLang="zh-CN" b="1" baseline="-25000" dirty="0">
                  <a:solidFill>
                    <a:srgbClr val="660033"/>
                  </a:solidFill>
                  <a:latin typeface="Times New Roman" panose="02020603050405020304" pitchFamily="18" charset="0"/>
                  <a:ea typeface="华文楷体" panose="02010600040101010101" pitchFamily="2" charset="-122"/>
                </a:rPr>
                <a:t>B</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40986" name="Line 46"/>
            <p:cNvSpPr/>
            <p:nvPr/>
          </p:nvSpPr>
          <p:spPr>
            <a:xfrm flipV="1">
              <a:off x="1922884" y="2763613"/>
              <a:ext cx="1806154" cy="1418207"/>
            </a:xfrm>
            <a:prstGeom prst="line">
              <a:avLst/>
            </a:prstGeom>
            <a:ln w="9525" cap="flat" cmpd="sng">
              <a:solidFill>
                <a:srgbClr val="FF3300"/>
              </a:solidFill>
              <a:prstDash val="sysDot"/>
              <a:round/>
              <a:headEnd type="none" w="med" len="med"/>
              <a:tailEnd type="none" w="med" len="med"/>
            </a:ln>
          </p:spPr>
        </p:sp>
        <p:sp>
          <p:nvSpPr>
            <p:cNvPr id="40987" name="Text Box 48"/>
            <p:cNvSpPr txBox="1"/>
            <p:nvPr/>
          </p:nvSpPr>
          <p:spPr>
            <a:xfrm>
              <a:off x="1066801" y="4296915"/>
              <a:ext cx="166687" cy="274637"/>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A</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40988" name="Text Box 49"/>
            <p:cNvSpPr txBox="1"/>
            <p:nvPr/>
          </p:nvSpPr>
          <p:spPr>
            <a:xfrm>
              <a:off x="1427163" y="4044502"/>
              <a:ext cx="152400" cy="274638"/>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B</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40989" name="Text Box 50"/>
            <p:cNvSpPr txBox="1"/>
            <p:nvPr/>
          </p:nvSpPr>
          <p:spPr>
            <a:xfrm>
              <a:off x="2643907" y="3562782"/>
              <a:ext cx="166688" cy="274638"/>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C</a:t>
              </a:r>
              <a:endParaRPr lang="en-US" altLang="zh-CN" b="1" dirty="0">
                <a:solidFill>
                  <a:srgbClr val="660033"/>
                </a:solidFill>
                <a:latin typeface="Times New Roman" panose="02020603050405020304" pitchFamily="18" charset="0"/>
                <a:ea typeface="华文楷体" panose="02010600040101010101" pitchFamily="2" charset="-122"/>
              </a:endParaRPr>
            </a:p>
          </p:txBody>
        </p:sp>
        <p:sp>
          <p:nvSpPr>
            <p:cNvPr id="40990" name="Line 52"/>
            <p:cNvSpPr/>
            <p:nvPr/>
          </p:nvSpPr>
          <p:spPr>
            <a:xfrm flipV="1">
              <a:off x="1882764" y="3530598"/>
              <a:ext cx="882673" cy="703235"/>
            </a:xfrm>
            <a:prstGeom prst="line">
              <a:avLst/>
            </a:prstGeom>
            <a:ln w="38100" cap="flat" cmpd="sng">
              <a:solidFill>
                <a:srgbClr val="CC0000"/>
              </a:solidFill>
              <a:prstDash val="solid"/>
              <a:round/>
              <a:headEnd type="none" w="med" len="med"/>
              <a:tailEnd type="none" w="med" len="med"/>
            </a:ln>
          </p:spPr>
        </p:sp>
        <p:sp>
          <p:nvSpPr>
            <p:cNvPr id="40991" name="Text Box 53"/>
            <p:cNvSpPr txBox="1"/>
            <p:nvPr/>
          </p:nvSpPr>
          <p:spPr>
            <a:xfrm>
              <a:off x="3729038" y="2507244"/>
              <a:ext cx="213995" cy="276860"/>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P</a:t>
              </a:r>
              <a:r>
                <a:rPr lang="en-US" altLang="zh-CN" b="1" baseline="-25000" dirty="0">
                  <a:solidFill>
                    <a:srgbClr val="660033"/>
                  </a:solidFill>
                  <a:latin typeface="Times New Roman" panose="02020603050405020304" pitchFamily="18" charset="0"/>
                  <a:ea typeface="华文楷体" panose="02010600040101010101" pitchFamily="2" charset="-122"/>
                </a:rPr>
                <a:t>2</a:t>
              </a:r>
              <a:endParaRPr lang="en-US" altLang="zh-CN" b="1" baseline="-25000" dirty="0">
                <a:solidFill>
                  <a:srgbClr val="660033"/>
                </a:solidFill>
                <a:latin typeface="Times New Roman" panose="02020603050405020304" pitchFamily="18" charset="0"/>
                <a:ea typeface="华文楷体" panose="02010600040101010101" pitchFamily="2" charset="-122"/>
              </a:endParaRPr>
            </a:p>
          </p:txBody>
        </p:sp>
        <p:sp>
          <p:nvSpPr>
            <p:cNvPr id="40992" name="Text Box 54"/>
            <p:cNvSpPr txBox="1"/>
            <p:nvPr/>
          </p:nvSpPr>
          <p:spPr>
            <a:xfrm>
              <a:off x="1813877" y="3801453"/>
              <a:ext cx="213995" cy="276860"/>
            </a:xfrm>
            <a:prstGeom prst="rect">
              <a:avLst/>
            </a:prstGeom>
            <a:noFill/>
            <a:ln w="9525">
              <a:noFill/>
            </a:ln>
          </p:spPr>
          <p:txBody>
            <a:bodyPr wrap="none" lIns="0" tIns="0" rIns="0" bIns="0" anchor="t" anchorCtr="0">
              <a:spAutoFit/>
            </a:bodyPr>
            <a:p>
              <a:pPr algn="ctr"/>
              <a:r>
                <a:rPr lang="en-US" altLang="zh-CN" b="1" dirty="0">
                  <a:solidFill>
                    <a:srgbClr val="660033"/>
                  </a:solidFill>
                  <a:latin typeface="Times New Roman" panose="02020603050405020304" pitchFamily="18" charset="0"/>
                  <a:ea typeface="华文楷体" panose="02010600040101010101" pitchFamily="2" charset="-122"/>
                </a:rPr>
                <a:t>P</a:t>
              </a:r>
              <a:r>
                <a:rPr lang="en-US" altLang="zh-CN" b="1" baseline="-25000" dirty="0">
                  <a:solidFill>
                    <a:srgbClr val="660033"/>
                  </a:solidFill>
                  <a:latin typeface="Times New Roman" panose="02020603050405020304" pitchFamily="18" charset="0"/>
                  <a:ea typeface="华文楷体" panose="02010600040101010101" pitchFamily="2" charset="-122"/>
                </a:rPr>
                <a:t>1</a:t>
              </a:r>
              <a:endParaRPr lang="en-US" altLang="zh-CN" b="1" baseline="-25000" dirty="0">
                <a:solidFill>
                  <a:srgbClr val="660033"/>
                </a:solidFill>
                <a:latin typeface="Times New Roman" panose="02020603050405020304" pitchFamily="18" charset="0"/>
                <a:ea typeface="华文楷体" panose="02010600040101010101" pitchFamily="2" charset="-122"/>
              </a:endParaRPr>
            </a:p>
          </p:txBody>
        </p:sp>
        <p:sp>
          <p:nvSpPr>
            <p:cNvPr id="40993" name="Oval 56"/>
            <p:cNvSpPr/>
            <p:nvPr/>
          </p:nvSpPr>
          <p:spPr>
            <a:xfrm>
              <a:off x="1681798" y="4296915"/>
              <a:ext cx="88900" cy="88900"/>
            </a:xfrm>
            <a:prstGeom prst="ellipse">
              <a:avLst/>
            </a:prstGeom>
            <a:solidFill>
              <a:srgbClr val="FF990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0994" name="Oval 59"/>
            <p:cNvSpPr/>
            <p:nvPr/>
          </p:nvSpPr>
          <p:spPr>
            <a:xfrm>
              <a:off x="1274763" y="4606929"/>
              <a:ext cx="88900" cy="88900"/>
            </a:xfrm>
            <a:prstGeom prst="ellipse">
              <a:avLst/>
            </a:prstGeom>
            <a:solidFill>
              <a:srgbClr val="FF990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0995" name="Oval 31"/>
            <p:cNvSpPr/>
            <p:nvPr/>
          </p:nvSpPr>
          <p:spPr>
            <a:xfrm>
              <a:off x="1875830" y="4144935"/>
              <a:ext cx="90487" cy="88900"/>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0996" name="Line 46"/>
            <p:cNvSpPr/>
            <p:nvPr/>
          </p:nvSpPr>
          <p:spPr>
            <a:xfrm flipV="1">
              <a:off x="1363663" y="4189413"/>
              <a:ext cx="559222" cy="459606"/>
            </a:xfrm>
            <a:prstGeom prst="line">
              <a:avLst/>
            </a:prstGeom>
            <a:ln w="9525" cap="flat" cmpd="sng">
              <a:solidFill>
                <a:schemeClr val="tx1"/>
              </a:solidFill>
              <a:prstDash val="dash"/>
              <a:round/>
              <a:headEnd type="none" w="med" len="med"/>
              <a:tailEnd type="none" w="med" len="med"/>
            </a:ln>
          </p:spPr>
        </p:sp>
      </p:grpSp>
      <p:sp>
        <p:nvSpPr>
          <p:cNvPr id="40997" name="Oval 59"/>
          <p:cNvSpPr/>
          <p:nvPr/>
        </p:nvSpPr>
        <p:spPr>
          <a:xfrm>
            <a:off x="3062288" y="4024313"/>
            <a:ext cx="88900" cy="88900"/>
          </a:xfrm>
          <a:prstGeom prst="ellipse">
            <a:avLst/>
          </a:prstGeom>
          <a:solidFill>
            <a:srgbClr val="FF990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0998" name="Oval 59"/>
          <p:cNvSpPr/>
          <p:nvPr/>
        </p:nvSpPr>
        <p:spPr>
          <a:xfrm>
            <a:off x="2484438" y="4467225"/>
            <a:ext cx="88900" cy="88900"/>
          </a:xfrm>
          <a:prstGeom prst="ellipse">
            <a:avLst/>
          </a:prstGeom>
          <a:solidFill>
            <a:srgbClr val="FF990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29"/>
                                        </p:tgtEl>
                                        <p:attrNameLst>
                                          <p:attrName>style.visibility</p:attrName>
                                        </p:attrNameLst>
                                      </p:cBhvr>
                                      <p:to>
                                        <p:strVal val="visible"/>
                                      </p:to>
                                    </p:set>
                                    <p:animEffect transition="in" filter="box(in)">
                                      <p:cBhvr>
                                        <p:cTn id="7" dur="500"/>
                                        <p:tgtEl>
                                          <p:spTgt spid="3072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229">
                                            <p:txEl>
                                              <p:charRg st="0" end="9"/>
                                            </p:txEl>
                                          </p:spTgt>
                                        </p:tgtEl>
                                        <p:attrNameLst>
                                          <p:attrName>style.visibility</p:attrName>
                                        </p:attrNameLst>
                                      </p:cBhvr>
                                      <p:to>
                                        <p:strVal val="visible"/>
                                      </p:to>
                                    </p:set>
                                    <p:animEffect transition="in" filter="box(in)">
                                      <p:cBhvr>
                                        <p:cTn id="12" dur="500"/>
                                        <p:tgtEl>
                                          <p:spTgt spid="307229">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7229">
                                            <p:txEl>
                                              <p:charRg st="9" end="40"/>
                                            </p:txEl>
                                          </p:spTgt>
                                        </p:tgtEl>
                                        <p:attrNameLst>
                                          <p:attrName>style.visibility</p:attrName>
                                        </p:attrNameLst>
                                      </p:cBhvr>
                                      <p:to>
                                        <p:strVal val="visible"/>
                                      </p:to>
                                    </p:set>
                                    <p:animEffect transition="in" filter="box(in)">
                                      <p:cBhvr>
                                        <p:cTn id="17" dur="500"/>
                                        <p:tgtEl>
                                          <p:spTgt spid="307229">
                                            <p:txEl>
                                              <p:charRg st="9" end="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7229">
                                            <p:txEl>
                                              <p:charRg st="40" end="65"/>
                                            </p:txEl>
                                          </p:spTgt>
                                        </p:tgtEl>
                                        <p:attrNameLst>
                                          <p:attrName>style.visibility</p:attrName>
                                        </p:attrNameLst>
                                      </p:cBhvr>
                                      <p:to>
                                        <p:strVal val="visible"/>
                                      </p:to>
                                    </p:set>
                                    <p:animEffect transition="in" filter="box(in)">
                                      <p:cBhvr>
                                        <p:cTn id="22" dur="500"/>
                                        <p:tgtEl>
                                          <p:spTgt spid="307229">
                                            <p:txEl>
                                              <p:charRg st="40" end="6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7229">
                                            <p:txEl>
                                              <p:charRg st="65" end="85"/>
                                            </p:txEl>
                                          </p:spTgt>
                                        </p:tgtEl>
                                        <p:attrNameLst>
                                          <p:attrName>style.visibility</p:attrName>
                                        </p:attrNameLst>
                                      </p:cBhvr>
                                      <p:to>
                                        <p:strVal val="visible"/>
                                      </p:to>
                                    </p:set>
                                    <p:animEffect transition="in" filter="box(in)">
                                      <p:cBhvr>
                                        <p:cTn id="27" dur="500"/>
                                        <p:tgtEl>
                                          <p:spTgt spid="307229">
                                            <p:txEl>
                                              <p:charRg st="65" end="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07229">
                                            <p:txEl>
                                              <p:charRg st="85" end="87"/>
                                            </p:txEl>
                                          </p:spTgt>
                                        </p:tgtEl>
                                        <p:attrNameLst>
                                          <p:attrName>style.visibility</p:attrName>
                                        </p:attrNameLst>
                                      </p:cBhvr>
                                      <p:to>
                                        <p:strVal val="visible"/>
                                      </p:to>
                                    </p:set>
                                    <p:animEffect transition="in" filter="box(in)">
                                      <p:cBhvr>
                                        <p:cTn id="32" dur="500"/>
                                        <p:tgtEl>
                                          <p:spTgt spid="307229">
                                            <p:txEl>
                                              <p:charRg st="85"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9"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395288" y="1608138"/>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20000"/>
              </a:spcBef>
              <a:spcAft>
                <a:spcPct val="0"/>
              </a:spcAft>
              <a:buClr>
                <a:schemeClr val="tx2"/>
              </a:buClr>
              <a:buSzPct val="75000"/>
              <a:buFontTx/>
              <a:buNone/>
              <a:defRPr/>
            </a:pPr>
            <a:endParaRPr kumimoji="0" lang="zh-CN" altLang="en-US" sz="2800" b="1" i="0" u="sng"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cs typeface="+mn-cs"/>
              <a:sym typeface="+mn-ea"/>
            </a:endParaRPr>
          </a:p>
          <a:p>
            <a:pPr marL="342900" marR="0" lvl="0" indent="-342900" algn="l" defTabSz="914400" rtl="0" eaLnBrk="1" fontAlgn="base" latinLnBrk="0" hangingPunct="1">
              <a:lnSpc>
                <a:spcPct val="120000"/>
              </a:lnSpc>
              <a:spcBef>
                <a:spcPct val="20000"/>
              </a:spcBef>
              <a:spcAft>
                <a:spcPct val="0"/>
              </a:spcAft>
              <a:buClr>
                <a:schemeClr val="tx2"/>
              </a:buClr>
              <a:buSzPct val="75000"/>
              <a:buFontTx/>
              <a:buNone/>
              <a:defRPr/>
            </a:pPr>
            <a:endParaRPr kumimoji="0" lang="zh-CN" altLang="en-US" sz="2800" b="1" i="0" u="sng"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cs typeface="+mn-cs"/>
              <a:sym typeface="+mn-ea"/>
            </a:endParaRPr>
          </a:p>
          <a:p>
            <a:pPr marL="342900" marR="0" lvl="0" indent="-342900" algn="l" defTabSz="914400" rtl="0" eaLnBrk="1" fontAlgn="base" latinLnBrk="0" hangingPunct="1">
              <a:lnSpc>
                <a:spcPct val="120000"/>
              </a:lnSpc>
              <a:spcBef>
                <a:spcPct val="20000"/>
              </a:spcBef>
              <a:spcAft>
                <a:spcPct val="0"/>
              </a:spcAft>
              <a:buClr>
                <a:schemeClr val="tx2"/>
              </a:buClr>
              <a:buSzPct val="75000"/>
              <a:buFontTx/>
              <a:buNone/>
              <a:defRPr/>
            </a:pPr>
            <a:endParaRPr kumimoji="0" lang="zh-CN" altLang="en-US" sz="2800" b="1" i="0" u="sng"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cs typeface="+mn-cs"/>
              <a:sym typeface="+mn-ea"/>
            </a:endParaRPr>
          </a:p>
          <a:p>
            <a:pPr marL="342900" marR="0" lvl="0" indent="-342900" algn="l" defTabSz="914400" rtl="0" eaLnBrk="1" fontAlgn="base" latinLnBrk="0" hangingPunct="1">
              <a:lnSpc>
                <a:spcPct val="120000"/>
              </a:lnSpc>
              <a:spcBef>
                <a:spcPct val="20000"/>
              </a:spcBef>
              <a:spcAft>
                <a:spcPct val="0"/>
              </a:spcAft>
              <a:buClr>
                <a:schemeClr val="tx2"/>
              </a:buClr>
              <a:buSzPct val="75000"/>
              <a:buFontTx/>
              <a:buNone/>
              <a:defRPr/>
            </a:pPr>
            <a:endParaRPr kumimoji="0" lang="zh-CN" altLang="en-US" sz="2800" b="1" i="0" u="sng"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cs typeface="+mn-cs"/>
              <a:sym typeface="+mn-ea"/>
            </a:endParaRPr>
          </a:p>
          <a:p>
            <a:pPr marL="342900" marR="0" lvl="0" indent="-342900" algn="l" defTabSz="914400" rtl="0" eaLnBrk="1" fontAlgn="base" latinLnBrk="0" hangingPunct="1">
              <a:lnSpc>
                <a:spcPct val="110000"/>
              </a:lnSpc>
              <a:spcBef>
                <a:spcPct val="20000"/>
              </a:spcBef>
              <a:spcAft>
                <a:spcPct val="0"/>
              </a:spcAft>
              <a:buClr>
                <a:schemeClr val="tx2"/>
              </a:buClr>
              <a:buSzPct val="75000"/>
              <a:buFontTx/>
              <a:buNone/>
              <a:defRPr/>
            </a:pPr>
            <a:r>
              <a:rPr kumimoji="0" lang="zh-CN" altLang="en-US" sz="2400" b="1" i="0" u="sng"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sym typeface="+mn-ea"/>
              </a:rPr>
              <a:t>其他用途</a:t>
            </a:r>
            <a:endParaRPr kumimoji="0" lang="zh-CN" altLang="en-US" sz="2400" b="1" i="0" u="sng"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sym typeface="+mn-ea"/>
            </a:endParaRPr>
          </a:p>
          <a:p>
            <a:pPr marL="342900" marR="0" lvl="0" indent="-342900" algn="l" defTabSz="914400" rtl="0" eaLnBrk="1" fontAlgn="base" latinLnBrk="0" hangingPunct="1">
              <a:lnSpc>
                <a:spcPct val="110000"/>
              </a:lnSpc>
              <a:spcBef>
                <a:spcPct val="20000"/>
              </a:spcBef>
              <a:spcAft>
                <a:spcPct val="0"/>
              </a:spcAft>
              <a:buClr>
                <a:schemeClr val="tx2"/>
              </a:buClr>
              <a:buSzPct val="75000"/>
              <a:buFontTx/>
              <a:buChar char="•"/>
              <a:defRPr/>
            </a:pPr>
            <a:r>
              <a:rPr kumimoji="0" lang="zh-CN" altLang="en-US" sz="24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sym typeface="+mn-ea"/>
              </a:rPr>
              <a:t>消隐，阴影，纹理等</a:t>
            </a:r>
            <a:endParaRPr kumimoji="0" lang="zh-CN" altLang="en-US" sz="24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sym typeface="+mn-ea"/>
            </a:endParaRPr>
          </a:p>
          <a:p>
            <a:pPr marL="342900" marR="0" lvl="0" indent="-342900" algn="l" defTabSz="914400" rtl="0" eaLnBrk="1" fontAlgn="base" latinLnBrk="0" hangingPunct="1">
              <a:lnSpc>
                <a:spcPct val="110000"/>
              </a:lnSpc>
              <a:spcBef>
                <a:spcPct val="20000"/>
              </a:spcBef>
              <a:spcAft>
                <a:spcPct val="0"/>
              </a:spcAft>
              <a:buClr>
                <a:schemeClr val="tx2"/>
              </a:buClr>
              <a:buSzPct val="75000"/>
              <a:buFontTx/>
              <a:buChar char="•"/>
              <a:defRPr/>
            </a:pPr>
            <a:r>
              <a:rPr kumimoji="0" lang="zh-CN" altLang="en-US" sz="24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简单</a:t>
            </a:r>
            <a:r>
              <a:rPr kumimoji="0" lang="zh-CN" altLang="en-US" sz="24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sym typeface="+mn-ea"/>
              </a:rPr>
              <a:t>实体造型系统中的布尔运算</a:t>
            </a:r>
            <a:endParaRPr kumimoji="0" lang="zh-CN" altLang="en-US" sz="24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sym typeface="+mn-ea"/>
            </a:endParaRPr>
          </a:p>
          <a:p>
            <a:pPr marL="342900" marR="0" lvl="0" indent="-342900" algn="l" defTabSz="914400" rtl="0" eaLnBrk="1" fontAlgn="base" latinLnBrk="0" hangingPunct="1">
              <a:lnSpc>
                <a:spcPct val="110000"/>
              </a:lnSpc>
              <a:spcBef>
                <a:spcPct val="20000"/>
              </a:spcBef>
              <a:spcAft>
                <a:spcPct val="0"/>
              </a:spcAft>
              <a:buClr>
                <a:schemeClr val="tx2"/>
              </a:buClr>
              <a:buSzPct val="75000"/>
              <a:buFontTx/>
              <a:buChar char="•"/>
              <a:defRPr/>
            </a:pPr>
            <a:r>
              <a:rPr kumimoji="0" lang="zh-CN" altLang="en-US" sz="24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复制</a:t>
            </a:r>
            <a:r>
              <a:rPr kumimoji="0" lang="zh-CN" altLang="en-US" sz="24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sym typeface="+mn-ea"/>
              </a:rPr>
              <a:t>、移动或者删除画面</a:t>
            </a:r>
            <a:r>
              <a:rPr kumimoji="0" lang="zh-CN" altLang="en-US" sz="24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sym typeface="+mn-ea"/>
              </a:rPr>
              <a:t>的</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sym typeface="+mn-ea"/>
              </a:rPr>
              <a:t>一部分</a:t>
            </a:r>
            <a:endParaRPr kumimoji="0" lang="zh-CN" altLang="en-US" sz="24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p:txBody>
      </p:sp>
      <p:pic>
        <p:nvPicPr>
          <p:cNvPr id="6146" name="Picture 6"/>
          <p:cNvPicPr>
            <a:picLocks noChangeAspect="1"/>
          </p:cNvPicPr>
          <p:nvPr/>
        </p:nvPicPr>
        <p:blipFill>
          <a:blip r:embed="rId1"/>
          <a:stretch>
            <a:fillRect/>
          </a:stretch>
        </p:blipFill>
        <p:spPr>
          <a:xfrm>
            <a:off x="3690938" y="1541463"/>
            <a:ext cx="1893887" cy="1692275"/>
          </a:xfrm>
          <a:prstGeom prst="rect">
            <a:avLst/>
          </a:prstGeom>
          <a:noFill/>
          <a:ln w="9525">
            <a:noFill/>
          </a:ln>
        </p:spPr>
      </p:pic>
      <p:grpSp>
        <p:nvGrpSpPr>
          <p:cNvPr id="6147" name="组合 1"/>
          <p:cNvGrpSpPr/>
          <p:nvPr/>
        </p:nvGrpSpPr>
        <p:grpSpPr>
          <a:xfrm>
            <a:off x="179388" y="987425"/>
            <a:ext cx="3497262" cy="2697163"/>
            <a:chOff x="1080" y="5218"/>
            <a:chExt cx="6120" cy="4742"/>
          </a:xfrm>
        </p:grpSpPr>
        <p:sp>
          <p:nvSpPr>
            <p:cNvPr id="6148" name="Rectangle 8"/>
            <p:cNvSpPr/>
            <p:nvPr/>
          </p:nvSpPr>
          <p:spPr>
            <a:xfrm>
              <a:off x="5040" y="6000"/>
              <a:ext cx="720" cy="1680"/>
            </a:xfrm>
            <a:prstGeom prst="rect">
              <a:avLst/>
            </a:prstGeom>
            <a:solidFill>
              <a:srgbClr val="FFFF00"/>
            </a:solidFill>
            <a:ln w="9525">
              <a:noFill/>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149" name="Freeform 9"/>
            <p:cNvSpPr/>
            <p:nvPr/>
          </p:nvSpPr>
          <p:spPr>
            <a:xfrm>
              <a:off x="2880" y="7080"/>
              <a:ext cx="1590" cy="1500"/>
            </a:xfrm>
            <a:custGeom>
              <a:avLst/>
              <a:gdLst/>
              <a:ahLst/>
              <a:cxnLst>
                <a:cxn ang="0">
                  <a:pos x="0" y="7155"/>
                </a:cxn>
                <a:cxn ang="0">
                  <a:pos x="5474" y="0"/>
                </a:cxn>
                <a:cxn ang="0">
                  <a:pos x="11402" y="7155"/>
                </a:cxn>
                <a:cxn ang="0">
                  <a:pos x="0" y="7155"/>
                </a:cxn>
              </a:cxnLst>
              <a:pathLst>
                <a:path w="1200" h="1200">
                  <a:moveTo>
                    <a:pt x="0" y="1200"/>
                  </a:moveTo>
                  <a:lnTo>
                    <a:pt x="576" y="0"/>
                  </a:lnTo>
                  <a:lnTo>
                    <a:pt x="1200" y="1200"/>
                  </a:lnTo>
                  <a:lnTo>
                    <a:pt x="0" y="1200"/>
                  </a:lnTo>
                  <a:close/>
                </a:path>
              </a:pathLst>
            </a:custGeom>
            <a:solidFill>
              <a:srgbClr val="00CC00"/>
            </a:solidFill>
            <a:ln w="9525">
              <a:noFill/>
            </a:ln>
          </p:spPr>
          <p:txBody>
            <a:bodyPr/>
            <a:p>
              <a:endParaRPr lang="zh-CN" altLang="en-US"/>
            </a:p>
          </p:txBody>
        </p:sp>
        <p:sp>
          <p:nvSpPr>
            <p:cNvPr id="6150" name="Line 10"/>
            <p:cNvSpPr/>
            <p:nvPr/>
          </p:nvSpPr>
          <p:spPr>
            <a:xfrm>
              <a:off x="1080" y="7920"/>
              <a:ext cx="6120" cy="0"/>
            </a:xfrm>
            <a:prstGeom prst="line">
              <a:avLst/>
            </a:prstGeom>
            <a:ln w="9525" cap="flat" cmpd="sng">
              <a:solidFill>
                <a:schemeClr val="tx1"/>
              </a:solidFill>
              <a:prstDash val="solid"/>
              <a:round/>
              <a:headEnd type="none" w="med" len="med"/>
              <a:tailEnd type="triangle" w="med" len="med"/>
            </a:ln>
          </p:spPr>
        </p:sp>
        <p:sp>
          <p:nvSpPr>
            <p:cNvPr id="6151" name="Line 11"/>
            <p:cNvSpPr/>
            <p:nvPr/>
          </p:nvSpPr>
          <p:spPr>
            <a:xfrm flipH="1" flipV="1">
              <a:off x="3600" y="5880"/>
              <a:ext cx="0" cy="4080"/>
            </a:xfrm>
            <a:prstGeom prst="line">
              <a:avLst/>
            </a:prstGeom>
            <a:ln w="9525" cap="flat" cmpd="sng">
              <a:solidFill>
                <a:schemeClr val="tx1"/>
              </a:solidFill>
              <a:prstDash val="solid"/>
              <a:round/>
              <a:headEnd type="none" w="med" len="med"/>
              <a:tailEnd type="triangle" w="med" len="med"/>
            </a:ln>
          </p:spPr>
        </p:sp>
        <p:sp>
          <p:nvSpPr>
            <p:cNvPr id="6152" name="Line 15"/>
            <p:cNvSpPr/>
            <p:nvPr/>
          </p:nvSpPr>
          <p:spPr>
            <a:xfrm flipV="1">
              <a:off x="3600" y="6000"/>
              <a:ext cx="3120" cy="1920"/>
            </a:xfrm>
            <a:prstGeom prst="line">
              <a:avLst/>
            </a:prstGeom>
            <a:ln w="25400" cap="flat" cmpd="sng">
              <a:solidFill>
                <a:srgbClr val="FF0000"/>
              </a:solidFill>
              <a:prstDash val="solid"/>
              <a:round/>
              <a:headEnd type="none" w="med" len="med"/>
              <a:tailEnd type="none" w="med" len="med"/>
            </a:ln>
          </p:spPr>
        </p:sp>
        <p:sp>
          <p:nvSpPr>
            <p:cNvPr id="6153" name="Rectangle 18"/>
            <p:cNvSpPr/>
            <p:nvPr/>
          </p:nvSpPr>
          <p:spPr>
            <a:xfrm>
              <a:off x="2520" y="6600"/>
              <a:ext cx="3240" cy="2280"/>
            </a:xfrm>
            <a:prstGeom prst="rect">
              <a:avLst/>
            </a:prstGeom>
            <a:noFill/>
            <a:ln w="19050" cap="rnd" cmpd="sng">
              <a:solidFill>
                <a:srgbClr val="000000"/>
              </a:solidFill>
              <a:prstDash val="sysDot"/>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154" name="Oval 19"/>
            <p:cNvSpPr/>
            <p:nvPr/>
          </p:nvSpPr>
          <p:spPr>
            <a:xfrm>
              <a:off x="5082" y="8545"/>
              <a:ext cx="122" cy="120"/>
            </a:xfrm>
            <a:prstGeom prst="ellipse">
              <a:avLst/>
            </a:prstGeom>
            <a:solidFill>
              <a:srgbClr val="00FFFF">
                <a:alpha val="67058"/>
              </a:srgbClr>
            </a:solidFill>
            <a:ln w="9525" cap="flat" cmpd="sng">
              <a:solidFill>
                <a:schemeClr val="tx1"/>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155" name="Oval 20"/>
            <p:cNvSpPr/>
            <p:nvPr/>
          </p:nvSpPr>
          <p:spPr>
            <a:xfrm>
              <a:off x="2240" y="6307"/>
              <a:ext cx="122" cy="120"/>
            </a:xfrm>
            <a:prstGeom prst="ellipse">
              <a:avLst/>
            </a:prstGeom>
            <a:solidFill>
              <a:srgbClr val="00FF00">
                <a:alpha val="67058"/>
              </a:srgbClr>
            </a:solidFill>
            <a:ln w="9525" cap="flat" cmpd="sng">
              <a:solidFill>
                <a:schemeClr val="tx1"/>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156" name="Oval 21"/>
            <p:cNvSpPr/>
            <p:nvPr/>
          </p:nvSpPr>
          <p:spPr>
            <a:xfrm>
              <a:off x="6232" y="8847"/>
              <a:ext cx="122" cy="120"/>
            </a:xfrm>
            <a:prstGeom prst="ellipse">
              <a:avLst/>
            </a:prstGeom>
            <a:solidFill>
              <a:srgbClr val="FF0000">
                <a:alpha val="67058"/>
              </a:srgbClr>
            </a:solidFill>
            <a:ln w="9525" cap="flat" cmpd="sng">
              <a:solidFill>
                <a:schemeClr val="tx1"/>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157" name="Line 22"/>
            <p:cNvSpPr/>
            <p:nvPr/>
          </p:nvSpPr>
          <p:spPr>
            <a:xfrm>
              <a:off x="1937" y="7457"/>
              <a:ext cx="605" cy="1875"/>
            </a:xfrm>
            <a:prstGeom prst="line">
              <a:avLst/>
            </a:prstGeom>
            <a:ln w="25400" cap="flat" cmpd="sng">
              <a:solidFill>
                <a:srgbClr val="4F56E7"/>
              </a:solidFill>
              <a:prstDash val="solid"/>
              <a:round/>
              <a:headEnd type="none" w="med" len="med"/>
              <a:tailEnd type="none" w="med" len="med"/>
            </a:ln>
          </p:spPr>
        </p:sp>
        <p:sp>
          <p:nvSpPr>
            <p:cNvPr id="6158" name="Oval 23"/>
            <p:cNvSpPr/>
            <p:nvPr/>
          </p:nvSpPr>
          <p:spPr>
            <a:xfrm>
              <a:off x="4115" y="5217"/>
              <a:ext cx="422" cy="970"/>
            </a:xfrm>
            <a:prstGeom prst="ellipse">
              <a:avLst/>
            </a:prstGeom>
            <a:solidFill>
              <a:srgbClr val="FF0066">
                <a:alpha val="67058"/>
              </a:srgbClr>
            </a:solidFill>
            <a:ln w="9525">
              <a:noFill/>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grpSp>
      <p:sp>
        <p:nvSpPr>
          <p:cNvPr id="15" name="矩形标注 14"/>
          <p:cNvSpPr/>
          <p:nvPr/>
        </p:nvSpPr>
        <p:spPr>
          <a:xfrm>
            <a:off x="4013200" y="233363"/>
            <a:ext cx="3143250" cy="668338"/>
          </a:xfrm>
          <a:prstGeom prst="wedgeRectCallout">
            <a:avLst>
              <a:gd name="adj1" fmla="val -20818"/>
              <a:gd name="adj2" fmla="val 50253"/>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0303D7"/>
                </a:solidFill>
                <a:effectLst/>
                <a:uLnTx/>
                <a:uFillTx/>
                <a:latin typeface="楷体" panose="02010609060101010101" pitchFamily="49" charset="-122"/>
                <a:ea typeface="楷体" panose="02010609060101010101" pitchFamily="49" charset="-122"/>
                <a:cs typeface="+mn-cs"/>
              </a:rPr>
              <a:t>类比摄像机取景</a:t>
            </a:r>
            <a:endParaRPr kumimoji="0" lang="zh-CN" altLang="en-US" sz="2800" b="1" i="0" u="none" strike="noStrike" kern="1200" cap="none" spc="0" normalizeH="0" baseline="0" noProof="1">
              <a:ln>
                <a:noFill/>
              </a:ln>
              <a:solidFill>
                <a:srgbClr val="0303D7"/>
              </a:solidFill>
              <a:effectLst/>
              <a:uLnTx/>
              <a:uFillTx/>
              <a:latin typeface="楷体" panose="02010609060101010101" pitchFamily="49" charset="-122"/>
              <a:ea typeface="楷体" panose="02010609060101010101" pitchFamily="49" charset="-122"/>
              <a:cs typeface="+mn-cs"/>
            </a:endParaRPr>
          </a:p>
        </p:txBody>
      </p:sp>
      <p:pic>
        <p:nvPicPr>
          <p:cNvPr id="6160" name="Picture 17" descr="touchscreen"/>
          <p:cNvPicPr>
            <a:picLocks noChangeAspect="1"/>
          </p:cNvPicPr>
          <p:nvPr/>
        </p:nvPicPr>
        <p:blipFill>
          <a:blip r:embed="rId2"/>
          <a:stretch>
            <a:fillRect/>
          </a:stretch>
        </p:blipFill>
        <p:spPr>
          <a:xfrm>
            <a:off x="6011863" y="1338263"/>
            <a:ext cx="2744787" cy="2436812"/>
          </a:xfrm>
          <a:prstGeom prst="rect">
            <a:avLst/>
          </a:prstGeom>
          <a:noFill/>
          <a:ln w="9525">
            <a:noFill/>
          </a:ln>
        </p:spPr>
      </p:pic>
      <p:pic>
        <p:nvPicPr>
          <p:cNvPr id="6161" name="Picture 3"/>
          <p:cNvPicPr>
            <a:picLocks noChangeAspect="1"/>
          </p:cNvPicPr>
          <p:nvPr/>
        </p:nvPicPr>
        <p:blipFill>
          <a:blip r:embed="rId3"/>
          <a:stretch>
            <a:fillRect/>
          </a:stretch>
        </p:blipFill>
        <p:spPr>
          <a:xfrm>
            <a:off x="7439025" y="1819275"/>
            <a:ext cx="728663" cy="704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26" name="Rectangle 2"/>
          <p:cNvSpPr/>
          <p:nvPr/>
        </p:nvSpPr>
        <p:spPr>
          <a:xfrm>
            <a:off x="354013" y="1557338"/>
            <a:ext cx="8435975" cy="1531937"/>
          </a:xfrm>
          <a:prstGeom prst="rect">
            <a:avLst/>
          </a:prstGeom>
          <a:noFill/>
          <a:ln w="9525">
            <a:noFill/>
          </a:ln>
        </p:spPr>
        <p:txBody>
          <a:bodyPr anchor="t" anchorCtr="0">
            <a:spAutoFit/>
          </a:bodyPr>
          <a:p>
            <a:pPr marL="574675" lvl="1" indent="-457200" algn="l" rtl="0" eaLnBrk="1" fontAlgn="base" hangingPunct="1">
              <a:lnSpc>
                <a:spcPct val="120000"/>
              </a:lnSpc>
              <a:spcBef>
                <a:spcPts val="2400"/>
              </a:spcBef>
              <a:spcAft>
                <a:spcPct val="0"/>
              </a:spcAft>
              <a:buClr>
                <a:srgbClr val="0D0D0D"/>
              </a:buClr>
              <a:buFont typeface="Arial" panose="020B0604020202020204" pitchFamily="34" charset="0"/>
              <a:buChar char="‒"/>
            </a:pPr>
            <a:r>
              <a:rPr lang="zh-CN" altLang="en-US" sz="2600" b="1" dirty="0">
                <a:solidFill>
                  <a:schemeClr val="accent2"/>
                </a:solidFill>
                <a:latin typeface="Times New Roman" panose="02020603050405020304" pitchFamily="18" charset="0"/>
                <a:ea typeface="楷体" panose="02010609060101010101" pitchFamily="49" charset="-122"/>
              </a:rPr>
              <a:t>将待裁剪直线段看做有方向的，那么根据</a:t>
            </a:r>
            <a:r>
              <a:rPr lang="en-US" altLang="zh-CN" sz="2600" b="1" i="1" dirty="0">
                <a:solidFill>
                  <a:schemeClr val="accent2"/>
                </a:solidFill>
                <a:latin typeface="Times New Roman" panose="02020603050405020304" pitchFamily="18" charset="0"/>
                <a:ea typeface="楷体" panose="02010609060101010101" pitchFamily="49" charset="-122"/>
              </a:rPr>
              <a:t>dxdy</a:t>
            </a:r>
            <a:r>
              <a:rPr lang="zh-CN" altLang="en-US" sz="2600" b="1" dirty="0">
                <a:solidFill>
                  <a:schemeClr val="accent2"/>
                </a:solidFill>
                <a:latin typeface="Times New Roman" panose="02020603050405020304" pitchFamily="18" charset="0"/>
                <a:ea typeface="楷体" panose="02010609060101010101" pitchFamily="49" charset="-122"/>
              </a:rPr>
              <a:t>可以把窗口边界的四条边分成两类，一类称为</a:t>
            </a:r>
            <a:r>
              <a:rPr lang="zh-CN" altLang="en-US" sz="2600" b="1" dirty="0">
                <a:solidFill>
                  <a:srgbClr val="CC0000"/>
                </a:solidFill>
                <a:latin typeface="Times New Roman" panose="02020603050405020304" pitchFamily="18" charset="0"/>
                <a:ea typeface="楷体" panose="02010609060101010101" pitchFamily="49" charset="-122"/>
              </a:rPr>
              <a:t>始边（入边）</a:t>
            </a:r>
            <a:r>
              <a:rPr lang="zh-CN" altLang="en-US" sz="2600" b="1" dirty="0">
                <a:solidFill>
                  <a:schemeClr val="accent2"/>
                </a:solidFill>
                <a:latin typeface="Times New Roman" panose="02020603050405020304" pitchFamily="18" charset="0"/>
                <a:ea typeface="楷体" panose="02010609060101010101" pitchFamily="49" charset="-122"/>
              </a:rPr>
              <a:t>，另一类称为</a:t>
            </a:r>
            <a:r>
              <a:rPr lang="zh-CN" altLang="en-US" sz="2600" b="1" dirty="0">
                <a:solidFill>
                  <a:srgbClr val="CC0000"/>
                </a:solidFill>
                <a:latin typeface="Times New Roman" panose="02020603050405020304" pitchFamily="18" charset="0"/>
                <a:ea typeface="楷体" panose="02010609060101010101" pitchFamily="49" charset="-122"/>
              </a:rPr>
              <a:t>终边（出边）</a:t>
            </a:r>
            <a:r>
              <a:rPr lang="zh-CN" altLang="en-US" sz="2600" b="1" dirty="0">
                <a:solidFill>
                  <a:schemeClr val="accent2"/>
                </a:solidFill>
                <a:latin typeface="Times New Roman" panose="02020603050405020304" pitchFamily="18" charset="0"/>
                <a:ea typeface="楷体" panose="02010609060101010101" pitchFamily="49" charset="-122"/>
              </a:rPr>
              <a:t>。</a:t>
            </a:r>
            <a:endParaRPr lang="zh-CN" altLang="en-US" sz="2600" b="1" dirty="0">
              <a:solidFill>
                <a:schemeClr val="tx1"/>
              </a:solidFill>
              <a:latin typeface="Times New Roman" panose="02020603050405020304" pitchFamily="18" charset="0"/>
              <a:ea typeface="楷体" panose="02010609060101010101" pitchFamily="49" charset="-122"/>
            </a:endParaRPr>
          </a:p>
        </p:txBody>
      </p:sp>
      <p:sp>
        <p:nvSpPr>
          <p:cNvPr id="5" name="标题 1"/>
          <p:cNvSpPr txBox="1">
            <a:spLocks noChangeArrowheads="1"/>
          </p:cNvSpPr>
          <p:nvPr/>
        </p:nvSpPr>
        <p:spPr>
          <a:xfrm>
            <a:off x="457200" y="349250"/>
            <a:ext cx="8229600" cy="992188"/>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直线裁剪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0"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Liang</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_GB2312"/>
                <a:cs typeface="楷体_GB2312"/>
              </a:rPr>
              <a:t>-Barsky</a:t>
            </a:r>
            <a:r>
              <a:rPr kumimoji="0" lang="zh-CN" altLang="en-US" sz="2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j-cs"/>
              </a:rPr>
              <a:t>参数化</a:t>
            </a: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j-cs"/>
              </a:rPr>
              <a:t>裁剪</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算法</a:t>
            </a: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
        <p:nvSpPr>
          <p:cNvPr id="41987" name="Text Box 27"/>
          <p:cNvSpPr txBox="1"/>
          <p:nvPr/>
        </p:nvSpPr>
        <p:spPr>
          <a:xfrm>
            <a:off x="973138" y="3065463"/>
            <a:ext cx="5313362" cy="1939925"/>
          </a:xfrm>
          <a:prstGeom prst="rect">
            <a:avLst/>
          </a:prstGeom>
          <a:noFill/>
          <a:ln w="9525">
            <a:noFill/>
          </a:ln>
        </p:spPr>
        <p:txBody>
          <a:bodyPr anchor="t" anchorCtr="0">
            <a:spAutoFit/>
          </a:bodyPr>
          <a:p>
            <a:pPr>
              <a:lnSpc>
                <a:spcPct val="125000"/>
              </a:lnSpc>
              <a:buFont typeface="Arial" panose="020B0604020202020204" pitchFamily="34" charset="0"/>
              <a:buChar char="•"/>
            </a:pPr>
            <a:r>
              <a:rPr lang="zh-CN" altLang="en-US" sz="2400" b="1" dirty="0">
                <a:solidFill>
                  <a:srgbClr val="800080"/>
                </a:solidFill>
                <a:latin typeface="Times New Roman" panose="02020603050405020304" pitchFamily="18" charset="0"/>
                <a:ea typeface="楷体" panose="02010609060101010101" pitchFamily="49" charset="-122"/>
              </a:rPr>
              <a:t>当</a:t>
            </a:r>
            <a:r>
              <a:rPr lang="en-US" altLang="zh-CN" sz="2400" b="1" i="1" dirty="0">
                <a:solidFill>
                  <a:srgbClr val="800080"/>
                </a:solidFill>
                <a:latin typeface="Times New Roman" panose="02020603050405020304" pitchFamily="18" charset="0"/>
                <a:ea typeface="楷体" panose="02010609060101010101" pitchFamily="49" charset="-122"/>
              </a:rPr>
              <a:t>dx</a:t>
            </a:r>
            <a:r>
              <a:rPr lang="en-US" altLang="zh-CN" sz="2400" b="1" dirty="0">
                <a:solidFill>
                  <a:srgbClr val="CC0000"/>
                </a:solidFill>
                <a:latin typeface="Times New Roman" panose="02020603050405020304" pitchFamily="18" charset="0"/>
                <a:ea typeface="楷体" panose="02010609060101010101" pitchFamily="49" charset="-122"/>
              </a:rPr>
              <a:t>≥</a:t>
            </a:r>
            <a:r>
              <a:rPr lang="en-US" altLang="zh-CN" sz="2400" b="1" dirty="0">
                <a:solidFill>
                  <a:srgbClr val="800080"/>
                </a:solidFill>
                <a:latin typeface="Times New Roman" panose="02020603050405020304" pitchFamily="18" charset="0"/>
                <a:ea typeface="楷体" panose="02010609060101010101" pitchFamily="49" charset="-122"/>
              </a:rPr>
              <a:t>0</a:t>
            </a:r>
            <a:r>
              <a:rPr lang="zh-CN" altLang="zh-CN" sz="2400" b="1" dirty="0">
                <a:solidFill>
                  <a:srgbClr val="800080"/>
                </a:solidFill>
                <a:latin typeface="Times New Roman" panose="02020603050405020304" pitchFamily="18" charset="0"/>
                <a:ea typeface="楷体" panose="02010609060101010101" pitchFamily="49" charset="-122"/>
              </a:rPr>
              <a:t>时</a:t>
            </a:r>
            <a:r>
              <a:rPr lang="en-US" altLang="zh-CN" sz="2400" b="1" i="1" dirty="0">
                <a:solidFill>
                  <a:schemeClr val="accent2"/>
                </a:solidFill>
                <a:latin typeface="Times New Roman" panose="02020603050405020304" pitchFamily="18" charset="0"/>
                <a:ea typeface="楷体" panose="02010609060101010101" pitchFamily="49" charset="-122"/>
              </a:rPr>
              <a:t>x</a:t>
            </a:r>
            <a:r>
              <a:rPr lang="en-US" altLang="zh-CN" sz="2400" b="1" dirty="0">
                <a:solidFill>
                  <a:schemeClr val="accent2"/>
                </a:solidFill>
                <a:latin typeface="Times New Roman" panose="02020603050405020304" pitchFamily="18" charset="0"/>
                <a:ea typeface="楷体" panose="02010609060101010101" pitchFamily="49" charset="-122"/>
              </a:rPr>
              <a:t>=</a:t>
            </a:r>
            <a:r>
              <a:rPr lang="en-US" altLang="zh-CN" sz="2400" b="1" i="1" dirty="0">
                <a:solidFill>
                  <a:schemeClr val="accent2"/>
                </a:solidFill>
                <a:latin typeface="Times New Roman" panose="02020603050405020304" pitchFamily="18" charset="0"/>
                <a:ea typeface="楷体" panose="02010609060101010101" pitchFamily="49" charset="-122"/>
              </a:rPr>
              <a:t>x</a:t>
            </a:r>
            <a:r>
              <a:rPr lang="en-US" altLang="zh-CN" sz="2400" b="1" i="1" baseline="-25000" dirty="0">
                <a:solidFill>
                  <a:schemeClr val="accent2"/>
                </a:solidFill>
                <a:latin typeface="Times New Roman" panose="02020603050405020304" pitchFamily="18" charset="0"/>
                <a:ea typeface="楷体" panose="02010609060101010101" pitchFamily="49" charset="-122"/>
              </a:rPr>
              <a:t>L</a:t>
            </a:r>
            <a:r>
              <a:rPr lang="zh-CN" altLang="zh-CN" sz="2400" b="1" dirty="0">
                <a:solidFill>
                  <a:schemeClr val="accent2"/>
                </a:solidFill>
                <a:latin typeface="Times New Roman" panose="02020603050405020304" pitchFamily="18" charset="0"/>
                <a:ea typeface="楷体" panose="02010609060101010101" pitchFamily="49" charset="-122"/>
              </a:rPr>
              <a:t>为</a:t>
            </a:r>
            <a:r>
              <a:rPr lang="zh-CN" altLang="zh-CN" sz="2400" b="1" dirty="0">
                <a:solidFill>
                  <a:srgbClr val="CC0000"/>
                </a:solidFill>
                <a:latin typeface="Times New Roman" panose="02020603050405020304" pitchFamily="18" charset="0"/>
                <a:ea typeface="楷体" panose="02010609060101010101" pitchFamily="49" charset="-122"/>
              </a:rPr>
              <a:t>始边</a:t>
            </a:r>
            <a:r>
              <a:rPr lang="zh-CN" altLang="zh-CN" sz="2400" b="1" dirty="0">
                <a:solidFill>
                  <a:srgbClr val="800080"/>
                </a:solidFill>
                <a:latin typeface="Times New Roman" panose="02020603050405020304" pitchFamily="18" charset="0"/>
                <a:ea typeface="楷体" panose="02010609060101010101" pitchFamily="49" charset="-122"/>
              </a:rPr>
              <a:t>，</a:t>
            </a:r>
            <a:r>
              <a:rPr lang="en-US" altLang="zh-CN" sz="2400" b="1" i="1" dirty="0">
                <a:solidFill>
                  <a:schemeClr val="accent2"/>
                </a:solidFill>
                <a:latin typeface="Times New Roman" panose="02020603050405020304" pitchFamily="18" charset="0"/>
                <a:ea typeface="楷体" panose="02010609060101010101" pitchFamily="49" charset="-122"/>
              </a:rPr>
              <a:t>x</a:t>
            </a:r>
            <a:r>
              <a:rPr lang="en-US" altLang="zh-CN" sz="2400" b="1" dirty="0">
                <a:solidFill>
                  <a:schemeClr val="accent2"/>
                </a:solidFill>
                <a:latin typeface="Times New Roman" panose="02020603050405020304" pitchFamily="18" charset="0"/>
                <a:ea typeface="楷体" panose="02010609060101010101" pitchFamily="49" charset="-122"/>
              </a:rPr>
              <a:t>=</a:t>
            </a:r>
            <a:r>
              <a:rPr lang="en-US" altLang="zh-CN" sz="2400" b="1" i="1" dirty="0">
                <a:solidFill>
                  <a:schemeClr val="accent2"/>
                </a:solidFill>
                <a:latin typeface="Times New Roman" panose="02020603050405020304" pitchFamily="18" charset="0"/>
                <a:ea typeface="楷体" panose="02010609060101010101" pitchFamily="49" charset="-122"/>
              </a:rPr>
              <a:t>x</a:t>
            </a:r>
            <a:r>
              <a:rPr lang="en-US" altLang="zh-CN" sz="2400" b="1" i="1" baseline="-25000" dirty="0">
                <a:solidFill>
                  <a:schemeClr val="accent2"/>
                </a:solidFill>
                <a:latin typeface="Times New Roman" panose="02020603050405020304" pitchFamily="18" charset="0"/>
                <a:ea typeface="楷体" panose="02010609060101010101" pitchFamily="49" charset="-122"/>
              </a:rPr>
              <a:t>R</a:t>
            </a:r>
            <a:r>
              <a:rPr lang="zh-CN" altLang="zh-CN" sz="2400" b="1" dirty="0">
                <a:solidFill>
                  <a:srgbClr val="800080"/>
                </a:solidFill>
                <a:latin typeface="Times New Roman" panose="02020603050405020304" pitchFamily="18" charset="0"/>
                <a:ea typeface="楷体" panose="02010609060101010101" pitchFamily="49" charset="-122"/>
              </a:rPr>
              <a:t>为</a:t>
            </a:r>
            <a:r>
              <a:rPr lang="zh-CN" altLang="zh-CN" sz="2400" b="1" dirty="0">
                <a:solidFill>
                  <a:srgbClr val="CC0000"/>
                </a:solidFill>
                <a:latin typeface="Times New Roman" panose="02020603050405020304" pitchFamily="18" charset="0"/>
                <a:ea typeface="楷体" panose="02010609060101010101" pitchFamily="49" charset="-122"/>
              </a:rPr>
              <a:t>终边</a:t>
            </a:r>
            <a:r>
              <a:rPr lang="zh-CN" altLang="zh-CN" sz="2400" b="1" dirty="0">
                <a:solidFill>
                  <a:srgbClr val="800080"/>
                </a:solidFill>
                <a:latin typeface="Times New Roman" panose="02020603050405020304" pitchFamily="18" charset="0"/>
                <a:ea typeface="楷体" panose="02010609060101010101" pitchFamily="49" charset="-122"/>
              </a:rPr>
              <a:t>。</a:t>
            </a:r>
            <a:endParaRPr lang="en-US" altLang="zh-CN" sz="2400" b="1" dirty="0">
              <a:solidFill>
                <a:srgbClr val="800080"/>
              </a:solidFill>
              <a:latin typeface="Times New Roman" panose="02020603050405020304" pitchFamily="18" charset="0"/>
              <a:ea typeface="楷体" panose="02010609060101010101" pitchFamily="49" charset="-122"/>
            </a:endParaRPr>
          </a:p>
          <a:p>
            <a:pPr>
              <a:lnSpc>
                <a:spcPct val="125000"/>
              </a:lnSpc>
              <a:buFont typeface="Arial" panose="020B0604020202020204" pitchFamily="34" charset="0"/>
              <a:buChar char="•"/>
            </a:pPr>
            <a:r>
              <a:rPr lang="zh-CN" altLang="en-US" sz="2400" b="1" dirty="0">
                <a:solidFill>
                  <a:srgbClr val="800080"/>
                </a:solidFill>
                <a:latin typeface="Times New Roman" panose="02020603050405020304" pitchFamily="18" charset="0"/>
                <a:ea typeface="楷体" panose="02010609060101010101" pitchFamily="49" charset="-122"/>
              </a:rPr>
              <a:t>当</a:t>
            </a:r>
            <a:r>
              <a:rPr lang="en-US" altLang="zh-CN" sz="2400" b="1" i="1" dirty="0">
                <a:solidFill>
                  <a:srgbClr val="800080"/>
                </a:solidFill>
                <a:latin typeface="Times New Roman" panose="02020603050405020304" pitchFamily="18" charset="0"/>
                <a:ea typeface="楷体" panose="02010609060101010101" pitchFamily="49" charset="-122"/>
              </a:rPr>
              <a:t>dy</a:t>
            </a:r>
            <a:r>
              <a:rPr lang="en-US" altLang="zh-CN" sz="2400" b="1" dirty="0">
                <a:solidFill>
                  <a:srgbClr val="800080"/>
                </a:solidFill>
                <a:latin typeface="Times New Roman" panose="02020603050405020304" pitchFamily="18" charset="0"/>
                <a:ea typeface="楷体" panose="02010609060101010101" pitchFamily="49" charset="-122"/>
              </a:rPr>
              <a:t>≥0</a:t>
            </a:r>
            <a:r>
              <a:rPr lang="zh-CN" altLang="zh-CN" sz="2400" b="1" dirty="0">
                <a:solidFill>
                  <a:srgbClr val="800080"/>
                </a:solidFill>
                <a:latin typeface="Times New Roman" panose="02020603050405020304" pitchFamily="18" charset="0"/>
                <a:ea typeface="楷体" panose="02010609060101010101" pitchFamily="49" charset="-122"/>
              </a:rPr>
              <a:t>时</a:t>
            </a:r>
            <a:r>
              <a:rPr lang="zh-CN" altLang="en-US" sz="2400" b="1" dirty="0">
                <a:solidFill>
                  <a:srgbClr val="800080"/>
                </a:solidFill>
                <a:latin typeface="Times New Roman" panose="02020603050405020304" pitchFamily="18" charset="0"/>
                <a:ea typeface="楷体" panose="02010609060101010101" pitchFamily="49" charset="-122"/>
              </a:rPr>
              <a:t> </a:t>
            </a:r>
            <a:r>
              <a:rPr lang="en-US" altLang="zh-CN" sz="2400" b="1" i="1" dirty="0">
                <a:solidFill>
                  <a:schemeClr val="accent2"/>
                </a:solidFill>
                <a:latin typeface="Times New Roman" panose="02020603050405020304" pitchFamily="18" charset="0"/>
                <a:ea typeface="楷体" panose="02010609060101010101" pitchFamily="49" charset="-122"/>
              </a:rPr>
              <a:t>y</a:t>
            </a:r>
            <a:r>
              <a:rPr lang="en-US" altLang="zh-CN" sz="2400" b="1" dirty="0">
                <a:solidFill>
                  <a:schemeClr val="accent2"/>
                </a:solidFill>
                <a:latin typeface="Times New Roman" panose="02020603050405020304" pitchFamily="18" charset="0"/>
                <a:ea typeface="楷体" panose="02010609060101010101" pitchFamily="49" charset="-122"/>
              </a:rPr>
              <a:t>=</a:t>
            </a:r>
            <a:r>
              <a:rPr lang="en-US" altLang="zh-CN" sz="2400" b="1" i="1" dirty="0">
                <a:solidFill>
                  <a:schemeClr val="accent2"/>
                </a:solidFill>
                <a:latin typeface="Times New Roman" panose="02020603050405020304" pitchFamily="18" charset="0"/>
                <a:ea typeface="楷体" panose="02010609060101010101" pitchFamily="49" charset="-122"/>
              </a:rPr>
              <a:t>y</a:t>
            </a:r>
            <a:r>
              <a:rPr lang="en-US" altLang="zh-CN" sz="2400" b="1" i="1" baseline="-25000" dirty="0">
                <a:solidFill>
                  <a:schemeClr val="accent2"/>
                </a:solidFill>
                <a:latin typeface="Times New Roman" panose="02020603050405020304" pitchFamily="18" charset="0"/>
                <a:ea typeface="楷体" panose="02010609060101010101" pitchFamily="49" charset="-122"/>
              </a:rPr>
              <a:t>B</a:t>
            </a:r>
            <a:r>
              <a:rPr lang="zh-CN" altLang="zh-CN" sz="2400" b="1" dirty="0">
                <a:solidFill>
                  <a:schemeClr val="accent2"/>
                </a:solidFill>
                <a:latin typeface="Times New Roman" panose="02020603050405020304" pitchFamily="18" charset="0"/>
                <a:ea typeface="楷体" panose="02010609060101010101" pitchFamily="49" charset="-122"/>
              </a:rPr>
              <a:t>为</a:t>
            </a:r>
            <a:r>
              <a:rPr lang="zh-CN" altLang="zh-CN" sz="2400" b="1" dirty="0">
                <a:solidFill>
                  <a:srgbClr val="CC0000"/>
                </a:solidFill>
                <a:latin typeface="Times New Roman" panose="02020603050405020304" pitchFamily="18" charset="0"/>
                <a:ea typeface="楷体" panose="02010609060101010101" pitchFamily="49" charset="-122"/>
              </a:rPr>
              <a:t>始边</a:t>
            </a:r>
            <a:r>
              <a:rPr lang="zh-CN" altLang="zh-CN" sz="2400" b="1" dirty="0">
                <a:solidFill>
                  <a:srgbClr val="800080"/>
                </a:solidFill>
                <a:latin typeface="Times New Roman" panose="02020603050405020304" pitchFamily="18" charset="0"/>
                <a:ea typeface="楷体" panose="02010609060101010101" pitchFamily="49" charset="-122"/>
              </a:rPr>
              <a:t>，</a:t>
            </a:r>
            <a:r>
              <a:rPr lang="en-US" altLang="zh-CN" sz="2400" b="1" i="1" dirty="0">
                <a:solidFill>
                  <a:schemeClr val="accent2"/>
                </a:solidFill>
                <a:latin typeface="Times New Roman" panose="02020603050405020304" pitchFamily="18" charset="0"/>
                <a:ea typeface="楷体" panose="02010609060101010101" pitchFamily="49" charset="-122"/>
              </a:rPr>
              <a:t>y</a:t>
            </a:r>
            <a:r>
              <a:rPr lang="en-US" altLang="zh-CN" sz="2400" b="1" dirty="0">
                <a:solidFill>
                  <a:schemeClr val="accent2"/>
                </a:solidFill>
                <a:latin typeface="Times New Roman" panose="02020603050405020304" pitchFamily="18" charset="0"/>
                <a:ea typeface="楷体" panose="02010609060101010101" pitchFamily="49" charset="-122"/>
              </a:rPr>
              <a:t>=</a:t>
            </a:r>
            <a:r>
              <a:rPr lang="en-US" altLang="zh-CN" sz="2400" b="1" i="1" dirty="0">
                <a:solidFill>
                  <a:schemeClr val="accent2"/>
                </a:solidFill>
                <a:latin typeface="Times New Roman" panose="02020603050405020304" pitchFamily="18" charset="0"/>
                <a:ea typeface="楷体" panose="02010609060101010101" pitchFamily="49" charset="-122"/>
              </a:rPr>
              <a:t>y</a:t>
            </a:r>
            <a:r>
              <a:rPr lang="en-US" altLang="zh-CN" sz="2400" b="1" i="1" baseline="-25000" dirty="0">
                <a:solidFill>
                  <a:schemeClr val="accent2"/>
                </a:solidFill>
                <a:latin typeface="Times New Roman" panose="02020603050405020304" pitchFamily="18" charset="0"/>
                <a:ea typeface="楷体" panose="02010609060101010101" pitchFamily="49" charset="-122"/>
              </a:rPr>
              <a:t>T</a:t>
            </a:r>
            <a:r>
              <a:rPr lang="zh-CN" altLang="zh-CN" sz="2400" b="1" dirty="0">
                <a:solidFill>
                  <a:srgbClr val="800080"/>
                </a:solidFill>
                <a:latin typeface="Times New Roman" panose="02020603050405020304" pitchFamily="18" charset="0"/>
                <a:ea typeface="楷体" panose="02010609060101010101" pitchFamily="49" charset="-122"/>
              </a:rPr>
              <a:t>为</a:t>
            </a:r>
            <a:r>
              <a:rPr lang="zh-CN" altLang="zh-CN" sz="2400" b="1" dirty="0">
                <a:solidFill>
                  <a:srgbClr val="CC0000"/>
                </a:solidFill>
                <a:latin typeface="Times New Roman" panose="02020603050405020304" pitchFamily="18" charset="0"/>
                <a:ea typeface="楷体" panose="02010609060101010101" pitchFamily="49" charset="-122"/>
              </a:rPr>
              <a:t>终边</a:t>
            </a:r>
            <a:r>
              <a:rPr lang="zh-CN" altLang="zh-CN" sz="2400" b="1" dirty="0">
                <a:solidFill>
                  <a:srgbClr val="800080"/>
                </a:solidFill>
                <a:latin typeface="Times New Roman" panose="02020603050405020304" pitchFamily="18" charset="0"/>
                <a:ea typeface="楷体" panose="02010609060101010101" pitchFamily="49" charset="-122"/>
              </a:rPr>
              <a:t>。</a:t>
            </a:r>
            <a:endParaRPr lang="zh-CN" altLang="en-US" sz="2400" b="1" dirty="0">
              <a:solidFill>
                <a:srgbClr val="800080"/>
              </a:solidFill>
              <a:latin typeface="Times New Roman" panose="02020603050405020304" pitchFamily="18" charset="0"/>
              <a:ea typeface="楷体" panose="02010609060101010101" pitchFamily="49" charset="-122"/>
            </a:endParaRPr>
          </a:p>
          <a:p>
            <a:pPr>
              <a:lnSpc>
                <a:spcPct val="125000"/>
              </a:lnSpc>
              <a:buFont typeface="Arial" panose="020B0604020202020204" pitchFamily="34" charset="0"/>
              <a:buChar char="•"/>
            </a:pPr>
            <a:r>
              <a:rPr lang="zh-CN" altLang="en-US" sz="2400" b="1" dirty="0">
                <a:solidFill>
                  <a:srgbClr val="800080"/>
                </a:solidFill>
                <a:latin typeface="Times New Roman" panose="02020603050405020304" pitchFamily="18" charset="0"/>
                <a:ea typeface="楷体" panose="02010609060101010101" pitchFamily="49" charset="-122"/>
              </a:rPr>
              <a:t>当</a:t>
            </a:r>
            <a:r>
              <a:rPr lang="en-US" altLang="zh-CN" sz="2400" b="1" i="1" dirty="0">
                <a:solidFill>
                  <a:srgbClr val="800080"/>
                </a:solidFill>
                <a:latin typeface="Times New Roman" panose="02020603050405020304" pitchFamily="18" charset="0"/>
                <a:ea typeface="楷体" panose="02010609060101010101" pitchFamily="49" charset="-122"/>
              </a:rPr>
              <a:t>dx</a:t>
            </a:r>
            <a:r>
              <a:rPr lang="en-US" altLang="zh-CN" sz="2400" b="1" dirty="0">
                <a:solidFill>
                  <a:srgbClr val="CC0000"/>
                </a:solidFill>
                <a:latin typeface="Times New Roman" panose="02020603050405020304" pitchFamily="18" charset="0"/>
                <a:ea typeface="楷体" panose="02010609060101010101" pitchFamily="49" charset="-122"/>
              </a:rPr>
              <a:t>&lt;</a:t>
            </a:r>
            <a:r>
              <a:rPr lang="en-US" altLang="zh-CN" sz="2400" b="1" dirty="0">
                <a:solidFill>
                  <a:srgbClr val="800080"/>
                </a:solidFill>
                <a:latin typeface="Times New Roman" panose="02020603050405020304" pitchFamily="18" charset="0"/>
                <a:ea typeface="楷体" panose="02010609060101010101" pitchFamily="49" charset="-122"/>
              </a:rPr>
              <a:t>0</a:t>
            </a:r>
            <a:r>
              <a:rPr lang="zh-CN" altLang="zh-CN" sz="2400" b="1" dirty="0">
                <a:solidFill>
                  <a:srgbClr val="800080"/>
                </a:solidFill>
                <a:latin typeface="Times New Roman" panose="02020603050405020304" pitchFamily="18" charset="0"/>
                <a:ea typeface="楷体" panose="02010609060101010101" pitchFamily="49" charset="-122"/>
              </a:rPr>
              <a:t>时</a:t>
            </a:r>
            <a:r>
              <a:rPr lang="en-US" altLang="zh-CN" sz="2400" b="1" i="1" dirty="0">
                <a:solidFill>
                  <a:schemeClr val="accent2"/>
                </a:solidFill>
                <a:latin typeface="Times New Roman" panose="02020603050405020304" pitchFamily="18" charset="0"/>
                <a:ea typeface="楷体" panose="02010609060101010101" pitchFamily="49" charset="-122"/>
              </a:rPr>
              <a:t>x</a:t>
            </a:r>
            <a:r>
              <a:rPr lang="en-US" altLang="zh-CN" sz="2400" b="1" dirty="0">
                <a:solidFill>
                  <a:schemeClr val="accent2"/>
                </a:solidFill>
                <a:latin typeface="Times New Roman" panose="02020603050405020304" pitchFamily="18" charset="0"/>
                <a:ea typeface="楷体" panose="02010609060101010101" pitchFamily="49" charset="-122"/>
              </a:rPr>
              <a:t>=</a:t>
            </a:r>
            <a:r>
              <a:rPr lang="en-US" altLang="zh-CN" sz="2400" b="1" i="1" dirty="0">
                <a:solidFill>
                  <a:schemeClr val="accent2"/>
                </a:solidFill>
                <a:latin typeface="Times New Roman" panose="02020603050405020304" pitchFamily="18" charset="0"/>
                <a:ea typeface="楷体" panose="02010609060101010101" pitchFamily="49" charset="-122"/>
              </a:rPr>
              <a:t>x</a:t>
            </a:r>
            <a:r>
              <a:rPr lang="en-US" altLang="zh-CN" sz="2400" b="1" i="1" baseline="-25000" dirty="0">
                <a:solidFill>
                  <a:schemeClr val="accent2"/>
                </a:solidFill>
                <a:latin typeface="Times New Roman" panose="02020603050405020304" pitchFamily="18" charset="0"/>
                <a:ea typeface="楷体" panose="02010609060101010101" pitchFamily="49" charset="-122"/>
              </a:rPr>
              <a:t>L</a:t>
            </a:r>
            <a:r>
              <a:rPr lang="zh-CN" altLang="zh-CN" sz="2400" b="1" dirty="0">
                <a:solidFill>
                  <a:schemeClr val="accent2"/>
                </a:solidFill>
                <a:latin typeface="Times New Roman" panose="02020603050405020304" pitchFamily="18" charset="0"/>
                <a:ea typeface="楷体" panose="02010609060101010101" pitchFamily="49" charset="-122"/>
              </a:rPr>
              <a:t>为</a:t>
            </a:r>
            <a:r>
              <a:rPr lang="zh-CN" altLang="zh-CN" sz="2400" b="1" dirty="0">
                <a:solidFill>
                  <a:srgbClr val="CC0000"/>
                </a:solidFill>
                <a:latin typeface="Times New Roman" panose="02020603050405020304" pitchFamily="18" charset="0"/>
                <a:ea typeface="楷体" panose="02010609060101010101" pitchFamily="49" charset="-122"/>
              </a:rPr>
              <a:t>终边</a:t>
            </a:r>
            <a:r>
              <a:rPr lang="zh-CN" altLang="zh-CN" sz="2400" b="1" dirty="0">
                <a:solidFill>
                  <a:srgbClr val="800080"/>
                </a:solidFill>
                <a:latin typeface="Times New Roman" panose="02020603050405020304" pitchFamily="18" charset="0"/>
                <a:ea typeface="楷体" panose="02010609060101010101" pitchFamily="49" charset="-122"/>
              </a:rPr>
              <a:t>， </a:t>
            </a:r>
            <a:r>
              <a:rPr lang="en-US" altLang="zh-CN" sz="2400" b="1" i="1" dirty="0">
                <a:solidFill>
                  <a:schemeClr val="accent2"/>
                </a:solidFill>
                <a:latin typeface="Times New Roman" panose="02020603050405020304" pitchFamily="18" charset="0"/>
                <a:ea typeface="楷体" panose="02010609060101010101" pitchFamily="49" charset="-122"/>
              </a:rPr>
              <a:t>x</a:t>
            </a:r>
            <a:r>
              <a:rPr lang="en-US" altLang="zh-CN" sz="2400" b="1" dirty="0">
                <a:solidFill>
                  <a:schemeClr val="accent2"/>
                </a:solidFill>
                <a:latin typeface="Times New Roman" panose="02020603050405020304" pitchFamily="18" charset="0"/>
                <a:ea typeface="楷体" panose="02010609060101010101" pitchFamily="49" charset="-122"/>
              </a:rPr>
              <a:t>=</a:t>
            </a:r>
            <a:r>
              <a:rPr lang="en-US" altLang="zh-CN" sz="2400" b="1" i="1" dirty="0">
                <a:solidFill>
                  <a:schemeClr val="accent2"/>
                </a:solidFill>
                <a:latin typeface="Times New Roman" panose="02020603050405020304" pitchFamily="18" charset="0"/>
                <a:ea typeface="楷体" panose="02010609060101010101" pitchFamily="49" charset="-122"/>
              </a:rPr>
              <a:t>x</a:t>
            </a:r>
            <a:r>
              <a:rPr lang="en-US" altLang="zh-CN" sz="2400" b="1" i="1" baseline="-25000" dirty="0">
                <a:solidFill>
                  <a:schemeClr val="accent2"/>
                </a:solidFill>
                <a:latin typeface="Times New Roman" panose="02020603050405020304" pitchFamily="18" charset="0"/>
                <a:ea typeface="楷体" panose="02010609060101010101" pitchFamily="49" charset="-122"/>
              </a:rPr>
              <a:t>R</a:t>
            </a:r>
            <a:r>
              <a:rPr lang="zh-CN" altLang="zh-CN" sz="2400" b="1" dirty="0">
                <a:solidFill>
                  <a:srgbClr val="800080"/>
                </a:solidFill>
                <a:latin typeface="Times New Roman" panose="02020603050405020304" pitchFamily="18" charset="0"/>
                <a:ea typeface="楷体" panose="02010609060101010101" pitchFamily="49" charset="-122"/>
              </a:rPr>
              <a:t>为</a:t>
            </a:r>
            <a:r>
              <a:rPr lang="zh-CN" altLang="zh-CN" sz="2400" b="1" dirty="0">
                <a:solidFill>
                  <a:srgbClr val="CC0000"/>
                </a:solidFill>
                <a:latin typeface="Times New Roman" panose="02020603050405020304" pitchFamily="18" charset="0"/>
                <a:ea typeface="楷体" panose="02010609060101010101" pitchFamily="49" charset="-122"/>
              </a:rPr>
              <a:t>始边</a:t>
            </a:r>
            <a:r>
              <a:rPr lang="zh-CN" altLang="zh-CN" sz="2400" b="1" dirty="0">
                <a:solidFill>
                  <a:srgbClr val="800080"/>
                </a:solidFill>
                <a:latin typeface="Times New Roman" panose="02020603050405020304" pitchFamily="18" charset="0"/>
                <a:ea typeface="楷体" panose="02010609060101010101" pitchFamily="49" charset="-122"/>
              </a:rPr>
              <a:t>。</a:t>
            </a:r>
            <a:endParaRPr lang="en-US" altLang="zh-CN" sz="2400" b="1" dirty="0">
              <a:solidFill>
                <a:srgbClr val="800080"/>
              </a:solidFill>
              <a:latin typeface="Times New Roman" panose="02020603050405020304" pitchFamily="18" charset="0"/>
              <a:ea typeface="楷体" panose="02010609060101010101" pitchFamily="49" charset="-122"/>
            </a:endParaRPr>
          </a:p>
          <a:p>
            <a:pPr>
              <a:lnSpc>
                <a:spcPct val="125000"/>
              </a:lnSpc>
              <a:buFont typeface="Arial" panose="020B0604020202020204" pitchFamily="34" charset="0"/>
              <a:buChar char="•"/>
            </a:pPr>
            <a:r>
              <a:rPr lang="zh-CN" altLang="en-US" sz="2400" b="1" dirty="0">
                <a:solidFill>
                  <a:srgbClr val="800080"/>
                </a:solidFill>
                <a:latin typeface="Times New Roman" panose="02020603050405020304" pitchFamily="18" charset="0"/>
                <a:ea typeface="楷体" panose="02010609060101010101" pitchFamily="49" charset="-122"/>
              </a:rPr>
              <a:t>当</a:t>
            </a:r>
            <a:r>
              <a:rPr lang="en-US" altLang="zh-CN" sz="2400" b="1" i="1" dirty="0">
                <a:solidFill>
                  <a:srgbClr val="800080"/>
                </a:solidFill>
                <a:latin typeface="Times New Roman" panose="02020603050405020304" pitchFamily="18" charset="0"/>
                <a:ea typeface="楷体" panose="02010609060101010101" pitchFamily="49" charset="-122"/>
              </a:rPr>
              <a:t>dy</a:t>
            </a:r>
            <a:r>
              <a:rPr lang="en-US" altLang="zh-CN" sz="2400" b="1" dirty="0">
                <a:solidFill>
                  <a:srgbClr val="800080"/>
                </a:solidFill>
                <a:latin typeface="Times New Roman" panose="02020603050405020304" pitchFamily="18" charset="0"/>
                <a:ea typeface="楷体" panose="02010609060101010101" pitchFamily="49" charset="-122"/>
              </a:rPr>
              <a:t>&lt;0</a:t>
            </a:r>
            <a:r>
              <a:rPr lang="zh-CN" altLang="zh-CN" sz="2400" b="1" dirty="0">
                <a:solidFill>
                  <a:srgbClr val="800080"/>
                </a:solidFill>
                <a:latin typeface="Times New Roman" panose="02020603050405020304" pitchFamily="18" charset="0"/>
                <a:ea typeface="楷体" panose="02010609060101010101" pitchFamily="49" charset="-122"/>
              </a:rPr>
              <a:t>时</a:t>
            </a:r>
            <a:r>
              <a:rPr lang="en-US" altLang="zh-CN" sz="2400" b="1" i="1" dirty="0">
                <a:solidFill>
                  <a:schemeClr val="accent2"/>
                </a:solidFill>
                <a:latin typeface="Times New Roman" panose="02020603050405020304" pitchFamily="18" charset="0"/>
                <a:ea typeface="楷体" panose="02010609060101010101" pitchFamily="49" charset="-122"/>
              </a:rPr>
              <a:t>y</a:t>
            </a:r>
            <a:r>
              <a:rPr lang="en-US" altLang="zh-CN" sz="2400" b="1" dirty="0">
                <a:solidFill>
                  <a:schemeClr val="accent2"/>
                </a:solidFill>
                <a:latin typeface="Times New Roman" panose="02020603050405020304" pitchFamily="18" charset="0"/>
                <a:ea typeface="楷体" panose="02010609060101010101" pitchFamily="49" charset="-122"/>
              </a:rPr>
              <a:t>=</a:t>
            </a:r>
            <a:r>
              <a:rPr lang="en-US" altLang="zh-CN" sz="2400" b="1" i="1" dirty="0">
                <a:solidFill>
                  <a:schemeClr val="accent2"/>
                </a:solidFill>
                <a:latin typeface="Times New Roman" panose="02020603050405020304" pitchFamily="18" charset="0"/>
                <a:ea typeface="楷体" panose="02010609060101010101" pitchFamily="49" charset="-122"/>
              </a:rPr>
              <a:t>y</a:t>
            </a:r>
            <a:r>
              <a:rPr lang="en-US" altLang="zh-CN" sz="2400" b="1" i="1" baseline="-25000" dirty="0">
                <a:solidFill>
                  <a:schemeClr val="accent2"/>
                </a:solidFill>
                <a:latin typeface="Times New Roman" panose="02020603050405020304" pitchFamily="18" charset="0"/>
                <a:ea typeface="楷体" panose="02010609060101010101" pitchFamily="49" charset="-122"/>
              </a:rPr>
              <a:t>B</a:t>
            </a:r>
            <a:r>
              <a:rPr lang="zh-CN" altLang="zh-CN" sz="2400" b="1" dirty="0">
                <a:solidFill>
                  <a:schemeClr val="accent2"/>
                </a:solidFill>
                <a:latin typeface="Times New Roman" panose="02020603050405020304" pitchFamily="18" charset="0"/>
                <a:ea typeface="楷体" panose="02010609060101010101" pitchFamily="49" charset="-122"/>
              </a:rPr>
              <a:t>为</a:t>
            </a:r>
            <a:r>
              <a:rPr lang="zh-CN" altLang="zh-CN" sz="2400" b="1" dirty="0">
                <a:solidFill>
                  <a:srgbClr val="CC0000"/>
                </a:solidFill>
                <a:latin typeface="Times New Roman" panose="02020603050405020304" pitchFamily="18" charset="0"/>
                <a:ea typeface="楷体" panose="02010609060101010101" pitchFamily="49" charset="-122"/>
              </a:rPr>
              <a:t>终边</a:t>
            </a:r>
            <a:r>
              <a:rPr lang="zh-CN" altLang="zh-CN" sz="2400" b="1" dirty="0">
                <a:solidFill>
                  <a:srgbClr val="800080"/>
                </a:solidFill>
                <a:latin typeface="Times New Roman" panose="02020603050405020304" pitchFamily="18" charset="0"/>
                <a:ea typeface="楷体" panose="02010609060101010101" pitchFamily="49" charset="-122"/>
              </a:rPr>
              <a:t>，</a:t>
            </a:r>
            <a:r>
              <a:rPr lang="en-US" altLang="zh-CN" sz="2400" b="1" i="1" dirty="0">
                <a:solidFill>
                  <a:schemeClr val="accent2"/>
                </a:solidFill>
                <a:latin typeface="Times New Roman" panose="02020603050405020304" pitchFamily="18" charset="0"/>
                <a:ea typeface="楷体" panose="02010609060101010101" pitchFamily="49" charset="-122"/>
              </a:rPr>
              <a:t>y</a:t>
            </a:r>
            <a:r>
              <a:rPr lang="en-US" altLang="zh-CN" sz="2400" b="1" dirty="0">
                <a:solidFill>
                  <a:schemeClr val="accent2"/>
                </a:solidFill>
                <a:latin typeface="Times New Roman" panose="02020603050405020304" pitchFamily="18" charset="0"/>
                <a:ea typeface="楷体" panose="02010609060101010101" pitchFamily="49" charset="-122"/>
              </a:rPr>
              <a:t>=</a:t>
            </a:r>
            <a:r>
              <a:rPr lang="en-US" altLang="zh-CN" sz="2400" b="1" i="1" dirty="0">
                <a:solidFill>
                  <a:schemeClr val="accent2"/>
                </a:solidFill>
                <a:latin typeface="Times New Roman" panose="02020603050405020304" pitchFamily="18" charset="0"/>
                <a:ea typeface="楷体" panose="02010609060101010101" pitchFamily="49" charset="-122"/>
              </a:rPr>
              <a:t>y</a:t>
            </a:r>
            <a:r>
              <a:rPr lang="en-US" altLang="zh-CN" sz="2400" b="1" i="1" baseline="-25000" dirty="0">
                <a:solidFill>
                  <a:schemeClr val="accent2"/>
                </a:solidFill>
                <a:latin typeface="Times New Roman" panose="02020603050405020304" pitchFamily="18" charset="0"/>
                <a:ea typeface="楷体" panose="02010609060101010101" pitchFamily="49" charset="-122"/>
              </a:rPr>
              <a:t>T</a:t>
            </a:r>
            <a:r>
              <a:rPr lang="zh-CN" altLang="zh-CN" sz="2400" b="1" dirty="0">
                <a:solidFill>
                  <a:srgbClr val="800080"/>
                </a:solidFill>
                <a:latin typeface="Times New Roman" panose="02020603050405020304" pitchFamily="18" charset="0"/>
                <a:ea typeface="楷体" panose="02010609060101010101" pitchFamily="49" charset="-122"/>
              </a:rPr>
              <a:t>为</a:t>
            </a:r>
            <a:r>
              <a:rPr lang="zh-CN" altLang="zh-CN" sz="2400" b="1" dirty="0">
                <a:solidFill>
                  <a:srgbClr val="CC0000"/>
                </a:solidFill>
                <a:latin typeface="Times New Roman" panose="02020603050405020304" pitchFamily="18" charset="0"/>
                <a:ea typeface="楷体" panose="02010609060101010101" pitchFamily="49" charset="-122"/>
              </a:rPr>
              <a:t>始边</a:t>
            </a:r>
            <a:r>
              <a:rPr lang="zh-CN" altLang="zh-CN" sz="2400" b="1" dirty="0">
                <a:solidFill>
                  <a:srgbClr val="800080"/>
                </a:solidFill>
                <a:latin typeface="Times New Roman" panose="02020603050405020304" pitchFamily="18" charset="0"/>
                <a:ea typeface="楷体" panose="02010609060101010101" pitchFamily="49" charset="-122"/>
              </a:rPr>
              <a:t>。</a:t>
            </a:r>
            <a:endParaRPr lang="zh-CN" altLang="en-US" sz="2400" b="1" dirty="0">
              <a:solidFill>
                <a:srgbClr val="800080"/>
              </a:solidFill>
              <a:latin typeface="Times New Roman" panose="02020603050405020304" pitchFamily="18" charset="0"/>
              <a:ea typeface="楷体" panose="02010609060101010101" pitchFamily="49" charset="-122"/>
            </a:endParaRPr>
          </a:p>
        </p:txBody>
      </p:sp>
      <p:grpSp>
        <p:nvGrpSpPr>
          <p:cNvPr id="41988" name="组合 1"/>
          <p:cNvGrpSpPr/>
          <p:nvPr/>
        </p:nvGrpSpPr>
        <p:grpSpPr>
          <a:xfrm>
            <a:off x="4867275" y="4516438"/>
            <a:ext cx="4157663" cy="2162175"/>
            <a:chOff x="3887676" y="4686288"/>
            <a:chExt cx="3436261" cy="1986376"/>
          </a:xfrm>
        </p:grpSpPr>
        <p:sp>
          <p:nvSpPr>
            <p:cNvPr id="41989" name="Line 3"/>
            <p:cNvSpPr/>
            <p:nvPr/>
          </p:nvSpPr>
          <p:spPr>
            <a:xfrm flipV="1">
              <a:off x="4193329" y="4966939"/>
              <a:ext cx="0" cy="1463931"/>
            </a:xfrm>
            <a:prstGeom prst="line">
              <a:avLst/>
            </a:prstGeom>
            <a:ln w="9525" cap="flat" cmpd="sng">
              <a:solidFill>
                <a:schemeClr val="tx1"/>
              </a:solidFill>
              <a:prstDash val="solid"/>
              <a:round/>
              <a:headEnd type="none" w="med" len="med"/>
              <a:tailEnd type="triangle" w="med" len="med"/>
            </a:ln>
          </p:spPr>
        </p:sp>
        <p:sp>
          <p:nvSpPr>
            <p:cNvPr id="41990" name="Line 4"/>
            <p:cNvSpPr/>
            <p:nvPr/>
          </p:nvSpPr>
          <p:spPr>
            <a:xfrm>
              <a:off x="4193329" y="6430871"/>
              <a:ext cx="2954648" cy="0"/>
            </a:xfrm>
            <a:prstGeom prst="line">
              <a:avLst/>
            </a:prstGeom>
            <a:ln w="9525" cap="flat" cmpd="sng">
              <a:solidFill>
                <a:schemeClr val="tx1"/>
              </a:solidFill>
              <a:prstDash val="solid"/>
              <a:round/>
              <a:headEnd type="none" w="med" len="med"/>
              <a:tailEnd type="triangle" w="med" len="med"/>
            </a:ln>
          </p:spPr>
        </p:sp>
        <p:sp>
          <p:nvSpPr>
            <p:cNvPr id="41991" name="Rectangle 5"/>
            <p:cNvSpPr/>
            <p:nvPr/>
          </p:nvSpPr>
          <p:spPr>
            <a:xfrm>
              <a:off x="5110289" y="5135051"/>
              <a:ext cx="1324497" cy="732420"/>
            </a:xfrm>
            <a:prstGeom prst="rect">
              <a:avLst/>
            </a:prstGeom>
            <a:solidFill>
              <a:srgbClr val="E8FFFF"/>
            </a:solid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1992" name="Line 6"/>
            <p:cNvSpPr/>
            <p:nvPr/>
          </p:nvSpPr>
          <p:spPr>
            <a:xfrm flipH="1">
              <a:off x="4290396" y="5135042"/>
              <a:ext cx="3028723" cy="7631"/>
            </a:xfrm>
            <a:prstGeom prst="line">
              <a:avLst/>
            </a:prstGeom>
            <a:ln w="9525" cap="flat" cmpd="sng">
              <a:solidFill>
                <a:schemeClr val="tx1"/>
              </a:solidFill>
              <a:prstDash val="dash"/>
              <a:round/>
              <a:headEnd type="none" w="med" len="med"/>
              <a:tailEnd type="none" w="med" len="med"/>
            </a:ln>
          </p:spPr>
        </p:sp>
        <p:sp>
          <p:nvSpPr>
            <p:cNvPr id="41993" name="Text Box 10"/>
            <p:cNvSpPr txBox="1"/>
            <p:nvPr/>
          </p:nvSpPr>
          <p:spPr>
            <a:xfrm>
              <a:off x="4295214" y="5005937"/>
              <a:ext cx="93394" cy="130286"/>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y</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1994" name="Text Box 11"/>
            <p:cNvSpPr txBox="1"/>
            <p:nvPr/>
          </p:nvSpPr>
          <p:spPr>
            <a:xfrm>
              <a:off x="7046093" y="6426176"/>
              <a:ext cx="101884" cy="246488"/>
            </a:xfrm>
            <a:prstGeom prst="rect">
              <a:avLst/>
            </a:prstGeom>
            <a:noFill/>
            <a:ln w="9525">
              <a:noFill/>
            </a:ln>
          </p:spPr>
          <p:txBody>
            <a:bodyPr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x</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1995" name="Text Box 12"/>
            <p:cNvSpPr txBox="1"/>
            <p:nvPr/>
          </p:nvSpPr>
          <p:spPr>
            <a:xfrm>
              <a:off x="3887676" y="5078710"/>
              <a:ext cx="180420" cy="131460"/>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y</a:t>
              </a:r>
              <a:r>
                <a:rPr lang="en-US" altLang="zh-CN" sz="1600" b="1" baseline="-25000" dirty="0">
                  <a:solidFill>
                    <a:srgbClr val="660033"/>
                  </a:solidFill>
                  <a:latin typeface="Times New Roman" panose="02020603050405020304" pitchFamily="18" charset="0"/>
                  <a:ea typeface="华文楷体" panose="02010600040101010101" pitchFamily="2" charset="-122"/>
                </a:rPr>
                <a:t>T</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1996" name="Text Box 13"/>
            <p:cNvSpPr txBox="1"/>
            <p:nvPr/>
          </p:nvSpPr>
          <p:spPr>
            <a:xfrm>
              <a:off x="3887676" y="5750095"/>
              <a:ext cx="180420" cy="130286"/>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y</a:t>
              </a:r>
              <a:r>
                <a:rPr lang="en-US" altLang="zh-CN" sz="1600" b="1" baseline="-25000" dirty="0">
                  <a:solidFill>
                    <a:srgbClr val="660033"/>
                  </a:solidFill>
                  <a:latin typeface="Times New Roman" panose="02020603050405020304" pitchFamily="18" charset="0"/>
                  <a:ea typeface="华文楷体" panose="02010600040101010101" pitchFamily="2" charset="-122"/>
                </a:rPr>
                <a:t>B</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1997" name="Text Box 14"/>
            <p:cNvSpPr txBox="1"/>
            <p:nvPr/>
          </p:nvSpPr>
          <p:spPr>
            <a:xfrm>
              <a:off x="5008404" y="6414438"/>
              <a:ext cx="220750" cy="246488"/>
            </a:xfrm>
            <a:prstGeom prst="rect">
              <a:avLst/>
            </a:prstGeom>
            <a:noFill/>
            <a:ln w="9525">
              <a:noFill/>
            </a:ln>
          </p:spPr>
          <p:txBody>
            <a:bodyPr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x</a:t>
              </a:r>
              <a:r>
                <a:rPr lang="en-US" altLang="zh-CN" sz="1600" b="1" baseline="-25000" dirty="0">
                  <a:solidFill>
                    <a:srgbClr val="660033"/>
                  </a:solidFill>
                  <a:latin typeface="Times New Roman" panose="02020603050405020304" pitchFamily="18" charset="0"/>
                  <a:ea typeface="华文楷体" panose="02010600040101010101" pitchFamily="2" charset="-122"/>
                </a:rPr>
                <a:t>L</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1998" name="Text Box 15"/>
            <p:cNvSpPr txBox="1"/>
            <p:nvPr/>
          </p:nvSpPr>
          <p:spPr>
            <a:xfrm>
              <a:off x="6332902" y="6414438"/>
              <a:ext cx="220750" cy="246488"/>
            </a:xfrm>
            <a:prstGeom prst="rect">
              <a:avLst/>
            </a:prstGeom>
            <a:noFill/>
            <a:ln w="9525">
              <a:noFill/>
            </a:ln>
          </p:spPr>
          <p:txBody>
            <a:bodyPr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x</a:t>
              </a:r>
              <a:r>
                <a:rPr lang="en-US" altLang="zh-CN" sz="1600" b="1" baseline="-25000" dirty="0">
                  <a:solidFill>
                    <a:srgbClr val="660033"/>
                  </a:solidFill>
                  <a:latin typeface="Times New Roman" panose="02020603050405020304" pitchFamily="18" charset="0"/>
                  <a:ea typeface="华文楷体" panose="02010600040101010101" pitchFamily="2" charset="-122"/>
                </a:rPr>
                <a:t>B</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1999" name="Line 17"/>
            <p:cNvSpPr/>
            <p:nvPr/>
          </p:nvSpPr>
          <p:spPr>
            <a:xfrm flipV="1">
              <a:off x="5772537" y="4966939"/>
              <a:ext cx="1144542" cy="741488"/>
            </a:xfrm>
            <a:prstGeom prst="line">
              <a:avLst/>
            </a:prstGeom>
            <a:ln w="44450" cap="flat" cmpd="sng">
              <a:solidFill>
                <a:schemeClr val="tx1"/>
              </a:solidFill>
              <a:prstDash val="solid"/>
              <a:round/>
              <a:headEnd type="none" w="med" len="med"/>
              <a:tailEnd type="none" w="med" len="med"/>
            </a:ln>
          </p:spPr>
        </p:sp>
        <p:sp>
          <p:nvSpPr>
            <p:cNvPr id="42000" name="Line 18"/>
            <p:cNvSpPr/>
            <p:nvPr/>
          </p:nvSpPr>
          <p:spPr>
            <a:xfrm>
              <a:off x="6434786" y="5078710"/>
              <a:ext cx="0" cy="281700"/>
            </a:xfrm>
            <a:prstGeom prst="line">
              <a:avLst/>
            </a:prstGeom>
            <a:ln w="9525" cap="flat" cmpd="sng">
              <a:solidFill>
                <a:schemeClr val="tx1"/>
              </a:solidFill>
              <a:prstDash val="sysDot"/>
              <a:round/>
              <a:headEnd type="none" w="med" len="med"/>
              <a:tailEnd type="none" w="med" len="med"/>
            </a:ln>
          </p:spPr>
        </p:sp>
        <p:sp>
          <p:nvSpPr>
            <p:cNvPr id="42001" name="Text Box 19"/>
            <p:cNvSpPr txBox="1"/>
            <p:nvPr/>
          </p:nvSpPr>
          <p:spPr>
            <a:xfrm>
              <a:off x="4927033" y="6020906"/>
              <a:ext cx="135846" cy="130286"/>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A</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2002" name="Text Box 20"/>
            <p:cNvSpPr txBox="1"/>
            <p:nvPr/>
          </p:nvSpPr>
          <p:spPr>
            <a:xfrm>
              <a:off x="5490773" y="5905058"/>
              <a:ext cx="125233" cy="130286"/>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B</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2003" name="Text Box 21"/>
            <p:cNvSpPr txBox="1"/>
            <p:nvPr/>
          </p:nvSpPr>
          <p:spPr>
            <a:xfrm>
              <a:off x="6456556" y="5349341"/>
              <a:ext cx="133723" cy="130286"/>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C</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2004" name="Text Box 22"/>
            <p:cNvSpPr txBox="1"/>
            <p:nvPr/>
          </p:nvSpPr>
          <p:spPr>
            <a:xfrm>
              <a:off x="6650488" y="5194220"/>
              <a:ext cx="133723" cy="130286"/>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D</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2005" name="Text Box 24"/>
            <p:cNvSpPr txBox="1"/>
            <p:nvPr/>
          </p:nvSpPr>
          <p:spPr>
            <a:xfrm>
              <a:off x="6566699" y="4686288"/>
              <a:ext cx="178298" cy="130286"/>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P</a:t>
              </a:r>
              <a:r>
                <a:rPr lang="en-US" altLang="zh-CN" sz="1600" b="1" baseline="-25000" dirty="0">
                  <a:solidFill>
                    <a:srgbClr val="660033"/>
                  </a:solidFill>
                  <a:latin typeface="Times New Roman" panose="02020603050405020304" pitchFamily="18" charset="0"/>
                  <a:ea typeface="华文楷体" panose="02010600040101010101" pitchFamily="2" charset="-122"/>
                </a:rPr>
                <a:t>1</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2006" name="Text Box 25"/>
            <p:cNvSpPr txBox="1"/>
            <p:nvPr/>
          </p:nvSpPr>
          <p:spPr>
            <a:xfrm>
              <a:off x="5517827" y="5511824"/>
              <a:ext cx="178298" cy="131460"/>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P</a:t>
              </a:r>
              <a:r>
                <a:rPr lang="en-US" altLang="zh-CN" sz="1600" b="1" baseline="-25000" dirty="0">
                  <a:solidFill>
                    <a:srgbClr val="660033"/>
                  </a:solidFill>
                  <a:latin typeface="Times New Roman" panose="02020603050405020304" pitchFamily="18" charset="0"/>
                  <a:ea typeface="华文楷体" panose="02010600040101010101" pitchFamily="2" charset="-122"/>
                </a:rPr>
                <a:t>0</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2007" name="Line 6"/>
            <p:cNvSpPr/>
            <p:nvPr/>
          </p:nvSpPr>
          <p:spPr>
            <a:xfrm flipH="1">
              <a:off x="4295214" y="5859839"/>
              <a:ext cx="3028723" cy="7631"/>
            </a:xfrm>
            <a:prstGeom prst="line">
              <a:avLst/>
            </a:prstGeom>
            <a:ln w="9525" cap="flat" cmpd="sng">
              <a:solidFill>
                <a:schemeClr val="tx1"/>
              </a:solidFill>
              <a:prstDash val="dash"/>
              <a:round/>
              <a:headEnd type="none" w="med" len="med"/>
              <a:tailEnd type="none" w="med" len="med"/>
            </a:ln>
          </p:spPr>
        </p:sp>
        <p:sp>
          <p:nvSpPr>
            <p:cNvPr id="42008" name="Line 6"/>
            <p:cNvSpPr/>
            <p:nvPr/>
          </p:nvSpPr>
          <p:spPr>
            <a:xfrm flipH="1" flipV="1">
              <a:off x="5117077" y="4816573"/>
              <a:ext cx="0" cy="1516328"/>
            </a:xfrm>
            <a:prstGeom prst="line">
              <a:avLst/>
            </a:prstGeom>
            <a:ln w="9525" cap="flat" cmpd="sng">
              <a:solidFill>
                <a:schemeClr val="tx1"/>
              </a:solidFill>
              <a:prstDash val="dash"/>
              <a:round/>
              <a:headEnd type="none" w="med" len="med"/>
              <a:tailEnd type="none" w="med" len="med"/>
            </a:ln>
          </p:spPr>
        </p:sp>
        <p:sp>
          <p:nvSpPr>
            <p:cNvPr id="42009" name="Line 6"/>
            <p:cNvSpPr/>
            <p:nvPr/>
          </p:nvSpPr>
          <p:spPr>
            <a:xfrm flipH="1" flipV="1">
              <a:off x="6440230" y="4753660"/>
              <a:ext cx="0" cy="1516328"/>
            </a:xfrm>
            <a:prstGeom prst="line">
              <a:avLst/>
            </a:prstGeom>
            <a:ln w="9525" cap="flat" cmpd="sng">
              <a:solidFill>
                <a:schemeClr val="tx1"/>
              </a:solidFill>
              <a:prstDash val="dash"/>
              <a:round/>
              <a:headEnd type="none" w="med" len="med"/>
              <a:tailEnd type="none" w="med" len="med"/>
            </a:ln>
          </p:spPr>
        </p:sp>
      </p:grpSp>
      <p:cxnSp>
        <p:nvCxnSpPr>
          <p:cNvPr id="3" name="直接连接符 2"/>
          <p:cNvCxnSpPr/>
          <p:nvPr/>
        </p:nvCxnSpPr>
        <p:spPr>
          <a:xfrm flipV="1">
            <a:off x="8532813" y="4437063"/>
            <a:ext cx="647700" cy="384175"/>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011" name="Oval 59"/>
          <p:cNvSpPr/>
          <p:nvPr/>
        </p:nvSpPr>
        <p:spPr>
          <a:xfrm>
            <a:off x="7059613" y="5595938"/>
            <a:ext cx="88900" cy="88900"/>
          </a:xfrm>
          <a:prstGeom prst="ellipse">
            <a:avLst/>
          </a:prstGeom>
          <a:solidFill>
            <a:srgbClr val="FF990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2012" name="Oval 59"/>
          <p:cNvSpPr/>
          <p:nvPr/>
        </p:nvSpPr>
        <p:spPr>
          <a:xfrm>
            <a:off x="8515350" y="4759325"/>
            <a:ext cx="88900" cy="88900"/>
          </a:xfrm>
          <a:prstGeom prst="ellipse">
            <a:avLst/>
          </a:prstGeom>
          <a:solidFill>
            <a:srgbClr val="FF990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cxnSp>
        <p:nvCxnSpPr>
          <p:cNvPr id="34" name="直接连接符 33"/>
          <p:cNvCxnSpPr/>
          <p:nvPr/>
        </p:nvCxnSpPr>
        <p:spPr>
          <a:xfrm flipV="1">
            <a:off x="5961063" y="5661025"/>
            <a:ext cx="1131888" cy="64770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8226"/>
                                        </p:tgtEl>
                                        <p:attrNameLst>
                                          <p:attrName>style.visibility</p:attrName>
                                        </p:attrNameLst>
                                      </p:cBhvr>
                                      <p:to>
                                        <p:strVal val="visible"/>
                                      </p:to>
                                    </p:set>
                                    <p:animEffect transition="in" filter="box(in)">
                                      <p:cBhvr>
                                        <p:cTn id="7" dur="500"/>
                                        <p:tgtEl>
                                          <p:spTgt spid="308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0274" name="Text Box 2"/>
          <p:cNvSpPr txBox="1"/>
          <p:nvPr/>
        </p:nvSpPr>
        <p:spPr>
          <a:xfrm>
            <a:off x="257175" y="2700338"/>
            <a:ext cx="8429625" cy="1014412"/>
          </a:xfrm>
          <a:prstGeom prst="rect">
            <a:avLst/>
          </a:prstGeom>
          <a:noFill/>
          <a:ln w="9525">
            <a:noFill/>
          </a:ln>
        </p:spPr>
        <p:txBody>
          <a:bodyPr anchor="t" anchorCtr="0">
            <a:spAutoFit/>
          </a:bodyPr>
          <a:p>
            <a:pPr algn="ctr">
              <a:lnSpc>
                <a:spcPct val="110000"/>
              </a:lnSpc>
              <a:spcBef>
                <a:spcPts val="600"/>
              </a:spcBef>
            </a:pPr>
            <a:r>
              <a:rPr lang="en-US" altLang="zh-CN" sz="2400" b="1" dirty="0">
                <a:solidFill>
                  <a:srgbClr val="CC0000"/>
                </a:solidFill>
                <a:latin typeface="Times New Roman" panose="02020603050405020304" pitchFamily="18" charset="0"/>
                <a:ea typeface="楷体" panose="02010609060101010101" pitchFamily="49" charset="-122"/>
              </a:rPr>
              <a:t>t</a:t>
            </a:r>
            <a:r>
              <a:rPr lang="en-US" altLang="zh-CN" sz="2400" b="1" baseline="-25000" dirty="0">
                <a:solidFill>
                  <a:srgbClr val="CC0000"/>
                </a:solidFill>
                <a:latin typeface="Times New Roman" panose="02020603050405020304" pitchFamily="18" charset="0"/>
                <a:ea typeface="楷体" panose="02010609060101010101" pitchFamily="49" charset="-122"/>
              </a:rPr>
              <a:t>1</a:t>
            </a:r>
            <a:r>
              <a:rPr lang="en-US" altLang="zh-CN" sz="2400" b="1" dirty="0">
                <a:solidFill>
                  <a:srgbClr val="CC0000"/>
                </a:solidFill>
                <a:latin typeface="Times New Roman" panose="02020603050405020304" pitchFamily="18" charset="0"/>
                <a:ea typeface="楷体" panose="02010609060101010101" pitchFamily="49" charset="-122"/>
              </a:rPr>
              <a:t> = max(</a:t>
            </a:r>
            <a:r>
              <a:rPr lang="en-US" altLang="zh-CN" sz="2400" b="1" dirty="0">
                <a:solidFill>
                  <a:schemeClr val="accent2"/>
                </a:solidFill>
                <a:latin typeface="Times New Roman" panose="02020603050405020304" pitchFamily="18" charset="0"/>
                <a:ea typeface="楷体" panose="02010609060101010101" pitchFamily="49" charset="-122"/>
              </a:rPr>
              <a:t>t</a:t>
            </a:r>
            <a:r>
              <a:rPr lang="en-US" altLang="zh-CN" sz="2400" b="1" baseline="-25000" dirty="0">
                <a:solidFill>
                  <a:schemeClr val="accent2"/>
                </a:solidFill>
                <a:latin typeface="Times New Roman" panose="02020603050405020304" pitchFamily="18" charset="0"/>
                <a:ea typeface="楷体" panose="02010609060101010101" pitchFamily="49" charset="-122"/>
              </a:rPr>
              <a:t>1</a:t>
            </a:r>
            <a:r>
              <a:rPr lang="en-US" altLang="zh-CN" sz="2400" b="1" dirty="0">
                <a:solidFill>
                  <a:schemeClr val="accent2"/>
                </a:solidFill>
                <a:latin typeface="Times New Roman" panose="02020603050405020304" pitchFamily="18" charset="0"/>
                <a:ea typeface="楷体" panose="02010609060101010101" pitchFamily="49" charset="-122"/>
              </a:rPr>
              <a:t>’</a:t>
            </a:r>
            <a:r>
              <a:rPr lang="zh-CN" altLang="en-US" sz="2400" b="1" dirty="0">
                <a:solidFill>
                  <a:srgbClr val="CC0000"/>
                </a:solidFill>
                <a:latin typeface="Times New Roman" panose="02020603050405020304" pitchFamily="18" charset="0"/>
                <a:ea typeface="楷体" panose="02010609060101010101" pitchFamily="49" charset="-122"/>
              </a:rPr>
              <a:t>，</a:t>
            </a:r>
            <a:r>
              <a:rPr lang="en-US" altLang="zh-CN" sz="2400" b="1" dirty="0">
                <a:solidFill>
                  <a:srgbClr val="CC0000"/>
                </a:solidFill>
                <a:latin typeface="Times New Roman" panose="02020603050405020304" pitchFamily="18" charset="0"/>
                <a:ea typeface="楷体" panose="02010609060101010101" pitchFamily="49" charset="-122"/>
              </a:rPr>
              <a:t>t</a:t>
            </a:r>
            <a:r>
              <a:rPr lang="en-US" altLang="zh-CN" sz="2400" b="1" baseline="-25000" dirty="0">
                <a:solidFill>
                  <a:srgbClr val="CC0000"/>
                </a:solidFill>
                <a:latin typeface="Times New Roman" panose="02020603050405020304" pitchFamily="18" charset="0"/>
                <a:ea typeface="楷体" panose="02010609060101010101" pitchFamily="49" charset="-122"/>
              </a:rPr>
              <a:t>1</a:t>
            </a:r>
            <a:r>
              <a:rPr lang="en-US" altLang="zh-CN" sz="2400" b="1" dirty="0">
                <a:solidFill>
                  <a:srgbClr val="CC0000"/>
                </a:solidFill>
                <a:latin typeface="Times New Roman" panose="02020603050405020304" pitchFamily="18" charset="0"/>
                <a:ea typeface="楷体" panose="02010609060101010101" pitchFamily="49" charset="-122"/>
              </a:rPr>
              <a:t>’’</a:t>
            </a:r>
            <a:r>
              <a:rPr lang="zh-CN" altLang="en-US" sz="2400" b="1" dirty="0">
                <a:solidFill>
                  <a:srgbClr val="CC0000"/>
                </a:solidFill>
                <a:latin typeface="Times New Roman" panose="02020603050405020304" pitchFamily="18" charset="0"/>
                <a:ea typeface="楷体" panose="02010609060101010101" pitchFamily="49" charset="-122"/>
              </a:rPr>
              <a:t>，</a:t>
            </a:r>
            <a:r>
              <a:rPr lang="en-US" altLang="zh-CN" sz="2400" b="1" dirty="0">
                <a:solidFill>
                  <a:schemeClr val="accent2"/>
                </a:solidFill>
                <a:latin typeface="Times New Roman" panose="02020603050405020304" pitchFamily="18" charset="0"/>
                <a:ea typeface="楷体" panose="02010609060101010101" pitchFamily="49" charset="-122"/>
              </a:rPr>
              <a:t>0</a:t>
            </a:r>
            <a:r>
              <a:rPr lang="en-US" altLang="zh-CN" sz="2400" b="1" dirty="0">
                <a:solidFill>
                  <a:srgbClr val="CC0000"/>
                </a:solidFill>
                <a:latin typeface="Times New Roman" panose="02020603050405020304" pitchFamily="18" charset="0"/>
                <a:ea typeface="楷体" panose="02010609060101010101" pitchFamily="49" charset="-122"/>
              </a:rPr>
              <a:t> )</a:t>
            </a:r>
            <a:endParaRPr lang="en-US" altLang="zh-CN" sz="2400" b="1" dirty="0">
              <a:solidFill>
                <a:srgbClr val="CC0000"/>
              </a:solidFill>
              <a:latin typeface="Times New Roman" panose="02020603050405020304" pitchFamily="18" charset="0"/>
              <a:ea typeface="楷体" panose="02010609060101010101" pitchFamily="49" charset="-122"/>
            </a:endParaRPr>
          </a:p>
          <a:p>
            <a:pPr>
              <a:lnSpc>
                <a:spcPct val="110000"/>
              </a:lnSpc>
              <a:spcBef>
                <a:spcPts val="600"/>
              </a:spcBef>
            </a:pPr>
            <a:r>
              <a:rPr lang="zh-CN" altLang="en-US" sz="2400" b="1" dirty="0">
                <a:solidFill>
                  <a:srgbClr val="800080"/>
                </a:solidFill>
                <a:latin typeface="Times New Roman" panose="02020603050405020304" pitchFamily="18" charset="0"/>
                <a:ea typeface="楷体" panose="02010609060101010101" pitchFamily="49" charset="-122"/>
              </a:rPr>
              <a:t>         则</a:t>
            </a:r>
            <a:r>
              <a:rPr lang="en-US" altLang="zh-CN" sz="2400" b="1" dirty="0">
                <a:solidFill>
                  <a:srgbClr val="800080"/>
                </a:solidFill>
                <a:latin typeface="Times New Roman" panose="02020603050405020304" pitchFamily="18" charset="0"/>
                <a:ea typeface="楷体" panose="02010609060101010101" pitchFamily="49" charset="-122"/>
              </a:rPr>
              <a:t>t</a:t>
            </a:r>
            <a:r>
              <a:rPr lang="en-US" altLang="zh-CN" sz="2400" b="1" baseline="-25000" dirty="0">
                <a:solidFill>
                  <a:srgbClr val="800080"/>
                </a:solidFill>
                <a:latin typeface="Times New Roman" panose="02020603050405020304" pitchFamily="18" charset="0"/>
                <a:ea typeface="楷体" panose="02010609060101010101" pitchFamily="49" charset="-122"/>
              </a:rPr>
              <a:t>1  </a:t>
            </a:r>
            <a:r>
              <a:rPr lang="zh-CN" altLang="en-US" sz="2400" b="1" dirty="0">
                <a:solidFill>
                  <a:srgbClr val="800080"/>
                </a:solidFill>
                <a:latin typeface="Times New Roman" panose="02020603050405020304" pitchFamily="18" charset="0"/>
                <a:ea typeface="楷体" panose="02010609060101010101" pitchFamily="49" charset="-122"/>
              </a:rPr>
              <a:t>就是图中</a:t>
            </a:r>
            <a:r>
              <a:rPr lang="en-US" altLang="zh-CN" sz="2400" b="1" dirty="0">
                <a:solidFill>
                  <a:srgbClr val="800080"/>
                </a:solidFill>
                <a:latin typeface="Times New Roman" panose="02020603050405020304" pitchFamily="18" charset="0"/>
                <a:ea typeface="楷体" panose="02010609060101010101" pitchFamily="49" charset="-122"/>
              </a:rPr>
              <a:t>A</a:t>
            </a:r>
            <a:r>
              <a:rPr lang="zh-CN" altLang="en-US" sz="2400" b="1" dirty="0">
                <a:solidFill>
                  <a:srgbClr val="800080"/>
                </a:solidFill>
                <a:latin typeface="Times New Roman" panose="02020603050405020304" pitchFamily="18" charset="0"/>
                <a:ea typeface="楷体" panose="02010609060101010101" pitchFamily="49" charset="-122"/>
              </a:rPr>
              <a:t>、</a:t>
            </a:r>
            <a:r>
              <a:rPr lang="en-US" altLang="zh-CN" sz="2400" b="1" dirty="0">
                <a:solidFill>
                  <a:srgbClr val="800080"/>
                </a:solidFill>
                <a:latin typeface="Times New Roman" panose="02020603050405020304" pitchFamily="18" charset="0"/>
                <a:ea typeface="楷体" panose="02010609060101010101" pitchFamily="49" charset="-122"/>
              </a:rPr>
              <a:t>B</a:t>
            </a:r>
            <a:r>
              <a:rPr lang="zh-CN" altLang="zh-CN" sz="2400" b="1" dirty="0">
                <a:solidFill>
                  <a:srgbClr val="800080"/>
                </a:solidFill>
                <a:latin typeface="Times New Roman" panose="02020603050405020304" pitchFamily="18" charset="0"/>
                <a:ea typeface="楷体" panose="02010609060101010101" pitchFamily="49" charset="-122"/>
              </a:rPr>
              <a:t>和</a:t>
            </a:r>
            <a:r>
              <a:rPr lang="en-US" altLang="zh-CN" sz="2400" b="1" dirty="0">
                <a:solidFill>
                  <a:srgbClr val="800080"/>
                </a:solidFill>
                <a:latin typeface="Times New Roman" panose="02020603050405020304" pitchFamily="18" charset="0"/>
                <a:ea typeface="楷体" panose="02010609060101010101" pitchFamily="49" charset="-122"/>
              </a:rPr>
              <a:t>P</a:t>
            </a:r>
            <a:r>
              <a:rPr lang="en-US" altLang="zh-CN" sz="2400" b="1" baseline="-25000" dirty="0">
                <a:solidFill>
                  <a:srgbClr val="800080"/>
                </a:solidFill>
                <a:latin typeface="Times New Roman" panose="02020603050405020304" pitchFamily="18" charset="0"/>
                <a:ea typeface="楷体" panose="02010609060101010101" pitchFamily="49" charset="-122"/>
              </a:rPr>
              <a:t>1</a:t>
            </a:r>
            <a:r>
              <a:rPr lang="zh-CN" altLang="zh-CN" sz="2400" b="1" dirty="0">
                <a:solidFill>
                  <a:srgbClr val="800080"/>
                </a:solidFill>
                <a:latin typeface="Times New Roman" panose="02020603050405020304" pitchFamily="18" charset="0"/>
                <a:ea typeface="楷体" panose="02010609060101010101" pitchFamily="49" charset="-122"/>
              </a:rPr>
              <a:t>三点中最靠近</a:t>
            </a:r>
            <a:r>
              <a:rPr lang="en-US" altLang="zh-CN" sz="2400" b="1" dirty="0">
                <a:solidFill>
                  <a:srgbClr val="800080"/>
                </a:solidFill>
                <a:latin typeface="Times New Roman" panose="02020603050405020304" pitchFamily="18" charset="0"/>
                <a:ea typeface="楷体" panose="02010609060101010101" pitchFamily="49" charset="-122"/>
              </a:rPr>
              <a:t>P</a:t>
            </a:r>
            <a:r>
              <a:rPr lang="en-US" altLang="zh-CN" sz="2400" b="1" baseline="-25000" dirty="0">
                <a:solidFill>
                  <a:srgbClr val="800080"/>
                </a:solidFill>
                <a:latin typeface="Times New Roman" panose="02020603050405020304" pitchFamily="18" charset="0"/>
                <a:ea typeface="楷体" panose="02010609060101010101" pitchFamily="49" charset="-122"/>
              </a:rPr>
              <a:t>2</a:t>
            </a:r>
            <a:r>
              <a:rPr lang="zh-CN" altLang="zh-CN" sz="2400" b="1" dirty="0">
                <a:solidFill>
                  <a:srgbClr val="800080"/>
                </a:solidFill>
                <a:latin typeface="Times New Roman" panose="02020603050405020304" pitchFamily="18" charset="0"/>
                <a:ea typeface="楷体" panose="02010609060101010101" pitchFamily="49" charset="-122"/>
              </a:rPr>
              <a:t>的点的参数。</a:t>
            </a:r>
            <a:endParaRPr lang="zh-CN" altLang="en-US" sz="2400" dirty="0">
              <a:latin typeface="Times New Roman" panose="02020603050405020304" pitchFamily="18" charset="0"/>
              <a:ea typeface="楷体" panose="02010609060101010101" pitchFamily="49" charset="-122"/>
            </a:endParaRPr>
          </a:p>
        </p:txBody>
      </p:sp>
      <p:sp>
        <p:nvSpPr>
          <p:cNvPr id="43010" name="Line 3"/>
          <p:cNvSpPr/>
          <p:nvPr/>
        </p:nvSpPr>
        <p:spPr>
          <a:xfrm>
            <a:off x="6462713" y="6215063"/>
            <a:ext cx="2681287" cy="0"/>
          </a:xfrm>
          <a:prstGeom prst="line">
            <a:avLst/>
          </a:prstGeom>
          <a:ln w="9525" cap="flat" cmpd="sng">
            <a:solidFill>
              <a:schemeClr val="tx1"/>
            </a:solidFill>
            <a:prstDash val="solid"/>
            <a:round/>
            <a:headEnd type="none" w="med" len="med"/>
            <a:tailEnd type="triangle" w="med" len="med"/>
          </a:ln>
        </p:spPr>
      </p:sp>
      <p:sp>
        <p:nvSpPr>
          <p:cNvPr id="43011" name="Text Box 4"/>
          <p:cNvSpPr txBox="1"/>
          <p:nvPr/>
        </p:nvSpPr>
        <p:spPr>
          <a:xfrm>
            <a:off x="9051925" y="6207125"/>
            <a:ext cx="101600" cy="244475"/>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x</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grpSp>
        <p:nvGrpSpPr>
          <p:cNvPr id="43012" name="Group 5"/>
          <p:cNvGrpSpPr/>
          <p:nvPr/>
        </p:nvGrpSpPr>
        <p:grpSpPr>
          <a:xfrm>
            <a:off x="6184900" y="4084638"/>
            <a:ext cx="2605088" cy="2349500"/>
            <a:chOff x="3896" y="2573"/>
            <a:chExt cx="1641" cy="1480"/>
          </a:xfrm>
        </p:grpSpPr>
        <p:sp>
          <p:nvSpPr>
            <p:cNvPr id="43013" name="Line 6"/>
            <p:cNvSpPr/>
            <p:nvPr/>
          </p:nvSpPr>
          <p:spPr>
            <a:xfrm flipV="1">
              <a:off x="4071" y="2700"/>
              <a:ext cx="0" cy="1215"/>
            </a:xfrm>
            <a:prstGeom prst="line">
              <a:avLst/>
            </a:prstGeom>
            <a:ln w="9525" cap="flat" cmpd="sng">
              <a:solidFill>
                <a:schemeClr val="tx1"/>
              </a:solidFill>
              <a:prstDash val="solid"/>
              <a:round/>
              <a:headEnd type="none" w="med" len="med"/>
              <a:tailEnd type="triangle" w="med" len="med"/>
            </a:ln>
          </p:spPr>
        </p:sp>
        <p:sp>
          <p:nvSpPr>
            <p:cNvPr id="43014" name="Rectangle 7"/>
            <p:cNvSpPr/>
            <p:nvPr/>
          </p:nvSpPr>
          <p:spPr>
            <a:xfrm>
              <a:off x="4595" y="2911"/>
              <a:ext cx="757" cy="475"/>
            </a:xfrm>
            <a:prstGeom prst="rect">
              <a:avLst/>
            </a:prstGeom>
            <a:no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3015" name="Line 8"/>
            <p:cNvSpPr/>
            <p:nvPr/>
          </p:nvSpPr>
          <p:spPr>
            <a:xfrm flipH="1">
              <a:off x="4071" y="2911"/>
              <a:ext cx="524" cy="0"/>
            </a:xfrm>
            <a:prstGeom prst="line">
              <a:avLst/>
            </a:prstGeom>
            <a:ln w="9525" cap="flat" cmpd="sng">
              <a:solidFill>
                <a:schemeClr val="tx1"/>
              </a:solidFill>
              <a:prstDash val="sysDot"/>
              <a:round/>
              <a:headEnd type="none" w="med" len="med"/>
              <a:tailEnd type="none" w="med" len="med"/>
            </a:ln>
          </p:spPr>
        </p:sp>
        <p:sp>
          <p:nvSpPr>
            <p:cNvPr id="43016" name="Line 9"/>
            <p:cNvSpPr/>
            <p:nvPr/>
          </p:nvSpPr>
          <p:spPr>
            <a:xfrm flipH="1">
              <a:off x="4071" y="3386"/>
              <a:ext cx="524" cy="0"/>
            </a:xfrm>
            <a:prstGeom prst="line">
              <a:avLst/>
            </a:prstGeom>
            <a:ln w="9525" cap="flat" cmpd="sng">
              <a:solidFill>
                <a:schemeClr val="tx1"/>
              </a:solidFill>
              <a:prstDash val="sysDot"/>
              <a:round/>
              <a:headEnd type="none" w="med" len="med"/>
              <a:tailEnd type="none" w="med" len="med"/>
            </a:ln>
          </p:spPr>
        </p:sp>
        <p:sp>
          <p:nvSpPr>
            <p:cNvPr id="43017" name="Line 10"/>
            <p:cNvSpPr/>
            <p:nvPr/>
          </p:nvSpPr>
          <p:spPr>
            <a:xfrm>
              <a:off x="4595" y="3386"/>
              <a:ext cx="0" cy="529"/>
            </a:xfrm>
            <a:prstGeom prst="line">
              <a:avLst/>
            </a:prstGeom>
            <a:ln w="9525" cap="flat" cmpd="sng">
              <a:solidFill>
                <a:schemeClr val="tx1"/>
              </a:solidFill>
              <a:prstDash val="sysDot"/>
              <a:round/>
              <a:headEnd type="none" w="med" len="med"/>
              <a:tailEnd type="none" w="med" len="med"/>
            </a:ln>
          </p:spPr>
        </p:sp>
        <p:sp>
          <p:nvSpPr>
            <p:cNvPr id="43018" name="Line 11"/>
            <p:cNvSpPr/>
            <p:nvPr/>
          </p:nvSpPr>
          <p:spPr>
            <a:xfrm>
              <a:off x="5352" y="3386"/>
              <a:ext cx="0" cy="529"/>
            </a:xfrm>
            <a:prstGeom prst="line">
              <a:avLst/>
            </a:prstGeom>
            <a:ln w="9525" cap="flat" cmpd="sng">
              <a:solidFill>
                <a:schemeClr val="tx1"/>
              </a:solidFill>
              <a:prstDash val="sysDot"/>
              <a:round/>
              <a:headEnd type="none" w="med" len="med"/>
              <a:tailEnd type="none" w="med" len="med"/>
            </a:ln>
          </p:spPr>
        </p:sp>
        <p:sp>
          <p:nvSpPr>
            <p:cNvPr id="43019" name="Text Box 12"/>
            <p:cNvSpPr txBox="1"/>
            <p:nvPr/>
          </p:nvSpPr>
          <p:spPr>
            <a:xfrm>
              <a:off x="4129" y="2578"/>
              <a:ext cx="64"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y</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3020" name="Text Box 13"/>
            <p:cNvSpPr txBox="1"/>
            <p:nvPr/>
          </p:nvSpPr>
          <p:spPr>
            <a:xfrm>
              <a:off x="3896" y="2800"/>
              <a:ext cx="123"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y</a:t>
              </a:r>
              <a:r>
                <a:rPr lang="en-US" altLang="zh-CN" sz="1600" b="1" baseline="-25000" dirty="0">
                  <a:solidFill>
                    <a:srgbClr val="660033"/>
                  </a:solidFill>
                  <a:latin typeface="Times New Roman" panose="02020603050405020304" pitchFamily="18" charset="0"/>
                  <a:ea typeface="华文楷体" panose="02010600040101010101" pitchFamily="2" charset="-122"/>
                </a:rPr>
                <a:t>T</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3021" name="Text Box 14"/>
            <p:cNvSpPr txBox="1"/>
            <p:nvPr/>
          </p:nvSpPr>
          <p:spPr>
            <a:xfrm>
              <a:off x="3896" y="3276"/>
              <a:ext cx="123"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y</a:t>
              </a:r>
              <a:r>
                <a:rPr lang="en-US" altLang="zh-CN" sz="1600" b="1" baseline="-25000" dirty="0">
                  <a:solidFill>
                    <a:srgbClr val="660033"/>
                  </a:solidFill>
                  <a:latin typeface="Times New Roman" panose="02020603050405020304" pitchFamily="18" charset="0"/>
                  <a:ea typeface="华文楷体" panose="02010600040101010101" pitchFamily="2" charset="-122"/>
                </a:rPr>
                <a:t>B</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3022" name="Text Box 15"/>
            <p:cNvSpPr txBox="1"/>
            <p:nvPr/>
          </p:nvSpPr>
          <p:spPr>
            <a:xfrm>
              <a:off x="4537" y="3899"/>
              <a:ext cx="123"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x</a:t>
              </a:r>
              <a:r>
                <a:rPr lang="en-US" altLang="zh-CN" sz="1600" b="1" baseline="-25000" dirty="0">
                  <a:solidFill>
                    <a:srgbClr val="660033"/>
                  </a:solidFill>
                  <a:latin typeface="Times New Roman" panose="02020603050405020304" pitchFamily="18" charset="0"/>
                  <a:ea typeface="华文楷体" panose="02010600040101010101" pitchFamily="2" charset="-122"/>
                </a:rPr>
                <a:t>L</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3023" name="Text Box 16"/>
            <p:cNvSpPr txBox="1"/>
            <p:nvPr/>
          </p:nvSpPr>
          <p:spPr>
            <a:xfrm>
              <a:off x="5294" y="3899"/>
              <a:ext cx="123"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x</a:t>
              </a:r>
              <a:r>
                <a:rPr lang="en-US" altLang="zh-CN" sz="1600" b="1" baseline="-25000" dirty="0">
                  <a:solidFill>
                    <a:srgbClr val="660033"/>
                  </a:solidFill>
                  <a:latin typeface="Times New Roman" panose="02020603050405020304" pitchFamily="18" charset="0"/>
                  <a:ea typeface="华文楷体" panose="02010600040101010101" pitchFamily="2" charset="-122"/>
                </a:rPr>
                <a:t>B</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3024" name="Line 17"/>
            <p:cNvSpPr/>
            <p:nvPr/>
          </p:nvSpPr>
          <p:spPr>
            <a:xfrm flipV="1">
              <a:off x="4595" y="2647"/>
              <a:ext cx="0" cy="264"/>
            </a:xfrm>
            <a:prstGeom prst="line">
              <a:avLst/>
            </a:prstGeom>
            <a:ln w="9525" cap="flat" cmpd="sng">
              <a:solidFill>
                <a:schemeClr val="tx1"/>
              </a:solidFill>
              <a:prstDash val="sysDot"/>
              <a:round/>
              <a:headEnd type="none" w="med" len="med"/>
              <a:tailEnd type="none" w="med" len="med"/>
            </a:ln>
          </p:spPr>
        </p:sp>
        <p:sp>
          <p:nvSpPr>
            <p:cNvPr id="43025" name="Line 18"/>
            <p:cNvSpPr/>
            <p:nvPr/>
          </p:nvSpPr>
          <p:spPr>
            <a:xfrm flipV="1">
              <a:off x="4313" y="2594"/>
              <a:ext cx="1224" cy="845"/>
            </a:xfrm>
            <a:prstGeom prst="line">
              <a:avLst/>
            </a:prstGeom>
            <a:ln w="9525" cap="flat" cmpd="sng">
              <a:solidFill>
                <a:schemeClr val="tx1"/>
              </a:solidFill>
              <a:prstDash val="solid"/>
              <a:round/>
              <a:headEnd type="none" w="med" len="med"/>
              <a:tailEnd type="none" w="med" len="med"/>
            </a:ln>
          </p:spPr>
        </p:sp>
        <p:sp>
          <p:nvSpPr>
            <p:cNvPr id="43026" name="Line 19"/>
            <p:cNvSpPr/>
            <p:nvPr/>
          </p:nvSpPr>
          <p:spPr>
            <a:xfrm>
              <a:off x="5352" y="2647"/>
              <a:ext cx="0" cy="264"/>
            </a:xfrm>
            <a:prstGeom prst="line">
              <a:avLst/>
            </a:prstGeom>
            <a:ln w="9525" cap="flat" cmpd="sng">
              <a:solidFill>
                <a:schemeClr val="tx1"/>
              </a:solidFill>
              <a:prstDash val="sysDot"/>
              <a:round/>
              <a:headEnd type="none" w="med" len="med"/>
              <a:tailEnd type="none" w="med" len="med"/>
            </a:ln>
          </p:spPr>
        </p:sp>
        <p:sp>
          <p:nvSpPr>
            <p:cNvPr id="43027" name="Text Box 20"/>
            <p:cNvSpPr txBox="1"/>
            <p:nvPr/>
          </p:nvSpPr>
          <p:spPr>
            <a:xfrm>
              <a:off x="4313" y="3212"/>
              <a:ext cx="92"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A</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3028" name="Text Box 21"/>
            <p:cNvSpPr txBox="1"/>
            <p:nvPr/>
          </p:nvSpPr>
          <p:spPr>
            <a:xfrm>
              <a:off x="4663" y="3170"/>
              <a:ext cx="85"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B</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3029" name="Text Box 22"/>
            <p:cNvSpPr txBox="1"/>
            <p:nvPr/>
          </p:nvSpPr>
          <p:spPr>
            <a:xfrm>
              <a:off x="5071" y="2895"/>
              <a:ext cx="92"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C</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3030" name="Text Box 23"/>
            <p:cNvSpPr txBox="1"/>
            <p:nvPr/>
          </p:nvSpPr>
          <p:spPr>
            <a:xfrm>
              <a:off x="5420" y="2631"/>
              <a:ext cx="92"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D</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3031" name="Line 24"/>
            <p:cNvSpPr/>
            <p:nvPr/>
          </p:nvSpPr>
          <p:spPr>
            <a:xfrm flipV="1">
              <a:off x="4175" y="2789"/>
              <a:ext cx="1063" cy="757"/>
            </a:xfrm>
            <a:prstGeom prst="line">
              <a:avLst/>
            </a:prstGeom>
            <a:ln w="28575" cap="flat" cmpd="sng">
              <a:solidFill>
                <a:srgbClr val="CC0000"/>
              </a:solidFill>
              <a:prstDash val="solid"/>
              <a:round/>
              <a:headEnd type="none" w="med" len="med"/>
              <a:tailEnd type="none" w="med" len="med"/>
            </a:ln>
          </p:spPr>
        </p:sp>
        <p:sp>
          <p:nvSpPr>
            <p:cNvPr id="43032" name="Text Box 25"/>
            <p:cNvSpPr txBox="1"/>
            <p:nvPr/>
          </p:nvSpPr>
          <p:spPr>
            <a:xfrm>
              <a:off x="5132" y="2573"/>
              <a:ext cx="122"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P</a:t>
              </a:r>
              <a:r>
                <a:rPr lang="en-US" altLang="zh-CN" sz="1600" b="1" baseline="-25000" dirty="0">
                  <a:solidFill>
                    <a:srgbClr val="660033"/>
                  </a:solidFill>
                  <a:latin typeface="Times New Roman" panose="02020603050405020304" pitchFamily="18" charset="0"/>
                  <a:ea typeface="华文楷体" panose="02010600040101010101" pitchFamily="2" charset="-122"/>
                </a:rPr>
                <a:t>2</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3033" name="Text Box 26"/>
            <p:cNvSpPr txBox="1"/>
            <p:nvPr/>
          </p:nvSpPr>
          <p:spPr>
            <a:xfrm>
              <a:off x="4073" y="3534"/>
              <a:ext cx="122"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P</a:t>
              </a:r>
              <a:r>
                <a:rPr lang="en-US" altLang="zh-CN" sz="1600" b="1" baseline="-25000" dirty="0">
                  <a:solidFill>
                    <a:srgbClr val="660033"/>
                  </a:solidFill>
                  <a:latin typeface="Times New Roman" panose="02020603050405020304" pitchFamily="18" charset="0"/>
                  <a:ea typeface="华文楷体" panose="02010600040101010101" pitchFamily="2" charset="-122"/>
                </a:rPr>
                <a:t>1</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grpSp>
      <p:sp>
        <p:nvSpPr>
          <p:cNvPr id="43034" name="Rectangle 27"/>
          <p:cNvSpPr/>
          <p:nvPr/>
        </p:nvSpPr>
        <p:spPr>
          <a:xfrm>
            <a:off x="6746875" y="6583363"/>
            <a:ext cx="184150" cy="274637"/>
          </a:xfrm>
          <a:prstGeom prst="rect">
            <a:avLst/>
          </a:prstGeom>
          <a:noFill/>
          <a:ln w="9525">
            <a:noFill/>
          </a:ln>
        </p:spPr>
        <p:txBody>
          <a:bodyPr wrap="none" anchor="t" anchorCtr="0">
            <a:spAutoFit/>
          </a:bodyPr>
          <a:p>
            <a:pPr algn="ctr"/>
            <a:endParaRPr lang="zh-CN" altLang="zh-CN" sz="1200" b="1" dirty="0">
              <a:solidFill>
                <a:srgbClr val="660033"/>
              </a:solidFill>
              <a:latin typeface="幼圆" panose="02010509060101010101" pitchFamily="49" charset="-122"/>
              <a:ea typeface="幼圆" panose="02010509060101010101" pitchFamily="49" charset="-122"/>
            </a:endParaRPr>
          </a:p>
        </p:txBody>
      </p:sp>
      <p:sp>
        <p:nvSpPr>
          <p:cNvPr id="310300" name="Text Box 28"/>
          <p:cNvSpPr txBox="1"/>
          <p:nvPr/>
        </p:nvSpPr>
        <p:spPr>
          <a:xfrm>
            <a:off x="333375" y="1257300"/>
            <a:ext cx="8124825" cy="1554163"/>
          </a:xfrm>
          <a:prstGeom prst="rect">
            <a:avLst/>
          </a:prstGeom>
          <a:noFill/>
          <a:ln w="12700">
            <a:noFill/>
          </a:ln>
        </p:spPr>
        <p:txBody>
          <a:bodyPr anchor="t" anchorCtr="0">
            <a:spAutoFit/>
          </a:bodyPr>
          <a:p>
            <a:pPr>
              <a:lnSpc>
                <a:spcPct val="125000"/>
              </a:lnSpc>
              <a:buFont typeface="Arial" panose="020B0604020202020204" pitchFamily="34" charset="0"/>
              <a:buChar char="•"/>
            </a:pPr>
            <a:r>
              <a:rPr lang="zh-CN" altLang="en-US" sz="2600" b="1" dirty="0">
                <a:solidFill>
                  <a:srgbClr val="800080"/>
                </a:solidFill>
                <a:latin typeface="Times New Roman" panose="02020603050405020304" pitchFamily="18" charset="0"/>
                <a:ea typeface="楷体" panose="02010609060101010101" pitchFamily="49" charset="-122"/>
              </a:rPr>
              <a:t>裁剪结果线段的起点是直线与两条始边的交点以及直线段起始端点中参数</a:t>
            </a:r>
            <a:r>
              <a:rPr lang="en-US" altLang="zh-CN" sz="2600" b="1" dirty="0">
                <a:solidFill>
                  <a:srgbClr val="800080"/>
                </a:solidFill>
                <a:latin typeface="Times New Roman" panose="02020603050405020304" pitchFamily="18" charset="0"/>
                <a:ea typeface="楷体" panose="02010609060101010101" pitchFamily="49" charset="-122"/>
              </a:rPr>
              <a:t>t</a:t>
            </a:r>
            <a:r>
              <a:rPr lang="zh-CN" altLang="en-US" sz="2600" b="1" dirty="0">
                <a:solidFill>
                  <a:srgbClr val="800080"/>
                </a:solidFill>
                <a:latin typeface="Times New Roman" panose="02020603050405020304" pitchFamily="18" charset="0"/>
                <a:ea typeface="楷体" panose="02010609060101010101" pitchFamily="49" charset="-122"/>
              </a:rPr>
              <a:t>最大的一个点</a:t>
            </a:r>
            <a:endParaRPr lang="en-US" altLang="zh-CN" sz="2600" b="1" dirty="0">
              <a:solidFill>
                <a:srgbClr val="800080"/>
              </a:solidFill>
              <a:latin typeface="Times New Roman" panose="02020603050405020304" pitchFamily="18" charset="0"/>
              <a:ea typeface="楷体" panose="02010609060101010101" pitchFamily="49" charset="-122"/>
            </a:endParaRPr>
          </a:p>
          <a:p>
            <a:pPr marL="742950" lvl="1" indent="-285750" algn="l" rtl="0" eaLnBrk="1" fontAlgn="base" hangingPunct="1">
              <a:lnSpc>
                <a:spcPct val="125000"/>
              </a:lnSpc>
              <a:spcBef>
                <a:spcPct val="0"/>
              </a:spcBef>
              <a:spcAft>
                <a:spcPct val="0"/>
              </a:spcAft>
              <a:buFont typeface="Times New Roman" panose="02020603050405020304" pitchFamily="18" charset="0"/>
              <a:buChar char="─"/>
            </a:pPr>
            <a:r>
              <a:rPr lang="zh-CN" altLang="zh-CN" sz="2400" b="1" dirty="0">
                <a:solidFill>
                  <a:srgbClr val="800080"/>
                </a:solidFill>
                <a:latin typeface="Times New Roman" panose="02020603050405020304" pitchFamily="18" charset="0"/>
                <a:ea typeface="楷体" panose="02010609060101010101" pitchFamily="49" charset="-122"/>
              </a:rPr>
              <a:t>求出</a:t>
            </a:r>
            <a:r>
              <a:rPr lang="en-US" altLang="zh-CN" sz="2400" b="1" dirty="0">
                <a:solidFill>
                  <a:srgbClr val="800080"/>
                </a:solidFill>
                <a:latin typeface="Times New Roman" panose="02020603050405020304" pitchFamily="18" charset="0"/>
                <a:ea typeface="楷体" panose="02010609060101010101" pitchFamily="49" charset="-122"/>
              </a:rPr>
              <a:t>P</a:t>
            </a:r>
            <a:r>
              <a:rPr lang="en-US" altLang="zh-CN" sz="2400" b="1" baseline="-25000" dirty="0">
                <a:solidFill>
                  <a:srgbClr val="800080"/>
                </a:solidFill>
                <a:latin typeface="Times New Roman" panose="02020603050405020304" pitchFamily="18" charset="0"/>
                <a:ea typeface="楷体" panose="02010609060101010101" pitchFamily="49" charset="-122"/>
              </a:rPr>
              <a:t>1</a:t>
            </a:r>
            <a:r>
              <a:rPr lang="en-US" altLang="zh-CN" sz="2400" b="1" dirty="0">
                <a:solidFill>
                  <a:srgbClr val="800080"/>
                </a:solidFill>
                <a:latin typeface="Times New Roman" panose="02020603050405020304" pitchFamily="18" charset="0"/>
                <a:ea typeface="楷体" panose="02010609060101010101" pitchFamily="49" charset="-122"/>
              </a:rPr>
              <a:t>P</a:t>
            </a:r>
            <a:r>
              <a:rPr lang="en-US" altLang="zh-CN" sz="2400" b="1" baseline="-25000" dirty="0">
                <a:solidFill>
                  <a:srgbClr val="800080"/>
                </a:solidFill>
                <a:latin typeface="Times New Roman" panose="02020603050405020304" pitchFamily="18" charset="0"/>
                <a:ea typeface="楷体" panose="02010609060101010101" pitchFamily="49" charset="-122"/>
              </a:rPr>
              <a:t>2</a:t>
            </a:r>
            <a:r>
              <a:rPr lang="zh-CN" altLang="zh-CN" sz="2400" b="1" dirty="0">
                <a:solidFill>
                  <a:srgbClr val="800080"/>
                </a:solidFill>
                <a:latin typeface="Times New Roman" panose="02020603050405020304" pitchFamily="18" charset="0"/>
                <a:ea typeface="楷体" panose="02010609060101010101" pitchFamily="49" charset="-122"/>
              </a:rPr>
              <a:t>和两条</a:t>
            </a:r>
            <a:r>
              <a:rPr lang="zh-CN" altLang="zh-CN" sz="2400" b="1" dirty="0">
                <a:solidFill>
                  <a:srgbClr val="CC0000"/>
                </a:solidFill>
                <a:latin typeface="Times New Roman" panose="02020603050405020304" pitchFamily="18" charset="0"/>
                <a:ea typeface="楷体" panose="02010609060101010101" pitchFamily="49" charset="-122"/>
              </a:rPr>
              <a:t>始边</a:t>
            </a:r>
            <a:r>
              <a:rPr lang="zh-CN" altLang="zh-CN" sz="2400" b="1" dirty="0">
                <a:solidFill>
                  <a:srgbClr val="800080"/>
                </a:solidFill>
                <a:latin typeface="Times New Roman" panose="02020603050405020304" pitchFamily="18" charset="0"/>
                <a:ea typeface="楷体" panose="02010609060101010101" pitchFamily="49" charset="-122"/>
              </a:rPr>
              <a:t>的交点的参数</a:t>
            </a:r>
            <a:r>
              <a:rPr lang="en-US" altLang="zh-CN" sz="2400" b="1" dirty="0">
                <a:solidFill>
                  <a:srgbClr val="800080"/>
                </a:solidFill>
                <a:latin typeface="Times New Roman" panose="02020603050405020304" pitchFamily="18" charset="0"/>
                <a:ea typeface="楷体" panose="02010609060101010101" pitchFamily="49" charset="-122"/>
              </a:rPr>
              <a:t>t</a:t>
            </a:r>
            <a:r>
              <a:rPr lang="en-US" altLang="zh-CN" sz="2400" b="1" baseline="-25000" dirty="0">
                <a:solidFill>
                  <a:srgbClr val="800080"/>
                </a:solidFill>
                <a:latin typeface="Times New Roman" panose="02020603050405020304" pitchFamily="18" charset="0"/>
                <a:ea typeface="楷体" panose="02010609060101010101" pitchFamily="49" charset="-122"/>
              </a:rPr>
              <a:t>1</a:t>
            </a:r>
            <a:r>
              <a:rPr lang="en-US" altLang="zh-CN" sz="2400" b="1" dirty="0">
                <a:solidFill>
                  <a:srgbClr val="800080"/>
                </a:solidFill>
                <a:latin typeface="Times New Roman" panose="02020603050405020304" pitchFamily="18" charset="0"/>
                <a:ea typeface="楷体" panose="02010609060101010101" pitchFamily="49" charset="-122"/>
              </a:rPr>
              <a:t>’</a:t>
            </a:r>
            <a:r>
              <a:rPr lang="zh-CN" altLang="zh-CN" sz="2400" b="1" dirty="0">
                <a:solidFill>
                  <a:srgbClr val="800080"/>
                </a:solidFill>
                <a:latin typeface="Times New Roman" panose="02020603050405020304" pitchFamily="18" charset="0"/>
                <a:ea typeface="楷体" panose="02010609060101010101" pitchFamily="49" charset="-122"/>
              </a:rPr>
              <a:t>和</a:t>
            </a:r>
            <a:r>
              <a:rPr lang="en-US" altLang="zh-CN" sz="2400" b="1" dirty="0">
                <a:solidFill>
                  <a:srgbClr val="800080"/>
                </a:solidFill>
                <a:latin typeface="Times New Roman" panose="02020603050405020304" pitchFamily="18" charset="0"/>
                <a:ea typeface="楷体" panose="02010609060101010101" pitchFamily="49" charset="-122"/>
              </a:rPr>
              <a:t>t</a:t>
            </a:r>
            <a:r>
              <a:rPr lang="en-US" altLang="zh-CN" sz="2400" b="1" baseline="-25000" dirty="0">
                <a:solidFill>
                  <a:srgbClr val="800080"/>
                </a:solidFill>
                <a:latin typeface="Times New Roman" panose="02020603050405020304" pitchFamily="18" charset="0"/>
                <a:ea typeface="楷体" panose="02010609060101010101" pitchFamily="49" charset="-122"/>
              </a:rPr>
              <a:t>1</a:t>
            </a:r>
            <a:r>
              <a:rPr lang="en-US" altLang="zh-CN" sz="2400" b="1" dirty="0">
                <a:solidFill>
                  <a:srgbClr val="800080"/>
                </a:solidFill>
                <a:latin typeface="Times New Roman" panose="02020603050405020304" pitchFamily="18" charset="0"/>
                <a:ea typeface="楷体" panose="02010609060101010101" pitchFamily="49" charset="-122"/>
              </a:rPr>
              <a:t>’’</a:t>
            </a:r>
            <a:r>
              <a:rPr lang="zh-CN" altLang="en-US" sz="2400" b="1" dirty="0">
                <a:solidFill>
                  <a:srgbClr val="800080"/>
                </a:solidFill>
                <a:latin typeface="Times New Roman" panose="02020603050405020304" pitchFamily="18" charset="0"/>
                <a:ea typeface="楷体" panose="02010609060101010101" pitchFamily="49" charset="-122"/>
              </a:rPr>
              <a:t>，</a:t>
            </a:r>
            <a:r>
              <a:rPr lang="zh-CN" altLang="zh-CN" sz="2400" b="1" dirty="0">
                <a:solidFill>
                  <a:srgbClr val="800080"/>
                </a:solidFill>
                <a:latin typeface="Times New Roman" panose="02020603050405020304" pitchFamily="18" charset="0"/>
                <a:ea typeface="楷体" panose="02010609060101010101" pitchFamily="49" charset="-122"/>
              </a:rPr>
              <a:t>令</a:t>
            </a:r>
            <a:endParaRPr lang="zh-CN" altLang="en-US" sz="2400" dirty="0">
              <a:solidFill>
                <a:schemeClr val="tx1"/>
              </a:solidFill>
              <a:latin typeface="Times New Roman" panose="02020603050405020304" pitchFamily="18" charset="0"/>
              <a:ea typeface="楷体" panose="02010609060101010101" pitchFamily="49" charset="-122"/>
            </a:endParaRPr>
          </a:p>
        </p:txBody>
      </p:sp>
      <p:sp>
        <p:nvSpPr>
          <p:cNvPr id="43036" name="Oval 30"/>
          <p:cNvSpPr/>
          <p:nvPr/>
        </p:nvSpPr>
        <p:spPr>
          <a:xfrm>
            <a:off x="6610350" y="5591175"/>
            <a:ext cx="88900" cy="88900"/>
          </a:xfrm>
          <a:prstGeom prst="ellipse">
            <a:avLst/>
          </a:prstGeom>
          <a:solidFill>
            <a:srgbClr val="FF990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310303" name="Oval 31"/>
          <p:cNvSpPr/>
          <p:nvPr/>
        </p:nvSpPr>
        <p:spPr>
          <a:xfrm>
            <a:off x="6902450" y="5335588"/>
            <a:ext cx="88900" cy="88900"/>
          </a:xfrm>
          <a:prstGeom prst="ellipse">
            <a:avLst/>
          </a:prstGeom>
          <a:solidFill>
            <a:srgbClr val="FF990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310304" name="Oval 32"/>
          <p:cNvSpPr/>
          <p:nvPr/>
        </p:nvSpPr>
        <p:spPr>
          <a:xfrm>
            <a:off x="7269163" y="5126038"/>
            <a:ext cx="88900" cy="88900"/>
          </a:xfrm>
          <a:prstGeom prst="ellipse">
            <a:avLst/>
          </a:prstGeom>
          <a:solidFill>
            <a:srgbClr val="FF990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3039" name="Oval 34"/>
          <p:cNvSpPr/>
          <p:nvPr/>
        </p:nvSpPr>
        <p:spPr>
          <a:xfrm>
            <a:off x="8245475" y="4437063"/>
            <a:ext cx="88900" cy="104775"/>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310311" name="AutoShape 39"/>
          <p:cNvSpPr/>
          <p:nvPr/>
        </p:nvSpPr>
        <p:spPr>
          <a:xfrm>
            <a:off x="7726363" y="5546725"/>
            <a:ext cx="563562" cy="395288"/>
          </a:xfrm>
          <a:prstGeom prst="wedgeEllipseCallout">
            <a:avLst>
              <a:gd name="adj1" fmla="val -135069"/>
              <a:gd name="adj2" fmla="val -150403"/>
            </a:avLst>
          </a:prstGeom>
          <a:solidFill>
            <a:srgbClr val="FFFFCC"/>
          </a:solidFill>
          <a:ln w="12700" cap="sq" cmpd="sng">
            <a:solidFill>
              <a:schemeClr val="tx1"/>
            </a:solidFill>
            <a:prstDash val="solid"/>
            <a:miter/>
            <a:headEnd type="none" w="sm" len="sm"/>
            <a:tailEnd type="none" w="sm" len="sm"/>
          </a:ln>
        </p:spPr>
        <p:txBody>
          <a:bodyPr lIns="0" tIns="0" rIns="0" bIns="0" anchor="t" anchorCtr="0"/>
          <a:p>
            <a:pPr algn="ctr"/>
            <a:r>
              <a:rPr lang="en-US" altLang="zh-CN" b="1" dirty="0">
                <a:latin typeface="Times New Roman" panose="02020603050405020304" pitchFamily="18" charset="0"/>
                <a:ea typeface="华文楷体" panose="02010600040101010101" pitchFamily="2" charset="-122"/>
              </a:rPr>
              <a:t>t1</a:t>
            </a:r>
            <a:endParaRPr lang="en-US" altLang="zh-CN" b="1" dirty="0">
              <a:latin typeface="Times New Roman" panose="02020603050405020304" pitchFamily="18" charset="0"/>
              <a:ea typeface="华文楷体" panose="02010600040101010101" pitchFamily="2" charset="-122"/>
            </a:endParaRPr>
          </a:p>
        </p:txBody>
      </p:sp>
      <p:sp>
        <p:nvSpPr>
          <p:cNvPr id="41" name="标题 1"/>
          <p:cNvSpPr txBox="1">
            <a:spLocks noChangeArrowheads="1"/>
          </p:cNvSpPr>
          <p:nvPr/>
        </p:nvSpPr>
        <p:spPr>
          <a:xfrm>
            <a:off x="457200" y="274638"/>
            <a:ext cx="8229600" cy="992188"/>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直线裁剪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0"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Liang</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_GB2312"/>
                <a:cs typeface="楷体_GB2312"/>
              </a:rPr>
              <a:t>-Barsky</a:t>
            </a:r>
            <a:r>
              <a:rPr kumimoji="0" lang="zh-CN" altLang="en-US" sz="2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j-cs"/>
              </a:rPr>
              <a:t>参数化</a:t>
            </a: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j-cs"/>
              </a:rPr>
              <a:t>裁剪</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算法</a:t>
            </a: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0300"/>
                                        </p:tgtEl>
                                        <p:attrNameLst>
                                          <p:attrName>style.visibility</p:attrName>
                                        </p:attrNameLst>
                                      </p:cBhvr>
                                      <p:to>
                                        <p:strVal val="visible"/>
                                      </p:to>
                                    </p:set>
                                    <p:anim calcmode="lin" valueType="num">
                                      <p:cBhvr additive="base">
                                        <p:cTn id="7" dur="500" fill="hold"/>
                                        <p:tgtEl>
                                          <p:spTgt spid="310300"/>
                                        </p:tgtEl>
                                        <p:attrNameLst>
                                          <p:attrName>ppt_x</p:attrName>
                                        </p:attrNameLst>
                                      </p:cBhvr>
                                      <p:tavLst>
                                        <p:tav tm="0">
                                          <p:val>
                                            <p:strVal val="0-#ppt_w/2"/>
                                          </p:val>
                                        </p:tav>
                                        <p:tav tm="100000">
                                          <p:val>
                                            <p:strVal val="#ppt_x"/>
                                          </p:val>
                                        </p:tav>
                                      </p:tavLst>
                                    </p:anim>
                                    <p:anim calcmode="lin" valueType="num">
                                      <p:cBhvr additive="base">
                                        <p:cTn id="8" dur="500" fill="hold"/>
                                        <p:tgtEl>
                                          <p:spTgt spid="3103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10274">
                                            <p:txEl>
                                              <p:charRg st="0" end="22"/>
                                            </p:txEl>
                                          </p:spTgt>
                                        </p:tgtEl>
                                        <p:attrNameLst>
                                          <p:attrName>style.visibility</p:attrName>
                                        </p:attrNameLst>
                                      </p:cBhvr>
                                      <p:to>
                                        <p:strVal val="visible"/>
                                      </p:to>
                                    </p:set>
                                    <p:animEffect transition="in" filter="box(in)">
                                      <p:cBhvr>
                                        <p:cTn id="13" dur="500"/>
                                        <p:tgtEl>
                                          <p:spTgt spid="310274">
                                            <p:txEl>
                                              <p:charRg st="0" end="2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10274">
                                            <p:txEl>
                                              <p:charRg st="22" end="61"/>
                                            </p:txEl>
                                          </p:spTgt>
                                        </p:tgtEl>
                                        <p:attrNameLst>
                                          <p:attrName>style.visibility</p:attrName>
                                        </p:attrNameLst>
                                      </p:cBhvr>
                                      <p:to>
                                        <p:strVal val="visible"/>
                                      </p:to>
                                    </p:set>
                                    <p:animEffect transition="in" filter="box(in)">
                                      <p:cBhvr>
                                        <p:cTn id="18" dur="500"/>
                                        <p:tgtEl>
                                          <p:spTgt spid="310274">
                                            <p:txEl>
                                              <p:charRg st="22" end="6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0303"/>
                                        </p:tgtEl>
                                        <p:attrNameLst>
                                          <p:attrName>style.visibility</p:attrName>
                                        </p:attrNameLst>
                                      </p:cBhvr>
                                      <p:to>
                                        <p:strVal val="visible"/>
                                      </p:to>
                                    </p:set>
                                    <p:anim calcmode="lin" valueType="num">
                                      <p:cBhvr additive="base">
                                        <p:cTn id="23" dur="500" fill="hold"/>
                                        <p:tgtEl>
                                          <p:spTgt spid="310303"/>
                                        </p:tgtEl>
                                        <p:attrNameLst>
                                          <p:attrName>ppt_x</p:attrName>
                                        </p:attrNameLst>
                                      </p:cBhvr>
                                      <p:tavLst>
                                        <p:tav tm="0">
                                          <p:val>
                                            <p:strVal val="#ppt_x"/>
                                          </p:val>
                                        </p:tav>
                                        <p:tav tm="100000">
                                          <p:val>
                                            <p:strVal val="#ppt_x"/>
                                          </p:val>
                                        </p:tav>
                                      </p:tavLst>
                                    </p:anim>
                                    <p:anim calcmode="lin" valueType="num">
                                      <p:cBhvr additive="base">
                                        <p:cTn id="24" dur="500" fill="hold"/>
                                        <p:tgtEl>
                                          <p:spTgt spid="31030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10304"/>
                                        </p:tgtEl>
                                        <p:attrNameLst>
                                          <p:attrName>style.visibility</p:attrName>
                                        </p:attrNameLst>
                                      </p:cBhvr>
                                      <p:to>
                                        <p:strVal val="visible"/>
                                      </p:to>
                                    </p:set>
                                    <p:anim calcmode="lin" valueType="num">
                                      <p:cBhvr additive="base">
                                        <p:cTn id="29" dur="500" fill="hold"/>
                                        <p:tgtEl>
                                          <p:spTgt spid="310304"/>
                                        </p:tgtEl>
                                        <p:attrNameLst>
                                          <p:attrName>ppt_x</p:attrName>
                                        </p:attrNameLst>
                                      </p:cBhvr>
                                      <p:tavLst>
                                        <p:tav tm="0">
                                          <p:val>
                                            <p:strVal val="0-#ppt_w/2"/>
                                          </p:val>
                                        </p:tav>
                                        <p:tav tm="100000">
                                          <p:val>
                                            <p:strVal val="#ppt_x"/>
                                          </p:val>
                                        </p:tav>
                                      </p:tavLst>
                                    </p:anim>
                                    <p:anim calcmode="lin" valueType="num">
                                      <p:cBhvr additive="base">
                                        <p:cTn id="30" dur="500" fill="hold"/>
                                        <p:tgtEl>
                                          <p:spTgt spid="31030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310311"/>
                                        </p:tgtEl>
                                        <p:attrNameLst>
                                          <p:attrName>style.visibility</p:attrName>
                                        </p:attrNameLst>
                                      </p:cBhvr>
                                      <p:to>
                                        <p:strVal val="visible"/>
                                      </p:to>
                                    </p:set>
                                    <p:animEffect transition="in" filter="diamond(in)">
                                      <p:cBhvr>
                                        <p:cTn id="35" dur="2000"/>
                                        <p:tgtEl>
                                          <p:spTgt spid="310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build="p"/>
      <p:bldP spid="310300" grpId="0"/>
      <p:bldP spid="310303" grpId="0" animBg="1"/>
      <p:bldP spid="310304" grpId="0" animBg="1"/>
      <p:bldP spid="3103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Line 3"/>
          <p:cNvSpPr/>
          <p:nvPr/>
        </p:nvSpPr>
        <p:spPr>
          <a:xfrm>
            <a:off x="6462713" y="6215063"/>
            <a:ext cx="2681287" cy="0"/>
          </a:xfrm>
          <a:prstGeom prst="line">
            <a:avLst/>
          </a:prstGeom>
          <a:ln w="9525" cap="flat" cmpd="sng">
            <a:solidFill>
              <a:schemeClr val="tx1"/>
            </a:solidFill>
            <a:prstDash val="solid"/>
            <a:round/>
            <a:headEnd type="none" w="med" len="med"/>
            <a:tailEnd type="triangle" w="med" len="med"/>
          </a:ln>
        </p:spPr>
      </p:sp>
      <p:sp>
        <p:nvSpPr>
          <p:cNvPr id="44034" name="Text Box 4"/>
          <p:cNvSpPr txBox="1"/>
          <p:nvPr/>
        </p:nvSpPr>
        <p:spPr>
          <a:xfrm>
            <a:off x="9051925" y="6207125"/>
            <a:ext cx="101600" cy="244475"/>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x</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grpSp>
        <p:nvGrpSpPr>
          <p:cNvPr id="44035" name="Group 5"/>
          <p:cNvGrpSpPr/>
          <p:nvPr/>
        </p:nvGrpSpPr>
        <p:grpSpPr>
          <a:xfrm>
            <a:off x="6184900" y="4084638"/>
            <a:ext cx="2605088" cy="2349500"/>
            <a:chOff x="3896" y="2573"/>
            <a:chExt cx="1641" cy="1480"/>
          </a:xfrm>
        </p:grpSpPr>
        <p:sp>
          <p:nvSpPr>
            <p:cNvPr id="44036" name="Line 6"/>
            <p:cNvSpPr/>
            <p:nvPr/>
          </p:nvSpPr>
          <p:spPr>
            <a:xfrm flipV="1">
              <a:off x="4071" y="2700"/>
              <a:ext cx="0" cy="1215"/>
            </a:xfrm>
            <a:prstGeom prst="line">
              <a:avLst/>
            </a:prstGeom>
            <a:ln w="9525" cap="flat" cmpd="sng">
              <a:solidFill>
                <a:schemeClr val="tx1"/>
              </a:solidFill>
              <a:prstDash val="solid"/>
              <a:round/>
              <a:headEnd type="none" w="med" len="med"/>
              <a:tailEnd type="triangle" w="med" len="med"/>
            </a:ln>
          </p:spPr>
        </p:sp>
        <p:sp>
          <p:nvSpPr>
            <p:cNvPr id="44037" name="Rectangle 7"/>
            <p:cNvSpPr/>
            <p:nvPr/>
          </p:nvSpPr>
          <p:spPr>
            <a:xfrm>
              <a:off x="4595" y="2911"/>
              <a:ext cx="757" cy="475"/>
            </a:xfrm>
            <a:prstGeom prst="rect">
              <a:avLst/>
            </a:prstGeom>
            <a:no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4038" name="Line 8"/>
            <p:cNvSpPr/>
            <p:nvPr/>
          </p:nvSpPr>
          <p:spPr>
            <a:xfrm flipH="1">
              <a:off x="4071" y="2911"/>
              <a:ext cx="524" cy="0"/>
            </a:xfrm>
            <a:prstGeom prst="line">
              <a:avLst/>
            </a:prstGeom>
            <a:ln w="9525" cap="flat" cmpd="sng">
              <a:solidFill>
                <a:schemeClr val="tx1"/>
              </a:solidFill>
              <a:prstDash val="sysDot"/>
              <a:round/>
              <a:headEnd type="none" w="med" len="med"/>
              <a:tailEnd type="none" w="med" len="med"/>
            </a:ln>
          </p:spPr>
        </p:sp>
        <p:sp>
          <p:nvSpPr>
            <p:cNvPr id="44039" name="Line 9"/>
            <p:cNvSpPr/>
            <p:nvPr/>
          </p:nvSpPr>
          <p:spPr>
            <a:xfrm flipH="1">
              <a:off x="4071" y="3386"/>
              <a:ext cx="524" cy="0"/>
            </a:xfrm>
            <a:prstGeom prst="line">
              <a:avLst/>
            </a:prstGeom>
            <a:ln w="9525" cap="flat" cmpd="sng">
              <a:solidFill>
                <a:schemeClr val="tx1"/>
              </a:solidFill>
              <a:prstDash val="sysDot"/>
              <a:round/>
              <a:headEnd type="none" w="med" len="med"/>
              <a:tailEnd type="none" w="med" len="med"/>
            </a:ln>
          </p:spPr>
        </p:sp>
        <p:sp>
          <p:nvSpPr>
            <p:cNvPr id="44040" name="Line 10"/>
            <p:cNvSpPr/>
            <p:nvPr/>
          </p:nvSpPr>
          <p:spPr>
            <a:xfrm>
              <a:off x="4595" y="3386"/>
              <a:ext cx="0" cy="529"/>
            </a:xfrm>
            <a:prstGeom prst="line">
              <a:avLst/>
            </a:prstGeom>
            <a:ln w="9525" cap="flat" cmpd="sng">
              <a:solidFill>
                <a:schemeClr val="tx1"/>
              </a:solidFill>
              <a:prstDash val="sysDot"/>
              <a:round/>
              <a:headEnd type="none" w="med" len="med"/>
              <a:tailEnd type="none" w="med" len="med"/>
            </a:ln>
          </p:spPr>
        </p:sp>
        <p:sp>
          <p:nvSpPr>
            <p:cNvPr id="44041" name="Line 11"/>
            <p:cNvSpPr/>
            <p:nvPr/>
          </p:nvSpPr>
          <p:spPr>
            <a:xfrm>
              <a:off x="5352" y="3386"/>
              <a:ext cx="0" cy="529"/>
            </a:xfrm>
            <a:prstGeom prst="line">
              <a:avLst/>
            </a:prstGeom>
            <a:ln w="9525" cap="flat" cmpd="sng">
              <a:solidFill>
                <a:schemeClr val="tx1"/>
              </a:solidFill>
              <a:prstDash val="sysDot"/>
              <a:round/>
              <a:headEnd type="none" w="med" len="med"/>
              <a:tailEnd type="none" w="med" len="med"/>
            </a:ln>
          </p:spPr>
        </p:sp>
        <p:sp>
          <p:nvSpPr>
            <p:cNvPr id="44042" name="Text Box 12"/>
            <p:cNvSpPr txBox="1"/>
            <p:nvPr/>
          </p:nvSpPr>
          <p:spPr>
            <a:xfrm>
              <a:off x="4129" y="2578"/>
              <a:ext cx="64"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y</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4043" name="Text Box 13"/>
            <p:cNvSpPr txBox="1"/>
            <p:nvPr/>
          </p:nvSpPr>
          <p:spPr>
            <a:xfrm>
              <a:off x="3896" y="2800"/>
              <a:ext cx="123"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y</a:t>
              </a:r>
              <a:r>
                <a:rPr lang="en-US" altLang="zh-CN" sz="1600" b="1" baseline="-25000" dirty="0">
                  <a:solidFill>
                    <a:srgbClr val="660033"/>
                  </a:solidFill>
                  <a:latin typeface="Times New Roman" panose="02020603050405020304" pitchFamily="18" charset="0"/>
                  <a:ea typeface="华文楷体" panose="02010600040101010101" pitchFamily="2" charset="-122"/>
                </a:rPr>
                <a:t>T</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4044" name="Text Box 14"/>
            <p:cNvSpPr txBox="1"/>
            <p:nvPr/>
          </p:nvSpPr>
          <p:spPr>
            <a:xfrm>
              <a:off x="3896" y="3276"/>
              <a:ext cx="123"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y</a:t>
              </a:r>
              <a:r>
                <a:rPr lang="en-US" altLang="zh-CN" sz="1600" b="1" baseline="-25000" dirty="0">
                  <a:solidFill>
                    <a:srgbClr val="660033"/>
                  </a:solidFill>
                  <a:latin typeface="Times New Roman" panose="02020603050405020304" pitchFamily="18" charset="0"/>
                  <a:ea typeface="华文楷体" panose="02010600040101010101" pitchFamily="2" charset="-122"/>
                </a:rPr>
                <a:t>B</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4045" name="Text Box 15"/>
            <p:cNvSpPr txBox="1"/>
            <p:nvPr/>
          </p:nvSpPr>
          <p:spPr>
            <a:xfrm>
              <a:off x="4537" y="3899"/>
              <a:ext cx="123"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x</a:t>
              </a:r>
              <a:r>
                <a:rPr lang="en-US" altLang="zh-CN" sz="1600" b="1" baseline="-25000" dirty="0">
                  <a:solidFill>
                    <a:srgbClr val="660033"/>
                  </a:solidFill>
                  <a:latin typeface="Times New Roman" panose="02020603050405020304" pitchFamily="18" charset="0"/>
                  <a:ea typeface="华文楷体" panose="02010600040101010101" pitchFamily="2" charset="-122"/>
                </a:rPr>
                <a:t>L</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4046" name="Text Box 16"/>
            <p:cNvSpPr txBox="1"/>
            <p:nvPr/>
          </p:nvSpPr>
          <p:spPr>
            <a:xfrm>
              <a:off x="5294" y="3899"/>
              <a:ext cx="123"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x</a:t>
              </a:r>
              <a:r>
                <a:rPr lang="en-US" altLang="zh-CN" sz="1600" b="1" baseline="-25000" dirty="0">
                  <a:solidFill>
                    <a:srgbClr val="660033"/>
                  </a:solidFill>
                  <a:latin typeface="Times New Roman" panose="02020603050405020304" pitchFamily="18" charset="0"/>
                  <a:ea typeface="华文楷体" panose="02010600040101010101" pitchFamily="2" charset="-122"/>
                </a:rPr>
                <a:t>B</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4047" name="Line 17"/>
            <p:cNvSpPr/>
            <p:nvPr/>
          </p:nvSpPr>
          <p:spPr>
            <a:xfrm flipV="1">
              <a:off x="4595" y="2647"/>
              <a:ext cx="0" cy="264"/>
            </a:xfrm>
            <a:prstGeom prst="line">
              <a:avLst/>
            </a:prstGeom>
            <a:ln w="9525" cap="flat" cmpd="sng">
              <a:solidFill>
                <a:schemeClr val="tx1"/>
              </a:solidFill>
              <a:prstDash val="sysDot"/>
              <a:round/>
              <a:headEnd type="none" w="med" len="med"/>
              <a:tailEnd type="none" w="med" len="med"/>
            </a:ln>
          </p:spPr>
        </p:sp>
        <p:sp>
          <p:nvSpPr>
            <p:cNvPr id="44048" name="Line 18"/>
            <p:cNvSpPr/>
            <p:nvPr/>
          </p:nvSpPr>
          <p:spPr>
            <a:xfrm flipV="1">
              <a:off x="4313" y="2594"/>
              <a:ext cx="1224" cy="845"/>
            </a:xfrm>
            <a:prstGeom prst="line">
              <a:avLst/>
            </a:prstGeom>
            <a:ln w="9525" cap="flat" cmpd="sng">
              <a:solidFill>
                <a:schemeClr val="tx1"/>
              </a:solidFill>
              <a:prstDash val="solid"/>
              <a:round/>
              <a:headEnd type="none" w="med" len="med"/>
              <a:tailEnd type="none" w="med" len="med"/>
            </a:ln>
          </p:spPr>
        </p:sp>
        <p:sp>
          <p:nvSpPr>
            <p:cNvPr id="44049" name="Line 19"/>
            <p:cNvSpPr/>
            <p:nvPr/>
          </p:nvSpPr>
          <p:spPr>
            <a:xfrm>
              <a:off x="5352" y="2647"/>
              <a:ext cx="0" cy="264"/>
            </a:xfrm>
            <a:prstGeom prst="line">
              <a:avLst/>
            </a:prstGeom>
            <a:ln w="9525" cap="flat" cmpd="sng">
              <a:solidFill>
                <a:schemeClr val="tx1"/>
              </a:solidFill>
              <a:prstDash val="sysDot"/>
              <a:round/>
              <a:headEnd type="none" w="med" len="med"/>
              <a:tailEnd type="none" w="med" len="med"/>
            </a:ln>
          </p:spPr>
        </p:sp>
        <p:sp>
          <p:nvSpPr>
            <p:cNvPr id="44050" name="Text Box 20"/>
            <p:cNvSpPr txBox="1"/>
            <p:nvPr/>
          </p:nvSpPr>
          <p:spPr>
            <a:xfrm>
              <a:off x="4313" y="3212"/>
              <a:ext cx="92"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A</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4051" name="Text Box 21"/>
            <p:cNvSpPr txBox="1"/>
            <p:nvPr/>
          </p:nvSpPr>
          <p:spPr>
            <a:xfrm>
              <a:off x="4663" y="3170"/>
              <a:ext cx="85"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B</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4052" name="Text Box 22"/>
            <p:cNvSpPr txBox="1"/>
            <p:nvPr/>
          </p:nvSpPr>
          <p:spPr>
            <a:xfrm>
              <a:off x="5071" y="2895"/>
              <a:ext cx="92"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C</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4053" name="Text Box 23"/>
            <p:cNvSpPr txBox="1"/>
            <p:nvPr/>
          </p:nvSpPr>
          <p:spPr>
            <a:xfrm>
              <a:off x="5420" y="2631"/>
              <a:ext cx="92"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D</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4054" name="Line 24"/>
            <p:cNvSpPr/>
            <p:nvPr/>
          </p:nvSpPr>
          <p:spPr>
            <a:xfrm flipV="1">
              <a:off x="4175" y="2789"/>
              <a:ext cx="1063" cy="757"/>
            </a:xfrm>
            <a:prstGeom prst="line">
              <a:avLst/>
            </a:prstGeom>
            <a:ln w="28575" cap="flat" cmpd="sng">
              <a:solidFill>
                <a:srgbClr val="CC0000"/>
              </a:solidFill>
              <a:prstDash val="solid"/>
              <a:round/>
              <a:headEnd type="none" w="med" len="med"/>
              <a:tailEnd type="none" w="med" len="med"/>
            </a:ln>
          </p:spPr>
        </p:sp>
        <p:sp>
          <p:nvSpPr>
            <p:cNvPr id="44055" name="Text Box 25"/>
            <p:cNvSpPr txBox="1"/>
            <p:nvPr/>
          </p:nvSpPr>
          <p:spPr>
            <a:xfrm>
              <a:off x="5132" y="2573"/>
              <a:ext cx="122"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P</a:t>
              </a:r>
              <a:r>
                <a:rPr lang="en-US" altLang="zh-CN" sz="1600" b="1" baseline="-25000" dirty="0">
                  <a:solidFill>
                    <a:srgbClr val="660033"/>
                  </a:solidFill>
                  <a:latin typeface="Times New Roman" panose="02020603050405020304" pitchFamily="18" charset="0"/>
                  <a:ea typeface="华文楷体" panose="02010600040101010101" pitchFamily="2" charset="-122"/>
                </a:rPr>
                <a:t>2</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sp>
          <p:nvSpPr>
            <p:cNvPr id="44056" name="Text Box 26"/>
            <p:cNvSpPr txBox="1"/>
            <p:nvPr/>
          </p:nvSpPr>
          <p:spPr>
            <a:xfrm>
              <a:off x="4073" y="3534"/>
              <a:ext cx="122" cy="154"/>
            </a:xfrm>
            <a:prstGeom prst="rect">
              <a:avLst/>
            </a:prstGeom>
            <a:noFill/>
            <a:ln w="9525">
              <a:noFill/>
            </a:ln>
          </p:spPr>
          <p:txBody>
            <a:bodyPr wrap="none" lIns="0" tIns="0" rIns="0" bIns="0" anchor="t" anchorCtr="0">
              <a:spAutoFit/>
            </a:bodyPr>
            <a:p>
              <a:pPr algn="ctr"/>
              <a:r>
                <a:rPr lang="en-US" altLang="zh-CN" sz="1600" b="1" dirty="0">
                  <a:solidFill>
                    <a:srgbClr val="660033"/>
                  </a:solidFill>
                  <a:latin typeface="Times New Roman" panose="02020603050405020304" pitchFamily="18" charset="0"/>
                  <a:ea typeface="华文楷体" panose="02010600040101010101" pitchFamily="2" charset="-122"/>
                </a:rPr>
                <a:t>P</a:t>
              </a:r>
              <a:r>
                <a:rPr lang="en-US" altLang="zh-CN" sz="1600" b="1" baseline="-25000" dirty="0">
                  <a:solidFill>
                    <a:srgbClr val="660033"/>
                  </a:solidFill>
                  <a:latin typeface="Times New Roman" panose="02020603050405020304" pitchFamily="18" charset="0"/>
                  <a:ea typeface="华文楷体" panose="02010600040101010101" pitchFamily="2" charset="-122"/>
                </a:rPr>
                <a:t>1</a:t>
              </a:r>
              <a:endParaRPr lang="en-US" altLang="zh-CN" sz="1600" b="1" dirty="0">
                <a:solidFill>
                  <a:srgbClr val="660033"/>
                </a:solidFill>
                <a:latin typeface="Times New Roman" panose="02020603050405020304" pitchFamily="18" charset="0"/>
                <a:ea typeface="华文楷体" panose="02010600040101010101" pitchFamily="2" charset="-122"/>
              </a:endParaRPr>
            </a:p>
          </p:txBody>
        </p:sp>
      </p:grpSp>
      <p:sp>
        <p:nvSpPr>
          <p:cNvPr id="44057" name="Rectangle 27"/>
          <p:cNvSpPr/>
          <p:nvPr/>
        </p:nvSpPr>
        <p:spPr>
          <a:xfrm>
            <a:off x="6746875" y="6583363"/>
            <a:ext cx="184150" cy="274637"/>
          </a:xfrm>
          <a:prstGeom prst="rect">
            <a:avLst/>
          </a:prstGeom>
          <a:noFill/>
          <a:ln w="9525">
            <a:noFill/>
          </a:ln>
        </p:spPr>
        <p:txBody>
          <a:bodyPr wrap="none" anchor="t" anchorCtr="0">
            <a:spAutoFit/>
          </a:bodyPr>
          <a:p>
            <a:pPr algn="ctr"/>
            <a:endParaRPr lang="zh-CN" altLang="zh-CN" sz="1200" b="1" dirty="0">
              <a:solidFill>
                <a:srgbClr val="660033"/>
              </a:solidFill>
              <a:latin typeface="幼圆" panose="02010509060101010101" pitchFamily="49" charset="-122"/>
              <a:ea typeface="幼圆" panose="02010509060101010101" pitchFamily="49" charset="-122"/>
            </a:endParaRPr>
          </a:p>
        </p:txBody>
      </p:sp>
      <p:sp>
        <p:nvSpPr>
          <p:cNvPr id="44058" name="Oval 30"/>
          <p:cNvSpPr/>
          <p:nvPr/>
        </p:nvSpPr>
        <p:spPr>
          <a:xfrm>
            <a:off x="6610350" y="5591175"/>
            <a:ext cx="88900" cy="88900"/>
          </a:xfrm>
          <a:prstGeom prst="ellipse">
            <a:avLst/>
          </a:prstGeom>
          <a:solidFill>
            <a:srgbClr val="FF990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310305" name="Oval 33"/>
          <p:cNvSpPr/>
          <p:nvPr/>
        </p:nvSpPr>
        <p:spPr>
          <a:xfrm>
            <a:off x="8455025" y="4257675"/>
            <a:ext cx="88900" cy="104775"/>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4060" name="Oval 34"/>
          <p:cNvSpPr/>
          <p:nvPr/>
        </p:nvSpPr>
        <p:spPr>
          <a:xfrm>
            <a:off x="8245475" y="4437063"/>
            <a:ext cx="88900" cy="104775"/>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310307" name="Oval 35"/>
          <p:cNvSpPr/>
          <p:nvPr/>
        </p:nvSpPr>
        <p:spPr>
          <a:xfrm>
            <a:off x="7989888" y="4586288"/>
            <a:ext cx="88900" cy="104775"/>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310308" name="Text Box 36"/>
          <p:cNvSpPr txBox="1"/>
          <p:nvPr/>
        </p:nvSpPr>
        <p:spPr>
          <a:xfrm>
            <a:off x="214313" y="1700213"/>
            <a:ext cx="7794625" cy="1514475"/>
          </a:xfrm>
          <a:prstGeom prst="rect">
            <a:avLst/>
          </a:prstGeom>
          <a:noFill/>
          <a:ln w="12700">
            <a:noFill/>
          </a:ln>
        </p:spPr>
        <p:txBody>
          <a:bodyPr lIns="0" anchor="t" anchorCtr="0">
            <a:spAutoFit/>
          </a:bodyPr>
          <a:p>
            <a:pPr>
              <a:lnSpc>
                <a:spcPct val="125000"/>
              </a:lnSpc>
              <a:buFont typeface="Arial" panose="020B0604020202020204" pitchFamily="34" charset="0"/>
              <a:buChar char="•"/>
            </a:pPr>
            <a:r>
              <a:rPr lang="zh-CN" altLang="en-US" sz="2600" b="1" dirty="0">
                <a:solidFill>
                  <a:srgbClr val="800080"/>
                </a:solidFill>
                <a:latin typeface="Times New Roman" panose="02020603050405020304" pitchFamily="18" charset="0"/>
                <a:ea typeface="楷体" panose="02010609060101010101" pitchFamily="49" charset="-122"/>
              </a:rPr>
              <a:t>裁剪结果线段的终点是直线与两条终边的交点以及直线段终端点中参数</a:t>
            </a:r>
            <a:r>
              <a:rPr lang="en-US" altLang="zh-CN" sz="2600" b="1" dirty="0">
                <a:solidFill>
                  <a:srgbClr val="800080"/>
                </a:solidFill>
                <a:latin typeface="Times New Roman" panose="02020603050405020304" pitchFamily="18" charset="0"/>
                <a:ea typeface="楷体" panose="02010609060101010101" pitchFamily="49" charset="-122"/>
              </a:rPr>
              <a:t>t</a:t>
            </a:r>
            <a:r>
              <a:rPr lang="zh-CN" altLang="en-US" sz="2600" b="1" dirty="0">
                <a:solidFill>
                  <a:srgbClr val="800080"/>
                </a:solidFill>
                <a:latin typeface="Times New Roman" panose="02020603050405020304" pitchFamily="18" charset="0"/>
                <a:ea typeface="楷体" panose="02010609060101010101" pitchFamily="49" charset="-122"/>
              </a:rPr>
              <a:t>最小的一个点</a:t>
            </a:r>
            <a:endParaRPr lang="en-US" altLang="zh-CN" sz="2600" b="1" dirty="0">
              <a:solidFill>
                <a:srgbClr val="800080"/>
              </a:solidFill>
              <a:latin typeface="Times New Roman" panose="02020603050405020304" pitchFamily="18" charset="0"/>
              <a:ea typeface="楷体" panose="02010609060101010101" pitchFamily="49" charset="-122"/>
            </a:endParaRPr>
          </a:p>
          <a:p>
            <a:pPr marL="742950" lvl="1" indent="-285750" algn="l" rtl="0" eaLnBrk="1" fontAlgn="base" hangingPunct="1">
              <a:lnSpc>
                <a:spcPct val="125000"/>
              </a:lnSpc>
              <a:spcBef>
                <a:spcPct val="0"/>
              </a:spcBef>
              <a:spcAft>
                <a:spcPct val="0"/>
              </a:spcAft>
              <a:buFont typeface="Times New Roman" panose="02020603050405020304" pitchFamily="18" charset="0"/>
              <a:buChar char="─"/>
            </a:pPr>
            <a:r>
              <a:rPr lang="zh-CN" altLang="zh-CN" sz="2200" b="1" dirty="0">
                <a:solidFill>
                  <a:schemeClr val="accent2"/>
                </a:solidFill>
                <a:latin typeface="Times New Roman" panose="02020603050405020304" pitchFamily="18" charset="0"/>
                <a:ea typeface="楷体" panose="02010609060101010101" pitchFamily="49" charset="-122"/>
              </a:rPr>
              <a:t>求出</a:t>
            </a:r>
            <a:r>
              <a:rPr lang="en-US" altLang="zh-CN" sz="2200" b="1" dirty="0">
                <a:solidFill>
                  <a:schemeClr val="accent2"/>
                </a:solidFill>
                <a:latin typeface="Times New Roman" panose="02020603050405020304" pitchFamily="18" charset="0"/>
                <a:ea typeface="楷体" panose="02010609060101010101" pitchFamily="49" charset="-122"/>
              </a:rPr>
              <a:t>P</a:t>
            </a:r>
            <a:r>
              <a:rPr lang="en-US" altLang="zh-CN" sz="2200" b="1" baseline="-25000" dirty="0">
                <a:solidFill>
                  <a:schemeClr val="accent2"/>
                </a:solidFill>
                <a:latin typeface="Times New Roman" panose="02020603050405020304" pitchFamily="18" charset="0"/>
                <a:ea typeface="楷体" panose="02010609060101010101" pitchFamily="49" charset="-122"/>
              </a:rPr>
              <a:t>1</a:t>
            </a:r>
            <a:r>
              <a:rPr lang="en-US" altLang="zh-CN" sz="2200" b="1" dirty="0">
                <a:solidFill>
                  <a:schemeClr val="accent2"/>
                </a:solidFill>
                <a:latin typeface="Times New Roman" panose="02020603050405020304" pitchFamily="18" charset="0"/>
                <a:ea typeface="楷体" panose="02010609060101010101" pitchFamily="49" charset="-122"/>
              </a:rPr>
              <a:t>P</a:t>
            </a:r>
            <a:r>
              <a:rPr lang="en-US" altLang="zh-CN" sz="2200" b="1" baseline="-25000" dirty="0">
                <a:solidFill>
                  <a:schemeClr val="accent2"/>
                </a:solidFill>
                <a:latin typeface="Times New Roman" panose="02020603050405020304" pitchFamily="18" charset="0"/>
                <a:ea typeface="楷体" panose="02010609060101010101" pitchFamily="49" charset="-122"/>
              </a:rPr>
              <a:t>2</a:t>
            </a:r>
            <a:r>
              <a:rPr lang="zh-CN" altLang="en-US" sz="2200" b="1" dirty="0">
                <a:solidFill>
                  <a:schemeClr val="accent2"/>
                </a:solidFill>
                <a:latin typeface="Times New Roman" panose="02020603050405020304" pitchFamily="18" charset="0"/>
                <a:ea typeface="楷体" panose="02010609060101010101" pitchFamily="49" charset="-122"/>
              </a:rPr>
              <a:t>和两条</a:t>
            </a:r>
            <a:r>
              <a:rPr lang="zh-CN" altLang="en-US" sz="2200" b="1" dirty="0">
                <a:solidFill>
                  <a:srgbClr val="CC0000"/>
                </a:solidFill>
                <a:latin typeface="Times New Roman" panose="02020603050405020304" pitchFamily="18" charset="0"/>
                <a:ea typeface="楷体" panose="02010609060101010101" pitchFamily="49" charset="-122"/>
              </a:rPr>
              <a:t>终边</a:t>
            </a:r>
            <a:r>
              <a:rPr lang="zh-CN" altLang="en-US" sz="2200" b="1" dirty="0">
                <a:solidFill>
                  <a:schemeClr val="accent2"/>
                </a:solidFill>
                <a:latin typeface="Times New Roman" panose="02020603050405020304" pitchFamily="18" charset="0"/>
                <a:ea typeface="楷体" panose="02010609060101010101" pitchFamily="49" charset="-122"/>
              </a:rPr>
              <a:t>的交点的参数 </a:t>
            </a:r>
            <a:r>
              <a:rPr lang="en-US" altLang="zh-CN" sz="2200" b="1" dirty="0">
                <a:solidFill>
                  <a:schemeClr val="accent2"/>
                </a:solidFill>
                <a:latin typeface="Times New Roman" panose="02020603050405020304" pitchFamily="18" charset="0"/>
                <a:ea typeface="楷体" panose="02010609060101010101" pitchFamily="49" charset="-122"/>
              </a:rPr>
              <a:t>t</a:t>
            </a:r>
            <a:r>
              <a:rPr lang="en-US" altLang="zh-CN" sz="2200" b="1" baseline="-25000" dirty="0">
                <a:solidFill>
                  <a:schemeClr val="accent2"/>
                </a:solidFill>
                <a:latin typeface="Times New Roman" panose="02020603050405020304" pitchFamily="18" charset="0"/>
                <a:ea typeface="楷体" panose="02010609060101010101" pitchFamily="49" charset="-122"/>
              </a:rPr>
              <a:t>2</a:t>
            </a:r>
            <a:r>
              <a:rPr lang="en-US" altLang="zh-CN" sz="2200" b="1" dirty="0">
                <a:solidFill>
                  <a:schemeClr val="accent2"/>
                </a:solidFill>
                <a:latin typeface="Times New Roman" panose="02020603050405020304" pitchFamily="18" charset="0"/>
                <a:ea typeface="楷体" panose="02010609060101010101" pitchFamily="49" charset="-122"/>
              </a:rPr>
              <a:t>’</a:t>
            </a:r>
            <a:r>
              <a:rPr lang="zh-CN" altLang="en-US" sz="2200" b="1" dirty="0">
                <a:solidFill>
                  <a:schemeClr val="accent2"/>
                </a:solidFill>
                <a:latin typeface="Times New Roman" panose="02020603050405020304" pitchFamily="18" charset="0"/>
                <a:ea typeface="楷体" panose="02010609060101010101" pitchFamily="49" charset="-122"/>
              </a:rPr>
              <a:t>，</a:t>
            </a:r>
            <a:r>
              <a:rPr lang="en-US" altLang="zh-CN" sz="2200" b="1" dirty="0">
                <a:solidFill>
                  <a:schemeClr val="accent2"/>
                </a:solidFill>
                <a:latin typeface="Times New Roman" panose="02020603050405020304" pitchFamily="18" charset="0"/>
                <a:ea typeface="楷体" panose="02010609060101010101" pitchFamily="49" charset="-122"/>
              </a:rPr>
              <a:t>t</a:t>
            </a:r>
            <a:r>
              <a:rPr lang="en-US" altLang="zh-CN" sz="2200" b="1" baseline="-25000" dirty="0">
                <a:solidFill>
                  <a:schemeClr val="accent2"/>
                </a:solidFill>
                <a:latin typeface="Times New Roman" panose="02020603050405020304" pitchFamily="18" charset="0"/>
                <a:ea typeface="楷体" panose="02010609060101010101" pitchFamily="49" charset="-122"/>
              </a:rPr>
              <a:t>2</a:t>
            </a:r>
            <a:r>
              <a:rPr lang="en-US" altLang="zh-CN" sz="2200" b="1" dirty="0">
                <a:solidFill>
                  <a:schemeClr val="accent2"/>
                </a:solidFill>
                <a:latin typeface="Times New Roman" panose="02020603050405020304" pitchFamily="18" charset="0"/>
                <a:ea typeface="楷体" panose="02010609060101010101" pitchFamily="49" charset="-122"/>
              </a:rPr>
              <a:t>’’ </a:t>
            </a:r>
            <a:r>
              <a:rPr lang="zh-CN" altLang="en-US" sz="2200" b="1" dirty="0">
                <a:solidFill>
                  <a:schemeClr val="accent2"/>
                </a:solidFill>
                <a:latin typeface="Times New Roman" panose="02020603050405020304" pitchFamily="18" charset="0"/>
                <a:ea typeface="楷体" panose="02010609060101010101" pitchFamily="49" charset="-122"/>
              </a:rPr>
              <a:t>，令</a:t>
            </a:r>
            <a:endParaRPr lang="zh-CN" altLang="en-US" sz="2200" b="1" dirty="0">
              <a:solidFill>
                <a:schemeClr val="accent2"/>
              </a:solidFill>
              <a:latin typeface="Times New Roman" panose="02020603050405020304" pitchFamily="18" charset="0"/>
              <a:ea typeface="楷体" panose="02010609060101010101" pitchFamily="49" charset="-122"/>
            </a:endParaRPr>
          </a:p>
        </p:txBody>
      </p:sp>
      <p:sp>
        <p:nvSpPr>
          <p:cNvPr id="310309" name="Text Box 37"/>
          <p:cNvSpPr txBox="1"/>
          <p:nvPr/>
        </p:nvSpPr>
        <p:spPr>
          <a:xfrm>
            <a:off x="444500" y="3098800"/>
            <a:ext cx="5156200" cy="506413"/>
          </a:xfrm>
          <a:prstGeom prst="rect">
            <a:avLst/>
          </a:prstGeom>
          <a:noFill/>
          <a:ln w="12700">
            <a:noFill/>
          </a:ln>
        </p:spPr>
        <p:txBody>
          <a:bodyPr anchor="t" anchorCtr="0">
            <a:spAutoFit/>
          </a:bodyPr>
          <a:p>
            <a:pPr algn="ctr">
              <a:lnSpc>
                <a:spcPct val="125000"/>
              </a:lnSpc>
            </a:pPr>
            <a:r>
              <a:rPr lang="en-US" altLang="zh-CN" sz="2400" b="1" dirty="0">
                <a:solidFill>
                  <a:srgbClr val="CC0000"/>
                </a:solidFill>
                <a:latin typeface="Times New Roman" panose="02020603050405020304" pitchFamily="18" charset="0"/>
                <a:ea typeface="楷体" panose="02010609060101010101" pitchFamily="49" charset="-122"/>
              </a:rPr>
              <a:t>t</a:t>
            </a:r>
            <a:r>
              <a:rPr lang="en-US" altLang="zh-CN" sz="2400" b="1" baseline="-25000" dirty="0">
                <a:solidFill>
                  <a:srgbClr val="CC0000"/>
                </a:solidFill>
                <a:latin typeface="Times New Roman" panose="02020603050405020304" pitchFamily="18" charset="0"/>
                <a:ea typeface="楷体" panose="02010609060101010101" pitchFamily="49" charset="-122"/>
              </a:rPr>
              <a:t>2</a:t>
            </a:r>
            <a:r>
              <a:rPr lang="en-US" altLang="zh-CN" sz="2400" b="1" dirty="0">
                <a:solidFill>
                  <a:srgbClr val="CC0000"/>
                </a:solidFill>
                <a:latin typeface="Times New Roman" panose="02020603050405020304" pitchFamily="18" charset="0"/>
                <a:ea typeface="楷体" panose="02010609060101010101" pitchFamily="49" charset="-122"/>
              </a:rPr>
              <a:t> = min(</a:t>
            </a:r>
            <a:r>
              <a:rPr lang="en-US" altLang="zh-CN" sz="2400" b="1" dirty="0">
                <a:solidFill>
                  <a:schemeClr val="accent2"/>
                </a:solidFill>
                <a:latin typeface="Times New Roman" panose="02020603050405020304" pitchFamily="18" charset="0"/>
                <a:ea typeface="楷体" panose="02010609060101010101" pitchFamily="49" charset="-122"/>
              </a:rPr>
              <a:t>t</a:t>
            </a:r>
            <a:r>
              <a:rPr lang="en-US" altLang="zh-CN" sz="2400" b="1" baseline="-25000" dirty="0">
                <a:solidFill>
                  <a:schemeClr val="accent2"/>
                </a:solidFill>
                <a:latin typeface="Times New Roman" panose="02020603050405020304" pitchFamily="18" charset="0"/>
                <a:ea typeface="楷体" panose="02010609060101010101" pitchFamily="49" charset="-122"/>
              </a:rPr>
              <a:t>2</a:t>
            </a:r>
            <a:r>
              <a:rPr lang="en-US" altLang="zh-CN" sz="2400" b="1" dirty="0">
                <a:solidFill>
                  <a:schemeClr val="accent2"/>
                </a:solidFill>
                <a:latin typeface="Times New Roman" panose="02020603050405020304" pitchFamily="18" charset="0"/>
                <a:ea typeface="楷体" panose="02010609060101010101" pitchFamily="49" charset="-122"/>
              </a:rPr>
              <a:t>’</a:t>
            </a:r>
            <a:r>
              <a:rPr lang="zh-CN" altLang="en-US" sz="2400" b="1" dirty="0">
                <a:solidFill>
                  <a:srgbClr val="CC0000"/>
                </a:solidFill>
                <a:latin typeface="Times New Roman" panose="02020603050405020304" pitchFamily="18" charset="0"/>
                <a:ea typeface="楷体" panose="02010609060101010101" pitchFamily="49" charset="-122"/>
              </a:rPr>
              <a:t>，</a:t>
            </a:r>
            <a:r>
              <a:rPr lang="en-US" altLang="zh-CN" sz="2400" b="1" dirty="0">
                <a:solidFill>
                  <a:srgbClr val="CC0000"/>
                </a:solidFill>
                <a:latin typeface="Times New Roman" panose="02020603050405020304" pitchFamily="18" charset="0"/>
                <a:ea typeface="楷体" panose="02010609060101010101" pitchFamily="49" charset="-122"/>
              </a:rPr>
              <a:t>t</a:t>
            </a:r>
            <a:r>
              <a:rPr lang="en-US" altLang="zh-CN" sz="2400" b="1" baseline="-25000" dirty="0">
                <a:solidFill>
                  <a:srgbClr val="CC0000"/>
                </a:solidFill>
                <a:latin typeface="Times New Roman" panose="02020603050405020304" pitchFamily="18" charset="0"/>
                <a:ea typeface="楷体" panose="02010609060101010101" pitchFamily="49" charset="-122"/>
              </a:rPr>
              <a:t>2</a:t>
            </a:r>
            <a:r>
              <a:rPr lang="en-US" altLang="zh-CN" sz="2400" b="1" dirty="0">
                <a:solidFill>
                  <a:srgbClr val="CC0000"/>
                </a:solidFill>
                <a:latin typeface="Times New Roman" panose="02020603050405020304" pitchFamily="18" charset="0"/>
                <a:ea typeface="楷体" panose="02010609060101010101" pitchFamily="49" charset="-122"/>
              </a:rPr>
              <a:t>’’</a:t>
            </a:r>
            <a:r>
              <a:rPr lang="zh-CN" altLang="en-US" sz="2400" b="1" dirty="0">
                <a:solidFill>
                  <a:srgbClr val="CC0000"/>
                </a:solidFill>
                <a:latin typeface="Times New Roman" panose="02020603050405020304" pitchFamily="18" charset="0"/>
                <a:ea typeface="楷体" panose="02010609060101010101" pitchFamily="49" charset="-122"/>
              </a:rPr>
              <a:t>，</a:t>
            </a:r>
            <a:r>
              <a:rPr lang="en-US" altLang="zh-CN" sz="2400" b="1" dirty="0">
                <a:solidFill>
                  <a:schemeClr val="accent2"/>
                </a:solidFill>
                <a:latin typeface="Times New Roman" panose="02020603050405020304" pitchFamily="18" charset="0"/>
                <a:ea typeface="楷体" panose="02010609060101010101" pitchFamily="49" charset="-122"/>
              </a:rPr>
              <a:t>1</a:t>
            </a:r>
            <a:r>
              <a:rPr lang="en-US" altLang="zh-CN" sz="2400" b="1" dirty="0">
                <a:solidFill>
                  <a:srgbClr val="CC0000"/>
                </a:solidFill>
                <a:latin typeface="Times New Roman" panose="02020603050405020304" pitchFamily="18" charset="0"/>
                <a:ea typeface="楷体" panose="02010609060101010101" pitchFamily="49" charset="-122"/>
              </a:rPr>
              <a:t>)</a:t>
            </a:r>
            <a:endParaRPr lang="en-US" altLang="zh-CN" sz="2400" dirty="0">
              <a:latin typeface="Times New Roman" panose="02020603050405020304" pitchFamily="18" charset="0"/>
              <a:ea typeface="楷体" panose="02010609060101010101" pitchFamily="49" charset="-122"/>
            </a:endParaRPr>
          </a:p>
        </p:txBody>
      </p:sp>
      <p:sp>
        <p:nvSpPr>
          <p:cNvPr id="310310" name="Text Box 38"/>
          <p:cNvSpPr txBox="1"/>
          <p:nvPr/>
        </p:nvSpPr>
        <p:spPr>
          <a:xfrm>
            <a:off x="900113" y="3692525"/>
            <a:ext cx="5186362" cy="936625"/>
          </a:xfrm>
          <a:prstGeom prst="rect">
            <a:avLst/>
          </a:prstGeom>
          <a:noFill/>
          <a:ln w="12700">
            <a:noFill/>
          </a:ln>
        </p:spPr>
        <p:txBody>
          <a:bodyPr anchor="t" anchorCtr="0">
            <a:spAutoFit/>
          </a:bodyPr>
          <a:p>
            <a:pPr>
              <a:lnSpc>
                <a:spcPct val="120000"/>
              </a:lnSpc>
              <a:spcBef>
                <a:spcPct val="50000"/>
              </a:spcBef>
            </a:pPr>
            <a:r>
              <a:rPr lang="zh-CN" altLang="en-US" sz="2400" b="1" dirty="0">
                <a:solidFill>
                  <a:srgbClr val="800080"/>
                </a:solidFill>
                <a:latin typeface="Times New Roman" panose="02020603050405020304" pitchFamily="18" charset="0"/>
                <a:ea typeface="楷体" panose="02010609060101010101" pitchFamily="49" charset="-122"/>
              </a:rPr>
              <a:t>则</a:t>
            </a:r>
            <a:r>
              <a:rPr lang="en-US" altLang="zh-CN" sz="2400" b="1" dirty="0">
                <a:solidFill>
                  <a:srgbClr val="800080"/>
                </a:solidFill>
                <a:latin typeface="Times New Roman" panose="02020603050405020304" pitchFamily="18" charset="0"/>
                <a:ea typeface="楷体" panose="02010609060101010101" pitchFamily="49" charset="-122"/>
              </a:rPr>
              <a:t>t</a:t>
            </a:r>
            <a:r>
              <a:rPr lang="en-US" altLang="zh-CN" sz="2400" b="1" baseline="-25000" dirty="0">
                <a:solidFill>
                  <a:srgbClr val="800080"/>
                </a:solidFill>
                <a:latin typeface="Times New Roman" panose="02020603050405020304" pitchFamily="18" charset="0"/>
                <a:ea typeface="楷体" panose="02010609060101010101" pitchFamily="49" charset="-122"/>
              </a:rPr>
              <a:t>2</a:t>
            </a:r>
            <a:r>
              <a:rPr lang="zh-CN" altLang="en-US" sz="2400" b="1" dirty="0">
                <a:solidFill>
                  <a:srgbClr val="800080"/>
                </a:solidFill>
                <a:latin typeface="Times New Roman" panose="02020603050405020304" pitchFamily="18" charset="0"/>
                <a:ea typeface="楷体" panose="02010609060101010101" pitchFamily="49" charset="-122"/>
              </a:rPr>
              <a:t>就是图中</a:t>
            </a:r>
            <a:r>
              <a:rPr lang="en-US" altLang="zh-CN" sz="2400" b="1" dirty="0">
                <a:solidFill>
                  <a:srgbClr val="800080"/>
                </a:solidFill>
                <a:latin typeface="Times New Roman" panose="02020603050405020304" pitchFamily="18" charset="0"/>
                <a:ea typeface="楷体" panose="02010609060101010101" pitchFamily="49" charset="-122"/>
              </a:rPr>
              <a:t>C</a:t>
            </a:r>
            <a:r>
              <a:rPr lang="zh-CN" altLang="en-US" sz="2400" b="1" dirty="0">
                <a:solidFill>
                  <a:srgbClr val="800080"/>
                </a:solidFill>
                <a:latin typeface="Times New Roman" panose="02020603050405020304" pitchFamily="18" charset="0"/>
                <a:ea typeface="楷体" panose="02010609060101010101" pitchFamily="49" charset="-122"/>
              </a:rPr>
              <a:t>、</a:t>
            </a:r>
            <a:r>
              <a:rPr lang="en-US" altLang="zh-CN" sz="2400" b="1" dirty="0">
                <a:solidFill>
                  <a:srgbClr val="800080"/>
                </a:solidFill>
                <a:latin typeface="Times New Roman" panose="02020603050405020304" pitchFamily="18" charset="0"/>
                <a:ea typeface="楷体" panose="02010609060101010101" pitchFamily="49" charset="-122"/>
              </a:rPr>
              <a:t>D</a:t>
            </a:r>
            <a:r>
              <a:rPr lang="zh-CN" altLang="zh-CN" sz="2400" b="1" dirty="0">
                <a:solidFill>
                  <a:srgbClr val="800080"/>
                </a:solidFill>
                <a:latin typeface="Times New Roman" panose="02020603050405020304" pitchFamily="18" charset="0"/>
                <a:ea typeface="楷体" panose="02010609060101010101" pitchFamily="49" charset="-122"/>
              </a:rPr>
              <a:t>和</a:t>
            </a:r>
            <a:r>
              <a:rPr lang="en-US" altLang="zh-CN" sz="2400" b="1" dirty="0">
                <a:solidFill>
                  <a:srgbClr val="800080"/>
                </a:solidFill>
                <a:latin typeface="Times New Roman" panose="02020603050405020304" pitchFamily="18" charset="0"/>
                <a:ea typeface="楷体" panose="02010609060101010101" pitchFamily="49" charset="-122"/>
              </a:rPr>
              <a:t>P</a:t>
            </a:r>
            <a:r>
              <a:rPr lang="en-US" altLang="zh-CN" sz="2400" b="1" baseline="-25000" dirty="0">
                <a:solidFill>
                  <a:srgbClr val="800080"/>
                </a:solidFill>
                <a:latin typeface="Times New Roman" panose="02020603050405020304" pitchFamily="18" charset="0"/>
                <a:ea typeface="楷体" panose="02010609060101010101" pitchFamily="49" charset="-122"/>
              </a:rPr>
              <a:t>2</a:t>
            </a:r>
            <a:r>
              <a:rPr lang="zh-CN" altLang="zh-CN" sz="2400" b="1" dirty="0">
                <a:solidFill>
                  <a:srgbClr val="800080"/>
                </a:solidFill>
                <a:latin typeface="Times New Roman" panose="02020603050405020304" pitchFamily="18" charset="0"/>
                <a:ea typeface="楷体" panose="02010609060101010101" pitchFamily="49" charset="-122"/>
              </a:rPr>
              <a:t>三点中最靠近</a:t>
            </a:r>
            <a:r>
              <a:rPr lang="en-US" altLang="zh-CN" sz="2400" b="1" dirty="0">
                <a:solidFill>
                  <a:srgbClr val="800080"/>
                </a:solidFill>
                <a:latin typeface="Times New Roman" panose="02020603050405020304" pitchFamily="18" charset="0"/>
                <a:ea typeface="楷体" panose="02010609060101010101" pitchFamily="49" charset="-122"/>
              </a:rPr>
              <a:t>P</a:t>
            </a:r>
            <a:r>
              <a:rPr lang="en-US" altLang="zh-CN" sz="2400" b="1" baseline="-25000" dirty="0">
                <a:solidFill>
                  <a:srgbClr val="800080"/>
                </a:solidFill>
                <a:latin typeface="Times New Roman" panose="02020603050405020304" pitchFamily="18" charset="0"/>
                <a:ea typeface="楷体" panose="02010609060101010101" pitchFamily="49" charset="-122"/>
              </a:rPr>
              <a:t>1</a:t>
            </a:r>
            <a:r>
              <a:rPr lang="zh-CN" altLang="zh-CN" sz="2400" b="1" dirty="0">
                <a:solidFill>
                  <a:srgbClr val="800080"/>
                </a:solidFill>
                <a:latin typeface="Times New Roman" panose="02020603050405020304" pitchFamily="18" charset="0"/>
                <a:ea typeface="楷体" panose="02010609060101010101" pitchFamily="49" charset="-122"/>
              </a:rPr>
              <a:t>的点的参数。</a:t>
            </a:r>
            <a:endParaRPr lang="zh-CN" altLang="en-US" sz="2400" b="1" dirty="0">
              <a:solidFill>
                <a:srgbClr val="800080"/>
              </a:solidFill>
              <a:latin typeface="Times New Roman" panose="02020603050405020304" pitchFamily="18" charset="0"/>
              <a:ea typeface="楷体" panose="02010609060101010101" pitchFamily="49" charset="-122"/>
            </a:endParaRPr>
          </a:p>
        </p:txBody>
      </p:sp>
      <p:sp>
        <p:nvSpPr>
          <p:cNvPr id="310312" name="AutoShape 40"/>
          <p:cNvSpPr/>
          <p:nvPr/>
        </p:nvSpPr>
        <p:spPr>
          <a:xfrm>
            <a:off x="7894638" y="3368675"/>
            <a:ext cx="563562" cy="395288"/>
          </a:xfrm>
          <a:prstGeom prst="wedgeEllipseCallout">
            <a:avLst>
              <a:gd name="adj1" fmla="val -26903"/>
              <a:gd name="adj2" fmla="val 246787"/>
            </a:avLst>
          </a:prstGeom>
          <a:solidFill>
            <a:srgbClr val="99FFCC"/>
          </a:solidFill>
          <a:ln w="12700" cap="sq" cmpd="sng">
            <a:solidFill>
              <a:schemeClr val="tx1"/>
            </a:solidFill>
            <a:prstDash val="solid"/>
            <a:miter/>
            <a:headEnd type="none" w="sm" len="sm"/>
            <a:tailEnd type="none" w="sm" len="sm"/>
          </a:ln>
        </p:spPr>
        <p:txBody>
          <a:bodyPr lIns="0" tIns="0" rIns="0" bIns="0" anchor="t" anchorCtr="0"/>
          <a:p>
            <a:pPr algn="ctr"/>
            <a:r>
              <a:rPr lang="en-US" altLang="zh-CN" b="1" dirty="0">
                <a:latin typeface="Times New Roman" panose="02020603050405020304" pitchFamily="18" charset="0"/>
                <a:ea typeface="华文楷体" panose="02010600040101010101" pitchFamily="2" charset="-122"/>
              </a:rPr>
              <a:t>t2</a:t>
            </a:r>
            <a:endParaRPr lang="en-US" altLang="zh-CN" b="1" dirty="0">
              <a:latin typeface="Times New Roman" panose="02020603050405020304" pitchFamily="18" charset="0"/>
              <a:ea typeface="华文楷体" panose="02010600040101010101" pitchFamily="2" charset="-122"/>
            </a:endParaRPr>
          </a:p>
        </p:txBody>
      </p:sp>
      <p:sp>
        <p:nvSpPr>
          <p:cNvPr id="41" name="标题 1"/>
          <p:cNvSpPr txBox="1">
            <a:spLocks noChangeArrowheads="1"/>
          </p:cNvSpPr>
          <p:nvPr/>
        </p:nvSpPr>
        <p:spPr>
          <a:xfrm>
            <a:off x="457200" y="274638"/>
            <a:ext cx="8229600" cy="992188"/>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直线裁剪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0"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Liang</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_GB2312"/>
                <a:cs typeface="楷体_GB2312"/>
              </a:rPr>
              <a:t>-Barsky</a:t>
            </a:r>
            <a:r>
              <a:rPr kumimoji="0" lang="zh-CN" altLang="en-US" sz="2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j-cs"/>
              </a:rPr>
              <a:t>参数化</a:t>
            </a: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j-cs"/>
              </a:rPr>
              <a:t>裁剪</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算法</a:t>
            </a: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0308"/>
                                        </p:tgtEl>
                                        <p:attrNameLst>
                                          <p:attrName>style.visibility</p:attrName>
                                        </p:attrNameLst>
                                      </p:cBhvr>
                                      <p:to>
                                        <p:strVal val="visible"/>
                                      </p:to>
                                    </p:set>
                                    <p:anim calcmode="lin" valueType="num">
                                      <p:cBhvr additive="base">
                                        <p:cTn id="7" dur="500" fill="hold"/>
                                        <p:tgtEl>
                                          <p:spTgt spid="310308"/>
                                        </p:tgtEl>
                                        <p:attrNameLst>
                                          <p:attrName>ppt_x</p:attrName>
                                        </p:attrNameLst>
                                      </p:cBhvr>
                                      <p:tavLst>
                                        <p:tav tm="0">
                                          <p:val>
                                            <p:strVal val="0-#ppt_w/2"/>
                                          </p:val>
                                        </p:tav>
                                        <p:tav tm="100000">
                                          <p:val>
                                            <p:strVal val="#ppt_x"/>
                                          </p:val>
                                        </p:tav>
                                      </p:tavLst>
                                    </p:anim>
                                    <p:anim calcmode="lin" valueType="num">
                                      <p:cBhvr additive="base">
                                        <p:cTn id="8" dur="500" fill="hold"/>
                                        <p:tgtEl>
                                          <p:spTgt spid="3103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0309"/>
                                        </p:tgtEl>
                                        <p:attrNameLst>
                                          <p:attrName>style.visibility</p:attrName>
                                        </p:attrNameLst>
                                      </p:cBhvr>
                                      <p:to>
                                        <p:strVal val="visible"/>
                                      </p:to>
                                    </p:set>
                                    <p:anim calcmode="lin" valueType="num">
                                      <p:cBhvr additive="base">
                                        <p:cTn id="13" dur="500" fill="hold"/>
                                        <p:tgtEl>
                                          <p:spTgt spid="310309"/>
                                        </p:tgtEl>
                                        <p:attrNameLst>
                                          <p:attrName>ppt_x</p:attrName>
                                        </p:attrNameLst>
                                      </p:cBhvr>
                                      <p:tavLst>
                                        <p:tav tm="0">
                                          <p:val>
                                            <p:strVal val="0-#ppt_w/2"/>
                                          </p:val>
                                        </p:tav>
                                        <p:tav tm="100000">
                                          <p:val>
                                            <p:strVal val="#ppt_x"/>
                                          </p:val>
                                        </p:tav>
                                      </p:tavLst>
                                    </p:anim>
                                    <p:anim calcmode="lin" valueType="num">
                                      <p:cBhvr additive="base">
                                        <p:cTn id="14" dur="500" fill="hold"/>
                                        <p:tgtEl>
                                          <p:spTgt spid="3103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0305"/>
                                        </p:tgtEl>
                                        <p:attrNameLst>
                                          <p:attrName>style.visibility</p:attrName>
                                        </p:attrNameLst>
                                      </p:cBhvr>
                                      <p:to>
                                        <p:strVal val="visible"/>
                                      </p:to>
                                    </p:set>
                                    <p:anim calcmode="lin" valueType="num">
                                      <p:cBhvr additive="base">
                                        <p:cTn id="19" dur="500" fill="hold"/>
                                        <p:tgtEl>
                                          <p:spTgt spid="310305"/>
                                        </p:tgtEl>
                                        <p:attrNameLst>
                                          <p:attrName>ppt_x</p:attrName>
                                        </p:attrNameLst>
                                      </p:cBhvr>
                                      <p:tavLst>
                                        <p:tav tm="0">
                                          <p:val>
                                            <p:strVal val="1+#ppt_w/2"/>
                                          </p:val>
                                        </p:tav>
                                        <p:tav tm="100000">
                                          <p:val>
                                            <p:strVal val="#ppt_x"/>
                                          </p:val>
                                        </p:tav>
                                      </p:tavLst>
                                    </p:anim>
                                    <p:anim calcmode="lin" valueType="num">
                                      <p:cBhvr additive="base">
                                        <p:cTn id="20" dur="500" fill="hold"/>
                                        <p:tgtEl>
                                          <p:spTgt spid="31030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0307"/>
                                        </p:tgtEl>
                                        <p:attrNameLst>
                                          <p:attrName>style.visibility</p:attrName>
                                        </p:attrNameLst>
                                      </p:cBhvr>
                                      <p:to>
                                        <p:strVal val="visible"/>
                                      </p:to>
                                    </p:set>
                                    <p:anim calcmode="lin" valueType="num">
                                      <p:cBhvr additive="base">
                                        <p:cTn id="25" dur="500" fill="hold"/>
                                        <p:tgtEl>
                                          <p:spTgt spid="310307"/>
                                        </p:tgtEl>
                                        <p:attrNameLst>
                                          <p:attrName>ppt_x</p:attrName>
                                        </p:attrNameLst>
                                      </p:cBhvr>
                                      <p:tavLst>
                                        <p:tav tm="0">
                                          <p:val>
                                            <p:strVal val="1+#ppt_w/2"/>
                                          </p:val>
                                        </p:tav>
                                        <p:tav tm="100000">
                                          <p:val>
                                            <p:strVal val="#ppt_x"/>
                                          </p:val>
                                        </p:tav>
                                      </p:tavLst>
                                    </p:anim>
                                    <p:anim calcmode="lin" valueType="num">
                                      <p:cBhvr additive="base">
                                        <p:cTn id="26" dur="500" fill="hold"/>
                                        <p:tgtEl>
                                          <p:spTgt spid="31030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0310"/>
                                        </p:tgtEl>
                                        <p:attrNameLst>
                                          <p:attrName>style.visibility</p:attrName>
                                        </p:attrNameLst>
                                      </p:cBhvr>
                                      <p:to>
                                        <p:strVal val="visible"/>
                                      </p:to>
                                    </p:set>
                                    <p:anim calcmode="lin" valueType="num">
                                      <p:cBhvr additive="base">
                                        <p:cTn id="31" dur="500" fill="hold"/>
                                        <p:tgtEl>
                                          <p:spTgt spid="310310"/>
                                        </p:tgtEl>
                                        <p:attrNameLst>
                                          <p:attrName>ppt_x</p:attrName>
                                        </p:attrNameLst>
                                      </p:cBhvr>
                                      <p:tavLst>
                                        <p:tav tm="0">
                                          <p:val>
                                            <p:strVal val="#ppt_x"/>
                                          </p:val>
                                        </p:tav>
                                        <p:tav tm="100000">
                                          <p:val>
                                            <p:strVal val="#ppt_x"/>
                                          </p:val>
                                        </p:tav>
                                      </p:tavLst>
                                    </p:anim>
                                    <p:anim calcmode="lin" valueType="num">
                                      <p:cBhvr additive="base">
                                        <p:cTn id="32" dur="500" fill="hold"/>
                                        <p:tgtEl>
                                          <p:spTgt spid="3103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10312"/>
                                        </p:tgtEl>
                                        <p:attrNameLst>
                                          <p:attrName>style.visibility</p:attrName>
                                        </p:attrNameLst>
                                      </p:cBhvr>
                                      <p:to>
                                        <p:strVal val="visible"/>
                                      </p:to>
                                    </p:set>
                                    <p:animEffect transition="in" filter="diamond(in)">
                                      <p:cBhvr>
                                        <p:cTn id="37" dur="2000"/>
                                        <p:tgtEl>
                                          <p:spTgt spid="310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05" grpId="0" animBg="1"/>
      <p:bldP spid="310307" grpId="0" animBg="1"/>
      <p:bldP spid="310308" grpId="0"/>
      <p:bldP spid="310309" grpId="0"/>
      <p:bldP spid="310310" grpId="0"/>
      <p:bldP spid="3103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Text Box 2"/>
          <p:cNvSpPr txBox="1"/>
          <p:nvPr/>
        </p:nvSpPr>
        <p:spPr>
          <a:xfrm>
            <a:off x="442913" y="1317625"/>
            <a:ext cx="7924800" cy="2170113"/>
          </a:xfrm>
          <a:prstGeom prst="rect">
            <a:avLst/>
          </a:prstGeom>
          <a:noFill/>
          <a:ln w="9525">
            <a:noFill/>
          </a:ln>
        </p:spPr>
        <p:txBody>
          <a:bodyPr anchor="t" anchorCtr="0">
            <a:spAutoFit/>
          </a:bodyPr>
          <a:p>
            <a:pPr>
              <a:lnSpc>
                <a:spcPct val="125000"/>
              </a:lnSpc>
            </a:pPr>
            <a:r>
              <a:rPr lang="zh-CN" altLang="en-US" sz="2800" b="1" dirty="0">
                <a:latin typeface="Times New Roman" panose="02020603050405020304" pitchFamily="18" charset="0"/>
                <a:ea typeface="楷体" panose="02010609060101010101" pitchFamily="49" charset="-122"/>
              </a:rPr>
              <a:t>所以对于裁剪结果，</a:t>
            </a:r>
            <a:r>
              <a:rPr lang="en-US" altLang="zh-CN" sz="2800" b="1" dirty="0">
                <a:latin typeface="Times New Roman" panose="02020603050405020304" pitchFamily="18" charset="0"/>
                <a:ea typeface="楷体" panose="02010609060101010101" pitchFamily="49" charset="-122"/>
              </a:rPr>
              <a:t>t1</a:t>
            </a:r>
            <a:r>
              <a:rPr lang="zh-CN" altLang="en-US" sz="2800" b="1" dirty="0">
                <a:latin typeface="Times New Roman" panose="02020603050405020304" pitchFamily="18" charset="0"/>
                <a:ea typeface="楷体" panose="02010609060101010101" pitchFamily="49" charset="-122"/>
              </a:rPr>
              <a:t>对应起点，</a:t>
            </a:r>
            <a:r>
              <a:rPr lang="en-US" altLang="zh-CN" sz="2800" b="1" dirty="0">
                <a:latin typeface="Times New Roman" panose="02020603050405020304" pitchFamily="18" charset="0"/>
                <a:ea typeface="楷体" panose="02010609060101010101" pitchFamily="49" charset="-122"/>
              </a:rPr>
              <a:t>t2</a:t>
            </a:r>
            <a:r>
              <a:rPr lang="zh-CN" altLang="en-US" sz="2800" b="1" dirty="0">
                <a:latin typeface="Times New Roman" panose="02020603050405020304" pitchFamily="18" charset="0"/>
                <a:ea typeface="楷体" panose="02010609060101010101" pitchFamily="49" charset="-122"/>
              </a:rPr>
              <a:t>对应终点</a:t>
            </a:r>
            <a:endParaRPr lang="en-US" altLang="zh-CN" sz="2800" b="1" dirty="0">
              <a:latin typeface="Times New Roman" panose="02020603050405020304" pitchFamily="18" charset="0"/>
              <a:ea typeface="楷体" panose="02010609060101010101" pitchFamily="49" charset="-122"/>
            </a:endParaRPr>
          </a:p>
          <a:p>
            <a:pPr>
              <a:lnSpc>
                <a:spcPct val="125000"/>
              </a:lnSpc>
              <a:buFont typeface="Arial" panose="020B0604020202020204" pitchFamily="34" charset="0"/>
              <a:buChar char="•"/>
            </a:pPr>
            <a:r>
              <a:rPr lang="zh-CN" altLang="zh-CN" sz="2400" b="1" dirty="0">
                <a:latin typeface="Times New Roman" panose="02020603050405020304" pitchFamily="18" charset="0"/>
                <a:ea typeface="楷体" panose="02010609060101010101" pitchFamily="49" charset="-122"/>
              </a:rPr>
              <a:t>当</a:t>
            </a:r>
            <a:r>
              <a:rPr lang="en-US" altLang="zh-CN" sz="2400" b="1" dirty="0">
                <a:latin typeface="Times New Roman" panose="02020603050405020304" pitchFamily="18" charset="0"/>
                <a:ea typeface="楷体" panose="02010609060101010101" pitchFamily="49" charset="-122"/>
              </a:rPr>
              <a:t>t2&gt;t1</a:t>
            </a:r>
            <a:r>
              <a:rPr lang="zh-CN" altLang="en-US" sz="2400" b="1" dirty="0">
                <a:latin typeface="Times New Roman" panose="02020603050405020304" pitchFamily="18" charset="0"/>
                <a:ea typeface="楷体" panose="02010609060101010101" pitchFamily="49" charset="-122"/>
              </a:rPr>
              <a:t>时，参数</a:t>
            </a:r>
            <a:r>
              <a:rPr lang="en-US" altLang="zh-CN" sz="2400" b="1" dirty="0">
                <a:latin typeface="Times New Roman" panose="02020603050405020304" pitchFamily="18" charset="0"/>
                <a:ea typeface="楷体" panose="02010609060101010101" pitchFamily="49" charset="-122"/>
              </a:rPr>
              <a:t>t∈[t</a:t>
            </a:r>
            <a:r>
              <a:rPr lang="en-US" altLang="zh-CN" sz="2400" b="1" baseline="-25000" dirty="0">
                <a:latin typeface="Times New Roman" panose="02020603050405020304" pitchFamily="18" charset="0"/>
                <a:ea typeface="楷体" panose="02010609060101010101" pitchFamily="49" charset="-122"/>
              </a:rPr>
              <a:t>1</a:t>
            </a:r>
            <a:r>
              <a:rPr lang="en-US" altLang="zh-CN" sz="2400" b="1" dirty="0">
                <a:latin typeface="Times New Roman" panose="02020603050405020304" pitchFamily="18" charset="0"/>
                <a:ea typeface="楷体" panose="02010609060101010101" pitchFamily="49" charset="-122"/>
              </a:rPr>
              <a:t>, t</a:t>
            </a:r>
            <a:r>
              <a:rPr lang="en-US" altLang="zh-CN" sz="2400" b="1" baseline="-25000" dirty="0">
                <a:latin typeface="Times New Roman" panose="02020603050405020304" pitchFamily="18" charset="0"/>
                <a:ea typeface="楷体" panose="02010609060101010101" pitchFamily="49" charset="-122"/>
              </a:rPr>
              <a:t>2</a:t>
            </a:r>
            <a:r>
              <a:rPr lang="en-US" altLang="zh-CN" sz="2400" b="1" dirty="0">
                <a:latin typeface="Times New Roman" panose="02020603050405020304" pitchFamily="18" charset="0"/>
                <a:ea typeface="楷体" panose="02010609060101010101" pitchFamily="49" charset="-122"/>
              </a:rPr>
              <a:t>]</a:t>
            </a:r>
            <a:r>
              <a:rPr lang="zh-CN" altLang="en-US" sz="2400" b="1" dirty="0">
                <a:latin typeface="Times New Roman" panose="02020603050405020304" pitchFamily="18" charset="0"/>
                <a:ea typeface="楷体" panose="02010609060101010101" pitchFamily="49" charset="-122"/>
              </a:rPr>
              <a:t>的线段就是</a:t>
            </a:r>
            <a:r>
              <a:rPr lang="en-US" altLang="zh-CN" sz="2400" b="1" dirty="0">
                <a:latin typeface="Times New Roman" panose="02020603050405020304" pitchFamily="18" charset="0"/>
                <a:ea typeface="楷体" panose="02010609060101010101" pitchFamily="49" charset="-122"/>
              </a:rPr>
              <a:t>P</a:t>
            </a:r>
            <a:r>
              <a:rPr lang="en-US" altLang="zh-CN" sz="2400" b="1" baseline="-25000" dirty="0">
                <a:latin typeface="Times New Roman" panose="02020603050405020304" pitchFamily="18" charset="0"/>
                <a:ea typeface="楷体" panose="02010609060101010101" pitchFamily="49" charset="-122"/>
              </a:rPr>
              <a:t>1</a:t>
            </a:r>
            <a:r>
              <a:rPr lang="en-US" altLang="zh-CN" sz="2400" b="1" dirty="0">
                <a:latin typeface="Times New Roman" panose="02020603050405020304" pitchFamily="18" charset="0"/>
                <a:ea typeface="楷体" panose="02010609060101010101" pitchFamily="49" charset="-122"/>
              </a:rPr>
              <a:t>P</a:t>
            </a:r>
            <a:r>
              <a:rPr lang="en-US" altLang="zh-CN" sz="2400" b="1" baseline="-25000" dirty="0">
                <a:latin typeface="Times New Roman" panose="02020603050405020304" pitchFamily="18" charset="0"/>
                <a:ea typeface="楷体" panose="02010609060101010101" pitchFamily="49" charset="-122"/>
              </a:rPr>
              <a:t>2</a:t>
            </a:r>
            <a:r>
              <a:rPr lang="zh-CN" altLang="en-US" sz="2400" b="1" dirty="0">
                <a:latin typeface="Times New Roman" panose="02020603050405020304" pitchFamily="18" charset="0"/>
                <a:ea typeface="楷体" panose="02010609060101010101" pitchFamily="49" charset="-122"/>
              </a:rPr>
              <a:t>的可见部分。</a:t>
            </a:r>
            <a:endParaRPr lang="zh-CN" altLang="en-US" sz="2400" b="1" dirty="0">
              <a:latin typeface="Times New Roman" panose="02020603050405020304" pitchFamily="18" charset="0"/>
              <a:ea typeface="楷体" panose="02010609060101010101" pitchFamily="49" charset="-122"/>
            </a:endParaRPr>
          </a:p>
          <a:p>
            <a:pPr>
              <a:lnSpc>
                <a:spcPct val="125000"/>
              </a:lnSpc>
              <a:buFont typeface="Arial" panose="020B0604020202020204" pitchFamily="34" charset="0"/>
              <a:buChar char="•"/>
            </a:pPr>
            <a:r>
              <a:rPr lang="zh-CN" altLang="en-US" sz="2400" b="1" dirty="0">
                <a:latin typeface="Times New Roman" panose="02020603050405020304" pitchFamily="18" charset="0"/>
                <a:ea typeface="楷体" panose="02010609060101010101" pitchFamily="49" charset="-122"/>
                <a:sym typeface="楷体_GB2312"/>
              </a:rPr>
              <a:t>当</a:t>
            </a:r>
            <a:r>
              <a:rPr lang="en-US" altLang="zh-CN" sz="2400" b="1" dirty="0">
                <a:latin typeface="Times New Roman" panose="02020603050405020304" pitchFamily="18" charset="0"/>
                <a:ea typeface="楷体" panose="02010609060101010101" pitchFamily="49" charset="-122"/>
                <a:sym typeface="楷体_GB2312"/>
              </a:rPr>
              <a:t>t1&gt;t2</a:t>
            </a:r>
            <a:r>
              <a:rPr lang="zh-CN" altLang="en-US" sz="2400" b="1" dirty="0">
                <a:latin typeface="Times New Roman" panose="02020603050405020304" pitchFamily="18" charset="0"/>
                <a:ea typeface="楷体" panose="02010609060101010101" pitchFamily="49" charset="-122"/>
                <a:sym typeface="楷体_GB2312"/>
              </a:rPr>
              <a:t>时，整个直线段为不可见</a:t>
            </a:r>
            <a:r>
              <a:rPr lang="zh-CN" altLang="en-US" sz="2800" b="1" dirty="0">
                <a:latin typeface="Times New Roman" panose="02020603050405020304" pitchFamily="18" charset="0"/>
                <a:ea typeface="楷体" panose="02010609060101010101" pitchFamily="49" charset="-122"/>
                <a:sym typeface="楷体_GB2312"/>
              </a:rPr>
              <a:t>。</a:t>
            </a:r>
            <a:endParaRPr lang="zh-CN" altLang="en-US" sz="2800" b="1" dirty="0">
              <a:latin typeface="Times New Roman" panose="02020603050405020304" pitchFamily="18" charset="0"/>
              <a:ea typeface="楷体" panose="02010609060101010101" pitchFamily="49" charset="-122"/>
              <a:sym typeface="楷体_GB2312"/>
            </a:endParaRPr>
          </a:p>
          <a:p>
            <a:pPr algn="ctr">
              <a:lnSpc>
                <a:spcPct val="125000"/>
              </a:lnSpc>
            </a:pPr>
            <a:endParaRPr lang="zh-CN" altLang="en-US" sz="2800" b="1" dirty="0">
              <a:solidFill>
                <a:srgbClr val="800080"/>
              </a:solidFill>
              <a:latin typeface="Times New Roman" panose="02020603050405020304" pitchFamily="18" charset="0"/>
              <a:ea typeface="楷体" panose="02010609060101010101" pitchFamily="49" charset="-122"/>
            </a:endParaRPr>
          </a:p>
        </p:txBody>
      </p:sp>
      <p:grpSp>
        <p:nvGrpSpPr>
          <p:cNvPr id="46082" name="Group 4"/>
          <p:cNvGrpSpPr/>
          <p:nvPr/>
        </p:nvGrpSpPr>
        <p:grpSpPr>
          <a:xfrm>
            <a:off x="2919413" y="1947863"/>
            <a:ext cx="5681662" cy="4475162"/>
            <a:chOff x="1839" y="1227"/>
            <a:chExt cx="3579" cy="2819"/>
          </a:xfrm>
        </p:grpSpPr>
        <p:sp>
          <p:nvSpPr>
            <p:cNvPr id="46083" name="Line 5"/>
            <p:cNvSpPr/>
            <p:nvPr/>
          </p:nvSpPr>
          <p:spPr>
            <a:xfrm flipV="1">
              <a:off x="2865" y="2577"/>
              <a:ext cx="2196" cy="958"/>
            </a:xfrm>
            <a:prstGeom prst="line">
              <a:avLst/>
            </a:prstGeom>
            <a:ln w="28575" cap="flat" cmpd="sng">
              <a:solidFill>
                <a:srgbClr val="800080"/>
              </a:solidFill>
              <a:prstDash val="solid"/>
              <a:round/>
              <a:headEnd type="none" w="med" len="med"/>
              <a:tailEnd type="none" w="med" len="med"/>
            </a:ln>
          </p:spPr>
        </p:sp>
        <p:sp>
          <p:nvSpPr>
            <p:cNvPr id="46084" name="Text Box 6"/>
            <p:cNvSpPr txBox="1"/>
            <p:nvPr/>
          </p:nvSpPr>
          <p:spPr>
            <a:xfrm>
              <a:off x="5165" y="2368"/>
              <a:ext cx="152" cy="194"/>
            </a:xfrm>
            <a:prstGeom prst="rect">
              <a:avLst/>
            </a:prstGeom>
            <a:noFill/>
            <a:ln w="9525">
              <a:noFill/>
            </a:ln>
          </p:spPr>
          <p:txBody>
            <a:bodyPr wrap="none" lIns="0" tIns="0" rIns="0" bIns="0" anchor="t" anchorCtr="0">
              <a:spAutoFit/>
            </a:bodyPr>
            <a:p>
              <a:pPr algn="ctr"/>
              <a:r>
                <a:rPr lang="en-US" altLang="zh-CN" sz="2000" b="1" dirty="0">
                  <a:latin typeface="Times New Roman" panose="02020603050405020304" pitchFamily="18" charset="0"/>
                  <a:ea typeface="华文楷体" panose="02010600040101010101" pitchFamily="2" charset="-122"/>
                </a:rPr>
                <a:t>P</a:t>
              </a:r>
              <a:r>
                <a:rPr lang="en-US" altLang="zh-CN" sz="2000" b="1" baseline="-25000" dirty="0">
                  <a:latin typeface="Times New Roman" panose="02020603050405020304" pitchFamily="18" charset="0"/>
                  <a:ea typeface="华文楷体" panose="02010600040101010101" pitchFamily="2" charset="-122"/>
                </a:rPr>
                <a:t>2</a:t>
              </a:r>
              <a:endParaRPr lang="en-US" altLang="zh-CN" sz="2000" b="1" dirty="0">
                <a:latin typeface="Times New Roman" panose="02020603050405020304" pitchFamily="18" charset="0"/>
                <a:ea typeface="华文楷体" panose="02010600040101010101" pitchFamily="2" charset="-122"/>
              </a:endParaRPr>
            </a:p>
          </p:txBody>
        </p:sp>
        <p:sp>
          <p:nvSpPr>
            <p:cNvPr id="46085" name="Line 7"/>
            <p:cNvSpPr/>
            <p:nvPr/>
          </p:nvSpPr>
          <p:spPr>
            <a:xfrm flipV="1">
              <a:off x="2758" y="2695"/>
              <a:ext cx="0" cy="1187"/>
            </a:xfrm>
            <a:prstGeom prst="line">
              <a:avLst/>
            </a:prstGeom>
            <a:ln w="9525" cap="flat" cmpd="sng">
              <a:solidFill>
                <a:schemeClr val="tx1"/>
              </a:solidFill>
              <a:prstDash val="solid"/>
              <a:round/>
              <a:headEnd type="none" w="med" len="med"/>
              <a:tailEnd type="triangle" w="med" len="med"/>
            </a:ln>
          </p:spPr>
        </p:sp>
        <p:sp>
          <p:nvSpPr>
            <p:cNvPr id="46086" name="Line 8"/>
            <p:cNvSpPr/>
            <p:nvPr/>
          </p:nvSpPr>
          <p:spPr>
            <a:xfrm>
              <a:off x="2758" y="3882"/>
              <a:ext cx="2656" cy="0"/>
            </a:xfrm>
            <a:prstGeom prst="line">
              <a:avLst/>
            </a:prstGeom>
            <a:ln w="9525" cap="flat" cmpd="sng">
              <a:solidFill>
                <a:schemeClr val="tx1"/>
              </a:solidFill>
              <a:prstDash val="solid"/>
              <a:round/>
              <a:headEnd type="none" w="med" len="med"/>
              <a:tailEnd type="triangle" w="med" len="med"/>
            </a:ln>
          </p:spPr>
        </p:sp>
        <p:sp>
          <p:nvSpPr>
            <p:cNvPr id="46087" name="Rectangle 9"/>
            <p:cNvSpPr/>
            <p:nvPr/>
          </p:nvSpPr>
          <p:spPr>
            <a:xfrm>
              <a:off x="3582" y="2901"/>
              <a:ext cx="1191" cy="464"/>
            </a:xfrm>
            <a:prstGeom prst="rect">
              <a:avLst/>
            </a:prstGeom>
            <a:no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6088" name="Line 10"/>
            <p:cNvSpPr/>
            <p:nvPr/>
          </p:nvSpPr>
          <p:spPr>
            <a:xfrm flipH="1">
              <a:off x="2758" y="2901"/>
              <a:ext cx="824" cy="0"/>
            </a:xfrm>
            <a:prstGeom prst="line">
              <a:avLst/>
            </a:prstGeom>
            <a:ln w="9525" cap="flat" cmpd="sng">
              <a:solidFill>
                <a:schemeClr val="tx1"/>
              </a:solidFill>
              <a:prstDash val="sysDot"/>
              <a:round/>
              <a:headEnd type="none" w="med" len="med"/>
              <a:tailEnd type="none" w="med" len="med"/>
            </a:ln>
          </p:spPr>
        </p:sp>
        <p:sp>
          <p:nvSpPr>
            <p:cNvPr id="46089" name="Line 11"/>
            <p:cNvSpPr/>
            <p:nvPr/>
          </p:nvSpPr>
          <p:spPr>
            <a:xfrm flipH="1">
              <a:off x="2758" y="3365"/>
              <a:ext cx="824" cy="0"/>
            </a:xfrm>
            <a:prstGeom prst="line">
              <a:avLst/>
            </a:prstGeom>
            <a:ln w="9525" cap="flat" cmpd="sng">
              <a:solidFill>
                <a:schemeClr val="tx1"/>
              </a:solidFill>
              <a:prstDash val="sysDot"/>
              <a:round/>
              <a:headEnd type="none" w="med" len="med"/>
              <a:tailEnd type="none" w="med" len="med"/>
            </a:ln>
          </p:spPr>
        </p:sp>
        <p:sp>
          <p:nvSpPr>
            <p:cNvPr id="46090" name="Line 12"/>
            <p:cNvSpPr/>
            <p:nvPr/>
          </p:nvSpPr>
          <p:spPr>
            <a:xfrm>
              <a:off x="3582" y="3365"/>
              <a:ext cx="0" cy="517"/>
            </a:xfrm>
            <a:prstGeom prst="line">
              <a:avLst/>
            </a:prstGeom>
            <a:ln w="9525" cap="flat" cmpd="sng">
              <a:solidFill>
                <a:schemeClr val="tx1"/>
              </a:solidFill>
              <a:prstDash val="sysDot"/>
              <a:round/>
              <a:headEnd type="none" w="med" len="med"/>
              <a:tailEnd type="none" w="med" len="med"/>
            </a:ln>
          </p:spPr>
        </p:sp>
        <p:sp>
          <p:nvSpPr>
            <p:cNvPr id="46091" name="Line 13"/>
            <p:cNvSpPr/>
            <p:nvPr/>
          </p:nvSpPr>
          <p:spPr>
            <a:xfrm>
              <a:off x="4773" y="3365"/>
              <a:ext cx="0" cy="517"/>
            </a:xfrm>
            <a:prstGeom prst="line">
              <a:avLst/>
            </a:prstGeom>
            <a:ln w="9525" cap="flat" cmpd="sng">
              <a:solidFill>
                <a:schemeClr val="tx1"/>
              </a:solidFill>
              <a:prstDash val="sysDot"/>
              <a:round/>
              <a:headEnd type="none" w="med" len="med"/>
              <a:tailEnd type="none" w="med" len="med"/>
            </a:ln>
          </p:spPr>
        </p:sp>
        <p:sp>
          <p:nvSpPr>
            <p:cNvPr id="46092" name="Text Box 14"/>
            <p:cNvSpPr txBox="1"/>
            <p:nvPr/>
          </p:nvSpPr>
          <p:spPr>
            <a:xfrm>
              <a:off x="2849" y="2545"/>
              <a:ext cx="80" cy="192"/>
            </a:xfrm>
            <a:prstGeom prst="rect">
              <a:avLst/>
            </a:prstGeom>
            <a:noFill/>
            <a:ln w="9525">
              <a:noFill/>
            </a:ln>
          </p:spPr>
          <p:txBody>
            <a:bodyPr wrap="none" lIns="0" tIns="0" rIns="0" bIns="0" anchor="t" anchorCtr="0">
              <a:spAutoFit/>
            </a:bodyPr>
            <a:p>
              <a:pPr algn="ctr"/>
              <a:r>
                <a:rPr lang="en-US" altLang="zh-CN" sz="2000" b="1" dirty="0">
                  <a:latin typeface="Times New Roman" panose="02020603050405020304" pitchFamily="18" charset="0"/>
                  <a:ea typeface="华文楷体" panose="02010600040101010101" pitchFamily="2" charset="-122"/>
                </a:rPr>
                <a:t>y</a:t>
              </a:r>
              <a:endParaRPr lang="en-US" altLang="zh-CN" sz="2000" b="1" dirty="0">
                <a:latin typeface="Times New Roman" panose="02020603050405020304" pitchFamily="18" charset="0"/>
                <a:ea typeface="华文楷体" panose="02010600040101010101" pitchFamily="2" charset="-122"/>
              </a:endParaRPr>
            </a:p>
          </p:txBody>
        </p:sp>
        <p:sp>
          <p:nvSpPr>
            <p:cNvPr id="46093" name="Text Box 15"/>
            <p:cNvSpPr txBox="1"/>
            <p:nvPr/>
          </p:nvSpPr>
          <p:spPr>
            <a:xfrm>
              <a:off x="5322" y="3816"/>
              <a:ext cx="96" cy="230"/>
            </a:xfrm>
            <a:prstGeom prst="rect">
              <a:avLst/>
            </a:prstGeom>
            <a:noFill/>
            <a:ln w="9525">
              <a:noFill/>
            </a:ln>
          </p:spPr>
          <p:txBody>
            <a:bodyPr wrap="none" lIns="0" tIns="0" rIns="0" bIns="0" anchor="t" anchorCtr="0">
              <a:spAutoFit/>
            </a:bodyPr>
            <a:p>
              <a:pPr algn="ctr"/>
              <a:r>
                <a:rPr lang="en-US" altLang="zh-CN" sz="2400" b="1" dirty="0">
                  <a:latin typeface="Times New Roman" panose="02020603050405020304" pitchFamily="18" charset="0"/>
                  <a:ea typeface="华文楷体" panose="02010600040101010101" pitchFamily="2" charset="-122"/>
                </a:rPr>
                <a:t>x</a:t>
              </a:r>
              <a:endParaRPr lang="en-US" altLang="zh-CN" sz="2400" b="1" dirty="0">
                <a:latin typeface="Times New Roman" panose="02020603050405020304" pitchFamily="18" charset="0"/>
                <a:ea typeface="华文楷体" panose="02010600040101010101" pitchFamily="2" charset="-122"/>
              </a:endParaRPr>
            </a:p>
          </p:txBody>
        </p:sp>
        <p:sp>
          <p:nvSpPr>
            <p:cNvPr id="46094" name="Text Box 16"/>
            <p:cNvSpPr txBox="1"/>
            <p:nvPr/>
          </p:nvSpPr>
          <p:spPr>
            <a:xfrm>
              <a:off x="2483" y="2731"/>
              <a:ext cx="181" cy="230"/>
            </a:xfrm>
            <a:prstGeom prst="rect">
              <a:avLst/>
            </a:prstGeom>
            <a:noFill/>
            <a:ln w="9525">
              <a:noFill/>
            </a:ln>
          </p:spPr>
          <p:txBody>
            <a:bodyPr wrap="none" lIns="0" tIns="0" rIns="0" bIns="0" anchor="t" anchorCtr="0">
              <a:spAutoFit/>
            </a:bodyPr>
            <a:p>
              <a:pPr algn="ctr"/>
              <a:r>
                <a:rPr lang="en-US" altLang="zh-CN" sz="2400" b="1" dirty="0">
                  <a:latin typeface="Times New Roman" panose="02020603050405020304" pitchFamily="18" charset="0"/>
                  <a:ea typeface="华文楷体" panose="02010600040101010101" pitchFamily="2" charset="-122"/>
                </a:rPr>
                <a:t>y</a:t>
              </a:r>
              <a:r>
                <a:rPr lang="en-US" altLang="zh-CN" sz="2400" b="1" baseline="-25000" dirty="0">
                  <a:latin typeface="Times New Roman" panose="02020603050405020304" pitchFamily="18" charset="0"/>
                  <a:ea typeface="华文楷体" panose="02010600040101010101" pitchFamily="2" charset="-122"/>
                </a:rPr>
                <a:t>T</a:t>
              </a:r>
              <a:endParaRPr lang="en-US" altLang="zh-CN" sz="2400" b="1" dirty="0">
                <a:latin typeface="Times New Roman" panose="02020603050405020304" pitchFamily="18" charset="0"/>
                <a:ea typeface="华文楷体" panose="02010600040101010101" pitchFamily="2" charset="-122"/>
              </a:endParaRPr>
            </a:p>
          </p:txBody>
        </p:sp>
        <p:sp>
          <p:nvSpPr>
            <p:cNvPr id="46095" name="Text Box 17"/>
            <p:cNvSpPr txBox="1"/>
            <p:nvPr/>
          </p:nvSpPr>
          <p:spPr>
            <a:xfrm>
              <a:off x="2483" y="3196"/>
              <a:ext cx="181" cy="230"/>
            </a:xfrm>
            <a:prstGeom prst="rect">
              <a:avLst/>
            </a:prstGeom>
            <a:noFill/>
            <a:ln w="9525">
              <a:noFill/>
            </a:ln>
          </p:spPr>
          <p:txBody>
            <a:bodyPr wrap="none" lIns="0" tIns="0" rIns="0" bIns="0" anchor="t" anchorCtr="0">
              <a:spAutoFit/>
            </a:bodyPr>
            <a:p>
              <a:pPr algn="ctr"/>
              <a:r>
                <a:rPr lang="en-US" altLang="zh-CN" sz="2400" b="1" dirty="0">
                  <a:latin typeface="Times New Roman" panose="02020603050405020304" pitchFamily="18" charset="0"/>
                  <a:ea typeface="华文楷体" panose="02010600040101010101" pitchFamily="2" charset="-122"/>
                </a:rPr>
                <a:t>y</a:t>
              </a:r>
              <a:r>
                <a:rPr lang="en-US" altLang="zh-CN" sz="2400" b="1" baseline="-25000" dirty="0">
                  <a:latin typeface="Times New Roman" panose="02020603050405020304" pitchFamily="18" charset="0"/>
                  <a:ea typeface="华文楷体" panose="02010600040101010101" pitchFamily="2" charset="-122"/>
                </a:rPr>
                <a:t>B</a:t>
              </a:r>
              <a:endParaRPr lang="en-US" altLang="zh-CN" sz="2400" b="1" dirty="0">
                <a:latin typeface="Times New Roman" panose="02020603050405020304" pitchFamily="18" charset="0"/>
                <a:ea typeface="华文楷体" panose="02010600040101010101" pitchFamily="2" charset="-122"/>
              </a:endParaRPr>
            </a:p>
          </p:txBody>
        </p:sp>
        <p:sp>
          <p:nvSpPr>
            <p:cNvPr id="46096" name="Text Box 18"/>
            <p:cNvSpPr txBox="1"/>
            <p:nvPr/>
          </p:nvSpPr>
          <p:spPr>
            <a:xfrm>
              <a:off x="3490" y="3805"/>
              <a:ext cx="181" cy="230"/>
            </a:xfrm>
            <a:prstGeom prst="rect">
              <a:avLst/>
            </a:prstGeom>
            <a:noFill/>
            <a:ln w="9525">
              <a:noFill/>
            </a:ln>
          </p:spPr>
          <p:txBody>
            <a:bodyPr wrap="none" lIns="0" tIns="0" rIns="0" bIns="0" anchor="t" anchorCtr="0">
              <a:spAutoFit/>
            </a:bodyPr>
            <a:p>
              <a:pPr algn="ctr"/>
              <a:r>
                <a:rPr lang="en-US" altLang="zh-CN" sz="2400" b="1" dirty="0">
                  <a:latin typeface="Times New Roman" panose="02020603050405020304" pitchFamily="18" charset="0"/>
                  <a:ea typeface="华文楷体" panose="02010600040101010101" pitchFamily="2" charset="-122"/>
                </a:rPr>
                <a:t>x</a:t>
              </a:r>
              <a:r>
                <a:rPr lang="en-US" altLang="zh-CN" sz="2400" b="1" baseline="-25000" dirty="0">
                  <a:latin typeface="Times New Roman" panose="02020603050405020304" pitchFamily="18" charset="0"/>
                  <a:ea typeface="华文楷体" panose="02010600040101010101" pitchFamily="2" charset="-122"/>
                </a:rPr>
                <a:t>L</a:t>
              </a:r>
              <a:endParaRPr lang="en-US" altLang="zh-CN" sz="2400" b="1" dirty="0">
                <a:latin typeface="Times New Roman" panose="02020603050405020304" pitchFamily="18" charset="0"/>
                <a:ea typeface="华文楷体" panose="02010600040101010101" pitchFamily="2" charset="-122"/>
              </a:endParaRPr>
            </a:p>
          </p:txBody>
        </p:sp>
        <p:sp>
          <p:nvSpPr>
            <p:cNvPr id="46097" name="Text Box 19"/>
            <p:cNvSpPr txBox="1"/>
            <p:nvPr/>
          </p:nvSpPr>
          <p:spPr>
            <a:xfrm>
              <a:off x="4681" y="3805"/>
              <a:ext cx="181" cy="230"/>
            </a:xfrm>
            <a:prstGeom prst="rect">
              <a:avLst/>
            </a:prstGeom>
            <a:noFill/>
            <a:ln w="9525">
              <a:noFill/>
            </a:ln>
          </p:spPr>
          <p:txBody>
            <a:bodyPr wrap="none" lIns="0" tIns="0" rIns="0" bIns="0" anchor="t" anchorCtr="0">
              <a:spAutoFit/>
            </a:bodyPr>
            <a:p>
              <a:pPr algn="ctr"/>
              <a:r>
                <a:rPr lang="en-US" altLang="zh-CN" sz="2400" b="1" dirty="0">
                  <a:latin typeface="Times New Roman" panose="02020603050405020304" pitchFamily="18" charset="0"/>
                  <a:ea typeface="华文楷体" panose="02010600040101010101" pitchFamily="2" charset="-122"/>
                </a:rPr>
                <a:t>x</a:t>
              </a:r>
              <a:r>
                <a:rPr lang="en-US" altLang="zh-CN" sz="2400" b="1" baseline="-25000" dirty="0">
                  <a:latin typeface="Times New Roman" panose="02020603050405020304" pitchFamily="18" charset="0"/>
                  <a:ea typeface="华文楷体" panose="02010600040101010101" pitchFamily="2" charset="-122"/>
                </a:rPr>
                <a:t>B</a:t>
              </a:r>
              <a:endParaRPr lang="en-US" altLang="zh-CN" sz="2400" b="1" dirty="0">
                <a:latin typeface="Times New Roman" panose="02020603050405020304" pitchFamily="18" charset="0"/>
                <a:ea typeface="华文楷体" panose="02010600040101010101" pitchFamily="2" charset="-122"/>
              </a:endParaRPr>
            </a:p>
          </p:txBody>
        </p:sp>
        <p:sp>
          <p:nvSpPr>
            <p:cNvPr id="46098" name="Line 20"/>
            <p:cNvSpPr/>
            <p:nvPr/>
          </p:nvSpPr>
          <p:spPr>
            <a:xfrm flipV="1">
              <a:off x="3582" y="2643"/>
              <a:ext cx="0" cy="258"/>
            </a:xfrm>
            <a:prstGeom prst="line">
              <a:avLst/>
            </a:prstGeom>
            <a:ln w="9525" cap="flat" cmpd="sng">
              <a:solidFill>
                <a:schemeClr val="tx1"/>
              </a:solidFill>
              <a:prstDash val="sysDot"/>
              <a:round/>
              <a:headEnd type="none" w="med" len="med"/>
              <a:tailEnd type="none" w="med" len="med"/>
            </a:ln>
          </p:spPr>
        </p:sp>
        <p:sp>
          <p:nvSpPr>
            <p:cNvPr id="46099" name="Line 21"/>
            <p:cNvSpPr/>
            <p:nvPr/>
          </p:nvSpPr>
          <p:spPr>
            <a:xfrm>
              <a:off x="4773" y="2643"/>
              <a:ext cx="0" cy="258"/>
            </a:xfrm>
            <a:prstGeom prst="line">
              <a:avLst/>
            </a:prstGeom>
            <a:ln w="9525" cap="flat" cmpd="sng">
              <a:solidFill>
                <a:schemeClr val="tx1"/>
              </a:solidFill>
              <a:prstDash val="sysDot"/>
              <a:round/>
              <a:headEnd type="none" w="med" len="med"/>
              <a:tailEnd type="none" w="med" len="med"/>
            </a:ln>
          </p:spPr>
        </p:sp>
        <p:sp>
          <p:nvSpPr>
            <p:cNvPr id="46100" name="Text Box 22"/>
            <p:cNvSpPr txBox="1"/>
            <p:nvPr/>
          </p:nvSpPr>
          <p:spPr>
            <a:xfrm>
              <a:off x="3140" y="3165"/>
              <a:ext cx="116" cy="192"/>
            </a:xfrm>
            <a:prstGeom prst="rect">
              <a:avLst/>
            </a:prstGeom>
            <a:noFill/>
            <a:ln w="9525">
              <a:noFill/>
            </a:ln>
          </p:spPr>
          <p:txBody>
            <a:bodyPr wrap="none" lIns="0" tIns="0" rIns="0" bIns="0" anchor="t" anchorCtr="0">
              <a:spAutoFit/>
            </a:bodyPr>
            <a:p>
              <a:pPr algn="ctr"/>
              <a:r>
                <a:rPr lang="en-US" altLang="zh-CN" sz="2000" b="1" dirty="0">
                  <a:latin typeface="Times New Roman" panose="02020603050405020304" pitchFamily="18" charset="0"/>
                  <a:ea typeface="华文楷体" panose="02010600040101010101" pitchFamily="2" charset="-122"/>
                </a:rPr>
                <a:t>A</a:t>
              </a:r>
              <a:endParaRPr lang="en-US" altLang="zh-CN" sz="2000" b="1" dirty="0">
                <a:latin typeface="Times New Roman" panose="02020603050405020304" pitchFamily="18" charset="0"/>
                <a:ea typeface="华文楷体" panose="02010600040101010101" pitchFamily="2" charset="-122"/>
              </a:endParaRPr>
            </a:p>
          </p:txBody>
        </p:sp>
        <p:sp>
          <p:nvSpPr>
            <p:cNvPr id="46101" name="Text Box 23"/>
            <p:cNvSpPr txBox="1"/>
            <p:nvPr/>
          </p:nvSpPr>
          <p:spPr>
            <a:xfrm>
              <a:off x="3689" y="3124"/>
              <a:ext cx="107" cy="192"/>
            </a:xfrm>
            <a:prstGeom prst="rect">
              <a:avLst/>
            </a:prstGeom>
            <a:noFill/>
            <a:ln w="9525">
              <a:noFill/>
            </a:ln>
          </p:spPr>
          <p:txBody>
            <a:bodyPr wrap="none" lIns="0" tIns="0" rIns="0" bIns="0" anchor="t" anchorCtr="0">
              <a:spAutoFit/>
            </a:bodyPr>
            <a:p>
              <a:pPr algn="ctr"/>
              <a:r>
                <a:rPr lang="en-US" altLang="zh-CN" sz="2000" b="1" dirty="0">
                  <a:latin typeface="Times New Roman" panose="02020603050405020304" pitchFamily="18" charset="0"/>
                  <a:ea typeface="华文楷体" panose="02010600040101010101" pitchFamily="2" charset="-122"/>
                </a:rPr>
                <a:t>B</a:t>
              </a:r>
              <a:endParaRPr lang="en-US" altLang="zh-CN" sz="2000" b="1" dirty="0">
                <a:latin typeface="Times New Roman" panose="02020603050405020304" pitchFamily="18" charset="0"/>
                <a:ea typeface="华文楷体" panose="02010600040101010101" pitchFamily="2" charset="-122"/>
              </a:endParaRPr>
            </a:p>
          </p:txBody>
        </p:sp>
        <p:sp>
          <p:nvSpPr>
            <p:cNvPr id="46102" name="Text Box 24"/>
            <p:cNvSpPr txBox="1"/>
            <p:nvPr/>
          </p:nvSpPr>
          <p:spPr>
            <a:xfrm>
              <a:off x="4330" y="2855"/>
              <a:ext cx="116" cy="192"/>
            </a:xfrm>
            <a:prstGeom prst="rect">
              <a:avLst/>
            </a:prstGeom>
            <a:noFill/>
            <a:ln w="9525">
              <a:noFill/>
            </a:ln>
          </p:spPr>
          <p:txBody>
            <a:bodyPr wrap="none" lIns="0" tIns="0" rIns="0" bIns="0" anchor="t" anchorCtr="0">
              <a:spAutoFit/>
            </a:bodyPr>
            <a:p>
              <a:pPr algn="ctr"/>
              <a:r>
                <a:rPr lang="en-US" altLang="zh-CN" sz="2000" b="1" dirty="0">
                  <a:latin typeface="Times New Roman" panose="02020603050405020304" pitchFamily="18" charset="0"/>
                  <a:ea typeface="华文楷体" panose="02010600040101010101" pitchFamily="2" charset="-122"/>
                </a:rPr>
                <a:t>C</a:t>
              </a:r>
              <a:endParaRPr lang="en-US" altLang="zh-CN" sz="2000" b="1" dirty="0">
                <a:latin typeface="Times New Roman" panose="02020603050405020304" pitchFamily="18" charset="0"/>
                <a:ea typeface="华文楷体" panose="02010600040101010101" pitchFamily="2" charset="-122"/>
              </a:endParaRPr>
            </a:p>
          </p:txBody>
        </p:sp>
        <p:sp>
          <p:nvSpPr>
            <p:cNvPr id="46103" name="Text Box 25"/>
            <p:cNvSpPr txBox="1"/>
            <p:nvPr/>
          </p:nvSpPr>
          <p:spPr>
            <a:xfrm>
              <a:off x="4880" y="2597"/>
              <a:ext cx="116" cy="192"/>
            </a:xfrm>
            <a:prstGeom prst="rect">
              <a:avLst/>
            </a:prstGeom>
            <a:noFill/>
            <a:ln w="9525">
              <a:noFill/>
            </a:ln>
          </p:spPr>
          <p:txBody>
            <a:bodyPr wrap="none" lIns="0" tIns="0" rIns="0" bIns="0" anchor="t" anchorCtr="0">
              <a:spAutoFit/>
            </a:bodyPr>
            <a:p>
              <a:pPr algn="ctr"/>
              <a:r>
                <a:rPr lang="en-US" altLang="zh-CN" sz="2000" b="1" dirty="0">
                  <a:latin typeface="Times New Roman" panose="02020603050405020304" pitchFamily="18" charset="0"/>
                  <a:ea typeface="华文楷体" panose="02010600040101010101" pitchFamily="2" charset="-122"/>
                </a:rPr>
                <a:t>D</a:t>
              </a:r>
              <a:endParaRPr lang="en-US" altLang="zh-CN" sz="2000" b="1" dirty="0">
                <a:latin typeface="Times New Roman" panose="02020603050405020304" pitchFamily="18" charset="0"/>
                <a:ea typeface="华文楷体" panose="02010600040101010101" pitchFamily="2" charset="-122"/>
              </a:endParaRPr>
            </a:p>
          </p:txBody>
        </p:sp>
        <p:sp>
          <p:nvSpPr>
            <p:cNvPr id="46104" name="Text Box 26"/>
            <p:cNvSpPr txBox="1"/>
            <p:nvPr/>
          </p:nvSpPr>
          <p:spPr>
            <a:xfrm>
              <a:off x="2986" y="3547"/>
              <a:ext cx="152" cy="194"/>
            </a:xfrm>
            <a:prstGeom prst="rect">
              <a:avLst/>
            </a:prstGeom>
            <a:noFill/>
            <a:ln w="9525">
              <a:noFill/>
            </a:ln>
          </p:spPr>
          <p:txBody>
            <a:bodyPr wrap="none" lIns="0" tIns="0" rIns="0" bIns="0" anchor="t" anchorCtr="0">
              <a:spAutoFit/>
            </a:bodyPr>
            <a:p>
              <a:pPr algn="ctr"/>
              <a:r>
                <a:rPr lang="en-US" altLang="zh-CN" sz="2000" b="1" dirty="0">
                  <a:latin typeface="Times New Roman" panose="02020603050405020304" pitchFamily="18" charset="0"/>
                  <a:ea typeface="华文楷体" panose="02010600040101010101" pitchFamily="2" charset="-122"/>
                </a:rPr>
                <a:t>P</a:t>
              </a:r>
              <a:r>
                <a:rPr lang="en-US" altLang="zh-CN" sz="2000" b="1" baseline="-25000" dirty="0">
                  <a:latin typeface="Times New Roman" panose="02020603050405020304" pitchFamily="18" charset="0"/>
                  <a:ea typeface="华文楷体" panose="02010600040101010101" pitchFamily="2" charset="-122"/>
                </a:rPr>
                <a:t>1</a:t>
              </a:r>
              <a:endParaRPr lang="en-US" altLang="zh-CN" sz="2000" b="1" dirty="0">
                <a:latin typeface="Times New Roman" panose="02020603050405020304" pitchFamily="18" charset="0"/>
                <a:ea typeface="华文楷体" panose="02010600040101010101" pitchFamily="2" charset="-122"/>
              </a:endParaRPr>
            </a:p>
          </p:txBody>
        </p:sp>
        <p:sp>
          <p:nvSpPr>
            <p:cNvPr id="46105" name="Line 27"/>
            <p:cNvSpPr/>
            <p:nvPr/>
          </p:nvSpPr>
          <p:spPr>
            <a:xfrm flipH="1">
              <a:off x="1839" y="3367"/>
              <a:ext cx="923" cy="0"/>
            </a:xfrm>
            <a:prstGeom prst="line">
              <a:avLst/>
            </a:prstGeom>
            <a:ln w="6350" cap="rnd" cmpd="sng">
              <a:solidFill>
                <a:schemeClr val="tx1"/>
              </a:solidFill>
              <a:prstDash val="sysDot"/>
              <a:round/>
              <a:headEnd type="none" w="med" len="med"/>
              <a:tailEnd type="none" w="med" len="med"/>
            </a:ln>
          </p:spPr>
        </p:sp>
        <p:sp>
          <p:nvSpPr>
            <p:cNvPr id="46106" name="Line 28"/>
            <p:cNvSpPr/>
            <p:nvPr/>
          </p:nvSpPr>
          <p:spPr>
            <a:xfrm flipV="1">
              <a:off x="4764" y="1584"/>
              <a:ext cx="0" cy="1344"/>
            </a:xfrm>
            <a:prstGeom prst="line">
              <a:avLst/>
            </a:prstGeom>
            <a:ln w="6350" cap="rnd" cmpd="sng">
              <a:solidFill>
                <a:schemeClr val="tx1"/>
              </a:solidFill>
              <a:prstDash val="sysDot"/>
              <a:round/>
              <a:headEnd type="none" w="med" len="med"/>
              <a:tailEnd type="none" w="med" len="med"/>
            </a:ln>
          </p:spPr>
        </p:sp>
        <p:sp>
          <p:nvSpPr>
            <p:cNvPr id="46107" name="Line 29"/>
            <p:cNvSpPr/>
            <p:nvPr/>
          </p:nvSpPr>
          <p:spPr>
            <a:xfrm flipV="1">
              <a:off x="3585" y="2153"/>
              <a:ext cx="1" cy="729"/>
            </a:xfrm>
            <a:prstGeom prst="line">
              <a:avLst/>
            </a:prstGeom>
            <a:ln w="6350" cap="rnd" cmpd="sng">
              <a:solidFill>
                <a:schemeClr val="tx1"/>
              </a:solidFill>
              <a:prstDash val="sysDot"/>
              <a:round/>
              <a:headEnd type="none" w="med" len="med"/>
              <a:tailEnd type="none" w="med" len="med"/>
            </a:ln>
          </p:spPr>
        </p:sp>
        <p:sp>
          <p:nvSpPr>
            <p:cNvPr id="46108" name="Text Box 30"/>
            <p:cNvSpPr txBox="1"/>
            <p:nvPr/>
          </p:nvSpPr>
          <p:spPr>
            <a:xfrm>
              <a:off x="2342" y="3138"/>
              <a:ext cx="173" cy="288"/>
            </a:xfrm>
            <a:prstGeom prst="rect">
              <a:avLst/>
            </a:prstGeom>
            <a:noFill/>
            <a:ln w="28575">
              <a:noFill/>
            </a:ln>
          </p:spPr>
          <p:txBody>
            <a:bodyPr anchor="t" anchorCtr="0">
              <a:spAutoFit/>
            </a:bodyPr>
            <a:p>
              <a:pPr algn="ctr">
                <a:spcBef>
                  <a:spcPct val="50000"/>
                </a:spcBef>
              </a:pPr>
              <a:endParaRPr lang="zh-CN" altLang="zh-CN" sz="2400" b="1" dirty="0">
                <a:latin typeface="Times New Roman" panose="02020603050405020304" pitchFamily="18" charset="0"/>
                <a:ea typeface="华文楷体" panose="02010600040101010101" pitchFamily="2" charset="-122"/>
              </a:endParaRPr>
            </a:p>
          </p:txBody>
        </p:sp>
        <p:sp>
          <p:nvSpPr>
            <p:cNvPr id="46109" name="Text Box 31"/>
            <p:cNvSpPr txBox="1"/>
            <p:nvPr/>
          </p:nvSpPr>
          <p:spPr>
            <a:xfrm>
              <a:off x="2055" y="3166"/>
              <a:ext cx="338" cy="269"/>
            </a:xfrm>
            <a:prstGeom prst="rect">
              <a:avLst/>
            </a:prstGeom>
            <a:noFill/>
            <a:ln w="28575">
              <a:noFill/>
            </a:ln>
          </p:spPr>
          <p:txBody>
            <a:bodyPr lIns="0" tIns="0" rIns="0" bIns="0" anchor="t" anchorCtr="0">
              <a:spAutoFit/>
            </a:bodyPr>
            <a:p>
              <a:pPr algn="ctr">
                <a:spcBef>
                  <a:spcPct val="50000"/>
                </a:spcBef>
              </a:pPr>
              <a:r>
                <a:rPr lang="en-US" altLang="zh-CN" b="1" dirty="0">
                  <a:solidFill>
                    <a:schemeClr val="accent2"/>
                  </a:solidFill>
                  <a:latin typeface="Times New Roman" panose="02020603050405020304" pitchFamily="18" charset="0"/>
                  <a:ea typeface="楷体_GB2312"/>
                </a:rPr>
                <a:t>t</a:t>
              </a:r>
              <a:r>
                <a:rPr lang="en-US" altLang="zh-CN" b="1" baseline="-25000" dirty="0">
                  <a:solidFill>
                    <a:schemeClr val="accent2"/>
                  </a:solidFill>
                  <a:latin typeface="Times New Roman" panose="02020603050405020304" pitchFamily="18" charset="0"/>
                  <a:ea typeface="楷体_GB2312"/>
                </a:rPr>
                <a:t>0</a:t>
              </a:r>
              <a:r>
                <a:rPr lang="en-US" altLang="zh-CN" b="1" dirty="0">
                  <a:solidFill>
                    <a:schemeClr val="accent2"/>
                  </a:solidFill>
                  <a:latin typeface="Times New Roman" panose="02020603050405020304" pitchFamily="18" charset="0"/>
                  <a:ea typeface="楷体_GB2312"/>
                </a:rPr>
                <a:t>’</a:t>
              </a:r>
              <a:endParaRPr lang="en-US" altLang="zh-CN" b="1" dirty="0">
                <a:solidFill>
                  <a:schemeClr val="accent2"/>
                </a:solidFill>
                <a:latin typeface="Times New Roman" panose="02020603050405020304" pitchFamily="18" charset="0"/>
                <a:ea typeface="楷体_GB2312"/>
              </a:endParaRPr>
            </a:p>
          </p:txBody>
        </p:sp>
        <p:sp>
          <p:nvSpPr>
            <p:cNvPr id="46110" name="Text Box 32"/>
            <p:cNvSpPr txBox="1"/>
            <p:nvPr/>
          </p:nvSpPr>
          <p:spPr>
            <a:xfrm>
              <a:off x="3302" y="2422"/>
              <a:ext cx="376" cy="174"/>
            </a:xfrm>
            <a:prstGeom prst="rect">
              <a:avLst/>
            </a:prstGeom>
            <a:noFill/>
            <a:ln w="28575">
              <a:noFill/>
            </a:ln>
          </p:spPr>
          <p:txBody>
            <a:bodyPr lIns="0" tIns="0" rIns="0" bIns="0" anchor="t" anchorCtr="0">
              <a:spAutoFit/>
            </a:bodyPr>
            <a:p>
              <a:pPr algn="ctr">
                <a:spcBef>
                  <a:spcPct val="50000"/>
                </a:spcBef>
              </a:pPr>
              <a:r>
                <a:rPr lang="en-US" altLang="zh-CN" b="1" dirty="0">
                  <a:solidFill>
                    <a:schemeClr val="accent2"/>
                  </a:solidFill>
                  <a:latin typeface="Times New Roman" panose="02020603050405020304" pitchFamily="18" charset="0"/>
                  <a:ea typeface="楷体_GB2312"/>
                </a:rPr>
                <a:t>t</a:t>
              </a:r>
              <a:r>
                <a:rPr lang="en-US" altLang="zh-CN" b="1" baseline="-25000" dirty="0">
                  <a:solidFill>
                    <a:schemeClr val="accent2"/>
                  </a:solidFill>
                  <a:latin typeface="Times New Roman" panose="02020603050405020304" pitchFamily="18" charset="0"/>
                  <a:ea typeface="楷体_GB2312"/>
                </a:rPr>
                <a:t>0</a:t>
              </a:r>
              <a:r>
                <a:rPr lang="en-US" altLang="zh-CN" b="1" dirty="0">
                  <a:solidFill>
                    <a:schemeClr val="accent2"/>
                  </a:solidFill>
                  <a:latin typeface="Times New Roman" panose="02020603050405020304" pitchFamily="18" charset="0"/>
                  <a:ea typeface="楷体_GB2312"/>
                </a:rPr>
                <a:t>’’</a:t>
              </a:r>
              <a:endParaRPr lang="en-US" altLang="zh-CN" b="1" dirty="0">
                <a:solidFill>
                  <a:schemeClr val="accent2"/>
                </a:solidFill>
                <a:latin typeface="Times New Roman" panose="02020603050405020304" pitchFamily="18" charset="0"/>
                <a:ea typeface="楷体_GB2312"/>
              </a:endParaRPr>
            </a:p>
          </p:txBody>
        </p:sp>
        <p:sp>
          <p:nvSpPr>
            <p:cNvPr id="46111" name="Text Box 33"/>
            <p:cNvSpPr txBox="1"/>
            <p:nvPr/>
          </p:nvSpPr>
          <p:spPr>
            <a:xfrm>
              <a:off x="3029" y="2643"/>
              <a:ext cx="338" cy="269"/>
            </a:xfrm>
            <a:prstGeom prst="rect">
              <a:avLst/>
            </a:prstGeom>
            <a:noFill/>
            <a:ln w="28575">
              <a:noFill/>
            </a:ln>
          </p:spPr>
          <p:txBody>
            <a:bodyPr lIns="0" tIns="0" rIns="0" bIns="0" anchor="t" anchorCtr="0">
              <a:spAutoFit/>
            </a:bodyPr>
            <a:p>
              <a:pPr algn="ctr">
                <a:spcBef>
                  <a:spcPct val="50000"/>
                </a:spcBef>
              </a:pPr>
              <a:r>
                <a:rPr lang="en-US" altLang="zh-CN" b="1" dirty="0">
                  <a:solidFill>
                    <a:srgbClr val="CC0000"/>
                  </a:solidFill>
                  <a:latin typeface="Times New Roman" panose="02020603050405020304" pitchFamily="18" charset="0"/>
                  <a:ea typeface="楷体_GB2312"/>
                </a:rPr>
                <a:t>t</a:t>
              </a:r>
              <a:r>
                <a:rPr lang="en-US" altLang="zh-CN" b="1" baseline="-25000" dirty="0">
                  <a:solidFill>
                    <a:srgbClr val="CC0000"/>
                  </a:solidFill>
                  <a:latin typeface="Times New Roman" panose="02020603050405020304" pitchFamily="18" charset="0"/>
                  <a:ea typeface="楷体_GB2312"/>
                </a:rPr>
                <a:t>1</a:t>
              </a:r>
              <a:r>
                <a:rPr lang="en-US" altLang="zh-CN" sz="2400" b="1" dirty="0">
                  <a:solidFill>
                    <a:srgbClr val="CC0000"/>
                  </a:solidFill>
                  <a:latin typeface="Times New Roman" panose="02020603050405020304" pitchFamily="18" charset="0"/>
                  <a:ea typeface="楷体_GB2312"/>
                </a:rPr>
                <a:t>’</a:t>
              </a:r>
              <a:endParaRPr lang="en-US" altLang="zh-CN" sz="2400" b="1" dirty="0">
                <a:solidFill>
                  <a:srgbClr val="CC0000"/>
                </a:solidFill>
                <a:latin typeface="Times New Roman" panose="02020603050405020304" pitchFamily="18" charset="0"/>
                <a:ea typeface="楷体_GB2312"/>
              </a:endParaRPr>
            </a:p>
          </p:txBody>
        </p:sp>
        <p:sp>
          <p:nvSpPr>
            <p:cNvPr id="46112" name="Text Box 34"/>
            <p:cNvSpPr txBox="1"/>
            <p:nvPr/>
          </p:nvSpPr>
          <p:spPr>
            <a:xfrm>
              <a:off x="4486" y="1851"/>
              <a:ext cx="338" cy="269"/>
            </a:xfrm>
            <a:prstGeom prst="rect">
              <a:avLst/>
            </a:prstGeom>
            <a:noFill/>
            <a:ln w="28575">
              <a:noFill/>
            </a:ln>
          </p:spPr>
          <p:txBody>
            <a:bodyPr lIns="0" tIns="0" rIns="0" bIns="0" anchor="t" anchorCtr="0">
              <a:spAutoFit/>
            </a:bodyPr>
            <a:p>
              <a:pPr algn="ctr">
                <a:spcBef>
                  <a:spcPct val="50000"/>
                </a:spcBef>
              </a:pPr>
              <a:r>
                <a:rPr lang="en-US" altLang="zh-CN" b="1" dirty="0">
                  <a:solidFill>
                    <a:srgbClr val="CC0000"/>
                  </a:solidFill>
                  <a:latin typeface="Times New Roman" panose="02020603050405020304" pitchFamily="18" charset="0"/>
                  <a:ea typeface="楷体_GB2312"/>
                </a:rPr>
                <a:t>t</a:t>
              </a:r>
              <a:r>
                <a:rPr lang="en-US" altLang="zh-CN" b="1" baseline="-25000" dirty="0">
                  <a:solidFill>
                    <a:srgbClr val="CC0000"/>
                  </a:solidFill>
                  <a:latin typeface="Times New Roman" panose="02020603050405020304" pitchFamily="18" charset="0"/>
                  <a:ea typeface="楷体_GB2312"/>
                </a:rPr>
                <a:t>1</a:t>
              </a:r>
              <a:r>
                <a:rPr lang="en-US" altLang="zh-CN" b="1" dirty="0">
                  <a:solidFill>
                    <a:srgbClr val="CC0000"/>
                  </a:solidFill>
                  <a:latin typeface="Times New Roman" panose="02020603050405020304" pitchFamily="18" charset="0"/>
                  <a:ea typeface="楷体_GB2312"/>
                </a:rPr>
                <a:t>’’</a:t>
              </a:r>
              <a:endParaRPr lang="en-US" altLang="zh-CN" b="1" dirty="0">
                <a:solidFill>
                  <a:srgbClr val="CC0000"/>
                </a:solidFill>
                <a:latin typeface="Times New Roman" panose="02020603050405020304" pitchFamily="18" charset="0"/>
                <a:ea typeface="楷体_GB2312"/>
              </a:endParaRPr>
            </a:p>
          </p:txBody>
        </p:sp>
        <p:sp>
          <p:nvSpPr>
            <p:cNvPr id="46113" name="Line 35"/>
            <p:cNvSpPr/>
            <p:nvPr/>
          </p:nvSpPr>
          <p:spPr>
            <a:xfrm flipV="1">
              <a:off x="2833" y="2370"/>
              <a:ext cx="1010" cy="1076"/>
            </a:xfrm>
            <a:prstGeom prst="line">
              <a:avLst/>
            </a:prstGeom>
            <a:ln w="38100" cap="sq" cmpd="sng">
              <a:solidFill>
                <a:srgbClr val="006600"/>
              </a:solidFill>
              <a:prstDash val="solid"/>
              <a:round/>
              <a:headEnd type="none" w="sm" len="sm"/>
              <a:tailEnd type="none" w="sm" len="sm"/>
            </a:ln>
          </p:spPr>
        </p:sp>
        <p:sp>
          <p:nvSpPr>
            <p:cNvPr id="46114" name="Line 36"/>
            <p:cNvSpPr/>
            <p:nvPr/>
          </p:nvSpPr>
          <p:spPr>
            <a:xfrm flipV="1">
              <a:off x="3843" y="1227"/>
              <a:ext cx="1085" cy="1152"/>
            </a:xfrm>
            <a:prstGeom prst="line">
              <a:avLst/>
            </a:prstGeom>
            <a:ln w="12700" cap="flat" cmpd="sng">
              <a:solidFill>
                <a:schemeClr val="tx1"/>
              </a:solidFill>
              <a:prstDash val="sysDot"/>
              <a:round/>
              <a:headEnd type="none" w="sm" len="sm"/>
              <a:tailEnd type="none" w="sm" len="sm"/>
            </a:ln>
          </p:spPr>
        </p:sp>
        <p:sp>
          <p:nvSpPr>
            <p:cNvPr id="46115" name="Text Box 37"/>
            <p:cNvSpPr txBox="1"/>
            <p:nvPr/>
          </p:nvSpPr>
          <p:spPr>
            <a:xfrm>
              <a:off x="2750" y="3065"/>
              <a:ext cx="180" cy="194"/>
            </a:xfrm>
            <a:prstGeom prst="rect">
              <a:avLst/>
            </a:prstGeom>
            <a:noFill/>
            <a:ln w="9525">
              <a:noFill/>
            </a:ln>
          </p:spPr>
          <p:txBody>
            <a:bodyPr wrap="none" lIns="0" tIns="0" rIns="0" bIns="0" anchor="t" anchorCtr="0">
              <a:spAutoFit/>
            </a:bodyPr>
            <a:p>
              <a:pPr algn="ctr"/>
              <a:r>
                <a:rPr lang="en-US" altLang="zh-CN" sz="2000" b="1" dirty="0">
                  <a:latin typeface="Times New Roman" panose="02020603050405020304" pitchFamily="18" charset="0"/>
                  <a:ea typeface="华文楷体" panose="02010600040101010101" pitchFamily="2" charset="-122"/>
                </a:rPr>
                <a:t>P3</a:t>
              </a:r>
              <a:endParaRPr lang="en-US" altLang="zh-CN" sz="2000" b="1" dirty="0">
                <a:latin typeface="Times New Roman" panose="02020603050405020304" pitchFamily="18" charset="0"/>
                <a:ea typeface="华文楷体" panose="02010600040101010101" pitchFamily="2" charset="-122"/>
              </a:endParaRPr>
            </a:p>
          </p:txBody>
        </p:sp>
        <p:sp>
          <p:nvSpPr>
            <p:cNvPr id="46116" name="Text Box 38"/>
            <p:cNvSpPr txBox="1"/>
            <p:nvPr/>
          </p:nvSpPr>
          <p:spPr>
            <a:xfrm>
              <a:off x="3730" y="2038"/>
              <a:ext cx="180" cy="194"/>
            </a:xfrm>
            <a:prstGeom prst="rect">
              <a:avLst/>
            </a:prstGeom>
            <a:noFill/>
            <a:ln w="9525">
              <a:noFill/>
            </a:ln>
          </p:spPr>
          <p:txBody>
            <a:bodyPr wrap="none" lIns="0" tIns="0" rIns="0" bIns="0" anchor="t" anchorCtr="0">
              <a:spAutoFit/>
            </a:bodyPr>
            <a:p>
              <a:pPr algn="ctr"/>
              <a:r>
                <a:rPr lang="en-US" altLang="zh-CN" sz="2000" b="1" dirty="0">
                  <a:latin typeface="Times New Roman" panose="02020603050405020304" pitchFamily="18" charset="0"/>
                  <a:ea typeface="华文楷体" panose="02010600040101010101" pitchFamily="2" charset="-122"/>
                </a:rPr>
                <a:t>P4</a:t>
              </a:r>
              <a:endParaRPr lang="en-US" altLang="zh-CN" sz="2000" b="1" dirty="0">
                <a:latin typeface="Times New Roman" panose="02020603050405020304" pitchFamily="18" charset="0"/>
                <a:ea typeface="华文楷体" panose="02010600040101010101" pitchFamily="2" charset="-122"/>
              </a:endParaRPr>
            </a:p>
          </p:txBody>
        </p:sp>
      </p:grpSp>
      <p:grpSp>
        <p:nvGrpSpPr>
          <p:cNvPr id="3" name="Group 41"/>
          <p:cNvGrpSpPr/>
          <p:nvPr/>
        </p:nvGrpSpPr>
        <p:grpSpPr>
          <a:xfrm>
            <a:off x="5665788" y="4543425"/>
            <a:ext cx="1258887" cy="612775"/>
            <a:chOff x="3569" y="2862"/>
            <a:chExt cx="793" cy="386"/>
          </a:xfrm>
        </p:grpSpPr>
        <p:sp>
          <p:nvSpPr>
            <p:cNvPr id="46118" name="Oval 42"/>
            <p:cNvSpPr/>
            <p:nvPr/>
          </p:nvSpPr>
          <p:spPr>
            <a:xfrm>
              <a:off x="3569" y="3192"/>
              <a:ext cx="56" cy="56"/>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46119" name="Oval 43"/>
            <p:cNvSpPr/>
            <p:nvPr/>
          </p:nvSpPr>
          <p:spPr>
            <a:xfrm>
              <a:off x="4306" y="2862"/>
              <a:ext cx="56" cy="56"/>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grpSp>
      <p:sp>
        <p:nvSpPr>
          <p:cNvPr id="311340" name="Oval 44"/>
          <p:cNvSpPr/>
          <p:nvPr/>
        </p:nvSpPr>
        <p:spPr>
          <a:xfrm>
            <a:off x="5665788" y="4130675"/>
            <a:ext cx="90487" cy="90488"/>
          </a:xfrm>
          <a:prstGeom prst="ellipse">
            <a:avLst/>
          </a:prstGeom>
          <a:solidFill>
            <a:srgbClr val="80008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311341" name="Oval 45"/>
          <p:cNvSpPr/>
          <p:nvPr/>
        </p:nvSpPr>
        <p:spPr>
          <a:xfrm>
            <a:off x="5241925" y="4581525"/>
            <a:ext cx="93663" cy="80963"/>
          </a:xfrm>
          <a:prstGeom prst="ellipse">
            <a:avLst/>
          </a:prstGeom>
          <a:solidFill>
            <a:srgbClr val="800080"/>
          </a:solidFill>
          <a:ln w="12700" cap="sq"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311342" name="Line 46"/>
          <p:cNvSpPr/>
          <p:nvPr/>
        </p:nvSpPr>
        <p:spPr>
          <a:xfrm flipV="1">
            <a:off x="4481513" y="3790950"/>
            <a:ext cx="1589087" cy="1695450"/>
          </a:xfrm>
          <a:prstGeom prst="line">
            <a:avLst/>
          </a:prstGeom>
          <a:ln w="57150" cap="sq" cmpd="sng">
            <a:solidFill>
              <a:schemeClr val="bg1"/>
            </a:solidFill>
            <a:prstDash val="solid"/>
            <a:round/>
            <a:headEnd type="none" w="sm" len="sm"/>
            <a:tailEnd type="none" w="sm" len="sm"/>
          </a:ln>
        </p:spPr>
      </p:sp>
      <p:sp>
        <p:nvSpPr>
          <p:cNvPr id="45" name="标题 1"/>
          <p:cNvSpPr txBox="1">
            <a:spLocks noChangeArrowheads="1"/>
          </p:cNvSpPr>
          <p:nvPr/>
        </p:nvSpPr>
        <p:spPr>
          <a:xfrm>
            <a:off x="457200" y="274638"/>
            <a:ext cx="8229600" cy="992188"/>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直线裁剪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0"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Liang</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_GB2312"/>
                <a:cs typeface="楷体_GB2312"/>
              </a:rPr>
              <a:t>-Barsky</a:t>
            </a:r>
            <a:r>
              <a:rPr kumimoji="0" lang="zh-CN" altLang="en-US" sz="2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j-cs"/>
              </a:rPr>
              <a:t>参数化</a:t>
            </a: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j-cs"/>
              </a:rPr>
              <a:t>裁剪</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算法</a:t>
            </a: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
        <p:nvSpPr>
          <p:cNvPr id="46" name="Line 46"/>
          <p:cNvSpPr/>
          <p:nvPr/>
        </p:nvSpPr>
        <p:spPr>
          <a:xfrm flipV="1">
            <a:off x="4508500" y="5130800"/>
            <a:ext cx="1184275" cy="500063"/>
          </a:xfrm>
          <a:prstGeom prst="line">
            <a:avLst/>
          </a:prstGeom>
          <a:ln w="57150" cap="sq" cmpd="sng">
            <a:solidFill>
              <a:schemeClr val="bg1"/>
            </a:solidFill>
            <a:prstDash val="solid"/>
            <a:round/>
            <a:headEnd type="none" w="sm" len="sm"/>
            <a:tailEnd type="none" w="sm" len="sm"/>
          </a:ln>
        </p:spPr>
      </p:sp>
      <p:sp>
        <p:nvSpPr>
          <p:cNvPr id="47" name="Line 46"/>
          <p:cNvSpPr/>
          <p:nvPr/>
        </p:nvSpPr>
        <p:spPr>
          <a:xfrm flipV="1">
            <a:off x="6921500" y="4067175"/>
            <a:ext cx="1185863" cy="511175"/>
          </a:xfrm>
          <a:prstGeom prst="line">
            <a:avLst/>
          </a:prstGeom>
          <a:ln w="57150" cap="sq" cmpd="sng">
            <a:solidFill>
              <a:schemeClr val="bg1"/>
            </a:solidFill>
            <a:prstDash val="solid"/>
            <a:round/>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0-#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p:cTn id="13" dur="500" fill="hold"/>
                                        <p:tgtEl>
                                          <p:spTgt spid="46"/>
                                        </p:tgtEl>
                                        <p:attrNameLst>
                                          <p:attrName>ppt_x</p:attrName>
                                        </p:attrNameLst>
                                      </p:cBhvr>
                                      <p:tavLst>
                                        <p:tav tm="0">
                                          <p:val>
                                            <p:strVal val="0-#ppt_w/2"/>
                                          </p:val>
                                        </p:tav>
                                        <p:tav tm="100000">
                                          <p:val>
                                            <p:strVal val="#ppt_x"/>
                                          </p:val>
                                        </p:tav>
                                      </p:tavLst>
                                    </p:anim>
                                    <p:anim calcmode="lin" valueType="num">
                                      <p:cBhvr>
                                        <p:cTn id="1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p:cTn id="19" dur="500" fill="hold"/>
                                        <p:tgtEl>
                                          <p:spTgt spid="47"/>
                                        </p:tgtEl>
                                        <p:attrNameLst>
                                          <p:attrName>ppt_x</p:attrName>
                                        </p:attrNameLst>
                                      </p:cBhvr>
                                      <p:tavLst>
                                        <p:tav tm="0">
                                          <p:val>
                                            <p:strVal val="0-#ppt_w/2"/>
                                          </p:val>
                                        </p:tav>
                                        <p:tav tm="100000">
                                          <p:val>
                                            <p:strVal val="#ppt_x"/>
                                          </p:val>
                                        </p:tav>
                                      </p:tavLst>
                                    </p:anim>
                                    <p:anim calcmode="lin" valueType="num">
                                      <p:cBhvr>
                                        <p:cTn id="20"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1340"/>
                                        </p:tgtEl>
                                        <p:attrNameLst>
                                          <p:attrName>style.visibility</p:attrName>
                                        </p:attrNameLst>
                                      </p:cBhvr>
                                      <p:to>
                                        <p:strVal val="visible"/>
                                      </p:to>
                                    </p:set>
                                    <p:anim calcmode="lin" valueType="num">
                                      <p:cBhvr>
                                        <p:cTn id="25" dur="500" fill="hold"/>
                                        <p:tgtEl>
                                          <p:spTgt spid="311340"/>
                                        </p:tgtEl>
                                        <p:attrNameLst>
                                          <p:attrName>ppt_x</p:attrName>
                                        </p:attrNameLst>
                                      </p:cBhvr>
                                      <p:tavLst>
                                        <p:tav tm="0">
                                          <p:val>
                                            <p:strVal val="0-#ppt_w/2"/>
                                          </p:val>
                                        </p:tav>
                                        <p:tav tm="100000">
                                          <p:val>
                                            <p:strVal val="#ppt_x"/>
                                          </p:val>
                                        </p:tav>
                                      </p:tavLst>
                                    </p:anim>
                                    <p:anim calcmode="lin" valueType="num">
                                      <p:cBhvr>
                                        <p:cTn id="26" dur="500" fill="hold"/>
                                        <p:tgtEl>
                                          <p:spTgt spid="3113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1341"/>
                                        </p:tgtEl>
                                        <p:attrNameLst>
                                          <p:attrName>style.visibility</p:attrName>
                                        </p:attrNameLst>
                                      </p:cBhvr>
                                      <p:to>
                                        <p:strVal val="visible"/>
                                      </p:to>
                                    </p:set>
                                    <p:anim calcmode="lin" valueType="num">
                                      <p:cBhvr>
                                        <p:cTn id="31" dur="500" fill="hold"/>
                                        <p:tgtEl>
                                          <p:spTgt spid="311341"/>
                                        </p:tgtEl>
                                        <p:attrNameLst>
                                          <p:attrName>ppt_x</p:attrName>
                                        </p:attrNameLst>
                                      </p:cBhvr>
                                      <p:tavLst>
                                        <p:tav tm="0">
                                          <p:val>
                                            <p:strVal val="0-#ppt_w/2"/>
                                          </p:val>
                                        </p:tav>
                                        <p:tav tm="100000">
                                          <p:val>
                                            <p:strVal val="#ppt_x"/>
                                          </p:val>
                                        </p:tav>
                                      </p:tavLst>
                                    </p:anim>
                                    <p:anim calcmode="lin" valueType="num">
                                      <p:cBhvr>
                                        <p:cTn id="32" dur="500" fill="hold"/>
                                        <p:tgtEl>
                                          <p:spTgt spid="31134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11342"/>
                                        </p:tgtEl>
                                        <p:attrNameLst>
                                          <p:attrName>style.visibility</p:attrName>
                                        </p:attrNameLst>
                                      </p:cBhvr>
                                      <p:to>
                                        <p:strVal val="visible"/>
                                      </p:to>
                                    </p:set>
                                    <p:anim calcmode="lin" valueType="num">
                                      <p:cBhvr>
                                        <p:cTn id="37" dur="500" fill="hold"/>
                                        <p:tgtEl>
                                          <p:spTgt spid="311342"/>
                                        </p:tgtEl>
                                        <p:attrNameLst>
                                          <p:attrName>ppt_x</p:attrName>
                                        </p:attrNameLst>
                                      </p:cBhvr>
                                      <p:tavLst>
                                        <p:tav tm="0">
                                          <p:val>
                                            <p:strVal val="0-#ppt_w/2"/>
                                          </p:val>
                                        </p:tav>
                                        <p:tav tm="100000">
                                          <p:val>
                                            <p:strVal val="#ppt_x"/>
                                          </p:val>
                                        </p:tav>
                                      </p:tavLst>
                                    </p:anim>
                                    <p:anim calcmode="lin" valueType="num">
                                      <p:cBhvr>
                                        <p:cTn id="38" dur="500" fill="hold"/>
                                        <p:tgtEl>
                                          <p:spTgt spid="311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40" grpId="0" bldLvl="0" animBg="1"/>
      <p:bldP spid="31134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a:spLocks noChangeArrowheads="1"/>
          </p:cNvSpPr>
          <p:nvPr/>
        </p:nvSpPr>
        <p:spPr>
          <a:xfrm>
            <a:off x="457200" y="274638"/>
            <a:ext cx="8229600" cy="992188"/>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直线裁剪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0"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Liang</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_GB2312"/>
                <a:cs typeface="楷体_GB2312"/>
              </a:rPr>
              <a:t>-Barsky</a:t>
            </a:r>
            <a:r>
              <a:rPr kumimoji="0" lang="zh-CN" altLang="en-US" sz="2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j-cs"/>
              </a:rPr>
              <a:t>参数化</a:t>
            </a: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j-cs"/>
              </a:rPr>
              <a:t>裁剪</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算法</a:t>
            </a: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
        <p:nvSpPr>
          <p:cNvPr id="47106" name="内容占位符 3"/>
          <p:cNvSpPr>
            <a:spLocks noGrp="1"/>
          </p:cNvSpPr>
          <p:nvPr>
            <p:ph idx="1"/>
          </p:nvPr>
        </p:nvSpPr>
        <p:spPr>
          <a:xfrm>
            <a:off x="144463" y="1484313"/>
            <a:ext cx="8964612" cy="4525962"/>
          </a:xfrm>
        </p:spPr>
        <p:txBody>
          <a:bodyPr vert="horz" wrap="square" lIns="91440" tIns="45720" rIns="91440" bIns="45720" anchor="t" anchorCtr="0"/>
          <a:p>
            <a:endParaRPr lang="en-US" altLang="zh-CN" dirty="0">
              <a:latin typeface="楷体" panose="02010609060101010101" pitchFamily="49" charset="-122"/>
              <a:ea typeface="楷体" panose="02010609060101010101" pitchFamily="49" charset="-122"/>
              <a:cs typeface="+mn-cs"/>
            </a:endParaRPr>
          </a:p>
          <a:p>
            <a:r>
              <a:rPr lang="zh-CN" altLang="en-US" dirty="0">
                <a:latin typeface="楷体" panose="02010609060101010101" pitchFamily="49" charset="-122"/>
                <a:ea typeface="楷体" panose="02010609060101010101" pitchFamily="49" charset="-122"/>
                <a:cs typeface="+mn-cs"/>
              </a:rPr>
              <a:t>算法准备工作</a:t>
            </a:r>
            <a:endParaRPr lang="en-US" altLang="zh-CN" dirty="0">
              <a:latin typeface="楷体" panose="02010609060101010101" pitchFamily="49" charset="-122"/>
              <a:ea typeface="楷体" panose="02010609060101010101" pitchFamily="49" charset="-122"/>
              <a:cs typeface="+mn-cs"/>
            </a:endParaRPr>
          </a:p>
          <a:p>
            <a:pPr marL="539750" lvl="1" indent="-250825"/>
            <a:r>
              <a:rPr lang="zh-CN" altLang="en-US" dirty="0">
                <a:latin typeface="楷体" panose="02010609060101010101" pitchFamily="49" charset="-122"/>
                <a:ea typeface="楷体" panose="02010609060101010101" pitchFamily="49" charset="-122"/>
              </a:rPr>
              <a:t>和左边界交点</a:t>
            </a:r>
            <a:r>
              <a:rPr lang="en-US" altLang="zh-CN" dirty="0">
                <a:latin typeface="楷体" panose="02010609060101010101" pitchFamily="49" charset="-122"/>
                <a:ea typeface="楷体" panose="02010609060101010101" pitchFamily="49" charset="-122"/>
              </a:rPr>
              <a:t>  x</a:t>
            </a:r>
            <a:r>
              <a:rPr lang="en-US" altLang="zh-CN" baseline="-25000" dirty="0">
                <a:latin typeface="楷体" panose="02010609060101010101" pitchFamily="49" charset="-122"/>
                <a:ea typeface="楷体" panose="02010609060101010101" pitchFamily="49" charset="-122"/>
              </a:rPr>
              <a:t>1</a:t>
            </a:r>
            <a:r>
              <a:rPr lang="en-US" altLang="zh-CN" dirty="0">
                <a:latin typeface="楷体" panose="02010609060101010101" pitchFamily="49" charset="-122"/>
                <a:ea typeface="楷体" panose="02010609060101010101" pitchFamily="49" charset="-122"/>
              </a:rPr>
              <a:t>+t*dx=x</a:t>
            </a:r>
            <a:r>
              <a:rPr lang="en-US" altLang="zh-CN" baseline="-25000" dirty="0">
                <a:latin typeface="楷体" panose="02010609060101010101" pitchFamily="49" charset="-122"/>
                <a:ea typeface="楷体" panose="02010609060101010101" pitchFamily="49" charset="-122"/>
              </a:rPr>
              <a:t>L</a:t>
            </a:r>
            <a:r>
              <a:rPr lang="en-US" altLang="zh-CN" dirty="0">
                <a:latin typeface="楷体" panose="02010609060101010101" pitchFamily="49" charset="-122"/>
                <a:ea typeface="楷体" panose="02010609060101010101" pitchFamily="49" charset="-122"/>
              </a:rPr>
              <a:t>  t=(x</a:t>
            </a:r>
            <a:r>
              <a:rPr lang="en-US" altLang="zh-CN" baseline="-25000" dirty="0">
                <a:latin typeface="楷体" panose="02010609060101010101" pitchFamily="49" charset="-122"/>
                <a:ea typeface="楷体" panose="02010609060101010101" pitchFamily="49" charset="-122"/>
              </a:rPr>
              <a:t>L</a:t>
            </a:r>
            <a:r>
              <a:rPr lang="en-US" altLang="zh-CN" dirty="0">
                <a:latin typeface="楷体" panose="02010609060101010101" pitchFamily="49" charset="-122"/>
                <a:ea typeface="楷体" panose="02010609060101010101" pitchFamily="49" charset="-122"/>
              </a:rPr>
              <a:t>-x</a:t>
            </a:r>
            <a:r>
              <a:rPr lang="en-US" altLang="zh-CN" baseline="-25000" dirty="0">
                <a:latin typeface="楷体" panose="02010609060101010101" pitchFamily="49" charset="-122"/>
                <a:ea typeface="楷体" panose="02010609060101010101" pitchFamily="49" charset="-122"/>
              </a:rPr>
              <a:t>1</a:t>
            </a:r>
            <a:r>
              <a:rPr lang="en-US" altLang="zh-CN" dirty="0">
                <a:latin typeface="楷体" panose="02010609060101010101" pitchFamily="49" charset="-122"/>
                <a:ea typeface="楷体" panose="02010609060101010101" pitchFamily="49" charset="-122"/>
              </a:rPr>
              <a:t>)/dx  </a:t>
            </a:r>
            <a:r>
              <a:rPr lang="en-US" altLang="zh-CN" dirty="0">
                <a:solidFill>
                  <a:srgbClr val="0000FF"/>
                </a:solidFill>
                <a:latin typeface="楷体" panose="02010609060101010101" pitchFamily="49" charset="-122"/>
                <a:ea typeface="楷体" panose="02010609060101010101" pitchFamily="49" charset="-122"/>
              </a:rPr>
              <a:t>t=(x</a:t>
            </a:r>
            <a:r>
              <a:rPr lang="en-US" altLang="zh-CN" baseline="-25000" dirty="0">
                <a:solidFill>
                  <a:srgbClr val="0000FF"/>
                </a:solidFill>
                <a:latin typeface="楷体" panose="02010609060101010101" pitchFamily="49" charset="-122"/>
                <a:ea typeface="楷体" panose="02010609060101010101" pitchFamily="49" charset="-122"/>
              </a:rPr>
              <a:t>1</a:t>
            </a:r>
            <a:r>
              <a:rPr lang="en-US" altLang="zh-CN" dirty="0">
                <a:solidFill>
                  <a:srgbClr val="0000FF"/>
                </a:solidFill>
                <a:latin typeface="楷体" panose="02010609060101010101" pitchFamily="49" charset="-122"/>
                <a:ea typeface="楷体" panose="02010609060101010101" pitchFamily="49" charset="-122"/>
              </a:rPr>
              <a:t>-x</a:t>
            </a:r>
            <a:r>
              <a:rPr lang="en-US" altLang="zh-CN" baseline="-25000" dirty="0">
                <a:solidFill>
                  <a:srgbClr val="0000FF"/>
                </a:solidFill>
                <a:latin typeface="楷体" panose="02010609060101010101" pitchFamily="49" charset="-122"/>
                <a:ea typeface="楷体" panose="02010609060101010101" pitchFamily="49" charset="-122"/>
              </a:rPr>
              <a:t>L</a:t>
            </a:r>
            <a:r>
              <a:rPr lang="en-US" altLang="zh-CN" dirty="0">
                <a:solidFill>
                  <a:srgbClr val="0000FF"/>
                </a:solidFill>
                <a:latin typeface="楷体" panose="02010609060101010101" pitchFamily="49" charset="-122"/>
                <a:ea typeface="楷体" panose="02010609060101010101" pitchFamily="49" charset="-122"/>
              </a:rPr>
              <a:t>)/(-dx)</a:t>
            </a:r>
            <a:endParaRPr lang="en-US" altLang="zh-CN" dirty="0">
              <a:solidFill>
                <a:srgbClr val="0000FF"/>
              </a:solidFill>
              <a:latin typeface="楷体" panose="02010609060101010101" pitchFamily="49" charset="-122"/>
              <a:ea typeface="楷体" panose="02010609060101010101" pitchFamily="49" charset="-122"/>
            </a:endParaRPr>
          </a:p>
          <a:p>
            <a:pPr marL="539750" lvl="1" indent="-250825"/>
            <a:r>
              <a:rPr lang="zh-CN" altLang="en-US" dirty="0">
                <a:latin typeface="楷体" panose="02010609060101010101" pitchFamily="49" charset="-122"/>
                <a:ea typeface="楷体" panose="02010609060101010101" pitchFamily="49" charset="-122"/>
              </a:rPr>
              <a:t>和右边界交点</a:t>
            </a:r>
            <a:r>
              <a:rPr lang="en-US" altLang="zh-CN" dirty="0">
                <a:latin typeface="楷体" panose="02010609060101010101" pitchFamily="49" charset="-122"/>
                <a:ea typeface="楷体" panose="02010609060101010101" pitchFamily="49" charset="-122"/>
              </a:rPr>
              <a:t>  x</a:t>
            </a:r>
            <a:r>
              <a:rPr lang="en-US" altLang="zh-CN" baseline="-25000" dirty="0">
                <a:latin typeface="楷体" panose="02010609060101010101" pitchFamily="49" charset="-122"/>
                <a:ea typeface="楷体" panose="02010609060101010101" pitchFamily="49" charset="-122"/>
              </a:rPr>
              <a:t>1</a:t>
            </a:r>
            <a:r>
              <a:rPr lang="en-US" altLang="zh-CN" dirty="0">
                <a:latin typeface="楷体" panose="02010609060101010101" pitchFamily="49" charset="-122"/>
                <a:ea typeface="楷体" panose="02010609060101010101" pitchFamily="49" charset="-122"/>
              </a:rPr>
              <a:t>+t*dx=x</a:t>
            </a:r>
            <a:r>
              <a:rPr lang="en-US" altLang="zh-CN" baseline="-25000" dirty="0">
                <a:latin typeface="楷体" panose="02010609060101010101" pitchFamily="49" charset="-122"/>
                <a:ea typeface="楷体" panose="02010609060101010101" pitchFamily="49" charset="-122"/>
              </a:rPr>
              <a:t>R</a:t>
            </a:r>
            <a:r>
              <a:rPr lang="en-US" altLang="zh-CN" dirty="0">
                <a:latin typeface="楷体" panose="02010609060101010101" pitchFamily="49" charset="-122"/>
                <a:ea typeface="楷体" panose="02010609060101010101" pitchFamily="49" charset="-122"/>
              </a:rPr>
              <a:t>               </a:t>
            </a:r>
            <a:r>
              <a:rPr lang="en-US" altLang="zh-CN" dirty="0">
                <a:solidFill>
                  <a:srgbClr val="0000FF"/>
                </a:solidFill>
                <a:latin typeface="楷体" panose="02010609060101010101" pitchFamily="49" charset="-122"/>
                <a:ea typeface="楷体" panose="02010609060101010101" pitchFamily="49" charset="-122"/>
              </a:rPr>
              <a:t>t=(x</a:t>
            </a:r>
            <a:r>
              <a:rPr lang="en-US" altLang="zh-CN" baseline="-25000" dirty="0">
                <a:solidFill>
                  <a:srgbClr val="0000FF"/>
                </a:solidFill>
                <a:latin typeface="楷体" panose="02010609060101010101" pitchFamily="49" charset="-122"/>
                <a:ea typeface="楷体" panose="02010609060101010101" pitchFamily="49" charset="-122"/>
              </a:rPr>
              <a:t>R</a:t>
            </a:r>
            <a:r>
              <a:rPr lang="en-US" altLang="zh-CN" dirty="0">
                <a:solidFill>
                  <a:srgbClr val="0000FF"/>
                </a:solidFill>
                <a:latin typeface="楷体" panose="02010609060101010101" pitchFamily="49" charset="-122"/>
                <a:ea typeface="楷体" panose="02010609060101010101" pitchFamily="49" charset="-122"/>
              </a:rPr>
              <a:t>-x</a:t>
            </a:r>
            <a:r>
              <a:rPr lang="en-US" altLang="zh-CN" baseline="-25000" dirty="0">
                <a:solidFill>
                  <a:srgbClr val="0000FF"/>
                </a:solidFill>
                <a:latin typeface="楷体" panose="02010609060101010101" pitchFamily="49" charset="-122"/>
                <a:ea typeface="楷体" panose="02010609060101010101" pitchFamily="49" charset="-122"/>
              </a:rPr>
              <a:t>1</a:t>
            </a:r>
            <a:r>
              <a:rPr lang="en-US" altLang="zh-CN" dirty="0">
                <a:solidFill>
                  <a:srgbClr val="0000FF"/>
                </a:solidFill>
                <a:latin typeface="楷体" panose="02010609060101010101" pitchFamily="49" charset="-122"/>
                <a:ea typeface="楷体" panose="02010609060101010101" pitchFamily="49" charset="-122"/>
              </a:rPr>
              <a:t>)/dx</a:t>
            </a:r>
            <a:endParaRPr lang="en-US" altLang="zh-CN" dirty="0">
              <a:solidFill>
                <a:srgbClr val="0000FF"/>
              </a:solidFill>
              <a:latin typeface="楷体" panose="02010609060101010101" pitchFamily="49" charset="-122"/>
              <a:ea typeface="楷体" panose="02010609060101010101" pitchFamily="49" charset="-122"/>
            </a:endParaRPr>
          </a:p>
          <a:p>
            <a:pPr marL="539750" lvl="1" indent="-250825"/>
            <a:r>
              <a:rPr lang="zh-CN" altLang="en-US" dirty="0">
                <a:latin typeface="楷体" panose="02010609060101010101" pitchFamily="49" charset="-122"/>
                <a:ea typeface="楷体" panose="02010609060101010101" pitchFamily="49" charset="-122"/>
              </a:rPr>
              <a:t>和下边界交点</a:t>
            </a:r>
            <a:r>
              <a:rPr lang="en-US" altLang="zh-CN" dirty="0">
                <a:latin typeface="楷体" panose="02010609060101010101" pitchFamily="49" charset="-122"/>
                <a:ea typeface="楷体" panose="02010609060101010101" pitchFamily="49" charset="-122"/>
              </a:rPr>
              <a:t>  y</a:t>
            </a:r>
            <a:r>
              <a:rPr lang="en-US" altLang="zh-CN" baseline="-25000" dirty="0">
                <a:latin typeface="楷体" panose="02010609060101010101" pitchFamily="49" charset="-122"/>
                <a:ea typeface="楷体" panose="02010609060101010101" pitchFamily="49" charset="-122"/>
              </a:rPr>
              <a:t>1</a:t>
            </a:r>
            <a:r>
              <a:rPr lang="en-US" altLang="zh-CN" dirty="0">
                <a:latin typeface="楷体" panose="02010609060101010101" pitchFamily="49" charset="-122"/>
                <a:ea typeface="楷体" panose="02010609060101010101" pitchFamily="49" charset="-122"/>
              </a:rPr>
              <a:t>+t*dy=y</a:t>
            </a:r>
            <a:r>
              <a:rPr lang="en-US" altLang="zh-CN" baseline="-25000" dirty="0">
                <a:latin typeface="楷体" panose="02010609060101010101" pitchFamily="49" charset="-122"/>
                <a:ea typeface="楷体" panose="02010609060101010101" pitchFamily="49" charset="-122"/>
              </a:rPr>
              <a:t>B</a:t>
            </a:r>
            <a:r>
              <a:rPr lang="en-US" altLang="zh-CN" dirty="0">
                <a:latin typeface="楷体" panose="02010609060101010101" pitchFamily="49" charset="-122"/>
                <a:ea typeface="楷体" panose="02010609060101010101" pitchFamily="49" charset="-122"/>
              </a:rPr>
              <a:t>  t=(y</a:t>
            </a:r>
            <a:r>
              <a:rPr lang="en-US" altLang="zh-CN" baseline="-25000" dirty="0">
                <a:latin typeface="楷体" panose="02010609060101010101" pitchFamily="49" charset="-122"/>
                <a:ea typeface="楷体" panose="02010609060101010101" pitchFamily="49" charset="-122"/>
              </a:rPr>
              <a:t>B</a:t>
            </a:r>
            <a:r>
              <a:rPr lang="en-US" altLang="zh-CN" dirty="0">
                <a:latin typeface="楷体" panose="02010609060101010101" pitchFamily="49" charset="-122"/>
                <a:ea typeface="楷体" panose="02010609060101010101" pitchFamily="49" charset="-122"/>
              </a:rPr>
              <a:t>-y</a:t>
            </a:r>
            <a:r>
              <a:rPr lang="en-US" altLang="zh-CN" baseline="-25000" dirty="0">
                <a:latin typeface="楷体" panose="02010609060101010101" pitchFamily="49" charset="-122"/>
                <a:ea typeface="楷体" panose="02010609060101010101" pitchFamily="49" charset="-122"/>
              </a:rPr>
              <a:t>1</a:t>
            </a:r>
            <a:r>
              <a:rPr lang="en-US" altLang="zh-CN" dirty="0">
                <a:latin typeface="楷体" panose="02010609060101010101" pitchFamily="49" charset="-122"/>
                <a:ea typeface="楷体" panose="02010609060101010101" pitchFamily="49" charset="-122"/>
              </a:rPr>
              <a:t>)/dy  </a:t>
            </a:r>
            <a:r>
              <a:rPr lang="en-US" altLang="zh-CN" dirty="0">
                <a:solidFill>
                  <a:srgbClr val="0000FF"/>
                </a:solidFill>
                <a:latin typeface="楷体" panose="02010609060101010101" pitchFamily="49" charset="-122"/>
                <a:ea typeface="楷体" panose="02010609060101010101" pitchFamily="49" charset="-122"/>
              </a:rPr>
              <a:t>t=(y</a:t>
            </a:r>
            <a:r>
              <a:rPr lang="en-US" altLang="zh-CN" baseline="-25000" dirty="0">
                <a:solidFill>
                  <a:srgbClr val="0000FF"/>
                </a:solidFill>
                <a:latin typeface="楷体" panose="02010609060101010101" pitchFamily="49" charset="-122"/>
                <a:ea typeface="楷体" panose="02010609060101010101" pitchFamily="49" charset="-122"/>
              </a:rPr>
              <a:t>1</a:t>
            </a:r>
            <a:r>
              <a:rPr lang="en-US" altLang="zh-CN" dirty="0">
                <a:solidFill>
                  <a:srgbClr val="0000FF"/>
                </a:solidFill>
                <a:latin typeface="楷体" panose="02010609060101010101" pitchFamily="49" charset="-122"/>
                <a:ea typeface="楷体" panose="02010609060101010101" pitchFamily="49" charset="-122"/>
              </a:rPr>
              <a:t>-y</a:t>
            </a:r>
            <a:r>
              <a:rPr lang="en-US" altLang="zh-CN" baseline="-25000" dirty="0">
                <a:solidFill>
                  <a:srgbClr val="0000FF"/>
                </a:solidFill>
                <a:latin typeface="楷体" panose="02010609060101010101" pitchFamily="49" charset="-122"/>
                <a:ea typeface="楷体" panose="02010609060101010101" pitchFamily="49" charset="-122"/>
              </a:rPr>
              <a:t>B</a:t>
            </a:r>
            <a:r>
              <a:rPr lang="en-US" altLang="zh-CN" dirty="0">
                <a:solidFill>
                  <a:srgbClr val="0000FF"/>
                </a:solidFill>
                <a:latin typeface="楷体" panose="02010609060101010101" pitchFamily="49" charset="-122"/>
                <a:ea typeface="楷体" panose="02010609060101010101" pitchFamily="49" charset="-122"/>
              </a:rPr>
              <a:t>)/(-dy)</a:t>
            </a:r>
            <a:endParaRPr lang="zh-CN" altLang="en-US" dirty="0">
              <a:solidFill>
                <a:srgbClr val="0000FF"/>
              </a:solidFill>
              <a:latin typeface="楷体" panose="02010609060101010101" pitchFamily="49" charset="-122"/>
              <a:ea typeface="楷体" panose="02010609060101010101" pitchFamily="49" charset="-122"/>
            </a:endParaRPr>
          </a:p>
          <a:p>
            <a:pPr marL="539750" lvl="1" indent="-250825"/>
            <a:r>
              <a:rPr lang="zh-CN" altLang="en-US" dirty="0">
                <a:latin typeface="楷体" panose="02010609060101010101" pitchFamily="49" charset="-122"/>
                <a:ea typeface="楷体" panose="02010609060101010101" pitchFamily="49" charset="-122"/>
              </a:rPr>
              <a:t>和上边界交点</a:t>
            </a:r>
            <a:r>
              <a:rPr lang="en-US" altLang="zh-CN" dirty="0">
                <a:latin typeface="楷体" panose="02010609060101010101" pitchFamily="49" charset="-122"/>
                <a:ea typeface="楷体" panose="02010609060101010101" pitchFamily="49" charset="-122"/>
              </a:rPr>
              <a:t>  y</a:t>
            </a:r>
            <a:r>
              <a:rPr lang="en-US" altLang="zh-CN" baseline="-25000" dirty="0">
                <a:latin typeface="楷体" panose="02010609060101010101" pitchFamily="49" charset="-122"/>
                <a:ea typeface="楷体" panose="02010609060101010101" pitchFamily="49" charset="-122"/>
              </a:rPr>
              <a:t>1</a:t>
            </a:r>
            <a:r>
              <a:rPr lang="en-US" altLang="zh-CN" dirty="0">
                <a:latin typeface="楷体" panose="02010609060101010101" pitchFamily="49" charset="-122"/>
                <a:ea typeface="楷体" panose="02010609060101010101" pitchFamily="49" charset="-122"/>
              </a:rPr>
              <a:t>+t*dy=y</a:t>
            </a:r>
            <a:r>
              <a:rPr lang="en-US" altLang="zh-CN" baseline="-25000" dirty="0">
                <a:latin typeface="楷体" panose="02010609060101010101" pitchFamily="49" charset="-122"/>
                <a:ea typeface="楷体" panose="02010609060101010101" pitchFamily="49" charset="-122"/>
              </a:rPr>
              <a:t>T</a:t>
            </a:r>
            <a:r>
              <a:rPr lang="en-US" altLang="zh-CN" dirty="0">
                <a:latin typeface="楷体" panose="02010609060101010101" pitchFamily="49" charset="-122"/>
                <a:ea typeface="楷体" panose="02010609060101010101" pitchFamily="49" charset="-122"/>
              </a:rPr>
              <a:t>               </a:t>
            </a:r>
            <a:r>
              <a:rPr lang="en-US" altLang="zh-CN" dirty="0">
                <a:solidFill>
                  <a:srgbClr val="0000FF"/>
                </a:solidFill>
                <a:latin typeface="楷体" panose="02010609060101010101" pitchFamily="49" charset="-122"/>
                <a:ea typeface="楷体" panose="02010609060101010101" pitchFamily="49" charset="-122"/>
              </a:rPr>
              <a:t>t=(y</a:t>
            </a:r>
            <a:r>
              <a:rPr lang="en-US" altLang="zh-CN" baseline="-25000" dirty="0">
                <a:solidFill>
                  <a:srgbClr val="0000FF"/>
                </a:solidFill>
                <a:latin typeface="楷体" panose="02010609060101010101" pitchFamily="49" charset="-122"/>
                <a:ea typeface="楷体" panose="02010609060101010101" pitchFamily="49" charset="-122"/>
              </a:rPr>
              <a:t>T</a:t>
            </a:r>
            <a:r>
              <a:rPr lang="en-US" altLang="zh-CN" dirty="0">
                <a:solidFill>
                  <a:srgbClr val="0000FF"/>
                </a:solidFill>
                <a:latin typeface="楷体" panose="02010609060101010101" pitchFamily="49" charset="-122"/>
                <a:ea typeface="楷体" panose="02010609060101010101" pitchFamily="49" charset="-122"/>
              </a:rPr>
              <a:t>-y</a:t>
            </a:r>
            <a:r>
              <a:rPr lang="en-US" altLang="zh-CN" baseline="-25000" dirty="0">
                <a:solidFill>
                  <a:srgbClr val="0000FF"/>
                </a:solidFill>
                <a:latin typeface="楷体" panose="02010609060101010101" pitchFamily="49" charset="-122"/>
                <a:ea typeface="楷体" panose="02010609060101010101" pitchFamily="49" charset="-122"/>
              </a:rPr>
              <a:t>1</a:t>
            </a:r>
            <a:r>
              <a:rPr lang="en-US" altLang="zh-CN" dirty="0">
                <a:solidFill>
                  <a:srgbClr val="0000FF"/>
                </a:solidFill>
                <a:latin typeface="楷体" panose="02010609060101010101" pitchFamily="49" charset="-122"/>
                <a:ea typeface="楷体" panose="02010609060101010101" pitchFamily="49" charset="-122"/>
              </a:rPr>
              <a:t>)/dy</a:t>
            </a:r>
            <a:endParaRPr lang="en-US" altLang="zh-CN" dirty="0">
              <a:solidFill>
                <a:srgbClr val="0000FF"/>
              </a:solidFill>
              <a:latin typeface="楷体" panose="02010609060101010101" pitchFamily="49" charset="-122"/>
              <a:ea typeface="楷体" panose="02010609060101010101" pitchFamily="49" charset="-122"/>
            </a:endParaRPr>
          </a:p>
        </p:txBody>
      </p:sp>
      <p:cxnSp>
        <p:nvCxnSpPr>
          <p:cNvPr id="4" name="直接连接符 3"/>
          <p:cNvCxnSpPr/>
          <p:nvPr/>
        </p:nvCxnSpPr>
        <p:spPr>
          <a:xfrm>
            <a:off x="7056438" y="4292600"/>
            <a:ext cx="7207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004050" y="4365625"/>
            <a:ext cx="676275" cy="584200"/>
          </a:xfrm>
          <a:prstGeom prst="rect">
            <a:avLst/>
          </a:prstGeom>
          <a:noFill/>
          <a:ln w="9525">
            <a:noFill/>
          </a:ln>
        </p:spPr>
        <p:txBody>
          <a:bodyPr anchor="t" anchorCtr="0">
            <a:spAutoFit/>
          </a:bodyPr>
          <a:p>
            <a:r>
              <a:rPr lang="en-US" altLang="zh-CN" sz="3200" b="1" i="1" dirty="0">
                <a:latin typeface="Times New Roman" panose="02020603050405020304" pitchFamily="18" charset="0"/>
                <a:ea typeface="华文楷体" panose="02010600040101010101" pitchFamily="2" charset="-122"/>
              </a:rPr>
              <a:t>m</a:t>
            </a:r>
            <a:r>
              <a:rPr lang="en-US" altLang="zh-CN" sz="3200" b="1" i="1" baseline="-25000" dirty="0">
                <a:latin typeface="Times New Roman" panose="02020603050405020304" pitchFamily="18" charset="0"/>
                <a:ea typeface="华文楷体" panose="02010600040101010101" pitchFamily="2" charset="-122"/>
              </a:rPr>
              <a:t>k</a:t>
            </a:r>
            <a:endParaRPr lang="zh-CN" altLang="en-US" sz="3200" b="1" i="1" baseline="-25000" dirty="0">
              <a:latin typeface="Times New Roman" panose="02020603050405020304" pitchFamily="18" charset="0"/>
              <a:ea typeface="华文楷体" panose="02010600040101010101" pitchFamily="2" charset="-122"/>
            </a:endParaRPr>
          </a:p>
        </p:txBody>
      </p:sp>
      <p:cxnSp>
        <p:nvCxnSpPr>
          <p:cNvPr id="7" name="直接连接符 6"/>
          <p:cNvCxnSpPr/>
          <p:nvPr/>
        </p:nvCxnSpPr>
        <p:spPr>
          <a:xfrm>
            <a:off x="8137525" y="4292600"/>
            <a:ext cx="3587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69250" y="4357688"/>
            <a:ext cx="647700" cy="584200"/>
          </a:xfrm>
          <a:prstGeom prst="rect">
            <a:avLst/>
          </a:prstGeom>
          <a:noFill/>
          <a:ln w="9525">
            <a:noFill/>
          </a:ln>
        </p:spPr>
        <p:txBody>
          <a:bodyPr anchor="t" anchorCtr="0">
            <a:spAutoFit/>
          </a:bodyPr>
          <a:p>
            <a:r>
              <a:rPr lang="en-US" altLang="zh-CN" sz="3200" b="1" i="1" dirty="0">
                <a:latin typeface="Times New Roman" panose="02020603050405020304" pitchFamily="18" charset="0"/>
                <a:ea typeface="华文楷体" panose="02010600040101010101" pitchFamily="2" charset="-122"/>
              </a:rPr>
              <a:t>l</a:t>
            </a:r>
            <a:r>
              <a:rPr lang="en-US" altLang="zh-CN" sz="3200" b="1" i="1" baseline="-25000" dirty="0">
                <a:latin typeface="Times New Roman" panose="02020603050405020304" pitchFamily="18" charset="0"/>
                <a:ea typeface="华文楷体" panose="02010600040101010101" pitchFamily="2" charset="-122"/>
              </a:rPr>
              <a:t>k</a:t>
            </a:r>
            <a:endParaRPr lang="zh-CN" altLang="en-US" sz="3200" b="1" i="1" baseline="-25000" dirty="0">
              <a:latin typeface="Times New Roman" panose="02020603050405020304" pitchFamily="18" charset="0"/>
              <a:ea typeface="华文楷体" panose="02010600040101010101" pitchFamily="2" charset="-122"/>
            </a:endParaRPr>
          </a:p>
        </p:txBody>
      </p:sp>
      <p:sp>
        <p:nvSpPr>
          <p:cNvPr id="15" name="TextBox 14"/>
          <p:cNvSpPr txBox="1"/>
          <p:nvPr/>
        </p:nvSpPr>
        <p:spPr>
          <a:xfrm>
            <a:off x="587375" y="5795963"/>
            <a:ext cx="7381875" cy="523875"/>
          </a:xfrm>
          <a:prstGeom prst="rect">
            <a:avLst/>
          </a:prstGeom>
          <a:noFill/>
          <a:ln w="9525">
            <a:noFill/>
          </a:ln>
        </p:spPr>
        <p:txBody>
          <a:bodyPr anchor="t" anchorCtr="0">
            <a:spAutoFit/>
          </a:bodyPr>
          <a:p>
            <a:r>
              <a:rPr lang="zh-CN" altLang="en-US" sz="2800" b="1" dirty="0">
                <a:latin typeface="Times New Roman" panose="02020603050405020304" pitchFamily="18" charset="0"/>
                <a:ea typeface="华文楷体" panose="02010600040101010101" pitchFamily="2" charset="-122"/>
              </a:rPr>
              <a:t>总结：和边界交点的参数</a:t>
            </a:r>
            <a:r>
              <a:rPr lang="en-US" altLang="zh-CN" sz="2800" b="1" i="1" dirty="0">
                <a:latin typeface="Times New Roman" panose="02020603050405020304" pitchFamily="18" charset="0"/>
                <a:ea typeface="华文楷体" panose="02010600040101010101" pitchFamily="2" charset="-122"/>
              </a:rPr>
              <a:t>t</a:t>
            </a:r>
            <a:r>
              <a:rPr lang="en-US" altLang="zh-CN" sz="2800" b="1" i="1" baseline="-25000" dirty="0">
                <a:latin typeface="Times New Roman" panose="02020603050405020304" pitchFamily="18" charset="0"/>
                <a:ea typeface="华文楷体" panose="02010600040101010101" pitchFamily="2" charset="-122"/>
              </a:rPr>
              <a:t>k</a:t>
            </a:r>
            <a:r>
              <a:rPr lang="en-US" altLang="zh-CN" sz="2800" b="1" i="1" dirty="0">
                <a:latin typeface="Times New Roman" panose="02020603050405020304" pitchFamily="18" charset="0"/>
                <a:ea typeface="华文楷体" panose="02010600040101010101" pitchFamily="2" charset="-122"/>
              </a:rPr>
              <a:t> = m</a:t>
            </a:r>
            <a:r>
              <a:rPr lang="en-US" altLang="zh-CN" sz="2800" b="1" i="1" baseline="-25000" dirty="0">
                <a:latin typeface="Times New Roman" panose="02020603050405020304" pitchFamily="18" charset="0"/>
                <a:ea typeface="华文楷体" panose="02010600040101010101" pitchFamily="2" charset="-122"/>
              </a:rPr>
              <a:t>k</a:t>
            </a:r>
            <a:r>
              <a:rPr lang="en-US" altLang="zh-CN" sz="2800" b="1" i="1" dirty="0">
                <a:latin typeface="Times New Roman" panose="02020603050405020304" pitchFamily="18" charset="0"/>
                <a:ea typeface="华文楷体" panose="02010600040101010101" pitchFamily="2" charset="-122"/>
              </a:rPr>
              <a:t> / l</a:t>
            </a:r>
            <a:r>
              <a:rPr lang="en-US" altLang="zh-CN" sz="2800" b="1" i="1" baseline="-25000" dirty="0">
                <a:latin typeface="Times New Roman" panose="02020603050405020304" pitchFamily="18" charset="0"/>
                <a:ea typeface="华文楷体" panose="02010600040101010101" pitchFamily="2" charset="-122"/>
              </a:rPr>
              <a:t>k   </a:t>
            </a:r>
            <a:r>
              <a:rPr lang="en-US" altLang="zh-CN" sz="2800" b="1" i="1" dirty="0">
                <a:latin typeface="Times New Roman" panose="02020603050405020304" pitchFamily="18" charset="0"/>
                <a:ea typeface="华文楷体" panose="02010600040101010101" pitchFamily="2" charset="-122"/>
              </a:rPr>
              <a:t>k</a:t>
            </a:r>
            <a:r>
              <a:rPr lang="en-US" altLang="zh-CN" sz="2800" b="1" dirty="0">
                <a:latin typeface="Times New Roman" panose="02020603050405020304" pitchFamily="18" charset="0"/>
                <a:ea typeface="华文楷体" panose="02010600040101010101" pitchFamily="2" charset="-122"/>
              </a:rPr>
              <a:t>=0,1,2,3</a:t>
            </a:r>
            <a:endParaRPr lang="zh-CN" altLang="en-US" sz="2800" b="1" dirty="0">
              <a:latin typeface="Times New Roman" panose="02020603050405020304" pitchFamily="18" charset="0"/>
              <a:ea typeface="华文楷体" panose="02010600040101010101" pitchFamily="2" charset="-122"/>
            </a:endParaRPr>
          </a:p>
        </p:txBody>
      </p:sp>
      <p:sp>
        <p:nvSpPr>
          <p:cNvPr id="14" name="右箭头 13"/>
          <p:cNvSpPr/>
          <p:nvPr/>
        </p:nvSpPr>
        <p:spPr>
          <a:xfrm>
            <a:off x="4464050" y="2708275"/>
            <a:ext cx="144463" cy="7302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右箭头 16"/>
          <p:cNvSpPr/>
          <p:nvPr/>
        </p:nvSpPr>
        <p:spPr>
          <a:xfrm>
            <a:off x="6488113" y="2744788"/>
            <a:ext cx="144463" cy="7143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右箭头 17"/>
          <p:cNvSpPr/>
          <p:nvPr/>
        </p:nvSpPr>
        <p:spPr>
          <a:xfrm>
            <a:off x="4468813" y="3213100"/>
            <a:ext cx="144463" cy="7143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右箭头 18"/>
          <p:cNvSpPr/>
          <p:nvPr/>
        </p:nvSpPr>
        <p:spPr>
          <a:xfrm>
            <a:off x="4464050" y="3644900"/>
            <a:ext cx="144463" cy="7143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右箭头 19"/>
          <p:cNvSpPr/>
          <p:nvPr/>
        </p:nvSpPr>
        <p:spPr>
          <a:xfrm>
            <a:off x="4478338" y="4076700"/>
            <a:ext cx="144463" cy="7302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右箭头 20"/>
          <p:cNvSpPr/>
          <p:nvPr/>
        </p:nvSpPr>
        <p:spPr>
          <a:xfrm>
            <a:off x="6451600" y="3608388"/>
            <a:ext cx="144463" cy="7302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TextBox 21"/>
          <p:cNvSpPr txBox="1"/>
          <p:nvPr/>
        </p:nvSpPr>
        <p:spPr>
          <a:xfrm>
            <a:off x="1284288" y="4869180"/>
            <a:ext cx="7032625" cy="830263"/>
          </a:xfrm>
          <a:prstGeom prst="rect">
            <a:avLst/>
          </a:prstGeom>
          <a:noFill/>
          <a:ln w="9525">
            <a:noFill/>
          </a:ln>
        </p:spPr>
        <p:txBody>
          <a:bodyPr anchor="t" anchorCtr="0">
            <a:spAutoFit/>
          </a:bodyPr>
          <a:p>
            <a:r>
              <a:rPr lang="en-US" altLang="zh-CN" sz="2400" b="1" i="1" dirty="0">
                <a:solidFill>
                  <a:srgbClr val="0000FF"/>
                </a:solidFill>
                <a:latin typeface="Times New Roman" panose="02020603050405020304" pitchFamily="18" charset="0"/>
                <a:ea typeface="华文楷体" panose="02010600040101010101" pitchFamily="2" charset="-122"/>
              </a:rPr>
              <a:t>l</a:t>
            </a:r>
            <a:r>
              <a:rPr lang="en-US" altLang="zh-CN" sz="2400" b="1" i="1" baseline="-25000" dirty="0">
                <a:solidFill>
                  <a:srgbClr val="0000FF"/>
                </a:solidFill>
                <a:latin typeface="Times New Roman" panose="02020603050405020304" pitchFamily="18" charset="0"/>
                <a:ea typeface="华文楷体" panose="02010600040101010101" pitchFamily="2" charset="-122"/>
              </a:rPr>
              <a:t>k</a:t>
            </a:r>
            <a:r>
              <a:rPr lang="en-US" altLang="zh-CN" sz="2400" b="1" dirty="0">
                <a:solidFill>
                  <a:srgbClr val="0000FF"/>
                </a:solidFill>
                <a:latin typeface="Times New Roman" panose="02020603050405020304" pitchFamily="18" charset="0"/>
                <a:ea typeface="华文楷体" panose="02010600040101010101" pitchFamily="2" charset="-122"/>
              </a:rPr>
              <a:t>&lt;0</a:t>
            </a:r>
            <a:r>
              <a:rPr lang="zh-CN" altLang="en-US" sz="2400" b="1" dirty="0">
                <a:solidFill>
                  <a:srgbClr val="0000FF"/>
                </a:solidFill>
                <a:latin typeface="Times New Roman" panose="02020603050405020304" pitchFamily="18" charset="0"/>
                <a:ea typeface="华文楷体" panose="02010600040101010101" pitchFamily="2" charset="-122"/>
              </a:rPr>
              <a:t>，说明该边是始边，</a:t>
            </a:r>
            <a:r>
              <a:rPr lang="en-US" altLang="zh-CN" sz="2400" b="1" i="1" dirty="0">
                <a:solidFill>
                  <a:srgbClr val="0000FF"/>
                </a:solidFill>
                <a:latin typeface="Times New Roman" panose="02020603050405020304" pitchFamily="18" charset="0"/>
                <a:ea typeface="华文楷体" panose="02010600040101010101" pitchFamily="2" charset="-122"/>
              </a:rPr>
              <a:t> l</a:t>
            </a:r>
            <a:r>
              <a:rPr lang="en-US" altLang="zh-CN" sz="2400" b="1" i="1" baseline="-25000" dirty="0">
                <a:solidFill>
                  <a:srgbClr val="0000FF"/>
                </a:solidFill>
                <a:latin typeface="Times New Roman" panose="02020603050405020304" pitchFamily="18" charset="0"/>
                <a:ea typeface="华文楷体" panose="02010600040101010101" pitchFamily="2" charset="-122"/>
              </a:rPr>
              <a:t>k</a:t>
            </a:r>
            <a:r>
              <a:rPr lang="en-US" altLang="zh-CN" sz="2400" b="1" dirty="0">
                <a:solidFill>
                  <a:srgbClr val="0000FF"/>
                </a:solidFill>
                <a:latin typeface="Times New Roman" panose="02020603050405020304" pitchFamily="18" charset="0"/>
                <a:ea typeface="华文楷体" panose="02010600040101010101" pitchFamily="2" charset="-122"/>
              </a:rPr>
              <a:t>&gt;0</a:t>
            </a:r>
            <a:r>
              <a:rPr lang="zh-CN" altLang="en-US" sz="2400" b="1" dirty="0">
                <a:solidFill>
                  <a:srgbClr val="0000FF"/>
                </a:solidFill>
                <a:latin typeface="Times New Roman" panose="02020603050405020304" pitchFamily="18" charset="0"/>
                <a:ea typeface="华文楷体" panose="02010600040101010101" pitchFamily="2" charset="-122"/>
              </a:rPr>
              <a:t>则该边界是终边</a:t>
            </a:r>
            <a:endParaRPr lang="en-US" altLang="zh-CN" sz="2400" b="1" dirty="0">
              <a:solidFill>
                <a:srgbClr val="0000FF"/>
              </a:solidFill>
              <a:latin typeface="Times New Roman" panose="02020603050405020304" pitchFamily="18" charset="0"/>
              <a:ea typeface="华文楷体" panose="02010600040101010101" pitchFamily="2" charset="-122"/>
            </a:endParaRPr>
          </a:p>
          <a:p>
            <a:r>
              <a:rPr lang="en-US" altLang="zh-CN" sz="2400" b="1" i="1" dirty="0">
                <a:solidFill>
                  <a:srgbClr val="0000FF"/>
                </a:solidFill>
                <a:latin typeface="Times New Roman" panose="02020603050405020304" pitchFamily="18" charset="0"/>
                <a:ea typeface="华文楷体" panose="02010600040101010101" pitchFamily="2" charset="-122"/>
              </a:rPr>
              <a:t>l</a:t>
            </a:r>
            <a:r>
              <a:rPr lang="en-US" altLang="zh-CN" sz="2400" b="1" i="1" baseline="-25000" dirty="0">
                <a:solidFill>
                  <a:srgbClr val="0000FF"/>
                </a:solidFill>
                <a:latin typeface="Times New Roman" panose="02020603050405020304" pitchFamily="18" charset="0"/>
                <a:ea typeface="华文楷体" panose="02010600040101010101" pitchFamily="2" charset="-122"/>
              </a:rPr>
              <a:t>k</a:t>
            </a:r>
            <a:r>
              <a:rPr lang="en-US" altLang="zh-CN" sz="2400" b="1" dirty="0">
                <a:solidFill>
                  <a:srgbClr val="0000FF"/>
                </a:solidFill>
                <a:latin typeface="Times New Roman" panose="02020603050405020304" pitchFamily="18" charset="0"/>
                <a:ea typeface="华文楷体" panose="02010600040101010101" pitchFamily="2" charset="-122"/>
              </a:rPr>
              <a:t>=0</a:t>
            </a:r>
            <a:r>
              <a:rPr lang="zh-CN" altLang="en-US" sz="2400" b="1" dirty="0">
                <a:solidFill>
                  <a:srgbClr val="0000FF"/>
                </a:solidFill>
                <a:latin typeface="Times New Roman" panose="02020603050405020304" pitchFamily="18" charset="0"/>
                <a:ea typeface="华文楷体" panose="02010600040101010101" pitchFamily="2" charset="-122"/>
              </a:rPr>
              <a:t>呢？</a:t>
            </a:r>
            <a:endParaRPr lang="zh-CN" altLang="en-US" sz="2400" dirty="0">
              <a:solidFill>
                <a:srgbClr val="0000FF"/>
              </a:solidFill>
              <a:latin typeface="Arial" panose="020B0604020202020204" pitchFamily="34" charset="0"/>
              <a:ea typeface="华文楷体" panose="02010600040101010101" pitchFamily="2" charset="-122"/>
            </a:endParaRPr>
          </a:p>
        </p:txBody>
      </p:sp>
      <p:sp>
        <p:nvSpPr>
          <p:cNvPr id="25" name="右箭头 24"/>
          <p:cNvSpPr/>
          <p:nvPr/>
        </p:nvSpPr>
        <p:spPr>
          <a:xfrm rot="18865982" flipH="1">
            <a:off x="7512050" y="4941888"/>
            <a:ext cx="549275" cy="10795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20" name="TextBox 21"/>
          <p:cNvSpPr txBox="1"/>
          <p:nvPr/>
        </p:nvSpPr>
        <p:spPr>
          <a:xfrm>
            <a:off x="1258888" y="1339850"/>
            <a:ext cx="7032625" cy="460375"/>
          </a:xfrm>
          <a:prstGeom prst="rect">
            <a:avLst/>
          </a:prstGeom>
          <a:noFill/>
          <a:ln w="9525">
            <a:noFill/>
          </a:ln>
        </p:spPr>
        <p:txBody>
          <a:bodyPr anchor="t" anchorCtr="0">
            <a:spAutoFit/>
          </a:bodyPr>
          <a:p>
            <a:r>
              <a:rPr lang="en-US" altLang="zh-CN" sz="2400" b="1" i="1" dirty="0">
                <a:solidFill>
                  <a:srgbClr val="0000FF"/>
                </a:solidFill>
                <a:latin typeface="Times New Roman" panose="02020603050405020304" pitchFamily="18" charset="0"/>
                <a:ea typeface="华文楷体" panose="02010600040101010101" pitchFamily="2" charset="-122"/>
              </a:rPr>
              <a:t>dx,dy</a:t>
            </a:r>
            <a:r>
              <a:rPr lang="zh-CN" altLang="en-US" sz="2400" b="1" dirty="0">
                <a:solidFill>
                  <a:srgbClr val="0000FF"/>
                </a:solidFill>
                <a:latin typeface="Times New Roman" panose="02020603050405020304" pitchFamily="18" charset="0"/>
                <a:ea typeface="华文楷体" panose="02010600040101010101" pitchFamily="2" charset="-122"/>
              </a:rPr>
              <a:t>表示起点终点之间的</a:t>
            </a:r>
            <a:r>
              <a:rPr lang="en-US" altLang="zh-CN" sz="2400" b="1" i="1" dirty="0">
                <a:solidFill>
                  <a:srgbClr val="0000FF"/>
                </a:solidFill>
                <a:latin typeface="Times New Roman" panose="02020603050405020304" pitchFamily="18" charset="0"/>
                <a:ea typeface="华文楷体" panose="02010600040101010101" pitchFamily="2" charset="-122"/>
              </a:rPr>
              <a:t>xy</a:t>
            </a:r>
            <a:r>
              <a:rPr lang="zh-CN" altLang="en-US" sz="2400" b="1" dirty="0">
                <a:solidFill>
                  <a:srgbClr val="0000FF"/>
                </a:solidFill>
                <a:latin typeface="Times New Roman" panose="02020603050405020304" pitchFamily="18" charset="0"/>
                <a:ea typeface="华文楷体" panose="02010600040101010101" pitchFamily="2" charset="-122"/>
              </a:rPr>
              <a:t>变化量</a:t>
            </a:r>
            <a:endParaRPr lang="zh-CN" altLang="en-US" sz="2400" b="1" dirty="0">
              <a:solidFill>
                <a:srgbClr val="0000FF"/>
              </a:solidFill>
              <a:latin typeface="Times New Roman" panose="02020603050405020304" pitchFamily="18"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5" grpId="0"/>
      <p:bldP spid="22" grpId="0"/>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内容占位符 2"/>
          <p:cNvSpPr>
            <a:spLocks noGrp="1"/>
          </p:cNvSpPr>
          <p:nvPr>
            <p:ph idx="1"/>
          </p:nvPr>
        </p:nvSpPr>
        <p:spPr>
          <a:xfrm>
            <a:off x="457200" y="1146175"/>
            <a:ext cx="8472488" cy="5426075"/>
          </a:xfrm>
        </p:spPr>
        <p:txBody>
          <a:bodyPr vert="horz" wrap="square" lIns="91440" tIns="45720" rIns="91440" bIns="45720" anchor="t" anchorCtr="0"/>
          <a:p>
            <a:pPr>
              <a:buNone/>
            </a:pPr>
            <a:endParaRPr lang="en-US" altLang="zh-CN" b="1" dirty="0">
              <a:latin typeface="Times New Roman" panose="02020603050405020304" pitchFamily="18" charset="0"/>
              <a:ea typeface="楷体_GB2312"/>
              <a:cs typeface="+mn-cs"/>
            </a:endParaRPr>
          </a:p>
          <a:p>
            <a:pPr>
              <a:buNone/>
            </a:pPr>
            <a:r>
              <a:rPr lang="en-US" altLang="zh-CN" b="1" dirty="0">
                <a:latin typeface="Times New Roman" panose="02020603050405020304" pitchFamily="18" charset="0"/>
                <a:ea typeface="楷体_GB2312"/>
                <a:cs typeface="+mn-cs"/>
              </a:rPr>
              <a:t>(1) </a:t>
            </a:r>
            <a:r>
              <a:rPr lang="zh-CN" altLang="en-US" b="1" dirty="0">
                <a:latin typeface="Times New Roman" panose="02020603050405020304" pitchFamily="18" charset="0"/>
                <a:ea typeface="楷体" panose="02010609060101010101" pitchFamily="49" charset="-122"/>
                <a:cs typeface="+mn-cs"/>
              </a:rPr>
              <a:t>计算直线与</a:t>
            </a:r>
            <a:r>
              <a:rPr lang="en-US" altLang="zh-CN" b="1" dirty="0">
                <a:latin typeface="Times New Roman" panose="02020603050405020304" pitchFamily="18" charset="0"/>
                <a:ea typeface="楷体_GB2312"/>
                <a:cs typeface="+mn-cs"/>
              </a:rPr>
              <a:t>4</a:t>
            </a:r>
            <a:r>
              <a:rPr lang="zh-CN" altLang="en-US" b="1" dirty="0">
                <a:latin typeface="Times New Roman" panose="02020603050405020304" pitchFamily="18" charset="0"/>
                <a:ea typeface="楷体" panose="02010609060101010101" pitchFamily="49" charset="-122"/>
                <a:cs typeface="+mn-cs"/>
              </a:rPr>
              <a:t>个窗口边界的交点参数</a:t>
            </a:r>
            <a:endParaRPr lang="zh-CN" altLang="en-US" b="1" dirty="0">
              <a:latin typeface="Times New Roman" panose="02020603050405020304" pitchFamily="18" charset="0"/>
              <a:ea typeface="楷体" panose="02010609060101010101" pitchFamily="49" charset="-122"/>
              <a:cs typeface="+mn-cs"/>
            </a:endParaRPr>
          </a:p>
          <a:p>
            <a:pPr>
              <a:buNone/>
            </a:pPr>
            <a:r>
              <a:rPr lang="zh-CN" altLang="en-US" b="1" baseline="-25000" dirty="0">
                <a:latin typeface="Times New Roman" panose="02020603050405020304" pitchFamily="18" charset="0"/>
                <a:ea typeface="楷体" panose="02010609060101010101" pitchFamily="49" charset="-122"/>
                <a:cs typeface="+mn-cs"/>
              </a:rPr>
              <a:t>                                                                                             </a:t>
            </a:r>
            <a:r>
              <a:rPr lang="en-US" altLang="zh-CN" b="1" baseline="-25000" dirty="0">
                <a:latin typeface="Times New Roman" panose="02020603050405020304" pitchFamily="18" charset="0"/>
                <a:ea typeface="楷体" panose="02010609060101010101" pitchFamily="49" charset="-122"/>
                <a:cs typeface="+mn-cs"/>
              </a:rPr>
              <a:t>	</a:t>
            </a:r>
            <a:endParaRPr lang="en-US" altLang="zh-CN" b="1" baseline="-25000" dirty="0">
              <a:latin typeface="Times New Roman" panose="02020603050405020304" pitchFamily="18" charset="0"/>
              <a:ea typeface="楷体" panose="02010609060101010101" pitchFamily="49" charset="-122"/>
              <a:cs typeface="+mn-cs"/>
            </a:endParaRPr>
          </a:p>
          <a:p>
            <a:pPr>
              <a:buNone/>
            </a:pPr>
            <a:r>
              <a:rPr lang="zh-CN" altLang="en-US" b="1" baseline="-25000" dirty="0">
                <a:latin typeface="Times New Roman" panose="02020603050405020304" pitchFamily="18" charset="0"/>
                <a:ea typeface="楷体" panose="02010609060101010101" pitchFamily="49" charset="-122"/>
                <a:cs typeface="+mn-cs"/>
              </a:rPr>
              <a:t>                </a:t>
            </a:r>
            <a:r>
              <a:rPr lang="en-US" altLang="zh-CN" b="1" baseline="-25000" dirty="0">
                <a:latin typeface="Times New Roman" panose="02020603050405020304" pitchFamily="18" charset="0"/>
                <a:ea typeface="楷体" panose="02010609060101010101" pitchFamily="49" charset="-122"/>
                <a:cs typeface="+mn-cs"/>
              </a:rPr>
              <a:t>					</a:t>
            </a:r>
            <a:endParaRPr lang="zh-CN" altLang="en-US" b="1" baseline="-25000" dirty="0">
              <a:latin typeface="Times New Roman" panose="02020603050405020304" pitchFamily="18" charset="0"/>
              <a:ea typeface="楷体" panose="02010609060101010101" pitchFamily="49" charset="-122"/>
              <a:cs typeface="+mn-cs"/>
            </a:endParaRPr>
          </a:p>
          <a:p>
            <a:pPr>
              <a:buNone/>
            </a:pPr>
            <a:r>
              <a:rPr lang="en-US" altLang="zh-CN" b="1" baseline="-25000" dirty="0">
                <a:latin typeface="Times New Roman" panose="02020603050405020304" pitchFamily="18" charset="0"/>
                <a:ea typeface="楷体" panose="02010609060101010101" pitchFamily="49" charset="-122"/>
                <a:cs typeface="+mn-cs"/>
              </a:rPr>
              <a:t>							</a:t>
            </a:r>
            <a:endParaRPr lang="zh-CN" altLang="en-US" b="1" baseline="-25000" dirty="0">
              <a:latin typeface="Times New Roman" panose="02020603050405020304" pitchFamily="18" charset="0"/>
              <a:ea typeface="楷体" panose="02010609060101010101" pitchFamily="49" charset="-122"/>
              <a:cs typeface="+mn-cs"/>
            </a:endParaRPr>
          </a:p>
          <a:p>
            <a:pPr>
              <a:buNone/>
            </a:pPr>
            <a:r>
              <a:rPr lang="en-US" altLang="zh-CN" b="1" baseline="-25000" dirty="0">
                <a:latin typeface="Times New Roman" panose="02020603050405020304" pitchFamily="18" charset="0"/>
                <a:ea typeface="楷体" panose="02010609060101010101" pitchFamily="49" charset="-122"/>
                <a:cs typeface="+mn-cs"/>
              </a:rPr>
              <a:t>							</a:t>
            </a:r>
            <a:endParaRPr lang="zh-CN" altLang="en-US" b="1" baseline="-25000" dirty="0">
              <a:latin typeface="Times New Roman" panose="02020603050405020304" pitchFamily="18" charset="0"/>
              <a:ea typeface="楷体" panose="02010609060101010101" pitchFamily="49" charset="-122"/>
              <a:cs typeface="+mn-cs"/>
            </a:endParaRPr>
          </a:p>
          <a:p>
            <a:pPr>
              <a:buNone/>
            </a:pPr>
            <a:r>
              <a:rPr lang="en-US" altLang="zh-CN" b="1" baseline="-25000" dirty="0">
                <a:latin typeface="Times New Roman" panose="02020603050405020304" pitchFamily="18" charset="0"/>
                <a:ea typeface="楷体_GB2312"/>
                <a:cs typeface="+mn-cs"/>
              </a:rPr>
              <a:t>							</a:t>
            </a:r>
            <a:endParaRPr lang="zh-CN" altLang="en-US" b="1" baseline="-25000" dirty="0">
              <a:latin typeface="Times New Roman" panose="02020603050405020304" pitchFamily="18" charset="0"/>
              <a:ea typeface="楷体" panose="02010609060101010101" pitchFamily="49" charset="-122"/>
              <a:cs typeface="+mn-cs"/>
            </a:endParaRPr>
          </a:p>
          <a:p>
            <a:pPr>
              <a:buNone/>
            </a:pPr>
            <a:endParaRPr lang="zh-CN" altLang="en-US" b="1" baseline="-25000" dirty="0">
              <a:latin typeface="Times New Roman" panose="02020603050405020304" pitchFamily="18" charset="0"/>
              <a:ea typeface="楷体" panose="02010609060101010101" pitchFamily="49" charset="-122"/>
              <a:cs typeface="+mn-cs"/>
            </a:endParaRPr>
          </a:p>
          <a:p>
            <a:pPr>
              <a:buNone/>
            </a:pPr>
            <a:endParaRPr lang="zh-CN" altLang="en-US" b="1" baseline="-25000" dirty="0">
              <a:latin typeface="Times New Roman" panose="02020603050405020304" pitchFamily="18" charset="0"/>
              <a:ea typeface="楷体" panose="02010609060101010101" pitchFamily="49" charset="-122"/>
              <a:cs typeface="+mn-cs"/>
            </a:endParaRPr>
          </a:p>
          <a:p>
            <a:pPr>
              <a:spcBef>
                <a:spcPct val="0"/>
              </a:spcBef>
              <a:buNone/>
            </a:pPr>
            <a:r>
              <a:rPr lang="zh-CN" altLang="en-US" b="1" dirty="0">
                <a:latin typeface="楷体" panose="02010609060101010101" pitchFamily="49" charset="-122"/>
                <a:ea typeface="楷体" panose="02010609060101010101" pitchFamily="49" charset="-122"/>
                <a:cs typeface="+mn-cs"/>
              </a:rPr>
              <a:t>                     </a:t>
            </a:r>
            <a:endParaRPr lang="en-US" altLang="zh-CN" b="1" dirty="0">
              <a:latin typeface="楷体" panose="02010609060101010101" pitchFamily="49" charset="-122"/>
              <a:ea typeface="楷体_GB2312"/>
              <a:cs typeface="+mn-cs"/>
            </a:endParaRPr>
          </a:p>
        </p:txBody>
      </p:sp>
      <p:graphicFrame>
        <p:nvGraphicFramePr>
          <p:cNvPr id="48130" name="Object 5"/>
          <p:cNvGraphicFramePr/>
          <p:nvPr/>
        </p:nvGraphicFramePr>
        <p:xfrm>
          <a:off x="2641600" y="2276475"/>
          <a:ext cx="2794000" cy="1873250"/>
        </p:xfrm>
        <a:graphic>
          <a:graphicData uri="http://schemas.openxmlformats.org/presentationml/2006/ole">
            <mc:AlternateContent xmlns:mc="http://schemas.openxmlformats.org/markup-compatibility/2006">
              <mc:Choice xmlns:v="urn:schemas-microsoft-com:vml" Requires="v">
                <p:oleObj spid="_x0000_s3080" name="" r:id="rId1" imgW="1320800" imgH="914400" progId="Equation.DSMT4">
                  <p:embed/>
                </p:oleObj>
              </mc:Choice>
              <mc:Fallback>
                <p:oleObj name="" r:id="rId1" imgW="1320800" imgH="914400" progId="Equation.DSMT4">
                  <p:embed/>
                  <p:pic>
                    <p:nvPicPr>
                      <p:cNvPr id="0" name="图片 3079"/>
                      <p:cNvPicPr/>
                      <p:nvPr/>
                    </p:nvPicPr>
                    <p:blipFill>
                      <a:blip r:embed="rId2"/>
                      <a:stretch>
                        <a:fillRect/>
                      </a:stretch>
                    </p:blipFill>
                    <p:spPr>
                      <a:xfrm>
                        <a:off x="2641600" y="2276475"/>
                        <a:ext cx="2794000" cy="1873250"/>
                      </a:xfrm>
                      <a:prstGeom prst="rect">
                        <a:avLst/>
                      </a:prstGeom>
                      <a:noFill/>
                      <a:ln w="38100">
                        <a:noFill/>
                        <a:miter/>
                      </a:ln>
                    </p:spPr>
                  </p:pic>
                </p:oleObj>
              </mc:Fallback>
            </mc:AlternateContent>
          </a:graphicData>
        </a:graphic>
      </p:graphicFrame>
      <p:sp>
        <p:nvSpPr>
          <p:cNvPr id="48131" name="标题 1"/>
          <p:cNvSpPr>
            <a:spLocks noGrp="1"/>
          </p:cNvSpPr>
          <p:nvPr>
            <p:ph type="title"/>
          </p:nvPr>
        </p:nvSpPr>
        <p:spPr>
          <a:xfrm>
            <a:off x="457200" y="274638"/>
            <a:ext cx="8686800" cy="992187"/>
          </a:xfrm>
        </p:spPr>
        <p:txBody>
          <a:bodyPr vert="horz" wrap="square" lIns="91440" tIns="45720" rIns="91440" bIns="45720" anchor="ctr" anchorCtr="0"/>
          <a:p>
            <a:pPr algn="l"/>
            <a:r>
              <a:rPr lang="en-US" altLang="zh-CN" sz="3200" b="1" dirty="0">
                <a:latin typeface="Times New Roman" panose="02020603050405020304" pitchFamily="18" charset="0"/>
                <a:ea typeface="楷体" panose="02010609060101010101" pitchFamily="49" charset="-122"/>
              </a:rPr>
              <a:t>3.7.2 </a:t>
            </a:r>
            <a:r>
              <a:rPr lang="zh-CN" altLang="en-US" sz="3200" b="1" dirty="0">
                <a:latin typeface="Times New Roman" panose="02020603050405020304" pitchFamily="18" charset="0"/>
                <a:ea typeface="楷体" panose="02010609060101010101" pitchFamily="49" charset="-122"/>
              </a:rPr>
              <a:t>直线裁剪</a:t>
            </a:r>
            <a:r>
              <a:rPr lang="en-US" altLang="zh-CN" sz="3200" b="1" dirty="0">
                <a:latin typeface="Times New Roman" panose="02020603050405020304" pitchFamily="18" charset="0"/>
                <a:ea typeface="楷体" panose="02010609060101010101" pitchFamily="49" charset="-122"/>
              </a:rPr>
              <a:t>--</a:t>
            </a:r>
            <a:r>
              <a:rPr lang="en-US" altLang="zh-CN" sz="2800" b="1" dirty="0">
                <a:solidFill>
                  <a:schemeClr val="tx1"/>
                </a:solidFill>
                <a:latin typeface="Times New Roman" panose="02020603050405020304" pitchFamily="18" charset="0"/>
                <a:ea typeface="楷体" panose="02010609060101010101" pitchFamily="49" charset="-122"/>
              </a:rPr>
              <a:t>Liang</a:t>
            </a:r>
            <a:r>
              <a:rPr lang="en-US" altLang="zh-CN" sz="2800" b="1" dirty="0">
                <a:solidFill>
                  <a:schemeClr val="tx1"/>
                </a:solidFill>
                <a:latin typeface="Times New Roman" panose="02020603050405020304" pitchFamily="18" charset="0"/>
                <a:ea typeface="楷体_GB2312"/>
              </a:rPr>
              <a:t>-Barsky</a:t>
            </a:r>
            <a:r>
              <a:rPr lang="zh-CN" altLang="en-US" sz="2800" b="1" dirty="0">
                <a:solidFill>
                  <a:schemeClr val="tx1"/>
                </a:solidFill>
                <a:latin typeface="楷体" panose="02010609060101010101" pitchFamily="49" charset="-122"/>
                <a:ea typeface="楷体" panose="02010609060101010101" pitchFamily="49" charset="-122"/>
              </a:rPr>
              <a:t>参数化裁剪</a:t>
            </a:r>
            <a:r>
              <a:rPr lang="zh-CN" altLang="en-US" sz="2800" b="1" dirty="0">
                <a:solidFill>
                  <a:schemeClr val="tx1"/>
                </a:solidFill>
                <a:latin typeface="Times New Roman" panose="02020603050405020304" pitchFamily="18" charset="0"/>
                <a:ea typeface="楷体" panose="02010609060101010101" pitchFamily="49" charset="-122"/>
              </a:rPr>
              <a:t>算法</a:t>
            </a:r>
            <a:r>
              <a:rPr lang="en-US" altLang="zh-CN" sz="2800" b="1" dirty="0">
                <a:solidFill>
                  <a:schemeClr val="tx1"/>
                </a:solidFill>
                <a:latin typeface="Times New Roman" panose="02020603050405020304" pitchFamily="18" charset="0"/>
                <a:ea typeface="楷体" panose="02010609060101010101" pitchFamily="49" charset="-122"/>
              </a:rPr>
              <a:t>--</a:t>
            </a:r>
            <a:r>
              <a:rPr lang="zh-CN" altLang="en-US" sz="2800" b="1" dirty="0">
                <a:solidFill>
                  <a:schemeClr val="tx1"/>
                </a:solidFill>
                <a:latin typeface="Times New Roman" panose="02020603050405020304" pitchFamily="18" charset="0"/>
                <a:ea typeface="楷体" panose="02010609060101010101" pitchFamily="49" charset="-122"/>
              </a:rPr>
              <a:t>步骤</a:t>
            </a:r>
            <a:endParaRPr lang="zh-CN" altLang="en-US" sz="2800" b="1" dirty="0">
              <a:solidFill>
                <a:schemeClr val="tx1"/>
              </a:solidFill>
              <a:latin typeface="Times New Roman" panose="02020603050405020304" pitchFamily="18" charset="0"/>
              <a:ea typeface="楷体" panose="02010609060101010101" pitchFamily="49" charset="-122"/>
            </a:endParaRPr>
          </a:p>
        </p:txBody>
      </p:sp>
      <p:sp>
        <p:nvSpPr>
          <p:cNvPr id="48132" name="TextBox 1"/>
          <p:cNvSpPr txBox="1"/>
          <p:nvPr/>
        </p:nvSpPr>
        <p:spPr>
          <a:xfrm>
            <a:off x="5643563" y="2170113"/>
            <a:ext cx="492125" cy="2160587"/>
          </a:xfrm>
          <a:prstGeom prst="rect">
            <a:avLst/>
          </a:prstGeom>
          <a:noFill/>
          <a:ln w="9525">
            <a:noFill/>
          </a:ln>
        </p:spPr>
        <p:txBody>
          <a:bodyPr wrap="none" anchor="t" anchorCtr="0">
            <a:spAutoFit/>
          </a:bodyPr>
          <a:p>
            <a:pPr>
              <a:lnSpc>
                <a:spcPct val="140000"/>
              </a:lnSpc>
            </a:pPr>
            <a:r>
              <a:rPr lang="zh-CN" altLang="en-US" sz="2400" b="1" dirty="0">
                <a:solidFill>
                  <a:srgbClr val="0000FF"/>
                </a:solidFill>
                <a:latin typeface="Arial" panose="020B0604020202020204" pitchFamily="34" charset="0"/>
                <a:ea typeface="华文楷体" panose="02010600040101010101" pitchFamily="2" charset="-122"/>
              </a:rPr>
              <a:t>左</a:t>
            </a:r>
            <a:endParaRPr lang="en-US" altLang="zh-CN" sz="2400" b="1" dirty="0">
              <a:solidFill>
                <a:srgbClr val="0000FF"/>
              </a:solidFill>
              <a:latin typeface="Arial" panose="020B0604020202020204" pitchFamily="34" charset="0"/>
              <a:ea typeface="华文楷体" panose="02010600040101010101" pitchFamily="2" charset="-122"/>
            </a:endParaRPr>
          </a:p>
          <a:p>
            <a:pPr>
              <a:lnSpc>
                <a:spcPct val="140000"/>
              </a:lnSpc>
            </a:pPr>
            <a:r>
              <a:rPr lang="zh-CN" altLang="en-US" sz="2400" b="1" dirty="0">
                <a:solidFill>
                  <a:srgbClr val="0000FF"/>
                </a:solidFill>
                <a:latin typeface="Arial" panose="020B0604020202020204" pitchFamily="34" charset="0"/>
                <a:ea typeface="华文楷体" panose="02010600040101010101" pitchFamily="2" charset="-122"/>
              </a:rPr>
              <a:t>右</a:t>
            </a:r>
            <a:endParaRPr lang="en-US" altLang="zh-CN" sz="2400" b="1" dirty="0">
              <a:solidFill>
                <a:srgbClr val="0000FF"/>
              </a:solidFill>
              <a:latin typeface="Arial" panose="020B0604020202020204" pitchFamily="34" charset="0"/>
              <a:ea typeface="华文楷体" panose="02010600040101010101" pitchFamily="2" charset="-122"/>
            </a:endParaRPr>
          </a:p>
          <a:p>
            <a:pPr>
              <a:lnSpc>
                <a:spcPct val="140000"/>
              </a:lnSpc>
            </a:pPr>
            <a:r>
              <a:rPr lang="zh-CN" altLang="en-US" sz="2400" b="1" dirty="0">
                <a:solidFill>
                  <a:srgbClr val="0000FF"/>
                </a:solidFill>
                <a:latin typeface="Arial" panose="020B0604020202020204" pitchFamily="34" charset="0"/>
                <a:ea typeface="华文楷体" panose="02010600040101010101" pitchFamily="2" charset="-122"/>
              </a:rPr>
              <a:t>下</a:t>
            </a:r>
            <a:endParaRPr lang="en-US" altLang="zh-CN" sz="2400" b="1" dirty="0">
              <a:solidFill>
                <a:srgbClr val="0000FF"/>
              </a:solidFill>
              <a:latin typeface="Arial" panose="020B0604020202020204" pitchFamily="34" charset="0"/>
              <a:ea typeface="华文楷体" panose="02010600040101010101" pitchFamily="2" charset="-122"/>
            </a:endParaRPr>
          </a:p>
          <a:p>
            <a:pPr>
              <a:lnSpc>
                <a:spcPct val="140000"/>
              </a:lnSpc>
            </a:pPr>
            <a:r>
              <a:rPr lang="zh-CN" altLang="en-US" sz="2400" b="1" dirty="0">
                <a:solidFill>
                  <a:srgbClr val="0000FF"/>
                </a:solidFill>
                <a:latin typeface="Arial" panose="020B0604020202020204" pitchFamily="34" charset="0"/>
                <a:ea typeface="华文楷体" panose="02010600040101010101" pitchFamily="2" charset="-122"/>
              </a:rPr>
              <a:t>上</a:t>
            </a:r>
            <a:endParaRPr lang="zh-CN" altLang="en-US" sz="2400" b="1" dirty="0">
              <a:solidFill>
                <a:srgbClr val="0000FF"/>
              </a:solidFill>
              <a:latin typeface="Arial" panose="020B0604020202020204" pitchFamily="34" charset="0"/>
              <a:ea typeface="华文楷体" panose="02010600040101010101" pitchFamily="2" charset="-122"/>
            </a:endParaRPr>
          </a:p>
        </p:txBody>
      </p:sp>
      <p:sp>
        <p:nvSpPr>
          <p:cNvPr id="2" name="TextBox 1"/>
          <p:cNvSpPr txBox="1"/>
          <p:nvPr/>
        </p:nvSpPr>
        <p:spPr>
          <a:xfrm>
            <a:off x="6732588" y="2708275"/>
            <a:ext cx="2089150" cy="830263"/>
          </a:xfrm>
          <a:prstGeom prst="rect">
            <a:avLst/>
          </a:prstGeom>
          <a:noFill/>
          <a:ln w="28575" cap="flat" cmpd="sng">
            <a:solidFill>
              <a:srgbClr val="89A4A7"/>
            </a:solidFill>
            <a:prstDash val="sysDot"/>
            <a:round/>
            <a:headEnd type="none" w="med" len="med"/>
            <a:tailEnd type="none" w="med" len="med"/>
          </a:ln>
        </p:spPr>
        <p:txBody>
          <a:bodyPr anchor="t" anchorCtr="0">
            <a:spAutoFit/>
          </a:bodyPr>
          <a:p>
            <a:r>
              <a:rPr lang="zh-CN" altLang="en-US" sz="2400" dirty="0">
                <a:latin typeface="Arial" panose="020B0604020202020204" pitchFamily="34" charset="0"/>
                <a:ea typeface="华文楷体" panose="02010600040101010101" pitchFamily="2" charset="-122"/>
              </a:rPr>
              <a:t>始边</a:t>
            </a:r>
            <a:r>
              <a:rPr lang="en-US" altLang="zh-CN" sz="2400" i="1" dirty="0">
                <a:latin typeface="Times New Roman" panose="02020603050405020304" pitchFamily="18" charset="0"/>
                <a:ea typeface="华文楷体" panose="02010600040101010101" pitchFamily="2" charset="-122"/>
              </a:rPr>
              <a:t>l</a:t>
            </a:r>
            <a:r>
              <a:rPr lang="zh-CN" altLang="en-US" sz="2400" dirty="0">
                <a:latin typeface="Arial" panose="020B0604020202020204" pitchFamily="34" charset="0"/>
                <a:ea typeface="华文楷体" panose="02010600040101010101" pitchFamily="2" charset="-122"/>
              </a:rPr>
              <a:t>值小于</a:t>
            </a:r>
            <a:r>
              <a:rPr lang="en-US" altLang="zh-CN" sz="2400" dirty="0">
                <a:latin typeface="Arial" panose="020B0604020202020204" pitchFamily="34" charset="0"/>
                <a:ea typeface="华文楷体" panose="02010600040101010101" pitchFamily="2" charset="-122"/>
              </a:rPr>
              <a:t>0</a:t>
            </a:r>
            <a:endParaRPr lang="en-US" altLang="zh-CN" sz="2400" dirty="0">
              <a:latin typeface="Arial" panose="020B0604020202020204" pitchFamily="34" charset="0"/>
              <a:ea typeface="华文楷体" panose="02010600040101010101" pitchFamily="2" charset="-122"/>
            </a:endParaRPr>
          </a:p>
          <a:p>
            <a:r>
              <a:rPr lang="zh-CN" altLang="en-US" sz="2400" dirty="0">
                <a:latin typeface="Arial" panose="020B0604020202020204" pitchFamily="34" charset="0"/>
                <a:ea typeface="华文楷体" panose="02010600040101010101" pitchFamily="2" charset="-122"/>
              </a:rPr>
              <a:t>终边</a:t>
            </a:r>
            <a:r>
              <a:rPr lang="en-US" altLang="zh-CN" sz="2400" i="1" dirty="0">
                <a:latin typeface="Times New Roman" panose="02020603050405020304" pitchFamily="18" charset="0"/>
                <a:ea typeface="华文楷体" panose="02010600040101010101" pitchFamily="2" charset="-122"/>
              </a:rPr>
              <a:t>l</a:t>
            </a:r>
            <a:r>
              <a:rPr lang="zh-CN" altLang="en-US" sz="2400" dirty="0">
                <a:latin typeface="Arial" panose="020B0604020202020204" pitchFamily="34" charset="0"/>
                <a:ea typeface="华文楷体" panose="02010600040101010101" pitchFamily="2" charset="-122"/>
              </a:rPr>
              <a:t>值大于</a:t>
            </a:r>
            <a:r>
              <a:rPr lang="en-US" altLang="zh-CN" sz="2400" dirty="0">
                <a:latin typeface="Arial" panose="020B0604020202020204" pitchFamily="34" charset="0"/>
                <a:ea typeface="华文楷体" panose="02010600040101010101" pitchFamily="2" charset="-122"/>
              </a:rPr>
              <a:t>0</a:t>
            </a:r>
            <a:endParaRPr lang="zh-CN" altLang="en-US" sz="2400" dirty="0">
              <a:latin typeface="Arial" panose="020B0604020202020204" pitchFamily="34"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sym typeface="+mn-ea"/>
              </a:rPr>
              <a:t>(2)</a:t>
            </a:r>
            <a:r>
              <a:rPr kumimoji="0" lang="zh-CN" altLang="en-US" sz="28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sym typeface="+mn-ea"/>
              </a:rPr>
              <a:t>确定始点与终点参数</a:t>
            </a:r>
            <a:endParaRPr kumimoji="0" lang="zh-CN" altLang="en-US" sz="28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sym typeface="+mn-ea"/>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zh-CN" altLang="en-US" sz="28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当</a:t>
            </a:r>
            <a:r>
              <a:rPr kumimoji="0" lang="en-US" altLang="zh-CN" sz="2800" b="1" i="1"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cs"/>
              </a:rPr>
              <a:t>l</a:t>
            </a:r>
            <a:r>
              <a:rPr kumimoji="0" lang="en-US" altLang="zh-CN" sz="2800" b="1" i="1" u="none" strike="noStrike" kern="0" cap="none" spc="0" normalizeH="0" baseline="-25000" noProof="0">
                <a:ln>
                  <a:noFill/>
                </a:ln>
                <a:solidFill>
                  <a:schemeClr val="tx1"/>
                </a:solidFill>
                <a:effectLst/>
                <a:uLnTx/>
                <a:uFillTx/>
                <a:latin typeface="Times New Roman" panose="02020603050405020304" pitchFamily="18" charset="0"/>
                <a:ea typeface="楷体_GB2312"/>
                <a:cs typeface="楷体_GB2312"/>
              </a:rPr>
              <a:t>k</a:t>
            </a:r>
            <a:r>
              <a:rPr kumimoji="0" lang="en-US" altLang="zh-CN" sz="2800" b="1" i="0" u="none" strike="noStrike" kern="0" cap="none" spc="0" normalizeH="0" baseline="0" noProof="0">
                <a:ln>
                  <a:noFill/>
                </a:ln>
                <a:solidFill>
                  <a:schemeClr val="tx1"/>
                </a:solidFill>
                <a:effectLst/>
                <a:uLnTx/>
                <a:uFillTx/>
                <a:latin typeface="楷体" panose="02010609060101010101" pitchFamily="49" charset="-122"/>
                <a:ea typeface="楷体_GB2312"/>
                <a:cs typeface="楷体_GB2312"/>
              </a:rPr>
              <a:t>!=0</a:t>
            </a:r>
            <a:r>
              <a:rPr kumimoji="0" lang="zh-CN" altLang="en-US" sz="28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时，交点参数为</a:t>
            </a: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a:t>
            </a:r>
            <a:endParaRPr kumimoji="0" lang="en-US" altLang="zh-CN"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0" fontAlgn="base" latinLnBrk="0" hangingPunct="0">
              <a:lnSpc>
                <a:spcPct val="100000"/>
              </a:lnSpc>
              <a:spcBef>
                <a:spcPts val="18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rPr>
              <a:t>当</a:t>
            </a:r>
            <a:r>
              <a:rPr kumimoji="0" lang="en-US" altLang="zh-CN" sz="2400" b="1" i="1"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ea"/>
              </a:rPr>
              <a:t>l</a:t>
            </a:r>
            <a:r>
              <a:rPr kumimoji="0" lang="en-US" altLang="zh-CN" sz="2400" b="1" i="1" u="none" strike="noStrike" kern="0" cap="none" spc="0" normalizeH="0" baseline="-25000" noProof="0">
                <a:ln>
                  <a:noFill/>
                </a:ln>
                <a:solidFill>
                  <a:schemeClr val="tx1"/>
                </a:solidFill>
                <a:effectLst/>
                <a:uLnTx/>
                <a:uFillTx/>
                <a:latin typeface="Times New Roman" panose="02020603050405020304" pitchFamily="18" charset="0"/>
                <a:ea typeface="楷体_GB2312"/>
                <a:cs typeface="楷体_GB2312"/>
              </a:rPr>
              <a:t>k </a:t>
            </a:r>
            <a:r>
              <a:rPr kumimoji="0" lang="en-US" altLang="zh-CN" sz="2400" b="1" i="0"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rPr>
              <a:t>&lt;0</a:t>
            </a:r>
            <a:r>
              <a:rPr kumimoji="0" lang="zh-CN" altLang="en-US"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时，</a:t>
            </a:r>
            <a:r>
              <a:rPr kumimoji="0" lang="en-US" altLang="zh-CN" sz="2400" b="1" i="1"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rPr>
              <a:t>t</a:t>
            </a:r>
            <a:r>
              <a:rPr kumimoji="0" lang="en-US" altLang="zh-CN" sz="2400" b="1" i="1" u="none" strike="noStrike" kern="0" cap="none" spc="0" normalizeH="0" baseline="-2500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rPr>
              <a:t>k</a:t>
            </a:r>
            <a:r>
              <a:rPr kumimoji="0" lang="zh-CN" altLang="en-US" sz="2400" b="1" i="0"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rPr>
              <a:t>是</a:t>
            </a:r>
            <a:r>
              <a:rPr kumimoji="0" lang="en-US" altLang="zh-CN"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p</a:t>
            </a:r>
            <a:r>
              <a:rPr kumimoji="0" lang="en-US" altLang="zh-CN" sz="2400" b="1" i="0" u="none" strike="noStrike" kern="0" cap="none" spc="0" normalizeH="0" baseline="-2500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1</a:t>
            </a:r>
            <a:r>
              <a:rPr kumimoji="0" lang="en-US" altLang="zh-CN"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p</a:t>
            </a:r>
            <a:r>
              <a:rPr kumimoji="0" lang="en-US" altLang="zh-CN" sz="2400" b="1" i="0" u="none" strike="noStrike" kern="0" cap="none" spc="0" normalizeH="0" baseline="-2500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2</a:t>
            </a:r>
            <a:r>
              <a:rPr kumimoji="0" lang="zh-CN" altLang="en-US"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与始边的交点</a:t>
            </a:r>
            <a:r>
              <a:rPr kumimoji="0" lang="zh-CN" altLang="en-US" sz="2400" b="1" i="0"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rPr>
              <a:t>参数</a:t>
            </a:r>
            <a:endParaRPr kumimoji="0" lang="en-US" altLang="zh-CN" sz="2400" b="1" i="0"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endParaRPr>
          </a:p>
          <a:p>
            <a:pPr marL="742950" marR="0" lvl="1" indent="-285750" algn="l" defTabSz="914400" rtl="0" eaLnBrk="0" fontAlgn="base" latinLnBrk="0" hangingPunct="0">
              <a:lnSpc>
                <a:spcPct val="10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rPr>
              <a:t>当</a:t>
            </a:r>
            <a:r>
              <a:rPr kumimoji="0" lang="en-US" altLang="zh-CN" sz="2400" b="1" i="1"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ea"/>
              </a:rPr>
              <a:t>l</a:t>
            </a:r>
            <a:r>
              <a:rPr kumimoji="0" lang="en-US" altLang="zh-CN" sz="2400" b="1" i="1" u="none" strike="noStrike" kern="0" cap="none" spc="0" normalizeH="0" baseline="-25000" noProof="0">
                <a:ln>
                  <a:noFill/>
                </a:ln>
                <a:solidFill>
                  <a:schemeClr val="tx1"/>
                </a:solidFill>
                <a:effectLst/>
                <a:uLnTx/>
                <a:uFillTx/>
                <a:latin typeface="Times New Roman" panose="02020603050405020304" pitchFamily="18" charset="0"/>
                <a:ea typeface="楷体_GB2312"/>
                <a:cs typeface="楷体_GB2312"/>
              </a:rPr>
              <a:t>k </a:t>
            </a:r>
            <a:r>
              <a:rPr kumimoji="0" lang="en-US" altLang="zh-CN" sz="2400" b="1" i="0"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rPr>
              <a:t>&gt;0</a:t>
            </a:r>
            <a:r>
              <a:rPr kumimoji="0" lang="zh-CN" altLang="en-US"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时，</a:t>
            </a:r>
            <a:r>
              <a:rPr kumimoji="0" lang="en-US" altLang="zh-CN" sz="2400" b="1" i="0"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rPr>
              <a:t>t</a:t>
            </a:r>
            <a:r>
              <a:rPr kumimoji="0" lang="en-US" altLang="zh-CN" sz="2400" b="1" i="0" u="none" strike="noStrike" kern="0" cap="none" spc="0" normalizeH="0" baseline="-2500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rPr>
              <a:t>k</a:t>
            </a:r>
            <a:r>
              <a:rPr kumimoji="0" lang="zh-CN" altLang="en-US" sz="2400" b="1" i="0"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rPr>
              <a:t>是</a:t>
            </a:r>
            <a:r>
              <a:rPr kumimoji="0" lang="en-US" altLang="zh-CN"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p</a:t>
            </a:r>
            <a:r>
              <a:rPr kumimoji="0" lang="en-US" altLang="zh-CN" sz="2400" b="1" i="0" u="none" strike="noStrike" kern="0" cap="none" spc="0" normalizeH="0" baseline="-2500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1</a:t>
            </a:r>
            <a:r>
              <a:rPr kumimoji="0" lang="en-US" altLang="zh-CN"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p</a:t>
            </a:r>
            <a:r>
              <a:rPr kumimoji="0" lang="en-US" altLang="zh-CN" sz="2400" b="1" i="0" u="none" strike="noStrike" kern="0" cap="none" spc="0" normalizeH="0" baseline="-2500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2</a:t>
            </a:r>
            <a:r>
              <a:rPr kumimoji="0" lang="zh-CN" altLang="en-US"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与终边的交点</a:t>
            </a:r>
            <a:r>
              <a:rPr kumimoji="0" lang="zh-CN" altLang="en-US" sz="2400" b="1" i="0"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rPr>
              <a:t>参数</a:t>
            </a:r>
            <a:endParaRPr kumimoji="0" lang="en-US" altLang="zh-CN" sz="2400" b="1" i="0"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altLang="zh-CN" sz="28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sym typeface="+mn-ea"/>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en-US" altLang="zh-CN" sz="2800" b="1" i="0"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endParaRPr>
          </a:p>
          <a:p>
            <a:pPr marL="342900" marR="0" lvl="0" indent="-342900" algn="l" defTabSz="914400" rtl="0" eaLnBrk="0" fontAlgn="base" latinLnBrk="0" hangingPunct="0">
              <a:lnSpc>
                <a:spcPct val="100000"/>
              </a:lnSpc>
              <a:spcBef>
                <a:spcPts val="2400"/>
              </a:spcBef>
              <a:spcAft>
                <a:spcPct val="0"/>
              </a:spcAft>
              <a:buClrTx/>
              <a:buSzTx/>
              <a:buFont typeface="Wingdings" panose="05000000000000000000" pitchFamily="2" charset="2"/>
              <a:buChar char="Ø"/>
              <a:defRPr/>
            </a:pPr>
            <a:r>
              <a:rPr kumimoji="0" lang="zh-CN" altLang="en-US" sz="28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线段平行于</a:t>
            </a: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边界</a:t>
            </a:r>
            <a:r>
              <a:rPr kumimoji="0" lang="zh-CN" altLang="en-US" sz="28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时</a:t>
            </a:r>
            <a:r>
              <a:rPr kumimoji="0" lang="en-US" altLang="zh-CN" sz="2800" b="1" i="0" u="none" strike="noStrike" kern="0" cap="none" spc="0" normalizeH="0" baseline="0" noProof="0">
                <a:ln>
                  <a:noFill/>
                </a:ln>
                <a:solidFill>
                  <a:schemeClr val="tx1"/>
                </a:solidFill>
                <a:effectLst/>
                <a:uLnTx/>
                <a:uFillTx/>
                <a:latin typeface="楷体" panose="02010609060101010101" pitchFamily="49" charset="-122"/>
                <a:ea typeface="楷体_GB2312"/>
                <a:cs typeface="楷体_GB2312"/>
              </a:rPr>
              <a:t>,</a:t>
            </a:r>
            <a:r>
              <a:rPr kumimoji="0" lang="zh-CN" altLang="en-US" sz="28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 </a:t>
            </a:r>
            <a:r>
              <a:rPr kumimoji="0" lang="en-US" altLang="zh-CN" sz="2800" b="1" i="1"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l</a:t>
            </a:r>
            <a:r>
              <a:rPr kumimoji="0" lang="en-US" altLang="zh-CN" sz="2800" b="1" i="1" u="none" strike="noStrike" kern="0" cap="none" spc="0" normalizeH="0" baseline="-25000" noProof="0" smtClean="0">
                <a:ln>
                  <a:noFill/>
                </a:ln>
                <a:solidFill>
                  <a:schemeClr val="tx1"/>
                </a:solidFill>
                <a:effectLst/>
                <a:uLnTx/>
                <a:uFillTx/>
                <a:latin typeface="Times New Roman" panose="02020603050405020304" pitchFamily="18" charset="0"/>
                <a:ea typeface="楷体_GB2312"/>
                <a:cs typeface="楷体_GB2312"/>
              </a:rPr>
              <a:t>k</a:t>
            </a:r>
            <a:r>
              <a:rPr kumimoji="0" lang="en-US" altLang="zh-CN" sz="2800" b="1" i="0" u="none" strike="noStrike" kern="0" cap="none" spc="0" normalizeH="0" baseline="0" noProof="0" smtClean="0">
                <a:ln>
                  <a:noFill/>
                </a:ln>
                <a:solidFill>
                  <a:schemeClr val="tx1"/>
                </a:solidFill>
                <a:effectLst/>
                <a:uLnTx/>
                <a:uFillTx/>
                <a:latin typeface="楷体" panose="02010609060101010101" pitchFamily="49" charset="-122"/>
                <a:ea typeface="楷体_GB2312"/>
                <a:cs typeface="楷体_GB2312"/>
              </a:rPr>
              <a:t>=0</a:t>
            </a: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，如何处理？</a:t>
            </a:r>
            <a:r>
              <a:rPr kumimoji="0" lang="zh-CN" altLang="en-US" sz="2800" b="0"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看</a:t>
            </a:r>
            <a:r>
              <a:rPr kumimoji="0" lang="en-US" altLang="zh-CN" sz="2800" b="1" i="1"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m</a:t>
            </a:r>
            <a:r>
              <a:rPr kumimoji="0" lang="en-US" altLang="zh-CN" sz="2800" b="1" i="1" u="none" strike="noStrike" kern="0" cap="none" spc="0" normalizeH="0" baseline="-2500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k</a:t>
            </a:r>
            <a:r>
              <a:rPr kumimoji="0" lang="en-US" altLang="zh-CN" sz="2800" b="1" i="1"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2800" b="1" i="0"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符号</a:t>
            </a:r>
            <a:endParaRPr kumimoji="0" lang="en-US" altLang="zh-CN"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0" fontAlgn="base" latinLnBrk="0" hangingPunct="0">
              <a:lnSpc>
                <a:spcPct val="10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若</a:t>
            </a:r>
            <a:r>
              <a:rPr kumimoji="0" lang="en-US" altLang="zh-CN" sz="2400" b="1" i="1"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m</a:t>
            </a:r>
            <a:r>
              <a:rPr kumimoji="0" lang="en-US" altLang="zh-CN" sz="2400" b="1" i="1" u="none" strike="noStrike" kern="0" cap="none" spc="0" normalizeH="0" baseline="-2500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k</a:t>
            </a:r>
            <a:r>
              <a:rPr kumimoji="0" lang="en-US" altLang="zh-CN"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&lt;0</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，则</a:t>
            </a:r>
            <a:r>
              <a:rPr kumimoji="0" lang="en-US" altLang="zh-CN"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P</a:t>
            </a:r>
            <a:r>
              <a:rPr kumimoji="0" lang="en-US" altLang="zh-CN" sz="2400" b="1" i="0" u="none" strike="noStrike" kern="0" cap="none" spc="0" normalizeH="0" baseline="-2500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1</a:t>
            </a:r>
            <a:r>
              <a:rPr kumimoji="0" lang="en-US" altLang="zh-CN"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P</a:t>
            </a:r>
            <a:r>
              <a:rPr kumimoji="0" lang="en-US" altLang="zh-CN" sz="2400" b="1" i="0" u="none" strike="noStrike" kern="0" cap="none" spc="0" normalizeH="0" baseline="-2500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2</a:t>
            </a:r>
            <a:r>
              <a:rPr kumimoji="0" lang="zh-CN" altLang="en-US"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完全</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在边界外，应舍弃</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0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若</a:t>
            </a:r>
            <a:r>
              <a:rPr kumimoji="0" lang="en-US" altLang="zh-CN" sz="2400" b="1" i="1"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m</a:t>
            </a:r>
            <a:r>
              <a:rPr kumimoji="0" lang="en-US" altLang="zh-CN" sz="2400" b="1" i="1" u="none" strike="noStrike" kern="0" cap="none" spc="0" normalizeH="0" baseline="-2500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k</a:t>
            </a:r>
            <a:r>
              <a:rPr kumimoji="0" lang="en-US" altLang="zh-CN"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 ≥0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2400" b="1"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sym typeface="+mn-ea"/>
              </a:rPr>
              <a:t>则线段在某边界</a:t>
            </a:r>
            <a:r>
              <a:rPr kumimoji="0" lang="zh-CN" altLang="en-US" sz="2400" b="1" i="0" u="none" strike="noStrike" kern="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ea"/>
                <a:sym typeface="+mn-ea"/>
              </a:rPr>
              <a:t>内，</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暂时保留</a:t>
            </a:r>
            <a:endParaRPr kumimoji="0" lang="zh-CN" altLang="en-US" sz="2400" b="0"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ea"/>
            </a:endParaRPr>
          </a:p>
        </p:txBody>
      </p:sp>
      <p:sp>
        <p:nvSpPr>
          <p:cNvPr id="6" name="TextBox 5"/>
          <p:cNvSpPr txBox="1"/>
          <p:nvPr/>
        </p:nvSpPr>
        <p:spPr>
          <a:xfrm>
            <a:off x="1730375" y="3644900"/>
            <a:ext cx="5005388" cy="127317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marL="0" marR="0" lvl="2"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1" lang="zh-CN" altLang="en-US"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rPr>
              <a:t>举例：</a:t>
            </a:r>
            <a:r>
              <a:rPr kumimoji="1" lang="en-US" altLang="zh-CN"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rPr>
              <a:t>L</a:t>
            </a:r>
            <a:r>
              <a:rPr kumimoji="1" lang="en-US" altLang="zh-CN" sz="2200" b="1" i="0" u="none" strike="noStrike" kern="1200" cap="none" spc="0" normalizeH="0" baseline="-25000" noProof="0" dirty="0">
                <a:ln>
                  <a:noFill/>
                </a:ln>
                <a:solidFill>
                  <a:schemeClr val="dk1"/>
                </a:solidFill>
                <a:effectLst/>
                <a:uLnTx/>
                <a:uFillTx/>
                <a:latin typeface="+mn-lt"/>
                <a:ea typeface="楷体" panose="02010609060101010101" pitchFamily="49" charset="-122"/>
                <a:cs typeface="+mn-cs"/>
              </a:rPr>
              <a:t>1</a:t>
            </a:r>
            <a:r>
              <a:rPr kumimoji="1" lang="en-US" altLang="zh-CN"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rPr>
              <a:t>&lt;0 </a:t>
            </a:r>
            <a:r>
              <a:rPr kumimoji="1" lang="zh-CN" altLang="en-US"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rPr>
              <a:t>（</a:t>
            </a:r>
            <a:r>
              <a:rPr kumimoji="1" lang="en-US" altLang="zh-CN" sz="2200" b="1" i="0" u="none" strike="noStrike" kern="1200" cap="none" spc="0" normalizeH="0" baseline="0" noProof="0" dirty="0" err="1">
                <a:ln>
                  <a:noFill/>
                </a:ln>
                <a:solidFill>
                  <a:schemeClr val="dk1"/>
                </a:solidFill>
                <a:effectLst/>
                <a:uLnTx/>
                <a:uFillTx/>
                <a:latin typeface="+mn-lt"/>
                <a:ea typeface="楷体" panose="02010609060101010101" pitchFamily="49" charset="-122"/>
                <a:cs typeface="+mn-cs"/>
              </a:rPr>
              <a:t>dx</a:t>
            </a:r>
            <a:r>
              <a:rPr kumimoji="1" lang="en-US" altLang="zh-CN"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rPr>
              <a:t>&gt;0</a:t>
            </a:r>
            <a:r>
              <a:rPr kumimoji="1" lang="zh-CN" altLang="en-US"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rPr>
              <a:t>）</a:t>
            </a:r>
            <a:r>
              <a:rPr kumimoji="1" lang="en-US" altLang="zh-CN"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rPr>
              <a:t>;  L</a:t>
            </a:r>
            <a:r>
              <a:rPr kumimoji="1" lang="en-US" altLang="zh-CN" sz="2200" b="1" i="0" u="none" strike="noStrike" kern="1200" cap="none" spc="0" normalizeH="0" baseline="-25000" noProof="0" dirty="0">
                <a:ln>
                  <a:noFill/>
                </a:ln>
                <a:solidFill>
                  <a:schemeClr val="dk1"/>
                </a:solidFill>
                <a:effectLst/>
                <a:uLnTx/>
                <a:uFillTx/>
                <a:latin typeface="+mn-lt"/>
                <a:ea typeface="楷体" panose="02010609060101010101" pitchFamily="49" charset="-122"/>
                <a:cs typeface="+mn-cs"/>
              </a:rPr>
              <a:t>3</a:t>
            </a:r>
            <a:r>
              <a:rPr kumimoji="1" lang="en-US" altLang="zh-CN"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rPr>
              <a:t>&gt;0</a:t>
            </a:r>
            <a:r>
              <a:rPr kumimoji="1" lang="zh-CN" altLang="en-US"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rPr>
              <a:t>（</a:t>
            </a:r>
            <a:r>
              <a:rPr kumimoji="1" lang="en-US" altLang="zh-CN" sz="2200" b="1" i="0" u="none" strike="noStrike" kern="1200" cap="none" spc="0" normalizeH="0" baseline="0" noProof="0" dirty="0" err="1">
                <a:ln>
                  <a:noFill/>
                </a:ln>
                <a:solidFill>
                  <a:schemeClr val="dk1"/>
                </a:solidFill>
                <a:effectLst/>
                <a:uLnTx/>
                <a:uFillTx/>
                <a:latin typeface="+mn-lt"/>
                <a:ea typeface="楷体" panose="02010609060101010101" pitchFamily="49" charset="-122"/>
                <a:cs typeface="+mn-cs"/>
              </a:rPr>
              <a:t>dy</a:t>
            </a:r>
            <a:r>
              <a:rPr kumimoji="1" lang="en-US" altLang="zh-CN"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rPr>
              <a:t>&lt;0</a:t>
            </a:r>
            <a:r>
              <a:rPr kumimoji="1" lang="zh-CN" altLang="en-US"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rPr>
              <a:t>）</a:t>
            </a:r>
            <a:endParaRPr kumimoji="1" lang="en-US" altLang="zh-CN"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endParaRPr>
          </a:p>
          <a:p>
            <a:pPr marL="0" marR="0" lvl="2"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1" lang="zh-CN" altLang="en-US"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rPr>
              <a:t>与始点的交点参数：</a:t>
            </a:r>
            <a:endParaRPr kumimoji="1" lang="en-US" altLang="zh-CN"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endParaRPr>
          </a:p>
          <a:p>
            <a:pPr marL="0" marR="0" lvl="2"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1" lang="zh-CN" altLang="en-US" sz="2200" b="1" i="0" u="none" strike="noStrike" kern="1200" cap="none" spc="0" normalizeH="0" baseline="0" noProof="0" dirty="0">
                <a:ln>
                  <a:noFill/>
                </a:ln>
                <a:solidFill>
                  <a:schemeClr val="dk1"/>
                </a:solidFill>
                <a:effectLst/>
                <a:uLnTx/>
                <a:uFillTx/>
                <a:latin typeface="+mn-lt"/>
                <a:ea typeface="楷体" panose="02010609060101010101" pitchFamily="49" charset="-122"/>
                <a:cs typeface="+mn-cs"/>
              </a:rPr>
              <a:t>与终点的交点参数</a:t>
            </a:r>
            <a:r>
              <a:rPr kumimoji="1" lang="zh-CN" altLang="en-US" sz="22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49155" name="Object 4"/>
          <p:cNvGraphicFramePr/>
          <p:nvPr/>
        </p:nvGraphicFramePr>
        <p:xfrm>
          <a:off x="4467225" y="4070350"/>
          <a:ext cx="2016125" cy="423863"/>
        </p:xfrm>
        <a:graphic>
          <a:graphicData uri="http://schemas.openxmlformats.org/presentationml/2006/ole">
            <mc:AlternateContent xmlns:mc="http://schemas.openxmlformats.org/markup-compatibility/2006">
              <mc:Choice xmlns:v="urn:schemas-microsoft-com:vml" Requires="v">
                <p:oleObj spid="_x0000_s3079" name="" r:id="rId1" imgW="1014730" imgH="215900" progId="Equation.3">
                  <p:embed/>
                </p:oleObj>
              </mc:Choice>
              <mc:Fallback>
                <p:oleObj name="" r:id="rId1" imgW="1014730" imgH="215900" progId="Equation.3">
                  <p:embed/>
                  <p:pic>
                    <p:nvPicPr>
                      <p:cNvPr id="0" name="图片 3078"/>
                      <p:cNvPicPr/>
                      <p:nvPr/>
                    </p:nvPicPr>
                    <p:blipFill>
                      <a:blip r:embed="rId2"/>
                      <a:stretch>
                        <a:fillRect/>
                      </a:stretch>
                    </p:blipFill>
                    <p:spPr>
                      <a:xfrm>
                        <a:off x="4467225" y="4070350"/>
                        <a:ext cx="2016125" cy="423863"/>
                      </a:xfrm>
                      <a:prstGeom prst="rect">
                        <a:avLst/>
                      </a:prstGeom>
                      <a:solidFill>
                        <a:schemeClr val="bg1"/>
                      </a:solidFill>
                      <a:ln w="38100">
                        <a:noFill/>
                        <a:miter/>
                      </a:ln>
                    </p:spPr>
                  </p:pic>
                </p:oleObj>
              </mc:Fallback>
            </mc:AlternateContent>
          </a:graphicData>
        </a:graphic>
      </p:graphicFrame>
      <p:graphicFrame>
        <p:nvGraphicFramePr>
          <p:cNvPr id="49156" name="Object 3"/>
          <p:cNvGraphicFramePr/>
          <p:nvPr/>
        </p:nvGraphicFramePr>
        <p:xfrm>
          <a:off x="4467225" y="4448175"/>
          <a:ext cx="1965325" cy="447675"/>
        </p:xfrm>
        <a:graphic>
          <a:graphicData uri="http://schemas.openxmlformats.org/presentationml/2006/ole">
            <mc:AlternateContent xmlns:mc="http://schemas.openxmlformats.org/markup-compatibility/2006">
              <mc:Choice xmlns:v="urn:schemas-microsoft-com:vml" Requires="v">
                <p:oleObj spid="_x0000_s3081" name="" r:id="rId3" imgW="989965" imgH="228600" progId="Equation.3">
                  <p:embed/>
                </p:oleObj>
              </mc:Choice>
              <mc:Fallback>
                <p:oleObj name="" r:id="rId3" imgW="989965" imgH="228600" progId="Equation.3">
                  <p:embed/>
                  <p:pic>
                    <p:nvPicPr>
                      <p:cNvPr id="0" name="图片 3080"/>
                      <p:cNvPicPr/>
                      <p:nvPr/>
                    </p:nvPicPr>
                    <p:blipFill>
                      <a:blip r:embed="rId4"/>
                      <a:stretch>
                        <a:fillRect/>
                      </a:stretch>
                    </p:blipFill>
                    <p:spPr>
                      <a:xfrm>
                        <a:off x="4467225" y="4448175"/>
                        <a:ext cx="1965325" cy="447675"/>
                      </a:xfrm>
                      <a:prstGeom prst="rect">
                        <a:avLst/>
                      </a:prstGeom>
                      <a:solidFill>
                        <a:schemeClr val="bg1"/>
                      </a:solidFill>
                      <a:ln w="38100">
                        <a:noFill/>
                        <a:miter/>
                      </a:ln>
                    </p:spPr>
                  </p:pic>
                </p:oleObj>
              </mc:Fallback>
            </mc:AlternateContent>
          </a:graphicData>
        </a:graphic>
      </p:graphicFrame>
      <p:sp>
        <p:nvSpPr>
          <p:cNvPr id="49157" name="标题 1"/>
          <p:cNvSpPr>
            <a:spLocks noGrp="1"/>
          </p:cNvSpPr>
          <p:nvPr>
            <p:ph type="title"/>
          </p:nvPr>
        </p:nvSpPr>
        <p:spPr>
          <a:xfrm>
            <a:off x="457200" y="274638"/>
            <a:ext cx="8686800" cy="992187"/>
          </a:xfrm>
        </p:spPr>
        <p:txBody>
          <a:bodyPr vert="horz" wrap="square" lIns="91440" tIns="45720" rIns="91440" bIns="45720" anchor="ctr" anchorCtr="0"/>
          <a:p>
            <a:pPr algn="l"/>
            <a:r>
              <a:rPr lang="en-US" altLang="zh-CN" sz="3200" b="1" dirty="0">
                <a:latin typeface="Times New Roman" panose="02020603050405020304" pitchFamily="18" charset="0"/>
                <a:ea typeface="楷体" panose="02010609060101010101" pitchFamily="49" charset="-122"/>
              </a:rPr>
              <a:t>3.7.2 </a:t>
            </a:r>
            <a:r>
              <a:rPr lang="zh-CN" altLang="en-US" sz="3200" b="1" dirty="0">
                <a:latin typeface="Times New Roman" panose="02020603050405020304" pitchFamily="18" charset="0"/>
                <a:ea typeface="楷体" panose="02010609060101010101" pitchFamily="49" charset="-122"/>
              </a:rPr>
              <a:t>直线裁剪</a:t>
            </a:r>
            <a:r>
              <a:rPr lang="en-US" altLang="zh-CN" sz="3200" b="1" dirty="0">
                <a:latin typeface="Times New Roman" panose="02020603050405020304" pitchFamily="18" charset="0"/>
                <a:ea typeface="楷体" panose="02010609060101010101" pitchFamily="49" charset="-122"/>
              </a:rPr>
              <a:t>--</a:t>
            </a:r>
            <a:r>
              <a:rPr lang="en-US" altLang="zh-CN" sz="2800" b="1" dirty="0">
                <a:solidFill>
                  <a:schemeClr val="tx1"/>
                </a:solidFill>
                <a:latin typeface="Times New Roman" panose="02020603050405020304" pitchFamily="18" charset="0"/>
                <a:ea typeface="楷体" panose="02010609060101010101" pitchFamily="49" charset="-122"/>
              </a:rPr>
              <a:t>Liang</a:t>
            </a:r>
            <a:r>
              <a:rPr lang="en-US" altLang="zh-CN" sz="2800" b="1" dirty="0">
                <a:solidFill>
                  <a:schemeClr val="tx1"/>
                </a:solidFill>
                <a:latin typeface="Times New Roman" panose="02020603050405020304" pitchFamily="18" charset="0"/>
                <a:ea typeface="楷体_GB2312"/>
              </a:rPr>
              <a:t>-Barsky</a:t>
            </a:r>
            <a:r>
              <a:rPr lang="zh-CN" altLang="en-US" sz="2800" b="1" dirty="0">
                <a:solidFill>
                  <a:schemeClr val="tx1"/>
                </a:solidFill>
                <a:latin typeface="楷体" panose="02010609060101010101" pitchFamily="49" charset="-122"/>
                <a:ea typeface="楷体" panose="02010609060101010101" pitchFamily="49" charset="-122"/>
              </a:rPr>
              <a:t>参数化裁剪</a:t>
            </a:r>
            <a:r>
              <a:rPr lang="zh-CN" altLang="en-US" sz="2800" b="1" dirty="0">
                <a:solidFill>
                  <a:schemeClr val="tx1"/>
                </a:solidFill>
                <a:latin typeface="Times New Roman" panose="02020603050405020304" pitchFamily="18" charset="0"/>
                <a:ea typeface="楷体" panose="02010609060101010101" pitchFamily="49" charset="-122"/>
              </a:rPr>
              <a:t>算法</a:t>
            </a:r>
            <a:r>
              <a:rPr lang="en-US" altLang="zh-CN" sz="2800" b="1" dirty="0">
                <a:solidFill>
                  <a:schemeClr val="tx1"/>
                </a:solidFill>
                <a:latin typeface="Times New Roman" panose="02020603050405020304" pitchFamily="18" charset="0"/>
                <a:ea typeface="楷体" panose="02010609060101010101" pitchFamily="49" charset="-122"/>
              </a:rPr>
              <a:t>--</a:t>
            </a:r>
            <a:r>
              <a:rPr lang="zh-CN" altLang="en-US" sz="2800" b="1" dirty="0">
                <a:solidFill>
                  <a:schemeClr val="tx1"/>
                </a:solidFill>
                <a:latin typeface="Times New Roman" panose="02020603050405020304" pitchFamily="18" charset="0"/>
                <a:ea typeface="楷体" panose="02010609060101010101" pitchFamily="49" charset="-122"/>
              </a:rPr>
              <a:t>步骤</a:t>
            </a:r>
            <a:endParaRPr lang="zh-CN" altLang="en-US" sz="2800" b="1" dirty="0">
              <a:solidFill>
                <a:schemeClr val="tx1"/>
              </a:solidFill>
              <a:latin typeface="Times New Roman" panose="02020603050405020304" pitchFamily="18" charset="0"/>
              <a:ea typeface="楷体" panose="02010609060101010101" pitchFamily="49" charset="-122"/>
            </a:endParaRPr>
          </a:p>
        </p:txBody>
      </p:sp>
      <p:cxnSp>
        <p:nvCxnSpPr>
          <p:cNvPr id="4" name="直接箭头连接符 3"/>
          <p:cNvCxnSpPr/>
          <p:nvPr/>
        </p:nvCxnSpPr>
        <p:spPr>
          <a:xfrm>
            <a:off x="6938963" y="3789363"/>
            <a:ext cx="1800225" cy="792163"/>
          </a:xfrm>
          <a:prstGeom prst="straightConnector1">
            <a:avLst/>
          </a:prstGeom>
          <a:ln>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49159" name="对象 4"/>
          <p:cNvGraphicFramePr/>
          <p:nvPr/>
        </p:nvGraphicFramePr>
        <p:xfrm>
          <a:off x="4787900" y="1844675"/>
          <a:ext cx="2743200" cy="962025"/>
        </p:xfrm>
        <a:graphic>
          <a:graphicData uri="http://schemas.openxmlformats.org/presentationml/2006/ole">
            <mc:AlternateContent xmlns:mc="http://schemas.openxmlformats.org/markup-compatibility/2006">
              <mc:Choice xmlns:v="urn:schemas-microsoft-com:vml" Requires="v">
                <p:oleObj spid="_x0000_s3082" name="" r:id="rId5" imgW="1231265" imgH="431800" progId="Equation.DSMT4">
                  <p:embed/>
                </p:oleObj>
              </mc:Choice>
              <mc:Fallback>
                <p:oleObj name="" r:id="rId5" imgW="1231265" imgH="431800" progId="Equation.DSMT4">
                  <p:embed/>
                  <p:pic>
                    <p:nvPicPr>
                      <p:cNvPr id="0" name="图片 3081"/>
                      <p:cNvPicPr/>
                      <p:nvPr/>
                    </p:nvPicPr>
                    <p:blipFill>
                      <a:blip r:embed="rId6"/>
                      <a:stretch>
                        <a:fillRect/>
                      </a:stretch>
                    </p:blipFill>
                    <p:spPr>
                      <a:xfrm>
                        <a:off x="4787900" y="1844675"/>
                        <a:ext cx="2743200" cy="962025"/>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8" name="Text Box 2"/>
          <p:cNvSpPr txBox="1"/>
          <p:nvPr/>
        </p:nvSpPr>
        <p:spPr>
          <a:xfrm>
            <a:off x="215900" y="1317625"/>
            <a:ext cx="8823325" cy="1708150"/>
          </a:xfrm>
          <a:prstGeom prst="rect">
            <a:avLst/>
          </a:prstGeom>
          <a:noFill/>
          <a:ln w="9525">
            <a:noFill/>
          </a:ln>
        </p:spPr>
        <p:txBody>
          <a:bodyPr>
            <a:spAutoFit/>
          </a:bodyPr>
          <a:lstStyle/>
          <a:p>
            <a:pPr marR="0" defTabSz="914400">
              <a:lnSpc>
                <a:spcPct val="125000"/>
              </a:lnSpc>
              <a:buClrTx/>
              <a:buSzTx/>
              <a:buFont typeface="Arial" panose="020B0604020202020204" pitchFamily="34" charset="0"/>
              <a:buNone/>
              <a:defRPr/>
            </a:pPr>
            <a:r>
              <a:rPr kumimoji="0" lang="en-US" altLang="zh-CN" sz="2800" b="1" kern="1200" cap="none" spc="0" normalizeH="0" baseline="0" noProof="1">
                <a:latin typeface="Times New Roman" panose="02020603050405020304" pitchFamily="18" charset="0"/>
                <a:ea typeface="楷体" panose="02010609060101010101" pitchFamily="49" charset="-122"/>
                <a:cs typeface="+mn-cs"/>
              </a:rPr>
              <a:t>(3)</a:t>
            </a:r>
            <a:r>
              <a:rPr kumimoji="0" lang="zh-CN" altLang="en-US" sz="2800" b="1" kern="1200" cap="none" spc="0" normalizeH="0" baseline="0" noProof="1">
                <a:latin typeface="Times New Roman" panose="02020603050405020304" pitchFamily="18" charset="0"/>
                <a:ea typeface="楷体" panose="02010609060101010101" pitchFamily="49" charset="-122"/>
                <a:cs typeface="+mn-cs"/>
              </a:rPr>
              <a:t>确定始点与终点参数</a:t>
            </a:r>
            <a:endParaRPr kumimoji="0" lang="zh-CN" altLang="en-US" sz="2800" b="1" kern="1200" cap="none" spc="0" normalizeH="0" baseline="0" noProof="1">
              <a:latin typeface="Times New Roman" panose="02020603050405020304" pitchFamily="18" charset="0"/>
              <a:ea typeface="楷体" panose="02010609060101010101" pitchFamily="49" charset="-122"/>
              <a:cs typeface="+mn-cs"/>
            </a:endParaRPr>
          </a:p>
          <a:p>
            <a:pPr marL="457200" marR="0" indent="-457200" defTabSz="914400">
              <a:lnSpc>
                <a:spcPct val="125000"/>
              </a:lnSpc>
              <a:buClrTx/>
              <a:buSzTx/>
              <a:buFont typeface="Arial" panose="020B0604020202020204" pitchFamily="34" charset="0"/>
              <a:buChar char="•"/>
              <a:defRPr/>
            </a:pPr>
            <a:r>
              <a:rPr kumimoji="0" lang="zh-CN" altLang="zh-CN" sz="2800" b="1" kern="1200" cap="none" spc="0" normalizeH="0" baseline="0" noProof="1">
                <a:latin typeface="Times New Roman" panose="02020603050405020304" pitchFamily="18" charset="0"/>
                <a:ea typeface="楷体" panose="02010609060101010101" pitchFamily="49" charset="-122"/>
                <a:cs typeface="+mn-cs"/>
              </a:rPr>
              <a:t>当</a:t>
            </a:r>
            <a:r>
              <a:rPr kumimoji="0" lang="en-US" altLang="zh-CN" sz="2800" b="1" kern="1200" cap="none" spc="0" normalizeH="0" baseline="0" noProof="1">
                <a:latin typeface="Times New Roman" panose="02020603050405020304" pitchFamily="18" charset="0"/>
                <a:ea typeface="楷体" panose="02010609060101010101" pitchFamily="49" charset="-122"/>
                <a:cs typeface="+mn-cs"/>
              </a:rPr>
              <a:t>t2&gt;t1</a:t>
            </a:r>
            <a:r>
              <a:rPr kumimoji="0" lang="zh-CN" altLang="en-US" sz="2800" b="1" kern="1200" cap="none" spc="0" normalizeH="0" baseline="0" noProof="1">
                <a:latin typeface="Times New Roman" panose="02020603050405020304" pitchFamily="18" charset="0"/>
                <a:ea typeface="楷体" panose="02010609060101010101" pitchFamily="49" charset="-122"/>
                <a:cs typeface="+mn-cs"/>
              </a:rPr>
              <a:t>时，</a:t>
            </a:r>
            <a:r>
              <a:rPr kumimoji="0" lang="en-US" altLang="zh-CN" sz="2800" b="1" kern="1200" cap="none" spc="0" normalizeH="0" baseline="0" noProof="1">
                <a:latin typeface="Times New Roman" panose="02020603050405020304" pitchFamily="18" charset="0"/>
                <a:ea typeface="楷体" panose="02010609060101010101" pitchFamily="49" charset="-122"/>
                <a:cs typeface="+mn-cs"/>
              </a:rPr>
              <a:t>[t</a:t>
            </a:r>
            <a:r>
              <a:rPr kumimoji="0" lang="en-US" altLang="zh-CN" sz="2800" b="1" kern="1200" cap="none" spc="0" normalizeH="0" baseline="-25000" noProof="1">
                <a:latin typeface="Times New Roman" panose="02020603050405020304" pitchFamily="18" charset="0"/>
                <a:ea typeface="楷体" panose="02010609060101010101" pitchFamily="49" charset="-122"/>
                <a:cs typeface="+mn-cs"/>
              </a:rPr>
              <a:t>1</a:t>
            </a:r>
            <a:r>
              <a:rPr kumimoji="0" lang="en-US" altLang="zh-CN" sz="2800" b="1" kern="1200" cap="none" spc="0" normalizeH="0" baseline="0" noProof="1">
                <a:latin typeface="Times New Roman" panose="02020603050405020304" pitchFamily="18" charset="0"/>
                <a:ea typeface="楷体" panose="02010609060101010101" pitchFamily="49" charset="-122"/>
                <a:cs typeface="+mn-cs"/>
              </a:rPr>
              <a:t>, t</a:t>
            </a:r>
            <a:r>
              <a:rPr kumimoji="0" lang="en-US" altLang="zh-CN" sz="2800" b="1" kern="1200" cap="none" spc="0" normalizeH="0" baseline="-25000" noProof="1">
                <a:latin typeface="Times New Roman" panose="02020603050405020304" pitchFamily="18" charset="0"/>
                <a:ea typeface="楷体" panose="02010609060101010101" pitchFamily="49" charset="-122"/>
                <a:cs typeface="+mn-cs"/>
              </a:rPr>
              <a:t>2</a:t>
            </a:r>
            <a:r>
              <a:rPr kumimoji="0" lang="en-US" altLang="zh-CN" sz="2800" b="1" kern="1200" cap="none" spc="0" normalizeH="0" baseline="0" noProof="1">
                <a:latin typeface="Times New Roman" panose="02020603050405020304" pitchFamily="18" charset="0"/>
                <a:ea typeface="楷体" panose="02010609060101010101" pitchFamily="49" charset="-122"/>
                <a:cs typeface="+mn-cs"/>
              </a:rPr>
              <a:t>]</a:t>
            </a:r>
            <a:r>
              <a:rPr kumimoji="0" lang="zh-CN" altLang="en-US" sz="2800" b="1" kern="1200" cap="none" spc="0" normalizeH="0" baseline="0" noProof="1">
                <a:latin typeface="Times New Roman" panose="02020603050405020304" pitchFamily="18" charset="0"/>
                <a:ea typeface="楷体" panose="02010609060101010101" pitchFamily="49" charset="-122"/>
                <a:cs typeface="+mn-cs"/>
              </a:rPr>
              <a:t>区间的线段就是</a:t>
            </a:r>
            <a:r>
              <a:rPr kumimoji="0" lang="en-US" altLang="zh-CN" sz="2800" b="1" kern="1200" cap="none" spc="0" normalizeH="0" baseline="0" noProof="1">
                <a:latin typeface="Times New Roman" panose="02020603050405020304" pitchFamily="18" charset="0"/>
                <a:ea typeface="楷体" panose="02010609060101010101" pitchFamily="49" charset="-122"/>
                <a:cs typeface="+mn-cs"/>
              </a:rPr>
              <a:t>P</a:t>
            </a:r>
            <a:r>
              <a:rPr kumimoji="0" lang="en-US" altLang="zh-CN" sz="2800" b="1" kern="1200" cap="none" spc="0" normalizeH="0" baseline="-25000" noProof="1">
                <a:latin typeface="Times New Roman" panose="02020603050405020304" pitchFamily="18" charset="0"/>
                <a:ea typeface="楷体" panose="02010609060101010101" pitchFamily="49" charset="-122"/>
                <a:cs typeface="+mn-cs"/>
              </a:rPr>
              <a:t>1</a:t>
            </a:r>
            <a:r>
              <a:rPr kumimoji="0" lang="en-US" altLang="zh-CN" sz="2800" b="1" kern="1200" cap="none" spc="0" normalizeH="0" baseline="0" noProof="1">
                <a:latin typeface="Times New Roman" panose="02020603050405020304" pitchFamily="18" charset="0"/>
                <a:ea typeface="楷体" panose="02010609060101010101" pitchFamily="49" charset="-122"/>
                <a:cs typeface="+mn-cs"/>
              </a:rPr>
              <a:t>P</a:t>
            </a:r>
            <a:r>
              <a:rPr kumimoji="0" lang="en-US" altLang="zh-CN" sz="2800" b="1" kern="1200" cap="none" spc="0" normalizeH="0" baseline="-25000" noProof="1">
                <a:latin typeface="Times New Roman" panose="02020603050405020304" pitchFamily="18" charset="0"/>
                <a:ea typeface="楷体" panose="02010609060101010101" pitchFamily="49" charset="-122"/>
                <a:cs typeface="+mn-cs"/>
              </a:rPr>
              <a:t>2</a:t>
            </a:r>
            <a:r>
              <a:rPr kumimoji="0" lang="zh-CN" altLang="en-US" sz="2800" b="1" kern="1200" cap="none" spc="0" normalizeH="0" baseline="0" noProof="1">
                <a:latin typeface="Times New Roman" panose="02020603050405020304" pitchFamily="18" charset="0"/>
                <a:ea typeface="楷体" panose="02010609060101010101" pitchFamily="49" charset="-122"/>
                <a:cs typeface="+mn-cs"/>
              </a:rPr>
              <a:t>的可见部分</a:t>
            </a:r>
            <a:endParaRPr kumimoji="0" lang="zh-CN" altLang="en-US" sz="2800" b="1" kern="1200" cap="none" spc="0" normalizeH="0" baseline="0" noProof="1">
              <a:latin typeface="Times New Roman" panose="02020603050405020304" pitchFamily="18" charset="0"/>
              <a:ea typeface="楷体" panose="02010609060101010101" pitchFamily="49" charset="-122"/>
              <a:cs typeface="+mn-cs"/>
            </a:endParaRPr>
          </a:p>
          <a:p>
            <a:pPr marL="457200" marR="0" indent="-457200" defTabSz="914400">
              <a:lnSpc>
                <a:spcPct val="125000"/>
              </a:lnSpc>
              <a:buClrTx/>
              <a:buSzTx/>
              <a:buFont typeface="Arial" panose="020B0604020202020204" pitchFamily="34" charset="0"/>
              <a:buChar char="•"/>
              <a:defRPr/>
            </a:pPr>
            <a:r>
              <a:rPr kumimoji="0" lang="zh-CN" altLang="en-US" sz="2800" b="1" kern="1200" cap="none" spc="0" normalizeH="0" baseline="0" noProof="1">
                <a:latin typeface="Times New Roman" panose="02020603050405020304" pitchFamily="18" charset="0"/>
                <a:ea typeface="楷体" panose="02010609060101010101" pitchFamily="49" charset="-122"/>
                <a:cs typeface="+mn-cs"/>
                <a:sym typeface="+mn-ea"/>
              </a:rPr>
              <a:t>当</a:t>
            </a:r>
            <a:r>
              <a:rPr kumimoji="0" lang="en-US" altLang="zh-CN" sz="2800" b="1" kern="1200" cap="none" spc="0" normalizeH="0" baseline="0" noProof="1">
                <a:latin typeface="Times New Roman" panose="02020603050405020304" pitchFamily="18" charset="0"/>
                <a:ea typeface="楷体" panose="02010609060101010101" pitchFamily="49" charset="-122"/>
                <a:cs typeface="+mn-cs"/>
                <a:sym typeface="+mn-ea"/>
              </a:rPr>
              <a:t>t1&gt;t2</a:t>
            </a:r>
            <a:r>
              <a:rPr kumimoji="0" lang="zh-CN" altLang="en-US" sz="2800" b="1" kern="1200" cap="none" spc="0" normalizeH="0" baseline="0" noProof="1">
                <a:latin typeface="Times New Roman" panose="02020603050405020304" pitchFamily="18" charset="0"/>
                <a:ea typeface="楷体" panose="02010609060101010101" pitchFamily="49" charset="-122"/>
                <a:cs typeface="+mn-cs"/>
                <a:sym typeface="+mn-ea"/>
              </a:rPr>
              <a:t>时，整个直线段为不可见。</a:t>
            </a:r>
            <a:endParaRPr kumimoji="0" lang="zh-CN" altLang="en-US" sz="2800" b="1" kern="1200" cap="none" spc="0" normalizeH="0" baseline="0" noProof="1">
              <a:latin typeface="Times New Roman" panose="02020603050405020304" pitchFamily="18" charset="0"/>
              <a:ea typeface="楷体" panose="02010609060101010101" pitchFamily="49" charset="-122"/>
              <a:cs typeface="+mn-cs"/>
              <a:sym typeface="+mn-ea"/>
            </a:endParaRPr>
          </a:p>
        </p:txBody>
      </p:sp>
      <p:sp>
        <p:nvSpPr>
          <p:cNvPr id="4" name="标题 1"/>
          <p:cNvSpPr txBox="1">
            <a:spLocks noChangeArrowheads="1"/>
          </p:cNvSpPr>
          <p:nvPr/>
        </p:nvSpPr>
        <p:spPr>
          <a:xfrm>
            <a:off x="457200" y="274638"/>
            <a:ext cx="8686800" cy="992188"/>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直线裁剪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0"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Liang</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_GB2312"/>
                <a:cs typeface="楷体_GB2312"/>
              </a:rPr>
              <a:t>-Barsky</a:t>
            </a:r>
            <a:r>
              <a:rPr kumimoji="0" lang="zh-CN" altLang="en-US" sz="2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j-cs"/>
              </a:rPr>
              <a:t>参数化</a:t>
            </a: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j-cs"/>
              </a:rPr>
              <a:t>裁剪</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算法</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步骤</a:t>
            </a: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1298">
                                            <p:txEl>
                                              <p:charRg st="0" end="13"/>
                                            </p:txEl>
                                          </p:spTgt>
                                        </p:tgtEl>
                                        <p:attrNameLst>
                                          <p:attrName>style.visibility</p:attrName>
                                        </p:attrNameLst>
                                      </p:cBhvr>
                                      <p:to>
                                        <p:strVal val="visible"/>
                                      </p:to>
                                    </p:set>
                                    <p:animEffect transition="in" filter="box(in)">
                                      <p:cBhvr>
                                        <p:cTn id="7" dur="500"/>
                                        <p:tgtEl>
                                          <p:spTgt spid="311298">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1298">
                                            <p:txEl>
                                              <p:charRg st="13" end="46"/>
                                            </p:txEl>
                                          </p:spTgt>
                                        </p:tgtEl>
                                        <p:attrNameLst>
                                          <p:attrName>style.visibility</p:attrName>
                                        </p:attrNameLst>
                                      </p:cBhvr>
                                      <p:to>
                                        <p:strVal val="visible"/>
                                      </p:to>
                                    </p:set>
                                    <p:animEffect transition="in" filter="box(in)">
                                      <p:cBhvr>
                                        <p:cTn id="12" dur="500"/>
                                        <p:tgtEl>
                                          <p:spTgt spid="311298">
                                            <p:txEl>
                                              <p:charRg st="13"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1298">
                                            <p:txEl>
                                              <p:charRg st="46" end="65"/>
                                            </p:txEl>
                                          </p:spTgt>
                                        </p:tgtEl>
                                        <p:attrNameLst>
                                          <p:attrName>style.visibility</p:attrName>
                                        </p:attrNameLst>
                                      </p:cBhvr>
                                      <p:to>
                                        <p:strVal val="visible"/>
                                      </p:to>
                                    </p:set>
                                    <p:animEffect transition="in" filter="box(in)">
                                      <p:cBhvr>
                                        <p:cTn id="17" dur="500"/>
                                        <p:tgtEl>
                                          <p:spTgt spid="311298">
                                            <p:txEl>
                                              <p:charRg st="46"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22" name="Text Box 10"/>
          <p:cNvSpPr txBox="1"/>
          <p:nvPr/>
        </p:nvSpPr>
        <p:spPr>
          <a:xfrm>
            <a:off x="4400550" y="711200"/>
            <a:ext cx="4546600" cy="1311275"/>
          </a:xfrm>
          <a:prstGeom prst="rect">
            <a:avLst/>
          </a:prstGeom>
          <a:noFill/>
          <a:ln w="12700">
            <a:noFill/>
          </a:ln>
        </p:spPr>
        <p:txBody>
          <a:bodyPr anchor="t" anchorCtr="0">
            <a:spAutoFit/>
          </a:bodyPr>
          <a:p>
            <a:pPr>
              <a:lnSpc>
                <a:spcPct val="110000"/>
              </a:lnSpc>
            </a:pPr>
            <a:r>
              <a:rPr lang="zh-CN" altLang="en-US" sz="2400" b="1" dirty="0">
                <a:latin typeface="Times New Roman" panose="02020603050405020304" pitchFamily="18" charset="0"/>
                <a:ea typeface="楷体" panose="02010609060101010101" pitchFamily="49" charset="-122"/>
              </a:rPr>
              <a:t>已知：</a:t>
            </a:r>
            <a:endParaRPr lang="en-US" altLang="zh-CN" sz="2400" b="1" dirty="0">
              <a:latin typeface="Times New Roman" panose="02020603050405020304" pitchFamily="18" charset="0"/>
              <a:ea typeface="楷体" panose="02010609060101010101" pitchFamily="49" charset="-122"/>
            </a:endParaRPr>
          </a:p>
          <a:p>
            <a:pPr>
              <a:lnSpc>
                <a:spcPct val="110000"/>
              </a:lnSpc>
            </a:pPr>
            <a:r>
              <a:rPr lang="zh-CN" altLang="en-US" sz="2400" b="1" dirty="0">
                <a:latin typeface="Times New Roman" panose="02020603050405020304" pitchFamily="18" charset="0"/>
                <a:ea typeface="楷体" panose="02010609060101010101" pitchFamily="49" charset="-122"/>
              </a:rPr>
              <a:t>  窗口范围</a:t>
            </a:r>
            <a:r>
              <a:rPr lang="en-US" altLang="zh-CN" sz="2400" b="1" dirty="0">
                <a:latin typeface="Times New Roman" panose="02020603050405020304" pitchFamily="18" charset="0"/>
                <a:ea typeface="楷体" panose="02010609060101010101" pitchFamily="49" charset="-122"/>
              </a:rPr>
              <a:t>[-1,1]</a:t>
            </a:r>
            <a:endParaRPr lang="en-US" altLang="zh-CN" sz="2400" b="1" dirty="0">
              <a:latin typeface="Times New Roman" panose="02020603050405020304" pitchFamily="18" charset="0"/>
              <a:ea typeface="楷体" panose="02010609060101010101" pitchFamily="49" charset="-122"/>
            </a:endParaRPr>
          </a:p>
          <a:p>
            <a:pPr>
              <a:lnSpc>
                <a:spcPct val="110000"/>
              </a:lnSpc>
            </a:pPr>
            <a:r>
              <a:rPr lang="en-US" altLang="zh-CN" sz="2400" b="1" dirty="0">
                <a:latin typeface="Times New Roman" panose="02020603050405020304" pitchFamily="18" charset="0"/>
                <a:ea typeface="楷体" panose="02010609060101010101" pitchFamily="49" charset="-122"/>
              </a:rPr>
              <a:t>   P</a:t>
            </a:r>
            <a:r>
              <a:rPr lang="en-US" altLang="zh-CN" sz="2400" b="1" baseline="-25000" dirty="0">
                <a:latin typeface="Times New Roman" panose="02020603050405020304" pitchFamily="18" charset="0"/>
                <a:ea typeface="楷体" panose="02010609060101010101" pitchFamily="49" charset="-122"/>
              </a:rPr>
              <a:t>1</a:t>
            </a:r>
            <a:r>
              <a:rPr lang="zh-CN" altLang="en-US" sz="2400" b="1" dirty="0">
                <a:latin typeface="Times New Roman" panose="02020603050405020304" pitchFamily="18" charset="0"/>
                <a:ea typeface="楷体" panose="02010609060101010101" pitchFamily="49" charset="-122"/>
              </a:rPr>
              <a:t>：</a:t>
            </a:r>
            <a:r>
              <a:rPr lang="en-US" altLang="zh-CN" sz="2400" b="1" dirty="0">
                <a:latin typeface="Times New Roman" panose="02020603050405020304" pitchFamily="18" charset="0"/>
                <a:ea typeface="楷体" panose="02010609060101010101" pitchFamily="49" charset="-122"/>
              </a:rPr>
              <a:t>(-3/2, 1/6)</a:t>
            </a:r>
            <a:r>
              <a:rPr lang="zh-CN" altLang="en-US" sz="2400" b="1" dirty="0">
                <a:latin typeface="Times New Roman" panose="02020603050405020304" pitchFamily="18" charset="0"/>
                <a:ea typeface="楷体" panose="02010609060101010101" pitchFamily="49" charset="-122"/>
              </a:rPr>
              <a:t>；</a:t>
            </a:r>
            <a:r>
              <a:rPr lang="en-US" altLang="zh-CN" sz="2400" b="1" dirty="0">
                <a:latin typeface="Times New Roman" panose="02020603050405020304" pitchFamily="18" charset="0"/>
                <a:ea typeface="楷体" panose="02010609060101010101" pitchFamily="49" charset="-122"/>
              </a:rPr>
              <a:t>  P</a:t>
            </a:r>
            <a:r>
              <a:rPr lang="en-US" altLang="zh-CN" sz="2400" b="1" baseline="-25000" dirty="0">
                <a:latin typeface="Times New Roman" panose="02020603050405020304" pitchFamily="18" charset="0"/>
                <a:ea typeface="楷体" panose="02010609060101010101" pitchFamily="49" charset="-122"/>
              </a:rPr>
              <a:t>2</a:t>
            </a:r>
            <a:r>
              <a:rPr lang="zh-CN" altLang="en-US" sz="2400" b="1" dirty="0">
                <a:latin typeface="Times New Roman" panose="02020603050405020304" pitchFamily="18" charset="0"/>
                <a:ea typeface="楷体" panose="02010609060101010101" pitchFamily="49" charset="-122"/>
              </a:rPr>
              <a:t>：</a:t>
            </a:r>
            <a:r>
              <a:rPr lang="en-US" altLang="zh-CN" sz="2400" b="1" dirty="0">
                <a:latin typeface="Times New Roman" panose="02020603050405020304" pitchFamily="18" charset="0"/>
                <a:ea typeface="楷体" panose="02010609060101010101" pitchFamily="49" charset="-122"/>
              </a:rPr>
              <a:t>(1/2, 3/2)</a:t>
            </a:r>
            <a:r>
              <a:rPr lang="zh-CN" altLang="en-US" sz="2400" b="1" dirty="0">
                <a:latin typeface="Times New Roman" panose="02020603050405020304" pitchFamily="18" charset="0"/>
                <a:ea typeface="楷体" panose="02010609060101010101" pitchFamily="49" charset="-122"/>
              </a:rPr>
              <a:t>；</a:t>
            </a:r>
            <a:endParaRPr lang="en-US" altLang="zh-CN" sz="2400" b="1" dirty="0">
              <a:latin typeface="Times New Roman" panose="02020603050405020304" pitchFamily="18" charset="0"/>
              <a:ea typeface="楷体" panose="02010609060101010101" pitchFamily="49" charset="-122"/>
            </a:endParaRPr>
          </a:p>
        </p:txBody>
      </p:sp>
      <p:sp>
        <p:nvSpPr>
          <p:cNvPr id="294924" name="Text Box 12"/>
          <p:cNvSpPr txBox="1"/>
          <p:nvPr/>
        </p:nvSpPr>
        <p:spPr>
          <a:xfrm>
            <a:off x="163513" y="2927350"/>
            <a:ext cx="8699500" cy="1717675"/>
          </a:xfrm>
          <a:prstGeom prst="rect">
            <a:avLst/>
          </a:prstGeom>
          <a:noFill/>
          <a:ln w="12700">
            <a:noFill/>
          </a:ln>
        </p:spPr>
        <p:txBody>
          <a:bodyPr>
            <a:spAutoFit/>
          </a:bodyPr>
          <a:lstStyle/>
          <a:p>
            <a:pPr marR="0" defTabSz="914400">
              <a:lnSpc>
                <a:spcPct val="110000"/>
              </a:lnSpc>
              <a:buClrTx/>
              <a:buSzTx/>
              <a:buFont typeface="Arial" panose="020B0604020202020204" pitchFamily="34" charset="0"/>
              <a:buNone/>
              <a:defRPr/>
            </a:pP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(1)</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计算</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P</a:t>
            </a:r>
            <a:r>
              <a:rPr kumimoji="0" lang="en-US" altLang="zh-CN" sz="2400" b="1" kern="1200" cap="none" spc="0" normalizeH="0" baseline="-25000" noProof="1">
                <a:latin typeface="Times New Roman" panose="02020603050405020304" pitchFamily="18" charset="0"/>
                <a:ea typeface="楷体" panose="02010609060101010101" pitchFamily="49" charset="-122"/>
                <a:cs typeface="+mn-cs"/>
              </a:rPr>
              <a:t>1</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P</a:t>
            </a:r>
            <a:r>
              <a:rPr kumimoji="0" lang="en-US" altLang="zh-CN" sz="2400" b="1" kern="1200" cap="none" spc="0" normalizeH="0" baseline="-25000" noProof="1">
                <a:latin typeface="Times New Roman" panose="02020603050405020304" pitchFamily="18" charset="0"/>
                <a:ea typeface="楷体" panose="02010609060101010101" pitchFamily="49" charset="-122"/>
                <a:cs typeface="+mn-cs"/>
              </a:rPr>
              <a:t>2</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与左边界求交点</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A</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参数</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t1</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，得</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t1=1/4</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 </a:t>
            </a:r>
            <a:r>
              <a:rPr kumimoji="0" lang="en-US" altLang="zh-CN" sz="2400" b="1" i="1" kern="1200" cap="none" spc="0" normalizeH="0" baseline="0" noProof="1">
                <a:latin typeface="Times New Roman" panose="02020603050405020304" pitchFamily="18" charset="0"/>
                <a:ea typeface="楷体" panose="02010609060101010101" pitchFamily="49" charset="-122"/>
                <a:cs typeface="+mn-cs"/>
              </a:rPr>
              <a:t>l1</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&lt;0</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始边</a:t>
            </a:r>
            <a:endParaRPr kumimoji="0" lang="en-US" altLang="zh-CN" sz="2400" b="1" kern="1200" cap="none" spc="0" normalizeH="0" baseline="0" noProof="1">
              <a:latin typeface="Times New Roman" panose="02020603050405020304" pitchFamily="18" charset="0"/>
              <a:ea typeface="楷体" panose="02010609060101010101" pitchFamily="49" charset="-122"/>
              <a:cs typeface="+mn-cs"/>
            </a:endParaRPr>
          </a:p>
          <a:p>
            <a:pPr marR="0" defTabSz="914400">
              <a:lnSpc>
                <a:spcPct val="110000"/>
              </a:lnSpc>
              <a:buClrTx/>
              <a:buSzTx/>
              <a:buFont typeface="Arial" panose="020B0604020202020204" pitchFamily="34" charset="0"/>
              <a:buNone/>
              <a:defRPr/>
            </a:pP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     计算</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P</a:t>
            </a:r>
            <a:r>
              <a:rPr kumimoji="0" lang="en-US" altLang="zh-CN" sz="2400" b="1" kern="1200" cap="none" spc="0" normalizeH="0" baseline="-25000" noProof="1">
                <a:latin typeface="Times New Roman" panose="02020603050405020304" pitchFamily="18" charset="0"/>
                <a:ea typeface="楷体" panose="02010609060101010101" pitchFamily="49" charset="-122"/>
                <a:cs typeface="+mn-cs"/>
              </a:rPr>
              <a:t>1</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P</a:t>
            </a:r>
            <a:r>
              <a:rPr kumimoji="0" lang="en-US" altLang="zh-CN" sz="2400" b="1" kern="1200" cap="none" spc="0" normalizeH="0" baseline="-25000" noProof="1">
                <a:latin typeface="Times New Roman" panose="02020603050405020304" pitchFamily="18" charset="0"/>
                <a:ea typeface="楷体" panose="02010609060101010101" pitchFamily="49" charset="-122"/>
                <a:cs typeface="+mn-cs"/>
              </a:rPr>
              <a:t>2</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与右边界求交点</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C</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参数</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t2</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，得</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t2=5/4</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 </a:t>
            </a:r>
            <a:r>
              <a:rPr kumimoji="0" lang="en-US" altLang="zh-CN" sz="2400" b="1" i="1" kern="1200" cap="none" spc="0" normalizeH="0" baseline="0" noProof="1">
                <a:latin typeface="Times New Roman" panose="02020603050405020304" pitchFamily="18" charset="0"/>
                <a:ea typeface="楷体" panose="02010609060101010101" pitchFamily="49" charset="-122"/>
                <a:cs typeface="+mn-cs"/>
              </a:rPr>
              <a:t>l2</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&gt;0</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终边</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 </a:t>
            </a:r>
            <a:endParaRPr kumimoji="0" lang="en-US" altLang="zh-CN" sz="2400" b="1" kern="1200" cap="none" spc="0" normalizeH="0" baseline="0" noProof="1">
              <a:latin typeface="Times New Roman" panose="02020603050405020304" pitchFamily="18" charset="0"/>
              <a:ea typeface="楷体" panose="02010609060101010101" pitchFamily="49" charset="-122"/>
              <a:cs typeface="+mn-cs"/>
            </a:endParaRPr>
          </a:p>
          <a:p>
            <a:pPr marL="457200" marR="0" indent="-457200" defTabSz="914400">
              <a:lnSpc>
                <a:spcPct val="110000"/>
              </a:lnSpc>
              <a:buClrTx/>
              <a:buSzTx/>
              <a:buFont typeface="Arial" panose="020B0604020202020204" pitchFamily="34" charset="0"/>
              <a:buNone/>
              <a:defRPr/>
            </a:pP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     计算</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P</a:t>
            </a:r>
            <a:r>
              <a:rPr kumimoji="0" lang="en-US" altLang="zh-CN" sz="2400" b="1" kern="1200" cap="none" spc="0" normalizeH="0" baseline="-25000" noProof="1">
                <a:latin typeface="Times New Roman" panose="02020603050405020304" pitchFamily="18" charset="0"/>
                <a:ea typeface="楷体" panose="02010609060101010101" pitchFamily="49" charset="-122"/>
                <a:cs typeface="+mn-cs"/>
              </a:rPr>
              <a:t>1</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P</a:t>
            </a:r>
            <a:r>
              <a:rPr kumimoji="0" lang="en-US" altLang="zh-CN" sz="2400" b="1" kern="1200" cap="none" spc="0" normalizeH="0" baseline="-25000" noProof="1">
                <a:latin typeface="Times New Roman" panose="02020603050405020304" pitchFamily="18" charset="0"/>
                <a:ea typeface="楷体" panose="02010609060101010101" pitchFamily="49" charset="-122"/>
                <a:cs typeface="+mn-cs"/>
              </a:rPr>
              <a:t>2</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与下边界求交点</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D</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参数</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t3</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，得</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t3=-7/8</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a:t>
            </a:r>
            <a:r>
              <a:rPr kumimoji="0" lang="en-US" altLang="zh-CN" sz="2400" b="1" i="1" kern="1200" cap="none" spc="0" normalizeH="0" baseline="0" noProof="1">
                <a:latin typeface="Times New Roman" panose="02020603050405020304" pitchFamily="18" charset="0"/>
                <a:ea typeface="楷体" panose="02010609060101010101" pitchFamily="49" charset="-122"/>
                <a:cs typeface="+mn-cs"/>
              </a:rPr>
              <a:t>l3</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&lt;0</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始边</a:t>
            </a:r>
            <a:endParaRPr kumimoji="0" lang="en-US" altLang="zh-CN" sz="2400" b="1" kern="1200" cap="none" spc="0" normalizeH="0" baseline="0" noProof="1">
              <a:latin typeface="Times New Roman" panose="02020603050405020304" pitchFamily="18" charset="0"/>
              <a:ea typeface="楷体" panose="02010609060101010101" pitchFamily="49" charset="-122"/>
              <a:cs typeface="+mn-cs"/>
            </a:endParaRPr>
          </a:p>
          <a:p>
            <a:pPr marL="457200" marR="0" indent="-457200" defTabSz="914400">
              <a:lnSpc>
                <a:spcPct val="110000"/>
              </a:lnSpc>
              <a:buClrTx/>
              <a:buSzTx/>
              <a:buFont typeface="Arial" panose="020B0604020202020204" pitchFamily="34" charset="0"/>
              <a:buNone/>
              <a:defRPr/>
            </a:pP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     </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计算</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P</a:t>
            </a:r>
            <a:r>
              <a:rPr kumimoji="0" lang="en-US" altLang="zh-CN" sz="2400" b="1" kern="1200" cap="none" spc="0" normalizeH="0" baseline="-25000" noProof="1">
                <a:latin typeface="Times New Roman" panose="02020603050405020304" pitchFamily="18" charset="0"/>
                <a:ea typeface="楷体" panose="02010609060101010101" pitchFamily="49" charset="-122"/>
                <a:cs typeface="+mn-cs"/>
              </a:rPr>
              <a:t>1</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P</a:t>
            </a:r>
            <a:r>
              <a:rPr kumimoji="0" lang="en-US" altLang="zh-CN" sz="2400" b="1" kern="1200" cap="none" spc="0" normalizeH="0" baseline="-25000" noProof="1">
                <a:latin typeface="Times New Roman" panose="02020603050405020304" pitchFamily="18" charset="0"/>
                <a:ea typeface="楷体" panose="02010609060101010101" pitchFamily="49" charset="-122"/>
                <a:cs typeface="+mn-cs"/>
              </a:rPr>
              <a:t>2</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与上边界求交点</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B</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参数</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t4</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，得</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t4=5/8</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 </a:t>
            </a:r>
            <a:r>
              <a:rPr kumimoji="0" lang="en-US" altLang="zh-CN" sz="2400" b="1" i="1" kern="1200" cap="none" spc="0" normalizeH="0" baseline="0" noProof="1">
                <a:latin typeface="Times New Roman" panose="02020603050405020304" pitchFamily="18" charset="0"/>
                <a:ea typeface="楷体" panose="02010609060101010101" pitchFamily="49" charset="-122"/>
                <a:cs typeface="+mn-cs"/>
              </a:rPr>
              <a:t>l4</a:t>
            </a:r>
            <a:r>
              <a:rPr kumimoji="0" lang="en-US" altLang="zh-CN" sz="2400" b="1" kern="1200" cap="none" spc="0" normalizeH="0" baseline="0" noProof="1">
                <a:latin typeface="Times New Roman" panose="02020603050405020304" pitchFamily="18" charset="0"/>
                <a:ea typeface="楷体" panose="02010609060101010101" pitchFamily="49" charset="-122"/>
                <a:cs typeface="+mn-cs"/>
              </a:rPr>
              <a:t>&gt;0</a:t>
            </a:r>
            <a:r>
              <a:rPr kumimoji="0" lang="zh-CN" altLang="en-US" sz="2400" b="1" kern="1200" cap="none" spc="0" normalizeH="0" baseline="0" noProof="1">
                <a:latin typeface="Times New Roman" panose="02020603050405020304" pitchFamily="18" charset="0"/>
                <a:ea typeface="楷体" panose="02010609060101010101" pitchFamily="49" charset="-122"/>
                <a:cs typeface="+mn-cs"/>
              </a:rPr>
              <a:t>终边</a:t>
            </a:r>
            <a:endParaRPr kumimoji="0" lang="en-US" altLang="zh-CN" sz="2400" b="1" kern="1200" cap="none" spc="0" normalizeH="0" baseline="0" noProof="1">
              <a:latin typeface="Times New Roman" panose="02020603050405020304" pitchFamily="18" charset="0"/>
              <a:ea typeface="楷体" panose="02010609060101010101" pitchFamily="49" charset="-122"/>
              <a:cs typeface="+mn-cs"/>
            </a:endParaRPr>
          </a:p>
        </p:txBody>
      </p:sp>
      <p:sp>
        <p:nvSpPr>
          <p:cNvPr id="294925" name="Text Box 13"/>
          <p:cNvSpPr txBox="1"/>
          <p:nvPr/>
        </p:nvSpPr>
        <p:spPr>
          <a:xfrm>
            <a:off x="68263" y="4724400"/>
            <a:ext cx="8867775" cy="1717675"/>
          </a:xfrm>
          <a:prstGeom prst="rect">
            <a:avLst/>
          </a:prstGeom>
          <a:noFill/>
          <a:ln w="12700">
            <a:noFill/>
          </a:ln>
        </p:spPr>
        <p:txBody>
          <a:bodyPr anchor="t" anchorCtr="0">
            <a:spAutoFit/>
          </a:bodyPr>
          <a:p>
            <a:pPr>
              <a:lnSpc>
                <a:spcPct val="110000"/>
              </a:lnSpc>
            </a:pPr>
            <a:r>
              <a:rPr lang="en-US" altLang="zh-CN" sz="2400" b="1" dirty="0">
                <a:latin typeface="Times New Roman" panose="02020603050405020304" pitchFamily="18" charset="0"/>
                <a:ea typeface="楷体" panose="02010609060101010101" pitchFamily="49" charset="-122"/>
              </a:rPr>
              <a:t>(2) </a:t>
            </a:r>
            <a:r>
              <a:rPr lang="zh-CN" altLang="en-US" sz="2400" b="1" dirty="0">
                <a:latin typeface="Times New Roman" panose="02020603050405020304" pitchFamily="18" charset="0"/>
                <a:ea typeface="楷体" panose="02010609060101010101" pitchFamily="49" charset="-122"/>
              </a:rPr>
              <a:t>起始端点和始边参数最大值为</a:t>
            </a:r>
            <a:r>
              <a:rPr lang="en-US" altLang="zh-CN" sz="2400" b="1" dirty="0">
                <a:latin typeface="Times New Roman" panose="02020603050405020304" pitchFamily="18" charset="0"/>
                <a:ea typeface="楷体" panose="02010609060101010101" pitchFamily="49" charset="-122"/>
              </a:rPr>
              <a:t>t</a:t>
            </a:r>
            <a:r>
              <a:rPr lang="en-US" altLang="zh-CN" sz="2400" b="1" baseline="-25000" dirty="0">
                <a:latin typeface="Times New Roman" panose="02020603050405020304" pitchFamily="18" charset="0"/>
                <a:ea typeface="楷体" panose="02010609060101010101" pitchFamily="49" charset="-122"/>
              </a:rPr>
              <a:t>1</a:t>
            </a:r>
            <a:r>
              <a:rPr lang="en-US" altLang="zh-CN" sz="2400" b="1" dirty="0">
                <a:latin typeface="Times New Roman" panose="02020603050405020304" pitchFamily="18" charset="0"/>
                <a:ea typeface="楷体" panose="02010609060101010101" pitchFamily="49" charset="-122"/>
              </a:rPr>
              <a:t>=1/4</a:t>
            </a:r>
            <a:endParaRPr lang="en-US" altLang="zh-CN" sz="2400" b="1" dirty="0">
              <a:latin typeface="Times New Roman" panose="02020603050405020304" pitchFamily="18" charset="0"/>
              <a:ea typeface="楷体" panose="02010609060101010101" pitchFamily="49" charset="-122"/>
            </a:endParaRPr>
          </a:p>
          <a:p>
            <a:pPr>
              <a:lnSpc>
                <a:spcPct val="110000"/>
              </a:lnSpc>
            </a:pPr>
            <a:r>
              <a:rPr lang="zh-CN" altLang="en-US" sz="2400" b="1" dirty="0">
                <a:latin typeface="Times New Roman" panose="02020603050405020304" pitchFamily="18" charset="0"/>
                <a:ea typeface="楷体" panose="02010609060101010101" pitchFamily="49" charset="-122"/>
              </a:rPr>
              <a:t>     终止端点和终边参数最小值为</a:t>
            </a:r>
            <a:r>
              <a:rPr lang="en-US" altLang="zh-CN" sz="2400" b="1" dirty="0">
                <a:latin typeface="Times New Roman" panose="02020603050405020304" pitchFamily="18" charset="0"/>
                <a:ea typeface="楷体" panose="02010609060101010101" pitchFamily="49" charset="-122"/>
              </a:rPr>
              <a:t>t</a:t>
            </a:r>
            <a:r>
              <a:rPr lang="en-US" altLang="zh-CN" sz="2400" b="1" baseline="-25000" dirty="0">
                <a:latin typeface="Times New Roman" panose="02020603050405020304" pitchFamily="18" charset="0"/>
                <a:ea typeface="楷体" panose="02010609060101010101" pitchFamily="49" charset="-122"/>
              </a:rPr>
              <a:t>2</a:t>
            </a:r>
            <a:r>
              <a:rPr lang="en-US" altLang="zh-CN" sz="2400" b="1" dirty="0">
                <a:latin typeface="Times New Roman" panose="02020603050405020304" pitchFamily="18" charset="0"/>
                <a:ea typeface="楷体" panose="02010609060101010101" pitchFamily="49" charset="-122"/>
              </a:rPr>
              <a:t>=5/8</a:t>
            </a:r>
            <a:endParaRPr lang="en-US" altLang="zh-CN" sz="2400" b="1" dirty="0">
              <a:latin typeface="Times New Roman" panose="02020603050405020304" pitchFamily="18" charset="0"/>
              <a:ea typeface="楷体" panose="02010609060101010101" pitchFamily="49" charset="-122"/>
            </a:endParaRPr>
          </a:p>
          <a:p>
            <a:pPr>
              <a:lnSpc>
                <a:spcPct val="110000"/>
              </a:lnSpc>
            </a:pPr>
            <a:r>
              <a:rPr lang="en-US" altLang="zh-CN" sz="2400" b="1" dirty="0">
                <a:latin typeface="Times New Roman" panose="02020603050405020304" pitchFamily="18" charset="0"/>
                <a:ea typeface="楷体" panose="02010609060101010101" pitchFamily="49" charset="-122"/>
              </a:rPr>
              <a:t>     </a:t>
            </a:r>
            <a:r>
              <a:rPr lang="en-US" altLang="en-US" sz="2400" b="1" dirty="0">
                <a:latin typeface="Times New Roman" panose="02020603050405020304" pitchFamily="18" charset="0"/>
                <a:ea typeface="楷体" panose="02010609060101010101" pitchFamily="49" charset="-122"/>
              </a:rPr>
              <a:t>根据</a:t>
            </a:r>
            <a:r>
              <a:rPr lang="en-US" altLang="zh-CN" sz="2400" b="1" dirty="0">
                <a:latin typeface="Times New Roman" panose="02020603050405020304" pitchFamily="18" charset="0"/>
                <a:ea typeface="楷体" panose="02010609060101010101" pitchFamily="49" charset="-122"/>
              </a:rPr>
              <a:t>[1/4, 5/8]</a:t>
            </a:r>
            <a:r>
              <a:rPr lang="en-US" altLang="en-US" sz="2400" b="1" dirty="0">
                <a:latin typeface="Times New Roman" panose="02020603050405020304" pitchFamily="18" charset="0"/>
                <a:ea typeface="楷体" panose="02010609060101010101" pitchFamily="49" charset="-122"/>
              </a:rPr>
              <a:t>计算得到可见线段范围</a:t>
            </a:r>
            <a:r>
              <a:rPr lang="en-US" altLang="zh-CN" sz="2400" b="1" dirty="0">
                <a:latin typeface="Times New Roman" panose="02020603050405020304" pitchFamily="18" charset="0"/>
                <a:ea typeface="楷体" panose="02010609060101010101" pitchFamily="49" charset="-122"/>
              </a:rPr>
              <a:t>AB</a:t>
            </a:r>
            <a:endParaRPr lang="en-US" altLang="zh-CN" sz="2400" b="1" dirty="0">
              <a:latin typeface="Times New Roman" panose="02020603050405020304" pitchFamily="18" charset="0"/>
              <a:ea typeface="楷体" panose="02010609060101010101" pitchFamily="49" charset="-122"/>
            </a:endParaRPr>
          </a:p>
          <a:p>
            <a:pPr>
              <a:lnSpc>
                <a:spcPct val="110000"/>
              </a:lnSpc>
            </a:pPr>
            <a:r>
              <a:rPr lang="en-US" altLang="zh-CN" sz="2400" b="1" dirty="0">
                <a:latin typeface="Times New Roman" panose="02020603050405020304" pitchFamily="18" charset="0"/>
                <a:ea typeface="楷体" panose="02010609060101010101" pitchFamily="49" charset="-122"/>
              </a:rPr>
              <a:t> </a:t>
            </a:r>
            <a:r>
              <a:rPr lang="en-US" altLang="en-US" sz="2400" b="1" dirty="0">
                <a:latin typeface="Times New Roman" panose="02020603050405020304" pitchFamily="18" charset="0"/>
                <a:ea typeface="楷体" panose="02010609060101010101" pitchFamily="49" charset="-122"/>
              </a:rPr>
              <a:t>（</a:t>
            </a:r>
            <a:r>
              <a:rPr lang="en-US" altLang="zh-CN" sz="2400" b="1" dirty="0">
                <a:latin typeface="Times New Roman" panose="02020603050405020304" pitchFamily="18" charset="0"/>
                <a:ea typeface="楷体" panose="02010609060101010101" pitchFamily="49" charset="-122"/>
              </a:rPr>
              <a:t>A</a:t>
            </a:r>
            <a:r>
              <a:rPr lang="en-US" altLang="en-US" sz="2400" b="1" dirty="0">
                <a:latin typeface="Times New Roman" panose="02020603050405020304" pitchFamily="18" charset="0"/>
                <a:ea typeface="楷体" panose="02010609060101010101" pitchFamily="49" charset="-122"/>
              </a:rPr>
              <a:t>点坐标（</a:t>
            </a:r>
            <a:r>
              <a:rPr lang="en-US" altLang="zh-CN" sz="2400" b="1" dirty="0">
                <a:latin typeface="Times New Roman" panose="02020603050405020304" pitchFamily="18" charset="0"/>
                <a:ea typeface="楷体" panose="02010609060101010101" pitchFamily="49" charset="-122"/>
              </a:rPr>
              <a:t>-1,1/2</a:t>
            </a:r>
            <a:r>
              <a:rPr lang="en-US" altLang="en-US" sz="2400" b="1" dirty="0">
                <a:latin typeface="Times New Roman" panose="02020603050405020304" pitchFamily="18" charset="0"/>
                <a:ea typeface="楷体" panose="02010609060101010101" pitchFamily="49" charset="-122"/>
              </a:rPr>
              <a:t>）</a:t>
            </a:r>
            <a:r>
              <a:rPr lang="en-US" altLang="zh-CN" sz="2400" b="1" dirty="0">
                <a:latin typeface="Times New Roman" panose="02020603050405020304" pitchFamily="18" charset="0"/>
                <a:ea typeface="楷体" panose="02010609060101010101" pitchFamily="49" charset="-122"/>
              </a:rPr>
              <a:t>,B</a:t>
            </a:r>
            <a:r>
              <a:rPr lang="en-US" altLang="en-US" sz="2400" b="1" dirty="0">
                <a:latin typeface="Times New Roman" panose="02020603050405020304" pitchFamily="18" charset="0"/>
                <a:ea typeface="楷体" panose="02010609060101010101" pitchFamily="49" charset="-122"/>
              </a:rPr>
              <a:t>点坐标（</a:t>
            </a:r>
            <a:r>
              <a:rPr lang="en-US" altLang="zh-CN" sz="2400" b="1" dirty="0">
                <a:latin typeface="Times New Roman" panose="02020603050405020304" pitchFamily="18" charset="0"/>
                <a:ea typeface="楷体" panose="02010609060101010101" pitchFamily="49" charset="-122"/>
              </a:rPr>
              <a:t>-1/4,1</a:t>
            </a:r>
            <a:r>
              <a:rPr lang="en-US" altLang="en-US" sz="2400" b="1" dirty="0">
                <a:latin typeface="Times New Roman" panose="02020603050405020304" pitchFamily="18" charset="0"/>
                <a:ea typeface="楷体" panose="02010609060101010101" pitchFamily="49" charset="-122"/>
              </a:rPr>
              <a:t>））</a:t>
            </a:r>
            <a:endParaRPr lang="zh-CN" altLang="en-US" sz="2400" b="1" dirty="0">
              <a:latin typeface="Times New Roman" panose="02020603050405020304" pitchFamily="18" charset="0"/>
              <a:ea typeface="楷体" panose="02010609060101010101" pitchFamily="49" charset="-122"/>
            </a:endParaRPr>
          </a:p>
        </p:txBody>
      </p:sp>
      <p:grpSp>
        <p:nvGrpSpPr>
          <p:cNvPr id="51204" name="Group 2"/>
          <p:cNvGrpSpPr/>
          <p:nvPr/>
        </p:nvGrpSpPr>
        <p:grpSpPr>
          <a:xfrm>
            <a:off x="1225550" y="203200"/>
            <a:ext cx="3276600" cy="2838450"/>
            <a:chOff x="240" y="1872"/>
            <a:chExt cx="2064" cy="1872"/>
          </a:xfrm>
        </p:grpSpPr>
        <p:sp>
          <p:nvSpPr>
            <p:cNvPr id="294915" name="Text Box 3"/>
            <p:cNvSpPr txBox="1">
              <a:spLocks noChangeArrowheads="1"/>
            </p:cNvSpPr>
            <p:nvPr/>
          </p:nvSpPr>
          <p:spPr bwMode="auto">
            <a:xfrm>
              <a:off x="240" y="1872"/>
              <a:ext cx="695" cy="288"/>
            </a:xfrm>
            <a:prstGeom prst="rect">
              <a:avLst/>
            </a:prstGeom>
            <a:noFill/>
            <a:ln w="12700">
              <a:noFill/>
              <a:miter lim="800000"/>
              <a:headEnd type="none" w="sm" len="sm"/>
              <a:tailEnd type="none" w="sm" len="sm"/>
            </a:ln>
            <a:effectLst/>
          </p:spPr>
          <p:txBody>
            <a:bodyPr wrap="none">
              <a:spAutoFit/>
            </a:bodyPr>
            <a:lstStyle/>
            <a:p>
              <a:pPr marR="0" algn="ctr" defTabSz="914400">
                <a:buClrTx/>
                <a:buSzTx/>
                <a:buFont typeface="Arial" panose="020B0604020202020204" pitchFamily="34" charset="0"/>
                <a:buNone/>
                <a:defRPr/>
              </a:pPr>
              <a:r>
                <a:rPr kumimoji="1" lang="zh-CN" altLang="en-US" sz="2400" b="1" kern="1200" cap="none" spc="0" normalizeH="0" baseline="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rPr>
                <a:t>例题：</a:t>
              </a:r>
              <a:endParaRPr kumimoji="1" lang="zh-CN" altLang="en-US" sz="2400" b="1" kern="1200" cap="none" spc="0" normalizeH="0" baseline="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endParaRPr>
            </a:p>
          </p:txBody>
        </p:sp>
        <p:sp>
          <p:nvSpPr>
            <p:cNvPr id="51206" name="Rectangle 4"/>
            <p:cNvSpPr/>
            <p:nvPr/>
          </p:nvSpPr>
          <p:spPr>
            <a:xfrm>
              <a:off x="768" y="2400"/>
              <a:ext cx="1248" cy="1152"/>
            </a:xfrm>
            <a:prstGeom prst="rect">
              <a:avLst/>
            </a:prstGeom>
            <a:solidFill>
              <a:schemeClr val="bg1"/>
            </a:solidFill>
            <a:ln w="12700" cap="flat" cmpd="sng">
              <a:solidFill>
                <a:schemeClr val="tx1"/>
              </a:solidFill>
              <a:prstDash val="solid"/>
              <a:miter/>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楷体" panose="02010609060101010101" pitchFamily="49" charset="-122"/>
              </a:endParaRPr>
            </a:p>
          </p:txBody>
        </p:sp>
        <p:sp>
          <p:nvSpPr>
            <p:cNvPr id="51207" name="Line 5"/>
            <p:cNvSpPr/>
            <p:nvPr/>
          </p:nvSpPr>
          <p:spPr>
            <a:xfrm>
              <a:off x="384" y="2976"/>
              <a:ext cx="1920" cy="0"/>
            </a:xfrm>
            <a:prstGeom prst="line">
              <a:avLst/>
            </a:prstGeom>
            <a:ln w="28575" cap="flat" cmpd="sng">
              <a:solidFill>
                <a:schemeClr val="tx1"/>
              </a:solidFill>
              <a:prstDash val="solid"/>
              <a:round/>
              <a:headEnd type="none" w="sm" len="sm"/>
              <a:tailEnd type="triangle" w="med" len="lg"/>
            </a:ln>
          </p:spPr>
        </p:sp>
        <p:sp>
          <p:nvSpPr>
            <p:cNvPr id="51208" name="Line 6"/>
            <p:cNvSpPr/>
            <p:nvPr/>
          </p:nvSpPr>
          <p:spPr>
            <a:xfrm flipV="1">
              <a:off x="1392" y="2064"/>
              <a:ext cx="0" cy="1680"/>
            </a:xfrm>
            <a:prstGeom prst="line">
              <a:avLst/>
            </a:prstGeom>
            <a:ln w="28575" cap="flat" cmpd="sng">
              <a:solidFill>
                <a:schemeClr val="tx1"/>
              </a:solidFill>
              <a:prstDash val="solid"/>
              <a:round/>
              <a:headEnd type="none" w="sm" len="sm"/>
              <a:tailEnd type="triangle" w="med" len="lg"/>
            </a:ln>
          </p:spPr>
        </p:sp>
        <p:sp>
          <p:nvSpPr>
            <p:cNvPr id="51209" name="Line 7"/>
            <p:cNvSpPr/>
            <p:nvPr/>
          </p:nvSpPr>
          <p:spPr>
            <a:xfrm flipV="1">
              <a:off x="480" y="2112"/>
              <a:ext cx="1200" cy="768"/>
            </a:xfrm>
            <a:prstGeom prst="line">
              <a:avLst/>
            </a:prstGeom>
            <a:ln w="12700" cap="flat" cmpd="sng">
              <a:solidFill>
                <a:schemeClr val="tx1"/>
              </a:solidFill>
              <a:prstDash val="solid"/>
              <a:round/>
              <a:headEnd type="oval" w="sm" len="sm"/>
              <a:tailEnd type="oval" w="sm" len="sm"/>
            </a:ln>
          </p:spPr>
        </p:sp>
        <p:sp>
          <p:nvSpPr>
            <p:cNvPr id="294920" name="Text Box 8"/>
            <p:cNvSpPr txBox="1">
              <a:spLocks noChangeArrowheads="1"/>
            </p:cNvSpPr>
            <p:nvPr/>
          </p:nvSpPr>
          <p:spPr bwMode="auto">
            <a:xfrm>
              <a:off x="240" y="2640"/>
              <a:ext cx="266" cy="247"/>
            </a:xfrm>
            <a:prstGeom prst="rect">
              <a:avLst/>
            </a:prstGeom>
            <a:noFill/>
            <a:ln w="12700">
              <a:noFill/>
              <a:miter lim="800000"/>
              <a:headEnd type="none" w="sm" len="sm"/>
              <a:tailEnd type="none" w="sm" len="sm"/>
            </a:ln>
            <a:effectLst/>
          </p:spPr>
          <p:txBody>
            <a:bodyPr wrap="none">
              <a:spAutoFit/>
            </a:bodyPr>
            <a:lstStyle/>
            <a:p>
              <a:pPr marR="0" algn="ctr" defTabSz="914400">
                <a:buClrTx/>
                <a:buSzTx/>
                <a:buFont typeface="Arial" panose="020B0604020202020204" pitchFamily="34" charset="0"/>
                <a:buNone/>
                <a:defRPr/>
              </a:pPr>
              <a:r>
                <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rPr>
                <a:t>P</a:t>
              </a:r>
              <a:r>
                <a:rPr kumimoji="1" lang="en-US" altLang="zh-CN" sz="2000" b="1" kern="1200" cap="none" spc="0" normalizeH="0" baseline="-2500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rPr>
                <a:t>1</a:t>
              </a:r>
              <a:endPar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endParaRPr>
            </a:p>
          </p:txBody>
        </p:sp>
        <p:sp>
          <p:nvSpPr>
            <p:cNvPr id="294921" name="Text Box 9"/>
            <p:cNvSpPr txBox="1">
              <a:spLocks noChangeArrowheads="1"/>
            </p:cNvSpPr>
            <p:nvPr/>
          </p:nvSpPr>
          <p:spPr bwMode="auto">
            <a:xfrm>
              <a:off x="1632" y="2064"/>
              <a:ext cx="266" cy="250"/>
            </a:xfrm>
            <a:prstGeom prst="rect">
              <a:avLst/>
            </a:prstGeom>
            <a:noFill/>
            <a:ln w="12700">
              <a:noFill/>
              <a:miter lim="800000"/>
              <a:headEnd type="none" w="sm" len="sm"/>
              <a:tailEnd type="none" w="sm" len="sm"/>
            </a:ln>
            <a:effectLst/>
          </p:spPr>
          <p:txBody>
            <a:bodyPr wrap="none">
              <a:spAutoFit/>
            </a:bodyPr>
            <a:lstStyle/>
            <a:p>
              <a:pPr marR="0" algn="ctr" defTabSz="914400">
                <a:buClrTx/>
                <a:buSzTx/>
                <a:buFont typeface="Arial" panose="020B0604020202020204" pitchFamily="34" charset="0"/>
                <a:buNone/>
                <a:defRPr/>
              </a:pPr>
              <a:r>
                <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rPr>
                <a:t>P</a:t>
              </a:r>
              <a:r>
                <a:rPr kumimoji="1" lang="en-US" altLang="zh-CN" sz="2000" b="1" kern="1200" cap="none" spc="0" normalizeH="0" baseline="-2500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rPr>
                <a:t>2</a:t>
              </a:r>
              <a:endPar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楷体" panose="02010609060101010101" pitchFamily="49" charset="-122"/>
                <a:cs typeface="+mn-cs"/>
              </a:endParaRPr>
            </a:p>
          </p:txBody>
        </p:sp>
      </p:grpSp>
      <p:sp>
        <p:nvSpPr>
          <p:cNvPr id="51212" name="Oval 14"/>
          <p:cNvSpPr/>
          <p:nvPr/>
        </p:nvSpPr>
        <p:spPr>
          <a:xfrm>
            <a:off x="2751138" y="973138"/>
            <a:ext cx="76200" cy="73025"/>
          </a:xfrm>
          <a:prstGeom prst="ellipse">
            <a:avLst/>
          </a:prstGeom>
          <a:solidFill>
            <a:schemeClr val="accent1"/>
          </a:solidFill>
          <a:ln w="12700" cap="flat"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楷体" panose="02010609060101010101" pitchFamily="49" charset="-122"/>
            </a:endParaRPr>
          </a:p>
        </p:txBody>
      </p:sp>
      <p:grpSp>
        <p:nvGrpSpPr>
          <p:cNvPr id="51213" name="Group 15"/>
          <p:cNvGrpSpPr/>
          <p:nvPr/>
        </p:nvGrpSpPr>
        <p:grpSpPr>
          <a:xfrm>
            <a:off x="1735138" y="1149350"/>
            <a:ext cx="354012" cy="344488"/>
            <a:chOff x="561" y="2496"/>
            <a:chExt cx="223" cy="227"/>
          </a:xfrm>
        </p:grpSpPr>
        <p:sp>
          <p:nvSpPr>
            <p:cNvPr id="51214" name="Oval 16"/>
            <p:cNvSpPr/>
            <p:nvPr/>
          </p:nvSpPr>
          <p:spPr>
            <a:xfrm>
              <a:off x="736" y="2675"/>
              <a:ext cx="48" cy="48"/>
            </a:xfrm>
            <a:prstGeom prst="ellipse">
              <a:avLst/>
            </a:prstGeom>
            <a:solidFill>
              <a:schemeClr val="accent1"/>
            </a:solidFill>
            <a:ln w="12700" cap="flat"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楷体" panose="02010609060101010101" pitchFamily="49" charset="-122"/>
              </a:endParaRPr>
            </a:p>
          </p:txBody>
        </p:sp>
        <p:sp>
          <p:nvSpPr>
            <p:cNvPr id="51215" name="Text Box 17"/>
            <p:cNvSpPr txBox="1"/>
            <p:nvPr/>
          </p:nvSpPr>
          <p:spPr>
            <a:xfrm>
              <a:off x="561" y="2496"/>
              <a:ext cx="208" cy="212"/>
            </a:xfrm>
            <a:prstGeom prst="rect">
              <a:avLst/>
            </a:prstGeom>
            <a:noFill/>
            <a:ln w="12700">
              <a:noFill/>
            </a:ln>
          </p:spPr>
          <p:txBody>
            <a:bodyPr wrap="none" anchor="t" anchorCtr="0">
              <a:spAutoFit/>
            </a:bodyPr>
            <a:p>
              <a:pPr algn="ctr"/>
              <a:r>
                <a:rPr lang="en-US" altLang="zh-CN" sz="1600" dirty="0">
                  <a:latin typeface="Times New Roman" panose="02020603050405020304" pitchFamily="18" charset="0"/>
                  <a:ea typeface="楷体" panose="02010609060101010101" pitchFamily="49" charset="-122"/>
                </a:rPr>
                <a:t>A</a:t>
              </a:r>
              <a:endParaRPr lang="en-US" altLang="zh-CN" sz="1600" dirty="0">
                <a:latin typeface="Times New Roman" panose="02020603050405020304" pitchFamily="18" charset="0"/>
                <a:ea typeface="楷体" panose="02010609060101010101" pitchFamily="49" charset="-122"/>
              </a:endParaRPr>
            </a:p>
          </p:txBody>
        </p:sp>
      </p:grpSp>
      <p:grpSp>
        <p:nvGrpSpPr>
          <p:cNvPr id="51216" name="Group 18"/>
          <p:cNvGrpSpPr/>
          <p:nvPr/>
        </p:nvGrpSpPr>
        <p:grpSpPr>
          <a:xfrm>
            <a:off x="163513" y="153988"/>
            <a:ext cx="4408487" cy="2774950"/>
            <a:chOff x="-341" y="1835"/>
            <a:chExt cx="2686" cy="1827"/>
          </a:xfrm>
        </p:grpSpPr>
        <p:grpSp>
          <p:nvGrpSpPr>
            <p:cNvPr id="51217" name="Group 19"/>
            <p:cNvGrpSpPr/>
            <p:nvPr/>
          </p:nvGrpSpPr>
          <p:grpSpPr>
            <a:xfrm>
              <a:off x="-341" y="1874"/>
              <a:ext cx="2378" cy="1671"/>
              <a:chOff x="-341" y="1874"/>
              <a:chExt cx="2378" cy="1671"/>
            </a:xfrm>
          </p:grpSpPr>
          <p:sp>
            <p:nvSpPr>
              <p:cNvPr id="51218" name="Line 20"/>
              <p:cNvSpPr/>
              <p:nvPr/>
            </p:nvSpPr>
            <p:spPr>
              <a:xfrm flipV="1">
                <a:off x="1680" y="1884"/>
                <a:ext cx="357" cy="228"/>
              </a:xfrm>
              <a:prstGeom prst="line">
                <a:avLst/>
              </a:prstGeom>
              <a:ln w="12700" cap="flat" cmpd="sng">
                <a:solidFill>
                  <a:schemeClr val="tx1"/>
                </a:solidFill>
                <a:prstDash val="lgDash"/>
                <a:round/>
                <a:headEnd type="none" w="sm" len="sm"/>
                <a:tailEnd type="none" w="sm" len="sm"/>
              </a:ln>
            </p:spPr>
          </p:sp>
          <p:sp>
            <p:nvSpPr>
              <p:cNvPr id="51219" name="Oval 21"/>
              <p:cNvSpPr/>
              <p:nvPr/>
            </p:nvSpPr>
            <p:spPr>
              <a:xfrm>
                <a:off x="1989" y="1874"/>
                <a:ext cx="48" cy="44"/>
              </a:xfrm>
              <a:prstGeom prst="ellipse">
                <a:avLst/>
              </a:prstGeom>
              <a:solidFill>
                <a:schemeClr val="accent1"/>
              </a:solidFill>
              <a:ln w="12700" cap="flat" cmpd="sng">
                <a:solidFill>
                  <a:schemeClr val="tx1"/>
                </a:solidFill>
                <a:prstDash val="solid"/>
                <a:round/>
                <a:headEnd type="none" w="sm" len="sm"/>
                <a:tailEnd type="none" w="sm" len="sm"/>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楷体" panose="02010609060101010101" pitchFamily="49" charset="-122"/>
                </a:endParaRPr>
              </a:p>
            </p:txBody>
          </p:sp>
          <p:sp>
            <p:nvSpPr>
              <p:cNvPr id="51220" name="Line 20"/>
              <p:cNvSpPr/>
              <p:nvPr/>
            </p:nvSpPr>
            <p:spPr>
              <a:xfrm flipV="1">
                <a:off x="-341" y="2874"/>
                <a:ext cx="879" cy="671"/>
              </a:xfrm>
              <a:prstGeom prst="line">
                <a:avLst/>
              </a:prstGeom>
              <a:ln w="12700" cap="flat" cmpd="sng">
                <a:solidFill>
                  <a:schemeClr val="tx1"/>
                </a:solidFill>
                <a:prstDash val="lgDash"/>
                <a:round/>
                <a:headEnd type="none" w="sm" len="sm"/>
                <a:tailEnd type="none" w="sm" len="sm"/>
              </a:ln>
            </p:spPr>
          </p:sp>
        </p:grpSp>
        <p:sp>
          <p:nvSpPr>
            <p:cNvPr id="51221" name="Text Box 22"/>
            <p:cNvSpPr txBox="1"/>
            <p:nvPr/>
          </p:nvSpPr>
          <p:spPr>
            <a:xfrm>
              <a:off x="2136" y="1835"/>
              <a:ext cx="209" cy="223"/>
            </a:xfrm>
            <a:prstGeom prst="rect">
              <a:avLst/>
            </a:prstGeom>
            <a:noFill/>
            <a:ln w="12700">
              <a:noFill/>
            </a:ln>
          </p:spPr>
          <p:txBody>
            <a:bodyPr wrap="none" anchor="t" anchorCtr="0">
              <a:spAutoFit/>
            </a:bodyPr>
            <a:p>
              <a:pPr algn="ctr"/>
              <a:r>
                <a:rPr lang="en-US" altLang="zh-CN" sz="1600" b="1" dirty="0">
                  <a:latin typeface="Times New Roman" panose="02020603050405020304" pitchFamily="18" charset="0"/>
                  <a:ea typeface="楷体" panose="02010609060101010101" pitchFamily="49" charset="-122"/>
                </a:rPr>
                <a:t>C</a:t>
              </a:r>
              <a:endParaRPr lang="en-US" altLang="zh-CN" sz="1600" b="1" dirty="0">
                <a:latin typeface="Times New Roman" panose="02020603050405020304" pitchFamily="18" charset="0"/>
                <a:ea typeface="楷体" panose="02010609060101010101" pitchFamily="49" charset="-122"/>
              </a:endParaRPr>
            </a:p>
          </p:txBody>
        </p:sp>
        <p:sp>
          <p:nvSpPr>
            <p:cNvPr id="51222" name="Text Box 22"/>
            <p:cNvSpPr txBox="1"/>
            <p:nvPr/>
          </p:nvSpPr>
          <p:spPr>
            <a:xfrm>
              <a:off x="-338" y="3439"/>
              <a:ext cx="202" cy="223"/>
            </a:xfrm>
            <a:prstGeom prst="rect">
              <a:avLst/>
            </a:prstGeom>
            <a:noFill/>
            <a:ln w="12700">
              <a:noFill/>
            </a:ln>
          </p:spPr>
          <p:txBody>
            <a:bodyPr wrap="none" anchor="t" anchorCtr="0">
              <a:spAutoFit/>
            </a:bodyPr>
            <a:p>
              <a:pPr algn="ctr"/>
              <a:r>
                <a:rPr lang="en-US" altLang="zh-CN" sz="1600" b="1" dirty="0">
                  <a:latin typeface="Times New Roman" panose="02020603050405020304" pitchFamily="18" charset="0"/>
                  <a:ea typeface="楷体" panose="02010609060101010101" pitchFamily="49" charset="-122"/>
                </a:rPr>
                <a:t>D</a:t>
              </a:r>
              <a:endParaRPr lang="en-US" altLang="zh-CN" sz="1600" b="1" dirty="0">
                <a:latin typeface="Times New Roman" panose="02020603050405020304" pitchFamily="18" charset="0"/>
                <a:ea typeface="楷体" panose="02010609060101010101" pitchFamily="49" charset="-122"/>
              </a:endParaRPr>
            </a:p>
          </p:txBody>
        </p:sp>
      </p:grpSp>
      <p:sp>
        <p:nvSpPr>
          <p:cNvPr id="51223" name="Text Box 23"/>
          <p:cNvSpPr txBox="1"/>
          <p:nvPr/>
        </p:nvSpPr>
        <p:spPr>
          <a:xfrm>
            <a:off x="2436813" y="742950"/>
            <a:ext cx="301625" cy="292100"/>
          </a:xfrm>
          <a:prstGeom prst="rect">
            <a:avLst/>
          </a:prstGeom>
          <a:noFill/>
          <a:ln w="12700">
            <a:noFill/>
          </a:ln>
        </p:spPr>
        <p:txBody>
          <a:bodyPr wrap="none" anchor="t" anchorCtr="0">
            <a:spAutoFit/>
          </a:bodyPr>
          <a:p>
            <a:pPr algn="ctr"/>
            <a:r>
              <a:rPr lang="en-US" altLang="zh-CN" sz="1400" b="1" dirty="0">
                <a:solidFill>
                  <a:srgbClr val="800080"/>
                </a:solidFill>
                <a:latin typeface="Times New Roman" panose="02020603050405020304" pitchFamily="18" charset="0"/>
                <a:ea typeface="楷体" panose="02010609060101010101" pitchFamily="49" charset="-122"/>
              </a:rPr>
              <a:t>B</a:t>
            </a:r>
            <a:endParaRPr lang="en-US" altLang="zh-CN" sz="1400" b="1" baseline="-25000" dirty="0">
              <a:solidFill>
                <a:srgbClr val="800080"/>
              </a:solidFill>
              <a:latin typeface="Times New Roman" panose="02020603050405020304" pitchFamily="18" charset="0"/>
              <a:ea typeface="楷体" panose="02010609060101010101" pitchFamily="49" charset="-122"/>
            </a:endParaRPr>
          </a:p>
        </p:txBody>
      </p:sp>
      <p:cxnSp>
        <p:nvCxnSpPr>
          <p:cNvPr id="5" name="直接连接符 4"/>
          <p:cNvCxnSpPr>
            <a:endCxn id="51212" idx="7"/>
          </p:cNvCxnSpPr>
          <p:nvPr/>
        </p:nvCxnSpPr>
        <p:spPr>
          <a:xfrm flipV="1">
            <a:off x="2051050" y="984250"/>
            <a:ext cx="765175" cy="473075"/>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4922"/>
                                        </p:tgtEl>
                                        <p:attrNameLst>
                                          <p:attrName>style.visibility</p:attrName>
                                        </p:attrNameLst>
                                      </p:cBhvr>
                                      <p:to>
                                        <p:strVal val="visible"/>
                                      </p:to>
                                    </p:set>
                                    <p:anim calcmode="lin" valueType="num">
                                      <p:cBhvr additive="base">
                                        <p:cTn id="7" dur="500" fill="hold"/>
                                        <p:tgtEl>
                                          <p:spTgt spid="294922"/>
                                        </p:tgtEl>
                                        <p:attrNameLst>
                                          <p:attrName>ppt_x</p:attrName>
                                        </p:attrNameLst>
                                      </p:cBhvr>
                                      <p:tavLst>
                                        <p:tav tm="0">
                                          <p:val>
                                            <p:strVal val="#ppt_x"/>
                                          </p:val>
                                        </p:tav>
                                        <p:tav tm="100000">
                                          <p:val>
                                            <p:strVal val="#ppt_x"/>
                                          </p:val>
                                        </p:tav>
                                      </p:tavLst>
                                    </p:anim>
                                    <p:anim calcmode="lin" valueType="num">
                                      <p:cBhvr additive="base">
                                        <p:cTn id="8" dur="500" fill="hold"/>
                                        <p:tgtEl>
                                          <p:spTgt spid="2949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949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949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2" grpId="0"/>
      <p:bldP spid="294924" grpId="0"/>
      <p:bldP spid="2949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 Box 2"/>
          <p:cNvSpPr txBox="1"/>
          <p:nvPr/>
        </p:nvSpPr>
        <p:spPr>
          <a:xfrm>
            <a:off x="179388" y="1287463"/>
            <a:ext cx="8856662" cy="5641975"/>
          </a:xfrm>
          <a:prstGeom prst="rect">
            <a:avLst/>
          </a:prstGeom>
          <a:noFill/>
          <a:ln w="12700">
            <a:noFill/>
          </a:ln>
        </p:spPr>
        <p:txBody>
          <a:bodyPr anchor="t" anchorCtr="0">
            <a:spAutoFit/>
          </a:bodyPr>
          <a:p>
            <a:pPr algn="just">
              <a:spcBef>
                <a:spcPct val="20000"/>
              </a:spcBef>
            </a:pPr>
            <a:r>
              <a:rPr lang="en-US" altLang="zh-CN" sz="2400" b="1" dirty="0">
                <a:latin typeface="Times New Roman" panose="02020603050405020304" pitchFamily="18" charset="0"/>
                <a:ea typeface="华文楷体" panose="02010600040101010101" pitchFamily="2" charset="-122"/>
              </a:rPr>
              <a:t>void LB_LineClip(float x1,y1,x2,y2,xL,xR,yB,yT)</a:t>
            </a:r>
            <a:r>
              <a:rPr lang="en-US" altLang="zh-CN" sz="1600" b="1" dirty="0">
                <a:solidFill>
                  <a:srgbClr val="009900"/>
                </a:solidFill>
                <a:latin typeface="Times New Roman" panose="02020603050405020304" pitchFamily="18" charset="0"/>
                <a:ea typeface="华文楷体" panose="02010600040101010101" pitchFamily="2" charset="-122"/>
              </a:rPr>
              <a:t>//</a:t>
            </a:r>
            <a:r>
              <a:rPr lang="zh-CN" altLang="en-US" sz="1600" b="1" dirty="0">
                <a:solidFill>
                  <a:srgbClr val="009900"/>
                </a:solidFill>
                <a:latin typeface="Times New Roman" panose="02020603050405020304" pitchFamily="18" charset="0"/>
                <a:ea typeface="华文楷体" panose="02010600040101010101" pitchFamily="2" charset="-122"/>
              </a:rPr>
              <a:t>直线段裁剪</a:t>
            </a:r>
            <a:endParaRPr lang="en-US" altLang="zh-CN" sz="1600" b="1" dirty="0">
              <a:solidFill>
                <a:srgbClr val="009900"/>
              </a:solidFill>
              <a:latin typeface="Times New Roman" panose="02020603050405020304" pitchFamily="18" charset="0"/>
              <a:ea typeface="华文楷体" panose="02010600040101010101" pitchFamily="2" charset="-122"/>
            </a:endParaRPr>
          </a:p>
          <a:p>
            <a:pPr algn="just">
              <a:spcBef>
                <a:spcPct val="20000"/>
              </a:spcBef>
            </a:pPr>
            <a:r>
              <a:rPr lang="en-US" altLang="zh-CN" sz="2400" b="1" dirty="0">
                <a:latin typeface="Times New Roman" panose="02020603050405020304" pitchFamily="18" charset="0"/>
                <a:ea typeface="华文楷体" panose="02010600040101010101" pitchFamily="2" charset="-122"/>
              </a:rPr>
              <a:t>{</a:t>
            </a:r>
            <a:r>
              <a:rPr lang="en-US" altLang="zh-CN" sz="2400" b="1" dirty="0">
                <a:solidFill>
                  <a:srgbClr val="FF0000"/>
                </a:solidFill>
                <a:latin typeface="Times New Roman" panose="02020603050405020304" pitchFamily="18" charset="0"/>
                <a:ea typeface="华文楷体" panose="02010600040101010101" pitchFamily="2" charset="-122"/>
              </a:rPr>
              <a:t> </a:t>
            </a:r>
            <a:r>
              <a:rPr lang="en-US" altLang="zh-CN" sz="2400" b="1" dirty="0">
                <a:latin typeface="Times New Roman" panose="02020603050405020304" pitchFamily="18" charset="0"/>
                <a:ea typeface="华文楷体" panose="02010600040101010101" pitchFamily="2" charset="-122"/>
              </a:rPr>
              <a:t>float dx,dy,t1=0,t2=1;</a:t>
            </a:r>
            <a:r>
              <a:rPr lang="en-US" altLang="zh-CN" b="1" dirty="0">
                <a:solidFill>
                  <a:srgbClr val="009900"/>
                </a:solidFill>
                <a:latin typeface="Times New Roman" panose="02020603050405020304" pitchFamily="18" charset="0"/>
                <a:ea typeface="华文楷体" panose="02010600040101010101" pitchFamily="2" charset="-122"/>
              </a:rPr>
              <a:t>//t1</a:t>
            </a:r>
            <a:r>
              <a:rPr lang="zh-CN" altLang="en-US" b="1" dirty="0">
                <a:solidFill>
                  <a:srgbClr val="009900"/>
                </a:solidFill>
                <a:latin typeface="Times New Roman" panose="02020603050405020304" pitchFamily="18" charset="0"/>
                <a:ea typeface="华文楷体" panose="02010600040101010101" pitchFamily="2" charset="-122"/>
              </a:rPr>
              <a:t>记录端点和始边</a:t>
            </a:r>
            <a:r>
              <a:rPr lang="en-US" altLang="zh-CN" b="1" dirty="0">
                <a:solidFill>
                  <a:srgbClr val="009900"/>
                </a:solidFill>
                <a:latin typeface="Times New Roman" panose="02020603050405020304" pitchFamily="18" charset="0"/>
                <a:ea typeface="华文楷体" panose="02010600040101010101" pitchFamily="2" charset="-122"/>
              </a:rPr>
              <a:t>t</a:t>
            </a:r>
            <a:r>
              <a:rPr lang="zh-CN" altLang="en-US" b="1" dirty="0">
                <a:solidFill>
                  <a:srgbClr val="009900"/>
                </a:solidFill>
                <a:latin typeface="Times New Roman" panose="02020603050405020304" pitchFamily="18" charset="0"/>
                <a:ea typeface="华文楷体" panose="02010600040101010101" pitchFamily="2" charset="-122"/>
              </a:rPr>
              <a:t>最大值；</a:t>
            </a:r>
            <a:r>
              <a:rPr lang="en-US" altLang="zh-CN" b="1" dirty="0">
                <a:solidFill>
                  <a:srgbClr val="009900"/>
                </a:solidFill>
                <a:latin typeface="Times New Roman" panose="02020603050405020304" pitchFamily="18" charset="0"/>
                <a:ea typeface="华文楷体" panose="02010600040101010101" pitchFamily="2" charset="-122"/>
              </a:rPr>
              <a:t>t2</a:t>
            </a:r>
            <a:r>
              <a:rPr lang="zh-CN" altLang="en-US" b="1" dirty="0">
                <a:solidFill>
                  <a:srgbClr val="009900"/>
                </a:solidFill>
                <a:latin typeface="Times New Roman" panose="02020603050405020304" pitchFamily="18" charset="0"/>
                <a:ea typeface="华文楷体" panose="02010600040101010101" pitchFamily="2" charset="-122"/>
              </a:rPr>
              <a:t>记录终点和终边</a:t>
            </a:r>
            <a:r>
              <a:rPr lang="en-US" altLang="zh-CN" b="1" dirty="0">
                <a:solidFill>
                  <a:srgbClr val="009900"/>
                </a:solidFill>
                <a:latin typeface="Times New Roman" panose="02020603050405020304" pitchFamily="18" charset="0"/>
                <a:ea typeface="华文楷体" panose="02010600040101010101" pitchFamily="2" charset="-122"/>
              </a:rPr>
              <a:t>t</a:t>
            </a:r>
            <a:r>
              <a:rPr lang="zh-CN" altLang="en-US" b="1" dirty="0">
                <a:solidFill>
                  <a:srgbClr val="009900"/>
                </a:solidFill>
                <a:latin typeface="Times New Roman" panose="02020603050405020304" pitchFamily="18" charset="0"/>
                <a:ea typeface="华文楷体" panose="02010600040101010101" pitchFamily="2" charset="-122"/>
              </a:rPr>
              <a:t>最小值</a:t>
            </a:r>
            <a:endParaRPr lang="en-US" altLang="zh-CN" sz="2400" dirty="0">
              <a:solidFill>
                <a:srgbClr val="009900"/>
              </a:solidFill>
              <a:latin typeface="Times New Roman" panose="02020603050405020304" pitchFamily="18" charset="0"/>
              <a:ea typeface="华文楷体" panose="02010600040101010101" pitchFamily="2" charset="-122"/>
            </a:endParaRPr>
          </a:p>
          <a:p>
            <a:pPr algn="just">
              <a:spcBef>
                <a:spcPct val="20000"/>
              </a:spcBef>
            </a:pPr>
            <a:r>
              <a:rPr lang="en-US" altLang="zh-CN" sz="2400" b="1" dirty="0">
                <a:latin typeface="Times New Roman" panose="02020603050405020304" pitchFamily="18" charset="0"/>
                <a:ea typeface="华文楷体" panose="02010600040101010101" pitchFamily="2" charset="-122"/>
              </a:rPr>
              <a:t>   dx =x2-x1;   dy =y2-y1;</a:t>
            </a:r>
            <a:endParaRPr lang="en-US" altLang="zh-CN" sz="2400" dirty="0">
              <a:latin typeface="Times New Roman" panose="02020603050405020304" pitchFamily="18" charset="0"/>
              <a:ea typeface="华文楷体" panose="02010600040101010101" pitchFamily="2" charset="-122"/>
            </a:endParaRPr>
          </a:p>
          <a:p>
            <a:pPr algn="just">
              <a:spcBef>
                <a:spcPct val="20000"/>
              </a:spcBef>
            </a:pPr>
            <a:r>
              <a:rPr lang="en-US" altLang="zh-CN" sz="2400" b="1" dirty="0">
                <a:latin typeface="Times New Roman" panose="02020603050405020304" pitchFamily="18" charset="0"/>
                <a:ea typeface="华文楷体" panose="02010600040101010101" pitchFamily="2" charset="-122"/>
              </a:rPr>
              <a:t>  if(ClipTest(-dx,x1-xL,t1,t2))</a:t>
            </a:r>
            <a:r>
              <a:rPr lang="en-US" altLang="zh-CN" sz="2000" b="1" dirty="0">
                <a:solidFill>
                  <a:srgbClr val="009900"/>
                </a:solidFill>
                <a:latin typeface="Times New Roman" panose="02020603050405020304" pitchFamily="18" charset="0"/>
                <a:ea typeface="华文楷体" panose="02010600040101010101" pitchFamily="2" charset="-122"/>
              </a:rPr>
              <a:t>//</a:t>
            </a:r>
            <a:r>
              <a:rPr lang="zh-CN" altLang="en-US" sz="2000" b="1" dirty="0">
                <a:solidFill>
                  <a:srgbClr val="009900"/>
                </a:solidFill>
                <a:latin typeface="Times New Roman" panose="02020603050405020304" pitchFamily="18" charset="0"/>
                <a:ea typeface="华文楷体" panose="02010600040101010101" pitchFamily="2" charset="-122"/>
              </a:rPr>
              <a:t>计算左边界交点</a:t>
            </a:r>
            <a:r>
              <a:rPr lang="en-US" altLang="zh-CN" sz="2000" b="1" dirty="0">
                <a:solidFill>
                  <a:srgbClr val="009900"/>
                </a:solidFill>
                <a:latin typeface="Times New Roman" panose="02020603050405020304" pitchFamily="18" charset="0"/>
                <a:ea typeface="华文楷体" panose="02010600040101010101" pitchFamily="2" charset="-122"/>
              </a:rPr>
              <a:t>t</a:t>
            </a:r>
            <a:r>
              <a:rPr lang="zh-CN" altLang="en-US" sz="2000" b="1" dirty="0">
                <a:solidFill>
                  <a:srgbClr val="009900"/>
                </a:solidFill>
                <a:latin typeface="Times New Roman" panose="02020603050405020304" pitchFamily="18" charset="0"/>
                <a:ea typeface="华文楷体" panose="02010600040101010101" pitchFamily="2" charset="-122"/>
              </a:rPr>
              <a:t>并对参数排序，返回</a:t>
            </a:r>
            <a:r>
              <a:rPr lang="en-US" altLang="zh-CN" sz="2000" b="1" dirty="0">
                <a:solidFill>
                  <a:srgbClr val="009900"/>
                </a:solidFill>
                <a:latin typeface="Times New Roman" panose="02020603050405020304" pitchFamily="18" charset="0"/>
                <a:ea typeface="华文楷体" panose="02010600040101010101" pitchFamily="2" charset="-122"/>
              </a:rPr>
              <a:t>false</a:t>
            </a:r>
            <a:r>
              <a:rPr lang="zh-CN" altLang="en-US" sz="2000" b="1" dirty="0">
                <a:solidFill>
                  <a:srgbClr val="009900"/>
                </a:solidFill>
                <a:latin typeface="Times New Roman" panose="02020603050405020304" pitchFamily="18" charset="0"/>
                <a:ea typeface="华文楷体" panose="02010600040101010101" pitchFamily="2" charset="-122"/>
              </a:rPr>
              <a:t>表示线段不可见</a:t>
            </a:r>
            <a:endParaRPr lang="en-US" altLang="zh-CN" sz="2000" dirty="0">
              <a:solidFill>
                <a:srgbClr val="009900"/>
              </a:solidFill>
              <a:latin typeface="Times New Roman" panose="02020603050405020304" pitchFamily="18" charset="0"/>
              <a:ea typeface="华文楷体" panose="02010600040101010101" pitchFamily="2" charset="-122"/>
            </a:endParaRPr>
          </a:p>
          <a:p>
            <a:pPr algn="just">
              <a:spcBef>
                <a:spcPct val="20000"/>
              </a:spcBef>
            </a:pPr>
            <a:r>
              <a:rPr lang="en-US" altLang="zh-CN" sz="2400" b="1" dirty="0">
                <a:latin typeface="Times New Roman" panose="02020603050405020304" pitchFamily="18" charset="0"/>
                <a:ea typeface="华文楷体" panose="02010600040101010101" pitchFamily="2" charset="-122"/>
              </a:rPr>
              <a:t>     if(ClipTest (dx,xR-x1, t1,t2))</a:t>
            </a:r>
            <a:endParaRPr lang="en-US" altLang="zh-CN" sz="2400" dirty="0">
              <a:latin typeface="Times New Roman" panose="02020603050405020304" pitchFamily="18" charset="0"/>
              <a:ea typeface="华文楷体" panose="02010600040101010101" pitchFamily="2" charset="-122"/>
            </a:endParaRPr>
          </a:p>
          <a:p>
            <a:pPr algn="just">
              <a:spcBef>
                <a:spcPct val="20000"/>
              </a:spcBef>
            </a:pPr>
            <a:r>
              <a:rPr lang="en-US" altLang="zh-CN" sz="2400" b="1" dirty="0">
                <a:latin typeface="Times New Roman" panose="02020603050405020304" pitchFamily="18" charset="0"/>
                <a:ea typeface="华文楷体" panose="02010600040101010101" pitchFamily="2" charset="-122"/>
              </a:rPr>
              <a:t>        if(ClipTest (-dy,y1-yB, t1,t2))</a:t>
            </a:r>
            <a:endParaRPr lang="en-US" altLang="zh-CN" sz="2400" dirty="0">
              <a:latin typeface="Times New Roman" panose="02020603050405020304" pitchFamily="18" charset="0"/>
              <a:ea typeface="华文楷体" panose="02010600040101010101" pitchFamily="2" charset="-122"/>
            </a:endParaRPr>
          </a:p>
          <a:p>
            <a:pPr algn="just">
              <a:spcBef>
                <a:spcPct val="20000"/>
              </a:spcBef>
            </a:pPr>
            <a:r>
              <a:rPr lang="en-US" altLang="zh-CN" sz="2400" b="1" dirty="0">
                <a:latin typeface="Times New Roman" panose="02020603050405020304" pitchFamily="18" charset="0"/>
                <a:ea typeface="华文楷体" panose="02010600040101010101" pitchFamily="2" charset="-122"/>
              </a:rPr>
              <a:t>          if(ClipTest (dy,yT-y1, t1,t2))</a:t>
            </a:r>
            <a:endParaRPr lang="en-US" altLang="zh-CN" sz="2400" dirty="0">
              <a:latin typeface="Times New Roman" panose="02020603050405020304" pitchFamily="18" charset="0"/>
              <a:ea typeface="华文楷体" panose="02010600040101010101" pitchFamily="2" charset="-122"/>
            </a:endParaRPr>
          </a:p>
          <a:p>
            <a:pPr algn="just">
              <a:spcBef>
                <a:spcPct val="20000"/>
              </a:spcBef>
            </a:pPr>
            <a:r>
              <a:rPr lang="en-US" altLang="zh-CN" sz="2400" b="1" dirty="0">
                <a:latin typeface="Times New Roman" panose="02020603050405020304" pitchFamily="18" charset="0"/>
                <a:ea typeface="华文楷体" panose="02010600040101010101" pitchFamily="2" charset="-122"/>
              </a:rPr>
              <a:t>          { </a:t>
            </a:r>
            <a:r>
              <a:rPr lang="en-US" altLang="zh-CN" sz="2000" b="1" dirty="0">
                <a:solidFill>
                  <a:srgbClr val="009900"/>
                </a:solidFill>
                <a:latin typeface="Times New Roman" panose="02020603050405020304" pitchFamily="18" charset="0"/>
                <a:ea typeface="华文楷体" panose="02010600040101010101" pitchFamily="2" charset="-122"/>
              </a:rPr>
              <a:t>//</a:t>
            </a:r>
            <a:r>
              <a:rPr lang="zh-CN" altLang="en-US" sz="2000" b="1" dirty="0">
                <a:solidFill>
                  <a:srgbClr val="009900"/>
                </a:solidFill>
                <a:latin typeface="Times New Roman" panose="02020603050405020304" pitchFamily="18" charset="0"/>
                <a:ea typeface="华文楷体" panose="02010600040101010101" pitchFamily="2" charset="-122"/>
              </a:rPr>
              <a:t>经过四个边界的</a:t>
            </a:r>
            <a:r>
              <a:rPr lang="en-US" altLang="zh-CN" sz="2000" b="1" dirty="0">
                <a:solidFill>
                  <a:srgbClr val="009900"/>
                </a:solidFill>
                <a:latin typeface="Times New Roman" panose="02020603050405020304" pitchFamily="18" charset="0"/>
                <a:ea typeface="华文楷体" panose="02010600040101010101" pitchFamily="2" charset="-122"/>
              </a:rPr>
              <a:t>t</a:t>
            </a:r>
            <a:r>
              <a:rPr lang="zh-CN" altLang="en-US" sz="2000" b="1" dirty="0">
                <a:solidFill>
                  <a:srgbClr val="009900"/>
                </a:solidFill>
                <a:latin typeface="Times New Roman" panose="02020603050405020304" pitchFamily="18" charset="0"/>
                <a:ea typeface="华文楷体" panose="02010600040101010101" pitchFamily="2" charset="-122"/>
              </a:rPr>
              <a:t>参数计算并排序后，确定保留部分并绘制</a:t>
            </a:r>
            <a:endParaRPr lang="en-US" altLang="zh-CN" sz="2000" b="1" dirty="0">
              <a:solidFill>
                <a:srgbClr val="009900"/>
              </a:solidFill>
              <a:latin typeface="Times New Roman" panose="02020603050405020304" pitchFamily="18" charset="0"/>
              <a:ea typeface="华文楷体" panose="02010600040101010101" pitchFamily="2" charset="-122"/>
            </a:endParaRPr>
          </a:p>
          <a:p>
            <a:pPr algn="just">
              <a:spcBef>
                <a:spcPct val="20000"/>
              </a:spcBef>
            </a:pPr>
            <a:r>
              <a:rPr lang="en-US" altLang="zh-CN" sz="2400" b="1" dirty="0">
                <a:latin typeface="Times New Roman" panose="02020603050405020304" pitchFamily="18" charset="0"/>
                <a:ea typeface="华文楷体" panose="02010600040101010101" pitchFamily="2" charset="-122"/>
              </a:rPr>
              <a:t>                 displayline(x1+t1*dx,y1+t1*dy, x1+t2*dx,y1+t2*dy);</a:t>
            </a:r>
            <a:endParaRPr lang="en-US" altLang="zh-CN" sz="2400" dirty="0">
              <a:latin typeface="Times New Roman" panose="02020603050405020304" pitchFamily="18" charset="0"/>
              <a:ea typeface="华文楷体" panose="02010600040101010101" pitchFamily="2" charset="-122"/>
            </a:endParaRPr>
          </a:p>
          <a:p>
            <a:pPr algn="just">
              <a:spcBef>
                <a:spcPct val="20000"/>
              </a:spcBef>
            </a:pPr>
            <a:r>
              <a:rPr lang="en-US" altLang="zh-CN" sz="2400" b="1" dirty="0">
                <a:latin typeface="Times New Roman" panose="02020603050405020304" pitchFamily="18" charset="0"/>
                <a:ea typeface="华文楷体" panose="02010600040101010101" pitchFamily="2" charset="-122"/>
              </a:rPr>
              <a:t>	     return;  </a:t>
            </a:r>
            <a:endParaRPr lang="en-US" altLang="zh-CN" sz="2400" b="1" dirty="0">
              <a:latin typeface="Times New Roman" panose="02020603050405020304" pitchFamily="18" charset="0"/>
              <a:ea typeface="华文楷体" panose="02010600040101010101" pitchFamily="2" charset="-122"/>
            </a:endParaRPr>
          </a:p>
          <a:p>
            <a:pPr algn="just">
              <a:spcBef>
                <a:spcPct val="20000"/>
              </a:spcBef>
            </a:pPr>
            <a:r>
              <a:rPr lang="en-US" altLang="zh-CN" sz="2400" b="1" dirty="0">
                <a:latin typeface="Times New Roman" panose="02020603050405020304" pitchFamily="18" charset="0"/>
                <a:ea typeface="华文楷体" panose="02010600040101010101" pitchFamily="2" charset="-122"/>
              </a:rPr>
              <a:t>           } </a:t>
            </a:r>
            <a:endParaRPr lang="en-US" altLang="zh-CN" sz="2400" b="1" dirty="0">
              <a:latin typeface="Times New Roman" panose="02020603050405020304" pitchFamily="18" charset="0"/>
              <a:ea typeface="华文楷体" panose="02010600040101010101" pitchFamily="2" charset="-122"/>
            </a:endParaRPr>
          </a:p>
          <a:p>
            <a:pPr algn="just">
              <a:spcBef>
                <a:spcPct val="20000"/>
              </a:spcBef>
            </a:pPr>
            <a:r>
              <a:rPr lang="en-US" altLang="zh-CN" sz="2400"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p:txBody>
      </p:sp>
      <p:sp>
        <p:nvSpPr>
          <p:cNvPr id="4" name="标题 1"/>
          <p:cNvSpPr txBox="1">
            <a:spLocks noChangeArrowheads="1"/>
          </p:cNvSpPr>
          <p:nvPr/>
        </p:nvSpPr>
        <p:spPr>
          <a:xfrm>
            <a:off x="457200" y="274638"/>
            <a:ext cx="8578850" cy="992188"/>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直线裁剪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0"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Liang</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_GB2312"/>
                <a:cs typeface="楷体_GB2312"/>
              </a:rPr>
              <a:t>-Barsky</a:t>
            </a:r>
            <a:r>
              <a:rPr kumimoji="0" lang="zh-CN" altLang="en-US" sz="2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j-cs"/>
              </a:rPr>
              <a:t>参数化</a:t>
            </a: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j-cs"/>
              </a:rPr>
              <a:t>裁剪</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算法</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代码</a:t>
            </a: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p:txBody>
          <a:bodyPr vert="horz" wrap="square" lIns="91440" tIns="45720" rIns="91440" bIns="45720" anchor="ctr" anchorCtr="0"/>
          <a:p>
            <a:endParaRPr lang="zh-CN" altLang="en-US" dirty="0"/>
          </a:p>
        </p:txBody>
      </p:sp>
      <p:sp>
        <p:nvSpPr>
          <p:cNvPr id="8194" name="内容占位符 2"/>
          <p:cNvSpPr>
            <a:spLocks noGrp="1"/>
          </p:cNvSpPr>
          <p:nvPr>
            <p:ph idx="1"/>
          </p:nvPr>
        </p:nvSpPr>
        <p:spPr/>
        <p:txBody>
          <a:bodyPr vert="horz" wrap="square" lIns="91440" tIns="45720" rIns="91440" bIns="45720" anchor="t" anchorCtr="0"/>
          <a:p>
            <a:r>
              <a:rPr lang="zh-CN" altLang="en-US" dirty="0">
                <a:latin typeface="楷体" panose="02010609060101010101" pitchFamily="49" charset="-122"/>
                <a:ea typeface="楷体" panose="02010609060101010101" pitchFamily="49" charset="-122"/>
                <a:cs typeface="+mn-cs"/>
              </a:rPr>
              <a:t>裁剪</a:t>
            </a:r>
            <a:endParaRPr lang="zh-CN" altLang="en-US" dirty="0">
              <a:latin typeface="楷体" panose="02010609060101010101" pitchFamily="49" charset="-122"/>
              <a:ea typeface="楷体" panose="02010609060101010101" pitchFamily="49" charset="-122"/>
              <a:cs typeface="+mn-cs"/>
            </a:endParaRPr>
          </a:p>
        </p:txBody>
      </p:sp>
      <p:pic>
        <p:nvPicPr>
          <p:cNvPr id="8195" name="Picture 2" descr="这里写图片描述"/>
          <p:cNvPicPr>
            <a:picLocks noChangeAspect="1"/>
          </p:cNvPicPr>
          <p:nvPr/>
        </p:nvPicPr>
        <p:blipFill>
          <a:blip r:embed="rId1"/>
          <a:stretch>
            <a:fillRect/>
          </a:stretch>
        </p:blipFill>
        <p:spPr>
          <a:xfrm>
            <a:off x="468313" y="2636838"/>
            <a:ext cx="8375650" cy="2232025"/>
          </a:xfrm>
          <a:prstGeom prst="rect">
            <a:avLst/>
          </a:prstGeom>
          <a:noFill/>
          <a:ln w="9525">
            <a:noFill/>
          </a:ln>
        </p:spPr>
      </p:pic>
      <p:sp>
        <p:nvSpPr>
          <p:cNvPr id="8196" name="TextBox 3"/>
          <p:cNvSpPr txBox="1"/>
          <p:nvPr/>
        </p:nvSpPr>
        <p:spPr>
          <a:xfrm>
            <a:off x="1619250" y="5300663"/>
            <a:ext cx="1223963" cy="369887"/>
          </a:xfrm>
          <a:prstGeom prst="rect">
            <a:avLst/>
          </a:prstGeom>
          <a:noFill/>
          <a:ln w="9525">
            <a:noFill/>
          </a:ln>
        </p:spPr>
        <p:txBody>
          <a:bodyPr anchor="t" anchorCtr="0">
            <a:spAutoFit/>
          </a:bodyPr>
          <a:p>
            <a:r>
              <a:rPr lang="zh-CN" altLang="en-US" dirty="0">
                <a:latin typeface="Arial" panose="020B0604020202020204" pitchFamily="34" charset="0"/>
                <a:ea typeface="华文楷体" panose="02010600040101010101" pitchFamily="2" charset="-122"/>
              </a:rPr>
              <a:t>三维裁剪</a:t>
            </a:r>
            <a:endParaRPr lang="zh-CN" altLang="en-US" dirty="0">
              <a:latin typeface="Arial" panose="020B0604020202020204" pitchFamily="34" charset="0"/>
              <a:ea typeface="华文楷体" panose="02010600040101010101" pitchFamily="2" charset="-122"/>
            </a:endParaRPr>
          </a:p>
        </p:txBody>
      </p:sp>
      <p:sp>
        <p:nvSpPr>
          <p:cNvPr id="8197" name="TextBox 5"/>
          <p:cNvSpPr txBox="1"/>
          <p:nvPr/>
        </p:nvSpPr>
        <p:spPr>
          <a:xfrm>
            <a:off x="4656138" y="5329238"/>
            <a:ext cx="1223962" cy="369887"/>
          </a:xfrm>
          <a:prstGeom prst="rect">
            <a:avLst/>
          </a:prstGeom>
          <a:noFill/>
          <a:ln w="9525">
            <a:noFill/>
          </a:ln>
        </p:spPr>
        <p:txBody>
          <a:bodyPr anchor="t" anchorCtr="0">
            <a:spAutoFit/>
          </a:bodyPr>
          <a:p>
            <a:r>
              <a:rPr lang="zh-CN" altLang="en-US" dirty="0">
                <a:latin typeface="Arial" panose="020B0604020202020204" pitchFamily="34" charset="0"/>
                <a:ea typeface="华文楷体" panose="02010600040101010101" pitchFamily="2" charset="-122"/>
              </a:rPr>
              <a:t>二维裁剪</a:t>
            </a:r>
            <a:endParaRPr lang="zh-CN" altLang="en-US" dirty="0">
              <a:latin typeface="Arial" panose="020B0604020202020204" pitchFamily="34" charset="0"/>
              <a:ea typeface="华文楷体" panose="02010600040101010101" pitchFamily="2" charset="-122"/>
            </a:endParaRPr>
          </a:p>
        </p:txBody>
      </p:sp>
      <p:cxnSp>
        <p:nvCxnSpPr>
          <p:cNvPr id="7" name="直接箭头连接符 6"/>
          <p:cNvCxnSpPr/>
          <p:nvPr/>
        </p:nvCxnSpPr>
        <p:spPr>
          <a:xfrm flipV="1">
            <a:off x="2051050" y="3752850"/>
            <a:ext cx="288925" cy="1404938"/>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5124450" y="3573463"/>
            <a:ext cx="287338" cy="1584325"/>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2"/>
          <p:cNvSpPr txBox="1"/>
          <p:nvPr/>
        </p:nvSpPr>
        <p:spPr>
          <a:xfrm>
            <a:off x="160338" y="1125538"/>
            <a:ext cx="8983662" cy="5570537"/>
          </a:xfrm>
          <a:prstGeom prst="rect">
            <a:avLst/>
          </a:prstGeom>
          <a:solidFill>
            <a:schemeClr val="bg1"/>
          </a:solidFill>
          <a:ln w="12700" cap="sq" cmpd="sng">
            <a:solidFill>
              <a:schemeClr val="accent2"/>
            </a:solidFill>
            <a:prstDash val="solid"/>
            <a:miter/>
            <a:headEnd type="none" w="sm" len="sm"/>
            <a:tailEnd type="none" w="sm" len="sm"/>
          </a:ln>
        </p:spPr>
        <p:txBody>
          <a:bodyPr anchor="t" anchorCtr="0">
            <a:spAutoFit/>
          </a:bodyPr>
          <a:p>
            <a:pPr algn="just"/>
            <a:r>
              <a:rPr lang="en-US" altLang="zh-CN" sz="2400" b="1" dirty="0">
                <a:latin typeface="Times New Roman" panose="02020603050405020304" pitchFamily="18" charset="0"/>
                <a:ea typeface="华文楷体" panose="02010600040101010101" pitchFamily="2" charset="-122"/>
              </a:rPr>
              <a:t>bool ClipTest(float lk, float mk, float&amp;t1, float&amp; t2)</a:t>
            </a:r>
            <a:r>
              <a:rPr lang="en-US" altLang="zh-CN" sz="2400" b="1" dirty="0">
                <a:solidFill>
                  <a:srgbClr val="009900"/>
                </a:solidFill>
                <a:latin typeface="Times New Roman" panose="02020603050405020304" pitchFamily="18" charset="0"/>
                <a:ea typeface="华文楷体" panose="02010600040101010101" pitchFamily="2" charset="-122"/>
              </a:rPr>
              <a:t>//</a:t>
            </a:r>
            <a:r>
              <a:rPr lang="zh-CN" altLang="en-US" sz="2000" b="1" dirty="0">
                <a:solidFill>
                  <a:srgbClr val="009900"/>
                </a:solidFill>
                <a:latin typeface="Times New Roman" panose="02020603050405020304" pitchFamily="18" charset="0"/>
                <a:ea typeface="华文楷体" panose="02010600040101010101" pitchFamily="2" charset="-122"/>
              </a:rPr>
              <a:t>返回结果表示直线段是否可见，为</a:t>
            </a:r>
            <a:r>
              <a:rPr lang="en-US" altLang="zh-CN" sz="2000" b="1" dirty="0">
                <a:solidFill>
                  <a:srgbClr val="009900"/>
                </a:solidFill>
                <a:latin typeface="Times New Roman" panose="02020603050405020304" pitchFamily="18" charset="0"/>
                <a:ea typeface="华文楷体" panose="02010600040101010101" pitchFamily="2" charset="-122"/>
              </a:rPr>
              <a:t>false</a:t>
            </a:r>
            <a:r>
              <a:rPr lang="zh-CN" altLang="en-US" sz="2000" b="1" dirty="0">
                <a:solidFill>
                  <a:srgbClr val="009900"/>
                </a:solidFill>
                <a:latin typeface="Times New Roman" panose="02020603050405020304" pitchFamily="18" charset="0"/>
                <a:ea typeface="华文楷体" panose="02010600040101010101" pitchFamily="2" charset="-122"/>
              </a:rPr>
              <a:t>表示完全不可见，直接抛弃。为</a:t>
            </a:r>
            <a:r>
              <a:rPr lang="en-US" altLang="zh-CN" sz="2000" b="1" dirty="0">
                <a:solidFill>
                  <a:srgbClr val="009900"/>
                </a:solidFill>
                <a:latin typeface="Times New Roman" panose="02020603050405020304" pitchFamily="18" charset="0"/>
                <a:ea typeface="华文楷体" panose="02010600040101010101" pitchFamily="2" charset="-122"/>
              </a:rPr>
              <a:t>true,</a:t>
            </a:r>
            <a:r>
              <a:rPr lang="zh-CN" altLang="en-US" sz="2000" b="1" dirty="0">
                <a:solidFill>
                  <a:srgbClr val="009900"/>
                </a:solidFill>
                <a:latin typeface="Times New Roman" panose="02020603050405020304" pitchFamily="18" charset="0"/>
                <a:ea typeface="华文楷体" panose="02010600040101010101" pitchFamily="2" charset="-122"/>
              </a:rPr>
              <a:t>则</a:t>
            </a:r>
            <a:r>
              <a:rPr lang="en-US" altLang="zh-CN" sz="2000" b="1" dirty="0">
                <a:solidFill>
                  <a:srgbClr val="009900"/>
                </a:solidFill>
                <a:latin typeface="Times New Roman" panose="02020603050405020304" pitchFamily="18" charset="0"/>
                <a:ea typeface="华文楷体" panose="02010600040101010101" pitchFamily="2" charset="-122"/>
              </a:rPr>
              <a:t>[t1,t2]</a:t>
            </a:r>
            <a:r>
              <a:rPr lang="zh-CN" altLang="en-US" sz="2000" b="1" dirty="0">
                <a:solidFill>
                  <a:srgbClr val="009900"/>
                </a:solidFill>
                <a:latin typeface="Times New Roman" panose="02020603050405020304" pitchFamily="18" charset="0"/>
                <a:ea typeface="华文楷体" panose="02010600040101010101" pitchFamily="2" charset="-122"/>
              </a:rPr>
              <a:t>为可见范围</a:t>
            </a:r>
            <a:endParaRPr lang="en-US" altLang="zh-CN" sz="2000" dirty="0">
              <a:solidFill>
                <a:srgbClr val="009900"/>
              </a:solidFill>
              <a:latin typeface="Times New Roman" panose="02020603050405020304" pitchFamily="18" charset="0"/>
              <a:ea typeface="华文楷体" panose="02010600040101010101" pitchFamily="2" charset="-122"/>
            </a:endParaRPr>
          </a:p>
          <a:p>
            <a:pPr algn="just"/>
            <a:r>
              <a:rPr lang="en-US" altLang="zh-CN" sz="2400" b="1" dirty="0">
                <a:latin typeface="Times New Roman" panose="02020603050405020304" pitchFamily="18" charset="0"/>
                <a:ea typeface="华文楷体" panose="02010600040101010101" pitchFamily="2" charset="-122"/>
              </a:rPr>
              <a:t>{  float t;</a:t>
            </a:r>
            <a:r>
              <a:rPr lang="en-US" altLang="zh-CN" sz="2000" b="1" dirty="0">
                <a:solidFill>
                  <a:srgbClr val="009900"/>
                </a:solidFill>
                <a:latin typeface="Times New Roman" panose="02020603050405020304" pitchFamily="18" charset="0"/>
                <a:ea typeface="华文楷体" panose="02010600040101010101" pitchFamily="2" charset="-122"/>
              </a:rPr>
              <a:t>//t</a:t>
            </a:r>
            <a:r>
              <a:rPr lang="zh-CN" altLang="en-US" sz="2000" b="1" dirty="0">
                <a:solidFill>
                  <a:srgbClr val="009900"/>
                </a:solidFill>
                <a:latin typeface="Times New Roman" panose="02020603050405020304" pitchFamily="18" charset="0"/>
                <a:ea typeface="华文楷体" panose="02010600040101010101" pitchFamily="2" charset="-122"/>
              </a:rPr>
              <a:t>存放临时参数。</a:t>
            </a:r>
            <a:r>
              <a:rPr lang="en-US" altLang="zh-CN" sz="2000" b="1" dirty="0">
                <a:solidFill>
                  <a:srgbClr val="009900"/>
                </a:solidFill>
                <a:latin typeface="Times New Roman" panose="02020603050405020304" pitchFamily="18" charset="0"/>
                <a:ea typeface="华文楷体" panose="02010600040101010101" pitchFamily="2" charset="-122"/>
              </a:rPr>
              <a:t>t1</a:t>
            </a:r>
            <a:r>
              <a:rPr lang="zh-CN" altLang="en-US" sz="2000" b="1" dirty="0">
                <a:solidFill>
                  <a:srgbClr val="009900"/>
                </a:solidFill>
                <a:latin typeface="Times New Roman" panose="02020603050405020304" pitchFamily="18" charset="0"/>
                <a:ea typeface="华文楷体" panose="02010600040101010101" pitchFamily="2" charset="-122"/>
              </a:rPr>
              <a:t>存放始边</a:t>
            </a:r>
            <a:r>
              <a:rPr lang="en-US" altLang="zh-CN" sz="2000" b="1" dirty="0">
                <a:solidFill>
                  <a:srgbClr val="009900"/>
                </a:solidFill>
                <a:latin typeface="Times New Roman" panose="02020603050405020304" pitchFamily="18" charset="0"/>
                <a:ea typeface="华文楷体" panose="02010600040101010101" pitchFamily="2" charset="-122"/>
              </a:rPr>
              <a:t>t</a:t>
            </a:r>
            <a:r>
              <a:rPr lang="zh-CN" altLang="en-US" sz="2000" b="1" dirty="0">
                <a:solidFill>
                  <a:srgbClr val="009900"/>
                </a:solidFill>
                <a:latin typeface="Times New Roman" panose="02020603050405020304" pitchFamily="18" charset="0"/>
                <a:ea typeface="华文楷体" panose="02010600040101010101" pitchFamily="2" charset="-122"/>
              </a:rPr>
              <a:t>最大值</a:t>
            </a:r>
            <a:r>
              <a:rPr lang="en-US" altLang="zh-CN" sz="2000" b="1" dirty="0">
                <a:solidFill>
                  <a:srgbClr val="009900"/>
                </a:solidFill>
                <a:latin typeface="Times New Roman" panose="02020603050405020304" pitchFamily="18" charset="0"/>
                <a:ea typeface="华文楷体" panose="02010600040101010101" pitchFamily="2" charset="-122"/>
              </a:rPr>
              <a:t>, t2</a:t>
            </a:r>
            <a:r>
              <a:rPr lang="zh-CN" altLang="en-US" sz="2000" b="1" dirty="0">
                <a:solidFill>
                  <a:srgbClr val="009900"/>
                </a:solidFill>
                <a:latin typeface="Times New Roman" panose="02020603050405020304" pitchFamily="18" charset="0"/>
                <a:ea typeface="华文楷体" panose="02010600040101010101" pitchFamily="2" charset="-122"/>
              </a:rPr>
              <a:t>存放终边</a:t>
            </a:r>
            <a:r>
              <a:rPr lang="en-US" altLang="zh-CN" sz="2000" b="1" dirty="0">
                <a:solidFill>
                  <a:srgbClr val="009900"/>
                </a:solidFill>
                <a:latin typeface="Times New Roman" panose="02020603050405020304" pitchFamily="18" charset="0"/>
                <a:ea typeface="华文楷体" panose="02010600040101010101" pitchFamily="2" charset="-122"/>
              </a:rPr>
              <a:t>t</a:t>
            </a:r>
            <a:r>
              <a:rPr lang="zh-CN" altLang="en-US" sz="2000" b="1" dirty="0">
                <a:solidFill>
                  <a:srgbClr val="009900"/>
                </a:solidFill>
                <a:latin typeface="Times New Roman" panose="02020603050405020304" pitchFamily="18" charset="0"/>
                <a:ea typeface="华文楷体" panose="02010600040101010101" pitchFamily="2" charset="-122"/>
              </a:rPr>
              <a:t>最小值</a:t>
            </a:r>
            <a:endParaRPr lang="en-US" altLang="zh-CN" sz="2400" dirty="0">
              <a:solidFill>
                <a:srgbClr val="009900"/>
              </a:solidFill>
              <a:latin typeface="Times New Roman" panose="02020603050405020304" pitchFamily="18" charset="0"/>
              <a:ea typeface="华文楷体" panose="02010600040101010101" pitchFamily="2" charset="-122"/>
            </a:endParaRPr>
          </a:p>
          <a:p>
            <a:pPr algn="just"/>
            <a:r>
              <a:rPr lang="en-US" altLang="zh-CN" sz="2400" b="1" dirty="0">
                <a:latin typeface="Times New Roman" panose="02020603050405020304" pitchFamily="18" charset="0"/>
                <a:ea typeface="华文楷体" panose="02010600040101010101" pitchFamily="2" charset="-122"/>
              </a:rPr>
              <a:t>    if(lk &lt;0)     { t=mk/ lk;                 </a:t>
            </a:r>
            <a:r>
              <a:rPr lang="en-US" altLang="zh-CN" sz="2400" b="1" dirty="0">
                <a:solidFill>
                  <a:srgbClr val="009900"/>
                </a:solidFill>
                <a:latin typeface="Times New Roman" panose="02020603050405020304" pitchFamily="18" charset="0"/>
                <a:ea typeface="华文楷体" panose="02010600040101010101" pitchFamily="2" charset="-122"/>
              </a:rPr>
              <a:t>//</a:t>
            </a:r>
            <a:r>
              <a:rPr lang="zh-CN" altLang="en-US" sz="2400" b="1" dirty="0">
                <a:solidFill>
                  <a:srgbClr val="009900"/>
                </a:solidFill>
                <a:latin typeface="Times New Roman" panose="02020603050405020304" pitchFamily="18" charset="0"/>
                <a:ea typeface="华文楷体" panose="02010600040101010101" pitchFamily="2" charset="-122"/>
              </a:rPr>
              <a:t>始边参数计算</a:t>
            </a:r>
            <a:endParaRPr lang="en-US" altLang="zh-CN" sz="2400" dirty="0">
              <a:solidFill>
                <a:srgbClr val="009900"/>
              </a:solidFill>
              <a:latin typeface="Times New Roman" panose="02020603050405020304" pitchFamily="18" charset="0"/>
              <a:ea typeface="华文楷体" panose="02010600040101010101" pitchFamily="2" charset="-122"/>
            </a:endParaRPr>
          </a:p>
          <a:p>
            <a:pPr algn="just"/>
            <a:r>
              <a:rPr lang="en-US" altLang="zh-CN" sz="2400" b="1" dirty="0">
                <a:latin typeface="Times New Roman" panose="02020603050405020304" pitchFamily="18" charset="0"/>
                <a:ea typeface="华文楷体" panose="02010600040101010101" pitchFamily="2" charset="-122"/>
              </a:rPr>
              <a:t>                         if(t&gt;t2) return </a:t>
            </a:r>
            <a:r>
              <a:rPr lang="en-US" altLang="zh-CN" sz="2400" b="1" dirty="0">
                <a:solidFill>
                  <a:srgbClr val="0000FF"/>
                </a:solidFill>
                <a:latin typeface="Times New Roman" panose="02020603050405020304" pitchFamily="18" charset="0"/>
                <a:ea typeface="华文楷体" panose="02010600040101010101" pitchFamily="2" charset="-122"/>
              </a:rPr>
              <a:t>false</a:t>
            </a:r>
            <a:r>
              <a:rPr lang="en-US" altLang="zh-CN" sz="2400" b="1" dirty="0">
                <a:latin typeface="Times New Roman" panose="02020603050405020304" pitchFamily="18" charset="0"/>
                <a:ea typeface="华文楷体" panose="02010600040101010101" pitchFamily="2" charset="-122"/>
              </a:rPr>
              <a:t>;</a:t>
            </a:r>
            <a:r>
              <a:rPr lang="en-US" altLang="zh-CN" sz="1400" b="1" dirty="0">
                <a:solidFill>
                  <a:srgbClr val="009900"/>
                </a:solidFill>
                <a:latin typeface="Times New Roman" panose="02020603050405020304" pitchFamily="18" charset="0"/>
                <a:ea typeface="华文楷体" panose="02010600040101010101" pitchFamily="2" charset="-122"/>
              </a:rPr>
              <a:t>//</a:t>
            </a:r>
            <a:r>
              <a:rPr lang="zh-CN" altLang="en-US" sz="1400" b="1" dirty="0">
                <a:solidFill>
                  <a:srgbClr val="009900"/>
                </a:solidFill>
                <a:latin typeface="Times New Roman" panose="02020603050405020304" pitchFamily="18" charset="0"/>
                <a:ea typeface="华文楷体" panose="02010600040101010101" pitchFamily="2" charset="-122"/>
              </a:rPr>
              <a:t>若始边参数</a:t>
            </a:r>
            <a:r>
              <a:rPr lang="en-US" altLang="zh-CN" sz="1400" b="1" dirty="0">
                <a:solidFill>
                  <a:srgbClr val="009900"/>
                </a:solidFill>
                <a:latin typeface="Times New Roman" panose="02020603050405020304" pitchFamily="18" charset="0"/>
                <a:ea typeface="华文楷体" panose="02010600040101010101" pitchFamily="2" charset="-122"/>
              </a:rPr>
              <a:t>t1</a:t>
            </a:r>
            <a:r>
              <a:rPr lang="zh-CN" altLang="en-US" sz="1400" b="1" dirty="0">
                <a:solidFill>
                  <a:srgbClr val="009900"/>
                </a:solidFill>
                <a:latin typeface="Times New Roman" panose="02020603050405020304" pitchFamily="18" charset="0"/>
                <a:ea typeface="华文楷体" panose="02010600040101010101" pitchFamily="2" charset="-122"/>
              </a:rPr>
              <a:t>大于终边参数</a:t>
            </a:r>
            <a:r>
              <a:rPr lang="en-US" altLang="zh-CN" sz="1400" b="1" dirty="0">
                <a:solidFill>
                  <a:srgbClr val="009900"/>
                </a:solidFill>
                <a:latin typeface="Times New Roman" panose="02020603050405020304" pitchFamily="18" charset="0"/>
                <a:ea typeface="华文楷体" panose="02010600040101010101" pitchFamily="2" charset="-122"/>
              </a:rPr>
              <a:t>t2</a:t>
            </a:r>
            <a:r>
              <a:rPr lang="zh-CN" altLang="en-US" sz="1400" b="1" dirty="0">
                <a:solidFill>
                  <a:srgbClr val="009900"/>
                </a:solidFill>
                <a:latin typeface="Times New Roman" panose="02020603050405020304" pitchFamily="18" charset="0"/>
                <a:ea typeface="华文楷体" panose="02010600040101010101" pitchFamily="2" charset="-122"/>
              </a:rPr>
              <a:t>，则线段不可见</a:t>
            </a:r>
            <a:endParaRPr lang="en-US" altLang="zh-CN" sz="2400" dirty="0">
              <a:solidFill>
                <a:srgbClr val="009900"/>
              </a:solidFill>
              <a:latin typeface="Times New Roman" panose="02020603050405020304" pitchFamily="18" charset="0"/>
              <a:ea typeface="华文楷体" panose="02010600040101010101" pitchFamily="2" charset="-122"/>
            </a:endParaRPr>
          </a:p>
          <a:p>
            <a:pPr algn="just"/>
            <a:r>
              <a:rPr lang="en-US" altLang="zh-CN" sz="2400" b="1" dirty="0">
                <a:latin typeface="Times New Roman" panose="02020603050405020304" pitchFamily="18" charset="0"/>
                <a:ea typeface="华文楷体" panose="02010600040101010101" pitchFamily="2" charset="-122"/>
              </a:rPr>
              <a:t>                         else if(t&gt;t1)	{  t1=t;    return </a:t>
            </a:r>
            <a:r>
              <a:rPr lang="en-US" altLang="zh-CN" sz="2400" b="1" dirty="0">
                <a:solidFill>
                  <a:srgbClr val="0000FF"/>
                </a:solidFill>
                <a:latin typeface="Times New Roman" panose="02020603050405020304" pitchFamily="18" charset="0"/>
                <a:ea typeface="华文楷体" panose="02010600040101010101" pitchFamily="2" charset="-122"/>
              </a:rPr>
              <a:t>true</a:t>
            </a:r>
            <a:r>
              <a:rPr lang="en-US" altLang="zh-CN" sz="2400" b="1" dirty="0">
                <a:latin typeface="Times New Roman" panose="02020603050405020304" pitchFamily="18" charset="0"/>
                <a:ea typeface="华文楷体" panose="02010600040101010101" pitchFamily="2" charset="-122"/>
              </a:rPr>
              <a:t>;}</a:t>
            </a:r>
            <a:endParaRPr lang="en-US" altLang="zh-CN" sz="2400" b="1" dirty="0">
              <a:latin typeface="Times New Roman" panose="02020603050405020304" pitchFamily="18" charset="0"/>
              <a:ea typeface="华文楷体" panose="02010600040101010101" pitchFamily="2" charset="-122"/>
            </a:endParaRPr>
          </a:p>
          <a:p>
            <a:pPr algn="just"/>
            <a:r>
              <a:rPr lang="en-US" altLang="zh-CN" sz="2400" b="1" dirty="0">
                <a:latin typeface="Times New Roman" panose="02020603050405020304" pitchFamily="18" charset="0"/>
                <a:ea typeface="华文楷体" panose="02010600040101010101" pitchFamily="2" charset="-122"/>
              </a:rPr>
              <a:t>                       }</a:t>
            </a:r>
            <a:endParaRPr lang="en-US" altLang="zh-CN" sz="2400" b="1" dirty="0">
              <a:latin typeface="Times New Roman" panose="02020603050405020304" pitchFamily="18" charset="0"/>
              <a:ea typeface="华文楷体" panose="02010600040101010101" pitchFamily="2" charset="-122"/>
            </a:endParaRPr>
          </a:p>
          <a:p>
            <a:pPr algn="just"/>
            <a:r>
              <a:rPr lang="en-US" altLang="zh-CN" sz="2400" b="1" dirty="0">
                <a:latin typeface="Times New Roman" panose="02020603050405020304" pitchFamily="18" charset="0"/>
                <a:ea typeface="华文楷体" panose="02010600040101010101" pitchFamily="2" charset="-122"/>
              </a:rPr>
              <a:t>else if(lk&gt;0)  { t=mk/ lk;                 </a:t>
            </a:r>
            <a:r>
              <a:rPr lang="en-US" altLang="zh-CN" sz="2400" b="1" dirty="0">
                <a:solidFill>
                  <a:srgbClr val="009900"/>
                </a:solidFill>
                <a:latin typeface="Times New Roman" panose="02020603050405020304" pitchFamily="18" charset="0"/>
                <a:ea typeface="华文楷体" panose="02010600040101010101" pitchFamily="2" charset="-122"/>
              </a:rPr>
              <a:t>//</a:t>
            </a:r>
            <a:r>
              <a:rPr lang="zh-CN" altLang="en-US" sz="2400" b="1" dirty="0">
                <a:solidFill>
                  <a:srgbClr val="009900"/>
                </a:solidFill>
                <a:latin typeface="Times New Roman" panose="02020603050405020304" pitchFamily="18" charset="0"/>
                <a:ea typeface="华文楷体" panose="02010600040101010101" pitchFamily="2" charset="-122"/>
              </a:rPr>
              <a:t>终边参数计算</a:t>
            </a:r>
            <a:endParaRPr lang="en-US" altLang="zh-CN" sz="2400" dirty="0">
              <a:solidFill>
                <a:srgbClr val="009900"/>
              </a:solidFill>
              <a:latin typeface="Times New Roman" panose="02020603050405020304" pitchFamily="18" charset="0"/>
              <a:ea typeface="华文楷体" panose="02010600040101010101" pitchFamily="2" charset="-122"/>
            </a:endParaRPr>
          </a:p>
          <a:p>
            <a:pPr algn="just"/>
            <a:r>
              <a:rPr lang="en-US" altLang="zh-CN" sz="2400" b="1" dirty="0">
                <a:latin typeface="Times New Roman" panose="02020603050405020304" pitchFamily="18" charset="0"/>
                <a:ea typeface="华文楷体" panose="02010600040101010101" pitchFamily="2" charset="-122"/>
              </a:rPr>
              <a:t>                         if(t&lt;t1) return </a:t>
            </a:r>
            <a:r>
              <a:rPr lang="en-US" altLang="zh-CN" sz="2400" b="1" dirty="0">
                <a:solidFill>
                  <a:srgbClr val="0000FF"/>
                </a:solidFill>
                <a:latin typeface="Times New Roman" panose="02020603050405020304" pitchFamily="18" charset="0"/>
                <a:ea typeface="华文楷体" panose="02010600040101010101" pitchFamily="2" charset="-122"/>
              </a:rPr>
              <a:t>false</a:t>
            </a:r>
            <a:r>
              <a:rPr lang="en-US" altLang="zh-CN" sz="2400" b="1" dirty="0">
                <a:latin typeface="Times New Roman" panose="02020603050405020304" pitchFamily="18" charset="0"/>
                <a:ea typeface="华文楷体" panose="02010600040101010101" pitchFamily="2" charset="-122"/>
              </a:rPr>
              <a:t>;</a:t>
            </a:r>
            <a:r>
              <a:rPr lang="en-US" altLang="zh-CN" sz="2400" b="1" dirty="0">
                <a:solidFill>
                  <a:srgbClr val="009900"/>
                </a:solidFill>
                <a:latin typeface="Times New Roman" panose="02020603050405020304" pitchFamily="18" charset="0"/>
                <a:ea typeface="华文楷体" panose="02010600040101010101" pitchFamily="2" charset="-122"/>
              </a:rPr>
              <a:t> </a:t>
            </a:r>
            <a:r>
              <a:rPr lang="en-US" altLang="zh-CN" sz="1400" b="1" dirty="0">
                <a:solidFill>
                  <a:srgbClr val="009900"/>
                </a:solidFill>
                <a:latin typeface="Times New Roman" panose="02020603050405020304" pitchFamily="18" charset="0"/>
                <a:ea typeface="华文楷体" panose="02010600040101010101" pitchFamily="2" charset="-122"/>
              </a:rPr>
              <a:t>//</a:t>
            </a:r>
            <a:r>
              <a:rPr lang="zh-CN" altLang="en-US" sz="1400" b="1" dirty="0">
                <a:solidFill>
                  <a:srgbClr val="009900"/>
                </a:solidFill>
                <a:latin typeface="Times New Roman" panose="02020603050405020304" pitchFamily="18" charset="0"/>
                <a:ea typeface="华文楷体" panose="02010600040101010101" pitchFamily="2" charset="-122"/>
              </a:rPr>
              <a:t>若终边参数</a:t>
            </a:r>
            <a:r>
              <a:rPr lang="en-US" altLang="zh-CN" sz="1400" b="1" dirty="0">
                <a:solidFill>
                  <a:srgbClr val="009900"/>
                </a:solidFill>
                <a:latin typeface="Times New Roman" panose="02020603050405020304" pitchFamily="18" charset="0"/>
                <a:ea typeface="华文楷体" panose="02010600040101010101" pitchFamily="2" charset="-122"/>
              </a:rPr>
              <a:t>t2</a:t>
            </a:r>
            <a:r>
              <a:rPr lang="zh-CN" altLang="en-US" sz="1400" b="1" dirty="0">
                <a:solidFill>
                  <a:srgbClr val="009900"/>
                </a:solidFill>
                <a:latin typeface="Times New Roman" panose="02020603050405020304" pitchFamily="18" charset="0"/>
                <a:ea typeface="华文楷体" panose="02010600040101010101" pitchFamily="2" charset="-122"/>
              </a:rPr>
              <a:t>小于始边参数</a:t>
            </a:r>
            <a:r>
              <a:rPr lang="en-US" altLang="zh-CN" sz="1400" b="1" dirty="0">
                <a:solidFill>
                  <a:srgbClr val="009900"/>
                </a:solidFill>
                <a:latin typeface="Times New Roman" panose="02020603050405020304" pitchFamily="18" charset="0"/>
                <a:ea typeface="华文楷体" panose="02010600040101010101" pitchFamily="2" charset="-122"/>
              </a:rPr>
              <a:t>t1</a:t>
            </a:r>
            <a:r>
              <a:rPr lang="zh-CN" altLang="en-US" sz="1400" b="1" dirty="0">
                <a:solidFill>
                  <a:srgbClr val="009900"/>
                </a:solidFill>
                <a:latin typeface="Times New Roman" panose="02020603050405020304" pitchFamily="18" charset="0"/>
                <a:ea typeface="华文楷体" panose="02010600040101010101" pitchFamily="2" charset="-122"/>
              </a:rPr>
              <a:t>，则线段不可见</a:t>
            </a:r>
            <a:endParaRPr lang="en-US" altLang="zh-CN" sz="2400" dirty="0">
              <a:latin typeface="Times New Roman" panose="02020603050405020304" pitchFamily="18" charset="0"/>
              <a:ea typeface="华文楷体" panose="02010600040101010101" pitchFamily="2" charset="-122"/>
            </a:endParaRPr>
          </a:p>
          <a:p>
            <a:pPr algn="just"/>
            <a:r>
              <a:rPr lang="en-US" altLang="zh-CN" sz="2400" b="1" dirty="0">
                <a:latin typeface="Times New Roman" panose="02020603050405020304" pitchFamily="18" charset="0"/>
                <a:ea typeface="华文楷体" panose="02010600040101010101" pitchFamily="2" charset="-122"/>
              </a:rPr>
              <a:t>                         else if(t&lt;t2)      </a:t>
            </a:r>
            <a:r>
              <a:rPr lang="en-US" altLang="zh-CN" sz="2400" b="1" dirty="0">
                <a:solidFill>
                  <a:schemeClr val="accent2"/>
                </a:solidFill>
                <a:latin typeface="Times New Roman" panose="02020603050405020304" pitchFamily="18" charset="0"/>
                <a:ea typeface="华文楷体" panose="02010600040101010101" pitchFamily="2" charset="-122"/>
              </a:rPr>
              <a:t>{</a:t>
            </a:r>
            <a:r>
              <a:rPr lang="en-US" altLang="zh-CN" sz="2400" b="1" dirty="0">
                <a:latin typeface="Times New Roman" panose="02020603050405020304" pitchFamily="18" charset="0"/>
                <a:ea typeface="华文楷体" panose="02010600040101010101" pitchFamily="2" charset="-122"/>
              </a:rPr>
              <a:t>t2=t; return </a:t>
            </a:r>
            <a:r>
              <a:rPr lang="en-US" altLang="zh-CN" sz="2400" b="1" dirty="0">
                <a:solidFill>
                  <a:srgbClr val="0000FF"/>
                </a:solidFill>
                <a:latin typeface="Times New Roman" panose="02020603050405020304" pitchFamily="18" charset="0"/>
                <a:ea typeface="华文楷体" panose="02010600040101010101" pitchFamily="2" charset="-122"/>
              </a:rPr>
              <a:t>true</a:t>
            </a:r>
            <a:r>
              <a:rPr lang="en-US" altLang="zh-CN" sz="2400" b="1" dirty="0">
                <a:latin typeface="Times New Roman" panose="02020603050405020304" pitchFamily="18" charset="0"/>
                <a:ea typeface="华文楷体" panose="02010600040101010101" pitchFamily="2" charset="-122"/>
              </a:rPr>
              <a:t>; </a:t>
            </a:r>
            <a:r>
              <a:rPr lang="en-US" altLang="zh-CN" sz="2400" b="1" dirty="0">
                <a:solidFill>
                  <a:schemeClr val="accent2"/>
                </a:solidFill>
                <a:latin typeface="Times New Roman" panose="02020603050405020304" pitchFamily="18" charset="0"/>
                <a:ea typeface="华文楷体" panose="02010600040101010101" pitchFamily="2" charset="-122"/>
              </a:rPr>
              <a:t>}</a:t>
            </a:r>
            <a:endParaRPr lang="en-US" altLang="zh-CN" sz="2400" dirty="0">
              <a:solidFill>
                <a:schemeClr val="accent2"/>
              </a:solidFill>
              <a:latin typeface="Times New Roman" panose="02020603050405020304" pitchFamily="18" charset="0"/>
              <a:ea typeface="华文楷体" panose="02010600040101010101" pitchFamily="2" charset="-122"/>
            </a:endParaRPr>
          </a:p>
          <a:p>
            <a:pPr algn="just"/>
            <a:r>
              <a:rPr lang="en-US" altLang="zh-CN" sz="2400" b="1" dirty="0">
                <a:latin typeface="Times New Roman" panose="02020603050405020304" pitchFamily="18" charset="0"/>
                <a:ea typeface="华文楷体" panose="02010600040101010101" pitchFamily="2" charset="-122"/>
              </a:rPr>
              <a:t>                        }</a:t>
            </a:r>
            <a:endParaRPr lang="en-US" altLang="zh-CN" sz="2400" dirty="0">
              <a:latin typeface="Times New Roman" panose="02020603050405020304" pitchFamily="18" charset="0"/>
              <a:ea typeface="华文楷体" panose="02010600040101010101" pitchFamily="2" charset="-122"/>
            </a:endParaRPr>
          </a:p>
          <a:p>
            <a:pPr algn="just"/>
            <a:r>
              <a:rPr lang="en-US" altLang="zh-CN" sz="2400" b="1" dirty="0">
                <a:latin typeface="Times New Roman" panose="02020603050405020304" pitchFamily="18" charset="0"/>
                <a:ea typeface="华文楷体" panose="02010600040101010101" pitchFamily="2" charset="-122"/>
              </a:rPr>
              <a:t>else </a:t>
            </a:r>
            <a:r>
              <a:rPr lang="en-US" altLang="zh-CN" sz="2400" b="1" dirty="0">
                <a:solidFill>
                  <a:srgbClr val="009900"/>
                </a:solidFill>
                <a:latin typeface="Times New Roman" panose="02020603050405020304" pitchFamily="18" charset="0"/>
                <a:ea typeface="华文楷体" panose="02010600040101010101" pitchFamily="2" charset="-122"/>
              </a:rPr>
              <a:t>//lk==0</a:t>
            </a:r>
            <a:r>
              <a:rPr lang="zh-CN" altLang="en-US" sz="2400" b="1" dirty="0">
                <a:solidFill>
                  <a:srgbClr val="009900"/>
                </a:solidFill>
                <a:latin typeface="Times New Roman" panose="02020603050405020304" pitchFamily="18" charset="0"/>
                <a:ea typeface="华文楷体" panose="02010600040101010101" pitchFamily="2" charset="-122"/>
              </a:rPr>
              <a:t>的情况</a:t>
            </a:r>
            <a:endParaRPr lang="en-US" altLang="zh-CN" sz="2400" b="1" dirty="0">
              <a:solidFill>
                <a:srgbClr val="009900"/>
              </a:solidFill>
              <a:latin typeface="Times New Roman" panose="02020603050405020304" pitchFamily="18" charset="0"/>
              <a:ea typeface="华文楷体" panose="02010600040101010101" pitchFamily="2" charset="-122"/>
            </a:endParaRPr>
          </a:p>
          <a:p>
            <a:pPr algn="just"/>
            <a:r>
              <a:rPr lang="en-US" altLang="zh-CN" sz="2400" b="1" dirty="0">
                <a:latin typeface="Times New Roman" panose="02020603050405020304" pitchFamily="18" charset="0"/>
                <a:ea typeface="华文楷体" panose="02010600040101010101" pitchFamily="2" charset="-122"/>
              </a:rPr>
              <a:t>          if(mk &lt;0)  return </a:t>
            </a:r>
            <a:r>
              <a:rPr lang="en-US" altLang="zh-CN" sz="2400" b="1" dirty="0">
                <a:solidFill>
                  <a:srgbClr val="0000FF"/>
                </a:solidFill>
                <a:latin typeface="Times New Roman" panose="02020603050405020304" pitchFamily="18" charset="0"/>
                <a:ea typeface="华文楷体" panose="02010600040101010101" pitchFamily="2" charset="-122"/>
              </a:rPr>
              <a:t>false</a:t>
            </a:r>
            <a:r>
              <a:rPr lang="en-US" altLang="zh-CN" sz="2400" b="1" dirty="0">
                <a:latin typeface="Times New Roman" panose="02020603050405020304" pitchFamily="18" charset="0"/>
                <a:ea typeface="华文楷体" panose="02010600040101010101" pitchFamily="2" charset="-122"/>
              </a:rPr>
              <a:t>;</a:t>
            </a:r>
            <a:r>
              <a:rPr lang="en-US" altLang="zh-CN" sz="2400" b="1" dirty="0">
                <a:solidFill>
                  <a:srgbClr val="009900"/>
                </a:solidFill>
                <a:latin typeface="Times New Roman" panose="02020603050405020304" pitchFamily="18" charset="0"/>
                <a:ea typeface="华文楷体" panose="02010600040101010101" pitchFamily="2" charset="-122"/>
              </a:rPr>
              <a:t>//</a:t>
            </a:r>
            <a:r>
              <a:rPr lang="zh-CN" altLang="en-US" sz="2400" b="1" dirty="0">
                <a:solidFill>
                  <a:srgbClr val="009900"/>
                </a:solidFill>
                <a:latin typeface="Times New Roman" panose="02020603050405020304" pitchFamily="18" charset="0"/>
                <a:ea typeface="华文楷体" panose="02010600040101010101" pitchFamily="2" charset="-122"/>
              </a:rPr>
              <a:t>线段在某边界外侧，直接抛弃</a:t>
            </a:r>
            <a:endParaRPr lang="en-US" altLang="zh-CN" sz="2400" dirty="0">
              <a:solidFill>
                <a:srgbClr val="009900"/>
              </a:solidFill>
              <a:latin typeface="Times New Roman" panose="02020603050405020304" pitchFamily="18" charset="0"/>
              <a:ea typeface="华文楷体" panose="02010600040101010101" pitchFamily="2" charset="-122"/>
            </a:endParaRPr>
          </a:p>
          <a:p>
            <a:pPr algn="just"/>
            <a:r>
              <a:rPr lang="en-US" altLang="zh-CN" sz="2400" b="1" dirty="0">
                <a:latin typeface="Times New Roman" panose="02020603050405020304" pitchFamily="18" charset="0"/>
                <a:ea typeface="华文楷体" panose="02010600040101010101" pitchFamily="2" charset="-122"/>
              </a:rPr>
              <a:t>    return TRUE;</a:t>
            </a:r>
            <a:endParaRPr lang="en-US" altLang="zh-CN" sz="2400" dirty="0">
              <a:latin typeface="Times New Roman" panose="02020603050405020304" pitchFamily="18" charset="0"/>
              <a:ea typeface="华文楷体" panose="02010600040101010101" pitchFamily="2" charset="-122"/>
            </a:endParaRPr>
          </a:p>
          <a:p>
            <a:pPr algn="just"/>
            <a:r>
              <a:rPr lang="en-US" altLang="zh-CN" sz="2400" b="1" dirty="0">
                <a:latin typeface="Times New Roman" panose="02020603050405020304" pitchFamily="18" charset="0"/>
                <a:ea typeface="华文楷体" panose="02010600040101010101" pitchFamily="2" charset="-122"/>
              </a:rPr>
              <a:t>}</a:t>
            </a:r>
            <a:endParaRPr lang="en-US" altLang="zh-CN" sz="2400" dirty="0">
              <a:latin typeface="Times New Roman" panose="02020603050405020304" pitchFamily="18" charset="0"/>
              <a:ea typeface="华文楷体" panose="02010600040101010101" pitchFamily="2" charset="-122"/>
            </a:endParaRPr>
          </a:p>
        </p:txBody>
      </p:sp>
      <p:sp>
        <p:nvSpPr>
          <p:cNvPr id="5" name="标题 1"/>
          <p:cNvSpPr txBox="1">
            <a:spLocks noChangeArrowheads="1"/>
          </p:cNvSpPr>
          <p:nvPr/>
        </p:nvSpPr>
        <p:spPr>
          <a:xfrm>
            <a:off x="457200" y="274638"/>
            <a:ext cx="8686800" cy="992188"/>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3.7.2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直线裁剪</a:t>
            </a: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a:t>
            </a:r>
            <a:r>
              <a:rPr kumimoji="0"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Liang</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_GB2312"/>
                <a:cs typeface="楷体_GB2312"/>
              </a:rPr>
              <a:t>-Barsky</a:t>
            </a:r>
            <a:r>
              <a:rPr kumimoji="0" lang="zh-CN" altLang="en-US" sz="28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j-cs"/>
              </a:rPr>
              <a:t>参数化</a:t>
            </a: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j-cs"/>
              </a:rPr>
              <a:t>裁剪</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算法</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代码</a:t>
            </a: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3"/>
          <p:cNvSpPr>
            <a:spLocks noGrp="1"/>
          </p:cNvSpPr>
          <p:nvPr>
            <p:ph idx="1"/>
          </p:nvPr>
        </p:nvSpPr>
        <p:spPr/>
        <p:txBody>
          <a:bodyPr vert="horz" wrap="square" lIns="91440" tIns="45720" rIns="91440" bIns="45720" anchor="t" anchorCtr="0"/>
          <a:p>
            <a:pPr>
              <a:lnSpc>
                <a:spcPct val="150000"/>
              </a:lnSpc>
            </a:pPr>
            <a:r>
              <a:rPr lang="en-US" altLang="zh-CN" sz="2600" dirty="0">
                <a:latin typeface="Times New Roman" panose="02020603050405020304" pitchFamily="18" charset="0"/>
                <a:ea typeface="楷体_GB2312"/>
                <a:cs typeface="+mn-cs"/>
              </a:rPr>
              <a:t> </a:t>
            </a:r>
            <a:r>
              <a:rPr lang="zh-CN" altLang="en-US" sz="2600" dirty="0">
                <a:latin typeface="Times New Roman" panose="02020603050405020304" pitchFamily="18" charset="0"/>
                <a:ea typeface="楷体" panose="02010609060101010101" pitchFamily="49" charset="-122"/>
                <a:cs typeface="+mn-cs"/>
              </a:rPr>
              <a:t>练习</a:t>
            </a:r>
            <a:endParaRPr lang="en-US" altLang="zh-CN" sz="2600" dirty="0">
              <a:latin typeface="Times New Roman" panose="02020603050405020304" pitchFamily="18" charset="0"/>
              <a:ea typeface="楷体_GB2312"/>
              <a:cs typeface="+mn-cs"/>
            </a:endParaRPr>
          </a:p>
          <a:p>
            <a:pPr lvl="1">
              <a:lnSpc>
                <a:spcPct val="150000"/>
              </a:lnSpc>
            </a:pPr>
            <a:r>
              <a:rPr lang="en-US" altLang="zh-CN" dirty="0">
                <a:latin typeface="Times New Roman" panose="02020603050405020304" pitchFamily="18" charset="0"/>
                <a:ea typeface="楷体_GB2312"/>
              </a:rPr>
              <a:t>1. </a:t>
            </a:r>
            <a:r>
              <a:rPr lang="zh-CN" altLang="en-US" dirty="0">
                <a:latin typeface="Times New Roman" panose="02020603050405020304" pitchFamily="18" charset="0"/>
                <a:ea typeface="楷体" panose="02010609060101010101" pitchFamily="49" charset="-122"/>
              </a:rPr>
              <a:t>已知裁剪窗口</a:t>
            </a:r>
            <a:r>
              <a:rPr lang="en-US" altLang="zh-CN" dirty="0">
                <a:latin typeface="Times New Roman" panose="02020603050405020304" pitchFamily="18" charset="0"/>
                <a:ea typeface="楷体_GB2312"/>
              </a:rPr>
              <a:t>R</a:t>
            </a:r>
            <a:r>
              <a:rPr lang="zh-CN" altLang="en-US" dirty="0">
                <a:latin typeface="Times New Roman" panose="02020603050405020304" pitchFamily="18" charset="0"/>
                <a:ea typeface="楷体" panose="02010609060101010101" pitchFamily="49" charset="-122"/>
              </a:rPr>
              <a:t>的左下角坐标为（</a:t>
            </a:r>
            <a:r>
              <a:rPr lang="en-US" altLang="zh-CN" dirty="0">
                <a:latin typeface="Times New Roman" panose="02020603050405020304" pitchFamily="18" charset="0"/>
                <a:ea typeface="楷体_GB2312"/>
              </a:rPr>
              <a:t>0,0</a:t>
            </a:r>
            <a:r>
              <a:rPr lang="zh-CN" altLang="en-US" dirty="0">
                <a:latin typeface="Times New Roman" panose="02020603050405020304" pitchFamily="18" charset="0"/>
                <a:ea typeface="楷体" panose="02010609060101010101" pitchFamily="49" charset="-122"/>
              </a:rPr>
              <a:t>），右上角坐标为（</a:t>
            </a:r>
            <a:r>
              <a:rPr lang="en-US" altLang="zh-CN" dirty="0">
                <a:latin typeface="Times New Roman" panose="02020603050405020304" pitchFamily="18" charset="0"/>
                <a:ea typeface="楷体_GB2312"/>
              </a:rPr>
              <a:t>10,6</a:t>
            </a:r>
            <a:r>
              <a:rPr lang="zh-CN" altLang="en-US" dirty="0">
                <a:latin typeface="Times New Roman" panose="02020603050405020304" pitchFamily="18" charset="0"/>
                <a:ea typeface="楷体" panose="02010609060101010101" pitchFamily="49" charset="-122"/>
              </a:rPr>
              <a:t>），试分别用</a:t>
            </a:r>
            <a:r>
              <a:rPr lang="en-US" altLang="zh-CN" dirty="0">
                <a:latin typeface="Times New Roman" panose="02020603050405020304" pitchFamily="18" charset="0"/>
                <a:ea typeface="楷体_GB2312"/>
              </a:rPr>
              <a:t>Cohen-Sutherland</a:t>
            </a:r>
            <a:r>
              <a:rPr lang="zh-CN" altLang="en-US" dirty="0">
                <a:latin typeface="Times New Roman" panose="02020603050405020304" pitchFamily="18" charset="0"/>
                <a:ea typeface="楷体" panose="02010609060101010101" pitchFamily="49" charset="-122"/>
              </a:rPr>
              <a:t>编码裁剪算法和梁友栋裁剪算法，对线段</a:t>
            </a:r>
            <a:r>
              <a:rPr lang="en-US" altLang="zh-CN" dirty="0">
                <a:latin typeface="Times New Roman" panose="02020603050405020304" pitchFamily="18" charset="0"/>
                <a:ea typeface="楷体_GB2312"/>
              </a:rPr>
              <a:t>p1(-1,10)</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_GB2312"/>
              </a:rPr>
              <a:t>p2(11,0)</a:t>
            </a:r>
            <a:r>
              <a:rPr lang="zh-CN" altLang="en-US" dirty="0">
                <a:latin typeface="Times New Roman" panose="02020603050405020304" pitchFamily="18" charset="0"/>
                <a:ea typeface="楷体" panose="02010609060101010101" pitchFamily="49" charset="-122"/>
              </a:rPr>
              <a:t>进行裁剪，给出裁剪过程。</a:t>
            </a:r>
            <a:endParaRPr lang="en-US" altLang="zh-CN" dirty="0">
              <a:latin typeface="Times New Roman" panose="02020603050405020304" pitchFamily="18" charset="0"/>
              <a:ea typeface="楷体_GB2312"/>
            </a:endParaRPr>
          </a:p>
        </p:txBody>
      </p:sp>
      <p:sp>
        <p:nvSpPr>
          <p:cNvPr id="54274" name="标题 1"/>
          <p:cNvSpPr>
            <a:spLocks noGrp="1"/>
          </p:cNvSpPr>
          <p:nvPr>
            <p:ph type="title"/>
          </p:nvPr>
        </p:nvSpPr>
        <p:spPr/>
        <p:txBody>
          <a:bodyPr vert="horz" wrap="square" lIns="91440" tIns="45720" rIns="91440" bIns="45720" anchor="ctr" anchorCtr="0"/>
          <a:p>
            <a:r>
              <a:rPr lang="zh-CN" altLang="en-US" dirty="0">
                <a:latin typeface="楷体" panose="02010609060101010101" pitchFamily="49" charset="-122"/>
                <a:ea typeface="楷体" panose="02010609060101010101" pitchFamily="49" charset="-122"/>
              </a:rPr>
              <a:t>直线段裁剪练习</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3"/>
          <p:cNvSpPr>
            <a:spLocks noGrp="1"/>
          </p:cNvSpPr>
          <p:nvPr>
            <p:ph idx="1"/>
          </p:nvPr>
        </p:nvSpPr>
        <p:spPr>
          <a:xfrm>
            <a:off x="457200" y="1557338"/>
            <a:ext cx="8229600" cy="2735262"/>
          </a:xfrm>
        </p:spPr>
        <p:txBody>
          <a:bodyPr vert="horz" wrap="square" lIns="91440" tIns="45720" rIns="91440" bIns="45720" anchor="t" anchorCtr="0"/>
          <a:p>
            <a:pPr marL="342900" lvl="2" indent="-342900" eaLnBrk="1" hangingPunct="1"/>
            <a:r>
              <a:rPr lang="zh-CN" altLang="en-US" sz="2800" b="1" dirty="0">
                <a:solidFill>
                  <a:srgbClr val="0303D7"/>
                </a:solidFill>
                <a:latin typeface="楷体" panose="02010609060101010101" pitchFamily="49" charset="-122"/>
                <a:ea typeface="楷体" panose="02010609060101010101" pitchFamily="49" charset="-122"/>
              </a:rPr>
              <a:t>多边形裁剪比直线裁剪复杂，</a:t>
            </a:r>
            <a:r>
              <a:rPr lang="zh-CN" altLang="en-US" sz="2800" b="1" dirty="0">
                <a:latin typeface="楷体" panose="02010609060101010101" pitchFamily="49" charset="-122"/>
                <a:ea typeface="楷体" panose="02010609060101010101" pitchFamily="49" charset="-122"/>
              </a:rPr>
              <a:t>不能直接使用直线段裁剪</a:t>
            </a:r>
            <a:endParaRPr lang="zh-CN" altLang="en-US" b="1" dirty="0">
              <a:solidFill>
                <a:srgbClr val="0303D7"/>
              </a:solidFill>
              <a:latin typeface="楷体" panose="02010609060101010101" pitchFamily="49" charset="-122"/>
              <a:ea typeface="楷体" panose="02010609060101010101" pitchFamily="49" charset="-122"/>
            </a:endParaRPr>
          </a:p>
          <a:p>
            <a:pPr lvl="1" eaLnBrk="1" hangingPunct="1"/>
            <a:r>
              <a:rPr lang="zh-CN" altLang="en-US" b="1" dirty="0">
                <a:latin typeface="楷体" panose="02010609060101010101" pitchFamily="49" charset="-122"/>
                <a:ea typeface="楷体" panose="02010609060101010101" pitchFamily="49" charset="-122"/>
              </a:rPr>
              <a:t>直线位置不能反映多边形位置</a:t>
            </a:r>
            <a:endParaRPr lang="en-US" altLang="zh-CN" b="1" dirty="0">
              <a:latin typeface="楷体" panose="02010609060101010101" pitchFamily="49" charset="-122"/>
              <a:ea typeface="楷体" panose="02010609060101010101" pitchFamily="49" charset="-122"/>
            </a:endParaRPr>
          </a:p>
          <a:p>
            <a:pPr lvl="1" eaLnBrk="1" hangingPunct="1"/>
            <a:r>
              <a:rPr lang="zh-CN" altLang="en-US" b="1" dirty="0">
                <a:latin typeface="楷体" panose="02010609060101010101" pitchFamily="49" charset="-122"/>
                <a:ea typeface="楷体" panose="02010609060101010101" pitchFamily="49" charset="-122"/>
              </a:rPr>
              <a:t>直线之间相互独立，而多边形是封闭的，裁剪后也应该得到封闭多边形顶点序列。</a:t>
            </a:r>
            <a:endParaRPr lang="en-US" altLang="zh-CN" b="1" dirty="0">
              <a:latin typeface="楷体" panose="02010609060101010101" pitchFamily="49" charset="-122"/>
              <a:ea typeface="楷体" panose="02010609060101010101" pitchFamily="49" charset="-122"/>
            </a:endParaRPr>
          </a:p>
          <a:p>
            <a:pPr lvl="1" eaLnBrk="1" hangingPunct="1"/>
            <a:r>
              <a:rPr lang="zh-CN" altLang="en-US" b="1" dirty="0">
                <a:latin typeface="楷体" panose="02010609060101010101" pitchFamily="49" charset="-122"/>
                <a:ea typeface="楷体" panose="02010609060101010101" pitchFamily="49" charset="-122"/>
              </a:rPr>
              <a:t>裁剪结果可能不止一个多边形</a:t>
            </a:r>
            <a:endParaRPr lang="en-US" altLang="zh-CN" b="1" dirty="0">
              <a:latin typeface="楷体" panose="02010609060101010101" pitchFamily="49" charset="-122"/>
              <a:ea typeface="楷体" panose="02010609060101010101" pitchFamily="49" charset="-122"/>
            </a:endParaRPr>
          </a:p>
          <a:p>
            <a:pPr lvl="1" eaLnBrk="1" hangingPunct="1"/>
            <a:endParaRPr lang="en-US" altLang="zh-CN" b="1" dirty="0">
              <a:latin typeface="楷体" panose="02010609060101010101" pitchFamily="49" charset="-122"/>
              <a:ea typeface="楷体_GB2312"/>
            </a:endParaRPr>
          </a:p>
        </p:txBody>
      </p:sp>
      <p:grpSp>
        <p:nvGrpSpPr>
          <p:cNvPr id="55298" name="组合 54288"/>
          <p:cNvGrpSpPr/>
          <p:nvPr/>
        </p:nvGrpSpPr>
        <p:grpSpPr>
          <a:xfrm>
            <a:off x="250825" y="4724400"/>
            <a:ext cx="8382000" cy="1752600"/>
            <a:chOff x="360" y="2601"/>
            <a:chExt cx="5280" cy="1104"/>
          </a:xfrm>
        </p:grpSpPr>
        <p:grpSp>
          <p:nvGrpSpPr>
            <p:cNvPr id="55299" name="Group 3"/>
            <p:cNvGrpSpPr/>
            <p:nvPr/>
          </p:nvGrpSpPr>
          <p:grpSpPr>
            <a:xfrm>
              <a:off x="360" y="2745"/>
              <a:ext cx="1536" cy="960"/>
              <a:chOff x="192" y="1728"/>
              <a:chExt cx="1536" cy="960"/>
            </a:xfrm>
          </p:grpSpPr>
          <p:sp>
            <p:nvSpPr>
              <p:cNvPr id="55300" name="Rectangle 4"/>
              <p:cNvSpPr/>
              <p:nvPr/>
            </p:nvSpPr>
            <p:spPr>
              <a:xfrm>
                <a:off x="528" y="1728"/>
                <a:ext cx="1200" cy="960"/>
              </a:xfrm>
              <a:prstGeom prst="rect">
                <a:avLst/>
              </a:prstGeom>
              <a:solidFill>
                <a:srgbClr val="FFFFFF"/>
              </a:solid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55301" name="Freeform 5"/>
              <p:cNvSpPr/>
              <p:nvPr/>
            </p:nvSpPr>
            <p:spPr>
              <a:xfrm>
                <a:off x="192" y="1872"/>
                <a:ext cx="1248" cy="672"/>
              </a:xfrm>
              <a:custGeom>
                <a:avLst/>
                <a:gdLst/>
                <a:ahLst/>
                <a:cxnLst>
                  <a:cxn ang="0">
                    <a:pos x="144" y="0"/>
                  </a:cxn>
                  <a:cxn ang="0">
                    <a:pos x="1248" y="336"/>
                  </a:cxn>
                  <a:cxn ang="0">
                    <a:pos x="0" y="672"/>
                  </a:cxn>
                  <a:cxn ang="0">
                    <a:pos x="144" y="0"/>
                  </a:cxn>
                </a:cxnLst>
                <a:pathLst>
                  <a:path w="1248" h="672">
                    <a:moveTo>
                      <a:pt x="144" y="0"/>
                    </a:moveTo>
                    <a:lnTo>
                      <a:pt x="1248" y="336"/>
                    </a:lnTo>
                    <a:lnTo>
                      <a:pt x="0" y="672"/>
                    </a:lnTo>
                    <a:lnTo>
                      <a:pt x="144" y="0"/>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grpSp>
        <p:sp>
          <p:nvSpPr>
            <p:cNvPr id="55302" name="Freeform 8"/>
            <p:cNvSpPr/>
            <p:nvPr/>
          </p:nvSpPr>
          <p:spPr>
            <a:xfrm>
              <a:off x="698" y="2950"/>
              <a:ext cx="910" cy="522"/>
            </a:xfrm>
            <a:custGeom>
              <a:avLst/>
              <a:gdLst/>
              <a:ahLst/>
              <a:cxnLst>
                <a:cxn ang="0">
                  <a:pos x="0" y="0"/>
                </a:cxn>
                <a:cxn ang="0">
                  <a:pos x="910" y="275"/>
                </a:cxn>
                <a:cxn ang="0">
                  <a:pos x="0" y="522"/>
                </a:cxn>
                <a:cxn ang="0">
                  <a:pos x="0" y="0"/>
                </a:cxn>
              </a:cxnLst>
              <a:pathLst>
                <a:path w="910" h="522">
                  <a:moveTo>
                    <a:pt x="0" y="0"/>
                  </a:moveTo>
                  <a:lnTo>
                    <a:pt x="910" y="275"/>
                  </a:lnTo>
                  <a:lnTo>
                    <a:pt x="0" y="522"/>
                  </a:lnTo>
                  <a:lnTo>
                    <a:pt x="0" y="0"/>
                  </a:lnTo>
                  <a:close/>
                </a:path>
              </a:pathLst>
            </a:custGeom>
            <a:noFill/>
            <a:ln w="57150" cap="flat" cmpd="sng">
              <a:solidFill>
                <a:srgbClr val="FF0000"/>
              </a:solidFill>
              <a:prstDash val="solid"/>
              <a:round/>
              <a:headEnd type="none" w="med" len="med"/>
              <a:tailEnd type="none" w="med" len="med"/>
            </a:ln>
          </p:spPr>
          <p:txBody>
            <a:bodyPr/>
            <a:p>
              <a:endParaRPr lang="zh-CN" altLang="en-US"/>
            </a:p>
          </p:txBody>
        </p:sp>
        <p:grpSp>
          <p:nvGrpSpPr>
            <p:cNvPr id="55303" name="Group 9"/>
            <p:cNvGrpSpPr/>
            <p:nvPr/>
          </p:nvGrpSpPr>
          <p:grpSpPr>
            <a:xfrm>
              <a:off x="2184" y="2601"/>
              <a:ext cx="1440" cy="1104"/>
              <a:chOff x="2064" y="1584"/>
              <a:chExt cx="1440" cy="1104"/>
            </a:xfrm>
          </p:grpSpPr>
          <p:sp>
            <p:nvSpPr>
              <p:cNvPr id="55304" name="Rectangle 10"/>
              <p:cNvSpPr/>
              <p:nvPr/>
            </p:nvSpPr>
            <p:spPr>
              <a:xfrm>
                <a:off x="2304" y="1728"/>
                <a:ext cx="1200" cy="960"/>
              </a:xfrm>
              <a:prstGeom prst="rect">
                <a:avLst/>
              </a:prstGeom>
              <a:solidFill>
                <a:srgbClr val="FFFFFF"/>
              </a:solid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55305" name="Freeform 11"/>
              <p:cNvSpPr/>
              <p:nvPr/>
            </p:nvSpPr>
            <p:spPr>
              <a:xfrm>
                <a:off x="2064" y="1584"/>
                <a:ext cx="1248" cy="672"/>
              </a:xfrm>
              <a:custGeom>
                <a:avLst/>
                <a:gdLst/>
                <a:ahLst/>
                <a:cxnLst>
                  <a:cxn ang="0">
                    <a:pos x="144" y="0"/>
                  </a:cxn>
                  <a:cxn ang="0">
                    <a:pos x="1248" y="336"/>
                  </a:cxn>
                  <a:cxn ang="0">
                    <a:pos x="0" y="672"/>
                  </a:cxn>
                  <a:cxn ang="0">
                    <a:pos x="144" y="0"/>
                  </a:cxn>
                </a:cxnLst>
                <a:pathLst>
                  <a:path w="1248" h="672">
                    <a:moveTo>
                      <a:pt x="144" y="0"/>
                    </a:moveTo>
                    <a:lnTo>
                      <a:pt x="1248" y="336"/>
                    </a:lnTo>
                    <a:lnTo>
                      <a:pt x="0" y="672"/>
                    </a:lnTo>
                    <a:lnTo>
                      <a:pt x="144" y="0"/>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grpSp>
        <p:grpSp>
          <p:nvGrpSpPr>
            <p:cNvPr id="55306" name="Group 13"/>
            <p:cNvGrpSpPr/>
            <p:nvPr/>
          </p:nvGrpSpPr>
          <p:grpSpPr>
            <a:xfrm>
              <a:off x="4104" y="2601"/>
              <a:ext cx="1536" cy="1104"/>
              <a:chOff x="4128" y="1584"/>
              <a:chExt cx="1536" cy="1104"/>
            </a:xfrm>
          </p:grpSpPr>
          <p:sp>
            <p:nvSpPr>
              <p:cNvPr id="55307" name="Rectangle 14"/>
              <p:cNvSpPr/>
              <p:nvPr/>
            </p:nvSpPr>
            <p:spPr>
              <a:xfrm>
                <a:off x="4128" y="1728"/>
                <a:ext cx="1200" cy="960"/>
              </a:xfrm>
              <a:prstGeom prst="rect">
                <a:avLst/>
              </a:prstGeom>
              <a:solidFill>
                <a:srgbClr val="FFFFFF"/>
              </a:solid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55308" name="Freeform 15"/>
              <p:cNvSpPr/>
              <p:nvPr/>
            </p:nvSpPr>
            <p:spPr>
              <a:xfrm>
                <a:off x="4416" y="1584"/>
                <a:ext cx="1248" cy="672"/>
              </a:xfrm>
              <a:custGeom>
                <a:avLst/>
                <a:gdLst/>
                <a:ahLst/>
                <a:cxnLst>
                  <a:cxn ang="0">
                    <a:pos x="144" y="0"/>
                  </a:cxn>
                  <a:cxn ang="0">
                    <a:pos x="1248" y="336"/>
                  </a:cxn>
                  <a:cxn ang="0">
                    <a:pos x="0" y="672"/>
                  </a:cxn>
                  <a:cxn ang="0">
                    <a:pos x="144" y="0"/>
                  </a:cxn>
                </a:cxnLst>
                <a:pathLst>
                  <a:path w="1248" h="672">
                    <a:moveTo>
                      <a:pt x="144" y="0"/>
                    </a:moveTo>
                    <a:lnTo>
                      <a:pt x="1248" y="336"/>
                    </a:lnTo>
                    <a:lnTo>
                      <a:pt x="0" y="672"/>
                    </a:lnTo>
                    <a:lnTo>
                      <a:pt x="144" y="0"/>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grpSp>
        <p:sp>
          <p:nvSpPr>
            <p:cNvPr id="55309" name="Freeform 17"/>
            <p:cNvSpPr/>
            <p:nvPr/>
          </p:nvSpPr>
          <p:spPr>
            <a:xfrm>
              <a:off x="2424" y="2739"/>
              <a:ext cx="1008" cy="466"/>
            </a:xfrm>
            <a:custGeom>
              <a:avLst/>
              <a:gdLst/>
              <a:ahLst/>
              <a:cxnLst>
                <a:cxn ang="0">
                  <a:pos x="361" y="0"/>
                </a:cxn>
                <a:cxn ang="0">
                  <a:pos x="1008" y="198"/>
                </a:cxn>
                <a:cxn ang="0">
                  <a:pos x="0" y="466"/>
                </a:cxn>
                <a:cxn ang="0">
                  <a:pos x="0" y="2"/>
                </a:cxn>
                <a:cxn ang="0">
                  <a:pos x="361" y="0"/>
                </a:cxn>
              </a:cxnLst>
              <a:pathLst>
                <a:path w="1008" h="466">
                  <a:moveTo>
                    <a:pt x="361" y="0"/>
                  </a:moveTo>
                  <a:lnTo>
                    <a:pt x="1008" y="198"/>
                  </a:lnTo>
                  <a:lnTo>
                    <a:pt x="0" y="466"/>
                  </a:lnTo>
                  <a:lnTo>
                    <a:pt x="0" y="2"/>
                  </a:lnTo>
                  <a:lnTo>
                    <a:pt x="361" y="0"/>
                  </a:lnTo>
                  <a:close/>
                </a:path>
              </a:pathLst>
            </a:custGeom>
            <a:noFill/>
            <a:ln w="57150" cap="flat" cmpd="sng">
              <a:solidFill>
                <a:srgbClr val="FF0000"/>
              </a:solidFill>
              <a:prstDash val="solid"/>
              <a:round/>
              <a:headEnd type="none" w="med" len="med"/>
              <a:tailEnd type="none" w="med" len="med"/>
            </a:ln>
          </p:spPr>
          <p:txBody>
            <a:bodyPr/>
            <a:p>
              <a:endParaRPr lang="zh-CN" altLang="en-US"/>
            </a:p>
          </p:txBody>
        </p:sp>
        <p:sp>
          <p:nvSpPr>
            <p:cNvPr id="55310" name="Freeform 18"/>
            <p:cNvSpPr/>
            <p:nvPr/>
          </p:nvSpPr>
          <p:spPr>
            <a:xfrm>
              <a:off x="4392" y="2737"/>
              <a:ext cx="912" cy="536"/>
            </a:xfrm>
            <a:custGeom>
              <a:avLst/>
              <a:gdLst/>
              <a:ahLst/>
              <a:cxnLst>
                <a:cxn ang="0">
                  <a:pos x="112" y="4"/>
                </a:cxn>
                <a:cxn ang="0">
                  <a:pos x="588" y="0"/>
                </a:cxn>
                <a:cxn ang="0">
                  <a:pos x="912" y="100"/>
                </a:cxn>
                <a:cxn ang="0">
                  <a:pos x="912" y="292"/>
                </a:cxn>
                <a:cxn ang="0">
                  <a:pos x="0" y="536"/>
                </a:cxn>
                <a:cxn ang="0">
                  <a:pos x="112" y="4"/>
                </a:cxn>
              </a:cxnLst>
              <a:pathLst>
                <a:path w="912" h="536">
                  <a:moveTo>
                    <a:pt x="112" y="4"/>
                  </a:moveTo>
                  <a:lnTo>
                    <a:pt x="588" y="0"/>
                  </a:lnTo>
                  <a:lnTo>
                    <a:pt x="912" y="100"/>
                  </a:lnTo>
                  <a:lnTo>
                    <a:pt x="912" y="292"/>
                  </a:lnTo>
                  <a:lnTo>
                    <a:pt x="0" y="536"/>
                  </a:lnTo>
                  <a:lnTo>
                    <a:pt x="112" y="4"/>
                  </a:lnTo>
                  <a:close/>
                </a:path>
              </a:pathLst>
            </a:custGeom>
            <a:noFill/>
            <a:ln w="57150" cap="flat" cmpd="sng">
              <a:solidFill>
                <a:srgbClr val="FF0000"/>
              </a:solidFill>
              <a:prstDash val="solid"/>
              <a:round/>
              <a:headEnd type="none" w="med" len="med"/>
              <a:tailEnd type="none" w="med" len="med"/>
            </a:ln>
          </p:spPr>
          <p:txBody>
            <a:bodyPr/>
            <a:p>
              <a:endParaRPr lang="zh-CN" altLang="en-US"/>
            </a:p>
          </p:txBody>
        </p:sp>
      </p:grpSp>
      <p:sp>
        <p:nvSpPr>
          <p:cNvPr id="55311" name="标题 2"/>
          <p:cNvSpPr>
            <a:spLocks noGrp="1"/>
          </p:cNvSpPr>
          <p:nvPr>
            <p:ph type="title"/>
          </p:nvPr>
        </p:nvSpPr>
        <p:spPr/>
        <p:txBody>
          <a:bodyPr vert="horz" wrap="square" lIns="91440" tIns="45720" rIns="91440" bIns="45720" anchor="ctr" anchorCtr="0"/>
          <a:p>
            <a:pPr algn="l"/>
            <a:r>
              <a:rPr lang="en-US" altLang="zh-CN" sz="3200" b="1" dirty="0">
                <a:solidFill>
                  <a:schemeClr val="tx1"/>
                </a:solidFill>
                <a:latin typeface="Times New Roman" panose="02020603050405020304" pitchFamily="18" charset="0"/>
                <a:ea typeface="楷体_GB2312"/>
                <a:sym typeface="楷体_GB2312"/>
              </a:rPr>
              <a:t>3.7.3 </a:t>
            </a:r>
            <a:r>
              <a:rPr lang="zh-CN" altLang="en-US" sz="3200" b="1" dirty="0">
                <a:solidFill>
                  <a:schemeClr val="tx1"/>
                </a:solidFill>
                <a:latin typeface="Times New Roman" panose="02020603050405020304" pitchFamily="18" charset="0"/>
                <a:ea typeface="楷体" panose="02010609060101010101" pitchFamily="49" charset="-122"/>
                <a:sym typeface="楷体_GB2312"/>
              </a:rPr>
              <a:t>多边形的裁剪</a:t>
            </a:r>
            <a:endParaRPr lang="zh-CN" altLang="en-US" sz="3200" b="1" dirty="0">
              <a:solidFill>
                <a:schemeClr val="tx1"/>
              </a:solidFill>
              <a:latin typeface="Times New Roman" panose="02020603050405020304" pitchFamily="18" charset="0"/>
              <a:ea typeface="楷体" panose="02010609060101010101" pitchFamily="49" charset="-122"/>
              <a:sym typeface="楷体_GB231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内容占位符 2"/>
          <p:cNvSpPr>
            <a:spLocks noGrp="1"/>
          </p:cNvSpPr>
          <p:nvPr>
            <p:ph idx="1"/>
          </p:nvPr>
        </p:nvSpPr>
        <p:spPr>
          <a:xfrm>
            <a:off x="392113" y="1541463"/>
            <a:ext cx="8229600" cy="2478087"/>
          </a:xfrm>
        </p:spPr>
        <p:txBody>
          <a:bodyPr vert="horz" wrap="square" lIns="91440" tIns="45720" rIns="91440" bIns="45720" anchor="t" anchorCtr="0"/>
          <a:p>
            <a:r>
              <a:rPr lang="zh-CN" altLang="en-US" sz="2600" b="1" dirty="0">
                <a:latin typeface="楷体_GB2312"/>
                <a:ea typeface="楷体" panose="02010609060101010101" pitchFamily="49" charset="-122"/>
                <a:cs typeface="+mn-cs"/>
              </a:rPr>
              <a:t>对多边形的裁剪</a:t>
            </a:r>
            <a:r>
              <a:rPr lang="zh-CN" altLang="en-US" sz="2600" b="1" dirty="0">
                <a:solidFill>
                  <a:srgbClr val="0303D7"/>
                </a:solidFill>
                <a:latin typeface="楷体_GB2312"/>
                <a:ea typeface="楷体" panose="02010609060101010101" pitchFamily="49" charset="-122"/>
                <a:cs typeface="+mn-cs"/>
              </a:rPr>
              <a:t>不等于把多边形的每一条边进行裁剪，</a:t>
            </a:r>
            <a:r>
              <a:rPr lang="zh-CN" altLang="en-US" sz="2600" b="1" dirty="0">
                <a:latin typeface="楷体_GB2312"/>
                <a:ea typeface="楷体" panose="02010609060101010101" pitchFamily="49" charset="-122"/>
                <a:cs typeface="+mn-cs"/>
              </a:rPr>
              <a:t>否则为不连贯的折线或者</a:t>
            </a:r>
            <a:r>
              <a:rPr lang="zh-CN" altLang="en-US" sz="2600" b="1" dirty="0">
                <a:solidFill>
                  <a:srgbClr val="FF3300"/>
                </a:solidFill>
                <a:latin typeface="楷体_GB2312"/>
                <a:ea typeface="楷体" panose="02010609060101010101" pitchFamily="49" charset="-122"/>
                <a:cs typeface="+mn-cs"/>
              </a:rPr>
              <a:t>错误</a:t>
            </a:r>
            <a:r>
              <a:rPr lang="zh-CN" altLang="en-US" sz="2600" b="1" dirty="0">
                <a:latin typeface="楷体_GB2312"/>
                <a:ea typeface="楷体" panose="02010609060101010101" pitchFamily="49" charset="-122"/>
                <a:cs typeface="+mn-cs"/>
              </a:rPr>
              <a:t>的图形</a:t>
            </a:r>
            <a:endParaRPr lang="zh-CN" altLang="en-US" sz="2600" b="1" dirty="0">
              <a:latin typeface="楷体" panose="02010609060101010101" pitchFamily="49" charset="-122"/>
              <a:ea typeface="楷体" panose="02010609060101010101" pitchFamily="49" charset="-122"/>
              <a:cs typeface="+mn-cs"/>
            </a:endParaRPr>
          </a:p>
        </p:txBody>
      </p:sp>
      <p:sp>
        <p:nvSpPr>
          <p:cNvPr id="56322" name="Freeform 27"/>
          <p:cNvSpPr/>
          <p:nvPr/>
        </p:nvSpPr>
        <p:spPr>
          <a:xfrm>
            <a:off x="642938" y="4143375"/>
            <a:ext cx="2357437" cy="1643063"/>
          </a:xfrm>
          <a:custGeom>
            <a:avLst/>
            <a:gdLst/>
            <a:ahLst/>
            <a:cxnLst>
              <a:cxn ang="0">
                <a:pos x="0" y="2147483647"/>
              </a:cxn>
              <a:cxn ang="0">
                <a:pos x="2147483647" y="2147483647"/>
              </a:cxn>
              <a:cxn ang="0">
                <a:pos x="2147483647" y="2147483647"/>
              </a:cxn>
              <a:cxn ang="0">
                <a:pos x="2147483647" y="0"/>
              </a:cxn>
              <a:cxn ang="0">
                <a:pos x="0" y="2147483647"/>
              </a:cxn>
            </a:cxnLst>
            <a:pathLst>
              <a:path w="1210" h="580">
                <a:moveTo>
                  <a:pt x="0" y="145"/>
                </a:moveTo>
                <a:lnTo>
                  <a:pt x="581" y="580"/>
                </a:lnTo>
                <a:lnTo>
                  <a:pt x="1210" y="290"/>
                </a:lnTo>
                <a:lnTo>
                  <a:pt x="1210" y="0"/>
                </a:lnTo>
                <a:lnTo>
                  <a:pt x="0" y="145"/>
                </a:lnTo>
                <a:close/>
              </a:path>
            </a:pathLst>
          </a:custGeom>
          <a:solidFill>
            <a:srgbClr val="FFFF99">
              <a:alpha val="67058"/>
            </a:srgbClr>
          </a:solidFill>
          <a:ln w="9525" cap="flat" cmpd="sng">
            <a:solidFill>
              <a:schemeClr val="tx1"/>
            </a:solidFill>
            <a:prstDash val="solid"/>
            <a:round/>
            <a:headEnd type="none" w="med" len="med"/>
            <a:tailEnd type="none" w="med" len="med"/>
          </a:ln>
        </p:spPr>
        <p:txBody>
          <a:bodyPr/>
          <a:p>
            <a:endParaRPr lang="zh-CN" altLang="en-US"/>
          </a:p>
        </p:txBody>
      </p:sp>
      <p:sp>
        <p:nvSpPr>
          <p:cNvPr id="56323" name="Rectangle 9"/>
          <p:cNvSpPr/>
          <p:nvPr/>
        </p:nvSpPr>
        <p:spPr>
          <a:xfrm>
            <a:off x="1500188" y="4500563"/>
            <a:ext cx="1055687" cy="747712"/>
          </a:xfrm>
          <a:prstGeom prst="rect">
            <a:avLst/>
          </a:prstGeom>
          <a:solidFill>
            <a:srgbClr val="00B0F0">
              <a:alpha val="45882"/>
            </a:srgbClr>
          </a:solidFill>
          <a:ln w="19050" cap="flat" cmpd="sng">
            <a:solidFill>
              <a:srgbClr val="00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56324" name="Freeform 27"/>
          <p:cNvSpPr/>
          <p:nvPr/>
        </p:nvSpPr>
        <p:spPr>
          <a:xfrm>
            <a:off x="3857625" y="4500563"/>
            <a:ext cx="1714500" cy="1285875"/>
          </a:xfrm>
          <a:custGeom>
            <a:avLst/>
            <a:gdLst/>
            <a:ahLst/>
            <a:cxnLst>
              <a:cxn ang="0">
                <a:pos x="0" y="2147483647"/>
              </a:cxn>
              <a:cxn ang="0">
                <a:pos x="2147483647" y="2147483647"/>
              </a:cxn>
              <a:cxn ang="0">
                <a:pos x="2147483647" y="2147483647"/>
              </a:cxn>
              <a:cxn ang="0">
                <a:pos x="2147483647" y="0"/>
              </a:cxn>
              <a:cxn ang="0">
                <a:pos x="0" y="2147483647"/>
              </a:cxn>
            </a:cxnLst>
            <a:pathLst>
              <a:path w="1210" h="580">
                <a:moveTo>
                  <a:pt x="0" y="145"/>
                </a:moveTo>
                <a:lnTo>
                  <a:pt x="581" y="580"/>
                </a:lnTo>
                <a:lnTo>
                  <a:pt x="1210" y="290"/>
                </a:lnTo>
                <a:lnTo>
                  <a:pt x="1210" y="0"/>
                </a:lnTo>
                <a:lnTo>
                  <a:pt x="0" y="145"/>
                </a:lnTo>
                <a:close/>
              </a:path>
            </a:pathLst>
          </a:custGeom>
          <a:solidFill>
            <a:srgbClr val="FFFF99">
              <a:alpha val="67058"/>
            </a:srgbClr>
          </a:solidFill>
          <a:ln w="9525" cap="flat" cmpd="sng">
            <a:solidFill>
              <a:schemeClr val="tx1"/>
            </a:solidFill>
            <a:prstDash val="solid"/>
            <a:round/>
            <a:headEnd type="none" w="med" len="med"/>
            <a:tailEnd type="none" w="med" len="med"/>
          </a:ln>
        </p:spPr>
        <p:txBody>
          <a:bodyPr/>
          <a:p>
            <a:endParaRPr lang="zh-CN" altLang="en-US"/>
          </a:p>
        </p:txBody>
      </p:sp>
      <p:sp>
        <p:nvSpPr>
          <p:cNvPr id="56325" name="Rectangle 9"/>
          <p:cNvSpPr/>
          <p:nvPr/>
        </p:nvSpPr>
        <p:spPr>
          <a:xfrm>
            <a:off x="4143375" y="4357688"/>
            <a:ext cx="1055688" cy="747712"/>
          </a:xfrm>
          <a:prstGeom prst="rect">
            <a:avLst/>
          </a:prstGeom>
          <a:solidFill>
            <a:srgbClr val="00B0F0">
              <a:alpha val="67058"/>
            </a:srgbClr>
          </a:solidFill>
          <a:ln w="19050" cap="flat" cmpd="sng">
            <a:solidFill>
              <a:srgbClr val="00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56326" name="Freeform 27"/>
          <p:cNvSpPr/>
          <p:nvPr/>
        </p:nvSpPr>
        <p:spPr>
          <a:xfrm>
            <a:off x="6858000" y="4500563"/>
            <a:ext cx="1000125" cy="928687"/>
          </a:xfrm>
          <a:custGeom>
            <a:avLst/>
            <a:gdLst/>
            <a:ahLst/>
            <a:cxnLst>
              <a:cxn ang="0">
                <a:pos x="0" y="2147483647"/>
              </a:cxn>
              <a:cxn ang="0">
                <a:pos x="2147483647" y="2147483647"/>
              </a:cxn>
              <a:cxn ang="0">
                <a:pos x="2147483647" y="2147483647"/>
              </a:cxn>
              <a:cxn ang="0">
                <a:pos x="2147483647" y="0"/>
              </a:cxn>
              <a:cxn ang="0">
                <a:pos x="0" y="2147483647"/>
              </a:cxn>
            </a:cxnLst>
            <a:pathLst>
              <a:path w="1210" h="580">
                <a:moveTo>
                  <a:pt x="0" y="145"/>
                </a:moveTo>
                <a:lnTo>
                  <a:pt x="581" y="580"/>
                </a:lnTo>
                <a:lnTo>
                  <a:pt x="1210" y="290"/>
                </a:lnTo>
                <a:lnTo>
                  <a:pt x="1210" y="0"/>
                </a:lnTo>
                <a:lnTo>
                  <a:pt x="0" y="145"/>
                </a:lnTo>
                <a:close/>
              </a:path>
            </a:pathLst>
          </a:custGeom>
          <a:solidFill>
            <a:srgbClr val="FFFF99">
              <a:alpha val="67058"/>
            </a:srgbClr>
          </a:solidFill>
          <a:ln w="9525" cap="flat" cmpd="sng">
            <a:solidFill>
              <a:schemeClr val="tx1"/>
            </a:solidFill>
            <a:prstDash val="solid"/>
            <a:round/>
            <a:headEnd type="none" w="med" len="med"/>
            <a:tailEnd type="none" w="med" len="med"/>
          </a:ln>
        </p:spPr>
        <p:txBody>
          <a:bodyPr/>
          <a:p>
            <a:endParaRPr lang="zh-CN" altLang="en-US"/>
          </a:p>
        </p:txBody>
      </p:sp>
      <p:sp>
        <p:nvSpPr>
          <p:cNvPr id="56327" name="Rectangle 9"/>
          <p:cNvSpPr/>
          <p:nvPr/>
        </p:nvSpPr>
        <p:spPr>
          <a:xfrm>
            <a:off x="6429375" y="4357688"/>
            <a:ext cx="1785938" cy="1285875"/>
          </a:xfrm>
          <a:prstGeom prst="rect">
            <a:avLst/>
          </a:prstGeom>
          <a:solidFill>
            <a:srgbClr val="00B0F0">
              <a:alpha val="45882"/>
            </a:srgbClr>
          </a:solidFill>
          <a:ln w="19050" cap="flat" cmpd="sng">
            <a:solidFill>
              <a:srgbClr val="00FFFF"/>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56328" name="标题 1"/>
          <p:cNvSpPr>
            <a:spLocks noGrp="1"/>
          </p:cNvSpPr>
          <p:nvPr>
            <p:ph type="title"/>
          </p:nvPr>
        </p:nvSpPr>
        <p:spPr/>
        <p:txBody>
          <a:bodyPr vert="horz" wrap="square" lIns="91440" tIns="45720" rIns="91440" bIns="45720" anchor="ctr" anchorCtr="0"/>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idx="1"/>
          </p:nvPr>
        </p:nvSpPr>
        <p:spPr>
          <a:xfrm>
            <a:off x="500063" y="1571625"/>
            <a:ext cx="8229600" cy="4525963"/>
          </a:xfrm>
        </p:spPr>
        <p:txBody>
          <a:bodyPr vert="horz" wrap="square" lIns="91440" tIns="45720" rIns="91440" bIns="45720" anchor="t" anchorCtr="0"/>
          <a:p>
            <a:pPr eaLnBrk="1" hangingPunct="1"/>
            <a:r>
              <a:rPr lang="zh-CN" altLang="en-US" b="1" dirty="0">
                <a:latin typeface="楷体" panose="02010609060101010101" pitchFamily="49" charset="-122"/>
                <a:ea typeface="楷体" panose="02010609060101010101" pitchFamily="49" charset="-122"/>
                <a:cs typeface="+mn-cs"/>
              </a:rPr>
              <a:t>特殊例子</a:t>
            </a:r>
            <a:r>
              <a:rPr lang="en-US" altLang="zh-CN" b="1" dirty="0">
                <a:latin typeface="楷体" panose="02010609060101010101" pitchFamily="49" charset="-122"/>
                <a:ea typeface="楷体_GB2312"/>
                <a:cs typeface="+mn-cs"/>
              </a:rPr>
              <a:t>: </a:t>
            </a:r>
            <a:endParaRPr lang="en-US" altLang="zh-CN" b="1" i="1" dirty="0">
              <a:latin typeface="楷体" panose="02010609060101010101" pitchFamily="49" charset="-122"/>
              <a:ea typeface="楷体_GB2312"/>
              <a:cs typeface="+mn-cs"/>
            </a:endParaRPr>
          </a:p>
        </p:txBody>
      </p:sp>
      <p:sp>
        <p:nvSpPr>
          <p:cNvPr id="57346" name="Rectangle 3"/>
          <p:cNvSpPr>
            <a:spLocks noGrp="1"/>
          </p:cNvSpPr>
          <p:nvPr>
            <p:ph type="title"/>
          </p:nvPr>
        </p:nvSpPr>
        <p:spPr/>
        <p:txBody>
          <a:bodyPr vert="horz" wrap="square" lIns="91440" tIns="45720" rIns="91440" bIns="45720" anchor="ctr" anchorCtr="0"/>
          <a:p>
            <a:pPr eaLnBrk="1" hangingPunct="1">
              <a:buNone/>
            </a:pPr>
            <a:r>
              <a:rPr lang="en-US" altLang="zh-CN" sz="3200" dirty="0">
                <a:latin typeface="Times New Roman" panose="02020603050405020304" pitchFamily="18" charset="0"/>
                <a:ea typeface="楷体_GB2312"/>
              </a:rPr>
              <a:t>Why Is Clipping Hard?</a:t>
            </a:r>
            <a:endParaRPr lang="en-US" altLang="zh-CN" sz="3200" dirty="0">
              <a:latin typeface="Times New Roman" panose="02020603050405020304" pitchFamily="18" charset="0"/>
              <a:ea typeface="楷体_GB2312"/>
            </a:endParaRPr>
          </a:p>
        </p:txBody>
      </p:sp>
      <p:grpSp>
        <p:nvGrpSpPr>
          <p:cNvPr id="57347" name="组合 55307"/>
          <p:cNvGrpSpPr/>
          <p:nvPr/>
        </p:nvGrpSpPr>
        <p:grpSpPr>
          <a:xfrm>
            <a:off x="2555875" y="3213100"/>
            <a:ext cx="3048000" cy="2362200"/>
            <a:chOff x="1610" y="2024"/>
            <a:chExt cx="1920" cy="1488"/>
          </a:xfrm>
        </p:grpSpPr>
        <p:sp>
          <p:nvSpPr>
            <p:cNvPr id="57348" name="Freeform 4"/>
            <p:cNvSpPr/>
            <p:nvPr/>
          </p:nvSpPr>
          <p:spPr>
            <a:xfrm>
              <a:off x="1610" y="2024"/>
              <a:ext cx="1632" cy="1488"/>
            </a:xfrm>
            <a:custGeom>
              <a:avLst/>
              <a:gdLst/>
              <a:ahLst/>
              <a:cxnLst>
                <a:cxn ang="0">
                  <a:pos x="912" y="1392"/>
                </a:cxn>
                <a:cxn ang="0">
                  <a:pos x="912" y="1008"/>
                </a:cxn>
                <a:cxn ang="0">
                  <a:pos x="576" y="1056"/>
                </a:cxn>
                <a:cxn ang="0">
                  <a:pos x="576" y="1296"/>
                </a:cxn>
                <a:cxn ang="0">
                  <a:pos x="336" y="1200"/>
                </a:cxn>
                <a:cxn ang="0">
                  <a:pos x="336" y="240"/>
                </a:cxn>
                <a:cxn ang="0">
                  <a:pos x="1248" y="240"/>
                </a:cxn>
                <a:cxn ang="0">
                  <a:pos x="1632" y="576"/>
                </a:cxn>
                <a:cxn ang="0">
                  <a:pos x="1632" y="0"/>
                </a:cxn>
                <a:cxn ang="0">
                  <a:pos x="0" y="0"/>
                </a:cxn>
                <a:cxn ang="0">
                  <a:pos x="0" y="1488"/>
                </a:cxn>
                <a:cxn ang="0">
                  <a:pos x="912" y="1392"/>
                </a:cxn>
              </a:cxnLst>
              <a:pathLst>
                <a:path w="1632" h="1488">
                  <a:moveTo>
                    <a:pt x="912" y="1392"/>
                  </a:moveTo>
                  <a:lnTo>
                    <a:pt x="912" y="1008"/>
                  </a:lnTo>
                  <a:lnTo>
                    <a:pt x="576" y="1056"/>
                  </a:lnTo>
                  <a:lnTo>
                    <a:pt x="576" y="1296"/>
                  </a:lnTo>
                  <a:lnTo>
                    <a:pt x="336" y="1200"/>
                  </a:lnTo>
                  <a:lnTo>
                    <a:pt x="336" y="240"/>
                  </a:lnTo>
                  <a:lnTo>
                    <a:pt x="1248" y="240"/>
                  </a:lnTo>
                  <a:lnTo>
                    <a:pt x="1632" y="576"/>
                  </a:lnTo>
                  <a:lnTo>
                    <a:pt x="1632" y="0"/>
                  </a:lnTo>
                  <a:lnTo>
                    <a:pt x="0" y="0"/>
                  </a:lnTo>
                  <a:lnTo>
                    <a:pt x="0" y="1488"/>
                  </a:lnTo>
                  <a:lnTo>
                    <a:pt x="912" y="1392"/>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sp>
          <p:nvSpPr>
            <p:cNvPr id="57349" name="Rectangle 5"/>
            <p:cNvSpPr/>
            <p:nvPr/>
          </p:nvSpPr>
          <p:spPr>
            <a:xfrm>
              <a:off x="2330" y="2379"/>
              <a:ext cx="1200" cy="960"/>
            </a:xfrm>
            <a:prstGeom prst="rect">
              <a:avLst/>
            </a:prstGeom>
            <a:no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2">
                                            <p:txEl>
                                              <p:charRg st="0" end="7"/>
                                            </p:txEl>
                                          </p:spTgt>
                                        </p:tgtEl>
                                        <p:attrNameLst>
                                          <p:attrName>style.visibility</p:attrName>
                                        </p:attrNameLst>
                                      </p:cBhvr>
                                      <p:to>
                                        <p:strVal val="visible"/>
                                      </p:to>
                                    </p:set>
                                    <p:anim calcmode="lin" valueType="num">
                                      <p:cBhvr additive="base">
                                        <p:cTn id="7" dur="500" fill="hold"/>
                                        <p:tgtEl>
                                          <p:spTgt spid="3584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2">
                                            <p:txEl>
                                              <p:charRg st="0"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ChangeArrowheads="1"/>
          </p:cNvSpPr>
          <p:nvPr>
            <p:ph idx="1"/>
          </p:nvPr>
        </p:nvSpPr>
        <p:spPr>
          <a:xfrm>
            <a:off x="298450" y="1568450"/>
            <a:ext cx="8589963" cy="4527550"/>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ts val="0"/>
              </a:spcBef>
              <a:spcAft>
                <a:spcPct val="0"/>
              </a:spcAft>
              <a:buClrTx/>
              <a:buSzTx/>
              <a:buFontTx/>
              <a:buChar char="•"/>
              <a:defRPr/>
            </a:pPr>
            <a:r>
              <a:rPr kumimoji="0" lang="zh-CN" altLang="en-US" sz="2600" b="1" i="0" u="none" strike="noStrike" kern="0" cap="none" spc="0" normalizeH="0" baseline="0" noProof="1">
                <a:ln>
                  <a:noFill/>
                </a:ln>
                <a:solidFill>
                  <a:schemeClr val="tx1"/>
                </a:solidFill>
                <a:effectLst/>
                <a:uLnTx/>
                <a:uFillTx/>
                <a:latin typeface="楷体_GB2312" pitchFamily="49" charset="-122"/>
                <a:ea typeface="楷体" panose="02010609060101010101" pitchFamily="49" charset="-122"/>
                <a:cs typeface="+mn-cs"/>
              </a:rPr>
              <a:t>一部分窗口的边界可能成为裁剪后的多边形的边界，一个凹多边形裁剪后可能成为几个多边形。</a:t>
            </a:r>
            <a:r>
              <a:rPr kumimoji="0" lang="zh-CN" altLang="en-US" sz="2600" b="1" i="0" u="none" strike="noStrike" kern="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 panose="02010609060101010101" pitchFamily="49" charset="-122"/>
                <a:cs typeface="+mn-cs"/>
              </a:rPr>
              <a:t>    </a:t>
            </a:r>
            <a:endParaRPr kumimoji="0" lang="zh-CN" altLang="en-US" sz="2600" b="1" i="0" u="none" strike="noStrike" kern="0" cap="none" spc="0" normalizeH="0" baseline="0" noProof="1">
              <a:ln>
                <a:noFill/>
              </a:ln>
              <a:solidFill>
                <a:schemeClr val="tx1"/>
              </a:solidFill>
              <a:effectLst>
                <a:outerShdw blurRad="38100" dist="38100" dir="2700000">
                  <a:srgbClr val="C0C0C0"/>
                </a:outerShdw>
              </a:effectLst>
              <a:uLnTx/>
              <a:uFillTx/>
              <a:latin typeface="幼圆" panose="02010509060101010101" pitchFamily="49" charset="-122"/>
              <a:ea typeface="幼圆" panose="02010509060101010101" pitchFamily="49" charset="-122"/>
              <a:cs typeface="+mn-cs"/>
            </a:endParaRPr>
          </a:p>
        </p:txBody>
      </p:sp>
      <p:sp>
        <p:nvSpPr>
          <p:cNvPr id="58370" name="Rectangle 3"/>
          <p:cNvSpPr>
            <a:spLocks noGrp="1"/>
          </p:cNvSpPr>
          <p:nvPr>
            <p:ph type="title"/>
          </p:nvPr>
        </p:nvSpPr>
        <p:spPr/>
        <p:txBody>
          <a:bodyPr vert="horz" wrap="square" lIns="91440" tIns="45720" rIns="91440" bIns="45720" anchor="ctr" anchorCtr="0"/>
          <a:p>
            <a:pPr eaLnBrk="1" hangingPunct="1">
              <a:buNone/>
            </a:pPr>
            <a:r>
              <a:rPr lang="en-US" altLang="zh-CN" sz="3200" dirty="0">
                <a:latin typeface="Times New Roman" panose="02020603050405020304" pitchFamily="18" charset="0"/>
                <a:ea typeface="楷体_GB2312"/>
              </a:rPr>
              <a:t>Why Is Clipping Hard?</a:t>
            </a:r>
            <a:endParaRPr lang="en-US" altLang="zh-CN" sz="3200" dirty="0">
              <a:latin typeface="Times New Roman" panose="02020603050405020304" pitchFamily="18" charset="0"/>
              <a:ea typeface="楷体_GB2312"/>
            </a:endParaRPr>
          </a:p>
        </p:txBody>
      </p:sp>
      <p:grpSp>
        <p:nvGrpSpPr>
          <p:cNvPr id="58371" name="组合 56329"/>
          <p:cNvGrpSpPr/>
          <p:nvPr/>
        </p:nvGrpSpPr>
        <p:grpSpPr>
          <a:xfrm>
            <a:off x="2555875" y="3213100"/>
            <a:ext cx="3048000" cy="2362200"/>
            <a:chOff x="1536" y="1488"/>
            <a:chExt cx="1920" cy="1488"/>
          </a:xfrm>
        </p:grpSpPr>
        <p:sp>
          <p:nvSpPr>
            <p:cNvPr id="58372" name="Freeform 4"/>
            <p:cNvSpPr/>
            <p:nvPr/>
          </p:nvSpPr>
          <p:spPr>
            <a:xfrm>
              <a:off x="1536" y="1488"/>
              <a:ext cx="1632" cy="1488"/>
            </a:xfrm>
            <a:custGeom>
              <a:avLst/>
              <a:gdLst/>
              <a:ahLst/>
              <a:cxnLst>
                <a:cxn ang="0">
                  <a:pos x="912" y="1392"/>
                </a:cxn>
                <a:cxn ang="0">
                  <a:pos x="912" y="1008"/>
                </a:cxn>
                <a:cxn ang="0">
                  <a:pos x="576" y="1056"/>
                </a:cxn>
                <a:cxn ang="0">
                  <a:pos x="576" y="1296"/>
                </a:cxn>
                <a:cxn ang="0">
                  <a:pos x="336" y="1200"/>
                </a:cxn>
                <a:cxn ang="0">
                  <a:pos x="336" y="240"/>
                </a:cxn>
                <a:cxn ang="0">
                  <a:pos x="1248" y="240"/>
                </a:cxn>
                <a:cxn ang="0">
                  <a:pos x="1632" y="576"/>
                </a:cxn>
                <a:cxn ang="0">
                  <a:pos x="1632" y="0"/>
                </a:cxn>
                <a:cxn ang="0">
                  <a:pos x="0" y="0"/>
                </a:cxn>
                <a:cxn ang="0">
                  <a:pos x="0" y="1488"/>
                </a:cxn>
                <a:cxn ang="0">
                  <a:pos x="912" y="1392"/>
                </a:cxn>
              </a:cxnLst>
              <a:pathLst>
                <a:path w="1632" h="1488">
                  <a:moveTo>
                    <a:pt x="912" y="1392"/>
                  </a:moveTo>
                  <a:lnTo>
                    <a:pt x="912" y="1008"/>
                  </a:lnTo>
                  <a:lnTo>
                    <a:pt x="576" y="1056"/>
                  </a:lnTo>
                  <a:lnTo>
                    <a:pt x="576" y="1296"/>
                  </a:lnTo>
                  <a:lnTo>
                    <a:pt x="336" y="1200"/>
                  </a:lnTo>
                  <a:lnTo>
                    <a:pt x="336" y="240"/>
                  </a:lnTo>
                  <a:lnTo>
                    <a:pt x="1248" y="240"/>
                  </a:lnTo>
                  <a:lnTo>
                    <a:pt x="1632" y="576"/>
                  </a:lnTo>
                  <a:lnTo>
                    <a:pt x="1632" y="0"/>
                  </a:lnTo>
                  <a:lnTo>
                    <a:pt x="0" y="0"/>
                  </a:lnTo>
                  <a:lnTo>
                    <a:pt x="0" y="1488"/>
                  </a:lnTo>
                  <a:lnTo>
                    <a:pt x="912" y="1392"/>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sp>
          <p:nvSpPr>
            <p:cNvPr id="58373" name="Rectangle 5"/>
            <p:cNvSpPr/>
            <p:nvPr/>
          </p:nvSpPr>
          <p:spPr>
            <a:xfrm>
              <a:off x="2256" y="1843"/>
              <a:ext cx="1200" cy="960"/>
            </a:xfrm>
            <a:prstGeom prst="rect">
              <a:avLst/>
            </a:prstGeom>
            <a:no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58374" name="Freeform 6"/>
            <p:cNvSpPr/>
            <p:nvPr/>
          </p:nvSpPr>
          <p:spPr>
            <a:xfrm>
              <a:off x="2256" y="2496"/>
              <a:ext cx="192" cy="312"/>
            </a:xfrm>
            <a:custGeom>
              <a:avLst/>
              <a:gdLst/>
              <a:ahLst/>
              <a:cxnLst>
                <a:cxn ang="0">
                  <a:pos x="192" y="312"/>
                </a:cxn>
                <a:cxn ang="0">
                  <a:pos x="192" y="0"/>
                </a:cxn>
                <a:cxn ang="0">
                  <a:pos x="0" y="24"/>
                </a:cxn>
                <a:cxn ang="0">
                  <a:pos x="0" y="304"/>
                </a:cxn>
                <a:cxn ang="0">
                  <a:pos x="192" y="312"/>
                </a:cxn>
              </a:cxnLst>
              <a:pathLst>
                <a:path w="192" h="312">
                  <a:moveTo>
                    <a:pt x="192" y="312"/>
                  </a:moveTo>
                  <a:lnTo>
                    <a:pt x="192" y="0"/>
                  </a:lnTo>
                  <a:lnTo>
                    <a:pt x="0" y="24"/>
                  </a:lnTo>
                  <a:lnTo>
                    <a:pt x="0" y="304"/>
                  </a:lnTo>
                  <a:lnTo>
                    <a:pt x="192" y="312"/>
                  </a:lnTo>
                  <a:close/>
                </a:path>
              </a:pathLst>
            </a:custGeom>
            <a:solidFill>
              <a:srgbClr val="FFFFFF"/>
            </a:solidFill>
            <a:ln w="76200" cap="flat" cmpd="sng">
              <a:solidFill>
                <a:srgbClr val="FF0000"/>
              </a:solidFill>
              <a:prstDash val="solid"/>
              <a:round/>
              <a:headEnd type="none" w="med" len="med"/>
              <a:tailEnd type="none" w="med" len="med"/>
            </a:ln>
          </p:spPr>
          <p:txBody>
            <a:bodyPr/>
            <a:p>
              <a:endParaRPr lang="zh-CN" altLang="en-US"/>
            </a:p>
          </p:txBody>
        </p:sp>
        <p:sp>
          <p:nvSpPr>
            <p:cNvPr id="58375" name="Freeform 7"/>
            <p:cNvSpPr/>
            <p:nvPr/>
          </p:nvSpPr>
          <p:spPr>
            <a:xfrm>
              <a:off x="2896" y="1824"/>
              <a:ext cx="272" cy="240"/>
            </a:xfrm>
            <a:custGeom>
              <a:avLst/>
              <a:gdLst/>
              <a:ahLst/>
              <a:cxnLst>
                <a:cxn ang="0">
                  <a:pos x="0" y="8"/>
                </a:cxn>
                <a:cxn ang="0">
                  <a:pos x="272" y="240"/>
                </a:cxn>
                <a:cxn ang="0">
                  <a:pos x="272" y="0"/>
                </a:cxn>
                <a:cxn ang="0">
                  <a:pos x="0" y="8"/>
                </a:cxn>
              </a:cxnLst>
              <a:pathLst>
                <a:path w="272" h="240">
                  <a:moveTo>
                    <a:pt x="0" y="8"/>
                  </a:moveTo>
                  <a:lnTo>
                    <a:pt x="272" y="240"/>
                  </a:lnTo>
                  <a:lnTo>
                    <a:pt x="272" y="0"/>
                  </a:lnTo>
                  <a:lnTo>
                    <a:pt x="0" y="8"/>
                  </a:lnTo>
                  <a:close/>
                </a:path>
              </a:pathLst>
            </a:custGeom>
            <a:solidFill>
              <a:srgbClr val="FFFFFF"/>
            </a:solidFill>
            <a:ln w="76200" cap="flat" cmpd="sng">
              <a:solidFill>
                <a:srgbClr val="FF0000"/>
              </a:solidFill>
              <a:prstDash val="solid"/>
              <a:round/>
              <a:headEnd type="none" w="med" len="med"/>
              <a:tailEnd type="none" w="med" len="med"/>
            </a:ln>
          </p:spPr>
          <p:txBody>
            <a:bodyPr/>
            <a:p>
              <a:endParaRPr lang="zh-CN" altLang="en-US"/>
            </a:p>
          </p:txBody>
        </p:sp>
      </p:grpSp>
      <p:sp>
        <p:nvSpPr>
          <p:cNvPr id="36872" name="Text Box 8"/>
          <p:cNvSpPr txBox="1"/>
          <p:nvPr/>
        </p:nvSpPr>
        <p:spPr>
          <a:xfrm>
            <a:off x="2268538" y="5734050"/>
            <a:ext cx="3717925" cy="522288"/>
          </a:xfrm>
          <a:prstGeom prst="rect">
            <a:avLst/>
          </a:prstGeom>
          <a:noFill/>
          <a:ln w="38100">
            <a:noFill/>
          </a:ln>
        </p:spPr>
        <p:txBody>
          <a:bodyPr wrap="none" anchor="ctr" anchorCtr="0">
            <a:spAutoFit/>
          </a:bodyPr>
          <a:p>
            <a:pPr eaLnBrk="0" hangingPunct="0"/>
            <a:r>
              <a:rPr lang="zh-CN" altLang="en-US" sz="2800" b="1" dirty="0">
                <a:latin typeface="楷体" panose="02010609060101010101" pitchFamily="49" charset="-122"/>
                <a:ea typeface="楷体" panose="02010609060101010101" pitchFamily="49" charset="-122"/>
                <a:sym typeface="Monotype Sorts"/>
              </a:rPr>
              <a:t>凹多边形</a:t>
            </a:r>
            <a:r>
              <a:rPr lang="en-US" altLang="zh-CN" sz="2800" b="1" dirty="0">
                <a:latin typeface="楷体" panose="02010609060101010101" pitchFamily="49" charset="-122"/>
                <a:ea typeface="楷体" panose="02010609060101010101" pitchFamily="49" charset="-122"/>
                <a:sym typeface="Monotype Sorts"/>
              </a:rPr>
              <a:t></a:t>
            </a:r>
            <a:r>
              <a:rPr lang="zh-CN" altLang="en-US" sz="2800" b="1" dirty="0">
                <a:latin typeface="楷体" panose="02010609060101010101" pitchFamily="49" charset="-122"/>
                <a:ea typeface="楷体" panose="02010609060101010101" pitchFamily="49" charset="-122"/>
                <a:sym typeface="Monotype Sorts"/>
              </a:rPr>
              <a:t>多个多边形</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6">
                                            <p:txEl>
                                              <p:charRg st="0" end="47"/>
                                            </p:txEl>
                                          </p:spTgt>
                                        </p:tgtEl>
                                        <p:attrNameLst>
                                          <p:attrName>style.visibility</p:attrName>
                                        </p:attrNameLst>
                                      </p:cBhvr>
                                      <p:to>
                                        <p:strVal val="visible"/>
                                      </p:to>
                                    </p:set>
                                    <p:anim calcmode="lin" valueType="num">
                                      <p:cBhvr additive="base">
                                        <p:cTn id="7" dur="500" fill="hold"/>
                                        <p:tgtEl>
                                          <p:spTgt spid="36866">
                                            <p:txEl>
                                              <p:charRg st="0" end="4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6">
                                            <p:txEl>
                                              <p:charRg st="0" end="4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72"/>
                                        </p:tgtEl>
                                        <p:attrNameLst>
                                          <p:attrName>style.visibility</p:attrName>
                                        </p:attrNameLst>
                                      </p:cBhvr>
                                      <p:to>
                                        <p:strVal val="visible"/>
                                      </p:to>
                                    </p:set>
                                    <p:anim calcmode="lin" valueType="num">
                                      <p:cBhvr additive="base">
                                        <p:cTn id="13" dur="500" fill="hold"/>
                                        <p:tgtEl>
                                          <p:spTgt spid="36872"/>
                                        </p:tgtEl>
                                        <p:attrNameLst>
                                          <p:attrName>ppt_x</p:attrName>
                                        </p:attrNameLst>
                                      </p:cBhvr>
                                      <p:tavLst>
                                        <p:tav tm="0">
                                          <p:val>
                                            <p:strVal val="0-#ppt_w/2"/>
                                          </p:val>
                                        </p:tav>
                                        <p:tav tm="100000">
                                          <p:val>
                                            <p:strVal val="#ppt_x"/>
                                          </p:val>
                                        </p:tav>
                                      </p:tavLst>
                                    </p:anim>
                                    <p:anim calcmode="lin" valueType="num">
                                      <p:cBhvr additive="base">
                                        <p:cTn id="14" dur="500" fill="hold"/>
                                        <p:tgtEl>
                                          <p:spTgt spid="368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3687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43" name="Rectangle 3"/>
          <p:cNvSpPr/>
          <p:nvPr/>
        </p:nvSpPr>
        <p:spPr>
          <a:xfrm>
            <a:off x="346075" y="1341438"/>
            <a:ext cx="8572500" cy="2832100"/>
          </a:xfrm>
          <a:prstGeom prst="rect">
            <a:avLst/>
          </a:prstGeom>
          <a:noFill/>
          <a:ln w="9525">
            <a:noFill/>
          </a:ln>
        </p:spPr>
        <p:txBody>
          <a:bodyPr anchor="t" anchorCtr="0">
            <a:spAutoFit/>
          </a:bodyPr>
          <a:p>
            <a:pPr>
              <a:lnSpc>
                <a:spcPct val="120000"/>
              </a:lnSpc>
              <a:spcBef>
                <a:spcPts val="1200"/>
              </a:spcBef>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rPr>
              <a:t>对一个多边形的</a:t>
            </a:r>
            <a:r>
              <a:rPr lang="zh-CN" altLang="en-US" sz="2800" b="1" dirty="0">
                <a:solidFill>
                  <a:srgbClr val="CC0000"/>
                </a:solidFill>
                <a:latin typeface="楷体" panose="02010609060101010101" pitchFamily="49" charset="-122"/>
                <a:ea typeface="楷体" panose="02010609060101010101" pitchFamily="49" charset="-122"/>
              </a:rPr>
              <a:t>裁剪结果仍是多边形，</a:t>
            </a:r>
            <a:r>
              <a:rPr lang="zh-CN" altLang="en-US" sz="2800" b="1" dirty="0">
                <a:latin typeface="楷体" panose="02010609060101010101" pitchFamily="49" charset="-122"/>
                <a:ea typeface="楷体" panose="02010609060101010101" pitchFamily="49" charset="-122"/>
              </a:rPr>
              <a:t>裁剪后多边形的边界可能包含原来的边以及窗口的边框。</a:t>
            </a:r>
            <a:endParaRPr lang="en-US" altLang="zh-CN" sz="2800" b="1" dirty="0">
              <a:latin typeface="楷体" panose="02010609060101010101" pitchFamily="49" charset="-122"/>
              <a:ea typeface="楷体" panose="02010609060101010101" pitchFamily="49" charset="-122"/>
            </a:endParaRPr>
          </a:p>
          <a:p>
            <a:pPr marL="914400" lvl="1" indent="-457200" algn="l" rtl="0" eaLnBrk="1" fontAlgn="base" hangingPunct="1">
              <a:lnSpc>
                <a:spcPct val="120000"/>
              </a:lnSpc>
              <a:spcBef>
                <a:spcPts val="1200"/>
              </a:spcBef>
              <a:spcAft>
                <a:spcPct val="0"/>
              </a:spcAft>
              <a:buFont typeface="Arial" panose="020B0604020202020204" pitchFamily="34" charset="0"/>
              <a:buChar char="‒"/>
            </a:pPr>
            <a:r>
              <a:rPr lang="zh-CN" altLang="en-US" sz="2800" b="1" dirty="0">
                <a:solidFill>
                  <a:schemeClr val="tx1"/>
                </a:solidFill>
                <a:latin typeface="楷体" panose="02010609060101010101" pitchFamily="49" charset="-122"/>
                <a:ea typeface="楷体" panose="02010609060101010101" pitchFamily="49" charset="-122"/>
              </a:rPr>
              <a:t>关键：不仅保留窗口内多边形的边界部分，而且要将窗口边框的有关部分</a:t>
            </a:r>
            <a:r>
              <a:rPr lang="zh-CN" altLang="en-US" sz="2800" b="1" dirty="0">
                <a:solidFill>
                  <a:srgbClr val="FF0000"/>
                </a:solidFill>
                <a:latin typeface="楷体" panose="02010609060101010101" pitchFamily="49" charset="-122"/>
                <a:ea typeface="楷体" panose="02010609060101010101" pitchFamily="49" charset="-122"/>
              </a:rPr>
              <a:t>按次序插入到多边形的保留边界</a:t>
            </a:r>
            <a:r>
              <a:rPr lang="zh-CN" altLang="en-US" sz="2800" b="1" dirty="0">
                <a:solidFill>
                  <a:schemeClr val="tx1"/>
                </a:solidFill>
                <a:latin typeface="楷体" panose="02010609060101010101" pitchFamily="49" charset="-122"/>
                <a:ea typeface="楷体" panose="02010609060101010101" pitchFamily="49" charset="-122"/>
              </a:rPr>
              <a:t>中，使之封闭。</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4" name="椭圆形标注 3"/>
          <p:cNvSpPr/>
          <p:nvPr/>
        </p:nvSpPr>
        <p:spPr>
          <a:xfrm>
            <a:off x="6257925" y="5338763"/>
            <a:ext cx="2071688" cy="1000125"/>
          </a:xfrm>
          <a:prstGeom prst="wedgeEllipseCallout">
            <a:avLst>
              <a:gd name="adj1" fmla="val -48282"/>
              <a:gd name="adj2" fmla="val -53458"/>
            </a:avLst>
          </a:prstGeom>
          <a:noFill/>
          <a:ln w="38100" cap="flat" cmpd="sng">
            <a:solidFill>
              <a:schemeClr val="tx1"/>
            </a:solidFill>
            <a:prstDash val="solid"/>
            <a:round/>
            <a:headEnd type="none" w="med" len="med"/>
            <a:tailEnd type="none" w="med" len="med"/>
          </a:ln>
        </p:spPr>
        <p:txBody>
          <a:bodyPr wrap="none" anchor="ctr" anchorCtr="0"/>
          <a:p>
            <a:pPr algn="ctr"/>
            <a:r>
              <a:rPr lang="zh-CN" altLang="en-US" sz="2800" b="1" dirty="0">
                <a:solidFill>
                  <a:srgbClr val="FF0000"/>
                </a:solidFill>
                <a:latin typeface="楷体" panose="02010609060101010101" pitchFamily="49" charset="-122"/>
                <a:ea typeface="楷体" panose="02010609060101010101" pitchFamily="49" charset="-122"/>
              </a:rPr>
              <a:t>如何实现？</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71686" name="椭圆形标注 9"/>
          <p:cNvSpPr/>
          <p:nvPr/>
        </p:nvSpPr>
        <p:spPr>
          <a:xfrm>
            <a:off x="2773363" y="5495925"/>
            <a:ext cx="2928937" cy="1000125"/>
          </a:xfrm>
          <a:prstGeom prst="wedgeEllipseCallout">
            <a:avLst>
              <a:gd name="adj1" fmla="val -6042"/>
              <a:gd name="adj2" fmla="val -49366"/>
            </a:avLst>
          </a:prstGeom>
          <a:noFill/>
          <a:ln w="38100">
            <a:noFill/>
          </a:ln>
        </p:spPr>
        <p:txBody>
          <a:bodyPr wrap="none" anchor="ctr" anchorCtr="0"/>
          <a:p>
            <a:pPr algn="ctr"/>
            <a:r>
              <a:rPr lang="zh-CN" altLang="en-US" sz="2800" b="1" dirty="0">
                <a:solidFill>
                  <a:srgbClr val="0303D7"/>
                </a:solidFill>
                <a:latin typeface="楷体" panose="02010609060101010101" pitchFamily="49" charset="-122"/>
                <a:ea typeface="楷体" panose="02010609060101010101" pitchFamily="49" charset="-122"/>
              </a:rPr>
              <a:t>换个角度：分治</a:t>
            </a:r>
            <a:endParaRPr lang="zh-CN" altLang="en-US" sz="2800" b="1" dirty="0">
              <a:solidFill>
                <a:srgbClr val="0303D7"/>
              </a:solidFill>
              <a:latin typeface="楷体" panose="02010609060101010101" pitchFamily="49" charset="-122"/>
              <a:ea typeface="楷体" panose="02010609060101010101" pitchFamily="49" charset="-122"/>
            </a:endParaRPr>
          </a:p>
        </p:txBody>
      </p:sp>
      <p:sp>
        <p:nvSpPr>
          <p:cNvPr id="59396" name="标题 2"/>
          <p:cNvSpPr>
            <a:spLocks noGrp="1"/>
          </p:cNvSpPr>
          <p:nvPr>
            <p:ph type="title"/>
          </p:nvPr>
        </p:nvSpPr>
        <p:spPr/>
        <p:txBody>
          <a:bodyPr vert="horz" wrap="square" lIns="91440" tIns="45720" rIns="91440" bIns="45720" anchor="ctr" anchorCtr="0"/>
          <a:p>
            <a:pPr algn="l"/>
            <a:r>
              <a:rPr lang="en-US" altLang="zh-CN" sz="3200" b="1" dirty="0">
                <a:solidFill>
                  <a:schemeClr val="tx1"/>
                </a:solidFill>
                <a:latin typeface="Times New Roman" panose="02020603050405020304" pitchFamily="18" charset="0"/>
                <a:ea typeface="楷体_GB2312"/>
                <a:sym typeface="楷体_GB2312"/>
              </a:rPr>
              <a:t>3.7.3 </a:t>
            </a:r>
            <a:r>
              <a:rPr lang="zh-CN" altLang="en-US" sz="3200" b="1" dirty="0">
                <a:solidFill>
                  <a:schemeClr val="tx1"/>
                </a:solidFill>
                <a:latin typeface="Times New Roman" panose="02020603050405020304" pitchFamily="18" charset="0"/>
                <a:ea typeface="楷体" panose="02010609060101010101" pitchFamily="49" charset="-122"/>
                <a:sym typeface="楷体_GB2312"/>
              </a:rPr>
              <a:t>多边形的裁剪</a:t>
            </a:r>
            <a:r>
              <a:rPr lang="en-US" altLang="zh-CN" sz="3200" b="1" dirty="0">
                <a:solidFill>
                  <a:schemeClr val="tx1"/>
                </a:solidFill>
                <a:latin typeface="Times New Roman" panose="02020603050405020304" pitchFamily="18" charset="0"/>
                <a:ea typeface="楷体" panose="02010609060101010101" pitchFamily="49" charset="-122"/>
                <a:sym typeface="楷体_GB2312"/>
              </a:rPr>
              <a:t>--</a:t>
            </a:r>
            <a:r>
              <a:rPr lang="zh-CN" altLang="en-US" sz="3200" b="1" dirty="0">
                <a:solidFill>
                  <a:schemeClr val="tx1"/>
                </a:solidFill>
                <a:latin typeface="Times New Roman" panose="02020603050405020304" pitchFamily="18" charset="0"/>
                <a:ea typeface="楷体" panose="02010609060101010101" pitchFamily="49" charset="-122"/>
                <a:sym typeface="楷体_GB2312"/>
              </a:rPr>
              <a:t>特点</a:t>
            </a:r>
            <a:endParaRPr lang="zh-CN" altLang="en-US" sz="3200" b="1" dirty="0">
              <a:solidFill>
                <a:schemeClr val="tx1"/>
              </a:solidFill>
              <a:latin typeface="Times New Roman" panose="02020603050405020304" pitchFamily="18" charset="0"/>
              <a:ea typeface="楷体" panose="02010609060101010101" pitchFamily="49" charset="-122"/>
              <a:sym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17443">
                                            <p:txEl>
                                              <p:charRg st="0" end="43"/>
                                            </p:txEl>
                                          </p:spTgt>
                                        </p:tgtEl>
                                        <p:attrNameLst>
                                          <p:attrName>style.visibility</p:attrName>
                                        </p:attrNameLst>
                                      </p:cBhvr>
                                      <p:to>
                                        <p:strVal val="visible"/>
                                      </p:to>
                                    </p:set>
                                    <p:animEffect transition="in" filter="box(in)">
                                      <p:cBhvr>
                                        <p:cTn id="7" dur="500"/>
                                        <p:tgtEl>
                                          <p:spTgt spid="317443">
                                            <p:txEl>
                                              <p:charRg st="0" end="43"/>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17443">
                                            <p:txEl>
                                              <p:charRg st="43" end="97"/>
                                            </p:txEl>
                                          </p:spTgt>
                                        </p:tgtEl>
                                        <p:attrNameLst>
                                          <p:attrName>style.visibility</p:attrName>
                                        </p:attrNameLst>
                                      </p:cBhvr>
                                      <p:to>
                                        <p:strVal val="visible"/>
                                      </p:to>
                                    </p:set>
                                    <p:animEffect transition="in" filter="box(in)">
                                      <p:cBhvr>
                                        <p:cTn id="10" dur="500"/>
                                        <p:tgtEl>
                                          <p:spTgt spid="317443">
                                            <p:txEl>
                                              <p:charRg st="43" end="9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1686"/>
                                        </p:tgtEl>
                                        <p:attrNameLst>
                                          <p:attrName>style.visibility</p:attrName>
                                        </p:attrNameLst>
                                      </p:cBhvr>
                                      <p:to>
                                        <p:strVal val="visible"/>
                                      </p:to>
                                    </p:set>
                                    <p:animEffect transition="in" filter="blinds(horizontal)">
                                      <p:cBhvr>
                                        <p:cTn id="20"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p:bldP spid="4" grpId="0" bldLvl="0" animBg="1"/>
      <p:bldP spid="7168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内容占位符 2"/>
          <p:cNvSpPr>
            <a:spLocks noGrp="1"/>
          </p:cNvSpPr>
          <p:nvPr>
            <p:ph idx="1"/>
          </p:nvPr>
        </p:nvSpPr>
        <p:spPr>
          <a:xfrm>
            <a:off x="250825" y="1509713"/>
            <a:ext cx="8642350" cy="4775200"/>
          </a:xfrm>
        </p:spPr>
        <p:txBody>
          <a:bodyPr vert="horz" wrap="square" lIns="91440" tIns="45720" rIns="91440" bIns="45720" anchor="t" anchorCtr="0"/>
          <a:p>
            <a:pPr>
              <a:spcBef>
                <a:spcPts val="600"/>
              </a:spcBef>
            </a:pPr>
            <a:r>
              <a:rPr lang="zh-CN" altLang="en-US" b="1" dirty="0">
                <a:latin typeface="Times New Roman" panose="02020603050405020304" pitchFamily="18" charset="0"/>
                <a:ea typeface="楷体" panose="02010609060101010101" pitchFamily="49" charset="-122"/>
                <a:cs typeface="+mn-cs"/>
              </a:rPr>
              <a:t>基本思想</a:t>
            </a:r>
            <a:r>
              <a:rPr lang="zh-CN" altLang="en-US" b="1" dirty="0">
                <a:latin typeface="Times New Roman" panose="02020603050405020304" pitchFamily="18" charset="0"/>
                <a:ea typeface="楷体" panose="02010609060101010101" pitchFamily="49" charset="-122"/>
                <a:cs typeface="+mn-cs"/>
                <a:sym typeface="楷体_GB2312"/>
              </a:rPr>
              <a:t>：</a:t>
            </a:r>
            <a:r>
              <a:rPr lang="en-US" altLang="zh-CN" b="1" dirty="0">
                <a:latin typeface="Times New Roman" panose="02020603050405020304" pitchFamily="18" charset="0"/>
                <a:ea typeface="楷体" panose="02010609060101010101" pitchFamily="49" charset="-122"/>
                <a:cs typeface="+mn-cs"/>
                <a:sym typeface="楷体_GB2312"/>
              </a:rPr>
              <a:t>Sutherland-Hodgman</a:t>
            </a:r>
            <a:r>
              <a:rPr lang="zh-CN" altLang="en-US" b="1" dirty="0">
                <a:latin typeface="Times New Roman" panose="02020603050405020304" pitchFamily="18" charset="0"/>
                <a:ea typeface="楷体" panose="02010609060101010101" pitchFamily="49" charset="-122"/>
                <a:cs typeface="+mn-cs"/>
                <a:sym typeface="楷体_GB2312"/>
              </a:rPr>
              <a:t>多边形裁剪算法是一种简便的方法，只要对多边形用窗口的四条边依次裁剪四次，便可得到裁剪后的多边形。</a:t>
            </a:r>
            <a:r>
              <a:rPr lang="zh-CN" altLang="en-US" dirty="0">
                <a:latin typeface="Times New Roman" panose="02020603050405020304" pitchFamily="18" charset="0"/>
                <a:ea typeface="楷体" panose="02010609060101010101" pitchFamily="49" charset="-122"/>
                <a:cs typeface="+mn-cs"/>
                <a:sym typeface="楷体_GB2312"/>
              </a:rPr>
              <a:t>也叫逐边裁剪法，采用了分割处理、逐边裁剪的方法</a:t>
            </a:r>
            <a:endParaRPr lang="zh-CN" altLang="en-US" dirty="0">
              <a:latin typeface="Times New Roman" panose="02020603050405020304" pitchFamily="18" charset="0"/>
              <a:ea typeface="楷体" panose="02010609060101010101" pitchFamily="49" charset="-122"/>
              <a:cs typeface="+mn-cs"/>
              <a:sym typeface="楷体_GB2312"/>
            </a:endParaRPr>
          </a:p>
          <a:p>
            <a:pPr lvl="1">
              <a:spcBef>
                <a:spcPts val="600"/>
              </a:spcBef>
            </a:pPr>
            <a:r>
              <a:rPr lang="zh-CN" altLang="en-US" b="1" dirty="0">
                <a:latin typeface="Times New Roman" panose="02020603050405020304" pitchFamily="18" charset="0"/>
                <a:ea typeface="楷体" panose="02010609060101010101" pitchFamily="49" charset="-122"/>
                <a:sym typeface="楷体_GB2312"/>
              </a:rPr>
              <a:t>逐次多边形裁剪算法</a:t>
            </a:r>
            <a:endParaRPr lang="zh-CN" altLang="en-US" b="1" dirty="0">
              <a:latin typeface="Times New Roman" panose="02020603050405020304" pitchFamily="18" charset="0"/>
              <a:ea typeface="楷体" panose="02010609060101010101" pitchFamily="49" charset="-122"/>
              <a:sym typeface="楷体_GB2312"/>
            </a:endParaRPr>
          </a:p>
          <a:p>
            <a:pPr>
              <a:lnSpc>
                <a:spcPct val="120000"/>
              </a:lnSpc>
              <a:spcBef>
                <a:spcPts val="600"/>
              </a:spcBef>
            </a:pPr>
            <a:endParaRPr lang="zh-CN" altLang="en-US" b="1" dirty="0">
              <a:latin typeface="Times New Roman" panose="02020603050405020304" pitchFamily="18" charset="0"/>
              <a:ea typeface="楷体" panose="02010609060101010101" pitchFamily="49" charset="-122"/>
              <a:cs typeface="+mn-cs"/>
            </a:endParaRPr>
          </a:p>
          <a:p>
            <a:pPr>
              <a:lnSpc>
                <a:spcPct val="120000"/>
              </a:lnSpc>
              <a:spcBef>
                <a:spcPts val="600"/>
              </a:spcBef>
            </a:pPr>
            <a:endParaRPr lang="zh-CN" altLang="en-US" dirty="0">
              <a:latin typeface="Times New Roman" panose="02020603050405020304" pitchFamily="18" charset="0"/>
              <a:ea typeface="楷体" panose="02010609060101010101" pitchFamily="49" charset="-122"/>
              <a:cs typeface="+mn-cs"/>
            </a:endParaRPr>
          </a:p>
        </p:txBody>
      </p:sp>
      <p:grpSp>
        <p:nvGrpSpPr>
          <p:cNvPr id="60418" name="Group 3"/>
          <p:cNvGrpSpPr/>
          <p:nvPr/>
        </p:nvGrpSpPr>
        <p:grpSpPr>
          <a:xfrm>
            <a:off x="1846263" y="4632325"/>
            <a:ext cx="5653087" cy="1927225"/>
            <a:chOff x="768" y="1883"/>
            <a:chExt cx="3983" cy="1588"/>
          </a:xfrm>
        </p:grpSpPr>
        <p:sp>
          <p:nvSpPr>
            <p:cNvPr id="60419" name="AutoShape 4"/>
            <p:cNvSpPr/>
            <p:nvPr/>
          </p:nvSpPr>
          <p:spPr>
            <a:xfrm rot="-3981426">
              <a:off x="452" y="2392"/>
              <a:ext cx="1360" cy="620"/>
            </a:xfrm>
            <a:prstGeom prst="rightArrow">
              <a:avLst>
                <a:gd name="adj1" fmla="val 23509"/>
                <a:gd name="adj2" fmla="val 7196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60420" name="Rectangle 5"/>
            <p:cNvSpPr/>
            <p:nvPr/>
          </p:nvSpPr>
          <p:spPr>
            <a:xfrm>
              <a:off x="768" y="2216"/>
              <a:ext cx="615" cy="898"/>
            </a:xfrm>
            <a:prstGeom prst="rect">
              <a:avLst/>
            </a:prstGeom>
            <a:no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60421" name="AutoShape 6"/>
            <p:cNvSpPr/>
            <p:nvPr/>
          </p:nvSpPr>
          <p:spPr>
            <a:xfrm rot="-3981426">
              <a:off x="1499" y="2389"/>
              <a:ext cx="1360" cy="620"/>
            </a:xfrm>
            <a:prstGeom prst="rightArrow">
              <a:avLst>
                <a:gd name="adj1" fmla="val 23509"/>
                <a:gd name="adj2" fmla="val 7196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60422" name="Rectangle 7"/>
            <p:cNvSpPr/>
            <p:nvPr/>
          </p:nvSpPr>
          <p:spPr>
            <a:xfrm>
              <a:off x="1815" y="2160"/>
              <a:ext cx="615" cy="898"/>
            </a:xfrm>
            <a:prstGeom prst="rect">
              <a:avLst/>
            </a:prstGeom>
            <a:no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60423" name="Rectangle 8"/>
            <p:cNvSpPr/>
            <p:nvPr/>
          </p:nvSpPr>
          <p:spPr>
            <a:xfrm>
              <a:off x="2058" y="1883"/>
              <a:ext cx="555" cy="277"/>
            </a:xfrm>
            <a:prstGeom prst="rect">
              <a:avLst/>
            </a:prstGeom>
            <a:solidFill>
              <a:schemeClr val="bg1"/>
            </a:solidFill>
            <a:ln w="9525">
              <a:noFill/>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60424" name="AutoShape 9"/>
            <p:cNvSpPr/>
            <p:nvPr/>
          </p:nvSpPr>
          <p:spPr>
            <a:xfrm rot="-3981426">
              <a:off x="2564" y="2389"/>
              <a:ext cx="1360" cy="620"/>
            </a:xfrm>
            <a:prstGeom prst="rightArrow">
              <a:avLst>
                <a:gd name="adj1" fmla="val 23509"/>
                <a:gd name="adj2" fmla="val 7196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60425" name="Rectangle 10"/>
            <p:cNvSpPr/>
            <p:nvPr/>
          </p:nvSpPr>
          <p:spPr>
            <a:xfrm>
              <a:off x="2880" y="2213"/>
              <a:ext cx="615" cy="898"/>
            </a:xfrm>
            <a:prstGeom prst="rect">
              <a:avLst/>
            </a:prstGeom>
            <a:no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60426" name="Rectangle 11"/>
            <p:cNvSpPr/>
            <p:nvPr/>
          </p:nvSpPr>
          <p:spPr>
            <a:xfrm>
              <a:off x="3110" y="1939"/>
              <a:ext cx="504" cy="277"/>
            </a:xfrm>
            <a:prstGeom prst="rect">
              <a:avLst/>
            </a:prstGeom>
            <a:solidFill>
              <a:schemeClr val="bg1"/>
            </a:solidFill>
            <a:ln w="9525">
              <a:noFill/>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60427" name="Rectangle 12"/>
            <p:cNvSpPr/>
            <p:nvPr/>
          </p:nvSpPr>
          <p:spPr>
            <a:xfrm>
              <a:off x="3519" y="2216"/>
              <a:ext cx="176" cy="898"/>
            </a:xfrm>
            <a:prstGeom prst="rect">
              <a:avLst/>
            </a:prstGeom>
            <a:solidFill>
              <a:schemeClr val="bg1"/>
            </a:solidFill>
            <a:ln w="9525">
              <a:noFill/>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60428" name="AutoShape 13"/>
            <p:cNvSpPr/>
            <p:nvPr/>
          </p:nvSpPr>
          <p:spPr>
            <a:xfrm rot="-3981426">
              <a:off x="3620" y="2389"/>
              <a:ext cx="1360" cy="620"/>
            </a:xfrm>
            <a:prstGeom prst="rightArrow">
              <a:avLst>
                <a:gd name="adj1" fmla="val 23509"/>
                <a:gd name="adj2" fmla="val 7196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60429" name="Rectangle 14"/>
            <p:cNvSpPr/>
            <p:nvPr/>
          </p:nvSpPr>
          <p:spPr>
            <a:xfrm>
              <a:off x="3936" y="2213"/>
              <a:ext cx="615" cy="898"/>
            </a:xfrm>
            <a:prstGeom prst="rect">
              <a:avLst/>
            </a:prstGeom>
            <a:no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60430" name="Rectangle 15"/>
            <p:cNvSpPr/>
            <p:nvPr/>
          </p:nvSpPr>
          <p:spPr>
            <a:xfrm>
              <a:off x="4165" y="1939"/>
              <a:ext cx="496" cy="277"/>
            </a:xfrm>
            <a:prstGeom prst="rect">
              <a:avLst/>
            </a:prstGeom>
            <a:solidFill>
              <a:schemeClr val="bg1"/>
            </a:solidFill>
            <a:ln w="9525">
              <a:noFill/>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60431" name="Rectangle 16"/>
            <p:cNvSpPr/>
            <p:nvPr/>
          </p:nvSpPr>
          <p:spPr>
            <a:xfrm>
              <a:off x="4575" y="2216"/>
              <a:ext cx="176" cy="898"/>
            </a:xfrm>
            <a:prstGeom prst="rect">
              <a:avLst/>
            </a:prstGeom>
            <a:solidFill>
              <a:schemeClr val="bg1"/>
            </a:solidFill>
            <a:ln w="9525">
              <a:noFill/>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60432" name="Rectangle 17"/>
            <p:cNvSpPr/>
            <p:nvPr/>
          </p:nvSpPr>
          <p:spPr>
            <a:xfrm>
              <a:off x="3936" y="3126"/>
              <a:ext cx="615" cy="345"/>
            </a:xfrm>
            <a:prstGeom prst="rect">
              <a:avLst/>
            </a:prstGeom>
            <a:solidFill>
              <a:schemeClr val="bg1"/>
            </a:solidFill>
            <a:ln w="9525">
              <a:noFill/>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grpSp>
      <p:sp>
        <p:nvSpPr>
          <p:cNvPr id="19" name="标题 2"/>
          <p:cNvSpPr txBox="1">
            <a:spLocks noChangeArrowheads="1"/>
          </p:cNvSpPr>
          <p:nvPr/>
        </p:nvSpPr>
        <p:spPr bwMode="auto">
          <a:xfrm>
            <a:off x="468313" y="3778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_GB2312"/>
                <a:cs typeface="楷体_GB2312"/>
                <a:sym typeface="楷体_GB2312"/>
              </a:rPr>
              <a:t>3.7.3 </a:t>
            </a:r>
            <a:r>
              <a:rPr kumimoji="0" lang="zh-CN" altLang="en-US"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rPr>
              <a:t>多边形的裁剪</a:t>
            </a: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rPr>
              <a:t>--</a:t>
            </a:r>
            <a:r>
              <a:rPr kumimoji="0" lang="en-US" altLang="zh-CN" sz="32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28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Sutherland-Hodgman</a:t>
            </a:r>
            <a:endParaRPr kumimoji="0" lang="zh-CN" altLang="en-US"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p:txBody>
          <a:bodyPr vert="horz" wrap="square" lIns="91440" tIns="45720" rIns="91440" bIns="45720" anchor="ctr" anchorCtr="0"/>
          <a:p>
            <a:pPr>
              <a:buNone/>
            </a:pPr>
            <a:r>
              <a:rPr lang="en-US" altLang="zh-CN" sz="3200" b="1" dirty="0">
                <a:latin typeface="Times New Roman" panose="02020603050405020304" pitchFamily="18" charset="0"/>
                <a:ea typeface="楷体" panose="02010609060101010101" pitchFamily="49" charset="-122"/>
              </a:rPr>
              <a:t>Sutherland-Hodgman Clipping</a:t>
            </a:r>
            <a:endParaRPr lang="en-US" altLang="zh-CN" sz="3200" b="1" dirty="0">
              <a:latin typeface="Times New Roman" panose="02020603050405020304" pitchFamily="18" charset="0"/>
              <a:ea typeface="楷体" panose="02010609060101010101" pitchFamily="49" charset="-122"/>
            </a:endParaRPr>
          </a:p>
        </p:txBody>
      </p:sp>
      <p:sp>
        <p:nvSpPr>
          <p:cNvPr id="61442" name="Rectangle 4"/>
          <p:cNvSpPr/>
          <p:nvPr/>
        </p:nvSpPr>
        <p:spPr>
          <a:xfrm>
            <a:off x="3581400" y="4114800"/>
            <a:ext cx="2057400" cy="1676400"/>
          </a:xfrm>
          <a:prstGeom prst="rect">
            <a:avLst/>
          </a:prstGeom>
          <a:no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1443" name="Freeform 5"/>
          <p:cNvSpPr/>
          <p:nvPr/>
        </p:nvSpPr>
        <p:spPr>
          <a:xfrm>
            <a:off x="3200400" y="3657600"/>
            <a:ext cx="2819400" cy="2514600"/>
          </a:xfrm>
          <a:custGeom>
            <a:avLst/>
            <a:gdLst/>
            <a:ahLst/>
            <a:cxnLst>
              <a:cxn ang="0">
                <a:pos x="2147483647" y="0"/>
              </a:cxn>
              <a:cxn ang="0">
                <a:pos x="0" y="2147483647"/>
              </a:cxn>
              <a:cxn ang="0">
                <a:pos x="2147483647" y="2147483647"/>
              </a:cxn>
              <a:cxn ang="0">
                <a:pos x="2147483647" y="2147483647"/>
              </a:cxn>
              <a:cxn ang="0">
                <a:pos x="2147483647" y="2147483647"/>
              </a:cxn>
              <a:cxn ang="0">
                <a:pos x="2147483647" y="2147483647"/>
              </a:cxn>
              <a:cxn ang="0">
                <a:pos x="2147483647" y="0"/>
              </a:cxn>
            </a:cxnLst>
            <a:pathLst>
              <a:path w="1776" h="1584">
                <a:moveTo>
                  <a:pt x="1776" y="0"/>
                </a:moveTo>
                <a:lnTo>
                  <a:pt x="0" y="816"/>
                </a:lnTo>
                <a:lnTo>
                  <a:pt x="1296" y="1584"/>
                </a:lnTo>
                <a:lnTo>
                  <a:pt x="1728" y="912"/>
                </a:lnTo>
                <a:lnTo>
                  <a:pt x="1200" y="768"/>
                </a:lnTo>
                <a:lnTo>
                  <a:pt x="1632" y="432"/>
                </a:lnTo>
                <a:lnTo>
                  <a:pt x="1776" y="0"/>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p:txBody>
          <a:bodyPr vert="horz" wrap="square" lIns="91440" tIns="45720" rIns="91440" bIns="45720" anchor="ctr" anchorCtr="0"/>
          <a:p>
            <a:pPr>
              <a:buNone/>
            </a:pPr>
            <a:r>
              <a:rPr lang="en-US" altLang="zh-CN" sz="3200" b="1" dirty="0">
                <a:latin typeface="Times New Roman" panose="02020603050405020304" pitchFamily="18" charset="0"/>
                <a:ea typeface="楷体" panose="02010609060101010101" pitchFamily="49" charset="-122"/>
              </a:rPr>
              <a:t>Sutherland-Hodgman Clipping</a:t>
            </a:r>
            <a:endParaRPr lang="en-US" altLang="zh-CN" sz="3200" b="1" dirty="0">
              <a:latin typeface="Times New Roman" panose="02020603050405020304" pitchFamily="18" charset="0"/>
              <a:ea typeface="楷体" panose="02010609060101010101" pitchFamily="49" charset="-122"/>
            </a:endParaRPr>
          </a:p>
        </p:txBody>
      </p:sp>
      <p:sp>
        <p:nvSpPr>
          <p:cNvPr id="62466" name="Rectangle 4"/>
          <p:cNvSpPr/>
          <p:nvPr/>
        </p:nvSpPr>
        <p:spPr>
          <a:xfrm>
            <a:off x="3581400" y="4114800"/>
            <a:ext cx="2057400" cy="1676400"/>
          </a:xfrm>
          <a:prstGeom prst="rect">
            <a:avLst/>
          </a:prstGeom>
          <a:no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2467" name="Freeform 5"/>
          <p:cNvSpPr/>
          <p:nvPr/>
        </p:nvSpPr>
        <p:spPr>
          <a:xfrm>
            <a:off x="3200400" y="3657600"/>
            <a:ext cx="2819400" cy="2514600"/>
          </a:xfrm>
          <a:custGeom>
            <a:avLst/>
            <a:gdLst/>
            <a:ahLst/>
            <a:cxnLst>
              <a:cxn ang="0">
                <a:pos x="2147483647" y="0"/>
              </a:cxn>
              <a:cxn ang="0">
                <a:pos x="0" y="2147483647"/>
              </a:cxn>
              <a:cxn ang="0">
                <a:pos x="2147483647" y="2147483647"/>
              </a:cxn>
              <a:cxn ang="0">
                <a:pos x="2147483647" y="2147483647"/>
              </a:cxn>
              <a:cxn ang="0">
                <a:pos x="2147483647" y="2147483647"/>
              </a:cxn>
              <a:cxn ang="0">
                <a:pos x="2147483647" y="2147483647"/>
              </a:cxn>
              <a:cxn ang="0">
                <a:pos x="2147483647" y="0"/>
              </a:cxn>
            </a:cxnLst>
            <a:pathLst>
              <a:path w="1776" h="1584">
                <a:moveTo>
                  <a:pt x="1776" y="0"/>
                </a:moveTo>
                <a:lnTo>
                  <a:pt x="0" y="816"/>
                </a:lnTo>
                <a:lnTo>
                  <a:pt x="1296" y="1584"/>
                </a:lnTo>
                <a:lnTo>
                  <a:pt x="1728" y="912"/>
                </a:lnTo>
                <a:lnTo>
                  <a:pt x="1200" y="768"/>
                </a:lnTo>
                <a:lnTo>
                  <a:pt x="1632" y="432"/>
                </a:lnTo>
                <a:lnTo>
                  <a:pt x="1776" y="0"/>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sp>
        <p:nvSpPr>
          <p:cNvPr id="62468" name="Line 6"/>
          <p:cNvSpPr/>
          <p:nvPr/>
        </p:nvSpPr>
        <p:spPr>
          <a:xfrm flipV="1">
            <a:off x="5638800" y="3352800"/>
            <a:ext cx="0" cy="3200400"/>
          </a:xfrm>
          <a:prstGeom prst="line">
            <a:avLst/>
          </a:prstGeom>
          <a:ln w="76200" cap="flat" cmpd="sng">
            <a:solidFill>
              <a:srgbClr val="0303D7"/>
            </a:solidFill>
            <a:prstDash val="solid"/>
            <a:round/>
            <a:headEnd type="none" w="med" len="med"/>
            <a:tailEnd type="non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3"/>
          <p:cNvSpPr>
            <a:spLocks noGrp="1"/>
          </p:cNvSpPr>
          <p:nvPr>
            <p:ph type="body" idx="4294967295"/>
          </p:nvPr>
        </p:nvSpPr>
        <p:spPr>
          <a:xfrm>
            <a:off x="428625" y="2143125"/>
            <a:ext cx="8229600" cy="3543300"/>
          </a:xfrm>
        </p:spPr>
        <p:txBody>
          <a:bodyPr vert="horz" wrap="square" lIns="91440" tIns="45720" rIns="91440" bIns="45720" anchor="t" anchorCtr="0"/>
          <a:p>
            <a:pPr eaLnBrk="1" hangingPunct="1"/>
            <a:r>
              <a:rPr lang="zh-CN" altLang="en-US" sz="2800" b="1" dirty="0">
                <a:latin typeface="楷体" panose="02010609060101010101" pitchFamily="49" charset="-122"/>
                <a:ea typeface="楷体" panose="02010609060101010101" pitchFamily="49" charset="-122"/>
              </a:rPr>
              <a:t>点的裁剪</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直线段裁剪（重要）</a:t>
            </a:r>
            <a:endParaRPr lang="en-US" altLang="zh-CN"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多边形裁剪</a:t>
            </a:r>
            <a:endParaRPr lang="zh-CN" altLang="en-US" sz="28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字符裁剪</a:t>
            </a:r>
            <a:endParaRPr lang="en-US" altLang="zh-CN" sz="2800" b="1" dirty="0">
              <a:latin typeface="楷体" panose="02010609060101010101" pitchFamily="49" charset="-122"/>
              <a:ea typeface="楷体" panose="02010609060101010101" pitchFamily="49" charset="-122"/>
            </a:endParaRPr>
          </a:p>
          <a:p>
            <a:pPr eaLnBrk="1" hangingPunct="1"/>
            <a:endParaRPr lang="en-US" altLang="zh-CN" sz="2800" b="1" dirty="0">
              <a:latin typeface="楷体" panose="02010609060101010101" pitchFamily="49" charset="-122"/>
              <a:ea typeface="楷体" panose="02010609060101010101" pitchFamily="49" charset="-122"/>
            </a:endParaRPr>
          </a:p>
          <a:p>
            <a:pPr eaLnBrk="1" hangingPunct="1">
              <a:buClr>
                <a:schemeClr val="tx2"/>
              </a:buClr>
              <a:buSzPct val="75000"/>
              <a:buNone/>
            </a:pPr>
            <a:r>
              <a:rPr lang="zh-CN" altLang="en-US" sz="2800" b="1" dirty="0">
                <a:latin typeface="楷体" panose="02010609060101010101" pitchFamily="49" charset="-122"/>
                <a:ea typeface="楷体" panose="02010609060101010101" pitchFamily="49" charset="-122"/>
              </a:rPr>
              <a:t>裁剪处理的基础</a:t>
            </a:r>
            <a:endParaRPr lang="zh-CN" altLang="en-US" sz="2800" b="1" dirty="0">
              <a:latin typeface="楷体" panose="02010609060101010101" pitchFamily="49" charset="-122"/>
              <a:ea typeface="楷体" panose="02010609060101010101" pitchFamily="49" charset="-122"/>
            </a:endParaRPr>
          </a:p>
          <a:p>
            <a:pPr lvl="1" eaLnBrk="1" hangingPunct="1"/>
            <a:r>
              <a:rPr lang="en-US" altLang="zh-CN" sz="2400" b="1" dirty="0">
                <a:solidFill>
                  <a:srgbClr val="0000FF"/>
                </a:solidFill>
                <a:latin typeface="楷体" panose="02010609060101010101" pitchFamily="49" charset="-122"/>
                <a:ea typeface="楷体" panose="02010609060101010101" pitchFamily="49" charset="-122"/>
              </a:rPr>
              <a:t>(1)</a:t>
            </a:r>
            <a:r>
              <a:rPr lang="zh-CN" altLang="en-US" sz="2400" b="1" dirty="0">
                <a:solidFill>
                  <a:srgbClr val="0000FF"/>
                </a:solidFill>
                <a:latin typeface="楷体" panose="02010609060101010101" pitchFamily="49" charset="-122"/>
                <a:ea typeface="楷体" panose="02010609060101010101" pitchFamily="49" charset="-122"/>
              </a:rPr>
              <a:t>图元关于窗口内外关系的判别</a:t>
            </a:r>
            <a:endParaRPr lang="zh-CN" altLang="en-US" sz="2400" b="1" dirty="0">
              <a:solidFill>
                <a:srgbClr val="0000FF"/>
              </a:solidFill>
              <a:latin typeface="楷体" panose="02010609060101010101" pitchFamily="49" charset="-122"/>
              <a:ea typeface="楷体" panose="02010609060101010101" pitchFamily="49" charset="-122"/>
            </a:endParaRPr>
          </a:p>
          <a:p>
            <a:pPr lvl="1" eaLnBrk="1" hangingPunct="1"/>
            <a:r>
              <a:rPr lang="en-US" altLang="zh-CN" sz="2400" b="1" dirty="0">
                <a:solidFill>
                  <a:srgbClr val="0000FF"/>
                </a:solidFill>
                <a:latin typeface="楷体" panose="02010609060101010101" pitchFamily="49" charset="-122"/>
                <a:ea typeface="楷体" panose="02010609060101010101" pitchFamily="49" charset="-122"/>
              </a:rPr>
              <a:t>(2)</a:t>
            </a:r>
            <a:r>
              <a:rPr lang="zh-CN" altLang="en-US" sz="2400" b="1" dirty="0">
                <a:solidFill>
                  <a:srgbClr val="0000FF"/>
                </a:solidFill>
                <a:latin typeface="楷体" panose="02010609060101010101" pitchFamily="49" charset="-122"/>
                <a:ea typeface="楷体" panose="02010609060101010101" pitchFamily="49" charset="-122"/>
              </a:rPr>
              <a:t>图元与窗口的求交</a:t>
            </a:r>
            <a:endParaRPr lang="zh-CN" altLang="en-US" sz="2400" b="1" dirty="0">
              <a:solidFill>
                <a:srgbClr val="0000FF"/>
              </a:solidFill>
              <a:latin typeface="楷体" panose="02010609060101010101" pitchFamily="49" charset="-122"/>
              <a:ea typeface="楷体" panose="02010609060101010101" pitchFamily="49" charset="-122"/>
            </a:endParaRPr>
          </a:p>
        </p:txBody>
      </p:sp>
      <p:sp>
        <p:nvSpPr>
          <p:cNvPr id="4" name="标题 1"/>
          <p:cNvSpPr txBox="1"/>
          <p:nvPr/>
        </p:nvSpPr>
        <p:spPr>
          <a:xfrm>
            <a:off x="473075" y="296863"/>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32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3.7 </a:t>
            </a:r>
            <a:r>
              <a:rPr kumimoji="1" lang="zh-CN" altLang="en-US" sz="32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裁剪 </a:t>
            </a:r>
            <a:r>
              <a:rPr kumimoji="1" lang="en-US" altLang="zh-CN" sz="32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Clipping--</a:t>
            </a:r>
            <a:r>
              <a:rPr kumimoji="0" lang="zh-CN" altLang="en-US" sz="3200" b="1" i="0" u="none" strike="noStrike" kern="1200" cap="none" spc="0" normalizeH="0" baseline="0" noProof="0">
                <a:ln>
                  <a:noFill/>
                </a:ln>
                <a:solidFill>
                  <a:schemeClr val="tx2"/>
                </a:solidFill>
                <a:effectLst/>
                <a:uLnTx/>
                <a:uFillTx/>
                <a:latin typeface="+mj-lt"/>
                <a:ea typeface="楷体" panose="02010609060101010101" pitchFamily="49" charset="-122"/>
                <a:cs typeface="+mj-cs"/>
              </a:rPr>
              <a:t>二维图形裁剪</a:t>
            </a:r>
            <a:endParaRPr kumimoji="0" lang="zh-CN" altLang="en-US" sz="3200" b="0" i="0" u="none" strike="noStrike" kern="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p:txBody>
          <a:bodyPr vert="horz" wrap="square" lIns="91440" tIns="45720" rIns="91440" bIns="45720" anchor="ctr" anchorCtr="0"/>
          <a:p>
            <a:pPr>
              <a:buNone/>
            </a:pPr>
            <a:r>
              <a:rPr lang="en-US" altLang="zh-CN" sz="3200" b="1" dirty="0">
                <a:latin typeface="Times New Roman" panose="02020603050405020304" pitchFamily="18" charset="0"/>
                <a:ea typeface="楷体" panose="02010609060101010101" pitchFamily="49" charset="-122"/>
              </a:rPr>
              <a:t>Sutherland-Hodgman Clipping</a:t>
            </a:r>
            <a:endParaRPr lang="en-US" altLang="zh-CN" sz="3200" b="1" dirty="0">
              <a:latin typeface="Times New Roman" panose="02020603050405020304" pitchFamily="18" charset="0"/>
              <a:ea typeface="楷体" panose="02010609060101010101" pitchFamily="49" charset="-122"/>
            </a:endParaRPr>
          </a:p>
        </p:txBody>
      </p:sp>
      <p:sp>
        <p:nvSpPr>
          <p:cNvPr id="63490" name="Rectangle 4"/>
          <p:cNvSpPr/>
          <p:nvPr/>
        </p:nvSpPr>
        <p:spPr>
          <a:xfrm>
            <a:off x="3581400" y="4114800"/>
            <a:ext cx="2057400" cy="1676400"/>
          </a:xfrm>
          <a:prstGeom prst="rect">
            <a:avLst/>
          </a:prstGeom>
          <a:no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3491" name="Line 5"/>
          <p:cNvSpPr/>
          <p:nvPr/>
        </p:nvSpPr>
        <p:spPr>
          <a:xfrm flipV="1">
            <a:off x="5638800" y="3352800"/>
            <a:ext cx="0" cy="3200400"/>
          </a:xfrm>
          <a:prstGeom prst="line">
            <a:avLst/>
          </a:prstGeom>
          <a:ln w="76200" cap="flat" cmpd="sng">
            <a:solidFill>
              <a:srgbClr val="0303D7"/>
            </a:solidFill>
            <a:prstDash val="solid"/>
            <a:round/>
            <a:headEnd type="none" w="med" len="med"/>
            <a:tailEnd type="none" w="med" len="med"/>
          </a:ln>
        </p:spPr>
      </p:sp>
      <p:sp>
        <p:nvSpPr>
          <p:cNvPr id="63492" name="Freeform 6"/>
          <p:cNvSpPr/>
          <p:nvPr/>
        </p:nvSpPr>
        <p:spPr>
          <a:xfrm>
            <a:off x="3200400" y="3835400"/>
            <a:ext cx="2425700" cy="2336800"/>
          </a:xfrm>
          <a:custGeom>
            <a:avLst/>
            <a:gdLst/>
            <a:ahLst/>
            <a:cxnLst>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1528" h="1472">
                <a:moveTo>
                  <a:pt x="1528" y="0"/>
                </a:moveTo>
                <a:lnTo>
                  <a:pt x="0" y="704"/>
                </a:lnTo>
                <a:lnTo>
                  <a:pt x="1296" y="1472"/>
                </a:lnTo>
                <a:lnTo>
                  <a:pt x="1528" y="1104"/>
                </a:lnTo>
                <a:lnTo>
                  <a:pt x="1528" y="752"/>
                </a:lnTo>
                <a:lnTo>
                  <a:pt x="1200" y="656"/>
                </a:lnTo>
                <a:lnTo>
                  <a:pt x="1528" y="416"/>
                </a:lnTo>
                <a:lnTo>
                  <a:pt x="1528" y="0"/>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p:txBody>
          <a:bodyPr vert="horz" wrap="square" lIns="91440" tIns="45720" rIns="91440" bIns="45720" anchor="ctr" anchorCtr="0"/>
          <a:p>
            <a:pPr>
              <a:buNone/>
            </a:pPr>
            <a:r>
              <a:rPr lang="en-US" altLang="zh-CN" sz="3200" b="1" dirty="0">
                <a:latin typeface="Times New Roman" panose="02020603050405020304" pitchFamily="18" charset="0"/>
                <a:ea typeface="楷体" panose="02010609060101010101" pitchFamily="49" charset="-122"/>
              </a:rPr>
              <a:t>Sutherland-Hodgman Clipping</a:t>
            </a:r>
            <a:endParaRPr lang="en-US" altLang="zh-CN" sz="3200" b="1" dirty="0">
              <a:latin typeface="Times New Roman" panose="02020603050405020304" pitchFamily="18" charset="0"/>
              <a:ea typeface="楷体" panose="02010609060101010101" pitchFamily="49" charset="-122"/>
            </a:endParaRPr>
          </a:p>
        </p:txBody>
      </p:sp>
      <p:sp>
        <p:nvSpPr>
          <p:cNvPr id="64514" name="Rectangle 4"/>
          <p:cNvSpPr/>
          <p:nvPr/>
        </p:nvSpPr>
        <p:spPr>
          <a:xfrm>
            <a:off x="3581400" y="4114800"/>
            <a:ext cx="2057400" cy="1676400"/>
          </a:xfrm>
          <a:prstGeom prst="rect">
            <a:avLst/>
          </a:prstGeom>
          <a:no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4515" name="Freeform 5"/>
          <p:cNvSpPr/>
          <p:nvPr/>
        </p:nvSpPr>
        <p:spPr>
          <a:xfrm>
            <a:off x="3200400" y="3835400"/>
            <a:ext cx="2425700" cy="2336800"/>
          </a:xfrm>
          <a:custGeom>
            <a:avLst/>
            <a:gdLst/>
            <a:ahLst/>
            <a:cxnLst>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1528" h="1472">
                <a:moveTo>
                  <a:pt x="1528" y="0"/>
                </a:moveTo>
                <a:lnTo>
                  <a:pt x="0" y="704"/>
                </a:lnTo>
                <a:lnTo>
                  <a:pt x="1296" y="1472"/>
                </a:lnTo>
                <a:lnTo>
                  <a:pt x="1528" y="1104"/>
                </a:lnTo>
                <a:lnTo>
                  <a:pt x="1528" y="752"/>
                </a:lnTo>
                <a:lnTo>
                  <a:pt x="1200" y="656"/>
                </a:lnTo>
                <a:lnTo>
                  <a:pt x="1528" y="416"/>
                </a:lnTo>
                <a:lnTo>
                  <a:pt x="1528" y="0"/>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sp>
        <p:nvSpPr>
          <p:cNvPr id="64516" name="Line 6"/>
          <p:cNvSpPr/>
          <p:nvPr/>
        </p:nvSpPr>
        <p:spPr>
          <a:xfrm>
            <a:off x="2857500" y="5786438"/>
            <a:ext cx="3505200" cy="0"/>
          </a:xfrm>
          <a:prstGeom prst="line">
            <a:avLst/>
          </a:prstGeom>
          <a:ln w="76200" cap="flat" cmpd="sng">
            <a:solidFill>
              <a:srgbClr val="0303D7"/>
            </a:solidFill>
            <a:prstDash val="solid"/>
            <a:round/>
            <a:headEnd type="none" w="med" len="med"/>
            <a:tailEnd type="none" w="med" len="med"/>
          </a:ln>
        </p:spPr>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p:txBody>
          <a:bodyPr vert="horz" wrap="square" lIns="91440" tIns="45720" rIns="91440" bIns="45720" anchor="ctr" anchorCtr="0"/>
          <a:p>
            <a:pPr>
              <a:buNone/>
            </a:pPr>
            <a:r>
              <a:rPr lang="en-US" altLang="zh-CN" sz="3200" b="1" dirty="0">
                <a:latin typeface="Times New Roman" panose="02020603050405020304" pitchFamily="18" charset="0"/>
                <a:ea typeface="楷体" panose="02010609060101010101" pitchFamily="49" charset="-122"/>
              </a:rPr>
              <a:t>Sutherland-Hodgman Clipping</a:t>
            </a:r>
            <a:endParaRPr lang="en-US" altLang="zh-CN" sz="3200" b="1" dirty="0">
              <a:latin typeface="Times New Roman" panose="02020603050405020304" pitchFamily="18" charset="0"/>
              <a:ea typeface="楷体" panose="02010609060101010101" pitchFamily="49" charset="-122"/>
            </a:endParaRPr>
          </a:p>
        </p:txBody>
      </p:sp>
      <p:sp>
        <p:nvSpPr>
          <p:cNvPr id="65538" name="Rectangle 4"/>
          <p:cNvSpPr/>
          <p:nvPr/>
        </p:nvSpPr>
        <p:spPr>
          <a:xfrm>
            <a:off x="3581400" y="4114800"/>
            <a:ext cx="2057400" cy="1676400"/>
          </a:xfrm>
          <a:prstGeom prst="rect">
            <a:avLst/>
          </a:prstGeom>
          <a:no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5539" name="Line 5"/>
          <p:cNvSpPr/>
          <p:nvPr/>
        </p:nvSpPr>
        <p:spPr>
          <a:xfrm>
            <a:off x="2895600" y="5791200"/>
            <a:ext cx="3505200" cy="0"/>
          </a:xfrm>
          <a:prstGeom prst="line">
            <a:avLst/>
          </a:prstGeom>
          <a:ln w="76200" cap="flat" cmpd="sng">
            <a:solidFill>
              <a:srgbClr val="0303D7"/>
            </a:solidFill>
            <a:prstDash val="solid"/>
            <a:round/>
            <a:headEnd type="none" w="med" len="med"/>
            <a:tailEnd type="none" w="med" len="med"/>
          </a:ln>
        </p:spPr>
      </p:sp>
      <p:sp>
        <p:nvSpPr>
          <p:cNvPr id="65540" name="Freeform 6"/>
          <p:cNvSpPr/>
          <p:nvPr/>
        </p:nvSpPr>
        <p:spPr>
          <a:xfrm>
            <a:off x="3200400" y="3835400"/>
            <a:ext cx="2425700" cy="1955800"/>
          </a:xfrm>
          <a:custGeom>
            <a:avLst/>
            <a:gdLst/>
            <a:ahLst/>
            <a:cxnLst>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1528" h="1232">
                <a:moveTo>
                  <a:pt x="1528" y="0"/>
                </a:moveTo>
                <a:lnTo>
                  <a:pt x="0" y="704"/>
                </a:lnTo>
                <a:lnTo>
                  <a:pt x="888" y="1232"/>
                </a:lnTo>
                <a:lnTo>
                  <a:pt x="1456" y="1232"/>
                </a:lnTo>
                <a:lnTo>
                  <a:pt x="1528" y="1104"/>
                </a:lnTo>
                <a:lnTo>
                  <a:pt x="1528" y="752"/>
                </a:lnTo>
                <a:lnTo>
                  <a:pt x="1200" y="656"/>
                </a:lnTo>
                <a:lnTo>
                  <a:pt x="1528" y="416"/>
                </a:lnTo>
                <a:lnTo>
                  <a:pt x="1528" y="0"/>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p:txBody>
          <a:bodyPr vert="horz" wrap="square" lIns="91440" tIns="45720" rIns="91440" bIns="45720" anchor="ctr" anchorCtr="0"/>
          <a:p>
            <a:pPr>
              <a:buNone/>
            </a:pPr>
            <a:r>
              <a:rPr lang="en-US" altLang="zh-CN" sz="3200" b="1" dirty="0">
                <a:latin typeface="Times New Roman" panose="02020603050405020304" pitchFamily="18" charset="0"/>
                <a:ea typeface="楷体" panose="02010609060101010101" pitchFamily="49" charset="-122"/>
              </a:rPr>
              <a:t>Sutherland-Hodgman Clipping</a:t>
            </a:r>
            <a:endParaRPr lang="en-US" altLang="zh-CN" sz="3200" b="1" dirty="0">
              <a:latin typeface="Times New Roman" panose="02020603050405020304" pitchFamily="18" charset="0"/>
              <a:ea typeface="楷体" panose="02010609060101010101" pitchFamily="49" charset="-122"/>
            </a:endParaRPr>
          </a:p>
        </p:txBody>
      </p:sp>
      <p:sp>
        <p:nvSpPr>
          <p:cNvPr id="66562" name="Rectangle 4"/>
          <p:cNvSpPr/>
          <p:nvPr/>
        </p:nvSpPr>
        <p:spPr>
          <a:xfrm>
            <a:off x="3581400" y="4114800"/>
            <a:ext cx="2057400" cy="1676400"/>
          </a:xfrm>
          <a:prstGeom prst="rect">
            <a:avLst/>
          </a:prstGeom>
          <a:no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6563" name="Freeform 5"/>
          <p:cNvSpPr/>
          <p:nvPr/>
        </p:nvSpPr>
        <p:spPr>
          <a:xfrm>
            <a:off x="3200400" y="3835400"/>
            <a:ext cx="2425700" cy="1955800"/>
          </a:xfrm>
          <a:custGeom>
            <a:avLst/>
            <a:gdLst/>
            <a:ahLst/>
            <a:cxnLst>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1528" h="1232">
                <a:moveTo>
                  <a:pt x="1528" y="0"/>
                </a:moveTo>
                <a:lnTo>
                  <a:pt x="0" y="704"/>
                </a:lnTo>
                <a:lnTo>
                  <a:pt x="888" y="1232"/>
                </a:lnTo>
                <a:lnTo>
                  <a:pt x="1456" y="1232"/>
                </a:lnTo>
                <a:lnTo>
                  <a:pt x="1528" y="1104"/>
                </a:lnTo>
                <a:lnTo>
                  <a:pt x="1528" y="752"/>
                </a:lnTo>
                <a:lnTo>
                  <a:pt x="1200" y="656"/>
                </a:lnTo>
                <a:lnTo>
                  <a:pt x="1528" y="416"/>
                </a:lnTo>
                <a:lnTo>
                  <a:pt x="1528" y="0"/>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sp>
        <p:nvSpPr>
          <p:cNvPr id="66564" name="Line 6"/>
          <p:cNvSpPr/>
          <p:nvPr/>
        </p:nvSpPr>
        <p:spPr>
          <a:xfrm flipV="1">
            <a:off x="3581400" y="3352800"/>
            <a:ext cx="0" cy="3200400"/>
          </a:xfrm>
          <a:prstGeom prst="line">
            <a:avLst/>
          </a:prstGeom>
          <a:ln w="76200" cap="flat" cmpd="sng">
            <a:solidFill>
              <a:srgbClr val="0303D7"/>
            </a:solidFill>
            <a:prstDash val="solid"/>
            <a:round/>
            <a:headEnd type="none" w="med" len="med"/>
            <a:tailEnd type="none" w="med" len="med"/>
          </a:ln>
        </p:spPr>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p:txBody>
          <a:bodyPr vert="horz" wrap="square" lIns="91440" tIns="45720" rIns="91440" bIns="45720" anchor="ctr" anchorCtr="0"/>
          <a:p>
            <a:pPr>
              <a:buNone/>
            </a:pPr>
            <a:r>
              <a:rPr lang="en-US" altLang="zh-CN" sz="3200" b="1" dirty="0">
                <a:latin typeface="Times New Roman" panose="02020603050405020304" pitchFamily="18" charset="0"/>
                <a:ea typeface="楷体" panose="02010609060101010101" pitchFamily="49" charset="-122"/>
              </a:rPr>
              <a:t>Sutherland-Hodgman Clipping</a:t>
            </a:r>
            <a:endParaRPr lang="en-US" altLang="zh-CN" sz="3200" b="1" dirty="0">
              <a:latin typeface="Times New Roman" panose="02020603050405020304" pitchFamily="18" charset="0"/>
              <a:ea typeface="楷体" panose="02010609060101010101" pitchFamily="49" charset="-122"/>
            </a:endParaRPr>
          </a:p>
        </p:txBody>
      </p:sp>
      <p:sp>
        <p:nvSpPr>
          <p:cNvPr id="67586" name="Rectangle 4"/>
          <p:cNvSpPr/>
          <p:nvPr/>
        </p:nvSpPr>
        <p:spPr>
          <a:xfrm>
            <a:off x="3581400" y="4114800"/>
            <a:ext cx="2057400" cy="1676400"/>
          </a:xfrm>
          <a:prstGeom prst="rect">
            <a:avLst/>
          </a:prstGeom>
          <a:no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7587" name="Line 5"/>
          <p:cNvSpPr/>
          <p:nvPr/>
        </p:nvSpPr>
        <p:spPr>
          <a:xfrm flipV="1">
            <a:off x="3581400" y="3352800"/>
            <a:ext cx="0" cy="3200400"/>
          </a:xfrm>
          <a:prstGeom prst="line">
            <a:avLst/>
          </a:prstGeom>
          <a:ln w="76200" cap="flat" cmpd="sng">
            <a:solidFill>
              <a:srgbClr val="0303D7"/>
            </a:solidFill>
            <a:prstDash val="solid"/>
            <a:round/>
            <a:headEnd type="none" w="med" len="med"/>
            <a:tailEnd type="none" w="med" len="med"/>
          </a:ln>
        </p:spPr>
      </p:sp>
      <p:sp>
        <p:nvSpPr>
          <p:cNvPr id="67588" name="Freeform 6"/>
          <p:cNvSpPr/>
          <p:nvPr/>
        </p:nvSpPr>
        <p:spPr>
          <a:xfrm>
            <a:off x="3581400" y="3835400"/>
            <a:ext cx="2044700" cy="1955800"/>
          </a:xfrm>
          <a:custGeom>
            <a:avLst/>
            <a:gdLst/>
            <a:ahLst/>
            <a:cxnLst>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1288" h="1232">
                <a:moveTo>
                  <a:pt x="1288" y="0"/>
                </a:moveTo>
                <a:lnTo>
                  <a:pt x="0" y="600"/>
                </a:lnTo>
                <a:lnTo>
                  <a:pt x="0" y="848"/>
                </a:lnTo>
                <a:lnTo>
                  <a:pt x="648" y="1232"/>
                </a:lnTo>
                <a:lnTo>
                  <a:pt x="1216" y="1232"/>
                </a:lnTo>
                <a:lnTo>
                  <a:pt x="1288" y="1104"/>
                </a:lnTo>
                <a:lnTo>
                  <a:pt x="1288" y="752"/>
                </a:lnTo>
                <a:lnTo>
                  <a:pt x="960" y="656"/>
                </a:lnTo>
                <a:lnTo>
                  <a:pt x="1288" y="416"/>
                </a:lnTo>
                <a:lnTo>
                  <a:pt x="1288" y="0"/>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p:txBody>
          <a:bodyPr vert="horz" wrap="square" lIns="91440" tIns="45720" rIns="91440" bIns="45720" anchor="ctr" anchorCtr="0"/>
          <a:p>
            <a:pPr>
              <a:buNone/>
            </a:pPr>
            <a:r>
              <a:rPr lang="en-US" altLang="zh-CN" sz="3200" b="1" dirty="0">
                <a:latin typeface="Times New Roman" panose="02020603050405020304" pitchFamily="18" charset="0"/>
                <a:ea typeface="楷体" panose="02010609060101010101" pitchFamily="49" charset="-122"/>
              </a:rPr>
              <a:t>Sutherland-Hodgman Clipping</a:t>
            </a:r>
            <a:endParaRPr lang="en-US" altLang="zh-CN" sz="3200" b="1" dirty="0">
              <a:latin typeface="Times New Roman" panose="02020603050405020304" pitchFamily="18" charset="0"/>
              <a:ea typeface="楷体" panose="02010609060101010101" pitchFamily="49" charset="-122"/>
            </a:endParaRPr>
          </a:p>
        </p:txBody>
      </p:sp>
      <p:sp>
        <p:nvSpPr>
          <p:cNvPr id="68610" name="Rectangle 4"/>
          <p:cNvSpPr/>
          <p:nvPr/>
        </p:nvSpPr>
        <p:spPr>
          <a:xfrm>
            <a:off x="3581400" y="4114800"/>
            <a:ext cx="2057400" cy="1676400"/>
          </a:xfrm>
          <a:prstGeom prst="rect">
            <a:avLst/>
          </a:prstGeom>
          <a:no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8611" name="Freeform 5"/>
          <p:cNvSpPr/>
          <p:nvPr/>
        </p:nvSpPr>
        <p:spPr>
          <a:xfrm>
            <a:off x="3581400" y="3835400"/>
            <a:ext cx="2044700" cy="1955800"/>
          </a:xfrm>
          <a:custGeom>
            <a:avLst/>
            <a:gdLst/>
            <a:ahLst/>
            <a:cxnLst>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1288" h="1232">
                <a:moveTo>
                  <a:pt x="1288" y="0"/>
                </a:moveTo>
                <a:lnTo>
                  <a:pt x="0" y="600"/>
                </a:lnTo>
                <a:lnTo>
                  <a:pt x="0" y="848"/>
                </a:lnTo>
                <a:lnTo>
                  <a:pt x="648" y="1232"/>
                </a:lnTo>
                <a:lnTo>
                  <a:pt x="1216" y="1232"/>
                </a:lnTo>
                <a:lnTo>
                  <a:pt x="1288" y="1104"/>
                </a:lnTo>
                <a:lnTo>
                  <a:pt x="1288" y="752"/>
                </a:lnTo>
                <a:lnTo>
                  <a:pt x="960" y="656"/>
                </a:lnTo>
                <a:lnTo>
                  <a:pt x="1288" y="416"/>
                </a:lnTo>
                <a:lnTo>
                  <a:pt x="1288" y="0"/>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sp>
        <p:nvSpPr>
          <p:cNvPr id="68612" name="Line 6"/>
          <p:cNvSpPr/>
          <p:nvPr/>
        </p:nvSpPr>
        <p:spPr>
          <a:xfrm>
            <a:off x="2895600" y="4114800"/>
            <a:ext cx="3505200" cy="0"/>
          </a:xfrm>
          <a:prstGeom prst="line">
            <a:avLst/>
          </a:prstGeom>
          <a:ln w="76200" cap="flat" cmpd="sng">
            <a:solidFill>
              <a:srgbClr val="0303D7"/>
            </a:solidFill>
            <a:prstDash val="solid"/>
            <a:round/>
            <a:headEnd type="none" w="med" len="med"/>
            <a:tailEnd type="none" w="med" len="med"/>
          </a:ln>
        </p:spPr>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p:txBody>
          <a:bodyPr vert="horz" wrap="square" lIns="91440" tIns="45720" rIns="91440" bIns="45720" anchor="ctr" anchorCtr="0"/>
          <a:p>
            <a:pPr>
              <a:buNone/>
            </a:pPr>
            <a:r>
              <a:rPr lang="en-US" altLang="zh-CN" sz="3200" b="1" dirty="0">
                <a:latin typeface="Times New Roman" panose="02020603050405020304" pitchFamily="18" charset="0"/>
                <a:ea typeface="楷体" panose="02010609060101010101" pitchFamily="49" charset="-122"/>
              </a:rPr>
              <a:t>Sutherland-Hodgman Clipping</a:t>
            </a:r>
            <a:endParaRPr lang="en-US" altLang="zh-CN" sz="3200" b="1" dirty="0">
              <a:latin typeface="Times New Roman" panose="02020603050405020304" pitchFamily="18" charset="0"/>
              <a:ea typeface="楷体" panose="02010609060101010101" pitchFamily="49" charset="-122"/>
            </a:endParaRPr>
          </a:p>
        </p:txBody>
      </p:sp>
      <p:sp>
        <p:nvSpPr>
          <p:cNvPr id="69634" name="Rectangle 4"/>
          <p:cNvSpPr/>
          <p:nvPr/>
        </p:nvSpPr>
        <p:spPr>
          <a:xfrm>
            <a:off x="3581400" y="4114800"/>
            <a:ext cx="2057400" cy="1676400"/>
          </a:xfrm>
          <a:prstGeom prst="rect">
            <a:avLst/>
          </a:prstGeom>
          <a:no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69635" name="Line 5"/>
          <p:cNvSpPr/>
          <p:nvPr/>
        </p:nvSpPr>
        <p:spPr>
          <a:xfrm>
            <a:off x="2895600" y="4114800"/>
            <a:ext cx="3505200" cy="0"/>
          </a:xfrm>
          <a:prstGeom prst="line">
            <a:avLst/>
          </a:prstGeom>
          <a:ln w="76200" cap="flat" cmpd="sng">
            <a:solidFill>
              <a:srgbClr val="0303D7"/>
            </a:solidFill>
            <a:prstDash val="solid"/>
            <a:round/>
            <a:headEnd type="none" w="med" len="med"/>
            <a:tailEnd type="none" w="med" len="med"/>
          </a:ln>
        </p:spPr>
      </p:sp>
      <p:sp>
        <p:nvSpPr>
          <p:cNvPr id="69636" name="Freeform 6"/>
          <p:cNvSpPr/>
          <p:nvPr/>
        </p:nvSpPr>
        <p:spPr>
          <a:xfrm>
            <a:off x="3581400" y="4102100"/>
            <a:ext cx="2057400" cy="1689100"/>
          </a:xfrm>
          <a:custGeom>
            <a:avLst/>
            <a:gdLst/>
            <a:ahLst/>
            <a:cxnLst>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pathLst>
              <a:path w="1296" h="1064">
                <a:moveTo>
                  <a:pt x="920" y="8"/>
                </a:moveTo>
                <a:lnTo>
                  <a:pt x="0" y="432"/>
                </a:lnTo>
                <a:lnTo>
                  <a:pt x="0" y="680"/>
                </a:lnTo>
                <a:lnTo>
                  <a:pt x="648" y="1064"/>
                </a:lnTo>
                <a:lnTo>
                  <a:pt x="1216" y="1064"/>
                </a:lnTo>
                <a:lnTo>
                  <a:pt x="1288" y="936"/>
                </a:lnTo>
                <a:lnTo>
                  <a:pt x="1288" y="584"/>
                </a:lnTo>
                <a:lnTo>
                  <a:pt x="960" y="488"/>
                </a:lnTo>
                <a:lnTo>
                  <a:pt x="1296" y="272"/>
                </a:lnTo>
                <a:lnTo>
                  <a:pt x="1296" y="0"/>
                </a:lnTo>
                <a:lnTo>
                  <a:pt x="920" y="8"/>
                </a:lnTo>
                <a:close/>
              </a:path>
            </a:pathLst>
          </a:custGeom>
          <a:noFill/>
          <a:ln w="38100" cap="flat" cmpd="sng">
            <a:solidFill>
              <a:schemeClr val="accent2"/>
            </a:solidFill>
            <a:prstDash val="solid"/>
            <a:round/>
            <a:headEnd type="none" w="med" len="med"/>
            <a:tailEnd type="none" w="med" len="med"/>
          </a:ln>
        </p:spPr>
        <p:txBody>
          <a:bodyPr/>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p:txBody>
          <a:bodyPr vert="horz" wrap="square" lIns="91440" tIns="45720" rIns="91440" bIns="45720" anchor="ctr" anchorCtr="0"/>
          <a:p>
            <a:pPr>
              <a:buNone/>
            </a:pPr>
            <a:r>
              <a:rPr lang="en-US" altLang="zh-CN" sz="3200" b="1" dirty="0">
                <a:latin typeface="Times New Roman" panose="02020603050405020304" pitchFamily="18" charset="0"/>
                <a:ea typeface="楷体" panose="02010609060101010101" pitchFamily="49" charset="-122"/>
              </a:rPr>
              <a:t>Sutherland-Hodgman Clipping</a:t>
            </a:r>
            <a:endParaRPr lang="en-US" altLang="zh-CN" sz="3200" b="1" dirty="0">
              <a:latin typeface="Times New Roman" panose="02020603050405020304" pitchFamily="18" charset="0"/>
              <a:ea typeface="楷体" panose="02010609060101010101" pitchFamily="49" charset="-122"/>
            </a:endParaRPr>
          </a:p>
        </p:txBody>
      </p:sp>
      <p:sp>
        <p:nvSpPr>
          <p:cNvPr id="70658" name="Rectangle 4"/>
          <p:cNvSpPr/>
          <p:nvPr/>
        </p:nvSpPr>
        <p:spPr>
          <a:xfrm>
            <a:off x="3581400" y="4114800"/>
            <a:ext cx="2057400" cy="1676400"/>
          </a:xfrm>
          <a:prstGeom prst="rect">
            <a:avLst/>
          </a:prstGeom>
          <a:noFill/>
          <a:ln w="38100" cap="flat" cmpd="sng">
            <a:solidFill>
              <a:schemeClr val="hlink"/>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70659" name="Freeform 5"/>
          <p:cNvSpPr/>
          <p:nvPr/>
        </p:nvSpPr>
        <p:spPr>
          <a:xfrm>
            <a:off x="3581400" y="4102100"/>
            <a:ext cx="2057400" cy="1689100"/>
          </a:xfrm>
          <a:custGeom>
            <a:avLst/>
            <a:gdLst/>
            <a:ahLst/>
            <a:cxnLst>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pathLst>
              <a:path w="1296" h="1064">
                <a:moveTo>
                  <a:pt x="920" y="8"/>
                </a:moveTo>
                <a:lnTo>
                  <a:pt x="0" y="432"/>
                </a:lnTo>
                <a:lnTo>
                  <a:pt x="0" y="680"/>
                </a:lnTo>
                <a:lnTo>
                  <a:pt x="648" y="1064"/>
                </a:lnTo>
                <a:lnTo>
                  <a:pt x="1216" y="1064"/>
                </a:lnTo>
                <a:lnTo>
                  <a:pt x="1288" y="936"/>
                </a:lnTo>
                <a:lnTo>
                  <a:pt x="1288" y="584"/>
                </a:lnTo>
                <a:lnTo>
                  <a:pt x="960" y="488"/>
                </a:lnTo>
                <a:lnTo>
                  <a:pt x="1296" y="272"/>
                </a:lnTo>
                <a:lnTo>
                  <a:pt x="1296" y="0"/>
                </a:lnTo>
                <a:lnTo>
                  <a:pt x="920" y="8"/>
                </a:lnTo>
                <a:close/>
              </a:path>
            </a:pathLst>
          </a:custGeom>
          <a:noFill/>
          <a:ln w="57150" cap="flat" cmpd="sng">
            <a:solidFill>
              <a:srgbClr val="FF0000"/>
            </a:solidFill>
            <a:prstDash val="solid"/>
            <a:round/>
            <a:headEnd type="none" w="med" len="med"/>
            <a:tailEnd type="none" w="med" len="med"/>
          </a:ln>
        </p:spPr>
        <p:txBody>
          <a:bodyPr/>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内容占位符 4"/>
          <p:cNvSpPr>
            <a:spLocks noGrp="1"/>
          </p:cNvSpPr>
          <p:nvPr>
            <p:ph idx="1"/>
          </p:nvPr>
        </p:nvSpPr>
        <p:spPr>
          <a:xfrm>
            <a:off x="179388" y="1520825"/>
            <a:ext cx="8785225" cy="4860925"/>
          </a:xfrm>
        </p:spPr>
        <p:txBody>
          <a:bodyPr vert="horz" wrap="square" lIns="91440" tIns="45720" rIns="91440" bIns="45720" anchor="t" anchorCtr="0"/>
          <a:p>
            <a:r>
              <a:rPr lang="zh-CN" altLang="en-US" sz="2400" b="1" dirty="0">
                <a:solidFill>
                  <a:srgbClr val="CC0000"/>
                </a:solidFill>
                <a:latin typeface="楷体" panose="02010609060101010101" pitchFamily="49" charset="-122"/>
                <a:ea typeface="楷体" panose="02010609060101010101" pitchFamily="49" charset="-122"/>
                <a:cs typeface="+mn-cs"/>
              </a:rPr>
              <a:t>特点：用每条窗口边界裁剪，每裁一次，插入新的边界（顶点），使得多边形保持正确封闭</a:t>
            </a:r>
            <a:endParaRPr lang="zh-CN" altLang="en-US" sz="2400" b="1" dirty="0">
              <a:latin typeface="楷体" panose="02010609060101010101" pitchFamily="49" charset="-122"/>
              <a:ea typeface="楷体" panose="02010609060101010101" pitchFamily="49" charset="-122"/>
              <a:cs typeface="+mn-cs"/>
            </a:endParaRPr>
          </a:p>
          <a:p>
            <a:r>
              <a:rPr lang="zh-CN" altLang="en-US" sz="2400" b="1" dirty="0">
                <a:latin typeface="楷体" panose="02010609060101010101" pitchFamily="49" charset="-122"/>
                <a:ea typeface="楷体" panose="02010609060101010101" pitchFamily="49" charset="-122"/>
                <a:cs typeface="+mn-cs"/>
              </a:rPr>
              <a:t>流程：</a:t>
            </a:r>
            <a:endParaRPr lang="en-US" altLang="zh-CN" sz="2400" b="1" dirty="0">
              <a:latin typeface="楷体" panose="02010609060101010101" pitchFamily="49" charset="-122"/>
              <a:ea typeface="楷体_GB2312"/>
              <a:cs typeface="+mn-cs"/>
            </a:endParaRPr>
          </a:p>
          <a:p>
            <a:pPr lvl="1">
              <a:lnSpc>
                <a:spcPct val="120000"/>
              </a:lnSpc>
              <a:spcBef>
                <a:spcPts val="600"/>
              </a:spcBef>
            </a:pPr>
            <a:r>
              <a:rPr lang="zh-CN" altLang="en-US" b="1" dirty="0">
                <a:latin typeface="Times New Roman" panose="02020603050405020304" pitchFamily="18" charset="0"/>
                <a:ea typeface="楷体" panose="02010609060101010101" pitchFamily="49" charset="-122"/>
              </a:rPr>
              <a:t>输入多边形数据</a:t>
            </a:r>
            <a:r>
              <a:rPr lang="en-US" altLang="zh-CN" b="1" dirty="0">
                <a:latin typeface="Times New Roman" panose="02020603050405020304" pitchFamily="18" charset="0"/>
                <a:ea typeface="楷体" panose="02010609060101010101" pitchFamily="49" charset="-122"/>
              </a:rPr>
              <a:t>(</a:t>
            </a:r>
            <a:r>
              <a:rPr lang="zh-CN" altLang="en-US" b="1" dirty="0">
                <a:latin typeface="Times New Roman" panose="02020603050405020304" pitchFamily="18" charset="0"/>
                <a:ea typeface="楷体" panose="02010609060101010101" pitchFamily="49" charset="-122"/>
              </a:rPr>
              <a:t>设多边形顶点按</a:t>
            </a:r>
            <a:r>
              <a:rPr lang="zh-CN" altLang="en-US" b="1" dirty="0">
                <a:solidFill>
                  <a:srgbClr val="FF0000"/>
                </a:solidFill>
                <a:latin typeface="Times New Roman" panose="02020603050405020304" pitchFamily="18" charset="0"/>
                <a:ea typeface="楷体" panose="02010609060101010101" pitchFamily="49" charset="-122"/>
              </a:rPr>
              <a:t>逆时针</a:t>
            </a:r>
            <a:r>
              <a:rPr lang="zh-CN" altLang="en-US" b="1" dirty="0">
                <a:latin typeface="Times New Roman" panose="02020603050405020304" pitchFamily="18" charset="0"/>
                <a:ea typeface="楷体" panose="02010609060101010101" pitchFamily="49" charset="-122"/>
              </a:rPr>
              <a:t>排序</a:t>
            </a:r>
            <a:r>
              <a:rPr lang="en-US" altLang="zh-CN" b="1" dirty="0">
                <a:latin typeface="Times New Roman" panose="02020603050405020304" pitchFamily="18" charset="0"/>
                <a:ea typeface="楷体_GB2312"/>
              </a:rPr>
              <a:t>p1, p2, …,pn)</a:t>
            </a:r>
            <a:endParaRPr lang="zh-CN" altLang="en-US" b="1" dirty="0">
              <a:latin typeface="Times New Roman" panose="02020603050405020304" pitchFamily="18" charset="0"/>
              <a:ea typeface="楷体" panose="02010609060101010101" pitchFamily="49" charset="-122"/>
            </a:endParaRPr>
          </a:p>
          <a:p>
            <a:pPr lvl="1">
              <a:lnSpc>
                <a:spcPct val="120000"/>
              </a:lnSpc>
              <a:spcBef>
                <a:spcPts val="600"/>
              </a:spcBef>
            </a:pPr>
            <a:r>
              <a:rPr lang="zh-CN" altLang="en-US" b="1" dirty="0">
                <a:latin typeface="Times New Roman" panose="02020603050405020304" pitchFamily="18" charset="0"/>
                <a:ea typeface="楷体" panose="02010609060101010101" pitchFamily="49" charset="-122"/>
              </a:rPr>
              <a:t>各边先与窗口上边界求交。求交后删去多边形在窗口之上的部分，并插入上边界及其延长线的交点之间的线段部分从而形成一个新的多边形。</a:t>
            </a:r>
            <a:endParaRPr lang="zh-CN" altLang="en-US" b="1" dirty="0">
              <a:latin typeface="Times New Roman" panose="02020603050405020304" pitchFamily="18" charset="0"/>
              <a:ea typeface="楷体" panose="02010609060101010101" pitchFamily="49" charset="-122"/>
            </a:endParaRPr>
          </a:p>
          <a:p>
            <a:pPr lvl="1">
              <a:lnSpc>
                <a:spcPct val="120000"/>
              </a:lnSpc>
              <a:spcBef>
                <a:spcPts val="600"/>
              </a:spcBef>
            </a:pPr>
            <a:r>
              <a:rPr lang="zh-CN" altLang="en-US" b="1" dirty="0">
                <a:latin typeface="Times New Roman" panose="02020603050405020304" pitchFamily="18" charset="0"/>
                <a:ea typeface="楷体" panose="02010609060101010101" pitchFamily="49" charset="-122"/>
              </a:rPr>
              <a:t>然后，新的多边形按相同方法与窗口右边界相剪裁。如此重复，直至与各窗边都相剪裁完毕。</a:t>
            </a:r>
            <a:endParaRPr lang="zh-CN" altLang="en-US" b="1" dirty="0">
              <a:latin typeface="Times New Roman" panose="02020603050405020304" pitchFamily="18" charset="0"/>
              <a:ea typeface="楷体" panose="02010609060101010101" pitchFamily="49" charset="-122"/>
            </a:endParaRPr>
          </a:p>
          <a:p>
            <a:pPr lvl="1">
              <a:lnSpc>
                <a:spcPct val="120000"/>
              </a:lnSpc>
              <a:spcBef>
                <a:spcPts val="600"/>
              </a:spcBef>
            </a:pPr>
            <a:r>
              <a:rPr lang="zh-CN" altLang="en-US" b="1" dirty="0">
                <a:latin typeface="Times New Roman" panose="02020603050405020304" pitchFamily="18" charset="0"/>
                <a:ea typeface="楷体" panose="02010609060101010101" pitchFamily="49" charset="-122"/>
              </a:rPr>
              <a:t>最后，输出裁剪后新多边形的顶点个数以及顶点序列</a:t>
            </a:r>
            <a:endParaRPr lang="zh-CN" altLang="en-US" b="1" dirty="0">
              <a:latin typeface="Times New Roman" panose="02020603050405020304" pitchFamily="18" charset="0"/>
              <a:ea typeface="楷体" panose="02010609060101010101" pitchFamily="49" charset="-122"/>
            </a:endParaRPr>
          </a:p>
        </p:txBody>
      </p:sp>
      <p:sp>
        <p:nvSpPr>
          <p:cNvPr id="3" name="标题 2"/>
          <p:cNvSpPr txBox="1">
            <a:spLocks noChangeArrowheads="1"/>
          </p:cNvSpPr>
          <p:nvPr/>
        </p:nvSpPr>
        <p:spPr bwMode="auto">
          <a:xfrm>
            <a:off x="250825" y="377825"/>
            <a:ext cx="87137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_GB2312"/>
                <a:cs typeface="楷体_GB2312"/>
                <a:sym typeface="楷体_GB2312"/>
              </a:rPr>
              <a:t>3.7.3 </a:t>
            </a:r>
            <a:r>
              <a:rPr kumimoji="0" lang="zh-CN" altLang="en-US"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rPr>
              <a:t>多边形的裁剪</a:t>
            </a: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rPr>
              <a:t>--</a:t>
            </a:r>
            <a:r>
              <a:rPr kumimoji="0" lang="en-US" altLang="zh-CN" sz="32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28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Sutherland-Hodgman</a:t>
            </a:r>
            <a:r>
              <a:rPr kumimoji="0" lang="zh-CN" altLang="en-US" sz="28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算法思想</a:t>
            </a:r>
            <a:endParaRPr kumimoji="0" lang="zh-CN" altLang="en-US"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内容占位符 2"/>
          <p:cNvSpPr>
            <a:spLocks noGrp="1" noChangeArrowheads="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ts val="1200"/>
              </a:spcBef>
              <a:spcAft>
                <a:spcPct val="0"/>
              </a:spcAft>
              <a:buClrTx/>
              <a:buSzTx/>
              <a:buFontTx/>
              <a:buNone/>
              <a:defRPr/>
            </a:pPr>
            <a:r>
              <a:rPr kumimoji="0" lang="zh-CN" altLang="en-US" sz="2800" b="1" i="0" u="none" strike="noStrike" kern="0" cap="none" spc="0" normalizeH="0" baseline="0" noProof="0" smtClean="0">
                <a:ln>
                  <a:noFill/>
                </a:ln>
                <a:solidFill>
                  <a:schemeClr val="tx1"/>
                </a:solidFill>
                <a:effectLst/>
                <a:uLnTx/>
                <a:uFillTx/>
                <a:latin typeface="楷体_GB2312"/>
                <a:ea typeface="楷体" panose="02010609060101010101" pitchFamily="49" charset="-122"/>
                <a:cs typeface="+mn-cs"/>
              </a:rPr>
              <a:t>注意</a:t>
            </a:r>
            <a:endParaRPr kumimoji="0" lang="en-US" altLang="zh-CN" sz="2800" b="1" i="0" u="none" strike="noStrike" kern="0" cap="none" spc="0" normalizeH="0" baseline="0" noProof="0" smtClean="0">
              <a:ln>
                <a:noFill/>
              </a:ln>
              <a:solidFill>
                <a:schemeClr val="tx1"/>
              </a:solidFill>
              <a:effectLst/>
              <a:uLnTx/>
              <a:uFillTx/>
              <a:latin typeface="楷体_GB2312"/>
              <a:ea typeface="楷体" panose="02010609060101010101" pitchFamily="49" charset="-122"/>
              <a:cs typeface="+mn-cs"/>
            </a:endParaRPr>
          </a:p>
          <a:p>
            <a:pPr marL="342900" marR="0" lvl="0" indent="-342900" algn="l" defTabSz="914400" rtl="0" eaLnBrk="0" fontAlgn="base" latinLnBrk="0" hangingPunct="0">
              <a:lnSpc>
                <a:spcPct val="110000"/>
              </a:lnSpc>
              <a:spcBef>
                <a:spcPts val="600"/>
              </a:spcBef>
              <a:spcAft>
                <a:spcPct val="0"/>
              </a:spcAft>
              <a:buClrTx/>
              <a:buSzTx/>
              <a:buFontTx/>
              <a:buChar char="•"/>
              <a:defRPr/>
            </a:pPr>
            <a:r>
              <a:rPr kumimoji="0" lang="zh-CN" altLang="en-US" sz="2800" b="1" i="0" u="none" strike="noStrike" kern="0" cap="none" spc="0" normalizeH="0" baseline="0" noProof="0" smtClean="0">
                <a:ln>
                  <a:noFill/>
                </a:ln>
                <a:solidFill>
                  <a:schemeClr val="tx1"/>
                </a:solidFill>
                <a:effectLst/>
                <a:uLnTx/>
                <a:uFillTx/>
                <a:latin typeface="楷体_GB2312"/>
                <a:ea typeface="楷体" panose="02010609060101010101" pitchFamily="49" charset="-122"/>
                <a:cs typeface="+mn-cs"/>
              </a:rPr>
              <a:t>多边形的顶点表示</a:t>
            </a:r>
            <a:endParaRPr kumimoji="0" lang="en-US" altLang="zh-CN" sz="2800" b="1" i="0" u="none" strike="noStrike" kern="0" cap="none" spc="0" normalizeH="0" baseline="0" noProof="0" smtClean="0">
              <a:ln>
                <a:noFill/>
              </a:ln>
              <a:solidFill>
                <a:schemeClr val="tx1"/>
              </a:solidFill>
              <a:effectLst/>
              <a:uLnTx/>
              <a:uFillTx/>
              <a:latin typeface="楷体_GB2312"/>
              <a:ea typeface="楷体_GB2312"/>
              <a:cs typeface="楷体_GB2312"/>
            </a:endParaRPr>
          </a:p>
          <a:p>
            <a:pPr marL="342900" marR="0" lvl="0" indent="-342900" algn="l" defTabSz="914400" rtl="0" eaLnBrk="0" fontAlgn="base" latinLnBrk="0" hangingPunct="0">
              <a:lnSpc>
                <a:spcPct val="110000"/>
              </a:lnSpc>
              <a:spcBef>
                <a:spcPts val="600"/>
              </a:spcBef>
              <a:spcAft>
                <a:spcPct val="0"/>
              </a:spcAft>
              <a:buClrTx/>
              <a:buSzTx/>
              <a:buFontTx/>
              <a:buChar char="•"/>
              <a:defRPr/>
            </a:pP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与每一条窗口边界相交时</a:t>
            </a:r>
            <a:r>
              <a:rPr kumimoji="0" lang="zh-CN" altLang="en-US" sz="2800" b="1" i="0" u="none" strike="noStrike" kern="0" cap="none" spc="0" normalizeH="0" baseline="0" noProof="0" smtClean="0">
                <a:ln>
                  <a:noFill/>
                </a:ln>
                <a:solidFill>
                  <a:schemeClr val="tx1"/>
                </a:solidFill>
                <a:effectLst/>
                <a:uLnTx/>
                <a:uFillTx/>
                <a:latin typeface="楷体_GB2312"/>
                <a:ea typeface="楷体" panose="02010609060101010101" pitchFamily="49" charset="-122"/>
                <a:cs typeface="+mn-cs"/>
              </a:rPr>
              <a:t>插入对应的新顶点</a:t>
            </a:r>
            <a:endParaRPr kumimoji="0" lang="en-US" altLang="zh-CN" sz="2800" b="1" i="0" u="none" strike="noStrike" kern="0" cap="none" spc="0" normalizeH="0" baseline="0" noProof="0" smtClean="0">
              <a:ln>
                <a:noFill/>
              </a:ln>
              <a:solidFill>
                <a:schemeClr val="tx1"/>
              </a:solidFill>
              <a:effectLst/>
              <a:uLnTx/>
              <a:uFillTx/>
              <a:latin typeface="楷体_GB2312"/>
              <a:ea typeface="楷体_GB2312"/>
              <a:cs typeface="楷体_GB2312"/>
            </a:endParaRPr>
          </a:p>
          <a:p>
            <a:pPr marL="342900" marR="0" lvl="0" indent="-342900" algn="l" defTabSz="914400" rtl="0" eaLnBrk="0" fontAlgn="base" latinLnBrk="0" hangingPunct="0">
              <a:lnSpc>
                <a:spcPct val="110000"/>
              </a:lnSpc>
              <a:spcBef>
                <a:spcPts val="600"/>
              </a:spcBef>
              <a:spcAft>
                <a:spcPct val="0"/>
              </a:spcAft>
              <a:buClrTx/>
              <a:buSzTx/>
              <a:buFontTx/>
              <a:buChar char="•"/>
              <a:defRPr/>
            </a:pP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生成新的多边形顶点序列的过程，是一个对多边形各边依次处理的过程</a:t>
            </a:r>
            <a:endParaRPr kumimoji="0" lang="zh-CN" altLang="en-US" sz="2800" b="1" i="0" u="none" strike="noStrike" kern="0" cap="none" spc="0" normalizeH="0" baseline="0" noProof="0" smtClean="0">
              <a:ln>
                <a:noFill/>
              </a:ln>
              <a:solidFill>
                <a:schemeClr val="tx1"/>
              </a:solidFill>
              <a:effectLst/>
              <a:uLnTx/>
              <a:uFillTx/>
              <a:latin typeface="楷体_GB2312"/>
              <a:ea typeface="楷体" panose="02010609060101010101" pitchFamily="49" charset="-122"/>
              <a:cs typeface="+mn-cs"/>
            </a:endParaRPr>
          </a:p>
        </p:txBody>
      </p:sp>
      <p:sp>
        <p:nvSpPr>
          <p:cNvPr id="5" name="标题 2"/>
          <p:cNvSpPr txBox="1">
            <a:spLocks noChangeArrowheads="1"/>
          </p:cNvSpPr>
          <p:nvPr/>
        </p:nvSpPr>
        <p:spPr bwMode="auto">
          <a:xfrm>
            <a:off x="250825" y="377825"/>
            <a:ext cx="87137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_GB2312"/>
                <a:cs typeface="楷体_GB2312"/>
                <a:sym typeface="楷体_GB2312"/>
              </a:rPr>
              <a:t>3.7.3 </a:t>
            </a:r>
            <a:r>
              <a:rPr kumimoji="0" lang="zh-CN" altLang="en-US"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rPr>
              <a:t>多边形的裁剪</a:t>
            </a: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rPr>
              <a:t>--</a:t>
            </a:r>
            <a:r>
              <a:rPr kumimoji="0" lang="en-US" altLang="zh-CN" sz="32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28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Sutherland-Hodgman</a:t>
            </a:r>
            <a:r>
              <a:rPr kumimoji="0" lang="zh-CN" altLang="en-US" sz="28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算法思想</a:t>
            </a:r>
            <a:endParaRPr kumimoji="0" lang="zh-CN" altLang="en-US"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500063" y="214313"/>
            <a:ext cx="8229600" cy="1143000"/>
          </a:xfrm>
        </p:spPr>
        <p:txBody>
          <a:bodyPr vert="horz" wrap="square" lIns="91440" tIns="45720" rIns="91440" bIns="45720" anchor="ctr" anchorCtr="0"/>
          <a:p>
            <a:pPr algn="l" eaLnBrk="1" hangingPunct="1"/>
            <a:r>
              <a:rPr lang="en-US" altLang="zh-CN" sz="3200" b="1" dirty="0">
                <a:latin typeface="Times New Roman" panose="02020603050405020304" pitchFamily="18" charset="0"/>
                <a:ea typeface="楷体" panose="02010609060101010101" pitchFamily="49" charset="-122"/>
              </a:rPr>
              <a:t>3.7.1 </a:t>
            </a:r>
            <a:r>
              <a:rPr lang="zh-CN" altLang="en-US" sz="3200" b="1" dirty="0">
                <a:latin typeface="Times New Roman" panose="02020603050405020304" pitchFamily="18" charset="0"/>
                <a:ea typeface="楷体" panose="02010609060101010101" pitchFamily="49" charset="-122"/>
              </a:rPr>
              <a:t>点的裁剪</a:t>
            </a:r>
            <a:endParaRPr lang="en-US" altLang="zh-CN" sz="3200" b="1" dirty="0">
              <a:latin typeface="Times New Roman" panose="02020603050405020304" pitchFamily="18" charset="0"/>
              <a:ea typeface="楷体_GB2312"/>
            </a:endParaRPr>
          </a:p>
        </p:txBody>
      </p:sp>
      <p:sp>
        <p:nvSpPr>
          <p:cNvPr id="12290" name="Rectangle 3"/>
          <p:cNvSpPr>
            <a:spLocks noGrp="1"/>
          </p:cNvSpPr>
          <p:nvPr>
            <p:ph idx="1"/>
          </p:nvPr>
        </p:nvSpPr>
        <p:spPr>
          <a:xfrm>
            <a:off x="285750" y="1357313"/>
            <a:ext cx="8458200" cy="5276850"/>
          </a:xfrm>
        </p:spPr>
        <p:txBody>
          <a:bodyPr vert="horz" wrap="square" lIns="91440" tIns="45720" rIns="91440" bIns="45720" anchor="t" anchorCtr="0"/>
          <a:p>
            <a:pPr eaLnBrk="1" hangingPunct="1"/>
            <a:r>
              <a:rPr lang="en-US" altLang="zh-CN" b="1" dirty="0">
                <a:latin typeface="楷体" panose="02010609060101010101" pitchFamily="49" charset="-122"/>
                <a:ea typeface="楷体_GB2312"/>
                <a:cs typeface="+mn-cs"/>
              </a:rPr>
              <a:t>1</a:t>
            </a:r>
            <a:r>
              <a:rPr lang="zh-CN" altLang="en-US" b="1" dirty="0">
                <a:latin typeface="楷体" panose="02010609060101010101" pitchFamily="49" charset="-122"/>
                <a:ea typeface="楷体" panose="02010609060101010101" pitchFamily="49" charset="-122"/>
                <a:cs typeface="+mn-cs"/>
              </a:rPr>
              <a:t>、裁剪窗口为矩形</a:t>
            </a:r>
            <a:endParaRPr lang="en-US" altLang="zh-CN" b="1" dirty="0">
              <a:latin typeface="楷体" panose="02010609060101010101" pitchFamily="49" charset="-122"/>
              <a:ea typeface="楷体_GB2312"/>
              <a:cs typeface="+mn-cs"/>
            </a:endParaRPr>
          </a:p>
          <a:p>
            <a:pPr eaLnBrk="1" hangingPunct="1"/>
            <a:endParaRPr lang="en-US" altLang="zh-CN" b="1" dirty="0">
              <a:latin typeface="华文楷体" panose="02010600040101010101" pitchFamily="2" charset="-122"/>
              <a:ea typeface="华文楷体" panose="02010600040101010101" pitchFamily="2" charset="-122"/>
              <a:cs typeface="+mn-cs"/>
            </a:endParaRPr>
          </a:p>
          <a:p>
            <a:pPr eaLnBrk="1" hangingPunct="1"/>
            <a:endParaRPr lang="en-US" altLang="zh-CN" b="1" dirty="0">
              <a:latin typeface="华文楷体" panose="02010600040101010101" pitchFamily="2" charset="-122"/>
              <a:ea typeface="华文楷体" panose="02010600040101010101" pitchFamily="2" charset="-122"/>
              <a:cs typeface="+mn-cs"/>
            </a:endParaRPr>
          </a:p>
          <a:p>
            <a:pPr eaLnBrk="1" hangingPunct="1"/>
            <a:endParaRPr lang="en-US" altLang="zh-CN" b="1" dirty="0">
              <a:latin typeface="华文楷体" panose="02010600040101010101" pitchFamily="2" charset="-122"/>
              <a:ea typeface="华文楷体" panose="02010600040101010101" pitchFamily="2" charset="-122"/>
              <a:cs typeface="+mn-cs"/>
            </a:endParaRPr>
          </a:p>
          <a:p>
            <a:pPr eaLnBrk="1" hangingPunct="1"/>
            <a:r>
              <a:rPr lang="en-US" altLang="zh-CN" sz="2600" b="1" dirty="0">
                <a:latin typeface="Times New Roman" panose="02020603050405020304" pitchFamily="18" charset="0"/>
                <a:ea typeface="楷体_GB2312"/>
                <a:cs typeface="+mn-cs"/>
              </a:rPr>
              <a:t>(</a:t>
            </a:r>
            <a:r>
              <a:rPr lang="en-US" altLang="zh-CN" sz="2600" b="1" i="1" dirty="0">
                <a:latin typeface="Times New Roman" panose="02020603050405020304" pitchFamily="18" charset="0"/>
                <a:ea typeface="楷体_GB2312"/>
                <a:cs typeface="+mn-cs"/>
              </a:rPr>
              <a:t>x, y</a:t>
            </a:r>
            <a:r>
              <a:rPr lang="en-US" altLang="zh-CN" sz="2600" b="1" dirty="0">
                <a:latin typeface="Times New Roman" panose="02020603050405020304" pitchFamily="18" charset="0"/>
                <a:ea typeface="楷体_GB2312"/>
                <a:cs typeface="+mn-cs"/>
              </a:rPr>
              <a:t>) </a:t>
            </a:r>
            <a:r>
              <a:rPr lang="zh-CN" altLang="en-US" sz="2600" b="1" dirty="0">
                <a:latin typeface="Times New Roman" panose="02020603050405020304" pitchFamily="18" charset="0"/>
                <a:ea typeface="楷体" panose="02010609060101010101" pitchFamily="49" charset="-122"/>
                <a:cs typeface="+mn-cs"/>
              </a:rPr>
              <a:t>在窗口内部的条件是</a:t>
            </a:r>
            <a:endParaRPr lang="en-US" altLang="zh-CN" sz="2600" b="1" dirty="0">
              <a:latin typeface="Times New Roman" panose="02020603050405020304" pitchFamily="18" charset="0"/>
              <a:ea typeface="楷体_GB2312"/>
              <a:cs typeface="+mn-cs"/>
            </a:endParaRPr>
          </a:p>
          <a:p>
            <a:pPr eaLnBrk="1" hangingPunct="1">
              <a:buFont typeface="Wingdings" panose="05000000000000000000" pitchFamily="2" charset="2"/>
              <a:buNone/>
            </a:pPr>
            <a:r>
              <a:rPr lang="en-US" altLang="zh-CN" sz="2600" dirty="0">
                <a:latin typeface="Times New Roman" panose="02020603050405020304" pitchFamily="18" charset="0"/>
                <a:ea typeface="楷体_GB2312"/>
                <a:cs typeface="+mn-cs"/>
              </a:rPr>
              <a:t> 	              </a:t>
            </a:r>
            <a:r>
              <a:rPr lang="en-US" altLang="zh-CN" sz="2600" i="1" dirty="0">
                <a:latin typeface="Times New Roman" panose="02020603050405020304" pitchFamily="18" charset="0"/>
                <a:ea typeface="楷体_GB2312"/>
                <a:cs typeface="+mn-cs"/>
              </a:rPr>
              <a:t>x</a:t>
            </a:r>
            <a:r>
              <a:rPr lang="en-US" altLang="zh-CN" sz="2600" i="1" baseline="-25000" dirty="0">
                <a:latin typeface="Times New Roman" panose="02020603050405020304" pitchFamily="18" charset="0"/>
                <a:ea typeface="楷体_GB2312"/>
                <a:cs typeface="+mn-cs"/>
              </a:rPr>
              <a:t>min</a:t>
            </a:r>
            <a:r>
              <a:rPr lang="en-US" altLang="zh-CN" sz="2600" dirty="0">
                <a:latin typeface="Times New Roman" panose="02020603050405020304" pitchFamily="18" charset="0"/>
                <a:ea typeface="楷体_GB2312"/>
                <a:cs typeface="+mn-cs"/>
              </a:rPr>
              <a:t> ≤ </a:t>
            </a:r>
            <a:r>
              <a:rPr lang="en-US" altLang="zh-CN" sz="2600" i="1" dirty="0">
                <a:latin typeface="Times New Roman" panose="02020603050405020304" pitchFamily="18" charset="0"/>
                <a:ea typeface="楷体_GB2312"/>
                <a:cs typeface="+mn-cs"/>
              </a:rPr>
              <a:t>x</a:t>
            </a:r>
            <a:r>
              <a:rPr lang="en-US" altLang="zh-CN" sz="2600" dirty="0">
                <a:latin typeface="Times New Roman" panose="02020603050405020304" pitchFamily="18" charset="0"/>
                <a:ea typeface="楷体_GB2312"/>
                <a:cs typeface="+mn-cs"/>
              </a:rPr>
              <a:t> ≤ </a:t>
            </a:r>
            <a:r>
              <a:rPr lang="en-US" altLang="zh-CN" sz="2600" i="1" dirty="0">
                <a:latin typeface="Times New Roman" panose="02020603050405020304" pitchFamily="18" charset="0"/>
                <a:ea typeface="楷体_GB2312"/>
                <a:cs typeface="+mn-cs"/>
              </a:rPr>
              <a:t>x</a:t>
            </a:r>
            <a:r>
              <a:rPr lang="en-US" altLang="zh-CN" sz="2600" i="1" baseline="-25000" dirty="0">
                <a:latin typeface="Times New Roman" panose="02020603050405020304" pitchFamily="18" charset="0"/>
                <a:ea typeface="楷体_GB2312"/>
                <a:cs typeface="+mn-cs"/>
              </a:rPr>
              <a:t>max</a:t>
            </a:r>
            <a:r>
              <a:rPr lang="en-US" altLang="zh-CN" sz="2600" dirty="0">
                <a:latin typeface="Times New Roman" panose="02020603050405020304" pitchFamily="18" charset="0"/>
                <a:ea typeface="楷体_GB2312"/>
                <a:cs typeface="+mn-cs"/>
              </a:rPr>
              <a:t>  </a:t>
            </a:r>
            <a:endParaRPr lang="en-US" altLang="zh-CN" sz="2600" dirty="0">
              <a:latin typeface="Times New Roman" panose="02020603050405020304" pitchFamily="18" charset="0"/>
              <a:ea typeface="楷体_GB2312"/>
              <a:cs typeface="+mn-cs"/>
            </a:endParaRPr>
          </a:p>
          <a:p>
            <a:pPr eaLnBrk="1" hangingPunct="1">
              <a:buFont typeface="Wingdings" panose="05000000000000000000" pitchFamily="2" charset="2"/>
              <a:buNone/>
            </a:pPr>
            <a:r>
              <a:rPr lang="en-US" altLang="zh-CN" sz="2600" dirty="0">
                <a:latin typeface="Times New Roman" panose="02020603050405020304" pitchFamily="18" charset="0"/>
                <a:ea typeface="楷体_GB2312"/>
                <a:cs typeface="+mn-cs"/>
              </a:rPr>
              <a:t>            </a:t>
            </a:r>
            <a:r>
              <a:rPr lang="zh-CN" altLang="en-US" sz="2600" b="1" dirty="0">
                <a:latin typeface="Times New Roman" panose="02020603050405020304" pitchFamily="18" charset="0"/>
                <a:ea typeface="楷体" panose="02010609060101010101" pitchFamily="49" charset="-122"/>
                <a:cs typeface="+mn-cs"/>
              </a:rPr>
              <a:t>且  </a:t>
            </a:r>
            <a:r>
              <a:rPr lang="en-US" altLang="zh-CN" sz="2600" i="1" dirty="0">
                <a:latin typeface="Times New Roman" panose="02020603050405020304" pitchFamily="18" charset="0"/>
                <a:ea typeface="楷体_GB2312"/>
                <a:cs typeface="+mn-cs"/>
              </a:rPr>
              <a:t>y</a:t>
            </a:r>
            <a:r>
              <a:rPr lang="en-US" altLang="zh-CN" sz="2600" i="1" baseline="-25000" dirty="0">
                <a:latin typeface="Times New Roman" panose="02020603050405020304" pitchFamily="18" charset="0"/>
                <a:ea typeface="楷体_GB2312"/>
                <a:cs typeface="+mn-cs"/>
              </a:rPr>
              <a:t>min</a:t>
            </a:r>
            <a:r>
              <a:rPr lang="en-US" altLang="zh-CN" sz="2600" dirty="0">
                <a:latin typeface="Times New Roman" panose="02020603050405020304" pitchFamily="18" charset="0"/>
                <a:ea typeface="楷体_GB2312"/>
                <a:cs typeface="+mn-cs"/>
              </a:rPr>
              <a:t> ≤ </a:t>
            </a:r>
            <a:r>
              <a:rPr lang="en-US" altLang="zh-CN" sz="2600" i="1" dirty="0">
                <a:latin typeface="Times New Roman" panose="02020603050405020304" pitchFamily="18" charset="0"/>
                <a:ea typeface="楷体_GB2312"/>
                <a:cs typeface="+mn-cs"/>
              </a:rPr>
              <a:t>y</a:t>
            </a:r>
            <a:r>
              <a:rPr lang="en-US" altLang="zh-CN" sz="2600" dirty="0">
                <a:latin typeface="Times New Roman" panose="02020603050405020304" pitchFamily="18" charset="0"/>
                <a:ea typeface="楷体_GB2312"/>
                <a:cs typeface="+mn-cs"/>
              </a:rPr>
              <a:t> ≤ </a:t>
            </a:r>
            <a:r>
              <a:rPr lang="en-US" altLang="zh-CN" sz="2600" i="1" dirty="0">
                <a:latin typeface="Times New Roman" panose="02020603050405020304" pitchFamily="18" charset="0"/>
                <a:ea typeface="楷体_GB2312"/>
                <a:cs typeface="+mn-cs"/>
              </a:rPr>
              <a:t>y</a:t>
            </a:r>
            <a:r>
              <a:rPr lang="en-US" altLang="zh-CN" sz="2600" i="1" baseline="-25000" dirty="0">
                <a:latin typeface="Times New Roman" panose="02020603050405020304" pitchFamily="18" charset="0"/>
                <a:ea typeface="楷体_GB2312"/>
                <a:cs typeface="+mn-cs"/>
              </a:rPr>
              <a:t>max</a:t>
            </a:r>
            <a:r>
              <a:rPr lang="en-US" altLang="zh-CN" sz="2600" dirty="0">
                <a:latin typeface="Times New Roman" panose="02020603050405020304" pitchFamily="18" charset="0"/>
                <a:ea typeface="楷体_GB2312"/>
                <a:cs typeface="+mn-cs"/>
              </a:rPr>
              <a:t> </a:t>
            </a:r>
            <a:endParaRPr lang="en-US" altLang="zh-CN" sz="2600" dirty="0">
              <a:latin typeface="Times New Roman" panose="02020603050405020304" pitchFamily="18" charset="0"/>
              <a:ea typeface="楷体_GB2312"/>
              <a:cs typeface="+mn-cs"/>
            </a:endParaRPr>
          </a:p>
          <a:p>
            <a:pPr eaLnBrk="1" hangingPunct="1"/>
            <a:r>
              <a:rPr lang="zh-CN" altLang="en-US" sz="2600" dirty="0">
                <a:latin typeface="Times New Roman" panose="02020603050405020304" pitchFamily="18" charset="0"/>
                <a:ea typeface="楷体" panose="02010609060101010101" pitchFamily="49" charset="-122"/>
                <a:cs typeface="+mn-cs"/>
              </a:rPr>
              <a:t>可推广到三维视见体</a:t>
            </a:r>
            <a:endParaRPr lang="en-US" altLang="zh-CN" sz="2600" dirty="0">
              <a:latin typeface="Times New Roman" panose="02020603050405020304" pitchFamily="18" charset="0"/>
              <a:ea typeface="楷体" panose="02010609060101010101" pitchFamily="49" charset="-122"/>
              <a:cs typeface="+mn-cs"/>
            </a:endParaRPr>
          </a:p>
        </p:txBody>
      </p:sp>
      <p:grpSp>
        <p:nvGrpSpPr>
          <p:cNvPr id="12291" name="组合 17"/>
          <p:cNvGrpSpPr/>
          <p:nvPr/>
        </p:nvGrpSpPr>
        <p:grpSpPr>
          <a:xfrm>
            <a:off x="3995738" y="1266825"/>
            <a:ext cx="4514850" cy="2868613"/>
            <a:chOff x="1998663" y="1163638"/>
            <a:chExt cx="3886200" cy="2590800"/>
          </a:xfrm>
        </p:grpSpPr>
        <p:sp>
          <p:nvSpPr>
            <p:cNvPr id="12292" name="Line 6"/>
            <p:cNvSpPr/>
            <p:nvPr/>
          </p:nvSpPr>
          <p:spPr>
            <a:xfrm>
              <a:off x="1998663" y="2459038"/>
              <a:ext cx="3886200" cy="0"/>
            </a:xfrm>
            <a:prstGeom prst="line">
              <a:avLst/>
            </a:prstGeom>
            <a:ln w="9525" cap="flat" cmpd="sng">
              <a:solidFill>
                <a:schemeClr val="tx1"/>
              </a:solidFill>
              <a:prstDash val="solid"/>
              <a:round/>
              <a:headEnd type="none" w="med" len="med"/>
              <a:tailEnd type="triangle" w="med" len="med"/>
            </a:ln>
          </p:spPr>
        </p:sp>
        <p:sp>
          <p:nvSpPr>
            <p:cNvPr id="12293" name="Line 7"/>
            <p:cNvSpPr/>
            <p:nvPr/>
          </p:nvSpPr>
          <p:spPr>
            <a:xfrm flipH="1" flipV="1">
              <a:off x="3598863" y="1163638"/>
              <a:ext cx="0" cy="2590800"/>
            </a:xfrm>
            <a:prstGeom prst="line">
              <a:avLst/>
            </a:prstGeom>
            <a:ln w="9525" cap="flat" cmpd="sng">
              <a:solidFill>
                <a:schemeClr val="tx1"/>
              </a:solidFill>
              <a:prstDash val="solid"/>
              <a:round/>
              <a:headEnd type="none" w="med" len="med"/>
              <a:tailEnd type="triangle" w="med" len="med"/>
            </a:ln>
          </p:spPr>
        </p:sp>
        <p:sp>
          <p:nvSpPr>
            <p:cNvPr id="12294" name="Rectangle 9"/>
            <p:cNvSpPr/>
            <p:nvPr/>
          </p:nvSpPr>
          <p:spPr>
            <a:xfrm>
              <a:off x="2900363" y="1624013"/>
              <a:ext cx="2074862" cy="1458912"/>
            </a:xfrm>
            <a:prstGeom prst="rect">
              <a:avLst/>
            </a:prstGeom>
            <a:noFill/>
            <a:ln w="25400" cap="flat" cmpd="sng">
              <a:solidFill>
                <a:srgbClr val="000000"/>
              </a:solidFill>
              <a:prstDash val="dash"/>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12295" name="Oval 10"/>
            <p:cNvSpPr/>
            <p:nvPr/>
          </p:nvSpPr>
          <p:spPr>
            <a:xfrm>
              <a:off x="4052888" y="2622550"/>
              <a:ext cx="77787" cy="76200"/>
            </a:xfrm>
            <a:prstGeom prst="ellipse">
              <a:avLst/>
            </a:prstGeom>
            <a:solidFill>
              <a:srgbClr val="00FFFF">
                <a:alpha val="67058"/>
              </a:srgbClr>
            </a:solidFill>
            <a:ln w="9525" cap="flat" cmpd="sng">
              <a:solidFill>
                <a:schemeClr val="tx1"/>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12296" name="Oval 11"/>
            <p:cNvSpPr/>
            <p:nvPr/>
          </p:nvSpPr>
          <p:spPr>
            <a:xfrm>
              <a:off x="2735263" y="1435100"/>
              <a:ext cx="77787" cy="76200"/>
            </a:xfrm>
            <a:prstGeom prst="ellipse">
              <a:avLst/>
            </a:prstGeom>
            <a:solidFill>
              <a:srgbClr val="00FF00">
                <a:alpha val="67058"/>
              </a:srgbClr>
            </a:solidFill>
            <a:ln w="9525" cap="flat" cmpd="sng">
              <a:solidFill>
                <a:schemeClr val="tx1"/>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12297" name="Oval 12"/>
            <p:cNvSpPr/>
            <p:nvPr/>
          </p:nvSpPr>
          <p:spPr>
            <a:xfrm>
              <a:off x="5397500" y="2890838"/>
              <a:ext cx="77788" cy="76200"/>
            </a:xfrm>
            <a:prstGeom prst="ellipse">
              <a:avLst/>
            </a:prstGeom>
            <a:solidFill>
              <a:srgbClr val="FF0000">
                <a:alpha val="67058"/>
              </a:srgbClr>
            </a:solidFill>
            <a:ln w="9525" cap="flat" cmpd="sng">
              <a:solidFill>
                <a:schemeClr val="tx1"/>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12298" name="Text Box 15"/>
            <p:cNvSpPr txBox="1"/>
            <p:nvPr/>
          </p:nvSpPr>
          <p:spPr>
            <a:xfrm>
              <a:off x="2306638" y="2008188"/>
              <a:ext cx="922337" cy="457200"/>
            </a:xfrm>
            <a:prstGeom prst="rect">
              <a:avLst/>
            </a:prstGeom>
            <a:noFill/>
            <a:ln w="9525">
              <a:noFill/>
            </a:ln>
          </p:spPr>
          <p:txBody>
            <a:bodyPr anchor="t" anchorCtr="0">
              <a:spAutoFit/>
            </a:bodyPr>
            <a:p>
              <a:pPr algn="ctr">
                <a:spcBef>
                  <a:spcPct val="50000"/>
                </a:spcBef>
              </a:pPr>
              <a:r>
                <a:rPr lang="en-US" altLang="zh-CN" i="1" dirty="0">
                  <a:latin typeface="Arial" panose="020B0604020202020204" pitchFamily="34" charset="0"/>
                  <a:ea typeface="华文楷体" panose="02010600040101010101" pitchFamily="2" charset="-122"/>
                </a:rPr>
                <a:t>x</a:t>
              </a:r>
              <a:r>
                <a:rPr lang="en-US" altLang="zh-CN" i="1" baseline="-25000" dirty="0">
                  <a:latin typeface="Arial" panose="020B0604020202020204" pitchFamily="34" charset="0"/>
                  <a:ea typeface="华文楷体" panose="02010600040101010101" pitchFamily="2" charset="-122"/>
                </a:rPr>
                <a:t>min</a:t>
              </a:r>
              <a:endParaRPr lang="en-US" altLang="zh-CN" i="1" baseline="-25000" dirty="0">
                <a:latin typeface="Arial" panose="020B0604020202020204" pitchFamily="34" charset="0"/>
                <a:ea typeface="华文楷体" panose="02010600040101010101" pitchFamily="2" charset="-122"/>
              </a:endParaRPr>
            </a:p>
          </p:txBody>
        </p:sp>
        <p:sp>
          <p:nvSpPr>
            <p:cNvPr id="12299" name="Text Box 16"/>
            <p:cNvSpPr txBox="1"/>
            <p:nvPr/>
          </p:nvSpPr>
          <p:spPr>
            <a:xfrm>
              <a:off x="3554413" y="1201738"/>
              <a:ext cx="922337" cy="457200"/>
            </a:xfrm>
            <a:prstGeom prst="rect">
              <a:avLst/>
            </a:prstGeom>
            <a:noFill/>
            <a:ln w="9525">
              <a:noFill/>
            </a:ln>
          </p:spPr>
          <p:txBody>
            <a:bodyPr anchor="t" anchorCtr="0">
              <a:spAutoFit/>
            </a:bodyPr>
            <a:p>
              <a:pPr algn="ctr">
                <a:spcBef>
                  <a:spcPct val="50000"/>
                </a:spcBef>
              </a:pPr>
              <a:r>
                <a:rPr lang="en-US" altLang="zh-CN" i="1" dirty="0">
                  <a:latin typeface="Arial" panose="020B0604020202020204" pitchFamily="34" charset="0"/>
                  <a:ea typeface="华文楷体" panose="02010600040101010101" pitchFamily="2" charset="-122"/>
                </a:rPr>
                <a:t>y</a:t>
              </a:r>
              <a:r>
                <a:rPr lang="en-US" altLang="zh-CN" i="1" baseline="-25000" dirty="0">
                  <a:latin typeface="Arial" panose="020B0604020202020204" pitchFamily="34" charset="0"/>
                  <a:ea typeface="华文楷体" panose="02010600040101010101" pitchFamily="2" charset="-122"/>
                </a:rPr>
                <a:t>max</a:t>
              </a:r>
              <a:endParaRPr lang="en-US" altLang="zh-CN" i="1" baseline="-25000" dirty="0">
                <a:latin typeface="Arial" panose="020B0604020202020204" pitchFamily="34" charset="0"/>
                <a:ea typeface="华文楷体" panose="02010600040101010101" pitchFamily="2" charset="-122"/>
              </a:endParaRPr>
            </a:p>
          </p:txBody>
        </p:sp>
        <p:sp>
          <p:nvSpPr>
            <p:cNvPr id="12300" name="Text Box 18"/>
            <p:cNvSpPr txBox="1"/>
            <p:nvPr/>
          </p:nvSpPr>
          <p:spPr>
            <a:xfrm>
              <a:off x="3554413" y="2968625"/>
              <a:ext cx="922337" cy="457200"/>
            </a:xfrm>
            <a:prstGeom prst="rect">
              <a:avLst/>
            </a:prstGeom>
            <a:noFill/>
            <a:ln w="9525">
              <a:noFill/>
            </a:ln>
          </p:spPr>
          <p:txBody>
            <a:bodyPr anchor="t" anchorCtr="0">
              <a:spAutoFit/>
            </a:bodyPr>
            <a:p>
              <a:pPr algn="ctr">
                <a:spcBef>
                  <a:spcPct val="50000"/>
                </a:spcBef>
              </a:pPr>
              <a:r>
                <a:rPr lang="en-US" altLang="zh-CN" i="1" dirty="0">
                  <a:latin typeface="Arial" panose="020B0604020202020204" pitchFamily="34" charset="0"/>
                  <a:ea typeface="华文楷体" panose="02010600040101010101" pitchFamily="2" charset="-122"/>
                </a:rPr>
                <a:t>y</a:t>
              </a:r>
              <a:r>
                <a:rPr lang="en-US" altLang="zh-CN" i="1" baseline="-25000" dirty="0">
                  <a:latin typeface="Arial" panose="020B0604020202020204" pitchFamily="34" charset="0"/>
                  <a:ea typeface="华文楷体" panose="02010600040101010101" pitchFamily="2" charset="-122"/>
                </a:rPr>
                <a:t>min</a:t>
              </a:r>
              <a:endParaRPr lang="en-US" altLang="zh-CN" i="1" baseline="-25000" dirty="0">
                <a:latin typeface="Arial" panose="020B0604020202020204" pitchFamily="34" charset="0"/>
                <a:ea typeface="华文楷体" panose="02010600040101010101" pitchFamily="2" charset="-122"/>
              </a:endParaRPr>
            </a:p>
          </p:txBody>
        </p:sp>
        <p:sp>
          <p:nvSpPr>
            <p:cNvPr id="12301" name="Text Box 19"/>
            <p:cNvSpPr txBox="1"/>
            <p:nvPr/>
          </p:nvSpPr>
          <p:spPr>
            <a:xfrm>
              <a:off x="4956175" y="2008188"/>
              <a:ext cx="922338" cy="457200"/>
            </a:xfrm>
            <a:prstGeom prst="rect">
              <a:avLst/>
            </a:prstGeom>
            <a:noFill/>
            <a:ln w="9525">
              <a:noFill/>
            </a:ln>
          </p:spPr>
          <p:txBody>
            <a:bodyPr anchor="t" anchorCtr="0">
              <a:spAutoFit/>
            </a:bodyPr>
            <a:p>
              <a:pPr algn="ctr">
                <a:spcBef>
                  <a:spcPct val="50000"/>
                </a:spcBef>
              </a:pPr>
              <a:r>
                <a:rPr lang="en-US" altLang="zh-CN" i="1" dirty="0">
                  <a:latin typeface="Arial" panose="020B0604020202020204" pitchFamily="34" charset="0"/>
                  <a:ea typeface="华文楷体" panose="02010600040101010101" pitchFamily="2" charset="-122"/>
                </a:rPr>
                <a:t>x</a:t>
              </a:r>
              <a:r>
                <a:rPr lang="en-US" altLang="zh-CN" i="1" baseline="-25000" dirty="0">
                  <a:latin typeface="Arial" panose="020B0604020202020204" pitchFamily="34" charset="0"/>
                  <a:ea typeface="华文楷体" panose="02010600040101010101" pitchFamily="2" charset="-122"/>
                </a:rPr>
                <a:t>max</a:t>
              </a:r>
              <a:endParaRPr lang="en-US" altLang="zh-CN" i="1" baseline="-25000" dirty="0">
                <a:latin typeface="Arial" panose="020B0604020202020204" pitchFamily="34" charset="0"/>
                <a:ea typeface="华文楷体" panose="02010600040101010101" pitchFamily="2" charset="-122"/>
              </a:endParaRPr>
            </a:p>
          </p:txBody>
        </p:sp>
        <p:sp>
          <p:nvSpPr>
            <p:cNvPr id="12302" name="Line 20"/>
            <p:cNvSpPr/>
            <p:nvPr/>
          </p:nvSpPr>
          <p:spPr>
            <a:xfrm>
              <a:off x="4975225" y="2392363"/>
              <a:ext cx="0" cy="152400"/>
            </a:xfrm>
            <a:prstGeom prst="line">
              <a:avLst/>
            </a:prstGeom>
            <a:ln w="19050" cap="flat" cmpd="sng">
              <a:solidFill>
                <a:schemeClr val="tx1"/>
              </a:solidFill>
              <a:prstDash val="solid"/>
              <a:round/>
              <a:headEnd type="none" w="med" len="med"/>
              <a:tailEnd type="none" w="med" len="med"/>
            </a:ln>
          </p:spPr>
        </p:sp>
        <p:sp>
          <p:nvSpPr>
            <p:cNvPr id="12303" name="Line 21"/>
            <p:cNvSpPr/>
            <p:nvPr/>
          </p:nvSpPr>
          <p:spPr>
            <a:xfrm>
              <a:off x="2900363" y="2392363"/>
              <a:ext cx="0" cy="152400"/>
            </a:xfrm>
            <a:prstGeom prst="line">
              <a:avLst/>
            </a:prstGeom>
            <a:ln w="19050" cap="flat" cmpd="sng">
              <a:solidFill>
                <a:schemeClr val="tx1"/>
              </a:solidFill>
              <a:prstDash val="solid"/>
              <a:round/>
              <a:headEnd type="none" w="med" len="med"/>
              <a:tailEnd type="none" w="med" len="med"/>
            </a:ln>
          </p:spPr>
        </p:sp>
        <p:sp>
          <p:nvSpPr>
            <p:cNvPr id="12304" name="Line 22"/>
            <p:cNvSpPr/>
            <p:nvPr/>
          </p:nvSpPr>
          <p:spPr>
            <a:xfrm>
              <a:off x="3514725" y="3082925"/>
              <a:ext cx="153988" cy="0"/>
            </a:xfrm>
            <a:prstGeom prst="line">
              <a:avLst/>
            </a:prstGeom>
            <a:ln w="19050" cap="flat" cmpd="sng">
              <a:solidFill>
                <a:schemeClr val="tx1"/>
              </a:solidFill>
              <a:prstDash val="solid"/>
              <a:round/>
              <a:headEnd type="none" w="med" len="med"/>
              <a:tailEnd type="none" w="med" len="med"/>
            </a:ln>
          </p:spPr>
        </p:sp>
        <p:sp>
          <p:nvSpPr>
            <p:cNvPr id="12305" name="Line 23"/>
            <p:cNvSpPr/>
            <p:nvPr/>
          </p:nvSpPr>
          <p:spPr>
            <a:xfrm>
              <a:off x="3514725" y="1624013"/>
              <a:ext cx="153988" cy="0"/>
            </a:xfrm>
            <a:prstGeom prst="line">
              <a:avLst/>
            </a:prstGeom>
            <a:ln w="19050" cap="flat" cmpd="sng">
              <a:solidFill>
                <a:schemeClr val="tx1"/>
              </a:solidFill>
              <a:prstDash val="solid"/>
              <a:round/>
              <a:headEnd type="none" w="med" len="med"/>
              <a:tailEnd type="none" w="med" len="med"/>
            </a:ln>
          </p:spPr>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 name="矩形 63"/>
          <p:cNvSpPr/>
          <p:nvPr/>
        </p:nvSpPr>
        <p:spPr>
          <a:xfrm>
            <a:off x="6254750" y="4041775"/>
            <a:ext cx="995363" cy="1820863"/>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3" name="矩形 62"/>
          <p:cNvSpPr/>
          <p:nvPr/>
        </p:nvSpPr>
        <p:spPr>
          <a:xfrm>
            <a:off x="4854575" y="4057650"/>
            <a:ext cx="995363" cy="1820863"/>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9" name="矩形 58"/>
          <p:cNvSpPr/>
          <p:nvPr/>
        </p:nvSpPr>
        <p:spPr>
          <a:xfrm>
            <a:off x="3513138" y="4086225"/>
            <a:ext cx="995363" cy="18224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2055813" y="4097338"/>
            <a:ext cx="995363" cy="18224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3733" name="Rectangle 3"/>
          <p:cNvSpPr txBox="1"/>
          <p:nvPr/>
        </p:nvSpPr>
        <p:spPr>
          <a:xfrm>
            <a:off x="160338" y="1528763"/>
            <a:ext cx="8804275" cy="2332037"/>
          </a:xfrm>
          <a:prstGeom prst="rect">
            <a:avLst/>
          </a:prstGeom>
          <a:noFill/>
          <a:ln w="9525">
            <a:noFill/>
          </a:ln>
        </p:spPr>
        <p:txBody>
          <a:bodyPr anchor="t" anchorCtr="0"/>
          <a:p>
            <a:pPr marL="342900" indent="-342900">
              <a:lnSpc>
                <a:spcPct val="95000"/>
              </a:lnSpc>
              <a:spcBef>
                <a:spcPct val="20000"/>
              </a:spcBef>
              <a:buFont typeface="Arial" panose="020B0604020202020204" pitchFamily="34" charset="0"/>
              <a:buChar char="•"/>
            </a:pPr>
            <a:r>
              <a:rPr lang="zh-CN" altLang="en-US" sz="2600" b="1" dirty="0">
                <a:latin typeface="Times New Roman" panose="02020603050405020304" pitchFamily="18" charset="0"/>
                <a:ea typeface="楷体" panose="02010609060101010101" pitchFamily="49" charset="-122"/>
              </a:rPr>
              <a:t>窗口的一条边界以及延长线构成的裁剪线把平面分成两个部分</a:t>
            </a:r>
            <a:r>
              <a:rPr lang="en-US" altLang="zh-CN" sz="2600" b="1" dirty="0">
                <a:latin typeface="Times New Roman" panose="02020603050405020304" pitchFamily="18" charset="0"/>
                <a:ea typeface="楷体" panose="02010609060101010101" pitchFamily="49" charset="-122"/>
              </a:rPr>
              <a:t>:</a:t>
            </a:r>
            <a:r>
              <a:rPr lang="zh-CN" altLang="en-US" sz="2600" b="1" dirty="0">
                <a:solidFill>
                  <a:srgbClr val="FF0000"/>
                </a:solidFill>
                <a:latin typeface="Times New Roman" panose="02020603050405020304" pitchFamily="18" charset="0"/>
                <a:ea typeface="楷体" panose="02010609060101010101" pitchFamily="49" charset="-122"/>
              </a:rPr>
              <a:t>可见一侧</a:t>
            </a:r>
            <a:r>
              <a:rPr lang="en-US" altLang="zh-CN" sz="2600" b="1" dirty="0">
                <a:solidFill>
                  <a:srgbClr val="FF0000"/>
                </a:solidFill>
                <a:latin typeface="Times New Roman" panose="02020603050405020304" pitchFamily="18" charset="0"/>
                <a:ea typeface="楷体" panose="02010609060101010101" pitchFamily="49" charset="-122"/>
              </a:rPr>
              <a:t>(</a:t>
            </a:r>
            <a:r>
              <a:rPr lang="zh-CN" altLang="en-US" sz="2600" b="1" dirty="0">
                <a:solidFill>
                  <a:srgbClr val="FF0000"/>
                </a:solidFill>
                <a:latin typeface="Times New Roman" panose="02020603050405020304" pitchFamily="18" charset="0"/>
                <a:ea typeface="楷体" panose="02010609060101010101" pitchFamily="49" charset="-122"/>
              </a:rPr>
              <a:t>多边形内侧</a:t>
            </a:r>
            <a:r>
              <a:rPr lang="en-US" altLang="zh-CN" sz="2600" b="1" dirty="0">
                <a:solidFill>
                  <a:srgbClr val="FF0000"/>
                </a:solidFill>
                <a:latin typeface="Times New Roman" panose="02020603050405020304" pitchFamily="18" charset="0"/>
                <a:ea typeface="楷体" panose="02010609060101010101" pitchFamily="49" charset="-122"/>
              </a:rPr>
              <a:t>)</a:t>
            </a:r>
            <a:r>
              <a:rPr lang="zh-CN" altLang="en-US" sz="2600" b="1" dirty="0">
                <a:latin typeface="Times New Roman" panose="02020603050405020304" pitchFamily="18" charset="0"/>
                <a:ea typeface="楷体" panose="02010609060101010101" pitchFamily="49" charset="-122"/>
              </a:rPr>
              <a:t>；</a:t>
            </a:r>
            <a:r>
              <a:rPr lang="zh-CN" altLang="en-US" sz="2600" b="1" dirty="0">
                <a:solidFill>
                  <a:srgbClr val="0303D7"/>
                </a:solidFill>
                <a:latin typeface="Times New Roman" panose="02020603050405020304" pitchFamily="18" charset="0"/>
                <a:ea typeface="楷体" panose="02010609060101010101" pitchFamily="49" charset="-122"/>
              </a:rPr>
              <a:t>不可见一侧（多边形外侧）</a:t>
            </a:r>
            <a:endParaRPr lang="zh-CN" altLang="en-US" sz="2600" b="1" dirty="0">
              <a:solidFill>
                <a:srgbClr val="0303D7"/>
              </a:solidFill>
              <a:latin typeface="Times New Roman" panose="02020603050405020304" pitchFamily="18" charset="0"/>
              <a:ea typeface="楷体" panose="02010609060101010101" pitchFamily="49" charset="-122"/>
            </a:endParaRPr>
          </a:p>
          <a:p>
            <a:pPr marL="342900" indent="-342900">
              <a:lnSpc>
                <a:spcPct val="120000"/>
              </a:lnSpc>
              <a:spcBef>
                <a:spcPct val="20000"/>
              </a:spcBef>
              <a:buFont typeface="Arial" panose="020B0604020202020204" pitchFamily="34" charset="0"/>
              <a:buChar char="•"/>
            </a:pPr>
            <a:r>
              <a:rPr lang="zh-CN" altLang="en-US" sz="2600" b="1" dirty="0">
                <a:latin typeface="Times New Roman" panose="02020603050405020304" pitchFamily="18" charset="0"/>
                <a:ea typeface="楷体" panose="02010609060101010101" pitchFamily="49" charset="-122"/>
              </a:rPr>
              <a:t>当前待处理的边为</a:t>
            </a:r>
            <a:r>
              <a:rPr lang="en-US" altLang="zh-CN" sz="2600" b="1" dirty="0">
                <a:latin typeface="Times New Roman" panose="02020603050405020304" pitchFamily="18" charset="0"/>
                <a:ea typeface="楷体" panose="02010609060101010101" pitchFamily="49" charset="-122"/>
              </a:rPr>
              <a:t>PQ(</a:t>
            </a:r>
            <a:r>
              <a:rPr lang="zh-CN" altLang="en-US" sz="2600" b="1" dirty="0">
                <a:latin typeface="Times New Roman" panose="02020603050405020304" pitchFamily="18" charset="0"/>
                <a:ea typeface="楷体" panose="02010609060101010101" pitchFamily="49" charset="-122"/>
              </a:rPr>
              <a:t>端点</a:t>
            </a:r>
            <a:r>
              <a:rPr lang="en-US" altLang="zh-CN" sz="2600" b="1" dirty="0">
                <a:latin typeface="Times New Roman" panose="02020603050405020304" pitchFamily="18" charset="0"/>
                <a:ea typeface="楷体" panose="02010609060101010101" pitchFamily="49" charset="-122"/>
              </a:rPr>
              <a:t>P</a:t>
            </a:r>
            <a:r>
              <a:rPr lang="zh-CN" altLang="en-US" sz="2600" b="1" dirty="0">
                <a:latin typeface="Times New Roman" panose="02020603050405020304" pitchFamily="18" charset="0"/>
                <a:ea typeface="楷体" panose="02010609060101010101" pitchFamily="49" charset="-122"/>
              </a:rPr>
              <a:t>、</a:t>
            </a:r>
            <a:r>
              <a:rPr lang="en-US" altLang="zh-CN" sz="2600" b="1" dirty="0">
                <a:latin typeface="Times New Roman" panose="02020603050405020304" pitchFamily="18" charset="0"/>
                <a:ea typeface="楷体" panose="02010609060101010101" pitchFamily="49" charset="-122"/>
              </a:rPr>
              <a:t>Q)</a:t>
            </a:r>
            <a:r>
              <a:rPr lang="zh-CN" altLang="en-US" sz="2600" b="1" dirty="0">
                <a:latin typeface="Times New Roman" panose="02020603050405020304" pitchFamily="18" charset="0"/>
                <a:ea typeface="楷体" panose="02010609060101010101" pitchFamily="49" charset="-122"/>
              </a:rPr>
              <a:t>，顶点</a:t>
            </a:r>
            <a:r>
              <a:rPr lang="en-US" altLang="zh-CN" sz="2600" b="1" dirty="0">
                <a:latin typeface="Times New Roman" panose="02020603050405020304" pitchFamily="18" charset="0"/>
                <a:ea typeface="楷体" panose="02010609060101010101" pitchFamily="49" charset="-122"/>
              </a:rPr>
              <a:t>P</a:t>
            </a:r>
            <a:r>
              <a:rPr lang="zh-CN" altLang="en-US" sz="2600" b="1" dirty="0">
                <a:latin typeface="Times New Roman" panose="02020603050405020304" pitchFamily="18" charset="0"/>
                <a:ea typeface="楷体" panose="02010609060101010101" pitchFamily="49" charset="-122"/>
              </a:rPr>
              <a:t>在上一轮中已经处理。它们与裁剪线的位置关系只有四种</a:t>
            </a:r>
            <a:endParaRPr lang="en-US" altLang="zh-CN" sz="2600" b="1" dirty="0">
              <a:latin typeface="Times New Roman" panose="02020603050405020304" pitchFamily="18" charset="0"/>
              <a:ea typeface="楷体" panose="02010609060101010101" pitchFamily="49" charset="-122"/>
            </a:endParaRPr>
          </a:p>
        </p:txBody>
      </p:sp>
      <p:grpSp>
        <p:nvGrpSpPr>
          <p:cNvPr id="73734" name="Group 2"/>
          <p:cNvGrpSpPr/>
          <p:nvPr/>
        </p:nvGrpSpPr>
        <p:grpSpPr>
          <a:xfrm>
            <a:off x="1782763" y="3694113"/>
            <a:ext cx="5314950" cy="2959100"/>
            <a:chOff x="3125" y="1545"/>
            <a:chExt cx="6215" cy="3477"/>
          </a:xfrm>
        </p:grpSpPr>
        <p:sp>
          <p:nvSpPr>
            <p:cNvPr id="73735" name="Line 3"/>
            <p:cNvSpPr/>
            <p:nvPr/>
          </p:nvSpPr>
          <p:spPr>
            <a:xfrm>
              <a:off x="3455" y="1573"/>
              <a:ext cx="1" cy="2752"/>
            </a:xfrm>
            <a:prstGeom prst="line">
              <a:avLst/>
            </a:prstGeom>
            <a:ln w="22225" cap="flat" cmpd="sng">
              <a:solidFill>
                <a:srgbClr val="000000"/>
              </a:solidFill>
              <a:prstDash val="dash"/>
              <a:round/>
              <a:headEnd type="none" w="med" len="med"/>
              <a:tailEnd type="none" w="med" len="med"/>
            </a:ln>
          </p:spPr>
        </p:sp>
        <p:sp>
          <p:nvSpPr>
            <p:cNvPr id="73736" name="Text Box 4"/>
            <p:cNvSpPr txBox="1"/>
            <p:nvPr/>
          </p:nvSpPr>
          <p:spPr>
            <a:xfrm>
              <a:off x="3395" y="2154"/>
              <a:ext cx="977" cy="304"/>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可见一侧</a:t>
              </a:r>
              <a:endParaRPr lang="zh-CN" altLang="en-US" sz="4400" b="1" dirty="0">
                <a:latin typeface="微软雅黑" panose="020B0503020204020204" charset="-122"/>
                <a:ea typeface="微软雅黑" panose="020B0503020204020204" charset="-122"/>
              </a:endParaRPr>
            </a:p>
          </p:txBody>
        </p:sp>
        <p:sp>
          <p:nvSpPr>
            <p:cNvPr id="73737" name="Text Box 5"/>
            <p:cNvSpPr txBox="1"/>
            <p:nvPr/>
          </p:nvSpPr>
          <p:spPr>
            <a:xfrm>
              <a:off x="3125" y="4280"/>
              <a:ext cx="789" cy="306"/>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（甲）</a:t>
              </a:r>
              <a:endParaRPr lang="zh-CN" altLang="en-US" sz="4400" b="1" dirty="0">
                <a:latin typeface="微软雅黑" panose="020B0503020204020204" charset="-122"/>
                <a:ea typeface="微软雅黑" panose="020B0503020204020204" charset="-122"/>
              </a:endParaRPr>
            </a:p>
          </p:txBody>
        </p:sp>
        <p:sp>
          <p:nvSpPr>
            <p:cNvPr id="73738" name="Text Box 6"/>
            <p:cNvSpPr txBox="1"/>
            <p:nvPr/>
          </p:nvSpPr>
          <p:spPr>
            <a:xfrm>
              <a:off x="3846" y="2609"/>
              <a:ext cx="362"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Q</a:t>
              </a:r>
              <a:endParaRPr lang="zh-CN" altLang="zh-CN" sz="4400" b="1" dirty="0">
                <a:latin typeface="微软雅黑" panose="020B0503020204020204" charset="-122"/>
                <a:ea typeface="微软雅黑" panose="020B0503020204020204" charset="-122"/>
              </a:endParaRPr>
            </a:p>
          </p:txBody>
        </p:sp>
        <p:sp>
          <p:nvSpPr>
            <p:cNvPr id="73739" name="Text Box 7"/>
            <p:cNvSpPr txBox="1"/>
            <p:nvPr/>
          </p:nvSpPr>
          <p:spPr>
            <a:xfrm>
              <a:off x="3395" y="3546"/>
              <a:ext cx="331"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P</a:t>
              </a:r>
              <a:endParaRPr lang="zh-CN" altLang="zh-CN" sz="4400" b="1" dirty="0">
                <a:latin typeface="微软雅黑" panose="020B0503020204020204" charset="-122"/>
                <a:ea typeface="微软雅黑" panose="020B0503020204020204" charset="-122"/>
              </a:endParaRPr>
            </a:p>
          </p:txBody>
        </p:sp>
        <p:sp>
          <p:nvSpPr>
            <p:cNvPr id="73740" name="Line 8"/>
            <p:cNvSpPr/>
            <p:nvPr/>
          </p:nvSpPr>
          <p:spPr>
            <a:xfrm flipV="1">
              <a:off x="3620" y="2951"/>
              <a:ext cx="540" cy="624"/>
            </a:xfrm>
            <a:prstGeom prst="line">
              <a:avLst/>
            </a:prstGeom>
            <a:ln w="9525" cap="flat" cmpd="sng">
              <a:solidFill>
                <a:srgbClr val="000000"/>
              </a:solidFill>
              <a:prstDash val="solid"/>
              <a:round/>
              <a:headEnd type="oval" w="sm" len="sm"/>
              <a:tailEnd type="triangle" w="med" len="med"/>
            </a:ln>
          </p:spPr>
        </p:sp>
        <p:sp>
          <p:nvSpPr>
            <p:cNvPr id="73741" name="Line 9"/>
            <p:cNvSpPr/>
            <p:nvPr/>
          </p:nvSpPr>
          <p:spPr>
            <a:xfrm>
              <a:off x="5150" y="2141"/>
              <a:ext cx="1" cy="2185"/>
            </a:xfrm>
            <a:prstGeom prst="line">
              <a:avLst/>
            </a:prstGeom>
            <a:ln w="9525" cap="flat" cmpd="sng">
              <a:solidFill>
                <a:srgbClr val="000000"/>
              </a:solidFill>
              <a:prstDash val="solid"/>
              <a:round/>
              <a:headEnd type="none" w="med" len="med"/>
              <a:tailEnd type="none" w="med" len="med"/>
            </a:ln>
          </p:spPr>
        </p:sp>
        <p:sp>
          <p:nvSpPr>
            <p:cNvPr id="73742" name="Text Box 10"/>
            <p:cNvSpPr txBox="1"/>
            <p:nvPr/>
          </p:nvSpPr>
          <p:spPr>
            <a:xfrm>
              <a:off x="4821" y="4281"/>
              <a:ext cx="783" cy="304"/>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（乙）</a:t>
              </a:r>
              <a:endParaRPr lang="zh-CN" altLang="en-US" sz="4400" b="1" dirty="0">
                <a:latin typeface="微软雅黑" panose="020B0503020204020204" charset="-122"/>
                <a:ea typeface="微软雅黑" panose="020B0503020204020204" charset="-122"/>
              </a:endParaRPr>
            </a:p>
          </p:txBody>
        </p:sp>
        <p:sp>
          <p:nvSpPr>
            <p:cNvPr id="73743" name="Text Box 11"/>
            <p:cNvSpPr txBox="1"/>
            <p:nvPr/>
          </p:nvSpPr>
          <p:spPr>
            <a:xfrm>
              <a:off x="4805" y="3433"/>
              <a:ext cx="362"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Q</a:t>
              </a:r>
              <a:endParaRPr lang="zh-CN" altLang="zh-CN" sz="4400" b="1" dirty="0">
                <a:latin typeface="微软雅黑" panose="020B0503020204020204" charset="-122"/>
                <a:ea typeface="微软雅黑" panose="020B0503020204020204" charset="-122"/>
              </a:endParaRPr>
            </a:p>
          </p:txBody>
        </p:sp>
        <p:sp>
          <p:nvSpPr>
            <p:cNvPr id="73744" name="Text Box 12"/>
            <p:cNvSpPr txBox="1"/>
            <p:nvPr/>
          </p:nvSpPr>
          <p:spPr>
            <a:xfrm>
              <a:off x="4746" y="2766"/>
              <a:ext cx="331"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P</a:t>
              </a:r>
              <a:endParaRPr lang="zh-CN" altLang="zh-CN" sz="4400" b="1" dirty="0">
                <a:latin typeface="微软雅黑" panose="020B0503020204020204" charset="-122"/>
                <a:ea typeface="微软雅黑" panose="020B0503020204020204" charset="-122"/>
              </a:endParaRPr>
            </a:p>
          </p:txBody>
        </p:sp>
        <p:sp>
          <p:nvSpPr>
            <p:cNvPr id="73745" name="Line 13"/>
            <p:cNvSpPr/>
            <p:nvPr/>
          </p:nvSpPr>
          <p:spPr>
            <a:xfrm>
              <a:off x="4820" y="3077"/>
              <a:ext cx="180" cy="468"/>
            </a:xfrm>
            <a:prstGeom prst="line">
              <a:avLst/>
            </a:prstGeom>
            <a:ln w="9525" cap="flat" cmpd="sng">
              <a:solidFill>
                <a:srgbClr val="000000"/>
              </a:solidFill>
              <a:prstDash val="solid"/>
              <a:round/>
              <a:headEnd type="oval" w="sm" len="sm"/>
              <a:tailEnd type="triangle" w="med" len="med"/>
            </a:ln>
          </p:spPr>
        </p:sp>
        <p:sp>
          <p:nvSpPr>
            <p:cNvPr id="73746" name="Text Box 14"/>
            <p:cNvSpPr txBox="1"/>
            <p:nvPr/>
          </p:nvSpPr>
          <p:spPr>
            <a:xfrm>
              <a:off x="5148" y="2142"/>
              <a:ext cx="985" cy="306"/>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可见一侧</a:t>
              </a:r>
              <a:endParaRPr lang="zh-CN" altLang="en-US" sz="4400" b="1" dirty="0">
                <a:latin typeface="微软雅黑" panose="020B0503020204020204" charset="-122"/>
                <a:ea typeface="微软雅黑" panose="020B0503020204020204" charset="-122"/>
              </a:endParaRPr>
            </a:p>
          </p:txBody>
        </p:sp>
        <p:sp>
          <p:nvSpPr>
            <p:cNvPr id="73747" name="Line 15"/>
            <p:cNvSpPr/>
            <p:nvPr/>
          </p:nvSpPr>
          <p:spPr>
            <a:xfrm>
              <a:off x="6736" y="2141"/>
              <a:ext cx="1" cy="2185"/>
            </a:xfrm>
            <a:prstGeom prst="line">
              <a:avLst/>
            </a:prstGeom>
            <a:ln w="9525" cap="flat" cmpd="sng">
              <a:solidFill>
                <a:srgbClr val="000000"/>
              </a:solidFill>
              <a:prstDash val="solid"/>
              <a:round/>
              <a:headEnd type="none" w="med" len="med"/>
              <a:tailEnd type="none" w="med" len="med"/>
            </a:ln>
          </p:spPr>
        </p:sp>
        <p:sp>
          <p:nvSpPr>
            <p:cNvPr id="73748" name="Text Box 16"/>
            <p:cNvSpPr txBox="1"/>
            <p:nvPr/>
          </p:nvSpPr>
          <p:spPr>
            <a:xfrm>
              <a:off x="6408" y="4281"/>
              <a:ext cx="783" cy="304"/>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（丙）</a:t>
              </a:r>
              <a:endParaRPr lang="zh-CN" altLang="en-US" sz="4400" b="1" dirty="0">
                <a:latin typeface="微软雅黑" panose="020B0503020204020204" charset="-122"/>
                <a:ea typeface="微软雅黑" panose="020B0503020204020204" charset="-122"/>
              </a:endParaRPr>
            </a:p>
          </p:txBody>
        </p:sp>
        <p:sp>
          <p:nvSpPr>
            <p:cNvPr id="73749" name="Text Box 17"/>
            <p:cNvSpPr txBox="1"/>
            <p:nvPr/>
          </p:nvSpPr>
          <p:spPr>
            <a:xfrm>
              <a:off x="6293" y="2609"/>
              <a:ext cx="362"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Q</a:t>
              </a:r>
              <a:endParaRPr lang="zh-CN" altLang="zh-CN" sz="4400" b="1" dirty="0">
                <a:latin typeface="微软雅黑" panose="020B0503020204020204" charset="-122"/>
                <a:ea typeface="微软雅黑" panose="020B0503020204020204" charset="-122"/>
              </a:endParaRPr>
            </a:p>
          </p:txBody>
        </p:sp>
        <p:sp>
          <p:nvSpPr>
            <p:cNvPr id="73750" name="Text Box 18"/>
            <p:cNvSpPr txBox="1"/>
            <p:nvPr/>
          </p:nvSpPr>
          <p:spPr>
            <a:xfrm>
              <a:off x="6953" y="3467"/>
              <a:ext cx="331"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P</a:t>
              </a:r>
              <a:endParaRPr lang="zh-CN" altLang="zh-CN" sz="4400" b="1" dirty="0">
                <a:latin typeface="微软雅黑" panose="020B0503020204020204" charset="-122"/>
                <a:ea typeface="微软雅黑" panose="020B0503020204020204" charset="-122"/>
              </a:endParaRPr>
            </a:p>
          </p:txBody>
        </p:sp>
        <p:sp>
          <p:nvSpPr>
            <p:cNvPr id="73751" name="Line 19"/>
            <p:cNvSpPr/>
            <p:nvPr/>
          </p:nvSpPr>
          <p:spPr>
            <a:xfrm flipH="1" flipV="1">
              <a:off x="6338" y="2921"/>
              <a:ext cx="720" cy="624"/>
            </a:xfrm>
            <a:prstGeom prst="line">
              <a:avLst/>
            </a:prstGeom>
            <a:ln w="9525" cap="flat" cmpd="sng">
              <a:solidFill>
                <a:srgbClr val="000000"/>
              </a:solidFill>
              <a:prstDash val="solid"/>
              <a:round/>
              <a:headEnd type="oval" w="sm" len="sm"/>
              <a:tailEnd type="triangle" w="med" len="med"/>
            </a:ln>
          </p:spPr>
        </p:sp>
        <p:sp>
          <p:nvSpPr>
            <p:cNvPr id="73752" name="Text Box 20"/>
            <p:cNvSpPr txBox="1"/>
            <p:nvPr/>
          </p:nvSpPr>
          <p:spPr>
            <a:xfrm>
              <a:off x="6735" y="2142"/>
              <a:ext cx="985" cy="306"/>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可见一侧</a:t>
              </a:r>
              <a:endParaRPr lang="zh-CN" altLang="en-US" sz="4400" b="1" dirty="0">
                <a:latin typeface="微软雅黑" panose="020B0503020204020204" charset="-122"/>
                <a:ea typeface="微软雅黑" panose="020B0503020204020204" charset="-122"/>
              </a:endParaRPr>
            </a:p>
          </p:txBody>
        </p:sp>
        <p:sp>
          <p:nvSpPr>
            <p:cNvPr id="73753" name="Line 21"/>
            <p:cNvSpPr/>
            <p:nvPr/>
          </p:nvSpPr>
          <p:spPr>
            <a:xfrm>
              <a:off x="8356" y="2141"/>
              <a:ext cx="1" cy="2185"/>
            </a:xfrm>
            <a:prstGeom prst="line">
              <a:avLst/>
            </a:prstGeom>
            <a:ln w="9525" cap="flat" cmpd="sng">
              <a:solidFill>
                <a:srgbClr val="000000"/>
              </a:solidFill>
              <a:prstDash val="solid"/>
              <a:round/>
              <a:headEnd type="none" w="med" len="med"/>
              <a:tailEnd type="none" w="med" len="med"/>
            </a:ln>
          </p:spPr>
        </p:sp>
        <p:sp>
          <p:nvSpPr>
            <p:cNvPr id="73754" name="Text Box 22"/>
            <p:cNvSpPr txBox="1"/>
            <p:nvPr/>
          </p:nvSpPr>
          <p:spPr>
            <a:xfrm>
              <a:off x="8026" y="4281"/>
              <a:ext cx="783" cy="304"/>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（丁）</a:t>
              </a:r>
              <a:endParaRPr lang="zh-CN" altLang="en-US" sz="4400" b="1" dirty="0">
                <a:latin typeface="微软雅黑" panose="020B0503020204020204" charset="-122"/>
                <a:ea typeface="微软雅黑" panose="020B0503020204020204" charset="-122"/>
              </a:endParaRPr>
            </a:p>
          </p:txBody>
        </p:sp>
        <p:sp>
          <p:nvSpPr>
            <p:cNvPr id="73755" name="Text Box 23"/>
            <p:cNvSpPr txBox="1"/>
            <p:nvPr/>
          </p:nvSpPr>
          <p:spPr>
            <a:xfrm>
              <a:off x="8566" y="2736"/>
              <a:ext cx="362"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Q</a:t>
              </a:r>
              <a:endParaRPr lang="zh-CN" altLang="zh-CN" sz="4400" b="1" dirty="0">
                <a:latin typeface="微软雅黑" panose="020B0503020204020204" charset="-122"/>
                <a:ea typeface="微软雅黑" panose="020B0503020204020204" charset="-122"/>
              </a:endParaRPr>
            </a:p>
          </p:txBody>
        </p:sp>
        <p:sp>
          <p:nvSpPr>
            <p:cNvPr id="73756" name="Text Box 24"/>
            <p:cNvSpPr txBox="1"/>
            <p:nvPr/>
          </p:nvSpPr>
          <p:spPr>
            <a:xfrm>
              <a:off x="7958" y="3502"/>
              <a:ext cx="331"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P</a:t>
              </a:r>
              <a:endParaRPr lang="zh-CN" altLang="zh-CN" sz="4400" b="1" dirty="0">
                <a:latin typeface="微软雅黑" panose="020B0503020204020204" charset="-122"/>
                <a:ea typeface="微软雅黑" panose="020B0503020204020204" charset="-122"/>
              </a:endParaRPr>
            </a:p>
          </p:txBody>
        </p:sp>
        <p:sp>
          <p:nvSpPr>
            <p:cNvPr id="73757" name="Line 25"/>
            <p:cNvSpPr/>
            <p:nvPr/>
          </p:nvSpPr>
          <p:spPr>
            <a:xfrm flipV="1">
              <a:off x="8138" y="3077"/>
              <a:ext cx="540" cy="468"/>
            </a:xfrm>
            <a:prstGeom prst="line">
              <a:avLst/>
            </a:prstGeom>
            <a:ln w="9525" cap="flat" cmpd="sng">
              <a:solidFill>
                <a:srgbClr val="000000"/>
              </a:solidFill>
              <a:prstDash val="solid"/>
              <a:round/>
              <a:headEnd type="oval" w="sm" len="sm"/>
              <a:tailEnd type="triangle" w="med" len="med"/>
            </a:ln>
          </p:spPr>
        </p:sp>
        <p:sp>
          <p:nvSpPr>
            <p:cNvPr id="73758" name="Text Box 26"/>
            <p:cNvSpPr txBox="1"/>
            <p:nvPr/>
          </p:nvSpPr>
          <p:spPr>
            <a:xfrm>
              <a:off x="8355" y="2142"/>
              <a:ext cx="985" cy="306"/>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可见一侧</a:t>
              </a:r>
              <a:endParaRPr lang="zh-CN" altLang="en-US" sz="4400" b="1" dirty="0">
                <a:latin typeface="微软雅黑" panose="020B0503020204020204" charset="-122"/>
                <a:ea typeface="微软雅黑" panose="020B0503020204020204" charset="-122"/>
              </a:endParaRPr>
            </a:p>
          </p:txBody>
        </p:sp>
        <p:sp>
          <p:nvSpPr>
            <p:cNvPr id="73759" name="Text Box 27"/>
            <p:cNvSpPr txBox="1"/>
            <p:nvPr/>
          </p:nvSpPr>
          <p:spPr>
            <a:xfrm>
              <a:off x="3935" y="4588"/>
              <a:ext cx="4394" cy="434"/>
            </a:xfrm>
            <a:prstGeom prst="rect">
              <a:avLst/>
            </a:prstGeom>
            <a:noFill/>
            <a:ln w="9525">
              <a:noFill/>
            </a:ln>
          </p:spPr>
          <p:txBody>
            <a:bodyPr wrap="none" anchor="t" anchorCtr="0">
              <a:spAutoFit/>
            </a:bodyPr>
            <a:p>
              <a:pPr algn="just"/>
              <a:r>
                <a:rPr lang="zh-CN" altLang="en-US" b="1" dirty="0">
                  <a:latin typeface="华文楷体" panose="02010600040101010101" pitchFamily="2" charset="-122"/>
                  <a:ea typeface="华文楷体" panose="02010600040101010101" pitchFamily="2" charset="-122"/>
                </a:rPr>
                <a:t>端点</a:t>
              </a:r>
              <a:r>
                <a:rPr lang="en-US" altLang="zh-CN" b="1" dirty="0">
                  <a:latin typeface="华文楷体" panose="02010600040101010101" pitchFamily="2" charset="-122"/>
                  <a:ea typeface="华文楷体" panose="02010600040101010101" pitchFamily="2" charset="-122"/>
                </a:rPr>
                <a:t>P</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Q</a:t>
              </a:r>
              <a:r>
                <a:rPr lang="zh-CN" altLang="en-US" b="1" dirty="0">
                  <a:latin typeface="华文楷体" panose="02010600040101010101" pitchFamily="2" charset="-122"/>
                  <a:ea typeface="华文楷体" panose="02010600040101010101" pitchFamily="2" charset="-122"/>
                </a:rPr>
                <a:t>与裁剪线的四种位置关系</a:t>
              </a:r>
              <a:endParaRPr lang="zh-CN" altLang="en-US" sz="4400" b="1" dirty="0">
                <a:latin typeface="华文楷体" panose="02010600040101010101" pitchFamily="2" charset="-122"/>
                <a:ea typeface="华文楷体" panose="02010600040101010101" pitchFamily="2" charset="-122"/>
              </a:endParaRPr>
            </a:p>
          </p:txBody>
        </p:sp>
        <p:sp>
          <p:nvSpPr>
            <p:cNvPr id="73760" name="Line 3"/>
            <p:cNvSpPr/>
            <p:nvPr/>
          </p:nvSpPr>
          <p:spPr>
            <a:xfrm>
              <a:off x="5148" y="1545"/>
              <a:ext cx="1" cy="2752"/>
            </a:xfrm>
            <a:prstGeom prst="line">
              <a:avLst/>
            </a:prstGeom>
            <a:ln w="22225" cap="flat" cmpd="sng">
              <a:solidFill>
                <a:srgbClr val="000000"/>
              </a:solidFill>
              <a:prstDash val="dash"/>
              <a:round/>
              <a:headEnd type="none" w="med" len="med"/>
              <a:tailEnd type="none" w="med" len="med"/>
            </a:ln>
          </p:spPr>
        </p:sp>
        <p:sp>
          <p:nvSpPr>
            <p:cNvPr id="73761" name="Line 3"/>
            <p:cNvSpPr/>
            <p:nvPr/>
          </p:nvSpPr>
          <p:spPr>
            <a:xfrm>
              <a:off x="6716" y="1795"/>
              <a:ext cx="1" cy="2752"/>
            </a:xfrm>
            <a:prstGeom prst="line">
              <a:avLst/>
            </a:prstGeom>
            <a:ln w="22225" cap="flat" cmpd="sng">
              <a:solidFill>
                <a:srgbClr val="000000"/>
              </a:solidFill>
              <a:prstDash val="dash"/>
              <a:round/>
              <a:headEnd type="none" w="med" len="med"/>
              <a:tailEnd type="none" w="med" len="med"/>
            </a:ln>
          </p:spPr>
        </p:sp>
        <p:sp>
          <p:nvSpPr>
            <p:cNvPr id="73762" name="Line 3"/>
            <p:cNvSpPr/>
            <p:nvPr/>
          </p:nvSpPr>
          <p:spPr>
            <a:xfrm>
              <a:off x="8367" y="1742"/>
              <a:ext cx="1" cy="2752"/>
            </a:xfrm>
            <a:prstGeom prst="line">
              <a:avLst/>
            </a:prstGeom>
            <a:ln w="22225" cap="flat" cmpd="sng">
              <a:solidFill>
                <a:srgbClr val="000000"/>
              </a:solidFill>
              <a:prstDash val="dash"/>
              <a:round/>
              <a:headEnd type="none" w="med" len="med"/>
              <a:tailEnd type="none" w="med" len="med"/>
            </a:ln>
          </p:spPr>
        </p:sp>
      </p:grpSp>
      <p:sp>
        <p:nvSpPr>
          <p:cNvPr id="30" name="标题 2"/>
          <p:cNvSpPr txBox="1">
            <a:spLocks noChangeArrowheads="1"/>
          </p:cNvSpPr>
          <p:nvPr/>
        </p:nvSpPr>
        <p:spPr bwMode="auto">
          <a:xfrm>
            <a:off x="250825" y="377825"/>
            <a:ext cx="87137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_GB2312"/>
                <a:cs typeface="楷体_GB2312"/>
                <a:sym typeface="楷体_GB2312"/>
              </a:rPr>
              <a:t>3.7.3 </a:t>
            </a:r>
            <a:r>
              <a:rPr kumimoji="0" lang="zh-CN" altLang="en-US"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rPr>
              <a:t>多边形的裁剪</a:t>
            </a: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rPr>
              <a:t>--</a:t>
            </a:r>
            <a:r>
              <a:rPr kumimoji="0" lang="en-US" altLang="zh-CN" sz="32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28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Sutherland-Hodgman</a:t>
            </a:r>
            <a:r>
              <a:rPr kumimoji="0" lang="zh-CN" altLang="en-US" sz="28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裁剪原理</a:t>
            </a:r>
            <a:endParaRPr kumimoji="0" lang="zh-CN" altLang="en-US"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3"/>
          <p:cNvSpPr>
            <a:spLocks noGrp="1"/>
          </p:cNvSpPr>
          <p:nvPr>
            <p:ph type="body" idx="4294967295"/>
          </p:nvPr>
        </p:nvSpPr>
        <p:spPr>
          <a:xfrm>
            <a:off x="296863" y="1412875"/>
            <a:ext cx="8858250" cy="1230313"/>
          </a:xfrm>
        </p:spPr>
        <p:txBody>
          <a:bodyPr vert="horz" wrap="square" lIns="91440" tIns="45720" rIns="91440" bIns="45720" anchor="t" anchorCtr="0"/>
          <a:p>
            <a:pPr eaLnBrk="1" hangingPunct="1"/>
            <a:r>
              <a:rPr lang="en-US" altLang="zh-CN" sz="2400" b="1" dirty="0">
                <a:ea typeface="楷体" panose="02010609060101010101" pitchFamily="49" charset="-122"/>
              </a:rPr>
              <a:t>P, Q</a:t>
            </a:r>
            <a:r>
              <a:rPr lang="zh-CN" altLang="en-US" sz="2400" b="1" dirty="0">
                <a:ea typeface="楷体" panose="02010609060101010101" pitchFamily="49" charset="-122"/>
              </a:rPr>
              <a:t>均在窗边之内侧，则输出</a:t>
            </a:r>
            <a:r>
              <a:rPr lang="en-US" altLang="zh-CN" sz="2400" b="1" dirty="0">
                <a:ea typeface="楷体" panose="02010609060101010101" pitchFamily="49" charset="-122"/>
              </a:rPr>
              <a:t>Q</a:t>
            </a:r>
            <a:r>
              <a:rPr lang="zh-CN" altLang="en-US" sz="2400" b="1" dirty="0">
                <a:ea typeface="楷体" panose="02010609060101010101" pitchFamily="49" charset="-122"/>
              </a:rPr>
              <a:t>点</a:t>
            </a:r>
            <a:endParaRPr lang="zh-CN" altLang="en-US" sz="2400" b="1" dirty="0">
              <a:ea typeface="楷体" panose="02010609060101010101" pitchFamily="49" charset="-122"/>
            </a:endParaRPr>
          </a:p>
          <a:p>
            <a:pPr eaLnBrk="1" hangingPunct="1"/>
            <a:r>
              <a:rPr lang="en-US" altLang="zh-CN" sz="2400" b="1" dirty="0">
                <a:ea typeface="楷体" panose="02010609060101010101" pitchFamily="49" charset="-122"/>
              </a:rPr>
              <a:t>P, Q</a:t>
            </a:r>
            <a:r>
              <a:rPr lang="zh-CN" altLang="en-US" sz="2400" b="1" dirty="0">
                <a:ea typeface="楷体" panose="02010609060101010101" pitchFamily="49" charset="-122"/>
              </a:rPr>
              <a:t>均在窗边之外侧，则不输出</a:t>
            </a:r>
            <a:r>
              <a:rPr lang="en-US" altLang="zh-CN" sz="2400" b="1" dirty="0">
                <a:ea typeface="楷体" panose="02010609060101010101" pitchFamily="49" charset="-122"/>
              </a:rPr>
              <a:t> </a:t>
            </a:r>
            <a:endParaRPr lang="en-US" altLang="zh-CN" sz="2400" b="1" dirty="0">
              <a:ea typeface="楷体" panose="02010609060101010101" pitchFamily="49" charset="-122"/>
            </a:endParaRPr>
          </a:p>
          <a:p>
            <a:pPr eaLnBrk="1" hangingPunct="1"/>
            <a:r>
              <a:rPr lang="en-US" altLang="zh-CN" sz="2400" b="1" dirty="0">
                <a:ea typeface="楷体" panose="02010609060101010101" pitchFamily="49" charset="-122"/>
              </a:rPr>
              <a:t>P</a:t>
            </a:r>
            <a:r>
              <a:rPr lang="zh-CN" altLang="en-US" sz="2400" b="1" dirty="0">
                <a:ea typeface="楷体" panose="02010609060101010101" pitchFamily="49" charset="-122"/>
              </a:rPr>
              <a:t>在内侧，</a:t>
            </a:r>
            <a:r>
              <a:rPr lang="en-US" altLang="zh-CN" sz="2400" b="1" dirty="0">
                <a:ea typeface="楷体" panose="02010609060101010101" pitchFamily="49" charset="-122"/>
              </a:rPr>
              <a:t> Q</a:t>
            </a:r>
            <a:r>
              <a:rPr lang="zh-CN" altLang="en-US" sz="2400" b="1" dirty="0">
                <a:ea typeface="楷体" panose="02010609060101010101" pitchFamily="49" charset="-122"/>
              </a:rPr>
              <a:t>在外侧，则输出边</a:t>
            </a:r>
            <a:r>
              <a:rPr lang="zh-CN" altLang="en-US" sz="2400" b="1" dirty="0">
                <a:solidFill>
                  <a:srgbClr val="0303D7"/>
                </a:solidFill>
                <a:ea typeface="楷体" panose="02010609060101010101" pitchFamily="49" charset="-122"/>
              </a:rPr>
              <a:t>与裁剪边界的交点</a:t>
            </a:r>
            <a:r>
              <a:rPr lang="en-US" altLang="zh-CN" sz="2400" b="1" dirty="0">
                <a:ea typeface="楷体" panose="02010609060101010101" pitchFamily="49" charset="-122"/>
              </a:rPr>
              <a:t>I</a:t>
            </a:r>
            <a:r>
              <a:rPr lang="zh-CN" altLang="en-US" sz="2400" b="1" dirty="0">
                <a:ea typeface="楷体" panose="02010609060101010101" pitchFamily="49" charset="-122"/>
              </a:rPr>
              <a:t>点；</a:t>
            </a:r>
            <a:endParaRPr lang="zh-CN" altLang="en-US" sz="2400" b="1" dirty="0">
              <a:ea typeface="楷体" panose="02010609060101010101" pitchFamily="49" charset="-122"/>
            </a:endParaRPr>
          </a:p>
          <a:p>
            <a:pPr eaLnBrk="1" hangingPunct="1"/>
            <a:r>
              <a:rPr lang="en-US" altLang="zh-CN" sz="2400" b="1" dirty="0">
                <a:ea typeface="楷体" panose="02010609060101010101" pitchFamily="49" charset="-122"/>
              </a:rPr>
              <a:t>P</a:t>
            </a:r>
            <a:r>
              <a:rPr lang="zh-CN" altLang="en-US" sz="2400" b="1" dirty="0">
                <a:ea typeface="楷体" panose="02010609060101010101" pitchFamily="49" charset="-122"/>
              </a:rPr>
              <a:t>在外侧，</a:t>
            </a:r>
            <a:r>
              <a:rPr lang="en-US" altLang="zh-CN" sz="2400" b="1" dirty="0">
                <a:ea typeface="楷体" panose="02010609060101010101" pitchFamily="49" charset="-122"/>
              </a:rPr>
              <a:t> Q</a:t>
            </a:r>
            <a:r>
              <a:rPr lang="zh-CN" altLang="en-US" sz="2400" b="1" dirty="0">
                <a:ea typeface="楷体" panose="02010609060101010101" pitchFamily="49" charset="-122"/>
              </a:rPr>
              <a:t>在内侧，则输出</a:t>
            </a:r>
            <a:r>
              <a:rPr lang="zh-CN" altLang="en-US" sz="2400" b="1" dirty="0">
                <a:solidFill>
                  <a:srgbClr val="0303D7"/>
                </a:solidFill>
                <a:ea typeface="楷体" panose="02010609060101010101" pitchFamily="49" charset="-122"/>
              </a:rPr>
              <a:t>与裁剪边界的交点</a:t>
            </a:r>
            <a:r>
              <a:rPr lang="en-US" altLang="zh-CN" sz="2400" b="1" dirty="0">
                <a:ea typeface="楷体" panose="02010609060101010101" pitchFamily="49" charset="-122"/>
              </a:rPr>
              <a:t>I</a:t>
            </a:r>
            <a:r>
              <a:rPr lang="zh-CN" altLang="en-US" sz="2400" b="1" dirty="0">
                <a:ea typeface="楷体" panose="02010609060101010101" pitchFamily="49" charset="-122"/>
              </a:rPr>
              <a:t>和</a:t>
            </a:r>
            <a:r>
              <a:rPr lang="en-US" altLang="zh-CN" sz="2400" b="1" dirty="0">
                <a:ea typeface="楷体" panose="02010609060101010101" pitchFamily="49" charset="-122"/>
              </a:rPr>
              <a:t>Q</a:t>
            </a:r>
            <a:r>
              <a:rPr lang="zh-CN" altLang="en-US" sz="2400" b="1" dirty="0">
                <a:ea typeface="楷体" panose="02010609060101010101" pitchFamily="49" charset="-122"/>
              </a:rPr>
              <a:t>点</a:t>
            </a:r>
            <a:endParaRPr lang="zh-CN" altLang="en-US" sz="2400" b="1" dirty="0">
              <a:solidFill>
                <a:srgbClr val="CC0000"/>
              </a:solidFill>
              <a:ea typeface="楷体" panose="02010609060101010101" pitchFamily="49" charset="-122"/>
            </a:endParaRPr>
          </a:p>
        </p:txBody>
      </p:sp>
      <p:sp>
        <p:nvSpPr>
          <p:cNvPr id="5" name="矩形标注 4"/>
          <p:cNvSpPr/>
          <p:nvPr/>
        </p:nvSpPr>
        <p:spPr>
          <a:xfrm>
            <a:off x="230188" y="3263900"/>
            <a:ext cx="9001125" cy="576263"/>
          </a:xfrm>
          <a:prstGeom prst="wedgeRectCallout">
            <a:avLst>
              <a:gd name="adj1" fmla="val -21898"/>
              <a:gd name="adj2" fmla="val 49815"/>
            </a:avLst>
          </a:prstGeom>
          <a:noFill/>
          <a:ln w="38100">
            <a:noFill/>
          </a:ln>
        </p:spPr>
        <p:txBody>
          <a:bodyPr wrap="none" anchor="ctr" anchorCtr="0"/>
          <a:p>
            <a:pPr algn="ctr"/>
            <a:r>
              <a:rPr lang="zh-CN" altLang="en-US" sz="2400" b="1" dirty="0">
                <a:solidFill>
                  <a:srgbClr val="0000FF"/>
                </a:solidFill>
                <a:latin typeface="楷体" panose="02010609060101010101" pitchFamily="49" charset="-122"/>
                <a:ea typeface="楷体" panose="02010609060101010101" pitchFamily="49" charset="-122"/>
              </a:rPr>
              <a:t>注意：对于边线段只保留终点，因为起点在上一次裁剪中处理过</a:t>
            </a:r>
            <a:endParaRPr lang="zh-CN" altLang="en-US" sz="2400" b="1" dirty="0">
              <a:solidFill>
                <a:srgbClr val="0000FF"/>
              </a:solidFill>
              <a:latin typeface="楷体" panose="02010609060101010101" pitchFamily="49" charset="-122"/>
              <a:ea typeface="楷体" panose="02010609060101010101" pitchFamily="49" charset="-122"/>
            </a:endParaRPr>
          </a:p>
        </p:txBody>
      </p:sp>
      <p:sp>
        <p:nvSpPr>
          <p:cNvPr id="6" name="矩形 5"/>
          <p:cNvSpPr/>
          <p:nvPr/>
        </p:nvSpPr>
        <p:spPr>
          <a:xfrm>
            <a:off x="6254750" y="4041775"/>
            <a:ext cx="995363" cy="1820863"/>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4854575" y="4057650"/>
            <a:ext cx="995363" cy="1820863"/>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513138" y="4086225"/>
            <a:ext cx="995363" cy="18224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2055813" y="4097338"/>
            <a:ext cx="995363" cy="18224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4759" name="Group 2"/>
          <p:cNvGrpSpPr/>
          <p:nvPr/>
        </p:nvGrpSpPr>
        <p:grpSpPr>
          <a:xfrm>
            <a:off x="1782763" y="3694113"/>
            <a:ext cx="5314950" cy="2959100"/>
            <a:chOff x="3125" y="1545"/>
            <a:chExt cx="6215" cy="3477"/>
          </a:xfrm>
        </p:grpSpPr>
        <p:sp>
          <p:nvSpPr>
            <p:cNvPr id="74760" name="Line 3"/>
            <p:cNvSpPr/>
            <p:nvPr/>
          </p:nvSpPr>
          <p:spPr>
            <a:xfrm>
              <a:off x="3455" y="1573"/>
              <a:ext cx="1" cy="2752"/>
            </a:xfrm>
            <a:prstGeom prst="line">
              <a:avLst/>
            </a:prstGeom>
            <a:ln w="22225" cap="flat" cmpd="sng">
              <a:solidFill>
                <a:srgbClr val="000000"/>
              </a:solidFill>
              <a:prstDash val="dash"/>
              <a:round/>
              <a:headEnd type="none" w="med" len="med"/>
              <a:tailEnd type="none" w="med" len="med"/>
            </a:ln>
          </p:spPr>
        </p:sp>
        <p:sp>
          <p:nvSpPr>
            <p:cNvPr id="74761" name="Text Box 4"/>
            <p:cNvSpPr txBox="1"/>
            <p:nvPr/>
          </p:nvSpPr>
          <p:spPr>
            <a:xfrm>
              <a:off x="3395" y="2154"/>
              <a:ext cx="977" cy="304"/>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可见一侧</a:t>
              </a:r>
              <a:endParaRPr lang="zh-CN" altLang="en-US" sz="4400" b="1" dirty="0">
                <a:latin typeface="微软雅黑" panose="020B0503020204020204" charset="-122"/>
                <a:ea typeface="微软雅黑" panose="020B0503020204020204" charset="-122"/>
              </a:endParaRPr>
            </a:p>
          </p:txBody>
        </p:sp>
        <p:sp>
          <p:nvSpPr>
            <p:cNvPr id="74762" name="Text Box 5"/>
            <p:cNvSpPr txBox="1"/>
            <p:nvPr/>
          </p:nvSpPr>
          <p:spPr>
            <a:xfrm>
              <a:off x="3125" y="4280"/>
              <a:ext cx="789" cy="306"/>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（甲）</a:t>
              </a:r>
              <a:endParaRPr lang="zh-CN" altLang="en-US" sz="4400" b="1" dirty="0">
                <a:latin typeface="微软雅黑" panose="020B0503020204020204" charset="-122"/>
                <a:ea typeface="微软雅黑" panose="020B0503020204020204" charset="-122"/>
              </a:endParaRPr>
            </a:p>
          </p:txBody>
        </p:sp>
        <p:sp>
          <p:nvSpPr>
            <p:cNvPr id="74763" name="Text Box 6"/>
            <p:cNvSpPr txBox="1"/>
            <p:nvPr/>
          </p:nvSpPr>
          <p:spPr>
            <a:xfrm>
              <a:off x="3846" y="2609"/>
              <a:ext cx="362"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Q</a:t>
              </a:r>
              <a:endParaRPr lang="zh-CN" altLang="zh-CN" sz="4400" b="1" dirty="0">
                <a:latin typeface="微软雅黑" panose="020B0503020204020204" charset="-122"/>
                <a:ea typeface="微软雅黑" panose="020B0503020204020204" charset="-122"/>
              </a:endParaRPr>
            </a:p>
          </p:txBody>
        </p:sp>
        <p:sp>
          <p:nvSpPr>
            <p:cNvPr id="74764" name="Text Box 7"/>
            <p:cNvSpPr txBox="1"/>
            <p:nvPr/>
          </p:nvSpPr>
          <p:spPr>
            <a:xfrm>
              <a:off x="3395" y="3546"/>
              <a:ext cx="331"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P</a:t>
              </a:r>
              <a:endParaRPr lang="zh-CN" altLang="zh-CN" sz="4400" b="1" dirty="0">
                <a:latin typeface="微软雅黑" panose="020B0503020204020204" charset="-122"/>
                <a:ea typeface="微软雅黑" panose="020B0503020204020204" charset="-122"/>
              </a:endParaRPr>
            </a:p>
          </p:txBody>
        </p:sp>
        <p:sp>
          <p:nvSpPr>
            <p:cNvPr id="74765" name="Line 8"/>
            <p:cNvSpPr/>
            <p:nvPr/>
          </p:nvSpPr>
          <p:spPr>
            <a:xfrm flipV="1">
              <a:off x="3620" y="2951"/>
              <a:ext cx="540" cy="624"/>
            </a:xfrm>
            <a:prstGeom prst="line">
              <a:avLst/>
            </a:prstGeom>
            <a:ln w="9525" cap="flat" cmpd="sng">
              <a:solidFill>
                <a:srgbClr val="000000"/>
              </a:solidFill>
              <a:prstDash val="solid"/>
              <a:round/>
              <a:headEnd type="oval" w="sm" len="sm"/>
              <a:tailEnd type="triangle" w="med" len="med"/>
            </a:ln>
          </p:spPr>
        </p:sp>
        <p:sp>
          <p:nvSpPr>
            <p:cNvPr id="74766" name="Line 9"/>
            <p:cNvSpPr/>
            <p:nvPr/>
          </p:nvSpPr>
          <p:spPr>
            <a:xfrm>
              <a:off x="5150" y="2141"/>
              <a:ext cx="1" cy="2185"/>
            </a:xfrm>
            <a:prstGeom prst="line">
              <a:avLst/>
            </a:prstGeom>
            <a:ln w="9525" cap="flat" cmpd="sng">
              <a:solidFill>
                <a:srgbClr val="000000"/>
              </a:solidFill>
              <a:prstDash val="solid"/>
              <a:round/>
              <a:headEnd type="none" w="med" len="med"/>
              <a:tailEnd type="none" w="med" len="med"/>
            </a:ln>
          </p:spPr>
        </p:sp>
        <p:sp>
          <p:nvSpPr>
            <p:cNvPr id="74767" name="Text Box 10"/>
            <p:cNvSpPr txBox="1"/>
            <p:nvPr/>
          </p:nvSpPr>
          <p:spPr>
            <a:xfrm>
              <a:off x="4821" y="4281"/>
              <a:ext cx="783" cy="304"/>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（乙）</a:t>
              </a:r>
              <a:endParaRPr lang="zh-CN" altLang="en-US" sz="4400" b="1" dirty="0">
                <a:latin typeface="微软雅黑" panose="020B0503020204020204" charset="-122"/>
                <a:ea typeface="微软雅黑" panose="020B0503020204020204" charset="-122"/>
              </a:endParaRPr>
            </a:p>
          </p:txBody>
        </p:sp>
        <p:sp>
          <p:nvSpPr>
            <p:cNvPr id="74768" name="Text Box 11"/>
            <p:cNvSpPr txBox="1"/>
            <p:nvPr/>
          </p:nvSpPr>
          <p:spPr>
            <a:xfrm>
              <a:off x="4805" y="3433"/>
              <a:ext cx="362"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Q</a:t>
              </a:r>
              <a:endParaRPr lang="zh-CN" altLang="zh-CN" sz="4400" b="1" dirty="0">
                <a:latin typeface="微软雅黑" panose="020B0503020204020204" charset="-122"/>
                <a:ea typeface="微软雅黑" panose="020B0503020204020204" charset="-122"/>
              </a:endParaRPr>
            </a:p>
          </p:txBody>
        </p:sp>
        <p:sp>
          <p:nvSpPr>
            <p:cNvPr id="74769" name="Text Box 12"/>
            <p:cNvSpPr txBox="1"/>
            <p:nvPr/>
          </p:nvSpPr>
          <p:spPr>
            <a:xfrm>
              <a:off x="4746" y="2766"/>
              <a:ext cx="331"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P</a:t>
              </a:r>
              <a:endParaRPr lang="zh-CN" altLang="zh-CN" sz="4400" b="1" dirty="0">
                <a:latin typeface="微软雅黑" panose="020B0503020204020204" charset="-122"/>
                <a:ea typeface="微软雅黑" panose="020B0503020204020204" charset="-122"/>
              </a:endParaRPr>
            </a:p>
          </p:txBody>
        </p:sp>
        <p:sp>
          <p:nvSpPr>
            <p:cNvPr id="74770" name="Line 13"/>
            <p:cNvSpPr/>
            <p:nvPr/>
          </p:nvSpPr>
          <p:spPr>
            <a:xfrm>
              <a:off x="4820" y="3077"/>
              <a:ext cx="180" cy="468"/>
            </a:xfrm>
            <a:prstGeom prst="line">
              <a:avLst/>
            </a:prstGeom>
            <a:ln w="9525" cap="flat" cmpd="sng">
              <a:solidFill>
                <a:srgbClr val="000000"/>
              </a:solidFill>
              <a:prstDash val="solid"/>
              <a:round/>
              <a:headEnd type="oval" w="sm" len="sm"/>
              <a:tailEnd type="triangle" w="med" len="med"/>
            </a:ln>
          </p:spPr>
        </p:sp>
        <p:sp>
          <p:nvSpPr>
            <p:cNvPr id="74771" name="Text Box 14"/>
            <p:cNvSpPr txBox="1"/>
            <p:nvPr/>
          </p:nvSpPr>
          <p:spPr>
            <a:xfrm>
              <a:off x="5148" y="2142"/>
              <a:ext cx="985" cy="306"/>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可见一侧</a:t>
              </a:r>
              <a:endParaRPr lang="zh-CN" altLang="en-US" sz="4400" b="1" dirty="0">
                <a:latin typeface="微软雅黑" panose="020B0503020204020204" charset="-122"/>
                <a:ea typeface="微软雅黑" panose="020B0503020204020204" charset="-122"/>
              </a:endParaRPr>
            </a:p>
          </p:txBody>
        </p:sp>
        <p:sp>
          <p:nvSpPr>
            <p:cNvPr id="74772" name="Line 15"/>
            <p:cNvSpPr/>
            <p:nvPr/>
          </p:nvSpPr>
          <p:spPr>
            <a:xfrm>
              <a:off x="6736" y="2141"/>
              <a:ext cx="1" cy="2185"/>
            </a:xfrm>
            <a:prstGeom prst="line">
              <a:avLst/>
            </a:prstGeom>
            <a:ln w="9525" cap="flat" cmpd="sng">
              <a:solidFill>
                <a:srgbClr val="000000"/>
              </a:solidFill>
              <a:prstDash val="solid"/>
              <a:round/>
              <a:headEnd type="none" w="med" len="med"/>
              <a:tailEnd type="none" w="med" len="med"/>
            </a:ln>
          </p:spPr>
        </p:sp>
        <p:sp>
          <p:nvSpPr>
            <p:cNvPr id="74773" name="Text Box 16"/>
            <p:cNvSpPr txBox="1"/>
            <p:nvPr/>
          </p:nvSpPr>
          <p:spPr>
            <a:xfrm>
              <a:off x="6408" y="4281"/>
              <a:ext cx="783" cy="304"/>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（丙）</a:t>
              </a:r>
              <a:endParaRPr lang="zh-CN" altLang="en-US" sz="4400" b="1" dirty="0">
                <a:latin typeface="微软雅黑" panose="020B0503020204020204" charset="-122"/>
                <a:ea typeface="微软雅黑" panose="020B0503020204020204" charset="-122"/>
              </a:endParaRPr>
            </a:p>
          </p:txBody>
        </p:sp>
        <p:sp>
          <p:nvSpPr>
            <p:cNvPr id="74774" name="Text Box 17"/>
            <p:cNvSpPr txBox="1"/>
            <p:nvPr/>
          </p:nvSpPr>
          <p:spPr>
            <a:xfrm>
              <a:off x="6293" y="2609"/>
              <a:ext cx="362"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Q</a:t>
              </a:r>
              <a:endParaRPr lang="zh-CN" altLang="zh-CN" sz="4400" b="1" dirty="0">
                <a:latin typeface="微软雅黑" panose="020B0503020204020204" charset="-122"/>
                <a:ea typeface="微软雅黑" panose="020B0503020204020204" charset="-122"/>
              </a:endParaRPr>
            </a:p>
          </p:txBody>
        </p:sp>
        <p:sp>
          <p:nvSpPr>
            <p:cNvPr id="74775" name="Text Box 18"/>
            <p:cNvSpPr txBox="1"/>
            <p:nvPr/>
          </p:nvSpPr>
          <p:spPr>
            <a:xfrm>
              <a:off x="6953" y="3467"/>
              <a:ext cx="331"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P</a:t>
              </a:r>
              <a:endParaRPr lang="zh-CN" altLang="zh-CN" sz="4400" b="1" dirty="0">
                <a:latin typeface="微软雅黑" panose="020B0503020204020204" charset="-122"/>
                <a:ea typeface="微软雅黑" panose="020B0503020204020204" charset="-122"/>
              </a:endParaRPr>
            </a:p>
          </p:txBody>
        </p:sp>
        <p:sp>
          <p:nvSpPr>
            <p:cNvPr id="74776" name="Line 19"/>
            <p:cNvSpPr/>
            <p:nvPr/>
          </p:nvSpPr>
          <p:spPr>
            <a:xfrm flipH="1" flipV="1">
              <a:off x="6338" y="2921"/>
              <a:ext cx="720" cy="624"/>
            </a:xfrm>
            <a:prstGeom prst="line">
              <a:avLst/>
            </a:prstGeom>
            <a:ln w="9525" cap="flat" cmpd="sng">
              <a:solidFill>
                <a:srgbClr val="000000"/>
              </a:solidFill>
              <a:prstDash val="solid"/>
              <a:round/>
              <a:headEnd type="oval" w="sm" len="sm"/>
              <a:tailEnd type="triangle" w="med" len="med"/>
            </a:ln>
          </p:spPr>
        </p:sp>
        <p:sp>
          <p:nvSpPr>
            <p:cNvPr id="74777" name="Text Box 20"/>
            <p:cNvSpPr txBox="1"/>
            <p:nvPr/>
          </p:nvSpPr>
          <p:spPr>
            <a:xfrm>
              <a:off x="6735" y="2142"/>
              <a:ext cx="985" cy="306"/>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可见一侧</a:t>
              </a:r>
              <a:endParaRPr lang="zh-CN" altLang="en-US" sz="4400" b="1" dirty="0">
                <a:latin typeface="微软雅黑" panose="020B0503020204020204" charset="-122"/>
                <a:ea typeface="微软雅黑" panose="020B0503020204020204" charset="-122"/>
              </a:endParaRPr>
            </a:p>
          </p:txBody>
        </p:sp>
        <p:sp>
          <p:nvSpPr>
            <p:cNvPr id="74778" name="Line 21"/>
            <p:cNvSpPr/>
            <p:nvPr/>
          </p:nvSpPr>
          <p:spPr>
            <a:xfrm>
              <a:off x="8356" y="2141"/>
              <a:ext cx="1" cy="2185"/>
            </a:xfrm>
            <a:prstGeom prst="line">
              <a:avLst/>
            </a:prstGeom>
            <a:ln w="9525" cap="flat" cmpd="sng">
              <a:solidFill>
                <a:srgbClr val="000000"/>
              </a:solidFill>
              <a:prstDash val="solid"/>
              <a:round/>
              <a:headEnd type="none" w="med" len="med"/>
              <a:tailEnd type="none" w="med" len="med"/>
            </a:ln>
          </p:spPr>
        </p:sp>
        <p:sp>
          <p:nvSpPr>
            <p:cNvPr id="74779" name="Text Box 22"/>
            <p:cNvSpPr txBox="1"/>
            <p:nvPr/>
          </p:nvSpPr>
          <p:spPr>
            <a:xfrm>
              <a:off x="8026" y="4281"/>
              <a:ext cx="783" cy="304"/>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（丁）</a:t>
              </a:r>
              <a:endParaRPr lang="zh-CN" altLang="en-US" sz="4400" b="1" dirty="0">
                <a:latin typeface="微软雅黑" panose="020B0503020204020204" charset="-122"/>
                <a:ea typeface="微软雅黑" panose="020B0503020204020204" charset="-122"/>
              </a:endParaRPr>
            </a:p>
          </p:txBody>
        </p:sp>
        <p:sp>
          <p:nvSpPr>
            <p:cNvPr id="74780" name="Text Box 23"/>
            <p:cNvSpPr txBox="1"/>
            <p:nvPr/>
          </p:nvSpPr>
          <p:spPr>
            <a:xfrm>
              <a:off x="8566" y="2736"/>
              <a:ext cx="362"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Q</a:t>
              </a:r>
              <a:endParaRPr lang="zh-CN" altLang="zh-CN" sz="4400" b="1" dirty="0">
                <a:latin typeface="微软雅黑" panose="020B0503020204020204" charset="-122"/>
                <a:ea typeface="微软雅黑" panose="020B0503020204020204" charset="-122"/>
              </a:endParaRPr>
            </a:p>
          </p:txBody>
        </p:sp>
        <p:sp>
          <p:nvSpPr>
            <p:cNvPr id="74781" name="Text Box 24"/>
            <p:cNvSpPr txBox="1"/>
            <p:nvPr/>
          </p:nvSpPr>
          <p:spPr>
            <a:xfrm>
              <a:off x="7958" y="3502"/>
              <a:ext cx="331" cy="306"/>
            </a:xfrm>
            <a:prstGeom prst="rect">
              <a:avLst/>
            </a:prstGeom>
            <a:noFill/>
            <a:ln w="9525">
              <a:noFill/>
            </a:ln>
          </p:spPr>
          <p:txBody>
            <a:bodyPr wrap="none" anchor="t" anchorCtr="0">
              <a:spAutoFit/>
            </a:bodyPr>
            <a:p>
              <a:pPr algn="just"/>
              <a:r>
                <a:rPr lang="en-US" altLang="zh-CN" sz="1400" b="1" dirty="0">
                  <a:latin typeface="微软雅黑" panose="020B0503020204020204" charset="-122"/>
                  <a:ea typeface="微软雅黑" panose="020B0503020204020204" charset="-122"/>
                </a:rPr>
                <a:t>P</a:t>
              </a:r>
              <a:endParaRPr lang="zh-CN" altLang="zh-CN" sz="4400" b="1" dirty="0">
                <a:latin typeface="微软雅黑" panose="020B0503020204020204" charset="-122"/>
                <a:ea typeface="微软雅黑" panose="020B0503020204020204" charset="-122"/>
              </a:endParaRPr>
            </a:p>
          </p:txBody>
        </p:sp>
        <p:sp>
          <p:nvSpPr>
            <p:cNvPr id="74782" name="Line 25"/>
            <p:cNvSpPr/>
            <p:nvPr/>
          </p:nvSpPr>
          <p:spPr>
            <a:xfrm flipV="1">
              <a:off x="8138" y="3077"/>
              <a:ext cx="540" cy="468"/>
            </a:xfrm>
            <a:prstGeom prst="line">
              <a:avLst/>
            </a:prstGeom>
            <a:ln w="9525" cap="flat" cmpd="sng">
              <a:solidFill>
                <a:srgbClr val="000000"/>
              </a:solidFill>
              <a:prstDash val="solid"/>
              <a:round/>
              <a:headEnd type="oval" w="sm" len="sm"/>
              <a:tailEnd type="triangle" w="med" len="med"/>
            </a:ln>
          </p:spPr>
        </p:sp>
        <p:sp>
          <p:nvSpPr>
            <p:cNvPr id="74783" name="Text Box 26"/>
            <p:cNvSpPr txBox="1"/>
            <p:nvPr/>
          </p:nvSpPr>
          <p:spPr>
            <a:xfrm>
              <a:off x="8355" y="2142"/>
              <a:ext cx="985" cy="306"/>
            </a:xfrm>
            <a:prstGeom prst="rect">
              <a:avLst/>
            </a:prstGeom>
            <a:noFill/>
            <a:ln w="9525">
              <a:noFill/>
            </a:ln>
          </p:spPr>
          <p:txBody>
            <a:bodyPr wrap="none" anchor="t" anchorCtr="0">
              <a:spAutoFit/>
            </a:bodyPr>
            <a:p>
              <a:pPr algn="just"/>
              <a:r>
                <a:rPr lang="zh-CN" altLang="en-US" sz="1400" b="1" dirty="0">
                  <a:latin typeface="微软雅黑" panose="020B0503020204020204" charset="-122"/>
                  <a:ea typeface="微软雅黑" panose="020B0503020204020204" charset="-122"/>
                </a:rPr>
                <a:t>可见一侧</a:t>
              </a:r>
              <a:endParaRPr lang="zh-CN" altLang="en-US" sz="4400" b="1" dirty="0">
                <a:latin typeface="微软雅黑" panose="020B0503020204020204" charset="-122"/>
                <a:ea typeface="微软雅黑" panose="020B0503020204020204" charset="-122"/>
              </a:endParaRPr>
            </a:p>
          </p:txBody>
        </p:sp>
        <p:sp>
          <p:nvSpPr>
            <p:cNvPr id="74784" name="Text Box 27"/>
            <p:cNvSpPr txBox="1"/>
            <p:nvPr/>
          </p:nvSpPr>
          <p:spPr>
            <a:xfrm>
              <a:off x="3935" y="4588"/>
              <a:ext cx="4394" cy="434"/>
            </a:xfrm>
            <a:prstGeom prst="rect">
              <a:avLst/>
            </a:prstGeom>
            <a:noFill/>
            <a:ln w="9525">
              <a:noFill/>
            </a:ln>
          </p:spPr>
          <p:txBody>
            <a:bodyPr wrap="none" anchor="t" anchorCtr="0">
              <a:spAutoFit/>
            </a:bodyPr>
            <a:p>
              <a:pPr algn="just"/>
              <a:r>
                <a:rPr lang="zh-CN" altLang="en-US" b="1" dirty="0">
                  <a:latin typeface="华文楷体" panose="02010600040101010101" pitchFamily="2" charset="-122"/>
                  <a:ea typeface="华文楷体" panose="02010600040101010101" pitchFamily="2" charset="-122"/>
                </a:rPr>
                <a:t>端点</a:t>
              </a:r>
              <a:r>
                <a:rPr lang="en-US" altLang="zh-CN" b="1" dirty="0">
                  <a:latin typeface="华文楷体" panose="02010600040101010101" pitchFamily="2" charset="-122"/>
                  <a:ea typeface="华文楷体" panose="02010600040101010101" pitchFamily="2" charset="-122"/>
                </a:rPr>
                <a:t>P</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Q</a:t>
              </a:r>
              <a:r>
                <a:rPr lang="zh-CN" altLang="en-US" b="1" dirty="0">
                  <a:latin typeface="华文楷体" panose="02010600040101010101" pitchFamily="2" charset="-122"/>
                  <a:ea typeface="华文楷体" panose="02010600040101010101" pitchFamily="2" charset="-122"/>
                </a:rPr>
                <a:t>与裁剪线的四种位置关系</a:t>
              </a:r>
              <a:endParaRPr lang="zh-CN" altLang="en-US" sz="4400" b="1" dirty="0">
                <a:latin typeface="华文楷体" panose="02010600040101010101" pitchFamily="2" charset="-122"/>
                <a:ea typeface="华文楷体" panose="02010600040101010101" pitchFamily="2" charset="-122"/>
              </a:endParaRPr>
            </a:p>
          </p:txBody>
        </p:sp>
        <p:sp>
          <p:nvSpPr>
            <p:cNvPr id="74785" name="Line 3"/>
            <p:cNvSpPr/>
            <p:nvPr/>
          </p:nvSpPr>
          <p:spPr>
            <a:xfrm>
              <a:off x="5148" y="1545"/>
              <a:ext cx="1" cy="2752"/>
            </a:xfrm>
            <a:prstGeom prst="line">
              <a:avLst/>
            </a:prstGeom>
            <a:ln w="22225" cap="flat" cmpd="sng">
              <a:solidFill>
                <a:srgbClr val="000000"/>
              </a:solidFill>
              <a:prstDash val="dash"/>
              <a:round/>
              <a:headEnd type="none" w="med" len="med"/>
              <a:tailEnd type="none" w="med" len="med"/>
            </a:ln>
          </p:spPr>
        </p:sp>
        <p:sp>
          <p:nvSpPr>
            <p:cNvPr id="74786" name="Line 3"/>
            <p:cNvSpPr/>
            <p:nvPr/>
          </p:nvSpPr>
          <p:spPr>
            <a:xfrm>
              <a:off x="6716" y="1795"/>
              <a:ext cx="1" cy="2752"/>
            </a:xfrm>
            <a:prstGeom prst="line">
              <a:avLst/>
            </a:prstGeom>
            <a:ln w="22225" cap="flat" cmpd="sng">
              <a:solidFill>
                <a:srgbClr val="000000"/>
              </a:solidFill>
              <a:prstDash val="dash"/>
              <a:round/>
              <a:headEnd type="none" w="med" len="med"/>
              <a:tailEnd type="none" w="med" len="med"/>
            </a:ln>
          </p:spPr>
        </p:sp>
        <p:sp>
          <p:nvSpPr>
            <p:cNvPr id="74787" name="Line 3"/>
            <p:cNvSpPr/>
            <p:nvPr/>
          </p:nvSpPr>
          <p:spPr>
            <a:xfrm>
              <a:off x="8367" y="1742"/>
              <a:ext cx="1" cy="2752"/>
            </a:xfrm>
            <a:prstGeom prst="line">
              <a:avLst/>
            </a:prstGeom>
            <a:ln w="22225" cap="flat" cmpd="sng">
              <a:solidFill>
                <a:srgbClr val="000000"/>
              </a:solidFill>
              <a:prstDash val="dash"/>
              <a:round/>
              <a:headEnd type="none" w="med" len="med"/>
              <a:tailEnd type="none" w="med" len="med"/>
            </a:ln>
          </p:spPr>
        </p:sp>
      </p:grpSp>
      <p:sp>
        <p:nvSpPr>
          <p:cNvPr id="39" name="标题 2"/>
          <p:cNvSpPr txBox="1">
            <a:spLocks noChangeArrowheads="1"/>
          </p:cNvSpPr>
          <p:nvPr/>
        </p:nvSpPr>
        <p:spPr bwMode="auto">
          <a:xfrm>
            <a:off x="250825" y="377825"/>
            <a:ext cx="87137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_GB2312"/>
                <a:cs typeface="楷体_GB2312"/>
                <a:sym typeface="楷体_GB2312"/>
              </a:rPr>
              <a:t>3.7.3 </a:t>
            </a:r>
            <a:r>
              <a:rPr kumimoji="0" lang="zh-CN" altLang="en-US"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rPr>
              <a:t>多边形的裁剪</a:t>
            </a: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rPr>
              <a:t>--</a:t>
            </a:r>
            <a:r>
              <a:rPr kumimoji="0" lang="en-US" altLang="zh-CN" sz="32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28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Sutherland-Hodgman</a:t>
            </a:r>
            <a:r>
              <a:rPr kumimoji="0" lang="zh-CN" altLang="en-US" sz="2800" b="1" i="0" u="none" strike="noStrike" kern="120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rPr>
              <a:t>裁剪原理</a:t>
            </a:r>
            <a:endParaRPr kumimoji="0" lang="zh-CN" altLang="en-US"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sym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p:nvPr/>
        </p:nvSpPr>
        <p:spPr>
          <a:xfrm>
            <a:off x="457200" y="274638"/>
            <a:ext cx="8229600" cy="1143000"/>
          </a:xfrm>
          <a:prstGeom prst="rect">
            <a:avLst/>
          </a:prstGeom>
          <a:noFill/>
          <a:ln w="9525">
            <a:noFill/>
          </a:ln>
        </p:spPr>
        <p:txBody>
          <a:bodyPr anchor="ctr" anchorCtr="0"/>
          <a:p>
            <a:pPr algn="ctr"/>
            <a:r>
              <a:rPr lang="en-GB" altLang="zh-CN" sz="3600" dirty="0">
                <a:solidFill>
                  <a:schemeClr val="tx2"/>
                </a:solidFill>
                <a:latin typeface="Arial" panose="020B0604020202020204" pitchFamily="34" charset="0"/>
                <a:ea typeface="华文楷体" panose="02010600040101010101" pitchFamily="2" charset="-122"/>
              </a:rPr>
              <a:t>Polygon Clipping</a:t>
            </a:r>
            <a:r>
              <a:rPr lang="zh-CN" altLang="en-US" sz="3600" b="1" dirty="0">
                <a:solidFill>
                  <a:schemeClr val="tx2"/>
                </a:solidFill>
                <a:latin typeface="Arial" panose="020B0604020202020204" pitchFamily="34" charset="0"/>
                <a:ea typeface="华文楷体" panose="02010600040101010101" pitchFamily="2" charset="-122"/>
              </a:rPr>
              <a:t>例子</a:t>
            </a:r>
            <a:endParaRPr lang="en-GB" altLang="zh-CN" sz="3600" b="1" dirty="0">
              <a:solidFill>
                <a:schemeClr val="tx2"/>
              </a:solidFill>
              <a:latin typeface="Arial" panose="020B0604020202020204" pitchFamily="34" charset="0"/>
              <a:ea typeface="华文楷体" panose="02010600040101010101" pitchFamily="2" charset="-122"/>
            </a:endParaRPr>
          </a:p>
        </p:txBody>
      </p:sp>
      <p:sp>
        <p:nvSpPr>
          <p:cNvPr id="75778" name="Line 3"/>
          <p:cNvSpPr/>
          <p:nvPr/>
        </p:nvSpPr>
        <p:spPr>
          <a:xfrm>
            <a:off x="539750" y="1196975"/>
            <a:ext cx="7993063" cy="0"/>
          </a:xfrm>
          <a:prstGeom prst="line">
            <a:avLst/>
          </a:prstGeom>
          <a:ln w="38100" cap="flat" cmpd="sng">
            <a:solidFill>
              <a:schemeClr val="tx1"/>
            </a:solidFill>
            <a:prstDash val="solid"/>
            <a:round/>
            <a:headEnd type="none" w="med" len="med"/>
            <a:tailEnd type="none" w="med" len="med"/>
          </a:ln>
        </p:spPr>
      </p:sp>
      <p:grpSp>
        <p:nvGrpSpPr>
          <p:cNvPr id="75779" name="Group 4"/>
          <p:cNvGrpSpPr/>
          <p:nvPr/>
        </p:nvGrpSpPr>
        <p:grpSpPr>
          <a:xfrm>
            <a:off x="3419475" y="2667000"/>
            <a:ext cx="2089150" cy="1439863"/>
            <a:chOff x="748" y="1344"/>
            <a:chExt cx="1316" cy="1451"/>
          </a:xfrm>
        </p:grpSpPr>
        <p:sp>
          <p:nvSpPr>
            <p:cNvPr id="75780" name="Line 5"/>
            <p:cNvSpPr/>
            <p:nvPr/>
          </p:nvSpPr>
          <p:spPr>
            <a:xfrm flipV="1">
              <a:off x="748" y="1344"/>
              <a:ext cx="454" cy="635"/>
            </a:xfrm>
            <a:prstGeom prst="line">
              <a:avLst/>
            </a:prstGeom>
            <a:ln w="9525" cap="flat" cmpd="sng">
              <a:solidFill>
                <a:schemeClr val="tx1"/>
              </a:solidFill>
              <a:prstDash val="solid"/>
              <a:round/>
              <a:headEnd type="none" w="med" len="med"/>
              <a:tailEnd type="none" w="med" len="med"/>
            </a:ln>
          </p:spPr>
        </p:sp>
        <p:sp>
          <p:nvSpPr>
            <p:cNvPr id="75781" name="Line 6"/>
            <p:cNvSpPr/>
            <p:nvPr/>
          </p:nvSpPr>
          <p:spPr>
            <a:xfrm>
              <a:off x="1202" y="1344"/>
              <a:ext cx="862" cy="362"/>
            </a:xfrm>
            <a:prstGeom prst="line">
              <a:avLst/>
            </a:prstGeom>
            <a:ln w="9525" cap="flat" cmpd="sng">
              <a:solidFill>
                <a:schemeClr val="tx1"/>
              </a:solidFill>
              <a:prstDash val="solid"/>
              <a:round/>
              <a:headEnd type="none" w="med" len="med"/>
              <a:tailEnd type="none" w="med" len="med"/>
            </a:ln>
          </p:spPr>
        </p:sp>
        <p:sp>
          <p:nvSpPr>
            <p:cNvPr id="75782" name="Line 7"/>
            <p:cNvSpPr/>
            <p:nvPr/>
          </p:nvSpPr>
          <p:spPr>
            <a:xfrm flipH="1">
              <a:off x="1701" y="1706"/>
              <a:ext cx="363" cy="1089"/>
            </a:xfrm>
            <a:prstGeom prst="line">
              <a:avLst/>
            </a:prstGeom>
            <a:ln w="9525" cap="flat" cmpd="sng">
              <a:solidFill>
                <a:schemeClr val="tx1"/>
              </a:solidFill>
              <a:prstDash val="solid"/>
              <a:round/>
              <a:headEnd type="none" w="med" len="med"/>
              <a:tailEnd type="none" w="med" len="med"/>
            </a:ln>
          </p:spPr>
        </p:sp>
        <p:sp>
          <p:nvSpPr>
            <p:cNvPr id="75783" name="Line 8"/>
            <p:cNvSpPr/>
            <p:nvPr/>
          </p:nvSpPr>
          <p:spPr>
            <a:xfrm flipH="1">
              <a:off x="1111" y="2795"/>
              <a:ext cx="590" cy="0"/>
            </a:xfrm>
            <a:prstGeom prst="line">
              <a:avLst/>
            </a:prstGeom>
            <a:ln w="9525" cap="flat" cmpd="sng">
              <a:solidFill>
                <a:schemeClr val="tx1"/>
              </a:solidFill>
              <a:prstDash val="solid"/>
              <a:round/>
              <a:headEnd type="none" w="med" len="med"/>
              <a:tailEnd type="none" w="med" len="med"/>
            </a:ln>
          </p:spPr>
        </p:sp>
        <p:sp>
          <p:nvSpPr>
            <p:cNvPr id="75784" name="Line 9"/>
            <p:cNvSpPr/>
            <p:nvPr/>
          </p:nvSpPr>
          <p:spPr>
            <a:xfrm flipH="1" flipV="1">
              <a:off x="748" y="1979"/>
              <a:ext cx="363" cy="816"/>
            </a:xfrm>
            <a:prstGeom prst="line">
              <a:avLst/>
            </a:prstGeom>
            <a:ln w="9525" cap="flat" cmpd="sng">
              <a:solidFill>
                <a:schemeClr val="tx1"/>
              </a:solidFill>
              <a:prstDash val="solid"/>
              <a:round/>
              <a:headEnd type="none" w="med" len="med"/>
              <a:tailEnd type="none" w="med" len="med"/>
            </a:ln>
          </p:spPr>
        </p:sp>
      </p:grpSp>
      <p:sp>
        <p:nvSpPr>
          <p:cNvPr id="75785" name="Rectangle 10"/>
          <p:cNvSpPr/>
          <p:nvPr/>
        </p:nvSpPr>
        <p:spPr>
          <a:xfrm>
            <a:off x="2627313" y="1989138"/>
            <a:ext cx="2592387" cy="2592387"/>
          </a:xfrm>
          <a:prstGeom prst="rect">
            <a:avLst/>
          </a:prstGeom>
          <a:no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75786" name="Text Box 11"/>
          <p:cNvSpPr txBox="1"/>
          <p:nvPr/>
        </p:nvSpPr>
        <p:spPr>
          <a:xfrm>
            <a:off x="3040063" y="3062288"/>
            <a:ext cx="382587"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75787" name="Text Box 12"/>
          <p:cNvSpPr txBox="1"/>
          <p:nvPr/>
        </p:nvSpPr>
        <p:spPr>
          <a:xfrm>
            <a:off x="3902075" y="2276475"/>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5</a:t>
            </a:r>
            <a:endParaRPr lang="en-GB" altLang="zh-CN" i="1" dirty="0">
              <a:latin typeface="Arial" panose="020B0604020202020204" pitchFamily="34" charset="0"/>
              <a:ea typeface="华文楷体" panose="02010600040101010101" pitchFamily="2" charset="-122"/>
            </a:endParaRPr>
          </a:p>
        </p:txBody>
      </p:sp>
      <p:sp>
        <p:nvSpPr>
          <p:cNvPr id="75788" name="Text Box 13"/>
          <p:cNvSpPr txBox="1"/>
          <p:nvPr/>
        </p:nvSpPr>
        <p:spPr>
          <a:xfrm>
            <a:off x="3816350" y="407035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75789" name="Text Box 14"/>
          <p:cNvSpPr txBox="1"/>
          <p:nvPr/>
        </p:nvSpPr>
        <p:spPr>
          <a:xfrm>
            <a:off x="4765675" y="407035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3</a:t>
            </a:r>
            <a:endParaRPr lang="en-GB" altLang="zh-CN" i="1" dirty="0">
              <a:latin typeface="Arial" panose="020B0604020202020204" pitchFamily="34" charset="0"/>
              <a:ea typeface="华文楷体" panose="02010600040101010101" pitchFamily="2" charset="-122"/>
            </a:endParaRPr>
          </a:p>
        </p:txBody>
      </p:sp>
      <p:sp>
        <p:nvSpPr>
          <p:cNvPr id="75790" name="Text Box 15"/>
          <p:cNvSpPr txBox="1"/>
          <p:nvPr/>
        </p:nvSpPr>
        <p:spPr>
          <a:xfrm>
            <a:off x="5484813" y="2806700"/>
            <a:ext cx="3825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4</a:t>
            </a:r>
            <a:endParaRPr lang="en-GB" altLang="zh-CN" i="1" dirty="0">
              <a:latin typeface="Arial" panose="020B0604020202020204" pitchFamily="34" charset="0"/>
              <a:ea typeface="华文楷体" panose="0201060004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nvSpPr>
        <p:spPr>
          <a:xfrm>
            <a:off x="5919788" y="2193925"/>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a:off x="3327400" y="2244725"/>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a:off x="250825" y="2197100"/>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6804" name="Rectangle 2"/>
          <p:cNvSpPr/>
          <p:nvPr/>
        </p:nvSpPr>
        <p:spPr>
          <a:xfrm>
            <a:off x="457200" y="274638"/>
            <a:ext cx="8229600" cy="1143000"/>
          </a:xfrm>
          <a:prstGeom prst="rect">
            <a:avLst/>
          </a:prstGeom>
          <a:noFill/>
          <a:ln w="9525">
            <a:noFill/>
          </a:ln>
        </p:spPr>
        <p:txBody>
          <a:bodyPr anchor="ctr" anchorCtr="0"/>
          <a:p>
            <a:r>
              <a:rPr lang="en-GB" altLang="zh-CN" sz="3600" dirty="0">
                <a:solidFill>
                  <a:schemeClr val="tx2"/>
                </a:solidFill>
                <a:latin typeface="Arial" panose="020B0604020202020204" pitchFamily="34" charset="0"/>
                <a:ea typeface="华文楷体" panose="02010600040101010101" pitchFamily="2" charset="-122"/>
              </a:rPr>
              <a:t>Solution</a:t>
            </a:r>
            <a:r>
              <a:rPr lang="zh-CN" altLang="en-GB" sz="3600" dirty="0">
                <a:solidFill>
                  <a:schemeClr val="tx2"/>
                </a:solidFill>
                <a:latin typeface="Arial" panose="020B0604020202020204" pitchFamily="34" charset="0"/>
                <a:ea typeface="华文楷体" panose="02010600040101010101" pitchFamily="2" charset="-122"/>
              </a:rPr>
              <a:t>：</a:t>
            </a:r>
            <a:r>
              <a:rPr lang="zh-CN" altLang="en-GB" sz="3600" dirty="0">
                <a:solidFill>
                  <a:schemeClr val="tx2"/>
                </a:solidFill>
                <a:latin typeface="楷体" panose="02010609060101010101" pitchFamily="49" charset="-122"/>
                <a:ea typeface="楷体" panose="02010609060101010101" pitchFamily="49" charset="-122"/>
              </a:rPr>
              <a:t>以一条窗口边界裁剪为例</a:t>
            </a:r>
            <a:endParaRPr lang="en-US" altLang="zh-CN" sz="3600" dirty="0">
              <a:solidFill>
                <a:schemeClr val="tx2"/>
              </a:solidFill>
              <a:latin typeface="楷体" panose="02010609060101010101" pitchFamily="49" charset="-122"/>
              <a:ea typeface="楷体" panose="02010609060101010101" pitchFamily="49" charset="-122"/>
            </a:endParaRPr>
          </a:p>
        </p:txBody>
      </p:sp>
      <p:sp>
        <p:nvSpPr>
          <p:cNvPr id="76805" name="Line 3"/>
          <p:cNvSpPr/>
          <p:nvPr/>
        </p:nvSpPr>
        <p:spPr>
          <a:xfrm>
            <a:off x="539750" y="1196975"/>
            <a:ext cx="7993063" cy="0"/>
          </a:xfrm>
          <a:prstGeom prst="line">
            <a:avLst/>
          </a:prstGeom>
          <a:ln w="38100" cap="flat" cmpd="sng">
            <a:solidFill>
              <a:schemeClr val="tx1"/>
            </a:solidFill>
            <a:prstDash val="solid"/>
            <a:round/>
            <a:headEnd type="none" w="med" len="med"/>
            <a:tailEnd type="none" w="med" len="med"/>
          </a:ln>
        </p:spPr>
      </p:sp>
      <p:sp>
        <p:nvSpPr>
          <p:cNvPr id="76806" name="Line 4"/>
          <p:cNvSpPr/>
          <p:nvPr/>
        </p:nvSpPr>
        <p:spPr>
          <a:xfrm>
            <a:off x="1336675" y="2874963"/>
            <a:ext cx="1368425" cy="358775"/>
          </a:xfrm>
          <a:prstGeom prst="line">
            <a:avLst/>
          </a:prstGeom>
          <a:ln w="9525" cap="flat" cmpd="sng">
            <a:solidFill>
              <a:schemeClr val="tx1"/>
            </a:solidFill>
            <a:prstDash val="solid"/>
            <a:round/>
            <a:headEnd type="none" w="med" len="med"/>
            <a:tailEnd type="none" w="med" len="med"/>
          </a:ln>
        </p:spPr>
      </p:sp>
      <p:sp>
        <p:nvSpPr>
          <p:cNvPr id="76807" name="Line 5"/>
          <p:cNvSpPr/>
          <p:nvPr/>
        </p:nvSpPr>
        <p:spPr>
          <a:xfrm flipH="1">
            <a:off x="2128838" y="3233738"/>
            <a:ext cx="576262" cy="1081087"/>
          </a:xfrm>
          <a:prstGeom prst="line">
            <a:avLst/>
          </a:prstGeom>
          <a:ln w="9525" cap="flat" cmpd="sng">
            <a:solidFill>
              <a:schemeClr val="tx1"/>
            </a:solidFill>
            <a:prstDash val="solid"/>
            <a:round/>
            <a:headEnd type="none" w="med" len="med"/>
            <a:tailEnd type="none" w="med" len="med"/>
          </a:ln>
        </p:spPr>
      </p:sp>
      <p:sp>
        <p:nvSpPr>
          <p:cNvPr id="76808" name="Line 6"/>
          <p:cNvSpPr/>
          <p:nvPr/>
        </p:nvSpPr>
        <p:spPr>
          <a:xfrm flipH="1">
            <a:off x="1192213" y="4314825"/>
            <a:ext cx="936625" cy="0"/>
          </a:xfrm>
          <a:prstGeom prst="line">
            <a:avLst/>
          </a:prstGeom>
          <a:ln w="9525" cap="flat" cmpd="sng">
            <a:solidFill>
              <a:schemeClr val="tx1"/>
            </a:solidFill>
            <a:prstDash val="solid"/>
            <a:round/>
            <a:headEnd type="none" w="med" len="med"/>
            <a:tailEnd type="none" w="med" len="med"/>
          </a:ln>
        </p:spPr>
      </p:sp>
      <p:sp>
        <p:nvSpPr>
          <p:cNvPr id="76809" name="Line 7"/>
          <p:cNvSpPr/>
          <p:nvPr/>
        </p:nvSpPr>
        <p:spPr>
          <a:xfrm flipH="1" flipV="1">
            <a:off x="615950" y="3505200"/>
            <a:ext cx="576263" cy="809625"/>
          </a:xfrm>
          <a:prstGeom prst="line">
            <a:avLst/>
          </a:prstGeom>
          <a:ln w="9525" cap="flat" cmpd="sng">
            <a:solidFill>
              <a:schemeClr val="tx1"/>
            </a:solidFill>
            <a:prstDash val="solid"/>
            <a:round/>
            <a:headEnd type="none" w="med" len="med"/>
            <a:tailEnd type="none" w="med" len="med"/>
          </a:ln>
        </p:spPr>
      </p:sp>
      <p:sp>
        <p:nvSpPr>
          <p:cNvPr id="76810" name="Text Box 8"/>
          <p:cNvSpPr txBox="1"/>
          <p:nvPr/>
        </p:nvSpPr>
        <p:spPr>
          <a:xfrm>
            <a:off x="250825" y="3343275"/>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76811" name="Text Box 9"/>
          <p:cNvSpPr txBox="1"/>
          <p:nvPr/>
        </p:nvSpPr>
        <p:spPr>
          <a:xfrm>
            <a:off x="1098550" y="2484438"/>
            <a:ext cx="382588"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5</a:t>
            </a:r>
            <a:endParaRPr lang="en-GB" altLang="zh-CN" i="1" dirty="0">
              <a:latin typeface="Arial" panose="020B0604020202020204" pitchFamily="34" charset="0"/>
              <a:ea typeface="华文楷体" panose="02010600040101010101" pitchFamily="2" charset="-122"/>
            </a:endParaRPr>
          </a:p>
        </p:txBody>
      </p:sp>
      <p:sp>
        <p:nvSpPr>
          <p:cNvPr id="76812" name="Text Box 10"/>
          <p:cNvSpPr txBox="1"/>
          <p:nvPr/>
        </p:nvSpPr>
        <p:spPr>
          <a:xfrm>
            <a:off x="1012825" y="4278313"/>
            <a:ext cx="382588"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76813" name="Text Box 11"/>
          <p:cNvSpPr txBox="1"/>
          <p:nvPr/>
        </p:nvSpPr>
        <p:spPr>
          <a:xfrm>
            <a:off x="1962150" y="4278313"/>
            <a:ext cx="382588"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3</a:t>
            </a:r>
            <a:endParaRPr lang="en-GB" altLang="zh-CN" i="1" dirty="0">
              <a:latin typeface="Arial" panose="020B0604020202020204" pitchFamily="34" charset="0"/>
              <a:ea typeface="华文楷体" panose="02010600040101010101" pitchFamily="2" charset="-122"/>
            </a:endParaRPr>
          </a:p>
        </p:txBody>
      </p:sp>
      <p:sp>
        <p:nvSpPr>
          <p:cNvPr id="76814" name="Text Box 12"/>
          <p:cNvSpPr txBox="1"/>
          <p:nvPr/>
        </p:nvSpPr>
        <p:spPr>
          <a:xfrm>
            <a:off x="2681288" y="3014663"/>
            <a:ext cx="382587"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4</a:t>
            </a:r>
            <a:endParaRPr lang="en-GB" altLang="zh-CN" i="1" dirty="0">
              <a:latin typeface="Arial" panose="020B0604020202020204" pitchFamily="34" charset="0"/>
              <a:ea typeface="华文楷体" panose="02010600040101010101" pitchFamily="2" charset="-122"/>
            </a:endParaRPr>
          </a:p>
        </p:txBody>
      </p:sp>
      <p:sp>
        <p:nvSpPr>
          <p:cNvPr id="76815" name="Line 13"/>
          <p:cNvSpPr/>
          <p:nvPr/>
        </p:nvSpPr>
        <p:spPr>
          <a:xfrm>
            <a:off x="2416175" y="2197100"/>
            <a:ext cx="0" cy="2592388"/>
          </a:xfrm>
          <a:prstGeom prst="line">
            <a:avLst/>
          </a:prstGeom>
          <a:ln w="9525" cap="flat" cmpd="sng">
            <a:solidFill>
              <a:schemeClr val="tx1"/>
            </a:solidFill>
            <a:prstDash val="solid"/>
            <a:round/>
            <a:headEnd type="none" w="med" len="med"/>
            <a:tailEnd type="none" w="med" len="med"/>
          </a:ln>
        </p:spPr>
      </p:sp>
      <p:sp>
        <p:nvSpPr>
          <p:cNvPr id="76816" name="Text Box 14"/>
          <p:cNvSpPr txBox="1"/>
          <p:nvPr/>
        </p:nvSpPr>
        <p:spPr>
          <a:xfrm>
            <a:off x="592138" y="1289050"/>
            <a:ext cx="8012112" cy="461963"/>
          </a:xfrm>
          <a:prstGeom prst="rect">
            <a:avLst/>
          </a:prstGeom>
          <a:noFill/>
          <a:ln w="9525">
            <a:noFill/>
          </a:ln>
        </p:spPr>
        <p:txBody>
          <a:bodyPr anchor="t" anchorCtr="0">
            <a:spAutoFit/>
          </a:bodyPr>
          <a:p>
            <a:r>
              <a:rPr lang="zh-CN" altLang="en-US" sz="2400" b="1" dirty="0">
                <a:latin typeface="Arial" panose="020B0604020202020204" pitchFamily="34" charset="0"/>
                <a:ea typeface="华文楷体" panose="02010600040101010101" pitchFamily="2" charset="-122"/>
              </a:rPr>
              <a:t>从</a:t>
            </a:r>
            <a:r>
              <a:rPr lang="en-GB" altLang="zh-CN" sz="2400" b="1" dirty="0">
                <a:latin typeface="Arial" panose="020B0604020202020204" pitchFamily="34" charset="0"/>
                <a:ea typeface="华文楷体" panose="02010600040101010101" pitchFamily="2" charset="-122"/>
              </a:rPr>
              <a:t>v5v1</a:t>
            </a:r>
            <a:r>
              <a:rPr lang="zh-CN" altLang="en-US" sz="2400" b="1" dirty="0">
                <a:latin typeface="Arial" panose="020B0604020202020204" pitchFamily="34" charset="0"/>
                <a:ea typeface="华文楷体" panose="02010600040101010101" pitchFamily="2" charset="-122"/>
              </a:rPr>
              <a:t>开始</a:t>
            </a:r>
            <a:r>
              <a:rPr lang="en-GB" altLang="zh-CN" sz="2400" b="1" dirty="0">
                <a:latin typeface="Arial" panose="020B0604020202020204" pitchFamily="34" charset="0"/>
                <a:ea typeface="华文楷体" panose="02010600040101010101" pitchFamily="2" charset="-122"/>
              </a:rPr>
              <a:t>:</a:t>
            </a:r>
            <a:endParaRPr lang="en-GB" altLang="zh-CN" sz="2400" b="1" dirty="0">
              <a:latin typeface="Arial" panose="020B0604020202020204" pitchFamily="34" charset="0"/>
              <a:ea typeface="华文楷体" panose="02010600040101010101" pitchFamily="2" charset="-122"/>
            </a:endParaRPr>
          </a:p>
        </p:txBody>
      </p:sp>
      <p:sp>
        <p:nvSpPr>
          <p:cNvPr id="76817" name="Line 15"/>
          <p:cNvSpPr/>
          <p:nvPr/>
        </p:nvSpPr>
        <p:spPr>
          <a:xfrm flipH="1">
            <a:off x="609600" y="2871788"/>
            <a:ext cx="720725" cy="647700"/>
          </a:xfrm>
          <a:prstGeom prst="line">
            <a:avLst/>
          </a:prstGeom>
          <a:ln w="57150" cap="flat" cmpd="sng">
            <a:solidFill>
              <a:schemeClr val="tx1"/>
            </a:solidFill>
            <a:prstDash val="solid"/>
            <a:round/>
            <a:headEnd type="none" w="med" len="med"/>
            <a:tailEnd type="triangle" w="med" len="med"/>
          </a:ln>
        </p:spPr>
      </p:sp>
      <p:sp>
        <p:nvSpPr>
          <p:cNvPr id="76818" name="Text Box 16"/>
          <p:cNvSpPr txBox="1"/>
          <p:nvPr/>
        </p:nvSpPr>
        <p:spPr>
          <a:xfrm>
            <a:off x="3476625" y="327025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76819" name="Line 17"/>
          <p:cNvSpPr/>
          <p:nvPr/>
        </p:nvSpPr>
        <p:spPr>
          <a:xfrm>
            <a:off x="5492750" y="2197100"/>
            <a:ext cx="0" cy="2592388"/>
          </a:xfrm>
          <a:prstGeom prst="line">
            <a:avLst/>
          </a:prstGeom>
          <a:ln w="9525" cap="flat" cmpd="sng">
            <a:solidFill>
              <a:schemeClr val="tx1"/>
            </a:solidFill>
            <a:prstDash val="solid"/>
            <a:round/>
            <a:headEnd type="none" w="med" len="med"/>
            <a:tailEnd type="none" w="med" len="med"/>
          </a:ln>
        </p:spPr>
      </p:sp>
      <p:sp>
        <p:nvSpPr>
          <p:cNvPr id="76820" name="Line 18"/>
          <p:cNvSpPr/>
          <p:nvPr/>
        </p:nvSpPr>
        <p:spPr>
          <a:xfrm flipH="1">
            <a:off x="3849688" y="2871788"/>
            <a:ext cx="720725" cy="647700"/>
          </a:xfrm>
          <a:prstGeom prst="line">
            <a:avLst/>
          </a:prstGeom>
          <a:ln w="57150" cap="flat" cmpd="sng">
            <a:solidFill>
              <a:schemeClr val="tx1"/>
            </a:solidFill>
            <a:prstDash val="solid"/>
            <a:round/>
            <a:headEnd type="none" w="med" len="med"/>
            <a:tailEnd type="triangle" w="med" len="med"/>
          </a:ln>
        </p:spPr>
      </p:sp>
      <p:sp>
        <p:nvSpPr>
          <p:cNvPr id="76821" name="Text Box 19"/>
          <p:cNvSpPr txBox="1"/>
          <p:nvPr/>
        </p:nvSpPr>
        <p:spPr>
          <a:xfrm>
            <a:off x="4411663" y="2486025"/>
            <a:ext cx="3825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5</a:t>
            </a:r>
            <a:endParaRPr lang="en-GB" altLang="zh-CN" i="1" dirty="0">
              <a:latin typeface="Arial" panose="020B0604020202020204" pitchFamily="34" charset="0"/>
              <a:ea typeface="华文楷体" panose="02010600040101010101" pitchFamily="2" charset="-122"/>
            </a:endParaRPr>
          </a:p>
        </p:txBody>
      </p:sp>
      <p:sp>
        <p:nvSpPr>
          <p:cNvPr id="76822" name="AutoShape 20"/>
          <p:cNvSpPr/>
          <p:nvPr/>
        </p:nvSpPr>
        <p:spPr>
          <a:xfrm>
            <a:off x="2684463" y="1916113"/>
            <a:ext cx="1295400" cy="354012"/>
          </a:xfrm>
          <a:prstGeom prst="curvedDownArrow">
            <a:avLst>
              <a:gd name="adj1" fmla="val 3622"/>
              <a:gd name="adj2" fmla="val 182959"/>
              <a:gd name="adj3" fmla="val 4175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76823" name="Line 21"/>
          <p:cNvSpPr/>
          <p:nvPr/>
        </p:nvSpPr>
        <p:spPr>
          <a:xfrm>
            <a:off x="8085138" y="2125663"/>
            <a:ext cx="0" cy="2592387"/>
          </a:xfrm>
          <a:prstGeom prst="line">
            <a:avLst/>
          </a:prstGeom>
          <a:ln w="9525" cap="flat" cmpd="sng">
            <a:solidFill>
              <a:schemeClr val="tx1"/>
            </a:solidFill>
            <a:prstDash val="solid"/>
            <a:round/>
            <a:headEnd type="none" w="med" len="med"/>
            <a:tailEnd type="none" w="med" len="med"/>
          </a:ln>
        </p:spPr>
      </p:sp>
      <p:sp>
        <p:nvSpPr>
          <p:cNvPr id="76824" name="Oval 22"/>
          <p:cNvSpPr/>
          <p:nvPr/>
        </p:nvSpPr>
        <p:spPr>
          <a:xfrm>
            <a:off x="6626225" y="3422650"/>
            <a:ext cx="90488" cy="7143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76825" name="Text Box 23"/>
          <p:cNvSpPr txBox="1"/>
          <p:nvPr/>
        </p:nvSpPr>
        <p:spPr>
          <a:xfrm>
            <a:off x="6211888" y="3133725"/>
            <a:ext cx="3825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76826" name="AutoShape 24"/>
          <p:cNvSpPr/>
          <p:nvPr/>
        </p:nvSpPr>
        <p:spPr>
          <a:xfrm>
            <a:off x="5853113" y="3278188"/>
            <a:ext cx="215900" cy="431800"/>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76827" name="Text Box 25"/>
          <p:cNvSpPr txBox="1"/>
          <p:nvPr/>
        </p:nvSpPr>
        <p:spPr>
          <a:xfrm>
            <a:off x="1676400" y="4783138"/>
            <a:ext cx="1581150" cy="366712"/>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76828" name="Text Box 26"/>
          <p:cNvSpPr txBox="1"/>
          <p:nvPr/>
        </p:nvSpPr>
        <p:spPr>
          <a:xfrm>
            <a:off x="4630738" y="4789488"/>
            <a:ext cx="1581150" cy="366712"/>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76829" name="Text Box 27"/>
          <p:cNvSpPr txBox="1"/>
          <p:nvPr/>
        </p:nvSpPr>
        <p:spPr>
          <a:xfrm>
            <a:off x="7162800" y="5013325"/>
            <a:ext cx="1581150" cy="366713"/>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76830" name="TextBox 1"/>
          <p:cNvSpPr txBox="1"/>
          <p:nvPr/>
        </p:nvSpPr>
        <p:spPr>
          <a:xfrm>
            <a:off x="1835150" y="5876925"/>
            <a:ext cx="5040313" cy="369888"/>
          </a:xfrm>
          <a:prstGeom prst="rect">
            <a:avLst/>
          </a:prstGeom>
          <a:noFill/>
          <a:ln w="9525">
            <a:noFill/>
          </a:ln>
        </p:spPr>
        <p:txBody>
          <a:bodyPr anchor="t" anchorCtr="0">
            <a:spAutoFit/>
          </a:bodyPr>
          <a:p>
            <a:r>
              <a:rPr lang="en-US" altLang="zh-CN" dirty="0">
                <a:latin typeface="Arial" panose="020B0604020202020204" pitchFamily="34" charset="0"/>
                <a:ea typeface="华文楷体" panose="02010600040101010101" pitchFamily="2" charset="-122"/>
              </a:rPr>
              <a:t>v1</a:t>
            </a:r>
            <a:endParaRPr lang="zh-CN" altLang="en-US" dirty="0">
              <a:latin typeface="Arial" panose="020B0604020202020204" pitchFamily="34" charset="0"/>
              <a:ea typeface="华文楷体" panose="0201060004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矩形 30"/>
          <p:cNvSpPr/>
          <p:nvPr/>
        </p:nvSpPr>
        <p:spPr>
          <a:xfrm>
            <a:off x="5948363" y="2189163"/>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矩形 29"/>
          <p:cNvSpPr/>
          <p:nvPr/>
        </p:nvSpPr>
        <p:spPr>
          <a:xfrm>
            <a:off x="3346450" y="2236788"/>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a:off x="250825" y="2197100"/>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7828" name="Rectangle 2"/>
          <p:cNvSpPr/>
          <p:nvPr/>
        </p:nvSpPr>
        <p:spPr>
          <a:xfrm>
            <a:off x="457200" y="274638"/>
            <a:ext cx="8229600" cy="1143000"/>
          </a:xfrm>
          <a:prstGeom prst="rect">
            <a:avLst/>
          </a:prstGeom>
          <a:noFill/>
          <a:ln w="9525">
            <a:noFill/>
          </a:ln>
        </p:spPr>
        <p:txBody>
          <a:bodyPr anchor="ctr" anchorCtr="0"/>
          <a:p>
            <a:r>
              <a:rPr lang="en-GB" altLang="zh-CN" sz="3600" dirty="0">
                <a:solidFill>
                  <a:schemeClr val="tx2"/>
                </a:solidFill>
                <a:latin typeface="Arial" panose="020B0604020202020204" pitchFamily="34" charset="0"/>
                <a:ea typeface="华文楷体" panose="02010600040101010101" pitchFamily="2" charset="-122"/>
              </a:rPr>
              <a:t>Solution</a:t>
            </a:r>
            <a:endParaRPr lang="en-GB" altLang="zh-CN" sz="3600" dirty="0">
              <a:solidFill>
                <a:schemeClr val="tx2"/>
              </a:solidFill>
              <a:latin typeface="Arial" panose="020B0604020202020204" pitchFamily="34" charset="0"/>
              <a:ea typeface="华文楷体" panose="02010600040101010101" pitchFamily="2" charset="-122"/>
            </a:endParaRPr>
          </a:p>
        </p:txBody>
      </p:sp>
      <p:sp>
        <p:nvSpPr>
          <p:cNvPr id="77829" name="Line 3"/>
          <p:cNvSpPr/>
          <p:nvPr/>
        </p:nvSpPr>
        <p:spPr>
          <a:xfrm>
            <a:off x="539750" y="1196975"/>
            <a:ext cx="7993063" cy="0"/>
          </a:xfrm>
          <a:prstGeom prst="line">
            <a:avLst/>
          </a:prstGeom>
          <a:ln w="38100" cap="flat" cmpd="sng">
            <a:solidFill>
              <a:schemeClr val="tx1"/>
            </a:solidFill>
            <a:prstDash val="solid"/>
            <a:round/>
            <a:headEnd type="none" w="med" len="med"/>
            <a:tailEnd type="none" w="med" len="med"/>
          </a:ln>
        </p:spPr>
      </p:sp>
      <p:sp>
        <p:nvSpPr>
          <p:cNvPr id="77830" name="Line 4"/>
          <p:cNvSpPr/>
          <p:nvPr/>
        </p:nvSpPr>
        <p:spPr>
          <a:xfrm>
            <a:off x="1355725" y="2882900"/>
            <a:ext cx="1368425" cy="358775"/>
          </a:xfrm>
          <a:prstGeom prst="line">
            <a:avLst/>
          </a:prstGeom>
          <a:ln w="9525" cap="flat" cmpd="sng">
            <a:solidFill>
              <a:schemeClr val="tx1"/>
            </a:solidFill>
            <a:prstDash val="solid"/>
            <a:round/>
            <a:headEnd type="none" w="med" len="med"/>
            <a:tailEnd type="none" w="med" len="med"/>
          </a:ln>
        </p:spPr>
      </p:sp>
      <p:sp>
        <p:nvSpPr>
          <p:cNvPr id="77831" name="Line 5"/>
          <p:cNvSpPr/>
          <p:nvPr/>
        </p:nvSpPr>
        <p:spPr>
          <a:xfrm flipH="1">
            <a:off x="2147888" y="3241675"/>
            <a:ext cx="576262" cy="1081088"/>
          </a:xfrm>
          <a:prstGeom prst="line">
            <a:avLst/>
          </a:prstGeom>
          <a:ln w="9525" cap="flat" cmpd="sng">
            <a:solidFill>
              <a:schemeClr val="tx1"/>
            </a:solidFill>
            <a:prstDash val="solid"/>
            <a:round/>
            <a:headEnd type="none" w="med" len="med"/>
            <a:tailEnd type="none" w="med" len="med"/>
          </a:ln>
        </p:spPr>
      </p:sp>
      <p:sp>
        <p:nvSpPr>
          <p:cNvPr id="77832" name="Line 6"/>
          <p:cNvSpPr/>
          <p:nvPr/>
        </p:nvSpPr>
        <p:spPr>
          <a:xfrm flipH="1">
            <a:off x="1211263" y="4322763"/>
            <a:ext cx="936625" cy="0"/>
          </a:xfrm>
          <a:prstGeom prst="line">
            <a:avLst/>
          </a:prstGeom>
          <a:ln w="9525" cap="flat" cmpd="sng">
            <a:solidFill>
              <a:schemeClr val="tx1"/>
            </a:solidFill>
            <a:prstDash val="solid"/>
            <a:round/>
            <a:headEnd type="none" w="med" len="med"/>
            <a:tailEnd type="none" w="med" len="med"/>
          </a:ln>
        </p:spPr>
      </p:sp>
      <p:sp>
        <p:nvSpPr>
          <p:cNvPr id="77833" name="Text Box 7"/>
          <p:cNvSpPr txBox="1"/>
          <p:nvPr/>
        </p:nvSpPr>
        <p:spPr>
          <a:xfrm>
            <a:off x="255588" y="3278188"/>
            <a:ext cx="382587"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77834" name="Text Box 8"/>
          <p:cNvSpPr txBox="1"/>
          <p:nvPr/>
        </p:nvSpPr>
        <p:spPr>
          <a:xfrm>
            <a:off x="1117600" y="2492375"/>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5</a:t>
            </a:r>
            <a:endParaRPr lang="en-GB" altLang="zh-CN" i="1" dirty="0">
              <a:latin typeface="Arial" panose="020B0604020202020204" pitchFamily="34" charset="0"/>
              <a:ea typeface="华文楷体" panose="02010600040101010101" pitchFamily="2" charset="-122"/>
            </a:endParaRPr>
          </a:p>
        </p:txBody>
      </p:sp>
      <p:sp>
        <p:nvSpPr>
          <p:cNvPr id="77835" name="Text Box 9"/>
          <p:cNvSpPr txBox="1"/>
          <p:nvPr/>
        </p:nvSpPr>
        <p:spPr>
          <a:xfrm>
            <a:off x="1031875" y="428625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77836" name="Text Box 10"/>
          <p:cNvSpPr txBox="1"/>
          <p:nvPr/>
        </p:nvSpPr>
        <p:spPr>
          <a:xfrm>
            <a:off x="1981200" y="428625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3</a:t>
            </a:r>
            <a:endParaRPr lang="en-GB" altLang="zh-CN" i="1" dirty="0">
              <a:latin typeface="Arial" panose="020B0604020202020204" pitchFamily="34" charset="0"/>
              <a:ea typeface="华文楷体" panose="02010600040101010101" pitchFamily="2" charset="-122"/>
            </a:endParaRPr>
          </a:p>
        </p:txBody>
      </p:sp>
      <p:sp>
        <p:nvSpPr>
          <p:cNvPr id="77837" name="Text Box 11"/>
          <p:cNvSpPr txBox="1"/>
          <p:nvPr/>
        </p:nvSpPr>
        <p:spPr>
          <a:xfrm>
            <a:off x="2700338" y="3022600"/>
            <a:ext cx="3825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4</a:t>
            </a:r>
            <a:endParaRPr lang="en-GB" altLang="zh-CN" i="1" dirty="0">
              <a:latin typeface="Arial" panose="020B0604020202020204" pitchFamily="34" charset="0"/>
              <a:ea typeface="华文楷体" panose="02010600040101010101" pitchFamily="2" charset="-122"/>
            </a:endParaRPr>
          </a:p>
        </p:txBody>
      </p:sp>
      <p:sp>
        <p:nvSpPr>
          <p:cNvPr id="77838" name="Line 12"/>
          <p:cNvSpPr/>
          <p:nvPr/>
        </p:nvSpPr>
        <p:spPr>
          <a:xfrm>
            <a:off x="2435225" y="2205038"/>
            <a:ext cx="0" cy="2592387"/>
          </a:xfrm>
          <a:prstGeom prst="line">
            <a:avLst/>
          </a:prstGeom>
          <a:ln w="9525" cap="flat" cmpd="sng">
            <a:solidFill>
              <a:schemeClr val="tx1"/>
            </a:solidFill>
            <a:prstDash val="solid"/>
            <a:round/>
            <a:headEnd type="none" w="med" len="med"/>
            <a:tailEnd type="none" w="med" len="med"/>
          </a:ln>
        </p:spPr>
      </p:sp>
      <p:sp>
        <p:nvSpPr>
          <p:cNvPr id="77839" name="Text Box 13"/>
          <p:cNvSpPr txBox="1"/>
          <p:nvPr/>
        </p:nvSpPr>
        <p:spPr>
          <a:xfrm>
            <a:off x="592138" y="1289050"/>
            <a:ext cx="8012112" cy="461963"/>
          </a:xfrm>
          <a:prstGeom prst="rect">
            <a:avLst/>
          </a:prstGeom>
          <a:noFill/>
          <a:ln w="9525">
            <a:noFill/>
          </a:ln>
        </p:spPr>
        <p:txBody>
          <a:bodyPr anchor="t" anchorCtr="0">
            <a:spAutoFit/>
          </a:bodyPr>
          <a:p>
            <a:r>
              <a:rPr lang="en-GB" altLang="zh-CN" sz="2400" b="1" dirty="0">
                <a:latin typeface="Arial" panose="020B0604020202020204" pitchFamily="34" charset="0"/>
                <a:ea typeface="华文楷体" panose="02010600040101010101" pitchFamily="2" charset="-122"/>
              </a:rPr>
              <a:t>v1v2:</a:t>
            </a:r>
            <a:endParaRPr lang="en-GB" altLang="zh-CN" sz="2400" b="1" dirty="0">
              <a:latin typeface="Arial" panose="020B0604020202020204" pitchFamily="34" charset="0"/>
              <a:ea typeface="华文楷体" panose="02010600040101010101" pitchFamily="2" charset="-122"/>
            </a:endParaRPr>
          </a:p>
        </p:txBody>
      </p:sp>
      <p:sp>
        <p:nvSpPr>
          <p:cNvPr id="77840" name="Line 14"/>
          <p:cNvSpPr/>
          <p:nvPr/>
        </p:nvSpPr>
        <p:spPr>
          <a:xfrm flipH="1">
            <a:off x="628650" y="2879725"/>
            <a:ext cx="720725" cy="647700"/>
          </a:xfrm>
          <a:prstGeom prst="line">
            <a:avLst/>
          </a:prstGeom>
          <a:ln w="9525" cap="flat" cmpd="sng">
            <a:solidFill>
              <a:schemeClr val="tx1"/>
            </a:solidFill>
            <a:prstDash val="solid"/>
            <a:round/>
            <a:headEnd type="none" w="med" len="med"/>
            <a:tailEnd type="none" w="med" len="med"/>
          </a:ln>
        </p:spPr>
      </p:sp>
      <p:sp>
        <p:nvSpPr>
          <p:cNvPr id="77841" name="Line 15"/>
          <p:cNvSpPr/>
          <p:nvPr/>
        </p:nvSpPr>
        <p:spPr>
          <a:xfrm>
            <a:off x="5511800" y="2205038"/>
            <a:ext cx="0" cy="2592387"/>
          </a:xfrm>
          <a:prstGeom prst="line">
            <a:avLst/>
          </a:prstGeom>
          <a:ln w="9525" cap="flat" cmpd="sng">
            <a:solidFill>
              <a:schemeClr val="tx1"/>
            </a:solidFill>
            <a:prstDash val="solid"/>
            <a:round/>
            <a:headEnd type="none" w="med" len="med"/>
            <a:tailEnd type="none" w="med" len="med"/>
          </a:ln>
        </p:spPr>
      </p:sp>
      <p:sp>
        <p:nvSpPr>
          <p:cNvPr id="77842" name="AutoShape 16"/>
          <p:cNvSpPr/>
          <p:nvPr/>
        </p:nvSpPr>
        <p:spPr>
          <a:xfrm>
            <a:off x="2703513" y="2133600"/>
            <a:ext cx="1295400" cy="144463"/>
          </a:xfrm>
          <a:prstGeom prst="curvedDownArrow">
            <a:avLst>
              <a:gd name="adj1" fmla="val 179340"/>
              <a:gd name="adj2" fmla="val 358680"/>
              <a:gd name="adj3" fmla="val 4175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77843" name="Line 17"/>
          <p:cNvSpPr/>
          <p:nvPr/>
        </p:nvSpPr>
        <p:spPr>
          <a:xfrm>
            <a:off x="8104188" y="2133600"/>
            <a:ext cx="0" cy="2592388"/>
          </a:xfrm>
          <a:prstGeom prst="line">
            <a:avLst/>
          </a:prstGeom>
          <a:ln w="9525" cap="flat" cmpd="sng">
            <a:solidFill>
              <a:schemeClr val="tx1"/>
            </a:solidFill>
            <a:prstDash val="solid"/>
            <a:round/>
            <a:headEnd type="none" w="med" len="med"/>
            <a:tailEnd type="none" w="med" len="med"/>
          </a:ln>
        </p:spPr>
      </p:sp>
      <p:sp>
        <p:nvSpPr>
          <p:cNvPr id="77844" name="AutoShape 18"/>
          <p:cNvSpPr/>
          <p:nvPr/>
        </p:nvSpPr>
        <p:spPr>
          <a:xfrm>
            <a:off x="5872163" y="3286125"/>
            <a:ext cx="215900" cy="431800"/>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77845" name="Text Box 19"/>
          <p:cNvSpPr txBox="1"/>
          <p:nvPr/>
        </p:nvSpPr>
        <p:spPr>
          <a:xfrm>
            <a:off x="1695450" y="4791075"/>
            <a:ext cx="1581150" cy="366713"/>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77846" name="Text Box 20"/>
          <p:cNvSpPr txBox="1"/>
          <p:nvPr/>
        </p:nvSpPr>
        <p:spPr>
          <a:xfrm>
            <a:off x="4649788" y="4797425"/>
            <a:ext cx="1581150" cy="366713"/>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77847" name="Text Box 21"/>
          <p:cNvSpPr txBox="1"/>
          <p:nvPr/>
        </p:nvSpPr>
        <p:spPr>
          <a:xfrm>
            <a:off x="7167563" y="4797425"/>
            <a:ext cx="1581150" cy="366713"/>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77848" name="Line 22"/>
          <p:cNvSpPr/>
          <p:nvPr/>
        </p:nvSpPr>
        <p:spPr>
          <a:xfrm>
            <a:off x="627063" y="3527425"/>
            <a:ext cx="576262" cy="792163"/>
          </a:xfrm>
          <a:prstGeom prst="line">
            <a:avLst/>
          </a:prstGeom>
          <a:ln w="57150" cap="flat" cmpd="sng">
            <a:solidFill>
              <a:schemeClr val="tx1"/>
            </a:solidFill>
            <a:prstDash val="solid"/>
            <a:round/>
            <a:headEnd type="none" w="med" len="med"/>
            <a:tailEnd type="triangle" w="med" len="med"/>
          </a:ln>
        </p:spPr>
      </p:sp>
      <p:sp>
        <p:nvSpPr>
          <p:cNvPr id="77849" name="Text Box 23"/>
          <p:cNvSpPr txBox="1"/>
          <p:nvPr/>
        </p:nvSpPr>
        <p:spPr>
          <a:xfrm>
            <a:off x="3632200" y="3286125"/>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77850" name="Text Box 24"/>
          <p:cNvSpPr txBox="1"/>
          <p:nvPr/>
        </p:nvSpPr>
        <p:spPr>
          <a:xfrm>
            <a:off x="4408488" y="4294188"/>
            <a:ext cx="382587"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77851" name="Line 25"/>
          <p:cNvSpPr/>
          <p:nvPr/>
        </p:nvSpPr>
        <p:spPr>
          <a:xfrm>
            <a:off x="4003675" y="3535363"/>
            <a:ext cx="576263" cy="792162"/>
          </a:xfrm>
          <a:prstGeom prst="line">
            <a:avLst/>
          </a:prstGeom>
          <a:ln w="57150" cap="flat" cmpd="sng">
            <a:solidFill>
              <a:schemeClr val="tx1"/>
            </a:solidFill>
            <a:prstDash val="solid"/>
            <a:round/>
            <a:headEnd type="none" w="med" len="med"/>
            <a:tailEnd type="triangle" w="med" len="med"/>
          </a:ln>
        </p:spPr>
      </p:sp>
      <p:sp>
        <p:nvSpPr>
          <p:cNvPr id="77852" name="Text Box 26"/>
          <p:cNvSpPr txBox="1"/>
          <p:nvPr/>
        </p:nvSpPr>
        <p:spPr>
          <a:xfrm>
            <a:off x="6296025" y="3248025"/>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77853" name="Line 27"/>
          <p:cNvSpPr/>
          <p:nvPr/>
        </p:nvSpPr>
        <p:spPr>
          <a:xfrm>
            <a:off x="6667500" y="3497263"/>
            <a:ext cx="576263" cy="792162"/>
          </a:xfrm>
          <a:prstGeom prst="line">
            <a:avLst/>
          </a:prstGeom>
          <a:ln w="9525" cap="flat" cmpd="sng">
            <a:solidFill>
              <a:schemeClr val="tx1"/>
            </a:solidFill>
            <a:prstDash val="solid"/>
            <a:round/>
            <a:headEnd type="none" w="med" len="med"/>
            <a:tailEnd type="none" w="med" len="med"/>
          </a:ln>
        </p:spPr>
      </p:sp>
      <p:sp>
        <p:nvSpPr>
          <p:cNvPr id="77854" name="Text Box 28"/>
          <p:cNvSpPr txBox="1"/>
          <p:nvPr/>
        </p:nvSpPr>
        <p:spPr>
          <a:xfrm>
            <a:off x="7046913" y="4222750"/>
            <a:ext cx="3825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77855" name="TextBox 31"/>
          <p:cNvSpPr txBox="1"/>
          <p:nvPr/>
        </p:nvSpPr>
        <p:spPr>
          <a:xfrm>
            <a:off x="1835150" y="5876925"/>
            <a:ext cx="5040313" cy="369888"/>
          </a:xfrm>
          <a:prstGeom prst="rect">
            <a:avLst/>
          </a:prstGeom>
          <a:noFill/>
          <a:ln w="9525">
            <a:noFill/>
          </a:ln>
        </p:spPr>
        <p:txBody>
          <a:bodyPr anchor="t" anchorCtr="0">
            <a:spAutoFit/>
          </a:bodyPr>
          <a:p>
            <a:r>
              <a:rPr lang="en-US" altLang="zh-CN" dirty="0">
                <a:latin typeface="Arial" panose="020B0604020202020204" pitchFamily="34" charset="0"/>
                <a:ea typeface="华文楷体" panose="02010600040101010101" pitchFamily="2" charset="-122"/>
              </a:rPr>
              <a:t>v1,v2</a:t>
            </a:r>
            <a:endParaRPr lang="zh-CN" altLang="en-US" dirty="0">
              <a:latin typeface="Arial" panose="020B0604020202020204" pitchFamily="34" charset="0"/>
              <a:ea typeface="华文楷体" panose="0201060004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矩形 33"/>
          <p:cNvSpPr/>
          <p:nvPr/>
        </p:nvSpPr>
        <p:spPr>
          <a:xfrm>
            <a:off x="5927725" y="2236788"/>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a:off x="3332163" y="2276475"/>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矩形 31"/>
          <p:cNvSpPr/>
          <p:nvPr/>
        </p:nvSpPr>
        <p:spPr>
          <a:xfrm>
            <a:off x="250825" y="2197100"/>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852" name="Rectangle 2"/>
          <p:cNvSpPr/>
          <p:nvPr/>
        </p:nvSpPr>
        <p:spPr>
          <a:xfrm>
            <a:off x="457200" y="274638"/>
            <a:ext cx="8229600" cy="1143000"/>
          </a:xfrm>
          <a:prstGeom prst="rect">
            <a:avLst/>
          </a:prstGeom>
          <a:noFill/>
          <a:ln w="9525">
            <a:noFill/>
          </a:ln>
        </p:spPr>
        <p:txBody>
          <a:bodyPr anchor="ctr" anchorCtr="0"/>
          <a:p>
            <a:r>
              <a:rPr lang="en-GB" altLang="zh-CN" sz="3600" dirty="0">
                <a:solidFill>
                  <a:schemeClr val="tx2"/>
                </a:solidFill>
                <a:latin typeface="Arial" panose="020B0604020202020204" pitchFamily="34" charset="0"/>
                <a:ea typeface="华文楷体" panose="02010600040101010101" pitchFamily="2" charset="-122"/>
              </a:rPr>
              <a:t>Solution</a:t>
            </a:r>
            <a:endParaRPr lang="en-GB" altLang="zh-CN" sz="3600" dirty="0">
              <a:solidFill>
                <a:schemeClr val="tx2"/>
              </a:solidFill>
              <a:latin typeface="Arial" panose="020B0604020202020204" pitchFamily="34" charset="0"/>
              <a:ea typeface="华文楷体" panose="02010600040101010101" pitchFamily="2" charset="-122"/>
            </a:endParaRPr>
          </a:p>
        </p:txBody>
      </p:sp>
      <p:sp>
        <p:nvSpPr>
          <p:cNvPr id="78853" name="Line 3"/>
          <p:cNvSpPr/>
          <p:nvPr/>
        </p:nvSpPr>
        <p:spPr>
          <a:xfrm>
            <a:off x="539750" y="1196975"/>
            <a:ext cx="7993063" cy="0"/>
          </a:xfrm>
          <a:prstGeom prst="line">
            <a:avLst/>
          </a:prstGeom>
          <a:ln w="38100" cap="flat" cmpd="sng">
            <a:solidFill>
              <a:schemeClr val="tx1"/>
            </a:solidFill>
            <a:prstDash val="solid"/>
            <a:round/>
            <a:headEnd type="none" w="med" len="med"/>
            <a:tailEnd type="none" w="med" len="med"/>
          </a:ln>
        </p:spPr>
      </p:sp>
      <p:sp>
        <p:nvSpPr>
          <p:cNvPr id="78854" name="Line 4"/>
          <p:cNvSpPr/>
          <p:nvPr/>
        </p:nvSpPr>
        <p:spPr>
          <a:xfrm>
            <a:off x="1355725" y="2882900"/>
            <a:ext cx="1368425" cy="358775"/>
          </a:xfrm>
          <a:prstGeom prst="line">
            <a:avLst/>
          </a:prstGeom>
          <a:ln w="9525" cap="flat" cmpd="sng">
            <a:solidFill>
              <a:schemeClr val="tx1"/>
            </a:solidFill>
            <a:prstDash val="solid"/>
            <a:round/>
            <a:headEnd type="none" w="med" len="med"/>
            <a:tailEnd type="none" w="med" len="med"/>
          </a:ln>
        </p:spPr>
      </p:sp>
      <p:sp>
        <p:nvSpPr>
          <p:cNvPr id="78855" name="Line 5"/>
          <p:cNvSpPr/>
          <p:nvPr/>
        </p:nvSpPr>
        <p:spPr>
          <a:xfrm flipH="1">
            <a:off x="2147888" y="3241675"/>
            <a:ext cx="576262" cy="1081088"/>
          </a:xfrm>
          <a:prstGeom prst="line">
            <a:avLst/>
          </a:prstGeom>
          <a:ln w="9525" cap="flat" cmpd="sng">
            <a:solidFill>
              <a:schemeClr val="tx1"/>
            </a:solidFill>
            <a:prstDash val="solid"/>
            <a:round/>
            <a:headEnd type="none" w="med" len="med"/>
            <a:tailEnd type="none" w="med" len="med"/>
          </a:ln>
        </p:spPr>
      </p:sp>
      <p:sp>
        <p:nvSpPr>
          <p:cNvPr id="78856" name="Text Box 6"/>
          <p:cNvSpPr txBox="1"/>
          <p:nvPr/>
        </p:nvSpPr>
        <p:spPr>
          <a:xfrm>
            <a:off x="255588" y="3278188"/>
            <a:ext cx="382587"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78857" name="Text Box 7"/>
          <p:cNvSpPr txBox="1"/>
          <p:nvPr/>
        </p:nvSpPr>
        <p:spPr>
          <a:xfrm>
            <a:off x="1117600" y="2492375"/>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5</a:t>
            </a:r>
            <a:endParaRPr lang="en-GB" altLang="zh-CN" i="1" dirty="0">
              <a:latin typeface="Arial" panose="020B0604020202020204" pitchFamily="34" charset="0"/>
              <a:ea typeface="华文楷体" panose="02010600040101010101" pitchFamily="2" charset="-122"/>
            </a:endParaRPr>
          </a:p>
        </p:txBody>
      </p:sp>
      <p:sp>
        <p:nvSpPr>
          <p:cNvPr id="78858" name="Text Box 8"/>
          <p:cNvSpPr txBox="1"/>
          <p:nvPr/>
        </p:nvSpPr>
        <p:spPr>
          <a:xfrm>
            <a:off x="1031875" y="428625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78859" name="Text Box 9"/>
          <p:cNvSpPr txBox="1"/>
          <p:nvPr/>
        </p:nvSpPr>
        <p:spPr>
          <a:xfrm>
            <a:off x="1981200" y="428625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3</a:t>
            </a:r>
            <a:endParaRPr lang="en-GB" altLang="zh-CN" i="1" dirty="0">
              <a:latin typeface="Arial" panose="020B0604020202020204" pitchFamily="34" charset="0"/>
              <a:ea typeface="华文楷体" panose="02010600040101010101" pitchFamily="2" charset="-122"/>
            </a:endParaRPr>
          </a:p>
        </p:txBody>
      </p:sp>
      <p:sp>
        <p:nvSpPr>
          <p:cNvPr id="78860" name="Text Box 10"/>
          <p:cNvSpPr txBox="1"/>
          <p:nvPr/>
        </p:nvSpPr>
        <p:spPr>
          <a:xfrm>
            <a:off x="2700338" y="3022600"/>
            <a:ext cx="3825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4</a:t>
            </a:r>
            <a:endParaRPr lang="en-GB" altLang="zh-CN" i="1" dirty="0">
              <a:latin typeface="Arial" panose="020B0604020202020204" pitchFamily="34" charset="0"/>
              <a:ea typeface="华文楷体" panose="02010600040101010101" pitchFamily="2" charset="-122"/>
            </a:endParaRPr>
          </a:p>
        </p:txBody>
      </p:sp>
      <p:sp>
        <p:nvSpPr>
          <p:cNvPr id="78861" name="Line 11"/>
          <p:cNvSpPr/>
          <p:nvPr/>
        </p:nvSpPr>
        <p:spPr>
          <a:xfrm>
            <a:off x="2435225" y="2205038"/>
            <a:ext cx="0" cy="2592387"/>
          </a:xfrm>
          <a:prstGeom prst="line">
            <a:avLst/>
          </a:prstGeom>
          <a:ln w="9525" cap="flat" cmpd="sng">
            <a:solidFill>
              <a:schemeClr val="tx1"/>
            </a:solidFill>
            <a:prstDash val="solid"/>
            <a:round/>
            <a:headEnd type="none" w="med" len="med"/>
            <a:tailEnd type="none" w="med" len="med"/>
          </a:ln>
        </p:spPr>
      </p:sp>
      <p:sp>
        <p:nvSpPr>
          <p:cNvPr id="78862" name="Text Box 12"/>
          <p:cNvSpPr txBox="1"/>
          <p:nvPr/>
        </p:nvSpPr>
        <p:spPr>
          <a:xfrm>
            <a:off x="592138" y="1289050"/>
            <a:ext cx="8012112" cy="461963"/>
          </a:xfrm>
          <a:prstGeom prst="rect">
            <a:avLst/>
          </a:prstGeom>
          <a:noFill/>
          <a:ln w="9525">
            <a:noFill/>
          </a:ln>
        </p:spPr>
        <p:txBody>
          <a:bodyPr anchor="t" anchorCtr="0">
            <a:spAutoFit/>
          </a:bodyPr>
          <a:p>
            <a:r>
              <a:rPr lang="en-GB" altLang="zh-CN" sz="2400" b="1" dirty="0">
                <a:latin typeface="Arial" panose="020B0604020202020204" pitchFamily="34" charset="0"/>
                <a:ea typeface="华文楷体" panose="02010600040101010101" pitchFamily="2" charset="-122"/>
              </a:rPr>
              <a:t>v2v3:</a:t>
            </a:r>
            <a:endParaRPr lang="en-GB" altLang="zh-CN" sz="2400" b="1" dirty="0">
              <a:latin typeface="Arial" panose="020B0604020202020204" pitchFamily="34" charset="0"/>
              <a:ea typeface="华文楷体" panose="02010600040101010101" pitchFamily="2" charset="-122"/>
            </a:endParaRPr>
          </a:p>
        </p:txBody>
      </p:sp>
      <p:sp>
        <p:nvSpPr>
          <p:cNvPr id="78863" name="Line 13"/>
          <p:cNvSpPr/>
          <p:nvPr/>
        </p:nvSpPr>
        <p:spPr>
          <a:xfrm flipH="1">
            <a:off x="628650" y="2879725"/>
            <a:ext cx="720725" cy="647700"/>
          </a:xfrm>
          <a:prstGeom prst="line">
            <a:avLst/>
          </a:prstGeom>
          <a:ln w="9525" cap="flat" cmpd="sng">
            <a:solidFill>
              <a:schemeClr val="tx1"/>
            </a:solidFill>
            <a:prstDash val="solid"/>
            <a:round/>
            <a:headEnd type="none" w="med" len="med"/>
            <a:tailEnd type="none" w="med" len="med"/>
          </a:ln>
        </p:spPr>
      </p:sp>
      <p:sp>
        <p:nvSpPr>
          <p:cNvPr id="78864" name="Line 14"/>
          <p:cNvSpPr/>
          <p:nvPr/>
        </p:nvSpPr>
        <p:spPr>
          <a:xfrm>
            <a:off x="5511800" y="2205038"/>
            <a:ext cx="0" cy="2592387"/>
          </a:xfrm>
          <a:prstGeom prst="line">
            <a:avLst/>
          </a:prstGeom>
          <a:ln w="9525" cap="flat" cmpd="sng">
            <a:solidFill>
              <a:schemeClr val="tx1"/>
            </a:solidFill>
            <a:prstDash val="solid"/>
            <a:round/>
            <a:headEnd type="none" w="med" len="med"/>
            <a:tailEnd type="none" w="med" len="med"/>
          </a:ln>
        </p:spPr>
      </p:sp>
      <p:sp>
        <p:nvSpPr>
          <p:cNvPr id="78865" name="AutoShape 15"/>
          <p:cNvSpPr/>
          <p:nvPr/>
        </p:nvSpPr>
        <p:spPr>
          <a:xfrm>
            <a:off x="2703513" y="2133600"/>
            <a:ext cx="1295400" cy="144463"/>
          </a:xfrm>
          <a:prstGeom prst="curvedDownArrow">
            <a:avLst>
              <a:gd name="adj1" fmla="val 179340"/>
              <a:gd name="adj2" fmla="val 358680"/>
              <a:gd name="adj3" fmla="val 4175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78866" name="Line 16"/>
          <p:cNvSpPr/>
          <p:nvPr/>
        </p:nvSpPr>
        <p:spPr>
          <a:xfrm>
            <a:off x="8104188" y="2133600"/>
            <a:ext cx="0" cy="2592388"/>
          </a:xfrm>
          <a:prstGeom prst="line">
            <a:avLst/>
          </a:prstGeom>
          <a:ln w="9525" cap="flat" cmpd="sng">
            <a:solidFill>
              <a:schemeClr val="tx1"/>
            </a:solidFill>
            <a:prstDash val="solid"/>
            <a:round/>
            <a:headEnd type="none" w="med" len="med"/>
            <a:tailEnd type="none" w="med" len="med"/>
          </a:ln>
        </p:spPr>
      </p:sp>
      <p:sp>
        <p:nvSpPr>
          <p:cNvPr id="78867" name="AutoShape 17"/>
          <p:cNvSpPr/>
          <p:nvPr/>
        </p:nvSpPr>
        <p:spPr>
          <a:xfrm>
            <a:off x="5872163" y="3286125"/>
            <a:ext cx="215900" cy="431800"/>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78868" name="Text Box 18"/>
          <p:cNvSpPr txBox="1"/>
          <p:nvPr/>
        </p:nvSpPr>
        <p:spPr>
          <a:xfrm>
            <a:off x="1695450" y="4791075"/>
            <a:ext cx="1581150" cy="366713"/>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78869" name="Text Box 19"/>
          <p:cNvSpPr txBox="1"/>
          <p:nvPr/>
        </p:nvSpPr>
        <p:spPr>
          <a:xfrm>
            <a:off x="4649788" y="4797425"/>
            <a:ext cx="1581150" cy="366713"/>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78870" name="Text Box 20"/>
          <p:cNvSpPr txBox="1"/>
          <p:nvPr/>
        </p:nvSpPr>
        <p:spPr>
          <a:xfrm>
            <a:off x="7167563" y="4797425"/>
            <a:ext cx="1581150" cy="366713"/>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78871" name="Line 21"/>
          <p:cNvSpPr/>
          <p:nvPr/>
        </p:nvSpPr>
        <p:spPr>
          <a:xfrm>
            <a:off x="627063" y="3540125"/>
            <a:ext cx="576262" cy="792163"/>
          </a:xfrm>
          <a:prstGeom prst="line">
            <a:avLst/>
          </a:prstGeom>
          <a:ln w="9525" cap="flat" cmpd="sng">
            <a:solidFill>
              <a:schemeClr val="tx1"/>
            </a:solidFill>
            <a:prstDash val="solid"/>
            <a:round/>
            <a:headEnd type="none" w="med" len="med"/>
            <a:tailEnd type="none" w="med" len="med"/>
          </a:ln>
        </p:spPr>
      </p:sp>
      <p:sp>
        <p:nvSpPr>
          <p:cNvPr id="78872" name="Text Box 22"/>
          <p:cNvSpPr txBox="1"/>
          <p:nvPr/>
        </p:nvSpPr>
        <p:spPr>
          <a:xfrm>
            <a:off x="6156325" y="3141663"/>
            <a:ext cx="382588"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78873" name="Line 23"/>
          <p:cNvSpPr/>
          <p:nvPr/>
        </p:nvSpPr>
        <p:spPr>
          <a:xfrm>
            <a:off x="6372225" y="3497263"/>
            <a:ext cx="576263" cy="792162"/>
          </a:xfrm>
          <a:prstGeom prst="line">
            <a:avLst/>
          </a:prstGeom>
          <a:ln w="9525" cap="flat" cmpd="sng">
            <a:solidFill>
              <a:schemeClr val="tx1"/>
            </a:solidFill>
            <a:prstDash val="solid"/>
            <a:round/>
            <a:headEnd type="none" w="med" len="med"/>
            <a:tailEnd type="none" w="med" len="med"/>
          </a:ln>
        </p:spPr>
      </p:sp>
      <p:sp>
        <p:nvSpPr>
          <p:cNvPr id="78874" name="Text Box 24"/>
          <p:cNvSpPr txBox="1"/>
          <p:nvPr/>
        </p:nvSpPr>
        <p:spPr>
          <a:xfrm>
            <a:off x="6751638" y="4222750"/>
            <a:ext cx="3825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78875" name="Line 25"/>
          <p:cNvSpPr/>
          <p:nvPr/>
        </p:nvSpPr>
        <p:spPr>
          <a:xfrm>
            <a:off x="1212850" y="4340225"/>
            <a:ext cx="936625" cy="0"/>
          </a:xfrm>
          <a:prstGeom prst="line">
            <a:avLst/>
          </a:prstGeom>
          <a:ln w="57150" cap="flat" cmpd="sng">
            <a:solidFill>
              <a:schemeClr val="tx1"/>
            </a:solidFill>
            <a:prstDash val="solid"/>
            <a:round/>
            <a:headEnd type="none" w="med" len="med"/>
            <a:tailEnd type="stealth" w="med" len="med"/>
          </a:ln>
        </p:spPr>
      </p:sp>
      <p:sp>
        <p:nvSpPr>
          <p:cNvPr id="78876" name="Text Box 26"/>
          <p:cNvSpPr txBox="1"/>
          <p:nvPr/>
        </p:nvSpPr>
        <p:spPr>
          <a:xfrm>
            <a:off x="4032250" y="429260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78877" name="Text Box 27"/>
          <p:cNvSpPr txBox="1"/>
          <p:nvPr/>
        </p:nvSpPr>
        <p:spPr>
          <a:xfrm>
            <a:off x="4981575" y="429260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3</a:t>
            </a:r>
            <a:endParaRPr lang="en-GB" altLang="zh-CN" i="1" dirty="0">
              <a:latin typeface="Arial" panose="020B0604020202020204" pitchFamily="34" charset="0"/>
              <a:ea typeface="华文楷体" panose="02010600040101010101" pitchFamily="2" charset="-122"/>
            </a:endParaRPr>
          </a:p>
        </p:txBody>
      </p:sp>
      <p:sp>
        <p:nvSpPr>
          <p:cNvPr id="78878" name="Line 28"/>
          <p:cNvSpPr/>
          <p:nvPr/>
        </p:nvSpPr>
        <p:spPr>
          <a:xfrm>
            <a:off x="4213225" y="4346575"/>
            <a:ext cx="936625" cy="0"/>
          </a:xfrm>
          <a:prstGeom prst="line">
            <a:avLst/>
          </a:prstGeom>
          <a:ln w="57150" cap="flat" cmpd="sng">
            <a:solidFill>
              <a:schemeClr val="tx1"/>
            </a:solidFill>
            <a:prstDash val="solid"/>
            <a:round/>
            <a:headEnd type="none" w="med" len="med"/>
            <a:tailEnd type="stealth" w="med" len="med"/>
          </a:ln>
        </p:spPr>
      </p:sp>
      <p:sp>
        <p:nvSpPr>
          <p:cNvPr id="78879" name="Text Box 29"/>
          <p:cNvSpPr txBox="1"/>
          <p:nvPr/>
        </p:nvSpPr>
        <p:spPr>
          <a:xfrm>
            <a:off x="6761163" y="4221163"/>
            <a:ext cx="382587"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78880" name="Text Box 30"/>
          <p:cNvSpPr txBox="1"/>
          <p:nvPr/>
        </p:nvSpPr>
        <p:spPr>
          <a:xfrm>
            <a:off x="7710488" y="4221163"/>
            <a:ext cx="382587"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3</a:t>
            </a:r>
            <a:endParaRPr lang="en-GB" altLang="zh-CN" i="1" dirty="0">
              <a:latin typeface="Arial" panose="020B0604020202020204" pitchFamily="34" charset="0"/>
              <a:ea typeface="华文楷体" panose="02010600040101010101" pitchFamily="2" charset="-122"/>
            </a:endParaRPr>
          </a:p>
        </p:txBody>
      </p:sp>
      <p:sp>
        <p:nvSpPr>
          <p:cNvPr id="78881" name="Line 31"/>
          <p:cNvSpPr/>
          <p:nvPr/>
        </p:nvSpPr>
        <p:spPr>
          <a:xfrm>
            <a:off x="6942138" y="4287838"/>
            <a:ext cx="936625" cy="0"/>
          </a:xfrm>
          <a:prstGeom prst="line">
            <a:avLst/>
          </a:prstGeom>
          <a:ln w="9525" cap="flat" cmpd="sng">
            <a:solidFill>
              <a:schemeClr val="tx1"/>
            </a:solidFill>
            <a:prstDash val="solid"/>
            <a:round/>
            <a:headEnd type="none" w="med" len="med"/>
            <a:tailEnd type="none" w="med" len="med"/>
          </a:ln>
        </p:spPr>
      </p:sp>
      <p:sp>
        <p:nvSpPr>
          <p:cNvPr id="78882" name="TextBox 34"/>
          <p:cNvSpPr txBox="1"/>
          <p:nvPr/>
        </p:nvSpPr>
        <p:spPr>
          <a:xfrm>
            <a:off x="1835150" y="5876925"/>
            <a:ext cx="5040313" cy="369888"/>
          </a:xfrm>
          <a:prstGeom prst="rect">
            <a:avLst/>
          </a:prstGeom>
          <a:noFill/>
          <a:ln w="9525">
            <a:noFill/>
          </a:ln>
        </p:spPr>
        <p:txBody>
          <a:bodyPr anchor="t" anchorCtr="0">
            <a:spAutoFit/>
          </a:bodyPr>
          <a:p>
            <a:r>
              <a:rPr lang="en-US" altLang="zh-CN" dirty="0">
                <a:latin typeface="Arial" panose="020B0604020202020204" pitchFamily="34" charset="0"/>
                <a:ea typeface="华文楷体" panose="02010600040101010101" pitchFamily="2" charset="-122"/>
              </a:rPr>
              <a:t>v1,v2,v3</a:t>
            </a:r>
            <a:endParaRPr lang="zh-CN" altLang="en-US" dirty="0">
              <a:latin typeface="Arial" panose="020B0604020202020204" pitchFamily="34" charset="0"/>
              <a:ea typeface="华文楷体" panose="0201060004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矩形 35"/>
          <p:cNvSpPr/>
          <p:nvPr/>
        </p:nvSpPr>
        <p:spPr>
          <a:xfrm>
            <a:off x="5927725" y="2132013"/>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a:off x="2890838" y="2141538"/>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250825" y="2197100"/>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9876" name="Rectangle 2"/>
          <p:cNvSpPr/>
          <p:nvPr/>
        </p:nvSpPr>
        <p:spPr>
          <a:xfrm>
            <a:off x="457200" y="274638"/>
            <a:ext cx="8229600" cy="1143000"/>
          </a:xfrm>
          <a:prstGeom prst="rect">
            <a:avLst/>
          </a:prstGeom>
          <a:noFill/>
          <a:ln w="9525">
            <a:noFill/>
          </a:ln>
        </p:spPr>
        <p:txBody>
          <a:bodyPr anchor="ctr" anchorCtr="0"/>
          <a:p>
            <a:r>
              <a:rPr lang="en-GB" altLang="zh-CN" sz="3600" dirty="0">
                <a:solidFill>
                  <a:schemeClr val="tx2"/>
                </a:solidFill>
                <a:latin typeface="Arial" panose="020B0604020202020204" pitchFamily="34" charset="0"/>
                <a:ea typeface="华文楷体" panose="02010600040101010101" pitchFamily="2" charset="-122"/>
              </a:rPr>
              <a:t>Solution</a:t>
            </a:r>
            <a:endParaRPr lang="en-GB" altLang="zh-CN" sz="3600" dirty="0">
              <a:solidFill>
                <a:schemeClr val="tx2"/>
              </a:solidFill>
              <a:latin typeface="Arial" panose="020B0604020202020204" pitchFamily="34" charset="0"/>
              <a:ea typeface="华文楷体" panose="02010600040101010101" pitchFamily="2" charset="-122"/>
            </a:endParaRPr>
          </a:p>
        </p:txBody>
      </p:sp>
      <p:sp>
        <p:nvSpPr>
          <p:cNvPr id="79877" name="Line 3"/>
          <p:cNvSpPr/>
          <p:nvPr/>
        </p:nvSpPr>
        <p:spPr>
          <a:xfrm>
            <a:off x="539750" y="1196975"/>
            <a:ext cx="7993063" cy="0"/>
          </a:xfrm>
          <a:prstGeom prst="line">
            <a:avLst/>
          </a:prstGeom>
          <a:ln w="38100" cap="flat" cmpd="sng">
            <a:solidFill>
              <a:schemeClr val="tx1"/>
            </a:solidFill>
            <a:prstDash val="solid"/>
            <a:round/>
            <a:headEnd type="none" w="med" len="med"/>
            <a:tailEnd type="none" w="med" len="med"/>
          </a:ln>
        </p:spPr>
      </p:sp>
      <p:sp>
        <p:nvSpPr>
          <p:cNvPr id="79878" name="Line 4"/>
          <p:cNvSpPr/>
          <p:nvPr/>
        </p:nvSpPr>
        <p:spPr>
          <a:xfrm>
            <a:off x="1355725" y="2882900"/>
            <a:ext cx="1368425" cy="358775"/>
          </a:xfrm>
          <a:prstGeom prst="line">
            <a:avLst/>
          </a:prstGeom>
          <a:ln w="9525" cap="flat" cmpd="sng">
            <a:solidFill>
              <a:schemeClr val="tx1"/>
            </a:solidFill>
            <a:prstDash val="solid"/>
            <a:round/>
            <a:headEnd type="none" w="med" len="med"/>
            <a:tailEnd type="none" w="med" len="med"/>
          </a:ln>
        </p:spPr>
      </p:sp>
      <p:sp>
        <p:nvSpPr>
          <p:cNvPr id="79879" name="Text Box 5"/>
          <p:cNvSpPr txBox="1"/>
          <p:nvPr/>
        </p:nvSpPr>
        <p:spPr>
          <a:xfrm>
            <a:off x="255588" y="3278188"/>
            <a:ext cx="382587"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79880" name="Text Box 6"/>
          <p:cNvSpPr txBox="1"/>
          <p:nvPr/>
        </p:nvSpPr>
        <p:spPr>
          <a:xfrm>
            <a:off x="1117600" y="2492375"/>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5</a:t>
            </a:r>
            <a:endParaRPr lang="en-GB" altLang="zh-CN" i="1" dirty="0">
              <a:latin typeface="Arial" panose="020B0604020202020204" pitchFamily="34" charset="0"/>
              <a:ea typeface="华文楷体" panose="02010600040101010101" pitchFamily="2" charset="-122"/>
            </a:endParaRPr>
          </a:p>
        </p:txBody>
      </p:sp>
      <p:sp>
        <p:nvSpPr>
          <p:cNvPr id="79881" name="Text Box 7"/>
          <p:cNvSpPr txBox="1"/>
          <p:nvPr/>
        </p:nvSpPr>
        <p:spPr>
          <a:xfrm>
            <a:off x="1031875" y="428625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79882" name="Text Box 8"/>
          <p:cNvSpPr txBox="1"/>
          <p:nvPr/>
        </p:nvSpPr>
        <p:spPr>
          <a:xfrm>
            <a:off x="1981200" y="428625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3</a:t>
            </a:r>
            <a:endParaRPr lang="en-GB" altLang="zh-CN" i="1" dirty="0">
              <a:latin typeface="Arial" panose="020B0604020202020204" pitchFamily="34" charset="0"/>
              <a:ea typeface="华文楷体" panose="02010600040101010101" pitchFamily="2" charset="-122"/>
            </a:endParaRPr>
          </a:p>
        </p:txBody>
      </p:sp>
      <p:sp>
        <p:nvSpPr>
          <p:cNvPr id="79883" name="Text Box 9"/>
          <p:cNvSpPr txBox="1"/>
          <p:nvPr/>
        </p:nvSpPr>
        <p:spPr>
          <a:xfrm>
            <a:off x="2700338" y="3022600"/>
            <a:ext cx="3825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4</a:t>
            </a:r>
            <a:endParaRPr lang="en-GB" altLang="zh-CN" i="1" dirty="0">
              <a:latin typeface="Arial" panose="020B0604020202020204" pitchFamily="34" charset="0"/>
              <a:ea typeface="华文楷体" panose="02010600040101010101" pitchFamily="2" charset="-122"/>
            </a:endParaRPr>
          </a:p>
        </p:txBody>
      </p:sp>
      <p:sp>
        <p:nvSpPr>
          <p:cNvPr id="79884" name="Line 10"/>
          <p:cNvSpPr/>
          <p:nvPr/>
        </p:nvSpPr>
        <p:spPr>
          <a:xfrm>
            <a:off x="2435225" y="2205038"/>
            <a:ext cx="0" cy="2592387"/>
          </a:xfrm>
          <a:prstGeom prst="line">
            <a:avLst/>
          </a:prstGeom>
          <a:ln w="9525" cap="flat" cmpd="sng">
            <a:solidFill>
              <a:schemeClr val="tx1"/>
            </a:solidFill>
            <a:prstDash val="solid"/>
            <a:round/>
            <a:headEnd type="none" w="med" len="med"/>
            <a:tailEnd type="none" w="med" len="med"/>
          </a:ln>
        </p:spPr>
      </p:sp>
      <p:sp>
        <p:nvSpPr>
          <p:cNvPr id="79885" name="Text Box 11"/>
          <p:cNvSpPr txBox="1"/>
          <p:nvPr/>
        </p:nvSpPr>
        <p:spPr>
          <a:xfrm>
            <a:off x="592138" y="1289050"/>
            <a:ext cx="8012112" cy="461963"/>
          </a:xfrm>
          <a:prstGeom prst="rect">
            <a:avLst/>
          </a:prstGeom>
          <a:noFill/>
          <a:ln w="9525">
            <a:noFill/>
          </a:ln>
        </p:spPr>
        <p:txBody>
          <a:bodyPr anchor="t" anchorCtr="0">
            <a:spAutoFit/>
          </a:bodyPr>
          <a:p>
            <a:r>
              <a:rPr lang="en-GB" altLang="zh-CN" sz="2400" b="1" dirty="0">
                <a:latin typeface="Arial" panose="020B0604020202020204" pitchFamily="34" charset="0"/>
                <a:ea typeface="华文楷体" panose="02010600040101010101" pitchFamily="2" charset="-122"/>
              </a:rPr>
              <a:t> v3v4:</a:t>
            </a:r>
            <a:endParaRPr lang="en-GB" altLang="zh-CN" sz="2400" b="1" dirty="0">
              <a:latin typeface="Arial" panose="020B0604020202020204" pitchFamily="34" charset="0"/>
              <a:ea typeface="华文楷体" panose="02010600040101010101" pitchFamily="2" charset="-122"/>
            </a:endParaRPr>
          </a:p>
        </p:txBody>
      </p:sp>
      <p:sp>
        <p:nvSpPr>
          <p:cNvPr id="79886" name="Line 12"/>
          <p:cNvSpPr/>
          <p:nvPr/>
        </p:nvSpPr>
        <p:spPr>
          <a:xfrm flipH="1">
            <a:off x="628650" y="2879725"/>
            <a:ext cx="720725" cy="647700"/>
          </a:xfrm>
          <a:prstGeom prst="line">
            <a:avLst/>
          </a:prstGeom>
          <a:ln w="9525" cap="flat" cmpd="sng">
            <a:solidFill>
              <a:schemeClr val="tx1"/>
            </a:solidFill>
            <a:prstDash val="solid"/>
            <a:round/>
            <a:headEnd type="none" w="med" len="med"/>
            <a:tailEnd type="none" w="med" len="med"/>
          </a:ln>
        </p:spPr>
      </p:sp>
      <p:sp>
        <p:nvSpPr>
          <p:cNvPr id="79887" name="Line 13"/>
          <p:cNvSpPr/>
          <p:nvPr/>
        </p:nvSpPr>
        <p:spPr>
          <a:xfrm>
            <a:off x="5057775" y="2205038"/>
            <a:ext cx="0" cy="2592387"/>
          </a:xfrm>
          <a:prstGeom prst="line">
            <a:avLst/>
          </a:prstGeom>
          <a:ln w="9525" cap="flat" cmpd="sng">
            <a:solidFill>
              <a:schemeClr val="tx1"/>
            </a:solidFill>
            <a:prstDash val="solid"/>
            <a:round/>
            <a:headEnd type="none" w="med" len="med"/>
            <a:tailEnd type="none" w="med" len="med"/>
          </a:ln>
        </p:spPr>
      </p:sp>
      <p:sp>
        <p:nvSpPr>
          <p:cNvPr id="79888" name="AutoShape 14"/>
          <p:cNvSpPr/>
          <p:nvPr/>
        </p:nvSpPr>
        <p:spPr>
          <a:xfrm>
            <a:off x="2703513" y="2133600"/>
            <a:ext cx="1295400" cy="144463"/>
          </a:xfrm>
          <a:prstGeom prst="curvedDownArrow">
            <a:avLst>
              <a:gd name="adj1" fmla="val 179340"/>
              <a:gd name="adj2" fmla="val 358680"/>
              <a:gd name="adj3" fmla="val 4175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79889" name="Line 15"/>
          <p:cNvSpPr/>
          <p:nvPr/>
        </p:nvSpPr>
        <p:spPr>
          <a:xfrm>
            <a:off x="8104188" y="2133600"/>
            <a:ext cx="0" cy="2592388"/>
          </a:xfrm>
          <a:prstGeom prst="line">
            <a:avLst/>
          </a:prstGeom>
          <a:ln w="9525" cap="flat" cmpd="sng">
            <a:solidFill>
              <a:schemeClr val="tx1"/>
            </a:solidFill>
            <a:prstDash val="solid"/>
            <a:round/>
            <a:headEnd type="none" w="med" len="med"/>
            <a:tailEnd type="none" w="med" len="med"/>
          </a:ln>
        </p:spPr>
      </p:sp>
      <p:sp>
        <p:nvSpPr>
          <p:cNvPr id="79890" name="AutoShape 16"/>
          <p:cNvSpPr/>
          <p:nvPr/>
        </p:nvSpPr>
        <p:spPr>
          <a:xfrm>
            <a:off x="5849938" y="3286125"/>
            <a:ext cx="215900" cy="431800"/>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79891" name="Text Box 17"/>
          <p:cNvSpPr txBox="1"/>
          <p:nvPr/>
        </p:nvSpPr>
        <p:spPr>
          <a:xfrm>
            <a:off x="1695450" y="4791075"/>
            <a:ext cx="1581150" cy="366713"/>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79892" name="Text Box 18"/>
          <p:cNvSpPr txBox="1"/>
          <p:nvPr/>
        </p:nvSpPr>
        <p:spPr>
          <a:xfrm>
            <a:off x="4195763" y="4797425"/>
            <a:ext cx="1581150" cy="366713"/>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79893" name="Text Box 19"/>
          <p:cNvSpPr txBox="1"/>
          <p:nvPr/>
        </p:nvSpPr>
        <p:spPr>
          <a:xfrm>
            <a:off x="7167563" y="4797425"/>
            <a:ext cx="1581150" cy="366713"/>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79894" name="Line 20"/>
          <p:cNvSpPr/>
          <p:nvPr/>
        </p:nvSpPr>
        <p:spPr>
          <a:xfrm>
            <a:off x="627063" y="3540125"/>
            <a:ext cx="576262" cy="792163"/>
          </a:xfrm>
          <a:prstGeom prst="line">
            <a:avLst/>
          </a:prstGeom>
          <a:ln w="9525" cap="flat" cmpd="sng">
            <a:solidFill>
              <a:schemeClr val="tx1"/>
            </a:solidFill>
            <a:prstDash val="solid"/>
            <a:round/>
            <a:headEnd type="none" w="med" len="med"/>
            <a:tailEnd type="none" w="med" len="med"/>
          </a:ln>
        </p:spPr>
      </p:sp>
      <p:sp>
        <p:nvSpPr>
          <p:cNvPr id="79895" name="Text Box 21"/>
          <p:cNvSpPr txBox="1"/>
          <p:nvPr/>
        </p:nvSpPr>
        <p:spPr>
          <a:xfrm>
            <a:off x="6134100" y="3141663"/>
            <a:ext cx="382588"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79896" name="Line 22"/>
          <p:cNvSpPr/>
          <p:nvPr/>
        </p:nvSpPr>
        <p:spPr>
          <a:xfrm>
            <a:off x="6372225" y="3497263"/>
            <a:ext cx="576263" cy="792162"/>
          </a:xfrm>
          <a:prstGeom prst="line">
            <a:avLst/>
          </a:prstGeom>
          <a:ln w="9525" cap="flat" cmpd="sng">
            <a:solidFill>
              <a:schemeClr val="tx1"/>
            </a:solidFill>
            <a:prstDash val="solid"/>
            <a:round/>
            <a:headEnd type="none" w="med" len="med"/>
            <a:tailEnd type="none" w="med" len="med"/>
          </a:ln>
        </p:spPr>
      </p:sp>
      <p:sp>
        <p:nvSpPr>
          <p:cNvPr id="79897" name="Text Box 23"/>
          <p:cNvSpPr txBox="1"/>
          <p:nvPr/>
        </p:nvSpPr>
        <p:spPr>
          <a:xfrm>
            <a:off x="6751638" y="4222750"/>
            <a:ext cx="3825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79898" name="Line 24"/>
          <p:cNvSpPr/>
          <p:nvPr/>
        </p:nvSpPr>
        <p:spPr>
          <a:xfrm>
            <a:off x="1212850" y="4340225"/>
            <a:ext cx="936625" cy="0"/>
          </a:xfrm>
          <a:prstGeom prst="line">
            <a:avLst/>
          </a:prstGeom>
          <a:ln w="9525" cap="flat" cmpd="sng">
            <a:solidFill>
              <a:schemeClr val="tx1"/>
            </a:solidFill>
            <a:prstDash val="solid"/>
            <a:round/>
            <a:headEnd type="none" w="med" len="med"/>
            <a:tailEnd type="none" w="med" len="med"/>
          </a:ln>
        </p:spPr>
      </p:sp>
      <p:sp>
        <p:nvSpPr>
          <p:cNvPr id="79899" name="Text Box 25"/>
          <p:cNvSpPr txBox="1"/>
          <p:nvPr/>
        </p:nvSpPr>
        <p:spPr>
          <a:xfrm>
            <a:off x="6761163" y="4221163"/>
            <a:ext cx="382587"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79900" name="Text Box 26"/>
          <p:cNvSpPr txBox="1"/>
          <p:nvPr/>
        </p:nvSpPr>
        <p:spPr>
          <a:xfrm>
            <a:off x="7710488" y="4221163"/>
            <a:ext cx="382587"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3</a:t>
            </a:r>
            <a:endParaRPr lang="en-GB" altLang="zh-CN" i="1" dirty="0">
              <a:latin typeface="Arial" panose="020B0604020202020204" pitchFamily="34" charset="0"/>
              <a:ea typeface="华文楷体" panose="02010600040101010101" pitchFamily="2" charset="-122"/>
            </a:endParaRPr>
          </a:p>
        </p:txBody>
      </p:sp>
      <p:sp>
        <p:nvSpPr>
          <p:cNvPr id="79901" name="Line 27"/>
          <p:cNvSpPr/>
          <p:nvPr/>
        </p:nvSpPr>
        <p:spPr>
          <a:xfrm>
            <a:off x="6942138" y="4287838"/>
            <a:ext cx="936625" cy="0"/>
          </a:xfrm>
          <a:prstGeom prst="line">
            <a:avLst/>
          </a:prstGeom>
          <a:ln w="9525" cap="flat" cmpd="sng">
            <a:solidFill>
              <a:schemeClr val="tx1"/>
            </a:solidFill>
            <a:prstDash val="solid"/>
            <a:round/>
            <a:headEnd type="none" w="med" len="med"/>
            <a:tailEnd type="none" w="med" len="med"/>
          </a:ln>
        </p:spPr>
      </p:sp>
      <p:sp>
        <p:nvSpPr>
          <p:cNvPr id="79902" name="Line 28"/>
          <p:cNvSpPr/>
          <p:nvPr/>
        </p:nvSpPr>
        <p:spPr>
          <a:xfrm flipV="1">
            <a:off x="2136775" y="3246438"/>
            <a:ext cx="576263" cy="1081087"/>
          </a:xfrm>
          <a:prstGeom prst="line">
            <a:avLst/>
          </a:prstGeom>
          <a:ln w="57150" cap="flat" cmpd="sng">
            <a:solidFill>
              <a:schemeClr val="tx1"/>
            </a:solidFill>
            <a:prstDash val="solid"/>
            <a:round/>
            <a:headEnd type="none" w="med" len="med"/>
            <a:tailEnd type="triangle" w="med" len="med"/>
          </a:ln>
        </p:spPr>
      </p:sp>
      <p:sp>
        <p:nvSpPr>
          <p:cNvPr id="79903" name="Text Box 29"/>
          <p:cNvSpPr txBox="1"/>
          <p:nvPr/>
        </p:nvSpPr>
        <p:spPr>
          <a:xfrm>
            <a:off x="4600575" y="426085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3</a:t>
            </a:r>
            <a:endParaRPr lang="en-GB" altLang="zh-CN" i="1" dirty="0">
              <a:latin typeface="Arial" panose="020B0604020202020204" pitchFamily="34" charset="0"/>
              <a:ea typeface="华文楷体" panose="02010600040101010101" pitchFamily="2" charset="-122"/>
            </a:endParaRPr>
          </a:p>
        </p:txBody>
      </p:sp>
      <p:sp>
        <p:nvSpPr>
          <p:cNvPr id="79904" name="Text Box 30"/>
          <p:cNvSpPr txBox="1"/>
          <p:nvPr/>
        </p:nvSpPr>
        <p:spPr>
          <a:xfrm>
            <a:off x="5219700" y="2924175"/>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4</a:t>
            </a:r>
            <a:endParaRPr lang="en-GB" altLang="zh-CN" i="1" dirty="0">
              <a:latin typeface="Arial" panose="020B0604020202020204" pitchFamily="34" charset="0"/>
              <a:ea typeface="华文楷体" panose="02010600040101010101" pitchFamily="2" charset="-122"/>
            </a:endParaRPr>
          </a:p>
        </p:txBody>
      </p:sp>
      <p:sp>
        <p:nvSpPr>
          <p:cNvPr id="79905" name="Line 31"/>
          <p:cNvSpPr/>
          <p:nvPr/>
        </p:nvSpPr>
        <p:spPr>
          <a:xfrm flipV="1">
            <a:off x="4756150" y="3221038"/>
            <a:ext cx="576263" cy="1081087"/>
          </a:xfrm>
          <a:prstGeom prst="line">
            <a:avLst/>
          </a:prstGeom>
          <a:ln w="57150" cap="flat" cmpd="sng">
            <a:solidFill>
              <a:schemeClr val="tx1"/>
            </a:solidFill>
            <a:prstDash val="solid"/>
            <a:round/>
            <a:headEnd type="none" w="med" len="med"/>
            <a:tailEnd type="triangle" w="med" len="med"/>
          </a:ln>
        </p:spPr>
      </p:sp>
      <p:sp>
        <p:nvSpPr>
          <p:cNvPr id="79906" name="Line 32"/>
          <p:cNvSpPr/>
          <p:nvPr/>
        </p:nvSpPr>
        <p:spPr>
          <a:xfrm flipV="1">
            <a:off x="7896225" y="3933825"/>
            <a:ext cx="204788" cy="347663"/>
          </a:xfrm>
          <a:prstGeom prst="line">
            <a:avLst/>
          </a:prstGeom>
          <a:ln w="9525" cap="flat" cmpd="sng">
            <a:solidFill>
              <a:schemeClr val="tx1"/>
            </a:solidFill>
            <a:prstDash val="solid"/>
            <a:round/>
            <a:headEnd type="none" w="med" len="med"/>
            <a:tailEnd type="none" w="med" len="med"/>
          </a:ln>
        </p:spPr>
      </p:sp>
      <p:sp>
        <p:nvSpPr>
          <p:cNvPr id="79907" name="Text Box 33"/>
          <p:cNvSpPr txBox="1"/>
          <p:nvPr/>
        </p:nvSpPr>
        <p:spPr>
          <a:xfrm>
            <a:off x="8077200" y="3716338"/>
            <a:ext cx="319088"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i</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79908" name="TextBox 36"/>
          <p:cNvSpPr txBox="1"/>
          <p:nvPr/>
        </p:nvSpPr>
        <p:spPr>
          <a:xfrm>
            <a:off x="1835150" y="5876925"/>
            <a:ext cx="5040313" cy="369888"/>
          </a:xfrm>
          <a:prstGeom prst="rect">
            <a:avLst/>
          </a:prstGeom>
          <a:noFill/>
          <a:ln w="9525">
            <a:noFill/>
          </a:ln>
        </p:spPr>
        <p:txBody>
          <a:bodyPr anchor="t" anchorCtr="0">
            <a:spAutoFit/>
          </a:bodyPr>
          <a:p>
            <a:r>
              <a:rPr lang="en-US" altLang="zh-CN" dirty="0">
                <a:latin typeface="Arial" panose="020B0604020202020204" pitchFamily="34" charset="0"/>
                <a:ea typeface="华文楷体" panose="02010600040101010101" pitchFamily="2" charset="-122"/>
              </a:rPr>
              <a:t>v1,v2,v3,i1</a:t>
            </a:r>
            <a:endParaRPr lang="zh-CN" altLang="en-US" dirty="0">
              <a:latin typeface="Arial" panose="020B0604020202020204" pitchFamily="34" charset="0"/>
              <a:ea typeface="华文楷体" panose="0201060004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5927725" y="2103438"/>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a:off x="2890838" y="2236788"/>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a:off x="250825" y="2197100"/>
            <a:ext cx="2165350" cy="2520950"/>
          </a:xfrm>
          <a:prstGeom prst="rect">
            <a:avLst/>
          </a:prstGeom>
          <a:solidFill>
            <a:srgbClr val="E8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0900" name="Rectangle 2"/>
          <p:cNvSpPr/>
          <p:nvPr/>
        </p:nvSpPr>
        <p:spPr>
          <a:xfrm>
            <a:off x="457200" y="274638"/>
            <a:ext cx="8229600" cy="1143000"/>
          </a:xfrm>
          <a:prstGeom prst="rect">
            <a:avLst/>
          </a:prstGeom>
          <a:noFill/>
          <a:ln w="9525">
            <a:noFill/>
          </a:ln>
        </p:spPr>
        <p:txBody>
          <a:bodyPr anchor="ctr" anchorCtr="0"/>
          <a:p>
            <a:r>
              <a:rPr lang="en-GB" altLang="zh-CN" sz="3600" dirty="0">
                <a:solidFill>
                  <a:schemeClr val="tx2"/>
                </a:solidFill>
                <a:latin typeface="Arial" panose="020B0604020202020204" pitchFamily="34" charset="0"/>
                <a:ea typeface="华文楷体" panose="02010600040101010101" pitchFamily="2" charset="-122"/>
              </a:rPr>
              <a:t>Solution (</a:t>
            </a:r>
            <a:r>
              <a:rPr lang="en-GB" altLang="zh-CN" sz="3600" i="1" dirty="0">
                <a:solidFill>
                  <a:schemeClr val="tx2"/>
                </a:solidFill>
                <a:latin typeface="Arial" panose="020B0604020202020204" pitchFamily="34" charset="0"/>
                <a:ea typeface="华文楷体" panose="02010600040101010101" pitchFamily="2" charset="-122"/>
              </a:rPr>
              <a:t>cont</a:t>
            </a:r>
            <a:r>
              <a:rPr lang="en-GB" altLang="zh-CN" sz="3600" dirty="0">
                <a:solidFill>
                  <a:schemeClr val="tx2"/>
                </a:solidFill>
                <a:latin typeface="Arial" panose="020B0604020202020204" pitchFamily="34" charset="0"/>
                <a:ea typeface="华文楷体" panose="02010600040101010101" pitchFamily="2" charset="-122"/>
              </a:rPr>
              <a:t>.):</a:t>
            </a:r>
            <a:endParaRPr lang="en-GB" altLang="zh-CN" sz="3600" dirty="0">
              <a:solidFill>
                <a:schemeClr val="tx2"/>
              </a:solidFill>
              <a:latin typeface="Arial" panose="020B0604020202020204" pitchFamily="34" charset="0"/>
              <a:ea typeface="华文楷体" panose="02010600040101010101" pitchFamily="2" charset="-122"/>
            </a:endParaRPr>
          </a:p>
        </p:txBody>
      </p:sp>
      <p:sp>
        <p:nvSpPr>
          <p:cNvPr id="80901" name="Line 3"/>
          <p:cNvSpPr/>
          <p:nvPr/>
        </p:nvSpPr>
        <p:spPr>
          <a:xfrm>
            <a:off x="539750" y="1196975"/>
            <a:ext cx="7993063" cy="0"/>
          </a:xfrm>
          <a:prstGeom prst="line">
            <a:avLst/>
          </a:prstGeom>
          <a:ln w="38100" cap="flat" cmpd="sng">
            <a:solidFill>
              <a:schemeClr val="tx1"/>
            </a:solidFill>
            <a:prstDash val="solid"/>
            <a:round/>
            <a:headEnd type="none" w="med" len="med"/>
            <a:tailEnd type="none" w="med" len="med"/>
          </a:ln>
        </p:spPr>
      </p:sp>
      <p:sp>
        <p:nvSpPr>
          <p:cNvPr id="80902" name="Text Box 4"/>
          <p:cNvSpPr txBox="1"/>
          <p:nvPr/>
        </p:nvSpPr>
        <p:spPr>
          <a:xfrm>
            <a:off x="255588" y="3278188"/>
            <a:ext cx="382587"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80903" name="Text Box 5"/>
          <p:cNvSpPr txBox="1"/>
          <p:nvPr/>
        </p:nvSpPr>
        <p:spPr>
          <a:xfrm>
            <a:off x="1117600" y="2492375"/>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5</a:t>
            </a:r>
            <a:endParaRPr lang="en-GB" altLang="zh-CN" i="1" dirty="0">
              <a:latin typeface="Arial" panose="020B0604020202020204" pitchFamily="34" charset="0"/>
              <a:ea typeface="华文楷体" panose="02010600040101010101" pitchFamily="2" charset="-122"/>
            </a:endParaRPr>
          </a:p>
        </p:txBody>
      </p:sp>
      <p:sp>
        <p:nvSpPr>
          <p:cNvPr id="80904" name="Text Box 6"/>
          <p:cNvSpPr txBox="1"/>
          <p:nvPr/>
        </p:nvSpPr>
        <p:spPr>
          <a:xfrm>
            <a:off x="1031875" y="428625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80905" name="Text Box 7"/>
          <p:cNvSpPr txBox="1"/>
          <p:nvPr/>
        </p:nvSpPr>
        <p:spPr>
          <a:xfrm>
            <a:off x="1981200" y="4286250"/>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3</a:t>
            </a:r>
            <a:endParaRPr lang="en-GB" altLang="zh-CN" i="1" dirty="0">
              <a:latin typeface="Arial" panose="020B0604020202020204" pitchFamily="34" charset="0"/>
              <a:ea typeface="华文楷体" panose="02010600040101010101" pitchFamily="2" charset="-122"/>
            </a:endParaRPr>
          </a:p>
        </p:txBody>
      </p:sp>
      <p:sp>
        <p:nvSpPr>
          <p:cNvPr id="80906" name="Text Box 8"/>
          <p:cNvSpPr txBox="1"/>
          <p:nvPr/>
        </p:nvSpPr>
        <p:spPr>
          <a:xfrm>
            <a:off x="2700338" y="3022600"/>
            <a:ext cx="3825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4</a:t>
            </a:r>
            <a:endParaRPr lang="en-GB" altLang="zh-CN" i="1" dirty="0">
              <a:latin typeface="Arial" panose="020B0604020202020204" pitchFamily="34" charset="0"/>
              <a:ea typeface="华文楷体" panose="02010600040101010101" pitchFamily="2" charset="-122"/>
            </a:endParaRPr>
          </a:p>
        </p:txBody>
      </p:sp>
      <p:sp>
        <p:nvSpPr>
          <p:cNvPr id="80907" name="Line 9"/>
          <p:cNvSpPr/>
          <p:nvPr/>
        </p:nvSpPr>
        <p:spPr>
          <a:xfrm>
            <a:off x="2435225" y="2205038"/>
            <a:ext cx="0" cy="2592387"/>
          </a:xfrm>
          <a:prstGeom prst="line">
            <a:avLst/>
          </a:prstGeom>
          <a:ln w="9525" cap="flat" cmpd="sng">
            <a:solidFill>
              <a:schemeClr val="tx1"/>
            </a:solidFill>
            <a:prstDash val="solid"/>
            <a:round/>
            <a:headEnd type="none" w="med" len="med"/>
            <a:tailEnd type="none" w="med" len="med"/>
          </a:ln>
        </p:spPr>
      </p:sp>
      <p:sp>
        <p:nvSpPr>
          <p:cNvPr id="80908" name="Text Box 10"/>
          <p:cNvSpPr txBox="1"/>
          <p:nvPr/>
        </p:nvSpPr>
        <p:spPr>
          <a:xfrm>
            <a:off x="592138" y="1289050"/>
            <a:ext cx="8012112" cy="461963"/>
          </a:xfrm>
          <a:prstGeom prst="rect">
            <a:avLst/>
          </a:prstGeom>
          <a:noFill/>
          <a:ln w="9525">
            <a:noFill/>
          </a:ln>
        </p:spPr>
        <p:txBody>
          <a:bodyPr anchor="t" anchorCtr="0">
            <a:spAutoFit/>
          </a:bodyPr>
          <a:p>
            <a:r>
              <a:rPr lang="en-GB" altLang="zh-CN" sz="2400" b="1" dirty="0">
                <a:latin typeface="Arial" panose="020B0604020202020204" pitchFamily="34" charset="0"/>
                <a:ea typeface="华文楷体" panose="02010600040101010101" pitchFamily="2" charset="-122"/>
              </a:rPr>
              <a:t>v4v5:</a:t>
            </a:r>
            <a:endParaRPr lang="en-GB" altLang="zh-CN" sz="2400" b="1" dirty="0">
              <a:latin typeface="Arial" panose="020B0604020202020204" pitchFamily="34" charset="0"/>
              <a:ea typeface="华文楷体" panose="02010600040101010101" pitchFamily="2" charset="-122"/>
            </a:endParaRPr>
          </a:p>
        </p:txBody>
      </p:sp>
      <p:sp>
        <p:nvSpPr>
          <p:cNvPr id="80909" name="Line 11"/>
          <p:cNvSpPr/>
          <p:nvPr/>
        </p:nvSpPr>
        <p:spPr>
          <a:xfrm flipH="1">
            <a:off x="628650" y="2879725"/>
            <a:ext cx="720725" cy="647700"/>
          </a:xfrm>
          <a:prstGeom prst="line">
            <a:avLst/>
          </a:prstGeom>
          <a:ln w="9525" cap="flat" cmpd="sng">
            <a:solidFill>
              <a:schemeClr val="tx1"/>
            </a:solidFill>
            <a:prstDash val="solid"/>
            <a:round/>
            <a:headEnd type="none" w="med" len="med"/>
            <a:tailEnd type="none" w="med" len="med"/>
          </a:ln>
        </p:spPr>
      </p:sp>
      <p:sp>
        <p:nvSpPr>
          <p:cNvPr id="80910" name="Line 12"/>
          <p:cNvSpPr/>
          <p:nvPr/>
        </p:nvSpPr>
        <p:spPr>
          <a:xfrm>
            <a:off x="5057775" y="2205038"/>
            <a:ext cx="0" cy="2592387"/>
          </a:xfrm>
          <a:prstGeom prst="line">
            <a:avLst/>
          </a:prstGeom>
          <a:ln w="9525" cap="flat" cmpd="sng">
            <a:solidFill>
              <a:schemeClr val="tx1"/>
            </a:solidFill>
            <a:prstDash val="solid"/>
            <a:round/>
            <a:headEnd type="none" w="med" len="med"/>
            <a:tailEnd type="none" w="med" len="med"/>
          </a:ln>
        </p:spPr>
      </p:sp>
      <p:sp>
        <p:nvSpPr>
          <p:cNvPr id="80911" name="AutoShape 13"/>
          <p:cNvSpPr/>
          <p:nvPr/>
        </p:nvSpPr>
        <p:spPr>
          <a:xfrm>
            <a:off x="2703513" y="2133600"/>
            <a:ext cx="1295400" cy="144463"/>
          </a:xfrm>
          <a:prstGeom prst="curvedDownArrow">
            <a:avLst>
              <a:gd name="adj1" fmla="val 179340"/>
              <a:gd name="adj2" fmla="val 358680"/>
              <a:gd name="adj3" fmla="val 4175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80912" name="Line 14"/>
          <p:cNvSpPr/>
          <p:nvPr/>
        </p:nvSpPr>
        <p:spPr>
          <a:xfrm>
            <a:off x="8104188" y="2133600"/>
            <a:ext cx="0" cy="2592388"/>
          </a:xfrm>
          <a:prstGeom prst="line">
            <a:avLst/>
          </a:prstGeom>
          <a:ln w="9525" cap="flat" cmpd="sng">
            <a:solidFill>
              <a:schemeClr val="tx1"/>
            </a:solidFill>
            <a:prstDash val="solid"/>
            <a:round/>
            <a:headEnd type="none" w="med" len="med"/>
            <a:tailEnd type="none" w="med" len="med"/>
          </a:ln>
        </p:spPr>
      </p:sp>
      <p:sp>
        <p:nvSpPr>
          <p:cNvPr id="80913" name="AutoShape 15"/>
          <p:cNvSpPr/>
          <p:nvPr/>
        </p:nvSpPr>
        <p:spPr>
          <a:xfrm>
            <a:off x="5849938" y="3286125"/>
            <a:ext cx="215900" cy="431800"/>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80914" name="Text Box 16"/>
          <p:cNvSpPr txBox="1"/>
          <p:nvPr/>
        </p:nvSpPr>
        <p:spPr>
          <a:xfrm>
            <a:off x="1695450" y="4791075"/>
            <a:ext cx="1581150" cy="366713"/>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80915" name="Text Box 17"/>
          <p:cNvSpPr txBox="1"/>
          <p:nvPr/>
        </p:nvSpPr>
        <p:spPr>
          <a:xfrm>
            <a:off x="4195763" y="4797425"/>
            <a:ext cx="1581150" cy="366713"/>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80916" name="Text Box 18"/>
          <p:cNvSpPr txBox="1"/>
          <p:nvPr/>
        </p:nvSpPr>
        <p:spPr>
          <a:xfrm>
            <a:off x="7167563" y="4797425"/>
            <a:ext cx="1581150" cy="366713"/>
          </a:xfrm>
          <a:prstGeom prst="rect">
            <a:avLst/>
          </a:prstGeom>
          <a:noFill/>
          <a:ln w="9525">
            <a:noFill/>
          </a:ln>
        </p:spPr>
        <p:txBody>
          <a:bodyPr wrap="none" anchor="t" anchorCtr="0">
            <a:spAutoFit/>
          </a:bodyPr>
          <a:p>
            <a:r>
              <a:rPr lang="en-GB" altLang="zh-CN" dirty="0">
                <a:latin typeface="Arial" panose="020B0604020202020204" pitchFamily="34" charset="0"/>
                <a:ea typeface="华文楷体" panose="02010600040101010101" pitchFamily="2" charset="-122"/>
              </a:rPr>
              <a:t>Clipping edge</a:t>
            </a:r>
            <a:endParaRPr lang="en-GB" altLang="zh-CN" dirty="0">
              <a:latin typeface="Arial" panose="020B0604020202020204" pitchFamily="34" charset="0"/>
              <a:ea typeface="华文楷体" panose="02010600040101010101" pitchFamily="2" charset="-122"/>
            </a:endParaRPr>
          </a:p>
        </p:txBody>
      </p:sp>
      <p:sp>
        <p:nvSpPr>
          <p:cNvPr id="80917" name="Line 19"/>
          <p:cNvSpPr/>
          <p:nvPr/>
        </p:nvSpPr>
        <p:spPr>
          <a:xfrm>
            <a:off x="627063" y="3540125"/>
            <a:ext cx="576262" cy="792163"/>
          </a:xfrm>
          <a:prstGeom prst="line">
            <a:avLst/>
          </a:prstGeom>
          <a:ln w="9525" cap="flat" cmpd="sng">
            <a:solidFill>
              <a:schemeClr val="tx1"/>
            </a:solidFill>
            <a:prstDash val="solid"/>
            <a:round/>
            <a:headEnd type="none" w="med" len="med"/>
            <a:tailEnd type="none" w="med" len="med"/>
          </a:ln>
        </p:spPr>
      </p:sp>
      <p:sp>
        <p:nvSpPr>
          <p:cNvPr id="80918" name="Text Box 20"/>
          <p:cNvSpPr txBox="1"/>
          <p:nvPr/>
        </p:nvSpPr>
        <p:spPr>
          <a:xfrm>
            <a:off x="6134100" y="3141663"/>
            <a:ext cx="382588"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80919" name="Line 21"/>
          <p:cNvSpPr/>
          <p:nvPr/>
        </p:nvSpPr>
        <p:spPr>
          <a:xfrm>
            <a:off x="6372225" y="3497263"/>
            <a:ext cx="576263" cy="792162"/>
          </a:xfrm>
          <a:prstGeom prst="line">
            <a:avLst/>
          </a:prstGeom>
          <a:ln w="9525" cap="flat" cmpd="sng">
            <a:solidFill>
              <a:schemeClr val="tx1"/>
            </a:solidFill>
            <a:prstDash val="solid"/>
            <a:round/>
            <a:headEnd type="none" w="med" len="med"/>
            <a:tailEnd type="none" w="med" len="med"/>
          </a:ln>
        </p:spPr>
      </p:sp>
      <p:sp>
        <p:nvSpPr>
          <p:cNvPr id="80920" name="Text Box 22"/>
          <p:cNvSpPr txBox="1"/>
          <p:nvPr/>
        </p:nvSpPr>
        <p:spPr>
          <a:xfrm>
            <a:off x="6751638" y="4222750"/>
            <a:ext cx="3825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80921" name="Line 23"/>
          <p:cNvSpPr/>
          <p:nvPr/>
        </p:nvSpPr>
        <p:spPr>
          <a:xfrm>
            <a:off x="1212850" y="4340225"/>
            <a:ext cx="936625" cy="0"/>
          </a:xfrm>
          <a:prstGeom prst="line">
            <a:avLst/>
          </a:prstGeom>
          <a:ln w="9525" cap="flat" cmpd="sng">
            <a:solidFill>
              <a:schemeClr val="tx1"/>
            </a:solidFill>
            <a:prstDash val="solid"/>
            <a:round/>
            <a:headEnd type="none" w="med" len="med"/>
            <a:tailEnd type="none" w="med" len="med"/>
          </a:ln>
        </p:spPr>
      </p:sp>
      <p:sp>
        <p:nvSpPr>
          <p:cNvPr id="80922" name="Text Box 24"/>
          <p:cNvSpPr txBox="1"/>
          <p:nvPr/>
        </p:nvSpPr>
        <p:spPr>
          <a:xfrm>
            <a:off x="6761163" y="4221163"/>
            <a:ext cx="382587"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80923" name="Text Box 25"/>
          <p:cNvSpPr txBox="1"/>
          <p:nvPr/>
        </p:nvSpPr>
        <p:spPr>
          <a:xfrm>
            <a:off x="7710488" y="4221163"/>
            <a:ext cx="382587"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3</a:t>
            </a:r>
            <a:endParaRPr lang="en-GB" altLang="zh-CN" i="1" dirty="0">
              <a:latin typeface="Arial" panose="020B0604020202020204" pitchFamily="34" charset="0"/>
              <a:ea typeface="华文楷体" panose="02010600040101010101" pitchFamily="2" charset="-122"/>
            </a:endParaRPr>
          </a:p>
        </p:txBody>
      </p:sp>
      <p:sp>
        <p:nvSpPr>
          <p:cNvPr id="80924" name="Line 26"/>
          <p:cNvSpPr/>
          <p:nvPr/>
        </p:nvSpPr>
        <p:spPr>
          <a:xfrm>
            <a:off x="6942138" y="4287838"/>
            <a:ext cx="936625" cy="0"/>
          </a:xfrm>
          <a:prstGeom prst="line">
            <a:avLst/>
          </a:prstGeom>
          <a:ln w="9525" cap="flat" cmpd="sng">
            <a:solidFill>
              <a:schemeClr val="tx1"/>
            </a:solidFill>
            <a:prstDash val="solid"/>
            <a:round/>
            <a:headEnd type="none" w="med" len="med"/>
            <a:tailEnd type="none" w="med" len="med"/>
          </a:ln>
        </p:spPr>
      </p:sp>
      <p:sp>
        <p:nvSpPr>
          <p:cNvPr id="80925" name="Line 27"/>
          <p:cNvSpPr/>
          <p:nvPr/>
        </p:nvSpPr>
        <p:spPr>
          <a:xfrm flipV="1">
            <a:off x="2136775" y="3246438"/>
            <a:ext cx="576263" cy="1081087"/>
          </a:xfrm>
          <a:prstGeom prst="line">
            <a:avLst/>
          </a:prstGeom>
          <a:ln w="9525" cap="flat" cmpd="sng">
            <a:solidFill>
              <a:schemeClr val="tx1"/>
            </a:solidFill>
            <a:prstDash val="solid"/>
            <a:round/>
            <a:headEnd type="none" w="med" len="med"/>
            <a:tailEnd type="none" w="med" len="med"/>
          </a:ln>
        </p:spPr>
      </p:sp>
      <p:sp>
        <p:nvSpPr>
          <p:cNvPr id="80926" name="Line 28"/>
          <p:cNvSpPr/>
          <p:nvPr/>
        </p:nvSpPr>
        <p:spPr>
          <a:xfrm flipV="1">
            <a:off x="7896225" y="3933825"/>
            <a:ext cx="204788" cy="347663"/>
          </a:xfrm>
          <a:prstGeom prst="line">
            <a:avLst/>
          </a:prstGeom>
          <a:ln w="9525" cap="flat" cmpd="sng">
            <a:solidFill>
              <a:schemeClr val="tx1"/>
            </a:solidFill>
            <a:prstDash val="solid"/>
            <a:round/>
            <a:headEnd type="none" w="med" len="med"/>
            <a:tailEnd type="none" w="med" len="med"/>
          </a:ln>
        </p:spPr>
      </p:sp>
      <p:sp>
        <p:nvSpPr>
          <p:cNvPr id="80927" name="Text Box 29"/>
          <p:cNvSpPr txBox="1"/>
          <p:nvPr/>
        </p:nvSpPr>
        <p:spPr>
          <a:xfrm>
            <a:off x="8077200" y="3716338"/>
            <a:ext cx="319088" cy="366712"/>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i</a:t>
            </a:r>
            <a:r>
              <a:rPr lang="en-GB" altLang="zh-CN" i="1" baseline="-25000" dirty="0">
                <a:latin typeface="Arial" panose="020B0604020202020204" pitchFamily="34" charset="0"/>
                <a:ea typeface="华文楷体" panose="02010600040101010101" pitchFamily="2" charset="-122"/>
              </a:rPr>
              <a:t>1</a:t>
            </a:r>
            <a:endParaRPr lang="en-GB" altLang="zh-CN" i="1" dirty="0">
              <a:latin typeface="Arial" panose="020B0604020202020204" pitchFamily="34" charset="0"/>
              <a:ea typeface="华文楷体" panose="02010600040101010101" pitchFamily="2" charset="-122"/>
            </a:endParaRPr>
          </a:p>
        </p:txBody>
      </p:sp>
      <p:sp>
        <p:nvSpPr>
          <p:cNvPr id="80928" name="Line 30"/>
          <p:cNvSpPr/>
          <p:nvPr/>
        </p:nvSpPr>
        <p:spPr>
          <a:xfrm flipH="1" flipV="1">
            <a:off x="1331913" y="2878138"/>
            <a:ext cx="1368425" cy="360362"/>
          </a:xfrm>
          <a:prstGeom prst="line">
            <a:avLst/>
          </a:prstGeom>
          <a:ln w="57150" cap="flat" cmpd="sng">
            <a:solidFill>
              <a:schemeClr val="tx1"/>
            </a:solidFill>
            <a:prstDash val="solid"/>
            <a:round/>
            <a:headEnd type="none" w="med" len="med"/>
            <a:tailEnd type="stealth" w="med" len="med"/>
          </a:ln>
        </p:spPr>
      </p:sp>
      <p:sp>
        <p:nvSpPr>
          <p:cNvPr id="80929" name="Text Box 31"/>
          <p:cNvSpPr txBox="1"/>
          <p:nvPr/>
        </p:nvSpPr>
        <p:spPr>
          <a:xfrm>
            <a:off x="3924300" y="2460625"/>
            <a:ext cx="382588"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5</a:t>
            </a:r>
            <a:endParaRPr lang="en-GB" altLang="zh-CN" i="1" dirty="0">
              <a:latin typeface="Arial" panose="020B0604020202020204" pitchFamily="34" charset="0"/>
              <a:ea typeface="华文楷体" panose="02010600040101010101" pitchFamily="2" charset="-122"/>
            </a:endParaRPr>
          </a:p>
        </p:txBody>
      </p:sp>
      <p:sp>
        <p:nvSpPr>
          <p:cNvPr id="80930" name="Text Box 32"/>
          <p:cNvSpPr txBox="1"/>
          <p:nvPr/>
        </p:nvSpPr>
        <p:spPr>
          <a:xfrm>
            <a:off x="5507038" y="2990850"/>
            <a:ext cx="3825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4</a:t>
            </a:r>
            <a:endParaRPr lang="en-GB" altLang="zh-CN" i="1" dirty="0">
              <a:latin typeface="Arial" panose="020B0604020202020204" pitchFamily="34" charset="0"/>
              <a:ea typeface="华文楷体" panose="02010600040101010101" pitchFamily="2" charset="-122"/>
            </a:endParaRPr>
          </a:p>
        </p:txBody>
      </p:sp>
      <p:sp>
        <p:nvSpPr>
          <p:cNvPr id="80931" name="Line 33"/>
          <p:cNvSpPr/>
          <p:nvPr/>
        </p:nvSpPr>
        <p:spPr>
          <a:xfrm flipH="1" flipV="1">
            <a:off x="4138613" y="2846388"/>
            <a:ext cx="1368425" cy="360362"/>
          </a:xfrm>
          <a:prstGeom prst="line">
            <a:avLst/>
          </a:prstGeom>
          <a:ln w="57150" cap="flat" cmpd="sng">
            <a:solidFill>
              <a:schemeClr val="tx1"/>
            </a:solidFill>
            <a:prstDash val="solid"/>
            <a:round/>
            <a:headEnd type="none" w="med" len="med"/>
            <a:tailEnd type="stealth" w="med" len="med"/>
          </a:ln>
        </p:spPr>
      </p:sp>
      <p:sp>
        <p:nvSpPr>
          <p:cNvPr id="80932" name="Line 34"/>
          <p:cNvSpPr/>
          <p:nvPr/>
        </p:nvSpPr>
        <p:spPr>
          <a:xfrm flipH="1" flipV="1">
            <a:off x="7092950" y="2852738"/>
            <a:ext cx="1008063" cy="288925"/>
          </a:xfrm>
          <a:prstGeom prst="line">
            <a:avLst/>
          </a:prstGeom>
          <a:ln w="9525" cap="flat" cmpd="sng">
            <a:solidFill>
              <a:schemeClr val="tx1"/>
            </a:solidFill>
            <a:prstDash val="solid"/>
            <a:round/>
            <a:headEnd type="none" w="med" len="med"/>
            <a:tailEnd type="none" w="med" len="med"/>
          </a:ln>
        </p:spPr>
      </p:sp>
      <p:sp>
        <p:nvSpPr>
          <p:cNvPr id="80933" name="Line 35"/>
          <p:cNvSpPr/>
          <p:nvPr/>
        </p:nvSpPr>
        <p:spPr>
          <a:xfrm flipH="1">
            <a:off x="6372225" y="2852738"/>
            <a:ext cx="720725" cy="647700"/>
          </a:xfrm>
          <a:prstGeom prst="line">
            <a:avLst/>
          </a:prstGeom>
          <a:ln w="9525" cap="flat" cmpd="sng">
            <a:solidFill>
              <a:schemeClr val="tx1"/>
            </a:solidFill>
            <a:prstDash val="solid"/>
            <a:round/>
            <a:headEnd type="none" w="med" len="med"/>
            <a:tailEnd type="none" w="med" len="med"/>
          </a:ln>
        </p:spPr>
      </p:sp>
      <p:sp>
        <p:nvSpPr>
          <p:cNvPr id="80934" name="Text Box 36"/>
          <p:cNvSpPr txBox="1"/>
          <p:nvPr/>
        </p:nvSpPr>
        <p:spPr>
          <a:xfrm>
            <a:off x="8056563" y="2997200"/>
            <a:ext cx="3190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i</a:t>
            </a:r>
            <a:r>
              <a:rPr lang="en-GB" altLang="zh-CN" i="1" baseline="-25000" dirty="0">
                <a:latin typeface="Arial" panose="020B0604020202020204" pitchFamily="34" charset="0"/>
                <a:ea typeface="华文楷体" panose="02010600040101010101" pitchFamily="2" charset="-122"/>
              </a:rPr>
              <a:t>2</a:t>
            </a:r>
            <a:endParaRPr lang="en-GB" altLang="zh-CN" i="1" dirty="0">
              <a:latin typeface="Arial" panose="020B0604020202020204" pitchFamily="34" charset="0"/>
              <a:ea typeface="华文楷体" panose="02010600040101010101" pitchFamily="2" charset="-122"/>
            </a:endParaRPr>
          </a:p>
        </p:txBody>
      </p:sp>
      <p:sp>
        <p:nvSpPr>
          <p:cNvPr id="80935" name="Text Box 37"/>
          <p:cNvSpPr txBox="1"/>
          <p:nvPr/>
        </p:nvSpPr>
        <p:spPr>
          <a:xfrm>
            <a:off x="6853238" y="2486025"/>
            <a:ext cx="382587" cy="366713"/>
          </a:xfrm>
          <a:prstGeom prst="rect">
            <a:avLst/>
          </a:prstGeom>
          <a:noFill/>
          <a:ln w="9525">
            <a:noFill/>
          </a:ln>
        </p:spPr>
        <p:txBody>
          <a:bodyPr wrap="none" anchor="t" anchorCtr="0">
            <a:spAutoFit/>
          </a:bodyPr>
          <a:p>
            <a:r>
              <a:rPr lang="en-GB" altLang="zh-CN" i="1" dirty="0">
                <a:latin typeface="Arial" panose="020B0604020202020204" pitchFamily="34" charset="0"/>
                <a:ea typeface="华文楷体" panose="02010600040101010101" pitchFamily="2" charset="-122"/>
              </a:rPr>
              <a:t>v</a:t>
            </a:r>
            <a:r>
              <a:rPr lang="en-GB" altLang="zh-CN" i="1" baseline="-25000" dirty="0">
                <a:latin typeface="Arial" panose="020B0604020202020204" pitchFamily="34" charset="0"/>
                <a:ea typeface="华文楷体" panose="02010600040101010101" pitchFamily="2" charset="-122"/>
              </a:rPr>
              <a:t>5</a:t>
            </a:r>
            <a:endParaRPr lang="en-GB" altLang="zh-CN" i="1" dirty="0">
              <a:latin typeface="Arial" panose="020B0604020202020204" pitchFamily="34" charset="0"/>
              <a:ea typeface="华文楷体" panose="02010600040101010101" pitchFamily="2" charset="-122"/>
            </a:endParaRPr>
          </a:p>
        </p:txBody>
      </p:sp>
      <p:sp>
        <p:nvSpPr>
          <p:cNvPr id="80936" name="TextBox 40"/>
          <p:cNvSpPr txBox="1"/>
          <p:nvPr/>
        </p:nvSpPr>
        <p:spPr>
          <a:xfrm>
            <a:off x="1835150" y="5876925"/>
            <a:ext cx="5040313" cy="369888"/>
          </a:xfrm>
          <a:prstGeom prst="rect">
            <a:avLst/>
          </a:prstGeom>
          <a:noFill/>
          <a:ln w="9525">
            <a:noFill/>
          </a:ln>
        </p:spPr>
        <p:txBody>
          <a:bodyPr anchor="t" anchorCtr="0">
            <a:spAutoFit/>
          </a:bodyPr>
          <a:p>
            <a:r>
              <a:rPr lang="en-US" altLang="zh-CN" dirty="0">
                <a:latin typeface="Arial" panose="020B0604020202020204" pitchFamily="34" charset="0"/>
                <a:ea typeface="华文楷体" panose="02010600040101010101" pitchFamily="2" charset="-122"/>
              </a:rPr>
              <a:t>v1,v2,v3,i1,i2,v5</a:t>
            </a:r>
            <a:endParaRPr lang="zh-CN" altLang="en-US" dirty="0">
              <a:latin typeface="Arial" panose="020B0604020202020204" pitchFamily="34" charset="0"/>
              <a:ea typeface="华文楷体" panose="0201060004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21" name="Picture 5" descr="chapte2-64"/>
          <p:cNvPicPr>
            <a:picLocks noChangeAspect="1"/>
          </p:cNvPicPr>
          <p:nvPr/>
        </p:nvPicPr>
        <p:blipFill>
          <a:blip r:embed="rId1"/>
          <a:stretch>
            <a:fillRect/>
          </a:stretch>
        </p:blipFill>
        <p:spPr>
          <a:xfrm>
            <a:off x="928688" y="571500"/>
            <a:ext cx="6715125" cy="6000750"/>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idx="4294967295"/>
          </p:nvPr>
        </p:nvSpPr>
        <p:spPr>
          <a:xfrm>
            <a:off x="714375" y="785813"/>
            <a:ext cx="7772400" cy="762000"/>
          </a:xfrm>
        </p:spPr>
        <p:txBody>
          <a:bodyPr vert="horz" wrap="square" lIns="91440" tIns="45720" rIns="91440" bIns="45720" anchor="ctr" anchorCtr="0"/>
          <a:p>
            <a:pPr>
              <a:buNone/>
            </a:pPr>
            <a:r>
              <a:rPr lang="zh-CN" altLang="en-US" sz="3200" b="1" dirty="0">
                <a:latin typeface="Times New Roman" panose="02020603050405020304" pitchFamily="18" charset="0"/>
                <a:ea typeface="楷体" panose="02010609060101010101" pitchFamily="49" charset="-122"/>
              </a:rPr>
              <a:t>补充：</a:t>
            </a:r>
            <a:r>
              <a:rPr lang="en-US" altLang="zh-CN" sz="3200" b="1" dirty="0">
                <a:latin typeface="Times New Roman" panose="02020603050405020304" pitchFamily="18" charset="0"/>
                <a:ea typeface="楷体" panose="02010609060101010101" pitchFamily="49" charset="-122"/>
              </a:rPr>
              <a:t>Weiler-Athenton</a:t>
            </a:r>
            <a:r>
              <a:rPr lang="zh-CN" altLang="en-US" sz="3200" b="1" dirty="0">
                <a:latin typeface="Times New Roman" panose="02020603050405020304" pitchFamily="18" charset="0"/>
                <a:ea typeface="楷体" panose="02010609060101010101" pitchFamily="49" charset="-122"/>
              </a:rPr>
              <a:t>多边形裁剪算法</a:t>
            </a:r>
            <a:br>
              <a:rPr lang="en-US" altLang="zh-CN" sz="3200" b="1" dirty="0">
                <a:latin typeface="Times New Roman" panose="02020603050405020304" pitchFamily="18" charset="0"/>
                <a:ea typeface="楷体" panose="02010609060101010101" pitchFamily="49" charset="-122"/>
              </a:rPr>
            </a:b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双边裁剪法</a:t>
            </a:r>
            <a:endParaRPr lang="zh-CN" altLang="en-US" sz="3200" b="1" dirty="0">
              <a:latin typeface="Times New Roman" panose="02020603050405020304" pitchFamily="18" charset="0"/>
              <a:ea typeface="楷体" panose="02010609060101010101" pitchFamily="49" charset="-122"/>
            </a:endParaRPr>
          </a:p>
        </p:txBody>
      </p:sp>
      <p:sp>
        <p:nvSpPr>
          <p:cNvPr id="82946" name="Rectangle 3"/>
          <p:cNvSpPr>
            <a:spLocks noGrp="1"/>
          </p:cNvSpPr>
          <p:nvPr>
            <p:ph type="body" idx="4294967295"/>
          </p:nvPr>
        </p:nvSpPr>
        <p:spPr>
          <a:xfrm>
            <a:off x="285750" y="1714500"/>
            <a:ext cx="8501063" cy="4714875"/>
          </a:xfrm>
        </p:spPr>
        <p:txBody>
          <a:bodyPr vert="horz" wrap="square" lIns="91440" tIns="45720" rIns="91440" bIns="45720" anchor="t" anchorCtr="0"/>
          <a:p>
            <a:pPr eaLnBrk="1" hangingPunct="1"/>
            <a:r>
              <a:rPr lang="zh-CN" altLang="en-US" sz="2800" b="1" dirty="0">
                <a:latin typeface="华文楷体" panose="02010600040101010101" pitchFamily="2" charset="-122"/>
                <a:ea typeface="华文楷体" panose="02010600040101010101" pitchFamily="2" charset="-122"/>
              </a:rPr>
              <a:t>裁剪窗口为任意多边形（凸、凹、带内环）的情况：</a:t>
            </a:r>
            <a:endParaRPr lang="zh-CN" altLang="en-US" sz="2800" b="1" dirty="0">
              <a:latin typeface="华文楷体" panose="02010600040101010101" pitchFamily="2" charset="-122"/>
              <a:ea typeface="华文楷体" panose="02010600040101010101" pitchFamily="2" charset="-122"/>
            </a:endParaRPr>
          </a:p>
          <a:p>
            <a:pPr marL="503555" lvl="1" eaLnBrk="1" hangingPunct="1"/>
            <a:r>
              <a:rPr lang="zh-CN" altLang="en-US" sz="2400" b="1" dirty="0">
                <a:latin typeface="华文楷体" panose="02010600040101010101" pitchFamily="2" charset="-122"/>
                <a:ea typeface="华文楷体" panose="02010600040101010101" pitchFamily="2" charset="-122"/>
              </a:rPr>
              <a:t>主多边形：被裁剪多边形，记为</a:t>
            </a:r>
            <a:r>
              <a:rPr lang="en-US" altLang="zh-CN" sz="2400" b="1" dirty="0">
                <a:latin typeface="华文楷体" panose="02010600040101010101" pitchFamily="2" charset="-122"/>
                <a:ea typeface="华文楷体" panose="02010600040101010101" pitchFamily="2" charset="-122"/>
              </a:rPr>
              <a:t>A </a:t>
            </a:r>
            <a:endParaRPr lang="en-US" altLang="zh-CN" sz="2400" b="1" dirty="0">
              <a:latin typeface="华文楷体" panose="02010600040101010101" pitchFamily="2" charset="-122"/>
              <a:ea typeface="华文楷体" panose="02010600040101010101" pitchFamily="2" charset="-122"/>
            </a:endParaRPr>
          </a:p>
          <a:p>
            <a:pPr marL="503555" lvl="1" eaLnBrk="1" hangingPunct="1"/>
            <a:r>
              <a:rPr lang="zh-CN" altLang="en-US" sz="2400" b="1" dirty="0">
                <a:latin typeface="华文楷体" panose="02010600040101010101" pitchFamily="2" charset="-122"/>
                <a:ea typeface="华文楷体" panose="02010600040101010101" pitchFamily="2" charset="-122"/>
              </a:rPr>
              <a:t>裁剪多边形：裁剪窗口，记为</a:t>
            </a:r>
            <a:r>
              <a:rPr lang="en-US" altLang="zh-CN" sz="2400" b="1" dirty="0">
                <a:latin typeface="华文楷体" panose="02010600040101010101" pitchFamily="2" charset="-122"/>
                <a:ea typeface="华文楷体" panose="02010600040101010101" pitchFamily="2" charset="-122"/>
              </a:rPr>
              <a:t>B </a:t>
            </a:r>
            <a:endParaRPr lang="en-US" altLang="zh-CN" sz="2400" b="1" dirty="0">
              <a:latin typeface="华文楷体" panose="02010600040101010101" pitchFamily="2" charset="-122"/>
              <a:ea typeface="华文楷体" panose="02010600040101010101" pitchFamily="2" charset="-122"/>
            </a:endParaRPr>
          </a:p>
        </p:txBody>
      </p:sp>
      <p:sp>
        <p:nvSpPr>
          <p:cNvPr id="326660" name="Text Box 4"/>
          <p:cNvSpPr txBox="1"/>
          <p:nvPr/>
        </p:nvSpPr>
        <p:spPr>
          <a:xfrm>
            <a:off x="179388" y="4076700"/>
            <a:ext cx="8496300" cy="1800225"/>
          </a:xfrm>
          <a:prstGeom prst="rect">
            <a:avLst/>
          </a:prstGeom>
          <a:solidFill>
            <a:srgbClr val="CCECFF"/>
          </a:solidFill>
          <a:ln w="9525">
            <a:noFill/>
          </a:ln>
        </p:spPr>
        <p:txBody>
          <a:bodyPr anchor="t" anchorCtr="0">
            <a:spAutoFit/>
          </a:bodyPr>
          <a:p>
            <a:r>
              <a:rPr lang="zh-CN" altLang="en-US" sz="2800" b="1" dirty="0">
                <a:latin typeface="楷体" panose="02010609060101010101" pitchFamily="49" charset="-122"/>
                <a:ea typeface="楷体" panose="02010609060101010101" pitchFamily="49" charset="-122"/>
              </a:rPr>
              <a:t>    裁剪结果区域的边界由</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的部分边界和</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的部分边界两部分构成，并且在交点处边界发生交替，即由</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的边界转至</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的边界，或由</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的边界转至</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的边界始终在裁剪窗口内部</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26660"/>
                                        </p:tgtEl>
                                        <p:attrNameLst>
                                          <p:attrName>style.visibility</p:attrName>
                                        </p:attrNameLst>
                                      </p:cBhvr>
                                      <p:to>
                                        <p:strVal val="visible"/>
                                      </p:to>
                                    </p:set>
                                    <p:anim calcmode="lin" valueType="num">
                                      <p:cBhvr additive="base">
                                        <p:cTn id="7" dur="750" fill="hold"/>
                                        <p:tgtEl>
                                          <p:spTgt spid="326660"/>
                                        </p:tgtEl>
                                        <p:attrNameLst>
                                          <p:attrName>ppt_x</p:attrName>
                                        </p:attrNameLst>
                                      </p:cBhvr>
                                      <p:tavLst>
                                        <p:tav tm="0">
                                          <p:val>
                                            <p:strVal val="#ppt_x"/>
                                          </p:val>
                                        </p:tav>
                                        <p:tav tm="100000">
                                          <p:val>
                                            <p:strVal val="#ppt_x"/>
                                          </p:val>
                                        </p:tav>
                                      </p:tavLst>
                                    </p:anim>
                                    <p:anim calcmode="lin" valueType="num">
                                      <p:cBhvr additive="base">
                                        <p:cTn id="8" dur="750" fill="hold"/>
                                        <p:tgtEl>
                                          <p:spTgt spid="3266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内容占位符 2"/>
          <p:cNvSpPr>
            <a:spLocks noGrp="1" noChangeArrowheads="1"/>
          </p:cNvSpPr>
          <p:nvPr>
            <p:ph idx="1"/>
          </p:nvPr>
        </p:nvSpPr>
        <p:spPr>
          <a:xfrm>
            <a:off x="457200" y="1341438"/>
            <a:ext cx="8229600" cy="4784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楷体" panose="02010609060101010101" pitchFamily="49" charset="-122"/>
                <a:ea typeface="楷体_GB2312"/>
                <a:cs typeface="楷体_GB2312"/>
              </a:rPr>
              <a:t>2</a:t>
            </a: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_GB2312"/>
                <a:cs typeface="楷体_GB2312"/>
              </a:rPr>
              <a:t>、</a:t>
            </a:r>
            <a:r>
              <a:rPr kumimoji="0" lang="zh-CN" altLang="en-US" sz="28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裁剪窗口为不规则多边形</a:t>
            </a:r>
            <a:endParaRPr kumimoji="0" lang="en-US" altLang="zh-CN" sz="2800" b="1" i="0" u="none" strike="noStrike" kern="0" cap="none" spc="0" normalizeH="0" baseline="0" noProof="0" smtClean="0">
              <a:ln>
                <a:noFill/>
              </a:ln>
              <a:solidFill>
                <a:schemeClr val="tx1"/>
              </a:solidFill>
              <a:effectLst/>
              <a:uLnTx/>
              <a:uFillTx/>
              <a:latin typeface="楷体" panose="02010609060101010101" pitchFamily="49" charset="-122"/>
              <a:ea typeface="楷体_GB231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算法的关键是判断点是否在多边形内部</a:t>
            </a:r>
            <a:endParaRPr kumimoji="0" lang="en-US" altLang="zh-CN" sz="2800" b="0"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参考多边形扫描转换逐点判断中的点和多边形的关系判定</a:t>
            </a:r>
            <a:endParaRPr kumimoji="0" lang="en-US" altLang="zh-CN" sz="2400" b="0" i="0" u="none" strike="noStrike" kern="0" cap="none" spc="0" normalizeH="0" baseline="0" noProof="0" smtClean="0">
              <a:ln>
                <a:noFill/>
              </a:ln>
              <a:solidFill>
                <a:schemeClr val="tx1"/>
              </a:solidFill>
              <a:effectLst/>
              <a:uLnTx/>
              <a:uFillTx/>
              <a:latin typeface="楷体" panose="02010609060101010101" pitchFamily="49" charset="-122"/>
              <a:ea typeface="楷体_GB231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射线法，累计角度法，叉积符号法</a:t>
            </a:r>
            <a:endParaRPr kumimoji="0" lang="zh-CN" altLang="en-US" sz="2400" b="0"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endParaRPr>
          </a:p>
        </p:txBody>
      </p:sp>
      <p:sp>
        <p:nvSpPr>
          <p:cNvPr id="13314" name="Rectangle 2"/>
          <p:cNvSpPr>
            <a:spLocks noGrp="1"/>
          </p:cNvSpPr>
          <p:nvPr>
            <p:ph type="title"/>
          </p:nvPr>
        </p:nvSpPr>
        <p:spPr>
          <a:xfrm>
            <a:off x="500063" y="214313"/>
            <a:ext cx="8229600" cy="1143000"/>
          </a:xfrm>
        </p:spPr>
        <p:txBody>
          <a:bodyPr vert="horz" wrap="square" lIns="91440" tIns="45720" rIns="91440" bIns="45720" anchor="ctr" anchorCtr="0"/>
          <a:p>
            <a:pPr algn="l" eaLnBrk="1" hangingPunct="1"/>
            <a:r>
              <a:rPr lang="en-US" altLang="zh-CN" sz="3200" b="1" dirty="0">
                <a:latin typeface="Times New Roman" panose="02020603050405020304" pitchFamily="18" charset="0"/>
                <a:ea typeface="楷体" panose="02010609060101010101" pitchFamily="49" charset="-122"/>
              </a:rPr>
              <a:t>3.7.1 </a:t>
            </a:r>
            <a:r>
              <a:rPr lang="zh-CN" altLang="en-US" sz="3200" b="1" dirty="0">
                <a:latin typeface="Times New Roman" panose="02020603050405020304" pitchFamily="18" charset="0"/>
                <a:ea typeface="楷体" panose="02010609060101010101" pitchFamily="49" charset="-122"/>
              </a:rPr>
              <a:t>点的裁剪</a:t>
            </a:r>
            <a:endParaRPr lang="en-US" altLang="zh-CN" sz="3200" b="1" dirty="0">
              <a:latin typeface="Times New Roman" panose="02020603050405020304" pitchFamily="18" charset="0"/>
              <a:ea typeface="楷体_GB231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body" idx="4294967295"/>
          </p:nvPr>
        </p:nvSpPr>
        <p:spPr>
          <a:xfrm>
            <a:off x="179388" y="1052513"/>
            <a:ext cx="8640762" cy="2930525"/>
          </a:xfrm>
        </p:spPr>
        <p:txBody>
          <a:bodyPr vert="horz" wrap="square" lIns="91440" tIns="45720" rIns="91440" bIns="45720" anchor="t" anchorCtr="0"/>
          <a:p>
            <a:pPr eaLnBrk="1" hangingPunct="1"/>
            <a:r>
              <a:rPr lang="zh-CN" altLang="en-US" sz="2600" b="1" dirty="0">
                <a:latin typeface="华文楷体" panose="02010600040101010101" pitchFamily="2" charset="-122"/>
                <a:ea typeface="华文楷体" panose="02010600040101010101" pitchFamily="2" charset="-122"/>
              </a:rPr>
              <a:t>如果主多边形与裁剪多边形有交点，则</a:t>
            </a:r>
            <a:r>
              <a:rPr lang="zh-CN" altLang="en-US" sz="2600" b="1" dirty="0">
                <a:solidFill>
                  <a:srgbClr val="CC0000"/>
                </a:solidFill>
                <a:latin typeface="华文楷体" panose="02010600040101010101" pitchFamily="2" charset="-122"/>
                <a:ea typeface="华文楷体" panose="02010600040101010101" pitchFamily="2" charset="-122"/>
              </a:rPr>
              <a:t>交点成对出现</a:t>
            </a:r>
            <a:r>
              <a:rPr lang="zh-CN" altLang="en-US" sz="2600" b="1" dirty="0">
                <a:solidFill>
                  <a:srgbClr val="FF33CC"/>
                </a:solidFill>
                <a:latin typeface="华文楷体" panose="02010600040101010101" pitchFamily="2" charset="-122"/>
                <a:ea typeface="华文楷体" panose="02010600040101010101" pitchFamily="2" charset="-122"/>
              </a:rPr>
              <a:t>，</a:t>
            </a:r>
            <a:r>
              <a:rPr lang="zh-CN" altLang="en-US" sz="2600" b="1" dirty="0">
                <a:solidFill>
                  <a:schemeClr val="tx2"/>
                </a:solidFill>
                <a:latin typeface="华文楷体" panose="02010600040101010101" pitchFamily="2" charset="-122"/>
                <a:ea typeface="华文楷体" panose="02010600040101010101" pitchFamily="2" charset="-122"/>
              </a:rPr>
              <a:t>它们被分为如下两类：</a:t>
            </a:r>
            <a:endParaRPr lang="zh-CN" altLang="en-US" sz="2600" b="1" dirty="0">
              <a:solidFill>
                <a:schemeClr val="tx2"/>
              </a:solidFill>
              <a:latin typeface="华文楷体" panose="02010600040101010101" pitchFamily="2" charset="-122"/>
              <a:ea typeface="华文楷体" panose="02010600040101010101" pitchFamily="2" charset="-122"/>
            </a:endParaRPr>
          </a:p>
          <a:p>
            <a:pPr lvl="1" eaLnBrk="1" hangingPunct="1"/>
            <a:r>
              <a:rPr lang="zh-CN" altLang="en-US" sz="2600" b="1" dirty="0">
                <a:solidFill>
                  <a:srgbClr val="CC0000"/>
                </a:solidFill>
                <a:latin typeface="华文楷体" panose="02010600040101010101" pitchFamily="2" charset="-122"/>
                <a:ea typeface="华文楷体" panose="02010600040101010101" pitchFamily="2" charset="-122"/>
              </a:rPr>
              <a:t>进点</a:t>
            </a:r>
            <a:r>
              <a:rPr lang="zh-CN" altLang="en-US" sz="2600" b="1" dirty="0">
                <a:latin typeface="华文楷体" panose="02010600040101010101" pitchFamily="2" charset="-122"/>
                <a:ea typeface="华文楷体" panose="02010600040101010101" pitchFamily="2" charset="-122"/>
              </a:rPr>
              <a:t>：主多边形边界由此进入裁剪多边形内 </a:t>
            </a:r>
            <a:endParaRPr lang="zh-CN" altLang="en-US" sz="2600" b="1" dirty="0">
              <a:latin typeface="华文楷体" panose="02010600040101010101" pitchFamily="2" charset="-122"/>
              <a:ea typeface="华文楷体" panose="02010600040101010101" pitchFamily="2" charset="-122"/>
            </a:endParaRPr>
          </a:p>
          <a:p>
            <a:pPr lvl="1" eaLnBrk="1" hangingPunct="1">
              <a:buNone/>
            </a:pPr>
            <a:r>
              <a:rPr lang="zh-CN" altLang="en-US" sz="2600" b="1" dirty="0">
                <a:latin typeface="华文楷体" panose="02010600040101010101" pitchFamily="2" charset="-122"/>
                <a:ea typeface="华文楷体" panose="02010600040101010101" pitchFamily="2" charset="-122"/>
              </a:rPr>
              <a:t>     如，</a:t>
            </a:r>
            <a:r>
              <a:rPr lang="en-US" altLang="zh-CN" sz="2600" b="1" dirty="0">
                <a:latin typeface="华文楷体" panose="02010600040101010101" pitchFamily="2" charset="-122"/>
                <a:ea typeface="华文楷体" panose="02010600040101010101" pitchFamily="2" charset="-122"/>
              </a:rPr>
              <a:t>I</a:t>
            </a:r>
            <a:r>
              <a:rPr lang="en-US" altLang="zh-CN" sz="2600" b="1" baseline="-25000" dirty="0">
                <a:latin typeface="华文楷体" panose="02010600040101010101" pitchFamily="2" charset="-122"/>
                <a:ea typeface="华文楷体" panose="02010600040101010101" pitchFamily="2" charset="-122"/>
              </a:rPr>
              <a:t>1</a:t>
            </a:r>
            <a:r>
              <a:rPr lang="en-US" altLang="zh-CN" sz="2600" b="1" dirty="0">
                <a:latin typeface="华文楷体" panose="02010600040101010101" pitchFamily="2" charset="-122"/>
                <a:ea typeface="华文楷体" panose="02010600040101010101" pitchFamily="2" charset="-122"/>
              </a:rPr>
              <a:t>, I</a:t>
            </a:r>
            <a:r>
              <a:rPr lang="en-US" altLang="zh-CN" sz="2600" b="1" baseline="-25000" dirty="0">
                <a:latin typeface="华文楷体" panose="02010600040101010101" pitchFamily="2" charset="-122"/>
                <a:ea typeface="华文楷体" panose="02010600040101010101" pitchFamily="2" charset="-122"/>
              </a:rPr>
              <a:t>3</a:t>
            </a:r>
            <a:r>
              <a:rPr lang="en-US" altLang="zh-CN" sz="2600" b="1" dirty="0">
                <a:latin typeface="华文楷体" panose="02010600040101010101" pitchFamily="2" charset="-122"/>
                <a:ea typeface="华文楷体" panose="02010600040101010101" pitchFamily="2" charset="-122"/>
              </a:rPr>
              <a:t>, I</a:t>
            </a:r>
            <a:r>
              <a:rPr lang="en-US" altLang="zh-CN" sz="2600" b="1" baseline="-25000" dirty="0">
                <a:latin typeface="华文楷体" panose="02010600040101010101" pitchFamily="2" charset="-122"/>
                <a:ea typeface="华文楷体" panose="02010600040101010101" pitchFamily="2" charset="-122"/>
              </a:rPr>
              <a:t>5</a:t>
            </a:r>
            <a:r>
              <a:rPr lang="en-US" altLang="zh-CN" sz="2600" b="1" dirty="0">
                <a:latin typeface="华文楷体" panose="02010600040101010101" pitchFamily="2" charset="-122"/>
                <a:ea typeface="华文楷体" panose="02010600040101010101" pitchFamily="2" charset="-122"/>
              </a:rPr>
              <a:t>, I</a:t>
            </a:r>
            <a:r>
              <a:rPr lang="en-US" altLang="zh-CN" sz="2600" b="1" baseline="-25000" dirty="0">
                <a:latin typeface="华文楷体" panose="02010600040101010101" pitchFamily="2" charset="-122"/>
                <a:ea typeface="华文楷体" panose="02010600040101010101" pitchFamily="2" charset="-122"/>
              </a:rPr>
              <a:t>7</a:t>
            </a:r>
            <a:r>
              <a:rPr lang="en-US" altLang="zh-CN" sz="2600" b="1" dirty="0">
                <a:latin typeface="华文楷体" panose="02010600040101010101" pitchFamily="2" charset="-122"/>
                <a:ea typeface="华文楷体" panose="02010600040101010101" pitchFamily="2" charset="-122"/>
              </a:rPr>
              <a:t>, I</a:t>
            </a:r>
            <a:r>
              <a:rPr lang="en-US" altLang="zh-CN" sz="2600" b="1" baseline="-25000" dirty="0">
                <a:latin typeface="华文楷体" panose="02010600040101010101" pitchFamily="2" charset="-122"/>
                <a:ea typeface="华文楷体" panose="02010600040101010101" pitchFamily="2" charset="-122"/>
              </a:rPr>
              <a:t>9</a:t>
            </a:r>
            <a:r>
              <a:rPr lang="en-US" altLang="zh-CN" sz="2600" b="1" dirty="0">
                <a:latin typeface="华文楷体" panose="02010600040101010101" pitchFamily="2" charset="-122"/>
                <a:ea typeface="华文楷体" panose="02010600040101010101" pitchFamily="2" charset="-122"/>
              </a:rPr>
              <a:t>, I</a:t>
            </a:r>
            <a:r>
              <a:rPr lang="en-US" altLang="zh-CN" sz="2600" b="1" baseline="-25000" dirty="0">
                <a:latin typeface="华文楷体" panose="02010600040101010101" pitchFamily="2" charset="-122"/>
                <a:ea typeface="华文楷体" panose="02010600040101010101" pitchFamily="2" charset="-122"/>
              </a:rPr>
              <a:t>11</a:t>
            </a:r>
            <a:endParaRPr lang="en-US" altLang="zh-CN" sz="2600" b="1" baseline="-25000" dirty="0">
              <a:latin typeface="华文楷体" panose="02010600040101010101" pitchFamily="2" charset="-122"/>
              <a:ea typeface="华文楷体" panose="02010600040101010101" pitchFamily="2" charset="-122"/>
            </a:endParaRPr>
          </a:p>
          <a:p>
            <a:pPr lvl="1" eaLnBrk="1" hangingPunct="1"/>
            <a:r>
              <a:rPr lang="zh-CN" altLang="en-US" sz="2600" b="1" dirty="0">
                <a:solidFill>
                  <a:srgbClr val="CC0000"/>
                </a:solidFill>
                <a:latin typeface="华文楷体" panose="02010600040101010101" pitchFamily="2" charset="-122"/>
                <a:ea typeface="华文楷体" panose="02010600040101010101" pitchFamily="2" charset="-122"/>
              </a:rPr>
              <a:t>出点</a:t>
            </a:r>
            <a:r>
              <a:rPr lang="zh-CN" altLang="en-US" sz="2600" b="1" dirty="0">
                <a:latin typeface="华文楷体" panose="02010600040101010101" pitchFamily="2" charset="-122"/>
                <a:ea typeface="华文楷体" panose="02010600040101010101" pitchFamily="2" charset="-122"/>
              </a:rPr>
              <a:t>：主多边形边界由此离开裁剪多边形区域</a:t>
            </a:r>
            <a:r>
              <a:rPr lang="en-US" altLang="zh-CN" sz="2600" b="1" dirty="0">
                <a:latin typeface="华文楷体" panose="02010600040101010101" pitchFamily="2" charset="-122"/>
                <a:ea typeface="华文楷体" panose="02010600040101010101" pitchFamily="2" charset="-122"/>
              </a:rPr>
              <a:t>.</a:t>
            </a:r>
            <a:endParaRPr lang="en-US" altLang="zh-CN" sz="2600" b="1" dirty="0">
              <a:latin typeface="华文楷体" panose="02010600040101010101" pitchFamily="2" charset="-122"/>
              <a:ea typeface="华文楷体" panose="02010600040101010101" pitchFamily="2" charset="-122"/>
            </a:endParaRPr>
          </a:p>
          <a:p>
            <a:pPr lvl="1" eaLnBrk="1" hangingPunct="1">
              <a:buNone/>
            </a:pPr>
            <a:r>
              <a:rPr lang="en-US" altLang="zh-CN" sz="2600" b="1" dirty="0">
                <a:latin typeface="华文楷体" panose="02010600040101010101" pitchFamily="2" charset="-122"/>
                <a:ea typeface="华文楷体" panose="02010600040101010101" pitchFamily="2" charset="-122"/>
              </a:rPr>
              <a:t>    </a:t>
            </a:r>
            <a:r>
              <a:rPr lang="zh-CN" altLang="en-US" sz="2600" b="1" dirty="0">
                <a:latin typeface="华文楷体" panose="02010600040101010101" pitchFamily="2" charset="-122"/>
                <a:ea typeface="华文楷体" panose="02010600040101010101" pitchFamily="2" charset="-122"/>
              </a:rPr>
              <a:t>如， </a:t>
            </a:r>
            <a:r>
              <a:rPr lang="en-US" altLang="zh-CN" sz="2600" b="1" dirty="0">
                <a:latin typeface="华文楷体" panose="02010600040101010101" pitchFamily="2" charset="-122"/>
                <a:ea typeface="华文楷体" panose="02010600040101010101" pitchFamily="2" charset="-122"/>
              </a:rPr>
              <a:t>I</a:t>
            </a:r>
            <a:r>
              <a:rPr lang="en-US" altLang="zh-CN" sz="2600" b="1" baseline="-25000" dirty="0">
                <a:latin typeface="华文楷体" panose="02010600040101010101" pitchFamily="2" charset="-122"/>
                <a:ea typeface="华文楷体" panose="02010600040101010101" pitchFamily="2" charset="-122"/>
              </a:rPr>
              <a:t>0</a:t>
            </a:r>
            <a:r>
              <a:rPr lang="en-US" altLang="zh-CN" sz="2600" b="1" dirty="0">
                <a:latin typeface="华文楷体" panose="02010600040101010101" pitchFamily="2" charset="-122"/>
                <a:ea typeface="华文楷体" panose="02010600040101010101" pitchFamily="2" charset="-122"/>
              </a:rPr>
              <a:t>, I</a:t>
            </a:r>
            <a:r>
              <a:rPr lang="en-US" altLang="zh-CN" sz="2600" b="1" baseline="-25000" dirty="0">
                <a:latin typeface="华文楷体" panose="02010600040101010101" pitchFamily="2" charset="-122"/>
                <a:ea typeface="华文楷体" panose="02010600040101010101" pitchFamily="2" charset="-122"/>
              </a:rPr>
              <a:t>2</a:t>
            </a:r>
            <a:r>
              <a:rPr lang="en-US" altLang="zh-CN" sz="2600" b="1" dirty="0">
                <a:latin typeface="华文楷体" panose="02010600040101010101" pitchFamily="2" charset="-122"/>
                <a:ea typeface="华文楷体" panose="02010600040101010101" pitchFamily="2" charset="-122"/>
              </a:rPr>
              <a:t>, I</a:t>
            </a:r>
            <a:r>
              <a:rPr lang="en-US" altLang="zh-CN" sz="2600" b="1" baseline="-25000" dirty="0">
                <a:latin typeface="华文楷体" panose="02010600040101010101" pitchFamily="2" charset="-122"/>
                <a:ea typeface="华文楷体" panose="02010600040101010101" pitchFamily="2" charset="-122"/>
              </a:rPr>
              <a:t>4</a:t>
            </a:r>
            <a:r>
              <a:rPr lang="en-US" altLang="zh-CN" sz="2600" b="1" dirty="0">
                <a:latin typeface="华文楷体" panose="02010600040101010101" pitchFamily="2" charset="-122"/>
                <a:ea typeface="华文楷体" panose="02010600040101010101" pitchFamily="2" charset="-122"/>
              </a:rPr>
              <a:t>, I</a:t>
            </a:r>
            <a:r>
              <a:rPr lang="en-US" altLang="zh-CN" sz="2600" b="1" baseline="-25000" dirty="0">
                <a:latin typeface="华文楷体" panose="02010600040101010101" pitchFamily="2" charset="-122"/>
                <a:ea typeface="华文楷体" panose="02010600040101010101" pitchFamily="2" charset="-122"/>
              </a:rPr>
              <a:t>6</a:t>
            </a:r>
            <a:r>
              <a:rPr lang="en-US" altLang="zh-CN" sz="2600" b="1" dirty="0">
                <a:latin typeface="华文楷体" panose="02010600040101010101" pitchFamily="2" charset="-122"/>
                <a:ea typeface="华文楷体" panose="02010600040101010101" pitchFamily="2" charset="-122"/>
              </a:rPr>
              <a:t>, I</a:t>
            </a:r>
            <a:r>
              <a:rPr lang="en-US" altLang="zh-CN" sz="2600" b="1" baseline="-25000" dirty="0">
                <a:latin typeface="华文楷体" panose="02010600040101010101" pitchFamily="2" charset="-122"/>
                <a:ea typeface="华文楷体" panose="02010600040101010101" pitchFamily="2" charset="-122"/>
              </a:rPr>
              <a:t>8</a:t>
            </a:r>
            <a:r>
              <a:rPr lang="en-US" altLang="zh-CN" sz="2600" b="1" dirty="0">
                <a:latin typeface="华文楷体" panose="02010600040101010101" pitchFamily="2" charset="-122"/>
                <a:ea typeface="华文楷体" panose="02010600040101010101" pitchFamily="2" charset="-122"/>
              </a:rPr>
              <a:t>, I</a:t>
            </a:r>
            <a:r>
              <a:rPr lang="en-US" altLang="zh-CN" sz="2600" b="1" baseline="-25000" dirty="0">
                <a:latin typeface="华文楷体" panose="02010600040101010101" pitchFamily="2" charset="-122"/>
                <a:ea typeface="华文楷体" panose="02010600040101010101" pitchFamily="2" charset="-122"/>
              </a:rPr>
              <a:t>10</a:t>
            </a:r>
            <a:r>
              <a:rPr lang="en-US" altLang="zh-CN" sz="2600" b="1" dirty="0">
                <a:latin typeface="华文楷体" panose="02010600040101010101" pitchFamily="2" charset="-122"/>
                <a:ea typeface="华文楷体" panose="02010600040101010101" pitchFamily="2" charset="-122"/>
              </a:rPr>
              <a:t>  </a:t>
            </a:r>
            <a:endParaRPr lang="en-US" altLang="zh-CN" sz="2600" b="1" dirty="0">
              <a:latin typeface="华文楷体" panose="02010600040101010101" pitchFamily="2" charset="-122"/>
              <a:ea typeface="华文楷体" panose="02010600040101010101" pitchFamily="2" charset="-122"/>
            </a:endParaRPr>
          </a:p>
        </p:txBody>
      </p:sp>
      <p:pic>
        <p:nvPicPr>
          <p:cNvPr id="83970" name="Picture 3" descr="6P22"/>
          <p:cNvPicPr>
            <a:picLocks noChangeAspect="1"/>
          </p:cNvPicPr>
          <p:nvPr/>
        </p:nvPicPr>
        <p:blipFill>
          <a:blip r:embed="rId1">
            <a:lum bright="-98001" contrast="100000"/>
          </a:blip>
          <a:stretch>
            <a:fillRect/>
          </a:stretch>
        </p:blipFill>
        <p:spPr>
          <a:xfrm>
            <a:off x="4857750" y="3714750"/>
            <a:ext cx="3810000" cy="2809875"/>
          </a:xfrm>
          <a:prstGeom prst="rect">
            <a:avLst/>
          </a:prstGeom>
          <a:noFill/>
          <a:ln w="9525" cap="flat" cmpd="sng">
            <a:solidFill>
              <a:schemeClr val="tx1"/>
            </a:solidFill>
            <a:prstDash val="solid"/>
            <a:miter/>
            <a:headEnd type="none" w="med" len="med"/>
            <a:tailEnd type="none" w="med" len="med"/>
          </a:ln>
        </p:spPr>
      </p:pic>
      <p:sp>
        <p:nvSpPr>
          <p:cNvPr id="83971" name="Rectangle 4"/>
          <p:cNvSpPr>
            <a:spLocks noGrp="1"/>
          </p:cNvSpPr>
          <p:nvPr>
            <p:ph type="title" idx="4294967295"/>
          </p:nvPr>
        </p:nvSpPr>
        <p:spPr>
          <a:xfrm>
            <a:off x="571500" y="214313"/>
            <a:ext cx="7772400" cy="762000"/>
          </a:xfrm>
        </p:spPr>
        <p:txBody>
          <a:bodyPr vert="horz" wrap="square" lIns="91440" tIns="45720" rIns="91440" bIns="45720" anchor="ctr" anchorCtr="0"/>
          <a:p>
            <a:pPr eaLnBrk="1" hangingPunct="1"/>
            <a:r>
              <a:rPr lang="en-US" altLang="zh-CN" sz="3200" b="1" dirty="0">
                <a:solidFill>
                  <a:srgbClr val="660033"/>
                </a:solidFill>
                <a:latin typeface="华文楷体" panose="02010600040101010101" pitchFamily="2" charset="-122"/>
                <a:ea typeface="华文楷体" panose="02010600040101010101" pitchFamily="2" charset="-122"/>
              </a:rPr>
              <a:t>Weiler-Athenton</a:t>
            </a:r>
            <a:r>
              <a:rPr lang="zh-CN" altLang="en-US" sz="3200" b="1" dirty="0">
                <a:solidFill>
                  <a:srgbClr val="660033"/>
                </a:solidFill>
                <a:latin typeface="华文楷体" panose="02010600040101010101" pitchFamily="2" charset="-122"/>
                <a:ea typeface="华文楷体" panose="02010600040101010101" pitchFamily="2" charset="-122"/>
              </a:rPr>
              <a:t>多边形裁剪算法</a:t>
            </a:r>
            <a:endParaRPr lang="zh-CN" altLang="en-US" sz="3200" b="1" dirty="0">
              <a:solidFill>
                <a:srgbClr val="660033"/>
              </a:solidFill>
              <a:latin typeface="华文楷体" panose="02010600040101010101" pitchFamily="2" charset="-122"/>
              <a:ea typeface="华文楷体" panose="02010600040101010101" pitchFamily="2" charset="-122"/>
            </a:endParaRPr>
          </a:p>
        </p:txBody>
      </p:sp>
      <p:pic>
        <p:nvPicPr>
          <p:cNvPr id="83972" name="图片 87046"/>
          <p:cNvPicPr>
            <a:picLocks noChangeAspect="1"/>
          </p:cNvPicPr>
          <p:nvPr/>
        </p:nvPicPr>
        <p:blipFill>
          <a:blip r:embed="rId2"/>
          <a:stretch>
            <a:fillRect/>
          </a:stretch>
        </p:blipFill>
        <p:spPr>
          <a:xfrm>
            <a:off x="1116013" y="4076700"/>
            <a:ext cx="2354262" cy="2547938"/>
          </a:xfrm>
          <a:prstGeom prst="rect">
            <a:avLst/>
          </a:prstGeom>
          <a:noFill/>
          <a:ln w="9525">
            <a:noFill/>
          </a:ln>
        </p:spPr>
      </p:pic>
    </p:spTree>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idx="4294967295"/>
          </p:nvPr>
        </p:nvSpPr>
        <p:spPr>
          <a:xfrm>
            <a:off x="642938" y="714375"/>
            <a:ext cx="7772400" cy="857250"/>
          </a:xfrm>
        </p:spPr>
        <p:txBody>
          <a:bodyPr vert="horz" wrap="square" lIns="91440" tIns="45720" rIns="91440" bIns="45720" anchor="ctr" anchorCtr="0"/>
          <a:p>
            <a:pPr eaLnBrk="1" hangingPunct="1"/>
            <a:r>
              <a:rPr lang="en-US" altLang="zh-CN" sz="3200" b="1" dirty="0">
                <a:solidFill>
                  <a:srgbClr val="660033"/>
                </a:solidFill>
                <a:latin typeface="华文楷体" panose="02010600040101010101" pitchFamily="2" charset="-122"/>
                <a:ea typeface="华文楷体" panose="02010600040101010101" pitchFamily="2" charset="-122"/>
              </a:rPr>
              <a:t>Weiler-Athenton</a:t>
            </a:r>
            <a:r>
              <a:rPr lang="zh-CN" altLang="en-US" sz="3200" b="1" dirty="0">
                <a:solidFill>
                  <a:srgbClr val="660033"/>
                </a:solidFill>
                <a:latin typeface="华文楷体" panose="02010600040101010101" pitchFamily="2" charset="-122"/>
                <a:ea typeface="华文楷体" panose="02010600040101010101" pitchFamily="2" charset="-122"/>
              </a:rPr>
              <a:t>多边形裁剪算法</a:t>
            </a:r>
            <a:endParaRPr lang="zh-CN" altLang="en-US" sz="3200" b="1" dirty="0">
              <a:solidFill>
                <a:srgbClr val="660033"/>
              </a:solidFill>
              <a:latin typeface="华文楷体" panose="02010600040101010101" pitchFamily="2" charset="-122"/>
              <a:ea typeface="华文楷体" panose="02010600040101010101" pitchFamily="2" charset="-122"/>
            </a:endParaRPr>
          </a:p>
        </p:txBody>
      </p:sp>
      <p:sp>
        <p:nvSpPr>
          <p:cNvPr id="331779" name="Text Box 3"/>
          <p:cNvSpPr txBox="1"/>
          <p:nvPr/>
        </p:nvSpPr>
        <p:spPr>
          <a:xfrm>
            <a:off x="357188" y="2071688"/>
            <a:ext cx="8382000" cy="3046412"/>
          </a:xfrm>
          <a:prstGeom prst="rect">
            <a:avLst/>
          </a:prstGeom>
          <a:noFill/>
          <a:ln w="9525">
            <a:noFill/>
          </a:ln>
        </p:spPr>
        <p:txBody>
          <a:bodyPr anchor="t" anchorCtr="0">
            <a:spAutoFit/>
          </a:bodyPr>
          <a:p>
            <a:pPr>
              <a:spcBef>
                <a:spcPct val="50000"/>
              </a:spcBef>
            </a:pPr>
            <a:r>
              <a:rPr lang="zh-CN" altLang="en-US" sz="2400" b="1" dirty="0">
                <a:solidFill>
                  <a:schemeClr val="accent2"/>
                </a:solidFill>
                <a:latin typeface="华文楷体" panose="02010600040101010101" pitchFamily="2" charset="-122"/>
                <a:ea typeface="华文楷体" panose="02010600040101010101" pitchFamily="2" charset="-122"/>
              </a:rPr>
              <a:t>从目标多边形</a:t>
            </a:r>
            <a:r>
              <a:rPr lang="en-US" altLang="zh-CN" sz="2400" b="1" dirty="0">
                <a:solidFill>
                  <a:schemeClr val="accent2"/>
                </a:solidFill>
                <a:latin typeface="华文楷体" panose="02010600040101010101" pitchFamily="2" charset="-122"/>
                <a:ea typeface="华文楷体" panose="02010600040101010101" pitchFamily="2" charset="-122"/>
              </a:rPr>
              <a:t>A</a:t>
            </a:r>
            <a:r>
              <a:rPr lang="zh-CN" altLang="en-US" sz="2400" b="1" dirty="0">
                <a:solidFill>
                  <a:schemeClr val="accent2"/>
                </a:solidFill>
                <a:latin typeface="华文楷体" panose="02010600040101010101" pitchFamily="2" charset="-122"/>
                <a:ea typeface="华文楷体" panose="02010600040101010101" pitchFamily="2" charset="-122"/>
              </a:rPr>
              <a:t>开始，顺时针扫描边界：</a:t>
            </a:r>
            <a:endParaRPr lang="zh-CN" altLang="en-US" sz="2400" b="1" dirty="0">
              <a:solidFill>
                <a:schemeClr val="accent2"/>
              </a:solidFill>
              <a:latin typeface="华文楷体" panose="02010600040101010101" pitchFamily="2" charset="-122"/>
              <a:ea typeface="华文楷体" panose="02010600040101010101" pitchFamily="2" charset="-122"/>
            </a:endParaRPr>
          </a:p>
          <a:p>
            <a:pPr>
              <a:spcBef>
                <a:spcPct val="50000"/>
              </a:spcBef>
              <a:buFont typeface="Arial" panose="020B0604020202020204" pitchFamily="34" charset="0"/>
              <a:buChar char="•"/>
            </a:pPr>
            <a:r>
              <a:rPr lang="zh-CN" altLang="en-US" sz="2400" b="1" dirty="0">
                <a:solidFill>
                  <a:srgbClr val="660033"/>
                </a:solidFill>
                <a:latin typeface="华文楷体" panose="02010600040101010101" pitchFamily="2" charset="-122"/>
                <a:ea typeface="华文楷体" panose="02010600040101010101" pitchFamily="2" charset="-122"/>
              </a:rPr>
              <a:t>如果进入裁剪窗口多边形，记录交点，然后继续扫描目标多边形</a:t>
            </a:r>
            <a:endParaRPr lang="zh-CN" altLang="en-US" sz="2400" b="1" dirty="0">
              <a:solidFill>
                <a:srgbClr val="660033"/>
              </a:solidFill>
              <a:latin typeface="华文楷体" panose="02010600040101010101" pitchFamily="2" charset="-122"/>
              <a:ea typeface="华文楷体" panose="02010600040101010101" pitchFamily="2" charset="-122"/>
            </a:endParaRPr>
          </a:p>
          <a:p>
            <a:pPr>
              <a:spcBef>
                <a:spcPct val="50000"/>
              </a:spcBef>
              <a:buFont typeface="Arial" panose="020B0604020202020204" pitchFamily="34" charset="0"/>
              <a:buChar char="•"/>
            </a:pPr>
            <a:r>
              <a:rPr lang="zh-CN" altLang="en-US" sz="2400" b="1" dirty="0">
                <a:solidFill>
                  <a:srgbClr val="660033"/>
                </a:solidFill>
                <a:latin typeface="华文楷体" panose="02010600040101010101" pitchFamily="2" charset="-122"/>
                <a:ea typeface="华文楷体" panose="02010600040101010101" pitchFamily="2" charset="-122"/>
              </a:rPr>
              <a:t>如果离开裁剪窗口多边形，记录交点，并右转，然后以同样方式继续跟踪裁剪窗口多边形</a:t>
            </a:r>
            <a:r>
              <a:rPr lang="zh-CN" altLang="en-US" sz="2400" dirty="0">
                <a:latin typeface="华文楷体" panose="02010600040101010101" pitchFamily="2" charset="-122"/>
                <a:ea typeface="华文楷体" panose="02010600040101010101" pitchFamily="2" charset="-122"/>
              </a:rPr>
              <a:t>（即将裁剪窗口多边形作为目标多边形，将目标多边形作为裁剪窗口多边形，继续前面操作。）</a:t>
            </a:r>
            <a:endParaRPr lang="zh-CN" altLang="en-US" sz="24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1779"/>
                                        </p:tgtEl>
                                        <p:attrNameLst>
                                          <p:attrName>style.visibility</p:attrName>
                                        </p:attrNameLst>
                                      </p:cBhvr>
                                      <p:to>
                                        <p:strVal val="visible"/>
                                      </p:to>
                                    </p:set>
                                    <p:animEffect transition="in" filter="box(in)">
                                      <p:cBhvr>
                                        <p:cTn id="7" dur="500"/>
                                        <p:tgtEl>
                                          <p:spTgt spid="331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idx="4294967295"/>
          </p:nvPr>
        </p:nvSpPr>
        <p:spPr>
          <a:xfrm>
            <a:off x="714375" y="642938"/>
            <a:ext cx="7772400" cy="342900"/>
          </a:xfrm>
        </p:spPr>
        <p:txBody>
          <a:bodyPr vert="horz" wrap="square" lIns="91440" tIns="45720" rIns="91440" bIns="45720" anchor="ctr" anchorCtr="0"/>
          <a:p>
            <a:pPr eaLnBrk="1" hangingPunct="1"/>
            <a:r>
              <a:rPr lang="en-US" altLang="zh-CN" sz="3200" b="1" dirty="0">
                <a:solidFill>
                  <a:srgbClr val="660033"/>
                </a:solidFill>
                <a:latin typeface="华文楷体" panose="02010600040101010101" pitchFamily="2" charset="-122"/>
                <a:ea typeface="华文楷体" panose="02010600040101010101" pitchFamily="2" charset="-122"/>
              </a:rPr>
              <a:t>Weiler-Athenton</a:t>
            </a:r>
            <a:r>
              <a:rPr lang="zh-CN" altLang="en-US" sz="3200" b="1" dirty="0">
                <a:solidFill>
                  <a:srgbClr val="660033"/>
                </a:solidFill>
                <a:latin typeface="华文楷体" panose="02010600040101010101" pitchFamily="2" charset="-122"/>
                <a:ea typeface="华文楷体" panose="02010600040101010101" pitchFamily="2" charset="-122"/>
              </a:rPr>
              <a:t>多边形裁剪算法</a:t>
            </a:r>
            <a:endParaRPr lang="zh-CN" altLang="en-US" sz="3200" b="1" dirty="0">
              <a:solidFill>
                <a:srgbClr val="660033"/>
              </a:solidFill>
              <a:latin typeface="华文楷体" panose="02010600040101010101" pitchFamily="2" charset="-122"/>
              <a:ea typeface="华文楷体" panose="02010600040101010101" pitchFamily="2" charset="-122"/>
            </a:endParaRPr>
          </a:p>
        </p:txBody>
      </p:sp>
      <p:grpSp>
        <p:nvGrpSpPr>
          <p:cNvPr id="86018" name="Group 3"/>
          <p:cNvGrpSpPr/>
          <p:nvPr/>
        </p:nvGrpSpPr>
        <p:grpSpPr>
          <a:xfrm>
            <a:off x="412750" y="1508125"/>
            <a:ext cx="8382000" cy="2484438"/>
            <a:chOff x="288" y="2880"/>
            <a:chExt cx="5280" cy="1313"/>
          </a:xfrm>
        </p:grpSpPr>
        <p:graphicFrame>
          <p:nvGraphicFramePr>
            <p:cNvPr id="86019" name="Object 4"/>
            <p:cNvGraphicFramePr/>
            <p:nvPr/>
          </p:nvGraphicFramePr>
          <p:xfrm>
            <a:off x="3744" y="3024"/>
            <a:ext cx="1824" cy="1169"/>
          </p:xfrm>
          <a:graphic>
            <a:graphicData uri="http://schemas.openxmlformats.org/presentationml/2006/ole">
              <mc:AlternateContent xmlns:mc="http://schemas.openxmlformats.org/markup-compatibility/2006">
                <mc:Choice xmlns:v="urn:schemas-microsoft-com:vml" Requires="v">
                  <p:oleObj spid="_x0000_s3083" name="" r:id="rId1" imgW="2571750" imgH="1647825" progId="PBrush">
                    <p:embed/>
                  </p:oleObj>
                </mc:Choice>
                <mc:Fallback>
                  <p:oleObj name="" r:id="rId1" imgW="2571750" imgH="1647825" progId="PBrush">
                    <p:embed/>
                    <p:pic>
                      <p:nvPicPr>
                        <p:cNvPr id="0" name="图片 3082"/>
                        <p:cNvPicPr/>
                        <p:nvPr/>
                      </p:nvPicPr>
                      <p:blipFill>
                        <a:blip r:embed="rId2"/>
                        <a:stretch>
                          <a:fillRect/>
                        </a:stretch>
                      </p:blipFill>
                      <p:spPr>
                        <a:xfrm>
                          <a:off x="3744" y="3024"/>
                          <a:ext cx="1824" cy="1169"/>
                        </a:xfrm>
                        <a:prstGeom prst="rect">
                          <a:avLst/>
                        </a:prstGeom>
                        <a:noFill/>
                        <a:ln w="38100">
                          <a:noFill/>
                          <a:miter/>
                        </a:ln>
                      </p:spPr>
                    </p:pic>
                  </p:oleObj>
                </mc:Fallback>
              </mc:AlternateContent>
            </a:graphicData>
          </a:graphic>
        </p:graphicFrame>
        <p:grpSp>
          <p:nvGrpSpPr>
            <p:cNvPr id="86020" name="Group 5"/>
            <p:cNvGrpSpPr/>
            <p:nvPr/>
          </p:nvGrpSpPr>
          <p:grpSpPr>
            <a:xfrm>
              <a:off x="288" y="2880"/>
              <a:ext cx="3072" cy="1200"/>
              <a:chOff x="288" y="2880"/>
              <a:chExt cx="3072" cy="1200"/>
            </a:xfrm>
          </p:grpSpPr>
          <p:grpSp>
            <p:nvGrpSpPr>
              <p:cNvPr id="86021" name="Group 6"/>
              <p:cNvGrpSpPr/>
              <p:nvPr/>
            </p:nvGrpSpPr>
            <p:grpSpPr>
              <a:xfrm>
                <a:off x="288" y="3024"/>
                <a:ext cx="1344" cy="1008"/>
                <a:chOff x="624" y="2592"/>
                <a:chExt cx="1344" cy="1008"/>
              </a:xfrm>
            </p:grpSpPr>
            <p:sp>
              <p:nvSpPr>
                <p:cNvPr id="86022" name="Rectangle 7"/>
                <p:cNvSpPr/>
                <p:nvPr/>
              </p:nvSpPr>
              <p:spPr>
                <a:xfrm>
                  <a:off x="624" y="2880"/>
                  <a:ext cx="1344" cy="720"/>
                </a:xfrm>
                <a:prstGeom prst="rect">
                  <a:avLst/>
                </a:prstGeom>
                <a:no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86023" name="Line 8"/>
                <p:cNvSpPr/>
                <p:nvPr/>
              </p:nvSpPr>
              <p:spPr>
                <a:xfrm>
                  <a:off x="1800" y="2592"/>
                  <a:ext cx="1" cy="747"/>
                </a:xfrm>
                <a:prstGeom prst="line">
                  <a:avLst/>
                </a:prstGeom>
                <a:ln w="9525" cap="flat" cmpd="sng">
                  <a:solidFill>
                    <a:schemeClr val="tx1"/>
                  </a:solidFill>
                  <a:prstDash val="solid"/>
                  <a:round/>
                  <a:headEnd type="none" w="med" len="med"/>
                  <a:tailEnd type="none" w="med" len="med"/>
                </a:ln>
              </p:spPr>
            </p:sp>
            <p:sp>
              <p:nvSpPr>
                <p:cNvPr id="86024" name="Line 9"/>
                <p:cNvSpPr/>
                <p:nvPr/>
              </p:nvSpPr>
              <p:spPr>
                <a:xfrm flipH="1">
                  <a:off x="809" y="3339"/>
                  <a:ext cx="991" cy="1"/>
                </a:xfrm>
                <a:prstGeom prst="line">
                  <a:avLst/>
                </a:prstGeom>
                <a:ln w="9525" cap="flat" cmpd="sng">
                  <a:solidFill>
                    <a:schemeClr val="tx1"/>
                  </a:solidFill>
                  <a:prstDash val="solid"/>
                  <a:round/>
                  <a:headEnd type="none" w="med" len="med"/>
                  <a:tailEnd type="none" w="med" len="med"/>
                </a:ln>
              </p:spPr>
            </p:sp>
            <p:sp>
              <p:nvSpPr>
                <p:cNvPr id="86025" name="Line 10"/>
                <p:cNvSpPr/>
                <p:nvPr/>
              </p:nvSpPr>
              <p:spPr>
                <a:xfrm flipV="1">
                  <a:off x="809" y="2592"/>
                  <a:ext cx="1" cy="747"/>
                </a:xfrm>
                <a:prstGeom prst="line">
                  <a:avLst/>
                </a:prstGeom>
                <a:ln w="9525" cap="flat" cmpd="sng">
                  <a:solidFill>
                    <a:schemeClr val="tx1"/>
                  </a:solidFill>
                  <a:prstDash val="solid"/>
                  <a:round/>
                  <a:headEnd type="none" w="med" len="med"/>
                  <a:tailEnd type="none" w="med" len="med"/>
                </a:ln>
              </p:spPr>
            </p:sp>
            <p:sp>
              <p:nvSpPr>
                <p:cNvPr id="86026" name="Line 11"/>
                <p:cNvSpPr/>
                <p:nvPr/>
              </p:nvSpPr>
              <p:spPr>
                <a:xfrm>
                  <a:off x="816" y="2592"/>
                  <a:ext cx="235" cy="1"/>
                </a:xfrm>
                <a:prstGeom prst="line">
                  <a:avLst/>
                </a:prstGeom>
                <a:ln w="9525" cap="flat" cmpd="sng">
                  <a:solidFill>
                    <a:schemeClr val="tx1"/>
                  </a:solidFill>
                  <a:prstDash val="solid"/>
                  <a:round/>
                  <a:headEnd type="none" w="med" len="med"/>
                  <a:tailEnd type="none" w="med" len="med"/>
                </a:ln>
              </p:spPr>
            </p:sp>
            <p:sp>
              <p:nvSpPr>
                <p:cNvPr id="86027" name="Line 12"/>
                <p:cNvSpPr/>
                <p:nvPr/>
              </p:nvSpPr>
              <p:spPr>
                <a:xfrm>
                  <a:off x="1044" y="2592"/>
                  <a:ext cx="235" cy="507"/>
                </a:xfrm>
                <a:prstGeom prst="line">
                  <a:avLst/>
                </a:prstGeom>
                <a:ln w="9525" cap="flat" cmpd="sng">
                  <a:solidFill>
                    <a:schemeClr val="tx1"/>
                  </a:solidFill>
                  <a:prstDash val="solid"/>
                  <a:round/>
                  <a:headEnd type="none" w="med" len="med"/>
                  <a:tailEnd type="none" w="med" len="med"/>
                </a:ln>
              </p:spPr>
            </p:sp>
            <p:sp>
              <p:nvSpPr>
                <p:cNvPr id="86028" name="Line 13"/>
                <p:cNvSpPr/>
                <p:nvPr/>
              </p:nvSpPr>
              <p:spPr>
                <a:xfrm flipV="1">
                  <a:off x="1279" y="2592"/>
                  <a:ext cx="208" cy="507"/>
                </a:xfrm>
                <a:prstGeom prst="line">
                  <a:avLst/>
                </a:prstGeom>
                <a:ln w="9525" cap="flat" cmpd="sng">
                  <a:solidFill>
                    <a:schemeClr val="tx1"/>
                  </a:solidFill>
                  <a:prstDash val="solid"/>
                  <a:round/>
                  <a:headEnd type="none" w="med" len="med"/>
                  <a:tailEnd type="none" w="med" len="med"/>
                </a:ln>
              </p:spPr>
            </p:sp>
            <p:sp>
              <p:nvSpPr>
                <p:cNvPr id="86029" name="Line 14"/>
                <p:cNvSpPr/>
                <p:nvPr/>
              </p:nvSpPr>
              <p:spPr>
                <a:xfrm flipH="1">
                  <a:off x="1487" y="2592"/>
                  <a:ext cx="313" cy="1"/>
                </a:xfrm>
                <a:prstGeom prst="line">
                  <a:avLst/>
                </a:prstGeom>
                <a:ln w="9525" cap="flat" cmpd="sng">
                  <a:solidFill>
                    <a:schemeClr val="tx1"/>
                  </a:solidFill>
                  <a:prstDash val="solid"/>
                  <a:round/>
                  <a:headEnd type="none" w="med" len="med"/>
                  <a:tailEnd type="none" w="med" len="med"/>
                </a:ln>
              </p:spPr>
            </p:sp>
          </p:grpSp>
          <p:grpSp>
            <p:nvGrpSpPr>
              <p:cNvPr id="86030" name="Group 15"/>
              <p:cNvGrpSpPr/>
              <p:nvPr/>
            </p:nvGrpSpPr>
            <p:grpSpPr>
              <a:xfrm>
                <a:off x="2016" y="2880"/>
                <a:ext cx="1344" cy="1200"/>
                <a:chOff x="1968" y="528"/>
                <a:chExt cx="1344" cy="1200"/>
              </a:xfrm>
            </p:grpSpPr>
            <p:grpSp>
              <p:nvGrpSpPr>
                <p:cNvPr id="86031" name="Group 16"/>
                <p:cNvGrpSpPr/>
                <p:nvPr/>
              </p:nvGrpSpPr>
              <p:grpSpPr>
                <a:xfrm>
                  <a:off x="1968" y="720"/>
                  <a:ext cx="1344" cy="1008"/>
                  <a:chOff x="576" y="816"/>
                  <a:chExt cx="1344" cy="1008"/>
                </a:xfrm>
              </p:grpSpPr>
              <p:grpSp>
                <p:nvGrpSpPr>
                  <p:cNvPr id="86032" name="Group 17"/>
                  <p:cNvGrpSpPr/>
                  <p:nvPr/>
                </p:nvGrpSpPr>
                <p:grpSpPr>
                  <a:xfrm>
                    <a:off x="576" y="816"/>
                    <a:ext cx="1344" cy="1008"/>
                    <a:chOff x="1248" y="816"/>
                    <a:chExt cx="1344" cy="1008"/>
                  </a:xfrm>
                </p:grpSpPr>
                <p:sp>
                  <p:nvSpPr>
                    <p:cNvPr id="86033" name="Rectangle 18"/>
                    <p:cNvSpPr/>
                    <p:nvPr/>
                  </p:nvSpPr>
                  <p:spPr>
                    <a:xfrm>
                      <a:off x="1248" y="1104"/>
                      <a:ext cx="1344" cy="720"/>
                    </a:xfrm>
                    <a:prstGeom prst="rect">
                      <a:avLst/>
                    </a:prstGeom>
                    <a:noFill/>
                    <a:ln w="9525" cap="flat" cmpd="sng">
                      <a:solidFill>
                        <a:schemeClr val="tx1"/>
                      </a:solidFill>
                      <a:prstDash val="solid"/>
                      <a:miter/>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86034" name="Line 19"/>
                    <p:cNvSpPr/>
                    <p:nvPr/>
                  </p:nvSpPr>
                  <p:spPr>
                    <a:xfrm>
                      <a:off x="2424" y="816"/>
                      <a:ext cx="1" cy="747"/>
                    </a:xfrm>
                    <a:prstGeom prst="line">
                      <a:avLst/>
                    </a:prstGeom>
                    <a:ln w="9525" cap="flat" cmpd="sng">
                      <a:solidFill>
                        <a:schemeClr val="tx1"/>
                      </a:solidFill>
                      <a:prstDash val="solid"/>
                      <a:round/>
                      <a:headEnd type="none" w="med" len="med"/>
                      <a:tailEnd type="none" w="med" len="med"/>
                    </a:ln>
                  </p:spPr>
                </p:sp>
                <p:sp>
                  <p:nvSpPr>
                    <p:cNvPr id="86035" name="Line 20"/>
                    <p:cNvSpPr/>
                    <p:nvPr/>
                  </p:nvSpPr>
                  <p:spPr>
                    <a:xfrm flipH="1">
                      <a:off x="1433" y="1563"/>
                      <a:ext cx="991" cy="1"/>
                    </a:xfrm>
                    <a:prstGeom prst="line">
                      <a:avLst/>
                    </a:prstGeom>
                    <a:ln w="9525" cap="flat" cmpd="sng">
                      <a:solidFill>
                        <a:schemeClr val="tx1"/>
                      </a:solidFill>
                      <a:prstDash val="solid"/>
                      <a:round/>
                      <a:headEnd type="none" w="med" len="med"/>
                      <a:tailEnd type="none" w="med" len="med"/>
                    </a:ln>
                  </p:spPr>
                </p:sp>
                <p:sp>
                  <p:nvSpPr>
                    <p:cNvPr id="86036" name="Line 21"/>
                    <p:cNvSpPr/>
                    <p:nvPr/>
                  </p:nvSpPr>
                  <p:spPr>
                    <a:xfrm flipV="1">
                      <a:off x="1433" y="816"/>
                      <a:ext cx="1" cy="747"/>
                    </a:xfrm>
                    <a:prstGeom prst="line">
                      <a:avLst/>
                    </a:prstGeom>
                    <a:ln w="9525" cap="flat" cmpd="sng">
                      <a:solidFill>
                        <a:schemeClr val="tx1"/>
                      </a:solidFill>
                      <a:prstDash val="solid"/>
                      <a:round/>
                      <a:headEnd type="none" w="med" len="med"/>
                      <a:tailEnd type="none" w="med" len="med"/>
                    </a:ln>
                  </p:spPr>
                </p:sp>
                <p:sp>
                  <p:nvSpPr>
                    <p:cNvPr id="86037" name="Line 22"/>
                    <p:cNvSpPr/>
                    <p:nvPr/>
                  </p:nvSpPr>
                  <p:spPr>
                    <a:xfrm>
                      <a:off x="1433" y="816"/>
                      <a:ext cx="235" cy="1"/>
                    </a:xfrm>
                    <a:prstGeom prst="line">
                      <a:avLst/>
                    </a:prstGeom>
                    <a:ln w="9525" cap="flat" cmpd="sng">
                      <a:solidFill>
                        <a:schemeClr val="tx1"/>
                      </a:solidFill>
                      <a:prstDash val="solid"/>
                      <a:round/>
                      <a:headEnd type="none" w="med" len="med"/>
                      <a:tailEnd type="none" w="med" len="med"/>
                    </a:ln>
                  </p:spPr>
                </p:sp>
                <p:sp>
                  <p:nvSpPr>
                    <p:cNvPr id="86038" name="Line 23"/>
                    <p:cNvSpPr/>
                    <p:nvPr/>
                  </p:nvSpPr>
                  <p:spPr>
                    <a:xfrm>
                      <a:off x="1668" y="816"/>
                      <a:ext cx="235" cy="507"/>
                    </a:xfrm>
                    <a:prstGeom prst="line">
                      <a:avLst/>
                    </a:prstGeom>
                    <a:ln w="9525" cap="flat" cmpd="sng">
                      <a:solidFill>
                        <a:schemeClr val="tx1"/>
                      </a:solidFill>
                      <a:prstDash val="solid"/>
                      <a:round/>
                      <a:headEnd type="none" w="med" len="med"/>
                      <a:tailEnd type="none" w="med" len="med"/>
                    </a:ln>
                  </p:spPr>
                </p:sp>
                <p:sp>
                  <p:nvSpPr>
                    <p:cNvPr id="86039" name="Line 24"/>
                    <p:cNvSpPr/>
                    <p:nvPr/>
                  </p:nvSpPr>
                  <p:spPr>
                    <a:xfrm flipV="1">
                      <a:off x="1903" y="816"/>
                      <a:ext cx="208" cy="507"/>
                    </a:xfrm>
                    <a:prstGeom prst="line">
                      <a:avLst/>
                    </a:prstGeom>
                    <a:ln w="9525" cap="flat" cmpd="sng">
                      <a:solidFill>
                        <a:schemeClr val="tx1"/>
                      </a:solidFill>
                      <a:prstDash val="solid"/>
                      <a:round/>
                      <a:headEnd type="none" w="med" len="med"/>
                      <a:tailEnd type="none" w="med" len="med"/>
                    </a:ln>
                  </p:spPr>
                </p:sp>
                <p:sp>
                  <p:nvSpPr>
                    <p:cNvPr id="86040" name="Line 25"/>
                    <p:cNvSpPr/>
                    <p:nvPr/>
                  </p:nvSpPr>
                  <p:spPr>
                    <a:xfrm flipH="1">
                      <a:off x="2111" y="816"/>
                      <a:ext cx="313" cy="1"/>
                    </a:xfrm>
                    <a:prstGeom prst="line">
                      <a:avLst/>
                    </a:prstGeom>
                    <a:ln w="9525" cap="flat" cmpd="sng">
                      <a:solidFill>
                        <a:schemeClr val="tx1"/>
                      </a:solidFill>
                      <a:prstDash val="solid"/>
                      <a:round/>
                      <a:headEnd type="none" w="med" len="med"/>
                      <a:tailEnd type="none" w="med" len="med"/>
                    </a:ln>
                  </p:spPr>
                </p:sp>
              </p:grpSp>
              <p:sp>
                <p:nvSpPr>
                  <p:cNvPr id="86041" name="Oval 26"/>
                  <p:cNvSpPr/>
                  <p:nvPr/>
                </p:nvSpPr>
                <p:spPr>
                  <a:xfrm>
                    <a:off x="1728" y="816"/>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p>
                    <a:pPr algn="ctr">
                      <a:spcBef>
                        <a:spcPct val="20000"/>
                      </a:spcBef>
                      <a:buFont typeface="Arial" panose="020B0604020202020204" pitchFamily="34" charset="0"/>
                      <a:buChar char="–"/>
                    </a:pPr>
                    <a:endParaRPr lang="zh-CN" altLang="en-US" sz="1600" b="1" dirty="0">
                      <a:solidFill>
                        <a:srgbClr val="FFFF00"/>
                      </a:solidFill>
                      <a:latin typeface="Times New Roman" panose="02020603050405020304" pitchFamily="18" charset="0"/>
                      <a:ea typeface="华文楷体" panose="02010600040101010101" pitchFamily="2" charset="-122"/>
                    </a:endParaRPr>
                  </a:p>
                </p:txBody>
              </p:sp>
              <p:sp>
                <p:nvSpPr>
                  <p:cNvPr id="86042" name="Line 27"/>
                  <p:cNvSpPr/>
                  <p:nvPr/>
                </p:nvSpPr>
                <p:spPr>
                  <a:xfrm>
                    <a:off x="1776" y="864"/>
                    <a:ext cx="0" cy="672"/>
                  </a:xfrm>
                  <a:prstGeom prst="line">
                    <a:avLst/>
                  </a:prstGeom>
                  <a:ln w="9525" cap="flat" cmpd="sng">
                    <a:solidFill>
                      <a:schemeClr val="tx1"/>
                    </a:solidFill>
                    <a:prstDash val="solid"/>
                    <a:round/>
                    <a:headEnd type="none" w="med" len="med"/>
                    <a:tailEnd type="triangle" w="med" len="med"/>
                  </a:ln>
                </p:spPr>
              </p:sp>
              <p:sp>
                <p:nvSpPr>
                  <p:cNvPr id="86043" name="Line 28"/>
                  <p:cNvSpPr/>
                  <p:nvPr/>
                </p:nvSpPr>
                <p:spPr>
                  <a:xfrm flipH="1">
                    <a:off x="864" y="1584"/>
                    <a:ext cx="816" cy="0"/>
                  </a:xfrm>
                  <a:prstGeom prst="line">
                    <a:avLst/>
                  </a:prstGeom>
                  <a:ln w="9525" cap="flat" cmpd="sng">
                    <a:solidFill>
                      <a:schemeClr val="tx1"/>
                    </a:solidFill>
                    <a:prstDash val="solid"/>
                    <a:round/>
                    <a:headEnd type="none" w="med" len="med"/>
                    <a:tailEnd type="triangle" w="med" len="med"/>
                  </a:ln>
                </p:spPr>
              </p:sp>
              <p:sp>
                <p:nvSpPr>
                  <p:cNvPr id="86044" name="Line 29"/>
                  <p:cNvSpPr/>
                  <p:nvPr/>
                </p:nvSpPr>
                <p:spPr>
                  <a:xfrm flipV="1">
                    <a:off x="768" y="1104"/>
                    <a:ext cx="0" cy="432"/>
                  </a:xfrm>
                  <a:prstGeom prst="line">
                    <a:avLst/>
                  </a:prstGeom>
                  <a:ln w="9525" cap="flat" cmpd="sng">
                    <a:solidFill>
                      <a:schemeClr val="tx1"/>
                    </a:solidFill>
                    <a:prstDash val="solid"/>
                    <a:round/>
                    <a:headEnd type="none" w="med" len="med"/>
                    <a:tailEnd type="triangle" w="med" len="med"/>
                  </a:ln>
                </p:spPr>
              </p:sp>
              <p:sp>
                <p:nvSpPr>
                  <p:cNvPr id="86045" name="Line 30"/>
                  <p:cNvSpPr/>
                  <p:nvPr/>
                </p:nvSpPr>
                <p:spPr>
                  <a:xfrm>
                    <a:off x="816" y="1104"/>
                    <a:ext cx="336" cy="0"/>
                  </a:xfrm>
                  <a:prstGeom prst="line">
                    <a:avLst/>
                  </a:prstGeom>
                  <a:ln w="9525" cap="flat" cmpd="sng">
                    <a:solidFill>
                      <a:schemeClr val="tx1"/>
                    </a:solidFill>
                    <a:prstDash val="solid"/>
                    <a:round/>
                    <a:headEnd type="none" w="med" len="med"/>
                    <a:tailEnd type="triangle" w="med" len="med"/>
                  </a:ln>
                </p:spPr>
              </p:sp>
              <p:sp>
                <p:nvSpPr>
                  <p:cNvPr id="86046" name="Line 31"/>
                  <p:cNvSpPr/>
                  <p:nvPr/>
                </p:nvSpPr>
                <p:spPr>
                  <a:xfrm>
                    <a:off x="1104" y="1152"/>
                    <a:ext cx="96" cy="144"/>
                  </a:xfrm>
                  <a:prstGeom prst="line">
                    <a:avLst/>
                  </a:prstGeom>
                  <a:ln w="9525" cap="flat" cmpd="sng">
                    <a:solidFill>
                      <a:schemeClr val="tx1"/>
                    </a:solidFill>
                    <a:prstDash val="solid"/>
                    <a:round/>
                    <a:headEnd type="none" w="med" len="med"/>
                    <a:tailEnd type="triangle" w="med" len="med"/>
                  </a:ln>
                </p:spPr>
              </p:sp>
              <p:sp>
                <p:nvSpPr>
                  <p:cNvPr id="86047" name="Line 32"/>
                  <p:cNvSpPr/>
                  <p:nvPr/>
                </p:nvSpPr>
                <p:spPr>
                  <a:xfrm flipV="1">
                    <a:off x="1248" y="1152"/>
                    <a:ext cx="48" cy="144"/>
                  </a:xfrm>
                  <a:prstGeom prst="line">
                    <a:avLst/>
                  </a:prstGeom>
                  <a:ln w="9525" cap="flat" cmpd="sng">
                    <a:solidFill>
                      <a:schemeClr val="tx1"/>
                    </a:solidFill>
                    <a:prstDash val="solid"/>
                    <a:round/>
                    <a:headEnd type="none" w="med" len="med"/>
                    <a:tailEnd type="triangle" w="med" len="med"/>
                  </a:ln>
                </p:spPr>
              </p:sp>
              <p:sp>
                <p:nvSpPr>
                  <p:cNvPr id="86048" name="Line 33"/>
                  <p:cNvSpPr/>
                  <p:nvPr/>
                </p:nvSpPr>
                <p:spPr>
                  <a:xfrm>
                    <a:off x="1344" y="1104"/>
                    <a:ext cx="336" cy="0"/>
                  </a:xfrm>
                  <a:prstGeom prst="line">
                    <a:avLst/>
                  </a:prstGeom>
                  <a:ln w="9525" cap="flat" cmpd="sng">
                    <a:solidFill>
                      <a:schemeClr val="tx1"/>
                    </a:solidFill>
                    <a:prstDash val="solid"/>
                    <a:round/>
                    <a:headEnd type="none" w="med" len="med"/>
                    <a:tailEnd type="triangle" w="med" len="med"/>
                  </a:ln>
                </p:spPr>
              </p:sp>
              <p:sp>
                <p:nvSpPr>
                  <p:cNvPr id="86049" name="Line 34"/>
                  <p:cNvSpPr/>
                  <p:nvPr/>
                </p:nvSpPr>
                <p:spPr>
                  <a:xfrm flipV="1">
                    <a:off x="768" y="816"/>
                    <a:ext cx="0" cy="240"/>
                  </a:xfrm>
                  <a:prstGeom prst="line">
                    <a:avLst/>
                  </a:prstGeom>
                  <a:ln w="9525" cap="flat" cmpd="sng">
                    <a:solidFill>
                      <a:schemeClr val="tx1"/>
                    </a:solidFill>
                    <a:prstDash val="solid"/>
                    <a:round/>
                    <a:headEnd type="none" w="med" len="med"/>
                    <a:tailEnd type="triangle" w="med" len="med"/>
                  </a:ln>
                </p:spPr>
              </p:sp>
              <p:sp>
                <p:nvSpPr>
                  <p:cNvPr id="86050" name="Line 35"/>
                  <p:cNvSpPr/>
                  <p:nvPr/>
                </p:nvSpPr>
                <p:spPr>
                  <a:xfrm>
                    <a:off x="768" y="816"/>
                    <a:ext cx="192" cy="0"/>
                  </a:xfrm>
                  <a:prstGeom prst="line">
                    <a:avLst/>
                  </a:prstGeom>
                  <a:ln w="9525" cap="flat" cmpd="sng">
                    <a:solidFill>
                      <a:schemeClr val="tx1"/>
                    </a:solidFill>
                    <a:prstDash val="solid"/>
                    <a:round/>
                    <a:headEnd type="none" w="med" len="med"/>
                    <a:tailEnd type="triangle" w="med" len="med"/>
                  </a:ln>
                </p:spPr>
              </p:sp>
              <p:sp>
                <p:nvSpPr>
                  <p:cNvPr id="86051" name="Line 36"/>
                  <p:cNvSpPr/>
                  <p:nvPr/>
                </p:nvSpPr>
                <p:spPr>
                  <a:xfrm>
                    <a:off x="1008" y="816"/>
                    <a:ext cx="96" cy="240"/>
                  </a:xfrm>
                  <a:prstGeom prst="line">
                    <a:avLst/>
                  </a:prstGeom>
                  <a:ln w="9525" cap="flat" cmpd="sng">
                    <a:solidFill>
                      <a:schemeClr val="tx1"/>
                    </a:solidFill>
                    <a:prstDash val="solid"/>
                    <a:round/>
                    <a:headEnd type="none" w="med" len="med"/>
                    <a:tailEnd type="triangle" w="med" len="med"/>
                  </a:ln>
                </p:spPr>
              </p:sp>
              <p:sp>
                <p:nvSpPr>
                  <p:cNvPr id="86052" name="Line 37"/>
                  <p:cNvSpPr/>
                  <p:nvPr/>
                </p:nvSpPr>
                <p:spPr>
                  <a:xfrm flipV="1">
                    <a:off x="1344" y="864"/>
                    <a:ext cx="96" cy="240"/>
                  </a:xfrm>
                  <a:prstGeom prst="line">
                    <a:avLst/>
                  </a:prstGeom>
                  <a:ln w="9525" cap="flat" cmpd="sng">
                    <a:solidFill>
                      <a:schemeClr val="tx1"/>
                    </a:solidFill>
                    <a:prstDash val="solid"/>
                    <a:round/>
                    <a:headEnd type="none" w="med" len="med"/>
                    <a:tailEnd type="triangle" w="med" len="med"/>
                  </a:ln>
                </p:spPr>
              </p:sp>
              <p:sp>
                <p:nvSpPr>
                  <p:cNvPr id="86053" name="Line 38"/>
                  <p:cNvSpPr/>
                  <p:nvPr/>
                </p:nvSpPr>
                <p:spPr>
                  <a:xfrm>
                    <a:off x="1488" y="816"/>
                    <a:ext cx="192" cy="0"/>
                  </a:xfrm>
                  <a:prstGeom prst="line">
                    <a:avLst/>
                  </a:prstGeom>
                  <a:ln w="9525" cap="flat" cmpd="sng">
                    <a:solidFill>
                      <a:schemeClr val="tx1"/>
                    </a:solidFill>
                    <a:prstDash val="solid"/>
                    <a:round/>
                    <a:headEnd type="none" w="med" len="med"/>
                    <a:tailEnd type="triangle" w="med" len="med"/>
                  </a:ln>
                </p:spPr>
              </p:sp>
            </p:grpSp>
            <p:sp>
              <p:nvSpPr>
                <p:cNvPr id="86054" name="Text Box 39"/>
                <p:cNvSpPr txBox="1"/>
                <p:nvPr/>
              </p:nvSpPr>
              <p:spPr>
                <a:xfrm>
                  <a:off x="3216" y="816"/>
                  <a:ext cx="48" cy="96"/>
                </a:xfrm>
                <a:prstGeom prst="rect">
                  <a:avLst/>
                </a:prstGeom>
                <a:noFill/>
                <a:ln w="9525">
                  <a:noFill/>
                </a:ln>
              </p:spPr>
              <p:txBody>
                <a:bodyPr lIns="0" tIns="0" rIns="0" bIns="0" anchor="t" anchorCtr="0">
                  <a:spAutoFit/>
                </a:bodyPr>
                <a:p>
                  <a:pPr algn="ctr">
                    <a:spcBef>
                      <a:spcPct val="50000"/>
                    </a:spcBef>
                  </a:pPr>
                  <a:r>
                    <a:rPr lang="en-US" altLang="zh-CN" sz="1200" b="1" dirty="0">
                      <a:latin typeface="Times New Roman" panose="02020603050405020304" pitchFamily="18" charset="0"/>
                      <a:ea typeface="华文楷体" panose="02010600040101010101" pitchFamily="2" charset="-122"/>
                    </a:rPr>
                    <a:t>1</a:t>
                  </a:r>
                  <a:endParaRPr lang="en-US" altLang="zh-CN" sz="1200" b="1" dirty="0">
                    <a:latin typeface="Times New Roman" panose="02020603050405020304" pitchFamily="18" charset="0"/>
                    <a:ea typeface="华文楷体" panose="02010600040101010101" pitchFamily="2" charset="-122"/>
                  </a:endParaRPr>
                </a:p>
              </p:txBody>
            </p:sp>
            <p:sp>
              <p:nvSpPr>
                <p:cNvPr id="86055" name="Text Box 40"/>
                <p:cNvSpPr txBox="1"/>
                <p:nvPr/>
              </p:nvSpPr>
              <p:spPr>
                <a:xfrm>
                  <a:off x="3216" y="1200"/>
                  <a:ext cx="48" cy="97"/>
                </a:xfrm>
                <a:prstGeom prst="rect">
                  <a:avLst/>
                </a:prstGeom>
                <a:noFill/>
                <a:ln w="9525">
                  <a:noFill/>
                </a:ln>
              </p:spPr>
              <p:txBody>
                <a:bodyPr lIns="0" tIns="0" rIns="0" bIns="0" anchor="t" anchorCtr="0">
                  <a:spAutoFit/>
                </a:bodyPr>
                <a:p>
                  <a:pPr algn="ctr">
                    <a:spcBef>
                      <a:spcPct val="50000"/>
                    </a:spcBef>
                  </a:pPr>
                  <a:r>
                    <a:rPr lang="en-US" altLang="zh-CN" sz="1200" b="1" dirty="0">
                      <a:latin typeface="Times New Roman" panose="02020603050405020304" pitchFamily="18" charset="0"/>
                      <a:ea typeface="华文楷体" panose="02010600040101010101" pitchFamily="2" charset="-122"/>
                    </a:rPr>
                    <a:t>2</a:t>
                  </a:r>
                  <a:endParaRPr lang="en-US" altLang="zh-CN" sz="1200" b="1" dirty="0">
                    <a:latin typeface="Times New Roman" panose="02020603050405020304" pitchFamily="18" charset="0"/>
                    <a:ea typeface="华文楷体" panose="02010600040101010101" pitchFamily="2" charset="-122"/>
                  </a:endParaRPr>
                </a:p>
              </p:txBody>
            </p:sp>
            <p:sp>
              <p:nvSpPr>
                <p:cNvPr id="86056" name="Text Box 41"/>
                <p:cNvSpPr txBox="1"/>
                <p:nvPr/>
              </p:nvSpPr>
              <p:spPr>
                <a:xfrm>
                  <a:off x="2592" y="1489"/>
                  <a:ext cx="48" cy="96"/>
                </a:xfrm>
                <a:prstGeom prst="rect">
                  <a:avLst/>
                </a:prstGeom>
                <a:noFill/>
                <a:ln w="9525">
                  <a:noFill/>
                </a:ln>
              </p:spPr>
              <p:txBody>
                <a:bodyPr lIns="0" tIns="0" rIns="0" bIns="0" anchor="t" anchorCtr="0">
                  <a:spAutoFit/>
                </a:bodyPr>
                <a:p>
                  <a:pPr algn="ctr">
                    <a:spcBef>
                      <a:spcPct val="50000"/>
                    </a:spcBef>
                  </a:pPr>
                  <a:r>
                    <a:rPr lang="en-US" altLang="zh-CN" sz="1200" b="1" dirty="0">
                      <a:latin typeface="Times New Roman" panose="02020603050405020304" pitchFamily="18" charset="0"/>
                      <a:ea typeface="华文楷体" panose="02010600040101010101" pitchFamily="2" charset="-122"/>
                    </a:rPr>
                    <a:t>3</a:t>
                  </a:r>
                  <a:endParaRPr lang="en-US" altLang="zh-CN" sz="1200" b="1" dirty="0">
                    <a:latin typeface="Times New Roman" panose="02020603050405020304" pitchFamily="18" charset="0"/>
                    <a:ea typeface="华文楷体" panose="02010600040101010101" pitchFamily="2" charset="-122"/>
                  </a:endParaRPr>
                </a:p>
              </p:txBody>
            </p:sp>
            <p:sp>
              <p:nvSpPr>
                <p:cNvPr id="86057" name="Text Box 42"/>
                <p:cNvSpPr txBox="1"/>
                <p:nvPr/>
              </p:nvSpPr>
              <p:spPr>
                <a:xfrm>
                  <a:off x="2064" y="1296"/>
                  <a:ext cx="48" cy="96"/>
                </a:xfrm>
                <a:prstGeom prst="rect">
                  <a:avLst/>
                </a:prstGeom>
                <a:noFill/>
                <a:ln w="9525">
                  <a:noFill/>
                </a:ln>
              </p:spPr>
              <p:txBody>
                <a:bodyPr lIns="0" tIns="0" rIns="0" bIns="0" anchor="t" anchorCtr="0">
                  <a:spAutoFit/>
                </a:bodyPr>
                <a:p>
                  <a:pPr algn="ctr">
                    <a:spcBef>
                      <a:spcPct val="50000"/>
                    </a:spcBef>
                  </a:pPr>
                  <a:r>
                    <a:rPr lang="en-US" altLang="zh-CN" sz="1200" b="1" dirty="0">
                      <a:latin typeface="Times New Roman" panose="02020603050405020304" pitchFamily="18" charset="0"/>
                      <a:ea typeface="华文楷体" panose="02010600040101010101" pitchFamily="2" charset="-122"/>
                    </a:rPr>
                    <a:t>4</a:t>
                  </a:r>
                  <a:endParaRPr lang="en-US" altLang="zh-CN" sz="1200" b="1" dirty="0">
                    <a:latin typeface="Times New Roman" panose="02020603050405020304" pitchFamily="18" charset="0"/>
                    <a:ea typeface="华文楷体" panose="02010600040101010101" pitchFamily="2" charset="-122"/>
                  </a:endParaRPr>
                </a:p>
              </p:txBody>
            </p:sp>
            <p:sp>
              <p:nvSpPr>
                <p:cNvPr id="86058" name="Text Box 43"/>
                <p:cNvSpPr txBox="1"/>
                <p:nvPr/>
              </p:nvSpPr>
              <p:spPr>
                <a:xfrm>
                  <a:off x="2256" y="1056"/>
                  <a:ext cx="48" cy="96"/>
                </a:xfrm>
                <a:prstGeom prst="rect">
                  <a:avLst/>
                </a:prstGeom>
                <a:noFill/>
                <a:ln w="9525">
                  <a:noFill/>
                </a:ln>
              </p:spPr>
              <p:txBody>
                <a:bodyPr lIns="0" tIns="0" rIns="0" bIns="0" anchor="t" anchorCtr="0">
                  <a:spAutoFit/>
                </a:bodyPr>
                <a:p>
                  <a:pPr algn="ctr">
                    <a:spcBef>
                      <a:spcPct val="50000"/>
                    </a:spcBef>
                  </a:pPr>
                  <a:r>
                    <a:rPr lang="en-US" altLang="zh-CN" sz="1200" b="1" dirty="0">
                      <a:latin typeface="Times New Roman" panose="02020603050405020304" pitchFamily="18" charset="0"/>
                      <a:ea typeface="华文楷体" panose="02010600040101010101" pitchFamily="2" charset="-122"/>
                    </a:rPr>
                    <a:t>5</a:t>
                  </a:r>
                  <a:endParaRPr lang="en-US" altLang="zh-CN" sz="1200" b="1" dirty="0">
                    <a:latin typeface="Times New Roman" panose="02020603050405020304" pitchFamily="18" charset="0"/>
                    <a:ea typeface="华文楷体" panose="02010600040101010101" pitchFamily="2" charset="-122"/>
                  </a:endParaRPr>
                </a:p>
              </p:txBody>
            </p:sp>
            <p:sp>
              <p:nvSpPr>
                <p:cNvPr id="86059" name="Text Box 44"/>
                <p:cNvSpPr txBox="1"/>
                <p:nvPr/>
              </p:nvSpPr>
              <p:spPr>
                <a:xfrm>
                  <a:off x="2448" y="1105"/>
                  <a:ext cx="48" cy="97"/>
                </a:xfrm>
                <a:prstGeom prst="rect">
                  <a:avLst/>
                </a:prstGeom>
                <a:noFill/>
                <a:ln w="9525">
                  <a:noFill/>
                </a:ln>
              </p:spPr>
              <p:txBody>
                <a:bodyPr lIns="0" tIns="0" rIns="0" bIns="0" anchor="t" anchorCtr="0">
                  <a:spAutoFit/>
                </a:bodyPr>
                <a:p>
                  <a:pPr algn="ctr">
                    <a:spcBef>
                      <a:spcPct val="50000"/>
                    </a:spcBef>
                  </a:pPr>
                  <a:r>
                    <a:rPr lang="en-US" altLang="zh-CN" sz="1200" b="1" dirty="0">
                      <a:latin typeface="Times New Roman" panose="02020603050405020304" pitchFamily="18" charset="0"/>
                      <a:ea typeface="华文楷体" panose="02010600040101010101" pitchFamily="2" charset="-122"/>
                    </a:rPr>
                    <a:t>6</a:t>
                  </a:r>
                  <a:endParaRPr lang="en-US" altLang="zh-CN" sz="1200" b="1" dirty="0">
                    <a:latin typeface="Times New Roman" panose="02020603050405020304" pitchFamily="18" charset="0"/>
                    <a:ea typeface="华文楷体" panose="02010600040101010101" pitchFamily="2" charset="-122"/>
                  </a:endParaRPr>
                </a:p>
              </p:txBody>
            </p:sp>
            <p:sp>
              <p:nvSpPr>
                <p:cNvPr id="86060" name="Text Box 45"/>
                <p:cNvSpPr txBox="1"/>
                <p:nvPr/>
              </p:nvSpPr>
              <p:spPr>
                <a:xfrm>
                  <a:off x="2736" y="1105"/>
                  <a:ext cx="48" cy="97"/>
                </a:xfrm>
                <a:prstGeom prst="rect">
                  <a:avLst/>
                </a:prstGeom>
                <a:noFill/>
                <a:ln w="9525">
                  <a:noFill/>
                </a:ln>
              </p:spPr>
              <p:txBody>
                <a:bodyPr lIns="0" tIns="0" rIns="0" bIns="0" anchor="t" anchorCtr="0">
                  <a:spAutoFit/>
                </a:bodyPr>
                <a:p>
                  <a:pPr algn="ctr">
                    <a:spcBef>
                      <a:spcPct val="50000"/>
                    </a:spcBef>
                  </a:pPr>
                  <a:r>
                    <a:rPr lang="en-US" altLang="zh-CN" sz="1200" b="1" dirty="0">
                      <a:latin typeface="Times New Roman" panose="02020603050405020304" pitchFamily="18" charset="0"/>
                      <a:ea typeface="华文楷体" panose="02010600040101010101" pitchFamily="2" charset="-122"/>
                    </a:rPr>
                    <a:t>7</a:t>
                  </a:r>
                  <a:endParaRPr lang="en-US" altLang="zh-CN" sz="1200" b="1" dirty="0">
                    <a:latin typeface="Times New Roman" panose="02020603050405020304" pitchFamily="18" charset="0"/>
                    <a:ea typeface="华文楷体" panose="02010600040101010101" pitchFamily="2" charset="-122"/>
                  </a:endParaRPr>
                </a:p>
              </p:txBody>
            </p:sp>
            <p:sp>
              <p:nvSpPr>
                <p:cNvPr id="86061" name="Text Box 46"/>
                <p:cNvSpPr txBox="1"/>
                <p:nvPr/>
              </p:nvSpPr>
              <p:spPr>
                <a:xfrm>
                  <a:off x="2928" y="1056"/>
                  <a:ext cx="48" cy="96"/>
                </a:xfrm>
                <a:prstGeom prst="rect">
                  <a:avLst/>
                </a:prstGeom>
                <a:noFill/>
                <a:ln w="9525">
                  <a:noFill/>
                </a:ln>
              </p:spPr>
              <p:txBody>
                <a:bodyPr lIns="0" tIns="0" rIns="0" bIns="0" anchor="t" anchorCtr="0">
                  <a:spAutoFit/>
                </a:bodyPr>
                <a:p>
                  <a:pPr algn="ctr">
                    <a:spcBef>
                      <a:spcPct val="50000"/>
                    </a:spcBef>
                  </a:pPr>
                  <a:r>
                    <a:rPr lang="en-US" altLang="zh-CN" sz="1200" b="1" dirty="0">
                      <a:latin typeface="Times New Roman" panose="02020603050405020304" pitchFamily="18" charset="0"/>
                      <a:ea typeface="华文楷体" panose="02010600040101010101" pitchFamily="2" charset="-122"/>
                    </a:rPr>
                    <a:t>8</a:t>
                  </a:r>
                  <a:endParaRPr lang="en-US" altLang="zh-CN" sz="1200" b="1" dirty="0">
                    <a:latin typeface="Times New Roman" panose="02020603050405020304" pitchFamily="18" charset="0"/>
                    <a:ea typeface="华文楷体" panose="02010600040101010101" pitchFamily="2" charset="-122"/>
                  </a:endParaRPr>
                </a:p>
              </p:txBody>
            </p:sp>
            <p:sp>
              <p:nvSpPr>
                <p:cNvPr id="86062" name="Text Box 47"/>
                <p:cNvSpPr txBox="1"/>
                <p:nvPr/>
              </p:nvSpPr>
              <p:spPr>
                <a:xfrm>
                  <a:off x="2064" y="816"/>
                  <a:ext cx="48" cy="96"/>
                </a:xfrm>
                <a:prstGeom prst="rect">
                  <a:avLst/>
                </a:prstGeom>
                <a:noFill/>
                <a:ln w="9525">
                  <a:noFill/>
                </a:ln>
              </p:spPr>
              <p:txBody>
                <a:bodyPr lIns="0" tIns="0" rIns="0" bIns="0" anchor="t" anchorCtr="0">
                  <a:spAutoFit/>
                </a:bodyPr>
                <a:p>
                  <a:pPr algn="ctr">
                    <a:spcBef>
                      <a:spcPct val="50000"/>
                    </a:spcBef>
                  </a:pPr>
                  <a:r>
                    <a:rPr lang="en-US" altLang="zh-CN" sz="1200" b="1" dirty="0">
                      <a:latin typeface="Times New Roman" panose="02020603050405020304" pitchFamily="18" charset="0"/>
                      <a:ea typeface="华文楷体" panose="02010600040101010101" pitchFamily="2" charset="-122"/>
                    </a:rPr>
                    <a:t>9</a:t>
                  </a:r>
                  <a:endParaRPr lang="en-US" altLang="zh-CN" sz="1200" b="1" dirty="0">
                    <a:latin typeface="Times New Roman" panose="02020603050405020304" pitchFamily="18" charset="0"/>
                    <a:ea typeface="华文楷体" panose="02010600040101010101" pitchFamily="2" charset="-122"/>
                  </a:endParaRPr>
                </a:p>
              </p:txBody>
            </p:sp>
            <p:sp>
              <p:nvSpPr>
                <p:cNvPr id="86063" name="Text Box 48"/>
                <p:cNvSpPr txBox="1"/>
                <p:nvPr/>
              </p:nvSpPr>
              <p:spPr>
                <a:xfrm>
                  <a:off x="2208" y="528"/>
                  <a:ext cx="144" cy="97"/>
                </a:xfrm>
                <a:prstGeom prst="rect">
                  <a:avLst/>
                </a:prstGeom>
                <a:noFill/>
                <a:ln w="9525">
                  <a:noFill/>
                </a:ln>
              </p:spPr>
              <p:txBody>
                <a:bodyPr lIns="0" tIns="0" rIns="0" bIns="0" anchor="t" anchorCtr="0">
                  <a:spAutoFit/>
                </a:bodyPr>
                <a:p>
                  <a:pPr algn="ctr">
                    <a:spcBef>
                      <a:spcPct val="50000"/>
                    </a:spcBef>
                  </a:pPr>
                  <a:r>
                    <a:rPr lang="en-US" altLang="zh-CN" sz="1200" b="1" dirty="0">
                      <a:latin typeface="Times New Roman" panose="02020603050405020304" pitchFamily="18" charset="0"/>
                      <a:ea typeface="华文楷体" panose="02010600040101010101" pitchFamily="2" charset="-122"/>
                    </a:rPr>
                    <a:t>10</a:t>
                  </a:r>
                  <a:endParaRPr lang="en-US" altLang="zh-CN" sz="1200" b="1" dirty="0">
                    <a:latin typeface="Times New Roman" panose="02020603050405020304" pitchFamily="18" charset="0"/>
                    <a:ea typeface="华文楷体" panose="02010600040101010101" pitchFamily="2" charset="-122"/>
                  </a:endParaRPr>
                </a:p>
              </p:txBody>
            </p:sp>
            <p:sp>
              <p:nvSpPr>
                <p:cNvPr id="86064" name="Text Box 49"/>
                <p:cNvSpPr txBox="1"/>
                <p:nvPr/>
              </p:nvSpPr>
              <p:spPr>
                <a:xfrm>
                  <a:off x="2448" y="672"/>
                  <a:ext cx="144" cy="97"/>
                </a:xfrm>
                <a:prstGeom prst="rect">
                  <a:avLst/>
                </a:prstGeom>
                <a:noFill/>
                <a:ln w="9525">
                  <a:noFill/>
                </a:ln>
              </p:spPr>
              <p:txBody>
                <a:bodyPr lIns="0" tIns="0" rIns="0" bIns="0" anchor="t" anchorCtr="0">
                  <a:spAutoFit/>
                </a:bodyPr>
                <a:p>
                  <a:pPr algn="ctr">
                    <a:spcBef>
                      <a:spcPct val="50000"/>
                    </a:spcBef>
                  </a:pPr>
                  <a:r>
                    <a:rPr lang="en-US" altLang="zh-CN" sz="1200" b="1" dirty="0">
                      <a:latin typeface="Times New Roman" panose="02020603050405020304" pitchFamily="18" charset="0"/>
                      <a:ea typeface="华文楷体" panose="02010600040101010101" pitchFamily="2" charset="-122"/>
                    </a:rPr>
                    <a:t>11</a:t>
                  </a:r>
                  <a:endParaRPr lang="en-US" altLang="zh-CN" sz="1200" b="1" dirty="0">
                    <a:latin typeface="Times New Roman" panose="02020603050405020304" pitchFamily="18" charset="0"/>
                    <a:ea typeface="华文楷体" panose="02010600040101010101" pitchFamily="2" charset="-122"/>
                  </a:endParaRPr>
                </a:p>
              </p:txBody>
            </p:sp>
            <p:sp>
              <p:nvSpPr>
                <p:cNvPr id="86065" name="Text Box 50"/>
                <p:cNvSpPr txBox="1"/>
                <p:nvPr/>
              </p:nvSpPr>
              <p:spPr>
                <a:xfrm>
                  <a:off x="2640" y="864"/>
                  <a:ext cx="96" cy="96"/>
                </a:xfrm>
                <a:prstGeom prst="rect">
                  <a:avLst/>
                </a:prstGeom>
                <a:noFill/>
                <a:ln w="9525">
                  <a:noFill/>
                </a:ln>
              </p:spPr>
              <p:txBody>
                <a:bodyPr lIns="0" tIns="0" rIns="0" bIns="0" anchor="t" anchorCtr="0">
                  <a:spAutoFit/>
                </a:bodyPr>
                <a:p>
                  <a:pPr algn="ctr">
                    <a:spcBef>
                      <a:spcPct val="50000"/>
                    </a:spcBef>
                  </a:pPr>
                  <a:r>
                    <a:rPr lang="en-US" altLang="zh-CN" sz="1200" b="1" dirty="0">
                      <a:latin typeface="Times New Roman" panose="02020603050405020304" pitchFamily="18" charset="0"/>
                      <a:ea typeface="华文楷体" panose="02010600040101010101" pitchFamily="2" charset="-122"/>
                    </a:rPr>
                    <a:t>12</a:t>
                  </a:r>
                  <a:endParaRPr lang="en-US" altLang="zh-CN" sz="1200" b="1" dirty="0">
                    <a:latin typeface="Times New Roman" panose="02020603050405020304" pitchFamily="18" charset="0"/>
                    <a:ea typeface="华文楷体" panose="02010600040101010101" pitchFamily="2" charset="-122"/>
                  </a:endParaRPr>
                </a:p>
              </p:txBody>
            </p:sp>
            <p:sp>
              <p:nvSpPr>
                <p:cNvPr id="86066" name="Text Box 51"/>
                <p:cNvSpPr txBox="1"/>
                <p:nvPr/>
              </p:nvSpPr>
              <p:spPr>
                <a:xfrm>
                  <a:off x="2976" y="528"/>
                  <a:ext cx="96" cy="97"/>
                </a:xfrm>
                <a:prstGeom prst="rect">
                  <a:avLst/>
                </a:prstGeom>
                <a:noFill/>
                <a:ln w="9525">
                  <a:noFill/>
                </a:ln>
              </p:spPr>
              <p:txBody>
                <a:bodyPr lIns="0" tIns="0" rIns="0" bIns="0" anchor="t" anchorCtr="0">
                  <a:spAutoFit/>
                </a:bodyPr>
                <a:p>
                  <a:pPr algn="ctr">
                    <a:spcBef>
                      <a:spcPct val="50000"/>
                    </a:spcBef>
                  </a:pPr>
                  <a:r>
                    <a:rPr lang="en-US" altLang="zh-CN" sz="1200" b="1" dirty="0">
                      <a:latin typeface="Times New Roman" panose="02020603050405020304" pitchFamily="18" charset="0"/>
                      <a:ea typeface="华文楷体" panose="02010600040101010101" pitchFamily="2" charset="-122"/>
                    </a:rPr>
                    <a:t>13</a:t>
                  </a:r>
                  <a:endParaRPr lang="en-US" altLang="zh-CN" sz="1200" b="1" dirty="0">
                    <a:latin typeface="Times New Roman" panose="02020603050405020304" pitchFamily="18" charset="0"/>
                    <a:ea typeface="华文楷体" panose="02010600040101010101" pitchFamily="2" charset="-122"/>
                  </a:endParaRPr>
                </a:p>
              </p:txBody>
            </p:sp>
          </p:grpSp>
        </p:grpSp>
      </p:grpSp>
      <p:sp>
        <p:nvSpPr>
          <p:cNvPr id="86067" name="Text Box 52"/>
          <p:cNvSpPr txBox="1"/>
          <p:nvPr/>
        </p:nvSpPr>
        <p:spPr>
          <a:xfrm>
            <a:off x="214313" y="4313238"/>
            <a:ext cx="8686800" cy="1754187"/>
          </a:xfrm>
          <a:prstGeom prst="rect">
            <a:avLst/>
          </a:prstGeom>
          <a:noFill/>
          <a:ln w="9525">
            <a:noFill/>
          </a:ln>
        </p:spPr>
        <p:txBody>
          <a:bodyPr anchor="t" anchorCtr="0">
            <a:spAutoFit/>
          </a:bodyPr>
          <a:p>
            <a:pPr>
              <a:spcBef>
                <a:spcPct val="50000"/>
              </a:spcBef>
              <a:buFont typeface="Arial" panose="020B0604020202020204" pitchFamily="34" charset="0"/>
              <a:buChar char="•"/>
            </a:pPr>
            <a:r>
              <a:rPr lang="zh-CN" altLang="en-US" sz="2400" b="1" dirty="0">
                <a:solidFill>
                  <a:srgbClr val="0000FF"/>
                </a:solidFill>
                <a:latin typeface="华文楷体" panose="02010600040101010101" pitchFamily="2" charset="-122"/>
                <a:ea typeface="华文楷体" panose="02010600040101010101" pitchFamily="2" charset="-122"/>
              </a:rPr>
              <a:t>上图从</a:t>
            </a:r>
            <a:r>
              <a:rPr lang="en-US" altLang="zh-CN" sz="2400" b="1" dirty="0">
                <a:solidFill>
                  <a:srgbClr val="0000FF"/>
                </a:solidFill>
                <a:latin typeface="华文楷体" panose="02010600040101010101" pitchFamily="2" charset="-122"/>
                <a:ea typeface="华文楷体" panose="02010600040101010101" pitchFamily="2" charset="-122"/>
              </a:rPr>
              <a:t>1-2</a:t>
            </a:r>
            <a:r>
              <a:rPr lang="zh-CN" altLang="en-US" sz="2400" b="1" dirty="0">
                <a:solidFill>
                  <a:srgbClr val="0000FF"/>
                </a:solidFill>
                <a:latin typeface="华文楷体" panose="02010600040101010101" pitchFamily="2" charset="-122"/>
                <a:ea typeface="华文楷体" panose="02010600040101010101" pitchFamily="2" charset="-122"/>
              </a:rPr>
              <a:t>求交，</a:t>
            </a:r>
            <a:r>
              <a:rPr lang="en-US" altLang="zh-CN" sz="2400" b="1" dirty="0">
                <a:solidFill>
                  <a:srgbClr val="0000FF"/>
                </a:solidFill>
                <a:latin typeface="华文楷体" panose="02010600040101010101" pitchFamily="2" charset="-122"/>
                <a:ea typeface="华文楷体" panose="02010600040101010101" pitchFamily="2" charset="-122"/>
              </a:rPr>
              <a:t>2-3</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3-4</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4-5</a:t>
            </a:r>
            <a:r>
              <a:rPr lang="zh-CN" altLang="en-US" sz="2400" b="1" dirty="0">
                <a:solidFill>
                  <a:srgbClr val="0000FF"/>
                </a:solidFill>
                <a:latin typeface="华文楷体" panose="02010600040101010101" pitchFamily="2" charset="-122"/>
                <a:ea typeface="华文楷体" panose="02010600040101010101" pitchFamily="2" charset="-122"/>
              </a:rPr>
              <a:t>右转，</a:t>
            </a:r>
            <a:r>
              <a:rPr lang="en-US" altLang="zh-CN" sz="2400" b="1" dirty="0">
                <a:solidFill>
                  <a:srgbClr val="0000FF"/>
                </a:solidFill>
                <a:latin typeface="华文楷体" panose="02010600040101010101" pitchFamily="2" charset="-122"/>
                <a:ea typeface="华文楷体" panose="02010600040101010101" pitchFamily="2" charset="-122"/>
              </a:rPr>
              <a:t>5-6</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6-7</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7-8</a:t>
            </a:r>
            <a:r>
              <a:rPr lang="zh-CN" altLang="en-US" sz="2400" b="1" dirty="0">
                <a:solidFill>
                  <a:srgbClr val="0000FF"/>
                </a:solidFill>
                <a:latin typeface="华文楷体" panose="02010600040101010101" pitchFamily="2" charset="-122"/>
                <a:ea typeface="华文楷体" panose="02010600040101010101" pitchFamily="2" charset="-122"/>
              </a:rPr>
              <a:t>第二次右转，输出子多边形；</a:t>
            </a:r>
            <a:endParaRPr lang="zh-CN" altLang="en-US" sz="2400" b="1" dirty="0">
              <a:solidFill>
                <a:srgbClr val="0000FF"/>
              </a:solidFill>
              <a:latin typeface="华文楷体" panose="02010600040101010101" pitchFamily="2" charset="-122"/>
              <a:ea typeface="华文楷体" panose="02010600040101010101" pitchFamily="2" charset="-122"/>
            </a:endParaRPr>
          </a:p>
          <a:p>
            <a:pPr>
              <a:spcBef>
                <a:spcPct val="50000"/>
              </a:spcBef>
              <a:buFont typeface="Arial" panose="020B0604020202020204" pitchFamily="34" charset="0"/>
              <a:buChar char="•"/>
            </a:pPr>
            <a:r>
              <a:rPr lang="zh-CN" altLang="en-US" sz="2400" b="1" dirty="0">
                <a:solidFill>
                  <a:srgbClr val="0000FF"/>
                </a:solidFill>
                <a:latin typeface="华文楷体" panose="02010600040101010101" pitchFamily="2" charset="-122"/>
                <a:ea typeface="华文楷体" panose="02010600040101010101" pitchFamily="2" charset="-122"/>
              </a:rPr>
              <a:t>从第一次变换窗口处的交点开始遍历</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，从</a:t>
            </a:r>
            <a:r>
              <a:rPr lang="en-US" altLang="zh-CN" sz="2400" b="1" dirty="0">
                <a:solidFill>
                  <a:srgbClr val="0000FF"/>
                </a:solidFill>
                <a:latin typeface="华文楷体" panose="02010600040101010101" pitchFamily="2" charset="-122"/>
                <a:ea typeface="华文楷体" panose="02010600040101010101" pitchFamily="2" charset="-122"/>
              </a:rPr>
              <a:t>9</a:t>
            </a:r>
            <a:r>
              <a:rPr lang="zh-CN" altLang="en-US" sz="2400" b="1" dirty="0">
                <a:solidFill>
                  <a:srgbClr val="0000FF"/>
                </a:solidFill>
                <a:latin typeface="华文楷体" panose="02010600040101010101" pitchFamily="2" charset="-122"/>
                <a:ea typeface="华文楷体" panose="02010600040101010101" pitchFamily="2" charset="-122"/>
              </a:rPr>
              <a:t>到</a:t>
            </a:r>
            <a:r>
              <a:rPr lang="en-US" altLang="zh-CN" sz="2400" b="1" dirty="0">
                <a:solidFill>
                  <a:srgbClr val="0000FF"/>
                </a:solidFill>
                <a:latin typeface="华文楷体" panose="02010600040101010101" pitchFamily="2" charset="-122"/>
                <a:ea typeface="华文楷体" panose="02010600040101010101" pitchFamily="2" charset="-122"/>
              </a:rPr>
              <a:t>10</a:t>
            </a:r>
            <a:r>
              <a:rPr lang="zh-CN" altLang="en-US" sz="2400" b="1" dirty="0">
                <a:solidFill>
                  <a:srgbClr val="0000FF"/>
                </a:solidFill>
                <a:latin typeface="华文楷体" panose="02010600040101010101" pitchFamily="2" charset="-122"/>
                <a:ea typeface="华文楷体" panose="02010600040101010101" pitchFamily="2" charset="-122"/>
              </a:rPr>
              <a:t>再到</a:t>
            </a:r>
            <a:r>
              <a:rPr lang="en-US" altLang="zh-CN" sz="2400" b="1" dirty="0">
                <a:solidFill>
                  <a:srgbClr val="0000FF"/>
                </a:solidFill>
                <a:latin typeface="华文楷体" panose="02010600040101010101" pitchFamily="2" charset="-122"/>
                <a:ea typeface="华文楷体" panose="02010600040101010101" pitchFamily="2" charset="-122"/>
              </a:rPr>
              <a:t>11</a:t>
            </a:r>
            <a:r>
              <a:rPr lang="zh-CN" altLang="en-US" sz="2400" b="1" dirty="0">
                <a:solidFill>
                  <a:srgbClr val="0000FF"/>
                </a:solidFill>
                <a:latin typeface="华文楷体" panose="02010600040101010101" pitchFamily="2" charset="-122"/>
                <a:ea typeface="华文楷体" panose="02010600040101010101" pitchFamily="2" charset="-122"/>
              </a:rPr>
              <a:t>，没有输出。跳过已经遍历的</a:t>
            </a:r>
            <a:r>
              <a:rPr lang="en-US" altLang="zh-CN" sz="2400" b="1" dirty="0">
                <a:solidFill>
                  <a:srgbClr val="0000FF"/>
                </a:solidFill>
                <a:latin typeface="华文楷体" panose="02010600040101010101" pitchFamily="2" charset="-122"/>
                <a:ea typeface="华文楷体" panose="02010600040101010101" pitchFamily="2" charset="-122"/>
              </a:rPr>
              <a:t>6</a:t>
            </a:r>
            <a:r>
              <a:rPr lang="zh-CN" altLang="en-US" sz="2400" b="1" dirty="0">
                <a:solidFill>
                  <a:srgbClr val="0000FF"/>
                </a:solidFill>
                <a:latin typeface="华文楷体" panose="02010600040101010101" pitchFamily="2" charset="-122"/>
                <a:ea typeface="华文楷体" panose="02010600040101010101" pitchFamily="2" charset="-122"/>
              </a:rPr>
              <a:t>和</a:t>
            </a:r>
            <a:r>
              <a:rPr lang="en-US" altLang="zh-CN" sz="2400" b="1" dirty="0">
                <a:solidFill>
                  <a:srgbClr val="0000FF"/>
                </a:solidFill>
                <a:latin typeface="华文楷体" panose="02010600040101010101" pitchFamily="2" charset="-122"/>
                <a:ea typeface="华文楷体" panose="02010600040101010101" pitchFamily="2" charset="-122"/>
              </a:rPr>
              <a:t>7</a:t>
            </a:r>
            <a:r>
              <a:rPr lang="zh-CN" altLang="en-US" sz="2400" b="1" dirty="0">
                <a:solidFill>
                  <a:srgbClr val="0000FF"/>
                </a:solidFill>
                <a:latin typeface="华文楷体" panose="02010600040101010101" pitchFamily="2" charset="-122"/>
                <a:ea typeface="华文楷体" panose="02010600040101010101" pitchFamily="2" charset="-122"/>
              </a:rPr>
              <a:t>后，继续遍历</a:t>
            </a:r>
            <a:r>
              <a:rPr lang="en-US" altLang="zh-CN" sz="2400" b="1" dirty="0">
                <a:solidFill>
                  <a:srgbClr val="0000FF"/>
                </a:solidFill>
                <a:latin typeface="华文楷体" panose="02010600040101010101" pitchFamily="2" charset="-122"/>
                <a:ea typeface="华文楷体" panose="02010600040101010101" pitchFamily="2" charset="-122"/>
              </a:rPr>
              <a:t>12</a:t>
            </a:r>
            <a:r>
              <a:rPr lang="zh-CN" altLang="en-US" sz="2400" b="1" dirty="0">
                <a:solidFill>
                  <a:srgbClr val="0000FF"/>
                </a:solidFill>
                <a:latin typeface="华文楷体" panose="02010600040101010101" pitchFamily="2" charset="-122"/>
                <a:ea typeface="华文楷体" panose="02010600040101010101" pitchFamily="2" charset="-122"/>
              </a:rPr>
              <a:t>和</a:t>
            </a:r>
            <a:r>
              <a:rPr lang="en-US" altLang="zh-CN" sz="2400" b="1" dirty="0">
                <a:solidFill>
                  <a:srgbClr val="0000FF"/>
                </a:solidFill>
                <a:latin typeface="华文楷体" panose="02010600040101010101" pitchFamily="2" charset="-122"/>
                <a:ea typeface="华文楷体" panose="02010600040101010101" pitchFamily="2" charset="-122"/>
              </a:rPr>
              <a:t>13</a:t>
            </a:r>
            <a:r>
              <a:rPr lang="zh-CN" altLang="en-US" sz="2400" b="1" dirty="0">
                <a:solidFill>
                  <a:srgbClr val="0000FF"/>
                </a:solidFill>
                <a:latin typeface="华文楷体" panose="02010600040101010101" pitchFamily="2" charset="-122"/>
                <a:ea typeface="华文楷体" panose="02010600040101010101" pitchFamily="2" charset="-122"/>
              </a:rPr>
              <a:t>直到结束。</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xfrm>
            <a:off x="428625" y="285750"/>
            <a:ext cx="8229600" cy="1143000"/>
          </a:xfrm>
        </p:spPr>
        <p:txBody>
          <a:bodyPr vert="horz" wrap="square" lIns="91440" tIns="45720" rIns="91440" bIns="45720" anchor="ctr" anchorCtr="0"/>
          <a:p>
            <a:pPr algn="l" eaLnBrk="1" hangingPunct="1"/>
            <a:r>
              <a:rPr lang="en-US" altLang="zh-CN" sz="3200" b="1" dirty="0">
                <a:latin typeface="Times New Roman" panose="02020603050405020304" pitchFamily="18" charset="0"/>
                <a:ea typeface="楷体" panose="02010609060101010101" pitchFamily="49" charset="-122"/>
              </a:rPr>
              <a:t>3.7.2 </a:t>
            </a:r>
            <a:r>
              <a:rPr lang="zh-CN" altLang="en-US" sz="3200" b="1" dirty="0">
                <a:latin typeface="Times New Roman" panose="02020603050405020304" pitchFamily="18" charset="0"/>
                <a:ea typeface="楷体" panose="02010609060101010101" pitchFamily="49" charset="-122"/>
              </a:rPr>
              <a:t>直线裁剪</a:t>
            </a:r>
            <a:endParaRPr lang="zh-CN" altLang="en-US" sz="3200" b="1" dirty="0">
              <a:latin typeface="Times New Roman" panose="02020603050405020304" pitchFamily="18" charset="0"/>
              <a:ea typeface="楷体" panose="02010609060101010101" pitchFamily="49" charset="-122"/>
            </a:endParaRPr>
          </a:p>
        </p:txBody>
      </p:sp>
      <p:sp>
        <p:nvSpPr>
          <p:cNvPr id="14338" name="内容占位符 2"/>
          <p:cNvSpPr>
            <a:spLocks noGrp="1"/>
          </p:cNvSpPr>
          <p:nvPr>
            <p:ph idx="1"/>
          </p:nvPr>
        </p:nvSpPr>
        <p:spPr/>
        <p:txBody>
          <a:bodyPr vert="horz" wrap="square" lIns="91440" tIns="45720" rIns="91440" bIns="45720" anchor="t" anchorCtr="0"/>
          <a:p>
            <a:r>
              <a:rPr lang="zh-CN" altLang="en-US" dirty="0">
                <a:latin typeface="Times New Roman" panose="02020603050405020304" pitchFamily="18" charset="0"/>
                <a:ea typeface="楷体" panose="02010609060101010101" pitchFamily="49" charset="-122"/>
                <a:cs typeface="+mn-cs"/>
              </a:rPr>
              <a:t>裁剪算法的基础</a:t>
            </a:r>
            <a:endParaRPr lang="en-US" altLang="zh-CN" dirty="0">
              <a:latin typeface="Times New Roman" panose="02020603050405020304" pitchFamily="18" charset="0"/>
              <a:ea typeface="楷体" panose="02010609060101010101" pitchFamily="49" charset="-122"/>
              <a:cs typeface="+mn-cs"/>
            </a:endParaRPr>
          </a:p>
          <a:p>
            <a:r>
              <a:rPr lang="zh-CN" altLang="en-US" dirty="0">
                <a:latin typeface="Times New Roman" panose="02020603050405020304" pitchFamily="18" charset="0"/>
                <a:ea typeface="楷体" panose="02010609060101010101" pitchFamily="49" charset="-122"/>
                <a:cs typeface="+mn-cs"/>
              </a:rPr>
              <a:t>主要讨论裁剪窗口为矩形的情况</a:t>
            </a:r>
            <a:endParaRPr lang="en-US" altLang="zh-CN" dirty="0">
              <a:latin typeface="Times New Roman" panose="02020603050405020304" pitchFamily="18" charset="0"/>
              <a:ea typeface="楷体_GB2312"/>
              <a:cs typeface="+mn-cs"/>
            </a:endParaRPr>
          </a:p>
          <a:p>
            <a:endParaRPr lang="en-US" altLang="zh-CN" dirty="0">
              <a:latin typeface="Times New Roman" panose="02020603050405020304" pitchFamily="18" charset="0"/>
              <a:ea typeface="楷体" panose="02010609060101010101" pitchFamily="49" charset="-122"/>
              <a:cs typeface="+mn-cs"/>
            </a:endParaRPr>
          </a:p>
          <a:p>
            <a:r>
              <a:rPr lang="zh-CN" altLang="en-US" dirty="0">
                <a:latin typeface="Times New Roman" panose="02020603050405020304" pitchFamily="18" charset="0"/>
                <a:ea typeface="楷体" panose="02010609060101010101" pitchFamily="49" charset="-122"/>
                <a:cs typeface="+mn-cs"/>
              </a:rPr>
              <a:t>逐点比较法：通用，但是效率差</a:t>
            </a:r>
            <a:endParaRPr lang="en-US" altLang="zh-CN" dirty="0">
              <a:latin typeface="Times New Roman" panose="02020603050405020304" pitchFamily="18" charset="0"/>
              <a:ea typeface="楷体_GB2312"/>
              <a:cs typeface="+mn-cs"/>
            </a:endParaRPr>
          </a:p>
          <a:p>
            <a:r>
              <a:rPr lang="zh-CN" altLang="en-US" b="1" dirty="0">
                <a:latin typeface="Times New Roman" panose="02020603050405020304" pitchFamily="18" charset="0"/>
                <a:ea typeface="楷体" panose="02010609060101010101" pitchFamily="49" charset="-122"/>
                <a:cs typeface="+mn-cs"/>
              </a:rPr>
              <a:t>直接求交算法</a:t>
            </a:r>
            <a:endParaRPr lang="zh-CN" altLang="en-US" b="1" dirty="0">
              <a:latin typeface="Times New Roman" panose="02020603050405020304" pitchFamily="18" charset="0"/>
              <a:ea typeface="楷体" panose="02010609060101010101" pitchFamily="49" charset="-122"/>
              <a:cs typeface="+mn-cs"/>
            </a:endParaRPr>
          </a:p>
          <a:p>
            <a:r>
              <a:rPr lang="zh-CN" altLang="en-US" b="1" dirty="0">
                <a:latin typeface="Times New Roman" panose="02020603050405020304" pitchFamily="18" charset="0"/>
                <a:ea typeface="楷体" panose="02010609060101010101" pitchFamily="49" charset="-122"/>
                <a:cs typeface="+mn-cs"/>
              </a:rPr>
              <a:t>Cohen-Sutherland编码裁剪算法</a:t>
            </a:r>
            <a:endParaRPr lang="zh-CN" altLang="en-US" b="1" dirty="0">
              <a:latin typeface="Times New Roman" panose="02020603050405020304" pitchFamily="18" charset="0"/>
              <a:ea typeface="楷体" panose="02010609060101010101" pitchFamily="49" charset="-122"/>
              <a:cs typeface="+mn-cs"/>
            </a:endParaRPr>
          </a:p>
          <a:p>
            <a:r>
              <a:rPr lang="en-US" altLang="zh-CN" b="1" dirty="0">
                <a:latin typeface="Times New Roman" panose="02020603050405020304" pitchFamily="18" charset="0"/>
                <a:ea typeface="楷体" panose="02010609060101010101" pitchFamily="49" charset="-122"/>
                <a:cs typeface="+mn-cs"/>
              </a:rPr>
              <a:t>Liang</a:t>
            </a:r>
            <a:r>
              <a:rPr lang="zh-CN" altLang="en-US" b="1" dirty="0">
                <a:latin typeface="Times New Roman" panose="02020603050405020304" pitchFamily="18" charset="0"/>
                <a:ea typeface="楷体" panose="02010609060101010101" pitchFamily="49" charset="-122"/>
                <a:cs typeface="+mn-cs"/>
              </a:rPr>
              <a:t>-Barsky参数裁剪算法</a:t>
            </a:r>
            <a:endParaRPr lang="zh-CN" altLang="en-US" dirty="0">
              <a:latin typeface="楷体" panose="02010609060101010101" pitchFamily="49" charset="-122"/>
              <a:ea typeface="楷体" panose="02010609060101010101" pitchFamily="49"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3"/>
          <p:cNvSpPr>
            <a:spLocks noGrp="1"/>
          </p:cNvSpPr>
          <p:nvPr>
            <p:ph idx="1"/>
          </p:nvPr>
        </p:nvSpPr>
        <p:spPr>
          <a:xfrm>
            <a:off x="468313" y="1628775"/>
            <a:ext cx="8432800" cy="4897438"/>
          </a:xfrm>
        </p:spPr>
        <p:txBody>
          <a:bodyPr vert="horz" wrap="square" lIns="91440" tIns="45720" rIns="91440" bIns="45720" anchor="t" anchorCtr="0"/>
          <a:p>
            <a:pPr eaLnBrk="1" hangingPunct="1"/>
            <a:r>
              <a:rPr lang="zh-CN" altLang="en-US" b="1" dirty="0">
                <a:latin typeface="楷体" panose="02010609060101010101" pitchFamily="49" charset="-122"/>
                <a:ea typeface="楷体" panose="02010609060101010101" pitchFamily="49" charset="-122"/>
                <a:cs typeface="+mn-cs"/>
              </a:rPr>
              <a:t>不是所有图元都位于可见窗口内。计算图元在窗口内的部分，其余抛弃</a:t>
            </a:r>
            <a:endParaRPr lang="en-US" altLang="zh-CN" b="1" dirty="0">
              <a:latin typeface="楷体" panose="02010609060101010101" pitchFamily="49" charset="-122"/>
              <a:ea typeface="楷体_GB2312"/>
              <a:cs typeface="+mn-cs"/>
            </a:endParaRPr>
          </a:p>
          <a:p>
            <a:pPr eaLnBrk="1" hangingPunct="1"/>
            <a:endParaRPr lang="en-US" altLang="zh-CN" b="1" dirty="0">
              <a:latin typeface="楷体" panose="02010609060101010101" pitchFamily="49" charset="-122"/>
              <a:ea typeface="楷体_GB2312"/>
              <a:cs typeface="+mn-cs"/>
            </a:endParaRPr>
          </a:p>
        </p:txBody>
      </p:sp>
      <p:sp>
        <p:nvSpPr>
          <p:cNvPr id="16386" name="标题 1"/>
          <p:cNvSpPr>
            <a:spLocks noGrp="1"/>
          </p:cNvSpPr>
          <p:nvPr>
            <p:ph type="title"/>
          </p:nvPr>
        </p:nvSpPr>
        <p:spPr>
          <a:xfrm>
            <a:off x="428625" y="285750"/>
            <a:ext cx="8229600" cy="1143000"/>
          </a:xfrm>
        </p:spPr>
        <p:txBody>
          <a:bodyPr vert="horz" wrap="square" lIns="91440" tIns="45720" rIns="91440" bIns="45720" anchor="ctr" anchorCtr="0"/>
          <a:p>
            <a:pPr algn="l" eaLnBrk="1" hangingPunct="1"/>
            <a:r>
              <a:rPr lang="en-US" altLang="zh-CN" sz="3200" b="1" dirty="0">
                <a:latin typeface="Times New Roman" panose="02020603050405020304" pitchFamily="18" charset="0"/>
                <a:ea typeface="楷体" panose="02010609060101010101" pitchFamily="49" charset="-122"/>
              </a:rPr>
              <a:t>3.7.2 </a:t>
            </a:r>
            <a:r>
              <a:rPr lang="zh-CN" altLang="en-US" sz="3200" b="1" dirty="0">
                <a:latin typeface="Times New Roman" panose="02020603050405020304" pitchFamily="18" charset="0"/>
                <a:ea typeface="楷体" panose="02010609060101010101" pitchFamily="49" charset="-122"/>
              </a:rPr>
              <a:t>直线裁剪</a:t>
            </a:r>
            <a:endParaRPr lang="zh-CN" altLang="en-US" sz="3200" b="1" dirty="0">
              <a:latin typeface="Times New Roman" panose="02020603050405020304" pitchFamily="18" charset="0"/>
              <a:ea typeface="楷体" panose="02010609060101010101" pitchFamily="49" charset="-122"/>
            </a:endParaRPr>
          </a:p>
        </p:txBody>
      </p:sp>
      <p:grpSp>
        <p:nvGrpSpPr>
          <p:cNvPr id="16387" name="Group 2"/>
          <p:cNvGrpSpPr/>
          <p:nvPr/>
        </p:nvGrpSpPr>
        <p:grpSpPr>
          <a:xfrm>
            <a:off x="1843088" y="3632200"/>
            <a:ext cx="6310312" cy="2768600"/>
            <a:chOff x="1161" y="2288"/>
            <a:chExt cx="3975" cy="1744"/>
          </a:xfrm>
        </p:grpSpPr>
        <p:sp>
          <p:nvSpPr>
            <p:cNvPr id="16388" name="Rectangle 3"/>
            <p:cNvSpPr/>
            <p:nvPr/>
          </p:nvSpPr>
          <p:spPr>
            <a:xfrm>
              <a:off x="1488" y="2288"/>
              <a:ext cx="2496" cy="1440"/>
            </a:xfrm>
            <a:prstGeom prst="rect">
              <a:avLst/>
            </a:prstGeom>
            <a:noFill/>
            <a:ln w="38100" cap="flat" cmpd="sng">
              <a:solidFill>
                <a:srgbClr val="008000"/>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16389" name="Line 4"/>
            <p:cNvSpPr/>
            <p:nvPr/>
          </p:nvSpPr>
          <p:spPr>
            <a:xfrm flipV="1">
              <a:off x="2064" y="2384"/>
              <a:ext cx="3072" cy="384"/>
            </a:xfrm>
            <a:prstGeom prst="line">
              <a:avLst/>
            </a:prstGeom>
            <a:ln w="38100" cap="flat" cmpd="sng">
              <a:solidFill>
                <a:srgbClr val="FF00FF"/>
              </a:solidFill>
              <a:prstDash val="solid"/>
              <a:round/>
              <a:headEnd type="none" w="med" len="med"/>
              <a:tailEnd type="none" w="med" len="med"/>
            </a:ln>
          </p:spPr>
        </p:sp>
        <p:sp>
          <p:nvSpPr>
            <p:cNvPr id="16390" name="Line 5"/>
            <p:cNvSpPr/>
            <p:nvPr/>
          </p:nvSpPr>
          <p:spPr>
            <a:xfrm>
              <a:off x="1161" y="3230"/>
              <a:ext cx="1559" cy="802"/>
            </a:xfrm>
            <a:prstGeom prst="line">
              <a:avLst/>
            </a:prstGeom>
            <a:ln w="38100" cap="flat" cmpd="sng">
              <a:solidFill>
                <a:srgbClr val="FF00FF"/>
              </a:solidFill>
              <a:prstDash val="solid"/>
              <a:round/>
              <a:headEnd type="none" w="med" len="med"/>
              <a:tailEnd type="none" w="med" len="med"/>
            </a:ln>
          </p:spPr>
        </p:sp>
        <p:sp>
          <p:nvSpPr>
            <p:cNvPr id="16391" name="Line 6"/>
            <p:cNvSpPr/>
            <p:nvPr/>
          </p:nvSpPr>
          <p:spPr>
            <a:xfrm flipV="1">
              <a:off x="4130" y="2879"/>
              <a:ext cx="787" cy="1153"/>
            </a:xfrm>
            <a:prstGeom prst="line">
              <a:avLst/>
            </a:prstGeom>
            <a:ln w="38100" cap="flat" cmpd="sng">
              <a:solidFill>
                <a:srgbClr val="FF00FF"/>
              </a:solidFill>
              <a:prstDash val="solid"/>
              <a:round/>
              <a:headEnd type="none" w="med" len="med"/>
              <a:tailEnd type="none" w="med" len="med"/>
            </a:ln>
          </p:spPr>
        </p:sp>
        <p:sp>
          <p:nvSpPr>
            <p:cNvPr id="16392" name="Line 6"/>
            <p:cNvSpPr/>
            <p:nvPr/>
          </p:nvSpPr>
          <p:spPr>
            <a:xfrm flipV="1">
              <a:off x="2562" y="3230"/>
              <a:ext cx="908" cy="226"/>
            </a:xfrm>
            <a:prstGeom prst="line">
              <a:avLst/>
            </a:prstGeom>
            <a:ln w="38100" cap="flat" cmpd="sng">
              <a:solidFill>
                <a:srgbClr val="FF00FF"/>
              </a:solidFill>
              <a:prstDash val="solid"/>
              <a:round/>
              <a:headEnd type="none" w="med" len="med"/>
              <a:tailEnd type="none" w="med" len="med"/>
            </a:ln>
          </p:spPr>
        </p:sp>
      </p:grpSp>
      <p:sp>
        <p:nvSpPr>
          <p:cNvPr id="15" name="Line 9"/>
          <p:cNvSpPr/>
          <p:nvPr/>
        </p:nvSpPr>
        <p:spPr>
          <a:xfrm flipV="1">
            <a:off x="3276600" y="4013200"/>
            <a:ext cx="3048000" cy="381000"/>
          </a:xfrm>
          <a:prstGeom prst="line">
            <a:avLst/>
          </a:prstGeom>
          <a:ln w="57150" cap="flat" cmpd="sng">
            <a:solidFill>
              <a:srgbClr val="FF0000"/>
            </a:solidFill>
            <a:prstDash val="solid"/>
            <a:round/>
            <a:headEnd type="oval" w="med" len="med"/>
            <a:tailEnd type="oval" w="med" len="med"/>
          </a:ln>
        </p:spPr>
      </p:sp>
      <p:sp>
        <p:nvSpPr>
          <p:cNvPr id="16" name="Line 10"/>
          <p:cNvSpPr/>
          <p:nvPr/>
        </p:nvSpPr>
        <p:spPr>
          <a:xfrm>
            <a:off x="2362200" y="5410200"/>
            <a:ext cx="914400" cy="469900"/>
          </a:xfrm>
          <a:prstGeom prst="line">
            <a:avLst/>
          </a:prstGeom>
          <a:ln w="57150" cap="flat" cmpd="sng">
            <a:solidFill>
              <a:srgbClr val="FF0000"/>
            </a:solidFill>
            <a:prstDash val="solid"/>
            <a:round/>
            <a:headEnd type="oval" w="med" len="med"/>
            <a:tailEnd type="oval" w="med" len="med"/>
          </a:ln>
        </p:spPr>
      </p:sp>
      <p:sp>
        <p:nvSpPr>
          <p:cNvPr id="17" name="Line 6"/>
          <p:cNvSpPr/>
          <p:nvPr/>
        </p:nvSpPr>
        <p:spPr>
          <a:xfrm flipV="1">
            <a:off x="4138613" y="5084763"/>
            <a:ext cx="1441450" cy="358775"/>
          </a:xfrm>
          <a:prstGeom prst="line">
            <a:avLst/>
          </a:prstGeom>
          <a:ln w="38100" cap="flat" cmpd="sng">
            <a:solidFill>
              <a:srgbClr val="FF0000"/>
            </a:solidFill>
            <a:prstDash val="solid"/>
            <a:round/>
            <a:headEnd type="oval" w="lg" len="lg"/>
            <a:tailEnd type="oval"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MWY3NzZhYWMyMDk1ODkzOGNmMTIwMGViNGI4OGVlNTM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ln>
      </a:spPr>
      <a:bodyPr>
        <a:spAutoFit/>
      </a:bodyPr>
      <a:lstStyle>
        <a:defPPr marL="0" lvl="0" indent="0" eaLnBrk="1" hangingPunct="1">
          <a:spcBef>
            <a:spcPct val="0"/>
          </a:spcBef>
          <a:buNone/>
          <a:defRPr lang="en-US" altLang="zh-CN" sz="2400" b="1" i="1" dirty="0">
            <a:solidFill>
              <a:srgbClr val="0000FF"/>
            </a:solidFill>
            <a:latin typeface="Times New Roman" panose="02020603050405020304" pitchFamily="18" charset="0"/>
            <a:ea typeface="华文楷体" panose="02010600040101010101" pitchFamily="2"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10542</Words>
  <Application>WPS 演示</Application>
  <PresentationFormat>全屏显示(4:3)</PresentationFormat>
  <Paragraphs>1140</Paragraphs>
  <Slides>72</Slides>
  <Notes>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9</vt:i4>
      </vt:variant>
      <vt:variant>
        <vt:lpstr>幻灯片标题</vt:lpstr>
      </vt:variant>
      <vt:variant>
        <vt:i4>72</vt:i4>
      </vt:variant>
    </vt:vector>
  </HeadingPairs>
  <TitlesOfParts>
    <vt:vector size="97" baseType="lpstr">
      <vt:lpstr>Arial</vt:lpstr>
      <vt:lpstr>宋体</vt:lpstr>
      <vt:lpstr>Wingdings</vt:lpstr>
      <vt:lpstr>华文楷体</vt:lpstr>
      <vt:lpstr>Times New Roman</vt:lpstr>
      <vt:lpstr>楷体</vt:lpstr>
      <vt:lpstr>楷体_GB2312</vt:lpstr>
      <vt:lpstr>新宋体</vt:lpstr>
      <vt:lpstr>微软雅黑</vt:lpstr>
      <vt:lpstr>Arial Unicode MS</vt:lpstr>
      <vt:lpstr>Wingdings</vt:lpstr>
      <vt:lpstr>华文行楷</vt:lpstr>
      <vt:lpstr>幼圆</vt:lpstr>
      <vt:lpstr>楷体_GB2312</vt:lpstr>
      <vt:lpstr>Monotype Sorts</vt:lpstr>
      <vt:lpstr>默认设计模板</vt:lpstr>
      <vt:lpstr>Equation.3</vt:lpstr>
      <vt:lpstr>Equation.AxMath</vt:lpstr>
      <vt:lpstr>Equation.AxMath</vt:lpstr>
      <vt:lpstr>Equation.DSMT4</vt:lpstr>
      <vt:lpstr>Equation.DSMT4</vt:lpstr>
      <vt:lpstr>Equation.3</vt:lpstr>
      <vt:lpstr>Equation.3</vt:lpstr>
      <vt:lpstr>Equation.DSMT4</vt:lpstr>
      <vt:lpstr>PBrush</vt:lpstr>
      <vt:lpstr>第3章  基本图形光栅化</vt:lpstr>
      <vt:lpstr>3.7 裁剪 Clipping</vt:lpstr>
      <vt:lpstr>PowerPoint 演示文稿</vt:lpstr>
      <vt:lpstr>PowerPoint 演示文稿</vt:lpstr>
      <vt:lpstr>PowerPoint 演示文稿</vt:lpstr>
      <vt:lpstr>3.7.1 点的裁剪</vt:lpstr>
      <vt:lpstr>3.7.1 点的裁剪</vt:lpstr>
      <vt:lpstr>3.7.2 直线裁剪</vt:lpstr>
      <vt:lpstr>3.7.2 直线裁剪</vt:lpstr>
      <vt:lpstr>PowerPoint 演示文稿</vt:lpstr>
      <vt:lpstr>3.7.2 直线裁剪--Cohen-SutherLand编码裁剪算法</vt:lpstr>
      <vt:lpstr>3.7.2 直线裁剪--Cohen-SutherLand编码裁剪算法</vt:lpstr>
      <vt:lpstr>3.7.2 直线裁剪--Cohen-SutherLand编码裁剪算法</vt:lpstr>
      <vt:lpstr>PowerPoint 演示文稿</vt:lpstr>
      <vt:lpstr>3.7.2 直线裁剪--Cohen-SutherLand编码裁剪算法</vt:lpstr>
      <vt:lpstr>3.7.2 直线裁剪--Cohen-SutherLand编码裁剪算法</vt:lpstr>
      <vt:lpstr>3.7.2 直线裁剪--Cohen-SutherLand编码裁剪算法</vt:lpstr>
      <vt:lpstr>PowerPoint 演示文稿</vt:lpstr>
      <vt:lpstr>PowerPoint 演示文稿</vt:lpstr>
      <vt:lpstr>3.7.2 直线裁剪--Cohen-SutherLand编码裁剪算法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3.7.2 直线裁剪--Liang-Barsky参数化裁剪算法</vt:lpstr>
      <vt:lpstr>3.7.2 直线裁剪--Liang-Barsky参数化裁剪算法</vt:lpstr>
      <vt:lpstr>PowerPoint 演示文稿</vt:lpstr>
      <vt:lpstr>PowerPoint 演示文稿</vt:lpstr>
      <vt:lpstr>PowerPoint 演示文稿</vt:lpstr>
      <vt:lpstr>PowerPoint 演示文稿</vt:lpstr>
      <vt:lpstr>PowerPoint 演示文稿</vt:lpstr>
      <vt:lpstr>3.7.2 直线裁剪--Liang-Barsky参数化裁剪算法--步骤</vt:lpstr>
      <vt:lpstr>3.7.2 直线裁剪--Liang-Barsky参数化裁剪算法--步骤</vt:lpstr>
      <vt:lpstr>PowerPoint 演示文稿</vt:lpstr>
      <vt:lpstr>PowerPoint 演示文稿</vt:lpstr>
      <vt:lpstr>PowerPoint 演示文稿</vt:lpstr>
      <vt:lpstr>PowerPoint 演示文稿</vt:lpstr>
      <vt:lpstr>直线段裁剪练习</vt:lpstr>
      <vt:lpstr>3.7.3 多边形的裁剪</vt:lpstr>
      <vt:lpstr>PowerPoint 演示文稿</vt:lpstr>
      <vt:lpstr>Why Is Clipping Hard?</vt:lpstr>
      <vt:lpstr>Why Is Clipping Hard?</vt:lpstr>
      <vt:lpstr>3.7.3 多边形的裁剪--特点</vt:lpstr>
      <vt:lpstr>PowerPoint 演示文稿</vt:lpstr>
      <vt:lpstr>Sutherland-Hodgman Clipping</vt:lpstr>
      <vt:lpstr>Sutherland-Hodgman Clipping</vt:lpstr>
      <vt:lpstr>Sutherland-Hodgman Clipping</vt:lpstr>
      <vt:lpstr>Sutherland-Hodgman Clipping</vt:lpstr>
      <vt:lpstr>Sutherland-Hodgman Clipping</vt:lpstr>
      <vt:lpstr>Sutherland-Hodgman Clipping</vt:lpstr>
      <vt:lpstr>Sutherland-Hodgman Clipping</vt:lpstr>
      <vt:lpstr>Sutherland-Hodgman Clipping</vt:lpstr>
      <vt:lpstr>Sutherland-Hodgman Clipping</vt:lpstr>
      <vt:lpstr>Sutherland-Hodgman Clipping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补充：Weiler-Athenton多边形裁剪算法 ---双边裁剪法</vt:lpstr>
      <vt:lpstr>Weiler-Athenton多边形裁剪算法</vt:lpstr>
      <vt:lpstr>Weiler-Athenton多边形裁剪算法</vt:lpstr>
      <vt:lpstr>Weiler-Athenton多边形裁剪算法</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基本图形光栅化   区域填充</dc:title>
  <dc:creator>USER</dc:creator>
  <cp:lastModifiedBy>admin</cp:lastModifiedBy>
  <cp:revision>395</cp:revision>
  <dcterms:created xsi:type="dcterms:W3CDTF">2011-03-21T04:02:00Z</dcterms:created>
  <dcterms:modified xsi:type="dcterms:W3CDTF">2023-10-16T08:14:52Z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C61E3BD2BEC04C6CB37FC51166F25EA1_13</vt:lpwstr>
  </property>
</Properties>
</file>