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sldIdLst>
    <p:sldId id="296" r:id="rId4"/>
    <p:sldId id="304" r:id="rId5"/>
    <p:sldId id="675" r:id="rId7"/>
    <p:sldId id="674" r:id="rId8"/>
    <p:sldId id="310" r:id="rId9"/>
    <p:sldId id="677" r:id="rId10"/>
    <p:sldId id="678" r:id="rId11"/>
    <p:sldId id="730" r:id="rId12"/>
    <p:sldId id="679" r:id="rId13"/>
    <p:sldId id="729" r:id="rId14"/>
    <p:sldId id="680" r:id="rId15"/>
    <p:sldId id="728" r:id="rId16"/>
    <p:sldId id="682" r:id="rId17"/>
    <p:sldId id="683" r:id="rId18"/>
    <p:sldId id="731" r:id="rId19"/>
    <p:sldId id="684" r:id="rId20"/>
    <p:sldId id="685" r:id="rId21"/>
    <p:sldId id="686" r:id="rId22"/>
    <p:sldId id="747" r:id="rId23"/>
    <p:sldId id="745" r:id="rId24"/>
    <p:sldId id="691" r:id="rId25"/>
    <p:sldId id="687" r:id="rId26"/>
    <p:sldId id="693" r:id="rId27"/>
    <p:sldId id="736" r:id="rId28"/>
    <p:sldId id="737" r:id="rId29"/>
    <p:sldId id="738" r:id="rId30"/>
    <p:sldId id="748" r:id="rId31"/>
    <p:sldId id="739" r:id="rId32"/>
    <p:sldId id="740" r:id="rId33"/>
    <p:sldId id="741" r:id="rId34"/>
    <p:sldId id="742" r:id="rId35"/>
    <p:sldId id="743" r:id="rId36"/>
    <p:sldId id="751" r:id="rId37"/>
    <p:sldId id="699" r:id="rId38"/>
    <p:sldId id="706" r:id="rId39"/>
    <p:sldId id="707" r:id="rId40"/>
    <p:sldId id="708" r:id="rId41"/>
    <p:sldId id="709" r:id="rId42"/>
    <p:sldId id="710" r:id="rId43"/>
    <p:sldId id="711" r:id="rId44"/>
    <p:sldId id="712" r:id="rId45"/>
    <p:sldId id="713" r:id="rId46"/>
    <p:sldId id="714" r:id="rId47"/>
    <p:sldId id="715" r:id="rId48"/>
    <p:sldId id="716" r:id="rId49"/>
    <p:sldId id="749" r:id="rId50"/>
    <p:sldId id="718" r:id="rId51"/>
    <p:sldId id="719" r:id="rId52"/>
    <p:sldId id="750" r:id="rId53"/>
    <p:sldId id="721" r:id="rId54"/>
    <p:sldId id="752" r:id="rId55"/>
    <p:sldId id="257" r:id="rId56"/>
    <p:sldId id="753" r:id="rId57"/>
    <p:sldId id="754" r:id="rId58"/>
    <p:sldId id="773" r:id="rId59"/>
    <p:sldId id="770" r:id="rId60"/>
    <p:sldId id="763" r:id="rId61"/>
    <p:sldId id="764" r:id="rId62"/>
    <p:sldId id="765" r:id="rId63"/>
    <p:sldId id="766" r:id="rId64"/>
    <p:sldId id="767" r:id="rId65"/>
    <p:sldId id="768" r:id="rId66"/>
    <p:sldId id="771" r:id="rId67"/>
    <p:sldId id="769" r:id="rId68"/>
    <p:sldId id="774" r:id="rId69"/>
    <p:sldId id="498" r:id="rId70"/>
    <p:sldId id="499" r:id="rId71"/>
    <p:sldId id="775" r:id="rId72"/>
    <p:sldId id="500" r:id="rId73"/>
    <p:sldId id="501" r:id="rId74"/>
    <p:sldId id="291" r:id="rId75"/>
    <p:sldId id="820" r:id="rId76"/>
    <p:sldId id="361" r:id="rId77"/>
    <p:sldId id="292" r:id="rId78"/>
    <p:sldId id="293" r:id="rId79"/>
    <p:sldId id="362" r:id="rId80"/>
    <p:sldId id="294" r:id="rId81"/>
    <p:sldId id="363" r:id="rId82"/>
    <p:sldId id="389" r:id="rId83"/>
    <p:sldId id="364" r:id="rId84"/>
    <p:sldId id="842" r:id="rId85"/>
    <p:sldId id="365" r:id="rId86"/>
    <p:sldId id="366" r:id="rId87"/>
    <p:sldId id="367" r:id="rId88"/>
    <p:sldId id="368" r:id="rId89"/>
    <p:sldId id="370" r:id="rId90"/>
    <p:sldId id="415" r:id="rId91"/>
    <p:sldId id="381" r:id="rId92"/>
    <p:sldId id="382" r:id="rId93"/>
    <p:sldId id="843" r:id="rId94"/>
    <p:sldId id="861" r:id="rId95"/>
    <p:sldId id="845" r:id="rId96"/>
    <p:sldId id="862" r:id="rId97"/>
    <p:sldId id="863" r:id="rId98"/>
    <p:sldId id="848" r:id="rId99"/>
    <p:sldId id="390" r:id="rId100"/>
    <p:sldId id="393" r:id="rId101"/>
    <p:sldId id="383" r:id="rId102"/>
    <p:sldId id="392" r:id="rId103"/>
  </p:sldIdLst>
  <p:sldSz cx="9144000" cy="6858000" type="screen4x3"/>
  <p:notesSz cx="6858000" cy="9144000"/>
  <p:custDataLst>
    <p:tags r:id="rId10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14" userDrawn="1">
          <p15:clr>
            <a:srgbClr val="A4A3A4"/>
          </p15:clr>
        </p15:guide>
        <p15:guide id="2" pos="2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009900"/>
    <a:srgbClr val="008000"/>
    <a:srgbClr val="000099"/>
    <a:srgbClr val="4F56E7"/>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657"/>
  </p:normalViewPr>
  <p:slideViewPr>
    <p:cSldViewPr showGuides="1">
      <p:cViewPr varScale="1">
        <p:scale>
          <a:sx n="98" d="100"/>
          <a:sy n="98" d="100"/>
        </p:scale>
        <p:origin x="-1992" y="-90"/>
      </p:cViewPr>
      <p:guideLst>
        <p:guide orient="horz" pos="2114"/>
        <p:guide pos="29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7" Type="http://schemas.openxmlformats.org/officeDocument/2006/relationships/tags" Target="tags/tag96.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16.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16.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2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p>
            <a:pPr lvl="0"/>
            <a:r>
              <a:rPr lang="zh-CN" altLang="en-US" dirty="0"/>
              <a:t>用画图软件为例说明</a:t>
            </a:r>
            <a:endParaRPr lang="zh-CN" altLang="en-US" dirty="0"/>
          </a:p>
        </p:txBody>
      </p:sp>
      <p:sp>
        <p:nvSpPr>
          <p:cNvPr id="81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p:sp>
      <p:sp>
        <p:nvSpPr>
          <p:cNvPr id="31746" name="备注占位符 2"/>
          <p:cNvSpPr>
            <a:spLocks noGrp="1"/>
          </p:cNvSpPr>
          <p:nvPr>
            <p:ph type="body"/>
          </p:nvPr>
        </p:nvSpPr>
        <p:spPr/>
        <p:txBody>
          <a:bodyPr wrap="square" lIns="91440" tIns="45720" rIns="91440" bIns="45720" anchor="t" anchorCtr="0"/>
          <a:p>
            <a:pPr lvl="0"/>
            <a:r>
              <a:rPr lang="zh-CN" altLang="en-US" dirty="0"/>
              <a:t>物以类聚</a:t>
            </a:r>
            <a:endParaRPr lang="zh-CN" altLang="en-US" dirty="0"/>
          </a:p>
        </p:txBody>
      </p:sp>
      <p:sp>
        <p:nvSpPr>
          <p:cNvPr id="3174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p:sp>
      <p:sp>
        <p:nvSpPr>
          <p:cNvPr id="35842" name="备注占位符 2"/>
          <p:cNvSpPr>
            <a:spLocks noGrp="1"/>
          </p:cNvSpPr>
          <p:nvPr>
            <p:ph type="body"/>
          </p:nvPr>
        </p:nvSpPr>
        <p:spPr/>
        <p:txBody>
          <a:bodyPr wrap="square" lIns="91440" tIns="45720" rIns="91440" bIns="45720" anchor="t" anchorCtr="0"/>
          <a:p>
            <a:pPr marL="0" lvl="1" indent="0"/>
            <a:r>
              <a:rPr lang="zh-CN" altLang="en-US" b="1" dirty="0">
                <a:latin typeface="楷体" panose="02010609060101010101" pitchFamily="49" charset="-122"/>
                <a:ea typeface="楷体" panose="02010609060101010101" pitchFamily="49" charset="-122"/>
                <a:sym typeface="+mn-ea"/>
              </a:rPr>
              <a:t>利用扫描线的连贯性，将一条扫描线和多边形边界的交点进行排序（偶数个交点），配对，并填充扫描线上每一个区段</a:t>
            </a:r>
            <a:endParaRPr lang="en-US" altLang="zh-CN" b="1" dirty="0">
              <a:latin typeface="楷体" panose="02010609060101010101" pitchFamily="49" charset="-122"/>
              <a:ea typeface="楷体" panose="02010609060101010101" pitchFamily="49" charset="-122"/>
              <a:sym typeface="+mn-ea"/>
            </a:endParaRPr>
          </a:p>
          <a:p>
            <a:pPr marL="0" lvl="1" indent="0"/>
            <a:endParaRPr lang="en-US" altLang="zh-CN" b="1" dirty="0">
              <a:ea typeface="华文楷体" panose="02010600040101010101" pitchFamily="2" charset="-122"/>
            </a:endParaRPr>
          </a:p>
          <a:p>
            <a:pPr lvl="0"/>
            <a:endParaRPr lang="zh-CN" altLang="en-US" dirty="0"/>
          </a:p>
        </p:txBody>
      </p:sp>
      <p:sp>
        <p:nvSpPr>
          <p:cNvPr id="3584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p:nvPr>
        </p:nvSpPr>
        <p:spPr/>
        <p:txBody>
          <a:bodyPr wrap="square" lIns="91440" tIns="45720" rIns="91440" bIns="45720" anchor="t" anchorCtr="0"/>
          <a:p>
            <a:pPr lvl="0"/>
            <a:r>
              <a:rPr lang="zh-CN" altLang="en-US" b="1" dirty="0">
                <a:latin typeface="Times New Roman" panose="02020603050405020304" pitchFamily="18" charset="0"/>
                <a:ea typeface="楷体" panose="02010609060101010101" pitchFamily="49" charset="-122"/>
              </a:rPr>
              <a:t>下一条扫描线重复上述步骤</a:t>
            </a:r>
            <a:endParaRPr lang="zh-CN" altLang="en-US" b="1" dirty="0">
              <a:latin typeface="Times New Roman" panose="02020603050405020304" pitchFamily="18" charset="0"/>
              <a:ea typeface="楷体" panose="02010609060101010101" pitchFamily="49" charset="-122"/>
            </a:endParaRPr>
          </a:p>
          <a:p>
            <a:pPr lvl="0"/>
            <a:endParaRPr lang="zh-CN" altLang="en-US" dirty="0"/>
          </a:p>
        </p:txBody>
      </p:sp>
      <p:sp>
        <p:nvSpPr>
          <p:cNvPr id="389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noTextEdit="1"/>
          </p:cNvSpPr>
          <p:nvPr>
            <p:ph type="sldImg"/>
          </p:nvPr>
        </p:nvSpPr>
        <p:spPr/>
      </p:sp>
      <p:sp>
        <p:nvSpPr>
          <p:cNvPr id="40962" name="备注占位符 2"/>
          <p:cNvSpPr>
            <a:spLocks noGrp="1"/>
          </p:cNvSpPr>
          <p:nvPr>
            <p:ph type="body"/>
          </p:nvPr>
        </p:nvSpPr>
        <p:spPr/>
        <p:txBody>
          <a:bodyPr wrap="square" lIns="91440" tIns="45720" rIns="91440" bIns="45720" anchor="t" anchorCtr="0"/>
          <a:p>
            <a:pPr lvl="0"/>
            <a:endParaRPr lang="zh-CN" altLang="en-US" dirty="0"/>
          </a:p>
        </p:txBody>
      </p:sp>
      <p:sp>
        <p:nvSpPr>
          <p:cNvPr id="409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AEL</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书中称为</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AET</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10000"/>
              </a:lnSpc>
              <a:spcBef>
                <a:spcPts val="600"/>
              </a:spcBef>
              <a:spcAft>
                <a:spcPct val="0"/>
              </a:spcAft>
              <a:buClrTx/>
              <a:buSzTx/>
              <a:buFontTx/>
              <a:buNone/>
              <a:defRPr/>
            </a:pP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分类（</a:t>
            </a:r>
            <a:r>
              <a:rPr kumimoji="0" lang="zh-CN" altLang="en-US" sz="2400" b="1" i="0" u="none" strike="noStrike" kern="1200" cap="none" spc="0" normalizeH="0" baseline="0" noProof="1" smtClean="0">
                <a:ln>
                  <a:noFill/>
                </a:ln>
                <a:solidFill>
                  <a:srgbClr val="FD1503"/>
                </a:solidFill>
                <a:effectLst/>
                <a:uLnTx/>
                <a:uFillTx/>
                <a:latin typeface="Times New Roman" panose="02020603050405020304" pitchFamily="18" charset="0"/>
                <a:ea typeface="楷体" panose="02010609060101010101" pitchFamily="49" charset="-122"/>
                <a:cs typeface="+mn-cs"/>
              </a:rPr>
              <a:t>有序</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）的边表</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ET (Sorted Edge Table)</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为提高效率，在处理一条扫描线时，仅对与它相交的边进行求交计算。</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活化边链表</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AEL (Active Edge List) </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：记录</a:t>
            </a:r>
            <a:r>
              <a:rPr kumimoji="0" lang="zh-CN" altLang="en-US" sz="2400" b="1" i="0" u="none" strike="noStrike" kern="1200" cap="none" spc="0" normalizeH="0" baseline="0" noProof="1" smtClean="0">
                <a:ln>
                  <a:noFill/>
                </a:ln>
                <a:solidFill>
                  <a:srgbClr val="FF0000"/>
                </a:solidFill>
                <a:effectLst/>
                <a:uLnTx/>
                <a:uFillTx/>
                <a:latin typeface="Times New Roman" panose="02020603050405020304" pitchFamily="18" charset="0"/>
                <a:ea typeface="楷体" panose="02010609060101010101" pitchFamily="49" charset="-122"/>
                <a:cs typeface="+mn-cs"/>
              </a:rPr>
              <a:t>与当前扫描线相交的边</a:t>
            </a:r>
            <a:endPar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457200" marR="0" lvl="1" indent="0" algn="l" defTabSz="914400" rtl="0" eaLnBrk="1" fontAlgn="base" latinLnBrk="0" hangingPunct="1">
              <a:lnSpc>
                <a:spcPct val="110000"/>
              </a:lnSpc>
              <a:spcBef>
                <a:spcPts val="600"/>
              </a:spcBef>
              <a:spcAft>
                <a:spcPct val="0"/>
              </a:spcAft>
              <a:buClrTx/>
              <a:buSzTx/>
              <a:buFontTx/>
              <a:buNone/>
              <a:defRPr/>
            </a:pP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它们基本元素都是边数据结构</a:t>
            </a:r>
            <a:endParaRPr kumimoji="0" lang="zh-CN" altLang="en-US" sz="2400" b="1"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初始时，所有边按照下端点</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y</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坐标分组放在</a:t>
            </a:r>
            <a:r>
              <a:rPr kumimoji="0" lang="zh-CN" altLang="en-US" sz="2400" b="1"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分类有序边表</a:t>
            </a:r>
            <a:r>
              <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ET</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Sorted Edge Table</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中，</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记录多边形所有边的信息</a:t>
            </a:r>
            <a:endPar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3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p:txBody>
          <a:bodyPr wrap="square" lIns="91440" tIns="45720" rIns="91440" bIns="45720" anchor="t" anchorCtr="0"/>
          <a:p>
            <a:pPr lvl="0"/>
            <a:r>
              <a:rPr lang="zh-CN" altLang="en-US" b="1" dirty="0">
                <a:latin typeface="华文楷体" panose="02010600040101010101" pitchFamily="2" charset="-122"/>
                <a:ea typeface="华文楷体" panose="02010600040101010101" pitchFamily="2" charset="-122"/>
              </a:rPr>
              <a:t> （有序链表插入）</a:t>
            </a:r>
            <a:endParaRPr lang="en-US" altLang="zh-CN" b="1" dirty="0">
              <a:latin typeface="华文楷体" panose="02010600040101010101" pitchFamily="2" charset="-122"/>
              <a:ea typeface="华文楷体" panose="02010600040101010101" pitchFamily="2" charset="-122"/>
            </a:endParaRPr>
          </a:p>
          <a:p>
            <a:pPr lvl="0"/>
            <a:endParaRPr lang="zh-CN" altLang="en-US" dirty="0"/>
          </a:p>
        </p:txBody>
      </p:sp>
      <p:sp>
        <p:nvSpPr>
          <p:cNvPr id="481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71682" name="Rectangle 2"/>
          <p:cNvSpPr>
            <a:spLocks noRot="1" noTextEdit="1"/>
          </p:cNvSpPr>
          <p:nvPr>
            <p:ph type="sldImg"/>
          </p:nvPr>
        </p:nvSpPr>
        <p:spPr>
          <a:xfrm>
            <a:off x="1144588" y="685800"/>
            <a:ext cx="4573587" cy="3430588"/>
          </a:xfrm>
        </p:spPr>
      </p:sp>
      <p:sp>
        <p:nvSpPr>
          <p:cNvPr id="71683" name="Rectangle 3"/>
          <p:cNvSpPr>
            <a:spLocks noGrp="1"/>
          </p:cNvSpPr>
          <p:nvPr>
            <p:ph type="body"/>
          </p:nvPr>
        </p:nvSpPr>
        <p:spPr>
          <a:xfrm>
            <a:off x="687388" y="4344988"/>
            <a:ext cx="5483225" cy="4113212"/>
          </a:xfrm>
        </p:spPr>
        <p:txBody>
          <a:bodyPr wrap="square" lIns="91440" tIns="45720" rIns="91440" bIns="45720" anchor="t" anchorCtr="0"/>
          <a:p>
            <a:pPr lvl="0" eaLnBrk="1" hangingPunct="1"/>
            <a:r>
              <a:rPr lang="zh-CN" altLang="en-US" b="1" dirty="0">
                <a:latin typeface="楷体" panose="02010609060101010101" pitchFamily="49" charset="-122"/>
                <a:ea typeface="楷体" panose="02010609060101010101" pitchFamily="49" charset="-122"/>
              </a:rPr>
              <a:t>，整数比较，浮点数排序</a:t>
            </a:r>
            <a:endParaRPr lang="zh-CN" altLang="zh-CN" dirty="0">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10000"/>
              </a:lnSpc>
              <a:spcBef>
                <a:spcPts val="600"/>
              </a:spcBef>
              <a:spcAft>
                <a:spcPct val="0"/>
              </a:spcAft>
              <a:buClrTx/>
              <a:buSzTx/>
              <a:buFontTx/>
              <a:buNone/>
              <a:defRPr/>
            </a:pPr>
            <a:r>
              <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边标志法算法分为两个步骤：</a:t>
            </a:r>
            <a:endPar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0" lang="en-US" altLang="zh-CN"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1</a:t>
            </a:r>
            <a:r>
              <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）对多边形的每条边进行直线扫描转换，即对多边形边界所经过的像素打上标志；</a:t>
            </a:r>
            <a:endPar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0" lang="en-US" altLang="zh-CN"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2</a:t>
            </a:r>
            <a:r>
              <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）填充，即对每条与多边形相交的扫描线，从左至右逐个访问该扫描线上的像素。使用一个布尔变量</a:t>
            </a:r>
            <a:r>
              <a:rPr kumimoji="0" lang="en-US" altLang="zh-CN"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来指示当前的状态，若在多边形内，则</a:t>
            </a:r>
            <a:r>
              <a:rPr kumimoji="0" lang="en-US" altLang="zh-CN"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为真；否则为假。</a:t>
            </a:r>
            <a:endParaRPr kumimoji="0" lang="zh-CN" altLang="en-US" sz="28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457200" marR="0" lvl="1" indent="0" algn="l" defTabSz="914400" rtl="0" eaLnBrk="1" fontAlgn="base" latinLnBrk="0" hangingPunct="1">
              <a:lnSpc>
                <a:spcPct val="110000"/>
              </a:lnSpc>
              <a:spcBef>
                <a:spcPts val="600"/>
              </a:spcBef>
              <a:spcAft>
                <a:spcPct val="0"/>
              </a:spcAft>
              <a:buClrTx/>
              <a:buSzTx/>
              <a:buFontTx/>
              <a:buNone/>
              <a:defRPr/>
            </a:pPr>
            <a:r>
              <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的初始值为假，每当当前访问像素为被打上标志的点，就把</a:t>
            </a:r>
            <a:r>
              <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取反；对未打上标志的点，</a:t>
            </a:r>
            <a:r>
              <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不变。若访问当前像素时，对</a:t>
            </a:r>
            <a:r>
              <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作必要操作后，</a:t>
            </a:r>
            <a:r>
              <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inside</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为真，则把该像素置为多边形要填充的颜色。</a:t>
            </a:r>
            <a:r>
              <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华文楷体" panose="02010600040101010101" pitchFamily="2" charset="-122"/>
                <a:cs typeface="+mn-cs"/>
              </a:rPr>
              <a:t> </a:t>
            </a:r>
            <a:endParaRPr kumimoji="0" lang="en-US" altLang="zh-CN" sz="2450" b="1" i="0" u="none" strike="noStrike" kern="1200" cap="none" spc="0" normalizeH="0" baseline="0" noProof="1" smtClean="0">
              <a:ln>
                <a:noFill/>
              </a:ln>
              <a:solidFill>
                <a:schemeClr val="tx1"/>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void edge_mark_fill(POYGON polydef,int color)</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对多边形</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polydef</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每条边进行直线扫描转换</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inside = false;</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for(</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每条与多边形</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polydef</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相交的扫描线</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y)</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for(</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扫描线上每个像素</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if(</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像素</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x</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被打上边标志</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inside=!inside;</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if(inside!=false)</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putpixel(x,y,</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填充色</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else</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putpixel(x,y,</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背景色</a:t>
            </a: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10000"/>
              </a:lnSpc>
              <a:spcBef>
                <a:spcPts val="600"/>
              </a:spcBef>
              <a:spcAft>
                <a:spcPct val="0"/>
              </a:spcAft>
              <a:buClrTx/>
              <a:buSzTx/>
              <a:buFontTx/>
              <a:buNone/>
              <a:defRPr/>
            </a:pPr>
            <a:endParaRPr kumimoji="0" lang="zh-CN" altLang="en-US" sz="2450" b="1" i="0" u="none" strike="noStrike" kern="1200" cap="none" spc="0" normalizeH="0" baseline="0" noProof="1" smtClean="0">
              <a:ln>
                <a:noFill/>
              </a:ln>
              <a:solidFill>
                <a:schemeClr val="tx1"/>
              </a:solidFill>
              <a:effectLst/>
              <a:uLnTx/>
              <a:uFillTx/>
              <a:latin typeface="Times New Roman" panose="02020603050405020304" pitchFamily="18" charset="0"/>
              <a:ea typeface="华文楷体" panose="0201060004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虽然边标志法与有序表法的软件执行速度差不多，但由于边标志法不必建立维护边表以及对它排序，所以边标志法比有序边表法硬件执行速度快，更适合硬件实现</a:t>
            </a:r>
            <a:endParaRPr kumimoji="0" lang="zh-CN" altLang="en-US" sz="12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nchorCtr="0"/>
          <a:p>
            <a:pPr lvl="0"/>
            <a:r>
              <a:rPr lang="zh-CN" altLang="en-US" dirty="0"/>
              <a:t>用画图软件为例说明</a:t>
            </a:r>
            <a:endParaRPr lang="zh-CN" altLang="en-US" dirty="0"/>
          </a:p>
        </p:txBody>
      </p:sp>
      <p:sp>
        <p:nvSpPr>
          <p:cNvPr id="757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p:sp>
      <p:sp>
        <p:nvSpPr>
          <p:cNvPr id="78850" name="备注占位符 2"/>
          <p:cNvSpPr>
            <a:spLocks noGrp="1"/>
          </p:cNvSpPr>
          <p:nvPr>
            <p:ph type="body"/>
          </p:nvPr>
        </p:nvSpPr>
        <p:spPr/>
        <p:txBody>
          <a:bodyPr wrap="square" lIns="91440" tIns="45720" rIns="91440" bIns="45720" anchor="t" anchorCtr="0"/>
          <a:p>
            <a:pPr lvl="0"/>
            <a:r>
              <a:rPr lang="en-US" altLang="en-US" b="1" dirty="0">
                <a:latin typeface="楷体" panose="02010609060101010101" pitchFamily="49" charset="-122"/>
                <a:ea typeface="楷体" panose="02010609060101010101" pitchFamily="49" charset="-122"/>
                <a:sym typeface="+mn-ea"/>
              </a:rPr>
              <a:t>顺序（</a:t>
            </a:r>
            <a:r>
              <a:rPr lang="en-US" altLang="en-US" b="1" dirty="0">
                <a:solidFill>
                  <a:srgbClr val="0033CC"/>
                </a:solidFill>
                <a:latin typeface="楷体" panose="02010609060101010101" pitchFamily="49" charset="-122"/>
                <a:ea typeface="楷体" panose="02010609060101010101" pitchFamily="49" charset="-122"/>
                <a:sym typeface="+mn-ea"/>
              </a:rPr>
              <a:t>顺或逆时针</a:t>
            </a:r>
            <a:r>
              <a:rPr lang="en-US" altLang="en-US" b="1" dirty="0">
                <a:latin typeface="楷体" panose="02010609060101010101" pitchFamily="49" charset="-122"/>
                <a:ea typeface="楷体" panose="02010609060101010101" pitchFamily="49" charset="-122"/>
                <a:sym typeface="+mn-ea"/>
              </a:rPr>
              <a:t>）存放  </a:t>
            </a:r>
            <a:endParaRPr lang="en-US" altLang="zh-CN" b="1" dirty="0">
              <a:latin typeface="楷体" panose="02010609060101010101" pitchFamily="49" charset="-122"/>
              <a:ea typeface="楷体" panose="02010609060101010101" pitchFamily="49" charset="-122"/>
              <a:sym typeface="+mn-ea"/>
            </a:endParaRPr>
          </a:p>
          <a:p>
            <a:pPr lvl="0"/>
            <a:r>
              <a:rPr lang="en-US" altLang="en-US" b="1" dirty="0">
                <a:solidFill>
                  <a:srgbClr val="000099"/>
                </a:solidFill>
                <a:latin typeface="楷体" panose="02010609060101010101" pitchFamily="49" charset="-122"/>
                <a:ea typeface="楷体" panose="02010609060101010101" pitchFamily="49" charset="-122"/>
                <a:sym typeface="+mn-ea"/>
              </a:rPr>
              <a:t>面着色：为多边形内部填充颜色，</a:t>
            </a:r>
            <a:endParaRPr lang="en-US" altLang="zh-CN" b="1" dirty="0">
              <a:solidFill>
                <a:srgbClr val="000099"/>
              </a:solidFill>
              <a:latin typeface="楷体" panose="02010609060101010101" pitchFamily="49" charset="-122"/>
              <a:ea typeface="楷体" panose="02010609060101010101" pitchFamily="49" charset="-122"/>
              <a:sym typeface="+mn-ea"/>
            </a:endParaRPr>
          </a:p>
          <a:p>
            <a:pPr lvl="0" eaLnBrk="1" hangingPunct="1"/>
            <a:r>
              <a:rPr lang="en-US" altLang="en-US" sz="2600" b="1" dirty="0">
                <a:solidFill>
                  <a:srgbClr val="FF0000"/>
                </a:solidFill>
                <a:latin typeface="楷体" panose="02010609060101010101" pitchFamily="49" charset="-122"/>
                <a:ea typeface="楷体" panose="02010609060101010101" pitchFamily="49" charset="-122"/>
                <a:sym typeface="+mn-ea"/>
              </a:rPr>
              <a:t>点阵表示</a:t>
            </a:r>
            <a:r>
              <a:rPr lang="en-US" altLang="en-US" sz="2600" dirty="0">
                <a:latin typeface="楷体" panose="02010609060101010101" pitchFamily="49" charset="-122"/>
                <a:ea typeface="楷体" panose="02010609060101010101" pitchFamily="49" charset="-122"/>
                <a:sym typeface="+mn-ea"/>
              </a:rPr>
              <a:t>：</a:t>
            </a:r>
            <a:r>
              <a:rPr lang="en-US" altLang="en-US" b="1" dirty="0">
                <a:latin typeface="楷体" panose="02010609060101010101" pitchFamily="49" charset="-122"/>
                <a:ea typeface="楷体" panose="02010609060101010101" pitchFamily="49" charset="-122"/>
                <a:sym typeface="+mn-ea"/>
              </a:rPr>
              <a:t>几何信息缺失，但是具有</a:t>
            </a:r>
            <a:r>
              <a:rPr lang="en-US" altLang="en-US" b="1" dirty="0">
                <a:solidFill>
                  <a:srgbClr val="000099"/>
                </a:solidFill>
                <a:latin typeface="楷体" panose="02010609060101010101" pitchFamily="49" charset="-122"/>
                <a:ea typeface="楷体" panose="02010609060101010101" pitchFamily="49" charset="-122"/>
                <a:sym typeface="+mn-ea"/>
              </a:rPr>
              <a:t>面着色需要的图像信息</a:t>
            </a:r>
            <a:endParaRPr lang="en-US" altLang="en-US" b="1" dirty="0">
              <a:solidFill>
                <a:srgbClr val="000099"/>
              </a:solidFill>
              <a:latin typeface="楷体" panose="02010609060101010101" pitchFamily="49" charset="-122"/>
              <a:ea typeface="楷体" panose="02010609060101010101" pitchFamily="49" charset="-122"/>
              <a:sym typeface="+mn-ea"/>
            </a:endParaRPr>
          </a:p>
          <a:p>
            <a:pPr lvl="0"/>
            <a:endParaRPr lang="zh-CN" altLang="en-US" dirty="0"/>
          </a:p>
        </p:txBody>
      </p:sp>
      <p:sp>
        <p:nvSpPr>
          <p:cNvPr id="788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40" tIns="45720" rIns="91440" bIns="45720" anchor="t" anchorCtr="0"/>
          <a:p>
            <a:pPr lvl="0"/>
            <a:r>
              <a:rPr lang="en-US" altLang="en-US" b="1" dirty="0">
                <a:latin typeface="楷体" panose="02010609060101010101" pitchFamily="49" charset="-122"/>
                <a:ea typeface="楷体" panose="02010609060101010101" pitchFamily="49" charset="-122"/>
                <a:sym typeface="+mn-ea"/>
              </a:rPr>
              <a:t>顺序（</a:t>
            </a:r>
            <a:r>
              <a:rPr lang="en-US" altLang="en-US" b="1" dirty="0">
                <a:solidFill>
                  <a:srgbClr val="0033CC"/>
                </a:solidFill>
                <a:latin typeface="楷体" panose="02010609060101010101" pitchFamily="49" charset="-122"/>
                <a:ea typeface="楷体" panose="02010609060101010101" pitchFamily="49" charset="-122"/>
                <a:sym typeface="+mn-ea"/>
              </a:rPr>
              <a:t>顺或逆时针</a:t>
            </a:r>
            <a:r>
              <a:rPr lang="en-US" altLang="en-US" b="1" dirty="0">
                <a:latin typeface="楷体" panose="02010609060101010101" pitchFamily="49" charset="-122"/>
                <a:ea typeface="楷体" panose="02010609060101010101" pitchFamily="49" charset="-122"/>
                <a:sym typeface="+mn-ea"/>
              </a:rPr>
              <a:t>）存放  </a:t>
            </a:r>
            <a:endParaRPr lang="en-US" altLang="zh-CN" b="1" dirty="0">
              <a:latin typeface="楷体" panose="02010609060101010101" pitchFamily="49" charset="-122"/>
              <a:ea typeface="楷体" panose="02010609060101010101" pitchFamily="49" charset="-122"/>
              <a:sym typeface="+mn-ea"/>
            </a:endParaRPr>
          </a:p>
          <a:p>
            <a:pPr lvl="0"/>
            <a:r>
              <a:rPr lang="en-US" altLang="en-US" b="1" dirty="0">
                <a:solidFill>
                  <a:srgbClr val="000099"/>
                </a:solidFill>
                <a:latin typeface="楷体" panose="02010609060101010101" pitchFamily="49" charset="-122"/>
                <a:ea typeface="楷体" panose="02010609060101010101" pitchFamily="49" charset="-122"/>
                <a:sym typeface="+mn-ea"/>
              </a:rPr>
              <a:t>面着色：为多边形内部填充颜色，</a:t>
            </a:r>
            <a:endParaRPr lang="en-US" altLang="zh-CN" b="1" dirty="0">
              <a:solidFill>
                <a:srgbClr val="000099"/>
              </a:solidFill>
              <a:latin typeface="楷体" panose="02010609060101010101" pitchFamily="49" charset="-122"/>
              <a:ea typeface="楷体" panose="02010609060101010101" pitchFamily="49" charset="-122"/>
              <a:sym typeface="+mn-ea"/>
            </a:endParaRPr>
          </a:p>
          <a:p>
            <a:pPr lvl="0" eaLnBrk="1" hangingPunct="1"/>
            <a:r>
              <a:rPr lang="en-US" altLang="en-US" sz="2600" b="1" dirty="0">
                <a:solidFill>
                  <a:srgbClr val="FF0000"/>
                </a:solidFill>
                <a:latin typeface="楷体" panose="02010609060101010101" pitchFamily="49" charset="-122"/>
                <a:ea typeface="楷体" panose="02010609060101010101" pitchFamily="49" charset="-122"/>
                <a:sym typeface="+mn-ea"/>
              </a:rPr>
              <a:t>点阵表示</a:t>
            </a:r>
            <a:r>
              <a:rPr lang="en-US" altLang="en-US" sz="2600" dirty="0">
                <a:latin typeface="楷体" panose="02010609060101010101" pitchFamily="49" charset="-122"/>
                <a:ea typeface="楷体" panose="02010609060101010101" pitchFamily="49" charset="-122"/>
                <a:sym typeface="+mn-ea"/>
              </a:rPr>
              <a:t>：</a:t>
            </a:r>
            <a:r>
              <a:rPr lang="en-US" altLang="en-US" b="1" dirty="0">
                <a:latin typeface="楷体" panose="02010609060101010101" pitchFamily="49" charset="-122"/>
                <a:ea typeface="楷体" panose="02010609060101010101" pitchFamily="49" charset="-122"/>
                <a:sym typeface="+mn-ea"/>
              </a:rPr>
              <a:t>几何信息缺失，但是具有</a:t>
            </a:r>
            <a:r>
              <a:rPr lang="en-US" altLang="en-US" b="1" dirty="0">
                <a:solidFill>
                  <a:srgbClr val="000099"/>
                </a:solidFill>
                <a:latin typeface="楷体" panose="02010609060101010101" pitchFamily="49" charset="-122"/>
                <a:ea typeface="楷体" panose="02010609060101010101" pitchFamily="49" charset="-122"/>
                <a:sym typeface="+mn-ea"/>
              </a:rPr>
              <a:t>面着色需要的图像信息</a:t>
            </a:r>
            <a:endParaRPr lang="en-US" altLang="en-US" b="1" dirty="0">
              <a:solidFill>
                <a:srgbClr val="000099"/>
              </a:solidFill>
              <a:latin typeface="楷体" panose="02010609060101010101" pitchFamily="49" charset="-122"/>
              <a:ea typeface="楷体" panose="02010609060101010101" pitchFamily="49" charset="-122"/>
              <a:sym typeface="+mn-ea"/>
            </a:endParaRPr>
          </a:p>
          <a:p>
            <a:pPr lvl="0"/>
            <a:endParaRPr lang="zh-CN" altLang="en-US" dirty="0"/>
          </a:p>
        </p:txBody>
      </p:sp>
      <p:sp>
        <p:nvSpPr>
          <p:cNvPr id="1024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p:sp>
      <p:sp>
        <p:nvSpPr>
          <p:cNvPr id="80898" name="备注占位符 2"/>
          <p:cNvSpPr>
            <a:spLocks noGrp="1"/>
          </p:cNvSpPr>
          <p:nvPr>
            <p:ph type="body"/>
          </p:nvPr>
        </p:nvSpPr>
        <p:spPr/>
        <p:txBody>
          <a:bodyPr wrap="square" lIns="91440" tIns="45720" rIns="91440" bIns="45720" anchor="t" anchorCtr="0"/>
          <a:p>
            <a:pPr marL="0" lvl="1" indent="0"/>
            <a:r>
              <a:rPr lang="zh-CN" altLang="en-US" sz="2400" b="1" dirty="0">
                <a:latin typeface="楷体" panose="02010609060101010101" pitchFamily="49" charset="-122"/>
                <a:ea typeface="楷体" panose="02010609060101010101" pitchFamily="49" charset="-122"/>
              </a:rPr>
              <a:t>四连通区域也是八连通区域，反之不成立。</a:t>
            </a:r>
            <a:endParaRPr lang="en-US" altLang="zh-CN" sz="2400" b="1" dirty="0">
              <a:latin typeface="楷体" panose="02010609060101010101" pitchFamily="49" charset="-122"/>
              <a:ea typeface="楷体" panose="02010609060101010101" pitchFamily="49" charset="-122"/>
            </a:endParaRPr>
          </a:p>
          <a:p>
            <a:pPr lvl="0"/>
            <a:endParaRPr lang="zh-CN" altLang="en-US" dirty="0"/>
          </a:p>
        </p:txBody>
      </p:sp>
      <p:sp>
        <p:nvSpPr>
          <p:cNvPr id="808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nchorCtr="0"/>
          <a:p>
            <a:pPr lvl="0"/>
            <a:r>
              <a:rPr lang="zh-CN" altLang="en-US" dirty="0"/>
              <a:t>八向算法？</a:t>
            </a:r>
            <a:endParaRPr lang="zh-CN" altLang="en-US" dirty="0"/>
          </a:p>
        </p:txBody>
      </p:sp>
      <p:sp>
        <p:nvSpPr>
          <p:cNvPr id="8704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递归层数过多会导致栈溢出。</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p:txBody>
          <a:bodyPr wrap="square" lIns="91440" tIns="45720" rIns="91440" bIns="45720" anchor="t" anchorCtr="0"/>
          <a:p>
            <a:pPr lvl="0" eaLnBrk="1" hangingPunct="1"/>
            <a:r>
              <a:rPr lang="zh-CN" altLang="en-US" dirty="0"/>
              <a:t>模拟系统栈的变化，用栈结构来实现简单的种子填充：</a:t>
            </a:r>
            <a:endParaRPr lang="zh-CN" altLang="en-US" dirty="0"/>
          </a:p>
          <a:p>
            <a:pPr lvl="0" eaLnBrk="1" hangingPunct="1"/>
            <a:r>
              <a:rPr lang="zh-CN" altLang="en-US" dirty="0"/>
              <a:t>（</a:t>
            </a:r>
            <a:r>
              <a:rPr lang="en-US" altLang="zh-CN" dirty="0"/>
              <a:t>1</a:t>
            </a:r>
            <a:r>
              <a:rPr lang="zh-CN" altLang="en-US" dirty="0"/>
              <a:t>）栈顶像素入栈</a:t>
            </a:r>
            <a:endParaRPr lang="zh-CN" altLang="en-US" dirty="0"/>
          </a:p>
          <a:p>
            <a:pPr lvl="0" eaLnBrk="1" hangingPunct="1"/>
            <a:r>
              <a:rPr lang="zh-CN" altLang="en-US" dirty="0"/>
              <a:t>（</a:t>
            </a:r>
            <a:r>
              <a:rPr lang="en-US" altLang="zh-CN" dirty="0"/>
              <a:t>2</a:t>
            </a:r>
            <a:r>
              <a:rPr lang="zh-CN" altLang="en-US" dirty="0"/>
              <a:t>）将出栈像素置为多边形颜色</a:t>
            </a:r>
            <a:endParaRPr lang="zh-CN" altLang="en-US" dirty="0"/>
          </a:p>
          <a:p>
            <a:pPr lvl="0" eaLnBrk="1" hangingPunct="1"/>
            <a:r>
              <a:rPr lang="zh-CN" altLang="en-US" dirty="0"/>
              <a:t>（</a:t>
            </a:r>
            <a:r>
              <a:rPr lang="en-US" altLang="zh-CN" dirty="0"/>
              <a:t>3</a:t>
            </a:r>
            <a:r>
              <a:rPr lang="zh-CN" altLang="en-US" dirty="0"/>
              <a:t>）按左、上、右、下的顺序检查出栈像素四连通区域内的像素，若该像素不在边界或未被置为多边形色，则将该像素入栈</a:t>
            </a:r>
            <a:endParaRPr lang="zh-CN" altLang="en-US" dirty="0"/>
          </a:p>
          <a:p>
            <a:pPr lvl="0"/>
            <a:endParaRPr lang="zh-CN" altLang="en-US"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1"/>
          <p:cNvSpPr>
            <a:spLocks noGrp="1" noRot="1" noChangeAspect="1" noTextEdit="1"/>
          </p:cNvSpPr>
          <p:nvPr>
            <p:ph type="sldImg"/>
          </p:nvPr>
        </p:nvSpPr>
        <p:spPr/>
      </p:sp>
      <p:sp>
        <p:nvSpPr>
          <p:cNvPr id="95234" name="备注占位符 2"/>
          <p:cNvSpPr>
            <a:spLocks noGrp="1"/>
          </p:cNvSpPr>
          <p:nvPr>
            <p:ph type="body"/>
          </p:nvPr>
        </p:nvSpPr>
        <p:spPr/>
        <p:txBody>
          <a:bodyPr wrap="square" lIns="91440" tIns="45720" rIns="91440" bIns="45720" anchor="t" anchorCtr="0"/>
          <a:p>
            <a:pPr lvl="0"/>
            <a:r>
              <a:rPr lang="zh-CN" altLang="en-US" dirty="0"/>
              <a:t>为什么要每个区间一个种子？</a:t>
            </a:r>
            <a:endParaRPr lang="zh-CN" altLang="en-US" dirty="0"/>
          </a:p>
          <a:p>
            <a:pPr lvl="0"/>
            <a:endParaRPr lang="zh-CN" altLang="en-US" dirty="0"/>
          </a:p>
        </p:txBody>
      </p:sp>
      <p:sp>
        <p:nvSpPr>
          <p:cNvPr id="9523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1440" tIns="45720" rIns="91440" bIns="45720" anchor="t" anchorCtr="0"/>
          <a:p>
            <a:pPr lvl="0"/>
            <a:r>
              <a:rPr lang="zh-CN" altLang="en-US" dirty="0"/>
              <a:t>为什么要每个区间一个种子？</a:t>
            </a:r>
            <a:endParaRPr lang="zh-CN" altLang="en-US" dirty="0"/>
          </a:p>
        </p:txBody>
      </p:sp>
      <p:sp>
        <p:nvSpPr>
          <p:cNvPr id="972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p:sp>
      <p:sp>
        <p:nvSpPr>
          <p:cNvPr id="100354" name="备注占位符 2"/>
          <p:cNvSpPr>
            <a:spLocks noGrp="1"/>
          </p:cNvSpPr>
          <p:nvPr>
            <p:ph type="body"/>
          </p:nvPr>
        </p:nvSpPr>
        <p:spPr/>
        <p:txBody>
          <a:bodyPr wrap="square" lIns="91440" tIns="45720" rIns="91440" bIns="45720" anchor="t" anchorCtr="0"/>
          <a:p>
            <a:pPr lvl="0"/>
            <a:endParaRPr lang="zh-CN" altLang="en-US" dirty="0"/>
          </a:p>
        </p:txBody>
      </p:sp>
      <p:sp>
        <p:nvSpPr>
          <p:cNvPr id="1003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Font typeface="Arial" panose="020B0604020202020204" pitchFamily="34" charset="0"/>
              <a:buChar char="•"/>
            </a:pP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 Unicode编码的一个优点是可以使用一个统一的编码来表示所有的字符和符号，因此可以避免因为不同编码方案之间的兼容性问题而导致的乱码问题。</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
          <p:cNvSpPr>
            <a:spLocks noGrp="1" noRot="1" noChangeAspect="1" noTextEdit="1"/>
          </p:cNvSpPr>
          <p:nvPr>
            <p:ph type="sldImg"/>
          </p:nvPr>
        </p:nvSpPr>
        <p:spPr/>
      </p:sp>
      <p:sp>
        <p:nvSpPr>
          <p:cNvPr id="105474" name="备注占位符 2"/>
          <p:cNvSpPr>
            <a:spLocks noGrp="1"/>
          </p:cNvSpPr>
          <p:nvPr>
            <p:ph type="body"/>
          </p:nvPr>
        </p:nvSpPr>
        <p:spPr/>
        <p:txBody>
          <a:bodyPr wrap="square" lIns="91440" tIns="45720" rIns="91440" bIns="45720" anchor="t" anchorCtr="0"/>
          <a:p>
            <a:pPr lvl="0"/>
            <a:r>
              <a:rPr lang="zh-CN" altLang="en-US" b="1" dirty="0">
                <a:solidFill>
                  <a:srgbClr val="3333FF"/>
                </a:solidFill>
              </a:rPr>
              <a:t>和编码式</a:t>
            </a:r>
            <a:endParaRPr lang="zh-CN" altLang="en-US" dirty="0"/>
          </a:p>
        </p:txBody>
      </p:sp>
      <p:sp>
        <p:nvSpPr>
          <p:cNvPr id="1054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控制台、票据打印</a:t>
            </a:r>
            <a:r>
              <a:rPr lang="en-US" altLang="zh-CN"/>
              <a:t> </a:t>
            </a:r>
            <a:r>
              <a:rPr lang="zh-CN" altLang="en-US"/>
              <a:t>、</a:t>
            </a:r>
            <a:r>
              <a:rPr lang="en-US" altLang="zh-CN"/>
              <a:t>LED</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p:nvPr>
        </p:nvSpPr>
        <p:spPr/>
        <p:txBody>
          <a:bodyPr wrap="square" lIns="91440" tIns="45720" rIns="91440" bIns="45720" anchor="t" anchorCtr="0"/>
          <a:p>
            <a:pPr lvl="0"/>
            <a:r>
              <a:rPr lang="zh-CN" altLang="en-US" dirty="0">
                <a:latin typeface="楷体" panose="02010609060101010101" pitchFamily="49" charset="-122"/>
                <a:ea typeface="楷体" panose="02010609060101010101" pitchFamily="49" charset="-122"/>
              </a:rPr>
              <a:t>区域填充和扫描转换的用途</a:t>
            </a:r>
            <a:endParaRPr lang="zh-CN" altLang="en-US" dirty="0">
              <a:latin typeface="楷体" panose="02010609060101010101" pitchFamily="49" charset="-122"/>
              <a:ea typeface="楷体" panose="02010609060101010101" pitchFamily="49" charset="-122"/>
            </a:endParaRPr>
          </a:p>
          <a:p>
            <a:pPr lvl="0"/>
            <a:endParaRPr lang="zh-CN" altLang="en-US" dirty="0"/>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p:sp>
      <p:sp>
        <p:nvSpPr>
          <p:cNvPr id="110594" name="备注占位符 2"/>
          <p:cNvSpPr>
            <a:spLocks noGrp="1"/>
          </p:cNvSpPr>
          <p:nvPr>
            <p:ph type="body"/>
          </p:nvPr>
        </p:nvSpPr>
        <p:spPr/>
        <p:txBody>
          <a:bodyPr wrap="square" lIns="91440" tIns="45720" rIns="91440" bIns="45720" anchor="t" anchorCtr="0"/>
          <a:p>
            <a:pPr lvl="1" indent="0">
              <a:spcBef>
                <a:spcPct val="0"/>
              </a:spcBef>
            </a:pPr>
            <a:r>
              <a:rPr lang="zh-CN" altLang="en-US" sz="2400" b="1" dirty="0">
                <a:latin typeface="楷体" panose="02010609060101010101" pitchFamily="49" charset="-122"/>
                <a:ea typeface="楷体" panose="02010609060101010101" pitchFamily="49" charset="-122"/>
              </a:rPr>
              <a:t>一个字符由构成它的笔画组成，每一笔画由其两端确定；每一端点，保存它的坐标值和由前一端点到此端点是否连线的标志即可；</a:t>
            </a:r>
            <a:endParaRPr lang="zh-CN" altLang="en-US" sz="2400" b="1" dirty="0">
              <a:latin typeface="楷体" panose="02010609060101010101" pitchFamily="49" charset="-122"/>
              <a:ea typeface="楷体" panose="02010609060101010101" pitchFamily="49" charset="-122"/>
            </a:endParaRPr>
          </a:p>
          <a:p>
            <a:pPr lvl="1" indent="0">
              <a:spcBef>
                <a:spcPct val="0"/>
              </a:spcBef>
            </a:pPr>
            <a:r>
              <a:rPr lang="zh-CN" altLang="en-US" sz="2400" b="1" dirty="0">
                <a:latin typeface="楷体" panose="02010609060101010101" pitchFamily="49" charset="-122"/>
                <a:ea typeface="楷体" panose="02010609060101010101" pitchFamily="49" charset="-122"/>
              </a:rPr>
              <a:t>表示一个矢量字符仅仅需要所有端点的坐标信息及是否连线标志；</a:t>
            </a:r>
            <a:endParaRPr lang="zh-CN" altLang="en-US" sz="2400" b="1" dirty="0">
              <a:latin typeface="楷体" panose="02010609060101010101" pitchFamily="49" charset="-122"/>
              <a:ea typeface="楷体" panose="02010609060101010101" pitchFamily="49" charset="-122"/>
            </a:endParaRPr>
          </a:p>
          <a:p>
            <a:pPr lvl="0"/>
            <a:endParaRPr lang="zh-CN" altLang="en-US" dirty="0"/>
          </a:p>
        </p:txBody>
      </p:sp>
      <p:sp>
        <p:nvSpPr>
          <p:cNvPr id="1105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115714" name="Rectangle 2"/>
          <p:cNvSpPr txBox="1">
            <a:spLocks noGrp="1"/>
          </p:cNvSpPr>
          <p:nvPr/>
        </p:nvSpPr>
        <p:spPr>
          <a:xfrm>
            <a:off x="0" y="0"/>
            <a:ext cx="2971800" cy="457200"/>
          </a:xfrm>
          <a:prstGeom prst="rect">
            <a:avLst/>
          </a:prstGeom>
          <a:noFill/>
          <a:ln w="9525">
            <a:noFill/>
          </a:ln>
        </p:spPr>
        <p:txBody>
          <a:bodyPr anchor="t" anchorCtr="0"/>
          <a:p>
            <a:pPr lvl="0"/>
            <a:r>
              <a:rPr lang="zh-CN" altLang="en-US" dirty="0"/>
              <a:t>计算机图形学</a:t>
            </a:r>
            <a:endParaRPr lang="zh-CN" altLang="en-US" dirty="0"/>
          </a:p>
        </p:txBody>
      </p:sp>
      <p:sp>
        <p:nvSpPr>
          <p:cNvPr id="115715" name="Rectangle 3"/>
          <p:cNvSpPr txBox="1">
            <a:spLocks noGrp="1"/>
          </p:cNvSpPr>
          <p:nvPr/>
        </p:nvSpPr>
        <p:spPr>
          <a:xfrm>
            <a:off x="3884613" y="0"/>
            <a:ext cx="2971800" cy="457200"/>
          </a:xfrm>
          <a:prstGeom prst="rect">
            <a:avLst/>
          </a:prstGeom>
          <a:noFill/>
          <a:ln w="9525">
            <a:noFill/>
          </a:ln>
        </p:spPr>
        <p:txBody>
          <a:bodyPr anchor="t" anchorCtr="0"/>
          <a:p>
            <a:pPr lvl="0" algn="r"/>
            <a:fld id="{BB962C8B-B14F-4D97-AF65-F5344CB8AC3E}" type="datetime2">
              <a:rPr lang="zh-CN" altLang="en-US" dirty="0"/>
            </a:fld>
            <a:endParaRPr lang="zh-CN" altLang="en-US" dirty="0"/>
          </a:p>
        </p:txBody>
      </p:sp>
      <p:sp>
        <p:nvSpPr>
          <p:cNvPr id="115716"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dirty="0"/>
            </a:fld>
            <a:endParaRPr lang="en-US" altLang="zh-CN" dirty="0"/>
          </a:p>
        </p:txBody>
      </p:sp>
      <p:sp>
        <p:nvSpPr>
          <p:cNvPr id="115717" name="Rectangle 1026"/>
          <p:cNvSpPr>
            <a:spLocks noGrp="1" noRot="1" noChangeAspect="1" noTextEdit="1"/>
          </p:cNvSpPr>
          <p:nvPr>
            <p:ph type="sldImg"/>
          </p:nvPr>
        </p:nvSpPr>
        <p:spPr/>
      </p:sp>
      <p:sp>
        <p:nvSpPr>
          <p:cNvPr id="115718" name="Rectangle 1027"/>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117762" name="Rectangle 2"/>
          <p:cNvSpPr txBox="1">
            <a:spLocks noGrp="1"/>
          </p:cNvSpPr>
          <p:nvPr/>
        </p:nvSpPr>
        <p:spPr>
          <a:xfrm>
            <a:off x="0" y="0"/>
            <a:ext cx="2971800" cy="457200"/>
          </a:xfrm>
          <a:prstGeom prst="rect">
            <a:avLst/>
          </a:prstGeom>
          <a:noFill/>
          <a:ln w="9525">
            <a:noFill/>
          </a:ln>
        </p:spPr>
        <p:txBody>
          <a:bodyPr anchor="t" anchorCtr="0"/>
          <a:p>
            <a:pPr lvl="0"/>
            <a:r>
              <a:rPr lang="zh-CN" altLang="en-US" dirty="0"/>
              <a:t>计算机图形学</a:t>
            </a:r>
            <a:endParaRPr lang="zh-CN" altLang="en-US" dirty="0"/>
          </a:p>
        </p:txBody>
      </p:sp>
      <p:sp>
        <p:nvSpPr>
          <p:cNvPr id="117763" name="Rectangle 3"/>
          <p:cNvSpPr txBox="1">
            <a:spLocks noGrp="1"/>
          </p:cNvSpPr>
          <p:nvPr/>
        </p:nvSpPr>
        <p:spPr>
          <a:xfrm>
            <a:off x="3884613" y="0"/>
            <a:ext cx="2971800" cy="457200"/>
          </a:xfrm>
          <a:prstGeom prst="rect">
            <a:avLst/>
          </a:prstGeom>
          <a:noFill/>
          <a:ln w="9525">
            <a:noFill/>
          </a:ln>
        </p:spPr>
        <p:txBody>
          <a:bodyPr anchor="t" anchorCtr="0"/>
          <a:p>
            <a:pPr lvl="0" algn="r"/>
            <a:fld id="{BB962C8B-B14F-4D97-AF65-F5344CB8AC3E}" type="datetime2">
              <a:rPr lang="zh-CN" altLang="en-US" dirty="0"/>
            </a:fld>
            <a:endParaRPr lang="zh-CN" altLang="en-US" dirty="0"/>
          </a:p>
        </p:txBody>
      </p:sp>
      <p:sp>
        <p:nvSpPr>
          <p:cNvPr id="117764"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dirty="0"/>
            </a:fld>
            <a:endParaRPr lang="en-US" altLang="zh-CN" dirty="0"/>
          </a:p>
        </p:txBody>
      </p:sp>
      <p:sp>
        <p:nvSpPr>
          <p:cNvPr id="117765" name="Rectangle 1026"/>
          <p:cNvSpPr>
            <a:spLocks noGrp="1" noRot="1" noChangeAspect="1" noTextEdit="1"/>
          </p:cNvSpPr>
          <p:nvPr>
            <p:ph type="sldImg"/>
          </p:nvPr>
        </p:nvSpPr>
        <p:spPr/>
      </p:sp>
      <p:sp>
        <p:nvSpPr>
          <p:cNvPr id="117766" name="Rectangle 1027"/>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119810" name="Rectangle 2"/>
          <p:cNvSpPr txBox="1">
            <a:spLocks noGrp="1"/>
          </p:cNvSpPr>
          <p:nvPr/>
        </p:nvSpPr>
        <p:spPr>
          <a:xfrm>
            <a:off x="0" y="0"/>
            <a:ext cx="2971800" cy="457200"/>
          </a:xfrm>
          <a:prstGeom prst="rect">
            <a:avLst/>
          </a:prstGeom>
          <a:noFill/>
          <a:ln w="9525">
            <a:noFill/>
          </a:ln>
        </p:spPr>
        <p:txBody>
          <a:bodyPr anchor="t" anchorCtr="0"/>
          <a:p>
            <a:pPr lvl="0"/>
            <a:r>
              <a:rPr lang="zh-CN" altLang="en-US" dirty="0"/>
              <a:t>计算机图形学</a:t>
            </a:r>
            <a:endParaRPr lang="zh-CN" altLang="en-US" dirty="0"/>
          </a:p>
        </p:txBody>
      </p:sp>
      <p:sp>
        <p:nvSpPr>
          <p:cNvPr id="119811" name="Rectangle 3"/>
          <p:cNvSpPr txBox="1">
            <a:spLocks noGrp="1"/>
          </p:cNvSpPr>
          <p:nvPr/>
        </p:nvSpPr>
        <p:spPr>
          <a:xfrm>
            <a:off x="3884613" y="0"/>
            <a:ext cx="2971800" cy="457200"/>
          </a:xfrm>
          <a:prstGeom prst="rect">
            <a:avLst/>
          </a:prstGeom>
          <a:noFill/>
          <a:ln w="9525">
            <a:noFill/>
          </a:ln>
        </p:spPr>
        <p:txBody>
          <a:bodyPr anchor="t" anchorCtr="0"/>
          <a:p>
            <a:pPr lvl="0" algn="r"/>
            <a:fld id="{BB962C8B-B14F-4D97-AF65-F5344CB8AC3E}" type="datetime2">
              <a:rPr lang="zh-CN" altLang="en-US" dirty="0"/>
            </a:fld>
            <a:endParaRPr lang="zh-CN" altLang="en-US" dirty="0"/>
          </a:p>
        </p:txBody>
      </p:sp>
      <p:sp>
        <p:nvSpPr>
          <p:cNvPr id="119812"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dirty="0"/>
            </a:fld>
            <a:endParaRPr lang="en-US" altLang="zh-CN" dirty="0"/>
          </a:p>
        </p:txBody>
      </p:sp>
      <p:sp>
        <p:nvSpPr>
          <p:cNvPr id="119813" name="Rectangle 1026"/>
          <p:cNvSpPr>
            <a:spLocks noGrp="1" noRot="1" noChangeAspect="1" noTextEdit="1"/>
          </p:cNvSpPr>
          <p:nvPr>
            <p:ph type="sldImg"/>
          </p:nvPr>
        </p:nvSpPr>
        <p:spPr/>
      </p:sp>
      <p:sp>
        <p:nvSpPr>
          <p:cNvPr id="119814" name="Rectangle 1027"/>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121858" name="Rectangle 2"/>
          <p:cNvSpPr txBox="1">
            <a:spLocks noGrp="1"/>
          </p:cNvSpPr>
          <p:nvPr/>
        </p:nvSpPr>
        <p:spPr>
          <a:xfrm>
            <a:off x="0" y="0"/>
            <a:ext cx="2971800" cy="457200"/>
          </a:xfrm>
          <a:prstGeom prst="rect">
            <a:avLst/>
          </a:prstGeom>
          <a:noFill/>
          <a:ln w="9525">
            <a:noFill/>
          </a:ln>
        </p:spPr>
        <p:txBody>
          <a:bodyPr anchor="t" anchorCtr="0"/>
          <a:p>
            <a:pPr lvl="0"/>
            <a:r>
              <a:rPr lang="zh-CN" altLang="en-US" dirty="0"/>
              <a:t>计算机图形学</a:t>
            </a:r>
            <a:endParaRPr lang="zh-CN" altLang="en-US" dirty="0"/>
          </a:p>
        </p:txBody>
      </p:sp>
      <p:sp>
        <p:nvSpPr>
          <p:cNvPr id="121859" name="Rectangle 3"/>
          <p:cNvSpPr txBox="1">
            <a:spLocks noGrp="1"/>
          </p:cNvSpPr>
          <p:nvPr/>
        </p:nvSpPr>
        <p:spPr>
          <a:xfrm>
            <a:off x="3884613" y="0"/>
            <a:ext cx="2971800" cy="457200"/>
          </a:xfrm>
          <a:prstGeom prst="rect">
            <a:avLst/>
          </a:prstGeom>
          <a:noFill/>
          <a:ln w="9525">
            <a:noFill/>
          </a:ln>
        </p:spPr>
        <p:txBody>
          <a:bodyPr anchor="t" anchorCtr="0"/>
          <a:p>
            <a:pPr lvl="0" algn="r"/>
            <a:fld id="{BB962C8B-B14F-4D97-AF65-F5344CB8AC3E}" type="datetime2">
              <a:rPr lang="zh-CN" altLang="en-US" dirty="0"/>
            </a:fld>
            <a:endParaRPr lang="zh-CN" altLang="en-US" dirty="0"/>
          </a:p>
        </p:txBody>
      </p:sp>
      <p:sp>
        <p:nvSpPr>
          <p:cNvPr id="121860"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dirty="0"/>
            </a:fld>
            <a:endParaRPr lang="en-US" altLang="zh-CN" dirty="0"/>
          </a:p>
        </p:txBody>
      </p:sp>
      <p:sp>
        <p:nvSpPr>
          <p:cNvPr id="121861" name="Rectangle 1026"/>
          <p:cNvSpPr>
            <a:spLocks noGrp="1" noRot="1" noChangeAspect="1" noTextEdit="1"/>
          </p:cNvSpPr>
          <p:nvPr>
            <p:ph type="sldImg"/>
          </p:nvPr>
        </p:nvSpPr>
        <p:spPr/>
      </p:sp>
      <p:sp>
        <p:nvSpPr>
          <p:cNvPr id="121862" name="Rectangle 1027"/>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
        <p:nvSpPr>
          <p:cNvPr id="123906" name="Rectangle 2"/>
          <p:cNvSpPr txBox="1">
            <a:spLocks noGrp="1"/>
          </p:cNvSpPr>
          <p:nvPr/>
        </p:nvSpPr>
        <p:spPr>
          <a:xfrm>
            <a:off x="0" y="0"/>
            <a:ext cx="2971800" cy="457200"/>
          </a:xfrm>
          <a:prstGeom prst="rect">
            <a:avLst/>
          </a:prstGeom>
          <a:noFill/>
          <a:ln w="9525">
            <a:noFill/>
          </a:ln>
        </p:spPr>
        <p:txBody>
          <a:bodyPr anchor="t" anchorCtr="0"/>
          <a:p>
            <a:pPr lvl="0"/>
            <a:r>
              <a:rPr lang="zh-CN" altLang="en-US" dirty="0"/>
              <a:t>计算机图形学</a:t>
            </a:r>
            <a:endParaRPr lang="zh-CN" altLang="en-US" dirty="0"/>
          </a:p>
        </p:txBody>
      </p:sp>
      <p:sp>
        <p:nvSpPr>
          <p:cNvPr id="123907" name="Rectangle 3"/>
          <p:cNvSpPr txBox="1">
            <a:spLocks noGrp="1"/>
          </p:cNvSpPr>
          <p:nvPr/>
        </p:nvSpPr>
        <p:spPr>
          <a:xfrm>
            <a:off x="3884613" y="0"/>
            <a:ext cx="2971800" cy="457200"/>
          </a:xfrm>
          <a:prstGeom prst="rect">
            <a:avLst/>
          </a:prstGeom>
          <a:noFill/>
          <a:ln w="9525">
            <a:noFill/>
          </a:ln>
        </p:spPr>
        <p:txBody>
          <a:bodyPr anchor="t" anchorCtr="0"/>
          <a:p>
            <a:pPr lvl="0" algn="r"/>
            <a:fld id="{BB962C8B-B14F-4D97-AF65-F5344CB8AC3E}" type="datetime2">
              <a:rPr lang="zh-CN" altLang="en-US" dirty="0"/>
            </a:fld>
            <a:endParaRPr lang="zh-CN" altLang="en-US" dirty="0"/>
          </a:p>
        </p:txBody>
      </p:sp>
      <p:sp>
        <p:nvSpPr>
          <p:cNvPr id="123908"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dirty="0"/>
            </a:fld>
            <a:endParaRPr lang="en-US" altLang="zh-CN" dirty="0"/>
          </a:p>
        </p:txBody>
      </p:sp>
      <p:sp>
        <p:nvSpPr>
          <p:cNvPr id="123909" name="Rectangle 1026"/>
          <p:cNvSpPr>
            <a:spLocks noGrp="1" noRot="1" noChangeAspect="1" noTextEdit="1"/>
          </p:cNvSpPr>
          <p:nvPr>
            <p:ph type="sldImg"/>
          </p:nvPr>
        </p:nvSpPr>
        <p:spPr/>
      </p:sp>
      <p:sp>
        <p:nvSpPr>
          <p:cNvPr id="123910" name="Rectangle 1027"/>
          <p:cNvSpPr>
            <a:spLocks noGrp="1"/>
          </p:cNvSpPr>
          <p:nvPr>
            <p:ph type="body"/>
          </p:nvPr>
        </p:nvSpPr>
        <p:spPr/>
        <p:txBody>
          <a:bodyPr wrap="square" lIns="91440" tIns="45720" rIns="91440" bIns="45720" anchor="t" anchorCtr="0"/>
          <a:p>
            <a:pPr lvl="0" eaLnBrk="1" hangingPunct="1"/>
            <a:r>
              <a:rPr lang="zh-CN" altLang="en-US" b="1" dirty="0">
                <a:latin typeface="楷体" panose="02010609060101010101" pitchFamily="49" charset="-122"/>
                <a:ea typeface="楷体" panose="02010609060101010101" pitchFamily="49" charset="-122"/>
                <a:sym typeface="+mn-ea"/>
              </a:rPr>
              <a:t>假设将显示器水平竖直分辨率都提高一倍，则同样长度的直线段穿过的扫描线条数增加一倍，线段上的阶梯数就增加了一倍，但同时，每个阶梯的宽度减小了一倍，这样显示的直线看起来就平直光滑一些，减少了混淆效果。</a:t>
            </a:r>
            <a:endParaRPr lang="zh-CN" altLang="en-US" b="1" dirty="0">
              <a:latin typeface="楷体" panose="02010609060101010101" pitchFamily="49" charset="-122"/>
              <a:ea typeface="楷体" panose="02010609060101010101" pitchFamily="49" charset="-122"/>
              <a:cs typeface="+mn-cs"/>
            </a:endParaRPr>
          </a:p>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noTextEdit="1"/>
          </p:cNvSpPr>
          <p:nvPr>
            <p:ph type="sldImg"/>
          </p:nvPr>
        </p:nvSpPr>
        <p:spPr/>
      </p:sp>
      <p:sp>
        <p:nvSpPr>
          <p:cNvPr id="131074" name="备注占位符 2"/>
          <p:cNvSpPr>
            <a:spLocks noGrp="1"/>
          </p:cNvSpPr>
          <p:nvPr>
            <p:ph type="body"/>
          </p:nvPr>
        </p:nvSpPr>
        <p:spPr/>
        <p:txBody>
          <a:bodyPr wrap="square" lIns="91440" tIns="45720" rIns="91440" bIns="45720" anchor="t" anchorCtr="0"/>
          <a:p>
            <a:pPr lvl="0"/>
            <a:endParaRPr lang="zh-CN" altLang="en-US" dirty="0"/>
          </a:p>
        </p:txBody>
      </p:sp>
      <p:sp>
        <p:nvSpPr>
          <p:cNvPr id="1310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40" tIns="45720" rIns="91440" bIns="45720" anchor="t" anchorCtr="0"/>
          <a:p>
            <a:pPr lvl="0"/>
            <a:endParaRPr lang="zh-CN" altLang="en-US" dirty="0"/>
          </a:p>
        </p:txBody>
      </p:sp>
      <p:sp>
        <p:nvSpPr>
          <p:cNvPr id="1638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t" anchorCtr="0"/>
          <a:p>
            <a:pPr lvl="0"/>
            <a:r>
              <a:rPr lang="en-US" altLang="en-US" dirty="0">
                <a:latin typeface="楷体" panose="02010609060101010101" pitchFamily="49" charset="-122"/>
                <a:ea typeface="楷体" panose="02010609060101010101" pitchFamily="49" charset="-122"/>
              </a:rPr>
              <a:t>最简单</a:t>
            </a:r>
            <a:endParaRPr lang="en-US" altLang="en-US" dirty="0">
              <a:latin typeface="楷体" panose="02010609060101010101" pitchFamily="49" charset="-122"/>
              <a:ea typeface="楷体" panose="02010609060101010101" pitchFamily="49" charset="-122"/>
            </a:endParaRPr>
          </a:p>
          <a:p>
            <a:pPr lvl="0"/>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40" tIns="45720" rIns="91440" bIns="45720" anchor="t" anchorCtr="0"/>
          <a:p>
            <a:pPr lvl="0"/>
            <a:r>
              <a:rPr lang="zh-CN" altLang="en-US" dirty="0"/>
              <a:t>如何计算与多边形某条边有没有交点</a:t>
            </a:r>
            <a:endParaRPr lang="zh-CN" altLang="en-US" dirty="0"/>
          </a:p>
        </p:txBody>
      </p:sp>
      <p:sp>
        <p:nvSpPr>
          <p:cNvPr id="225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p:sp>
      <p:sp>
        <p:nvSpPr>
          <p:cNvPr id="25602" name="备注占位符 2"/>
          <p:cNvSpPr>
            <a:spLocks noGrp="1"/>
          </p:cNvSpPr>
          <p:nvPr>
            <p:ph type="body"/>
          </p:nvPr>
        </p:nvSpPr>
        <p:spPr/>
        <p:txBody>
          <a:bodyPr wrap="square" lIns="91440" tIns="45720" rIns="91440" bIns="45720" anchor="t" anchorCtr="0"/>
          <a:p>
            <a:pPr lvl="0"/>
            <a:r>
              <a:rPr lang="zh-CN" altLang="en-US" dirty="0"/>
              <a:t>按照顶点序列遍历</a:t>
            </a:r>
            <a:endParaRPr lang="zh-CN" altLang="en-US" dirty="0"/>
          </a:p>
        </p:txBody>
      </p:sp>
      <p:sp>
        <p:nvSpPr>
          <p:cNvPr id="2560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p:sp>
      <p:sp>
        <p:nvSpPr>
          <p:cNvPr id="27650" name="备注占位符 2"/>
          <p:cNvSpPr>
            <a:spLocks noGrp="1"/>
          </p:cNvSpPr>
          <p:nvPr>
            <p:ph type="body"/>
          </p:nvPr>
        </p:nvSpPr>
        <p:spPr/>
        <p:txBody>
          <a:bodyPr wrap="square" lIns="91440" tIns="45720" rIns="91440" bIns="45720" anchor="t" anchorCtr="0"/>
          <a:p>
            <a:pPr marL="0" lvl="1" indent="0"/>
            <a:r>
              <a:rPr lang="zh-CN" altLang="en-US" sz="2200" b="1" dirty="0"/>
              <a:t>主要是由于该算法割断了各象素之间的联系，孤立地考察各象素与多边形的内外关系，使得几十万甚至几百万个象素都要一一判别，每次判别又要多次求交点，需要做大量的乘除运算，花费很多时间。</a:t>
            </a:r>
            <a:endParaRPr lang="en-US" altLang="zh-CN" sz="2200" b="1" dirty="0"/>
          </a:p>
          <a:p>
            <a:pPr lvl="0"/>
            <a:endParaRPr lang="zh-CN" altLang="en-US"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p:nvPr>
        </p:nvSpPr>
        <p:spPr/>
        <p:txBody>
          <a:bodyPr wrap="square" lIns="91440" tIns="45720" rIns="91440" bIns="45720" anchor="t" anchorCtr="0"/>
          <a:p>
            <a:pPr lvl="0"/>
            <a:r>
              <a:rPr lang="zh-CN" altLang="en-US" dirty="0"/>
              <a:t>后两个性质更有用</a:t>
            </a:r>
            <a:endParaRPr lang="zh-CN" altLang="en-US" dirty="0"/>
          </a:p>
        </p:txBody>
      </p:sp>
      <p:sp>
        <p:nvSpPr>
          <p:cNvPr id="296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楷体" panose="02010609060101010101" pitchFamily="49" charset="-122"/>
                <a:ea typeface="楷体" panose="02010609060101010101" pitchFamily="49"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800">
                <a:latin typeface="楷体" panose="02010609060101010101" pitchFamily="49" charset="-122"/>
                <a:ea typeface="楷体" panose="02010609060101010101" pitchFamily="49" charset="-122"/>
              </a:defRPr>
            </a:lvl1pPr>
            <a:lvl2pPr>
              <a:defRPr sz="2400">
                <a:latin typeface="楷体" panose="02010609060101010101" pitchFamily="49" charset="-122"/>
                <a:ea typeface="楷体" panose="02010609060101010101" pitchFamily="49" charset="-122"/>
              </a:defRPr>
            </a:lvl2pPr>
            <a:lvl3pPr>
              <a:defRPr sz="2000">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buFontTx/>
              <a:buNone/>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buFontTx/>
              <a:buNone/>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4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oleObject" Target="../embeddings/oleObject7.bin"/><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oleObject" Target="../embeddings/oleObject10.bin"/><Relationship Id="rId2" Type="http://schemas.openxmlformats.org/officeDocument/2006/relationships/image" Target="../media/image16.png"/><Relationship Id="rId1"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oleObject" Target="../embeddings/oleObject12.bin"/><Relationship Id="rId2" Type="http://schemas.openxmlformats.org/officeDocument/2006/relationships/image" Target="../media/image18.png"/><Relationship Id="rId1"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oleObject" Target="../embeddings/oleObject14.bin"/><Relationship Id="rId2" Type="http://schemas.openxmlformats.org/officeDocument/2006/relationships/image" Target="../media/image19.png"/><Relationship Id="rId1"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oleObject" Target="../embeddings/oleObject17.bin"/><Relationship Id="rId4" Type="http://schemas.openxmlformats.org/officeDocument/2006/relationships/image" Target="../media/image20.png"/><Relationship Id="rId3" Type="http://schemas.openxmlformats.org/officeDocument/2006/relationships/oleObject" Target="../embeddings/oleObject16.bin"/><Relationship Id="rId2" Type="http://schemas.openxmlformats.org/officeDocument/2006/relationships/image" Target="../media/image16.png"/><Relationship Id="rId1"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oleObject" Target="../embeddings/oleObject20.bin"/><Relationship Id="rId4" Type="http://schemas.openxmlformats.org/officeDocument/2006/relationships/image" Target="../media/image21.png"/><Relationship Id="rId3" Type="http://schemas.openxmlformats.org/officeDocument/2006/relationships/oleObject" Target="../embeddings/oleObject19.bin"/><Relationship Id="rId2" Type="http://schemas.openxmlformats.org/officeDocument/2006/relationships/image" Target="../media/image16.png"/><Relationship Id="rId1"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oleObject" Target="../embeddings/oleObject22.bin"/><Relationship Id="rId2" Type="http://schemas.openxmlformats.org/officeDocument/2006/relationships/image" Target="../media/image16.png"/><Relationship Id="rId1" Type="http://schemas.openxmlformats.org/officeDocument/2006/relationships/oleObject" Target="../embeddings/oleObject21.bin"/></Relationships>
</file>

<file path=ppt/slides/_rels/slide42.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7.xml"/><Relationship Id="rId5" Type="http://schemas.openxmlformats.org/officeDocument/2006/relationships/oleObject" Target="../embeddings/oleObject25.bin"/><Relationship Id="rId4" Type="http://schemas.openxmlformats.org/officeDocument/2006/relationships/image" Target="../media/image23.png"/><Relationship Id="rId3" Type="http://schemas.openxmlformats.org/officeDocument/2006/relationships/oleObject" Target="../embeddings/oleObject24.bin"/><Relationship Id="rId2" Type="http://schemas.openxmlformats.org/officeDocument/2006/relationships/image" Target="../media/image16.png"/><Relationship Id="rId1"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oleObject" Target="../embeddings/oleObject28.bin"/><Relationship Id="rId4" Type="http://schemas.openxmlformats.org/officeDocument/2006/relationships/image" Target="../media/image24.png"/><Relationship Id="rId3" Type="http://schemas.openxmlformats.org/officeDocument/2006/relationships/oleObject" Target="../embeddings/oleObject27.bin"/><Relationship Id="rId2" Type="http://schemas.openxmlformats.org/officeDocument/2006/relationships/image" Target="../media/image16.png"/><Relationship Id="rId1" Type="http://schemas.openxmlformats.org/officeDocument/2006/relationships/oleObject" Target="../embeddings/oleObject26.bin"/></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oleObject" Target="../embeddings/oleObject31.bin"/><Relationship Id="rId4" Type="http://schemas.openxmlformats.org/officeDocument/2006/relationships/image" Target="../media/image25.png"/><Relationship Id="rId3" Type="http://schemas.openxmlformats.org/officeDocument/2006/relationships/oleObject" Target="../embeddings/oleObject30.bin"/><Relationship Id="rId2" Type="http://schemas.openxmlformats.org/officeDocument/2006/relationships/image" Target="../media/image16.png"/><Relationship Id="rId1"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oleObject" Target="../embeddings/oleObject33.bin"/><Relationship Id="rId2" Type="http://schemas.openxmlformats.org/officeDocument/2006/relationships/image" Target="../media/image26.png"/><Relationship Id="rId1" Type="http://schemas.openxmlformats.org/officeDocument/2006/relationships/oleObject" Target="../embeddings/oleObject3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1.xml"/><Relationship Id="rId2" Type="http://schemas.openxmlformats.org/officeDocument/2006/relationships/image" Target="../media/image30.emf"/><Relationship Id="rId1" Type="http://schemas.openxmlformats.org/officeDocument/2006/relationships/oleObject" Target="../embeddings/oleObject3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39.png"/><Relationship Id="rId3" Type="http://schemas.openxmlformats.org/officeDocument/2006/relationships/tags" Target="../tags/tag2.xml"/><Relationship Id="rId2" Type="http://schemas.openxmlformats.org/officeDocument/2006/relationships/image" Target="../media/image38.png"/><Relationship Id="rId1" Type="http://schemas.openxmlformats.org/officeDocument/2006/relationships/tags" Target="../tags/tag1.xml"/></Relationships>
</file>

<file path=ppt/slides/_rels/slide8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3" Type="http://schemas.openxmlformats.org/officeDocument/2006/relationships/notesSlide" Target="../notesSlides/notesSlide31.xml"/><Relationship Id="rId52" Type="http://schemas.openxmlformats.org/officeDocument/2006/relationships/slideLayout" Target="../slideLayouts/slideLayout7.xml"/><Relationship Id="rId51" Type="http://schemas.openxmlformats.org/officeDocument/2006/relationships/tags" Target="../tags/tag55.xml"/><Relationship Id="rId50" Type="http://schemas.openxmlformats.org/officeDocument/2006/relationships/tags" Target="../tags/tag54.xml"/><Relationship Id="rId5" Type="http://schemas.openxmlformats.org/officeDocument/2006/relationships/tags" Target="../tags/tag9.xml"/><Relationship Id="rId49" Type="http://schemas.openxmlformats.org/officeDocument/2006/relationships/tags" Target="../tags/tag53.xml"/><Relationship Id="rId48" Type="http://schemas.openxmlformats.org/officeDocument/2006/relationships/tags" Target="../tags/tag52.xml"/><Relationship Id="rId47" Type="http://schemas.openxmlformats.org/officeDocument/2006/relationships/tags" Target="../tags/tag51.xml"/><Relationship Id="rId46" Type="http://schemas.openxmlformats.org/officeDocument/2006/relationships/tags" Target="../tags/tag50.xml"/><Relationship Id="rId45" Type="http://schemas.openxmlformats.org/officeDocument/2006/relationships/tags" Target="../tags/tag49.xml"/><Relationship Id="rId44" Type="http://schemas.openxmlformats.org/officeDocument/2006/relationships/tags" Target="../tags/tag48.xml"/><Relationship Id="rId43" Type="http://schemas.openxmlformats.org/officeDocument/2006/relationships/tags" Target="../tags/tag47.xml"/><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8.xml"/><Relationship Id="rId39" Type="http://schemas.openxmlformats.org/officeDocument/2006/relationships/tags" Target="../tags/tag43.xml"/><Relationship Id="rId38" Type="http://schemas.openxmlformats.org/officeDocument/2006/relationships/tags" Target="../tags/tag42.xml"/><Relationship Id="rId37" Type="http://schemas.openxmlformats.org/officeDocument/2006/relationships/tags" Target="../tags/tag41.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83.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2" Type="http://schemas.openxmlformats.org/officeDocument/2006/relationships/notesSlide" Target="../notesSlides/notesSlide32.xml"/><Relationship Id="rId31" Type="http://schemas.openxmlformats.org/officeDocument/2006/relationships/slideLayout" Target="../slideLayouts/slideLayout7.xml"/><Relationship Id="rId30" Type="http://schemas.openxmlformats.org/officeDocument/2006/relationships/tags" Target="../tags/tag85.xml"/><Relationship Id="rId3" Type="http://schemas.openxmlformats.org/officeDocument/2006/relationships/tags" Target="../tags/tag58.xml"/><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tags" Target="../tags/tag82.xml"/><Relationship Id="rId26" Type="http://schemas.openxmlformats.org/officeDocument/2006/relationships/tags" Target="../tags/tag81.xml"/><Relationship Id="rId25" Type="http://schemas.openxmlformats.org/officeDocument/2006/relationships/tags" Target="../tags/tag80.xml"/><Relationship Id="rId24" Type="http://schemas.openxmlformats.org/officeDocument/2006/relationships/tags" Target="../tags/tag79.xml"/><Relationship Id="rId23" Type="http://schemas.openxmlformats.org/officeDocument/2006/relationships/tags" Target="../tags/tag78.xml"/><Relationship Id="rId22" Type="http://schemas.openxmlformats.org/officeDocument/2006/relationships/tags" Target="../tags/tag77.xml"/><Relationship Id="rId21" Type="http://schemas.openxmlformats.org/officeDocument/2006/relationships/tags" Target="../tags/tag76.xml"/><Relationship Id="rId20" Type="http://schemas.openxmlformats.org/officeDocument/2006/relationships/tags" Target="../tags/tag75.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png"/><Relationship Id="rId7" Type="http://schemas.openxmlformats.org/officeDocument/2006/relationships/tags" Target="../tags/tag89.xml"/><Relationship Id="rId6" Type="http://schemas.openxmlformats.org/officeDocument/2006/relationships/image" Target="../media/image42.png"/><Relationship Id="rId5" Type="http://schemas.openxmlformats.org/officeDocument/2006/relationships/tags" Target="../tags/tag88.xml"/><Relationship Id="rId4" Type="http://schemas.openxmlformats.org/officeDocument/2006/relationships/image" Target="../media/image41.png"/><Relationship Id="rId3" Type="http://schemas.openxmlformats.org/officeDocument/2006/relationships/tags" Target="../tags/tag87.xml"/><Relationship Id="rId2" Type="http://schemas.openxmlformats.org/officeDocument/2006/relationships/image" Target="../media/image40.png"/><Relationship Id="rId1" Type="http://schemas.openxmlformats.org/officeDocument/2006/relationships/tags" Target="../tags/tag86.xml"/></Relationships>
</file>

<file path=ppt/slides/_rels/slide92.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4.xml"/><Relationship Id="rId3" Type="http://schemas.openxmlformats.org/officeDocument/2006/relationships/tags" Target="../tags/tag90.xml"/><Relationship Id="rId2" Type="http://schemas.openxmlformats.org/officeDocument/2006/relationships/image" Target="../media/image44.emf"/><Relationship Id="rId1" Type="http://schemas.openxmlformats.org/officeDocument/2006/relationships/oleObject" Target="../embeddings/oleObject35.bin"/></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45.png"/><Relationship Id="rId1" Type="http://schemas.openxmlformats.org/officeDocument/2006/relationships/tags" Target="../tags/tag91.xml"/></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46.wmf"/><Relationship Id="rId3" Type="http://schemas.openxmlformats.org/officeDocument/2006/relationships/oleObject" Target="../embeddings/oleObject36.bin"/><Relationship Id="rId2" Type="http://schemas.openxmlformats.org/officeDocument/2006/relationships/tags" Target="../tags/tag94.xml"/><Relationship Id="rId1" Type="http://schemas.openxmlformats.org/officeDocument/2006/relationships/tags" Target="../tags/tag9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107950" y="2565400"/>
            <a:ext cx="8229600" cy="1143000"/>
          </a:xfrm>
        </p:spPr>
        <p:txBody>
          <a:bodyPr vert="horz" wrap="square" lIns="91440" tIns="45720" rIns="91440" bIns="45720" anchor="ctr" anchorCtr="0"/>
          <a:p>
            <a:pPr eaLnBrk="1" hangingPunct="1"/>
            <a:r>
              <a:rPr lang="zh-CN" altLang="en-US" sz="4000" b="1" dirty="0">
                <a:latin typeface="Times New Roman" panose="02020603050405020304" pitchFamily="18" charset="0"/>
                <a:ea typeface="楷体" panose="02010609060101010101" pitchFamily="49" charset="-122"/>
              </a:rPr>
              <a:t>第</a:t>
            </a:r>
            <a:r>
              <a:rPr lang="en-US" altLang="zh-CN" sz="4000" b="1" dirty="0">
                <a:latin typeface="Times New Roman" panose="02020603050405020304" pitchFamily="18" charset="0"/>
                <a:ea typeface="楷体" panose="02010609060101010101" pitchFamily="49" charset="-122"/>
              </a:rPr>
              <a:t>3</a:t>
            </a:r>
            <a:r>
              <a:rPr lang="zh-CN" altLang="en-US" sz="4000" b="1" dirty="0">
                <a:latin typeface="Times New Roman" panose="02020603050405020304" pitchFamily="18" charset="0"/>
                <a:ea typeface="楷体" panose="02010609060101010101" pitchFamily="49" charset="-122"/>
              </a:rPr>
              <a:t>章  基本图形光栅化</a:t>
            </a:r>
            <a:endParaRPr lang="zh-CN" altLang="en-US" sz="3600" b="1" dirty="0">
              <a:latin typeface="Times New Roman" panose="02020603050405020304" pitchFamily="18"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p:txBody>
          <a:bodyPr vert="horz" wrap="square" lIns="91440" tIns="45720" rIns="91440" bIns="45720" anchor="t" anchorCtr="0"/>
          <a:p>
            <a:pPr eaLnBrk="1" hangingPunct="1"/>
            <a:r>
              <a:rPr lang="zh-CN" altLang="en-US" b="1" dirty="0">
                <a:latin typeface="Times New Roman" panose="02020603050405020304" pitchFamily="18" charset="0"/>
                <a:ea typeface="楷体" panose="02010609060101010101" pitchFamily="49" charset="-122"/>
                <a:cs typeface="+mn-cs"/>
              </a:rPr>
              <a:t>关键问题：</a:t>
            </a:r>
            <a:endParaRPr lang="en-US" altLang="zh-CN" b="1" dirty="0">
              <a:latin typeface="Times New Roman" panose="02020603050405020304" pitchFamily="18" charset="0"/>
              <a:ea typeface="楷体" panose="02010609060101010101" pitchFamily="49" charset="-122"/>
              <a:cs typeface="+mn-cs"/>
            </a:endParaRPr>
          </a:p>
          <a:p>
            <a:pPr lvl="1" eaLnBrk="1" hangingPunct="1"/>
            <a:r>
              <a:rPr lang="zh-CN" altLang="en-US" b="1" dirty="0">
                <a:latin typeface="Times New Roman" panose="02020603050405020304" pitchFamily="18" charset="0"/>
                <a:ea typeface="楷体" panose="02010609060101010101" pitchFamily="49" charset="-122"/>
              </a:rPr>
              <a:t>如何判定一个像素位于多边形内部还是外部？（包含性测试）</a:t>
            </a:r>
            <a:endParaRPr lang="zh-CN" altLang="en-US" b="1" dirty="0">
              <a:latin typeface="Times New Roman" panose="02020603050405020304" pitchFamily="18" charset="0"/>
              <a:ea typeface="楷体" panose="02010609060101010101" pitchFamily="49" charset="-122"/>
            </a:endParaRPr>
          </a:p>
          <a:p>
            <a:pPr eaLnBrk="1" hangingPunct="1">
              <a:buNone/>
            </a:pPr>
            <a:endParaRPr lang="en-US" altLang="zh-CN" b="1" dirty="0">
              <a:latin typeface="Times New Roman" panose="02020603050405020304" pitchFamily="18" charset="0"/>
              <a:ea typeface="楷体" panose="02010609060101010101" pitchFamily="49" charset="-122"/>
              <a:cs typeface="+mn-cs"/>
            </a:endParaRPr>
          </a:p>
          <a:p>
            <a:pPr eaLnBrk="1" hangingPunct="1"/>
            <a:r>
              <a:rPr lang="zh-CN" altLang="en-US" b="1" dirty="0">
                <a:latin typeface="Times New Roman" panose="02020603050405020304" pitchFamily="18" charset="0"/>
                <a:ea typeface="楷体" panose="02010609060101010101" pitchFamily="49" charset="-122"/>
                <a:cs typeface="+mn-cs"/>
              </a:rPr>
              <a:t>通常判定方法：</a:t>
            </a:r>
            <a:r>
              <a:rPr lang="zh-CN" altLang="en-US" b="1" dirty="0">
                <a:solidFill>
                  <a:srgbClr val="FF0000"/>
                </a:solidFill>
                <a:latin typeface="Times New Roman" panose="02020603050405020304" pitchFamily="18" charset="0"/>
                <a:ea typeface="楷体" panose="02010609060101010101" pitchFamily="49" charset="-122"/>
                <a:cs typeface="+mn-cs"/>
              </a:rPr>
              <a:t>射线法，弧长法</a:t>
            </a:r>
            <a:endParaRPr lang="zh-CN" altLang="en-US" dirty="0">
              <a:latin typeface="楷体" panose="02010609060101010101" pitchFamily="49" charset="-122"/>
              <a:ea typeface="楷体" panose="02010609060101010101" pitchFamily="49" charset="-122"/>
              <a:cs typeface="+mn-cs"/>
            </a:endParaRPr>
          </a:p>
        </p:txBody>
      </p:sp>
      <p:sp>
        <p:nvSpPr>
          <p:cNvPr id="4" name="标题 1"/>
          <p:cNvSpPr txBox="1">
            <a:spLocks noChangeArrowheads="1"/>
          </p:cNvSpPr>
          <p:nvPr/>
        </p:nvSpPr>
        <p:spPr>
          <a:xfrm>
            <a:off x="457200" y="274638"/>
            <a:ext cx="86868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逐点判断法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包含测试</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noChangeArrowheads="1"/>
          </p:cNvSpPr>
          <p:nvPr>
            <p:ph idx="1"/>
          </p:nvPr>
        </p:nvSpPr>
        <p:spPr>
          <a:xfrm>
            <a:off x="250825" y="1417638"/>
            <a:ext cx="8642350" cy="4964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1</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）射线法（</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交点数奇偶判断</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若点发出的射线（</a:t>
            </a:r>
            <a:r>
              <a:rPr kumimoji="0" lang="zh-CN" altLang="en-US"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rPr>
              <a:t>如水平的</a:t>
            </a:r>
            <a:r>
              <a:rPr kumimoji="0" lang="zh-CN" altLang="en-US" sz="2400" b="1" i="0" u="sng"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rPr>
              <a:t>扫描线</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）与多边形边界交点个数为奇数，则该点在多边形内（内点）；若为偶数，则该点在多边形外（外点）。</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42950" marR="0" lvl="1" indent="-285750" algn="l" defTabSz="914400" rtl="0" eaLnBrk="1" fontAlgn="base" latinLnBrk="0" hangingPunct="1">
              <a:lnSpc>
                <a:spcPct val="100000"/>
              </a:lnSpc>
              <a:spcBef>
                <a:spcPct val="20000"/>
              </a:spcBef>
              <a:spcAft>
                <a:spcPct val="0"/>
              </a:spcAft>
              <a:buClrTx/>
              <a:buSzTx/>
              <a:buFont typeface="Times New Roman" panose="02020603050405020304" pitchFamily="18" charset="0"/>
              <a:buChar char="─"/>
              <a:defRPr/>
            </a:pP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42950" marR="0" lvl="1" indent="-285750" algn="l" defTabSz="914400" rtl="0" eaLnBrk="1" fontAlgn="base" latinLnBrk="0" hangingPunct="1">
              <a:lnSpc>
                <a:spcPct val="100000"/>
              </a:lnSpc>
              <a:spcBef>
                <a:spcPts val="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例外情况？扫描线射线与多边形相交于</a:t>
            </a:r>
            <a:r>
              <a:rPr kumimoji="0" lang="zh-CN" altLang="en-US"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rPr>
              <a:t>顶点</a:t>
            </a:r>
            <a:endParaRPr kumimoji="0" lang="en-US" altLang="zh-CN"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endParaRPr>
          </a:p>
          <a:p>
            <a:pPr marL="457200" marR="0" lvl="1" indent="0" algn="l" defTabSz="914400" rtl="0" eaLnBrk="1" fontAlgn="base" latinLnBrk="0" hangingPunct="1">
              <a:lnSpc>
                <a:spcPct val="100000"/>
              </a:lnSpc>
              <a:spcBef>
                <a:spcPts val="0"/>
              </a:spcBef>
              <a:spcAft>
                <a:spcPct val="0"/>
              </a:spcAft>
              <a:buClrTx/>
              <a:buSzTx/>
              <a:buFontTx/>
              <a:buNone/>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楷体" panose="02010609060101010101" pitchFamily="49" charset="-122"/>
                <a:cs typeface="+mn-ea"/>
              </a:rPr>
              <a:t> </a:t>
            </a:r>
            <a:r>
              <a:rPr kumimoji="0" lang="en-US" altLang="zh-CN"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rPr>
              <a:t>   </a:t>
            </a:r>
            <a:r>
              <a:rPr kumimoji="0" lang="zh-CN" altLang="en-US"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rPr>
              <a:t>奇点、奇异点</a:t>
            </a:r>
            <a:endParaRPr kumimoji="0" lang="zh-CN" altLang="en-US" sz="2400" b="1" i="0" u="none" strike="noStrike" kern="0" cap="none" spc="0" normalizeH="0" baseline="0" noProof="0" smtClean="0">
              <a:ln>
                <a:noFill/>
              </a:ln>
              <a:solidFill>
                <a:srgbClr val="0000FF"/>
              </a:solidFill>
              <a:effectLst/>
              <a:uLnTx/>
              <a:uFillTx/>
              <a:latin typeface="Times New Roman" panose="02020603050405020304" pitchFamily="18" charset="0"/>
              <a:ea typeface="楷体" panose="02010609060101010101" pitchFamily="49" charset="-122"/>
              <a:cs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grpSp>
        <p:nvGrpSpPr>
          <p:cNvPr id="21506" name="组合 9229"/>
          <p:cNvGrpSpPr/>
          <p:nvPr/>
        </p:nvGrpSpPr>
        <p:grpSpPr>
          <a:xfrm>
            <a:off x="1374775" y="4191000"/>
            <a:ext cx="7159625" cy="2055813"/>
            <a:chOff x="3695700" y="4302125"/>
            <a:chExt cx="7158302" cy="2056342"/>
          </a:xfrm>
        </p:grpSpPr>
        <p:cxnSp>
          <p:nvCxnSpPr>
            <p:cNvPr id="6" name="直接连接符 5"/>
            <p:cNvCxnSpPr/>
            <p:nvPr/>
          </p:nvCxnSpPr>
          <p:spPr>
            <a:xfrm flipH="1">
              <a:off x="3695700" y="5324738"/>
              <a:ext cx="6858320" cy="0"/>
            </a:xfrm>
            <a:prstGeom prst="line">
              <a:avLst/>
            </a:prstGeom>
            <a:ln w="38100">
              <a:solidFill>
                <a:srgbClr val="00B0F0"/>
              </a:solidFill>
              <a:tailEnd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9776" y="5324738"/>
              <a:ext cx="17633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flipH="1" flipV="1">
              <a:off x="5841603" y="5248518"/>
              <a:ext cx="136500" cy="152439"/>
            </a:xfrm>
            <a:prstGeom prst="ellipse">
              <a:avLst/>
            </a:prstGeom>
            <a:solidFill>
              <a:srgbClr val="FF0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flipV="1">
              <a:off x="7141526" y="5248518"/>
              <a:ext cx="136500" cy="152439"/>
            </a:xfrm>
            <a:prstGeom prst="ellipse">
              <a:avLst/>
            </a:prstGeom>
            <a:solidFill>
              <a:srgbClr val="FF0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flipV="1">
              <a:off x="8836663" y="5264398"/>
              <a:ext cx="136500" cy="150852"/>
            </a:xfrm>
            <a:prstGeom prst="ellipse">
              <a:avLst/>
            </a:prstGeom>
            <a:solidFill>
              <a:srgbClr val="FF0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12" name="TextBox 3"/>
            <p:cNvSpPr txBox="1"/>
            <p:nvPr/>
          </p:nvSpPr>
          <p:spPr>
            <a:xfrm>
              <a:off x="6265862" y="5302602"/>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4</a:t>
              </a:r>
              <a:endParaRPr lang="zh-CN" altLang="en-US" baseline="-25000" dirty="0">
                <a:latin typeface="等线" panose="02010600030101010101" pitchFamily="2" charset="-122"/>
                <a:ea typeface="等线" panose="02010600030101010101" pitchFamily="2" charset="-122"/>
              </a:endParaRPr>
            </a:p>
          </p:txBody>
        </p:sp>
        <p:sp>
          <p:nvSpPr>
            <p:cNvPr id="21513" name="TextBox 12"/>
            <p:cNvSpPr txBox="1"/>
            <p:nvPr/>
          </p:nvSpPr>
          <p:spPr>
            <a:xfrm>
              <a:off x="7278688" y="4954588"/>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5</a:t>
              </a:r>
              <a:endParaRPr lang="zh-CN" altLang="en-US" baseline="-25000" dirty="0">
                <a:latin typeface="等线" panose="02010600030101010101" pitchFamily="2" charset="-122"/>
                <a:ea typeface="等线" panose="02010600030101010101" pitchFamily="2" charset="-122"/>
              </a:endParaRPr>
            </a:p>
          </p:txBody>
        </p:sp>
        <p:sp>
          <p:nvSpPr>
            <p:cNvPr id="21514" name="TextBox 13"/>
            <p:cNvSpPr txBox="1"/>
            <p:nvPr/>
          </p:nvSpPr>
          <p:spPr>
            <a:xfrm>
              <a:off x="9040813" y="4987925"/>
              <a:ext cx="574675" cy="368300"/>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6</a:t>
              </a:r>
              <a:endParaRPr lang="zh-CN" altLang="en-US" baseline="-25000" dirty="0">
                <a:latin typeface="等线" panose="02010600030101010101" pitchFamily="2" charset="-122"/>
                <a:ea typeface="等线" panose="02010600030101010101" pitchFamily="2" charset="-122"/>
              </a:endParaRPr>
            </a:p>
          </p:txBody>
        </p:sp>
        <p:grpSp>
          <p:nvGrpSpPr>
            <p:cNvPr id="21515" name="组合 9221"/>
            <p:cNvGrpSpPr/>
            <p:nvPr/>
          </p:nvGrpSpPr>
          <p:grpSpPr>
            <a:xfrm>
              <a:off x="5842000" y="4302125"/>
              <a:ext cx="3198813" cy="2056342"/>
              <a:chOff x="5842000" y="4302125"/>
              <a:chExt cx="3198813" cy="2056342"/>
            </a:xfrm>
          </p:grpSpPr>
          <p:cxnSp>
            <p:nvCxnSpPr>
              <p:cNvPr id="27" name="直接连接符 26"/>
              <p:cNvCxnSpPr/>
              <p:nvPr/>
            </p:nvCxnSpPr>
            <p:spPr>
              <a:xfrm flipH="1">
                <a:off x="5841603" y="4302125"/>
                <a:ext cx="423785" cy="13528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41603" y="5655023"/>
                <a:ext cx="423785" cy="7034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9" idx="7"/>
              </p:cNvCxnSpPr>
              <p:nvPr/>
            </p:nvCxnSpPr>
            <p:spPr>
              <a:xfrm flipV="1">
                <a:off x="6265388" y="5378727"/>
                <a:ext cx="896771" cy="9797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1"/>
              </p:cNvCxnSpPr>
              <p:nvPr/>
            </p:nvCxnSpPr>
            <p:spPr>
              <a:xfrm>
                <a:off x="7258979" y="5378727"/>
                <a:ext cx="833283" cy="7939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1514" idx="1"/>
              </p:cNvCxnSpPr>
              <p:nvPr/>
            </p:nvCxnSpPr>
            <p:spPr>
              <a:xfrm flipV="1">
                <a:off x="8092262" y="5172299"/>
                <a:ext cx="949150" cy="10003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265388" y="4302125"/>
                <a:ext cx="19046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1514" idx="1"/>
              </p:cNvCxnSpPr>
              <p:nvPr/>
            </p:nvCxnSpPr>
            <p:spPr>
              <a:xfrm>
                <a:off x="8170036" y="4302125"/>
                <a:ext cx="871376" cy="87017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23" name="TextBox 3"/>
            <p:cNvSpPr txBox="1"/>
            <p:nvPr/>
          </p:nvSpPr>
          <p:spPr>
            <a:xfrm>
              <a:off x="6923087" y="4475955"/>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0</a:t>
              </a:r>
              <a:endParaRPr lang="zh-CN" altLang="en-US" baseline="-25000" dirty="0">
                <a:latin typeface="等线" panose="02010600030101010101" pitchFamily="2" charset="-122"/>
                <a:ea typeface="等线" panose="02010600030101010101" pitchFamily="2" charset="-122"/>
              </a:endParaRPr>
            </a:p>
          </p:txBody>
        </p:sp>
        <p:cxnSp>
          <p:nvCxnSpPr>
            <p:cNvPr id="16" name="直接箭头连接符 15"/>
            <p:cNvCxnSpPr/>
            <p:nvPr/>
          </p:nvCxnSpPr>
          <p:spPr>
            <a:xfrm>
              <a:off x="7301834" y="4656229"/>
              <a:ext cx="2152252" cy="0"/>
            </a:xfrm>
            <a:prstGeom prst="straightConnector1">
              <a:avLst/>
            </a:prstGeom>
            <a:ln w="1587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778115" y="5005569"/>
              <a:ext cx="4001348" cy="0"/>
            </a:xfrm>
            <a:prstGeom prst="straightConnector1">
              <a:avLst/>
            </a:prstGeom>
            <a:ln w="1587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206721" y="5655023"/>
              <a:ext cx="4001348" cy="0"/>
            </a:xfrm>
            <a:prstGeom prst="straightConnector1">
              <a:avLst/>
            </a:prstGeom>
            <a:ln w="1587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287609" y="6007539"/>
              <a:ext cx="3285518" cy="0"/>
            </a:xfrm>
            <a:prstGeom prst="straightConnector1">
              <a:avLst/>
            </a:prstGeom>
            <a:ln w="1587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8" name="TextBox 3"/>
            <p:cNvSpPr txBox="1"/>
            <p:nvPr/>
          </p:nvSpPr>
          <p:spPr>
            <a:xfrm>
              <a:off x="9603846" y="4381235"/>
              <a:ext cx="949854" cy="276999"/>
            </a:xfrm>
            <a:prstGeom prst="rect">
              <a:avLst/>
            </a:prstGeom>
            <a:noFill/>
            <a:ln w="9525">
              <a:noFill/>
            </a:ln>
          </p:spPr>
          <p:txBody>
            <a:bodyPr anchor="t" anchorCtr="0">
              <a:spAutoFit/>
            </a:bodyPr>
            <a:p>
              <a:r>
                <a:rPr lang="en-US" altLang="zh-CN" baseline="-25000" dirty="0">
                  <a:latin typeface="等线" panose="02010600030101010101" pitchFamily="2" charset="-122"/>
                  <a:ea typeface="等线" panose="02010600030101010101" pitchFamily="2" charset="-122"/>
                </a:rPr>
                <a:t>1</a:t>
              </a:r>
              <a:r>
                <a:rPr lang="zh-CN" altLang="en-US" baseline="-25000" dirty="0">
                  <a:latin typeface="等线" panose="02010600030101010101" pitchFamily="2" charset="-122"/>
                  <a:ea typeface="等线" panose="02010600030101010101" pitchFamily="2" charset="-122"/>
                </a:rPr>
                <a:t>个交点</a:t>
              </a:r>
              <a:endParaRPr lang="zh-CN" altLang="en-US" baseline="-25000" dirty="0">
                <a:latin typeface="等线" panose="02010600030101010101" pitchFamily="2" charset="-122"/>
                <a:ea typeface="等线" panose="02010600030101010101" pitchFamily="2" charset="-122"/>
              </a:endParaRPr>
            </a:p>
          </p:txBody>
        </p:sp>
        <p:sp>
          <p:nvSpPr>
            <p:cNvPr id="21529" name="TextBox 3"/>
            <p:cNvSpPr txBox="1"/>
            <p:nvPr/>
          </p:nvSpPr>
          <p:spPr>
            <a:xfrm>
              <a:off x="9904148" y="4816088"/>
              <a:ext cx="949854" cy="276999"/>
            </a:xfrm>
            <a:prstGeom prst="rect">
              <a:avLst/>
            </a:prstGeom>
            <a:noFill/>
            <a:ln w="9525">
              <a:noFill/>
            </a:ln>
          </p:spPr>
          <p:txBody>
            <a:bodyPr anchor="t" anchorCtr="0">
              <a:spAutoFit/>
            </a:bodyPr>
            <a:p>
              <a:r>
                <a:rPr lang="en-US" altLang="zh-CN" baseline="-25000" dirty="0">
                  <a:latin typeface="等线" panose="02010600030101010101" pitchFamily="2" charset="-122"/>
                  <a:ea typeface="等线" panose="02010600030101010101" pitchFamily="2" charset="-122"/>
                </a:rPr>
                <a:t>2</a:t>
              </a:r>
              <a:r>
                <a:rPr lang="zh-CN" altLang="en-US" baseline="-25000" dirty="0">
                  <a:latin typeface="等线" panose="02010600030101010101" pitchFamily="2" charset="-122"/>
                  <a:ea typeface="等线" panose="02010600030101010101" pitchFamily="2" charset="-122"/>
                </a:rPr>
                <a:t>个交点</a:t>
              </a:r>
              <a:endParaRPr lang="zh-CN" altLang="en-US" baseline="-25000" dirty="0">
                <a:latin typeface="等线" panose="02010600030101010101" pitchFamily="2" charset="-122"/>
                <a:ea typeface="等线" panose="02010600030101010101" pitchFamily="2" charset="-122"/>
              </a:endParaRPr>
            </a:p>
          </p:txBody>
        </p:sp>
        <p:sp>
          <p:nvSpPr>
            <p:cNvPr id="21530" name="TextBox 3"/>
            <p:cNvSpPr txBox="1"/>
            <p:nvPr/>
          </p:nvSpPr>
          <p:spPr>
            <a:xfrm>
              <a:off x="9615488" y="5498279"/>
              <a:ext cx="949854" cy="276999"/>
            </a:xfrm>
            <a:prstGeom prst="rect">
              <a:avLst/>
            </a:prstGeom>
            <a:noFill/>
            <a:ln w="9525">
              <a:noFill/>
            </a:ln>
          </p:spPr>
          <p:txBody>
            <a:bodyPr anchor="t" anchorCtr="0">
              <a:spAutoFit/>
            </a:bodyPr>
            <a:p>
              <a:r>
                <a:rPr lang="en-US" altLang="zh-CN" baseline="-25000" dirty="0">
                  <a:latin typeface="等线" panose="02010600030101010101" pitchFamily="2" charset="-122"/>
                  <a:ea typeface="等线" panose="02010600030101010101" pitchFamily="2" charset="-122"/>
                </a:rPr>
                <a:t>4</a:t>
              </a:r>
              <a:r>
                <a:rPr lang="zh-CN" altLang="en-US" baseline="-25000" dirty="0">
                  <a:latin typeface="等线" panose="02010600030101010101" pitchFamily="2" charset="-122"/>
                  <a:ea typeface="等线" panose="02010600030101010101" pitchFamily="2" charset="-122"/>
                </a:rPr>
                <a:t>个交点</a:t>
              </a:r>
              <a:endParaRPr lang="zh-CN" altLang="en-US" baseline="-25000" dirty="0">
                <a:latin typeface="等线" panose="02010600030101010101" pitchFamily="2" charset="-122"/>
                <a:ea typeface="等线" panose="02010600030101010101" pitchFamily="2" charset="-122"/>
              </a:endParaRPr>
            </a:p>
          </p:txBody>
        </p:sp>
        <p:sp>
          <p:nvSpPr>
            <p:cNvPr id="21531" name="TextBox 3"/>
            <p:cNvSpPr txBox="1"/>
            <p:nvPr/>
          </p:nvSpPr>
          <p:spPr>
            <a:xfrm>
              <a:off x="9615488" y="5895202"/>
              <a:ext cx="949854" cy="276999"/>
            </a:xfrm>
            <a:prstGeom prst="rect">
              <a:avLst/>
            </a:prstGeom>
            <a:noFill/>
            <a:ln w="9525">
              <a:noFill/>
            </a:ln>
          </p:spPr>
          <p:txBody>
            <a:bodyPr anchor="t" anchorCtr="0">
              <a:spAutoFit/>
            </a:bodyPr>
            <a:p>
              <a:r>
                <a:rPr lang="en-US" altLang="zh-CN" baseline="-25000" dirty="0">
                  <a:latin typeface="等线" panose="02010600030101010101" pitchFamily="2" charset="-122"/>
                  <a:ea typeface="等线" panose="02010600030101010101" pitchFamily="2" charset="-122"/>
                </a:rPr>
                <a:t>3</a:t>
              </a:r>
              <a:r>
                <a:rPr lang="zh-CN" altLang="en-US" baseline="-25000" dirty="0">
                  <a:latin typeface="等线" panose="02010600030101010101" pitchFamily="2" charset="-122"/>
                  <a:ea typeface="等线" panose="02010600030101010101" pitchFamily="2" charset="-122"/>
                </a:rPr>
                <a:t>个交点</a:t>
              </a:r>
              <a:endParaRPr lang="zh-CN" altLang="en-US" baseline="-25000" dirty="0">
                <a:latin typeface="等线" panose="02010600030101010101" pitchFamily="2" charset="-122"/>
                <a:ea typeface="等线" panose="02010600030101010101" pitchFamily="2" charset="-122"/>
              </a:endParaRPr>
            </a:p>
          </p:txBody>
        </p:sp>
        <p:sp>
          <p:nvSpPr>
            <p:cNvPr id="21532" name="TextBox 3"/>
            <p:cNvSpPr txBox="1"/>
            <p:nvPr/>
          </p:nvSpPr>
          <p:spPr>
            <a:xfrm>
              <a:off x="5267325" y="4813176"/>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1</a:t>
              </a:r>
              <a:endParaRPr lang="zh-CN" altLang="en-US" baseline="-25000" dirty="0">
                <a:latin typeface="等线" panose="02010600030101010101" pitchFamily="2" charset="-122"/>
                <a:ea typeface="等线" panose="02010600030101010101" pitchFamily="2" charset="-122"/>
              </a:endParaRPr>
            </a:p>
          </p:txBody>
        </p:sp>
        <p:sp>
          <p:nvSpPr>
            <p:cNvPr id="21533" name="TextBox 3"/>
            <p:cNvSpPr txBox="1"/>
            <p:nvPr/>
          </p:nvSpPr>
          <p:spPr>
            <a:xfrm>
              <a:off x="5136620" y="5498279"/>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3</a:t>
              </a:r>
              <a:endParaRPr lang="zh-CN" altLang="en-US" baseline="-25000" dirty="0">
                <a:latin typeface="等线" panose="02010600030101010101" pitchFamily="2" charset="-122"/>
                <a:ea typeface="等线" panose="02010600030101010101" pitchFamily="2" charset="-122"/>
              </a:endParaRPr>
            </a:p>
          </p:txBody>
        </p:sp>
        <p:sp>
          <p:nvSpPr>
            <p:cNvPr id="21534" name="TextBox 3"/>
            <p:cNvSpPr txBox="1"/>
            <p:nvPr/>
          </p:nvSpPr>
          <p:spPr>
            <a:xfrm>
              <a:off x="5992287" y="5787157"/>
              <a:ext cx="574675" cy="369887"/>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2</a:t>
              </a:r>
              <a:endParaRPr lang="zh-CN" altLang="en-US" baseline="-25000" dirty="0">
                <a:latin typeface="等线" panose="02010600030101010101" pitchFamily="2" charset="-122"/>
                <a:ea typeface="等线" panose="02010600030101010101" pitchFamily="2" charset="-122"/>
              </a:endParaRPr>
            </a:p>
          </p:txBody>
        </p:sp>
      </p:grpSp>
      <p:sp>
        <p:nvSpPr>
          <p:cNvPr id="3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逐点判断法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射线法</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21536" name="TextBox 1"/>
          <p:cNvSpPr txBox="1"/>
          <p:nvPr/>
        </p:nvSpPr>
        <p:spPr>
          <a:xfrm>
            <a:off x="4408488" y="2876550"/>
            <a:ext cx="4352925" cy="368300"/>
          </a:xfrm>
          <a:prstGeom prst="rect">
            <a:avLst/>
          </a:prstGeom>
          <a:noFill/>
          <a:ln w="9525" cap="flat" cmpd="sng">
            <a:solidFill>
              <a:srgbClr val="0000FF"/>
            </a:solidFill>
            <a:prstDash val="solid"/>
            <a:miter/>
            <a:headEnd type="none" w="med" len="med"/>
            <a:tailEnd type="none" w="med" len="med"/>
          </a:ln>
        </p:spPr>
        <p:txBody>
          <a:bodyPr wrap="square" anchor="t" anchorCtr="0">
            <a:spAutoFit/>
          </a:bodyPr>
          <a:p>
            <a:r>
              <a:rPr lang="zh-CN" altLang="en-US" b="1" dirty="0">
                <a:solidFill>
                  <a:srgbClr val="3333FF"/>
                </a:solidFill>
                <a:latin typeface="Arial" panose="020B0604020202020204" pitchFamily="34" charset="0"/>
                <a:ea typeface="华文楷体" panose="02010600040101010101" pitchFamily="2" charset="-122"/>
              </a:rPr>
              <a:t>如何确定扫描线射线与某条边是否有交点？</a:t>
            </a:r>
            <a:endParaRPr lang="zh-CN" altLang="en-US" b="1" dirty="0">
              <a:solidFill>
                <a:srgbClr val="3333FF"/>
              </a:solidFill>
              <a:latin typeface="Arial" panose="020B0604020202020204" pitchFamily="34" charset="0"/>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3"/>
          <p:cNvSpPr/>
          <p:nvPr/>
        </p:nvSpPr>
        <p:spPr>
          <a:xfrm>
            <a:off x="268288" y="1473200"/>
            <a:ext cx="8710612" cy="2936875"/>
          </a:xfrm>
          <a:prstGeom prst="rect">
            <a:avLst/>
          </a:prstGeom>
          <a:noFill/>
          <a:ln w="9525">
            <a:noFill/>
          </a:ln>
        </p:spPr>
        <p:txBody>
          <a:bodyPr anchor="t" anchorCtr="0">
            <a:spAutoFit/>
          </a:bodyPr>
          <a:p>
            <a:pPr marL="0" lvl="1" indent="0" algn="l" rtl="0" eaLnBrk="1" fontAlgn="base" hangingPunct="1">
              <a:lnSpc>
                <a:spcPct val="110000"/>
              </a:lnSpc>
              <a:spcBef>
                <a:spcPct val="0"/>
              </a:spcBef>
              <a:spcAft>
                <a:spcPct val="0"/>
              </a:spcAft>
              <a:buNone/>
            </a:pPr>
            <a:r>
              <a:rPr lang="zh-CN" altLang="en-US" sz="2400" b="1" dirty="0">
                <a:solidFill>
                  <a:schemeClr val="tx1"/>
                </a:solidFill>
                <a:latin typeface="楷体" panose="02010609060101010101" pitchFamily="49" charset="-122"/>
                <a:ea typeface="楷体" panose="02010609060101010101" pitchFamily="49" charset="-122"/>
              </a:rPr>
              <a:t>扫描线射线与多边形相交于顶点时，分</a:t>
            </a:r>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种情况：</a:t>
            </a:r>
            <a:endParaRPr lang="en-US" altLang="zh-CN" sz="2400" b="1" dirty="0">
              <a:solidFill>
                <a:schemeClr val="tx1"/>
              </a:solidFill>
              <a:latin typeface="楷体" panose="02010609060101010101" pitchFamily="49" charset="-122"/>
              <a:ea typeface="楷体" panose="02010609060101010101" pitchFamily="49" charset="-122"/>
            </a:endParaRPr>
          </a:p>
          <a:p>
            <a:pPr marL="466725" lvl="2" indent="-457200" algn="l" rtl="0" eaLnBrk="1" fontAlgn="base" hangingPunct="1">
              <a:lnSpc>
                <a:spcPct val="110000"/>
              </a:lnSpc>
              <a:spcBef>
                <a:spcPct val="0"/>
              </a:spcBef>
              <a:spcAft>
                <a:spcPct val="0"/>
              </a:spcAft>
              <a:buFont typeface="宋体" panose="02010600030101010101" pitchFamily="2" charset="-122"/>
              <a:buAutoNum type="circleNumDbPlain"/>
            </a:pPr>
            <a:r>
              <a:rPr lang="zh-CN" altLang="en-US" sz="2400" b="1" dirty="0">
                <a:solidFill>
                  <a:schemeClr val="tx1"/>
                </a:solidFill>
                <a:latin typeface="楷体" panose="02010609060101010101" pitchFamily="49" charset="-122"/>
                <a:ea typeface="楷体" panose="02010609060101010101" pitchFamily="49" charset="-122"/>
              </a:rPr>
              <a:t>共享顶点的两条边分别位于扫描线两侧（</a:t>
            </a:r>
            <a:r>
              <a:rPr lang="zh-CN" altLang="en-US" sz="2400" b="1" dirty="0">
                <a:solidFill>
                  <a:srgbClr val="3333FF"/>
                </a:solidFill>
                <a:latin typeface="楷体" panose="02010609060101010101" pitchFamily="49" charset="-122"/>
                <a:ea typeface="楷体" panose="02010609060101010101" pitchFamily="49" charset="-122"/>
              </a:rPr>
              <a:t>即顶点为非极值点</a:t>
            </a:r>
            <a:r>
              <a:rPr lang="zh-CN" altLang="en-US" sz="2400" b="1" dirty="0">
                <a:solidFill>
                  <a:schemeClr val="tx1"/>
                </a:solidFill>
                <a:latin typeface="楷体" panose="02010609060101010101" pitchFamily="49" charset="-122"/>
                <a:ea typeface="楷体" panose="02010609060101010101" pitchFamily="49" charset="-122"/>
              </a:rPr>
              <a:t>）：交点算</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个。如</a:t>
            </a:r>
            <a:r>
              <a:rPr lang="en-US" altLang="zh-CN" sz="2400" b="1" dirty="0">
                <a:solidFill>
                  <a:schemeClr val="tx1"/>
                </a:solidFill>
                <a:latin typeface="楷体" panose="02010609060101010101" pitchFamily="49" charset="-122"/>
                <a:ea typeface="楷体" panose="02010609060101010101" pitchFamily="49" charset="-122"/>
              </a:rPr>
              <a:t>P1</a:t>
            </a:r>
            <a:endParaRPr lang="zh-CN" altLang="en-US" sz="2400" b="1" dirty="0">
              <a:solidFill>
                <a:schemeClr val="tx1"/>
              </a:solidFill>
              <a:latin typeface="楷体" panose="02010609060101010101" pitchFamily="49" charset="-122"/>
              <a:ea typeface="楷体" panose="02010609060101010101" pitchFamily="49" charset="-122"/>
            </a:endParaRPr>
          </a:p>
          <a:p>
            <a:pPr marL="466725" lvl="2" indent="-457200" algn="l" rtl="0" eaLnBrk="1" fontAlgn="base" hangingPunct="1">
              <a:lnSpc>
                <a:spcPct val="110000"/>
              </a:lnSpc>
              <a:spcBef>
                <a:spcPct val="0"/>
              </a:spcBef>
              <a:spcAft>
                <a:spcPct val="0"/>
              </a:spcAft>
              <a:buFont typeface="Arial" panose="020B0604020202020204" pitchFamily="34" charset="0"/>
              <a:buAutoNum type="circleNumDbPlain"/>
            </a:pPr>
            <a:r>
              <a:rPr lang="zh-CN" altLang="en-US" sz="2400" b="1" dirty="0">
                <a:solidFill>
                  <a:schemeClr val="tx1"/>
                </a:solidFill>
                <a:latin typeface="楷体" panose="02010609060101010101" pitchFamily="49" charset="-122"/>
                <a:ea typeface="楷体" panose="02010609060101010101" pitchFamily="49" charset="-122"/>
              </a:rPr>
              <a:t>共享顶点的两条边都位于扫描线的下方（</a:t>
            </a:r>
            <a:r>
              <a:rPr lang="zh-CN" altLang="en-US" sz="2400" b="1" dirty="0">
                <a:solidFill>
                  <a:srgbClr val="3333FF"/>
                </a:solidFill>
                <a:latin typeface="楷体" panose="02010609060101010101" pitchFamily="49" charset="-122"/>
                <a:ea typeface="楷体" panose="02010609060101010101" pitchFamily="49" charset="-122"/>
              </a:rPr>
              <a:t>即顶点为极大值点</a:t>
            </a:r>
            <a:r>
              <a:rPr lang="zh-CN" altLang="en-US" sz="2400" b="1" dirty="0">
                <a:solidFill>
                  <a:schemeClr val="tx1"/>
                </a:solidFill>
                <a:latin typeface="楷体" panose="02010609060101010101" pitchFamily="49" charset="-122"/>
                <a:ea typeface="楷体" panose="02010609060101010101" pitchFamily="49" charset="-122"/>
              </a:rPr>
              <a:t>）：交点算</a:t>
            </a:r>
            <a:r>
              <a:rPr lang="en-US" altLang="zh-CN" sz="2400" b="1" dirty="0">
                <a:solidFill>
                  <a:schemeClr val="tx1"/>
                </a:solidFill>
                <a:latin typeface="楷体" panose="02010609060101010101" pitchFamily="49" charset="-122"/>
                <a:ea typeface="楷体" panose="02010609060101010101" pitchFamily="49" charset="-122"/>
              </a:rPr>
              <a:t>0</a:t>
            </a:r>
            <a:r>
              <a:rPr lang="zh-CN" altLang="en-US" sz="2400" b="1" dirty="0">
                <a:solidFill>
                  <a:schemeClr val="tx1"/>
                </a:solidFill>
                <a:latin typeface="楷体" panose="02010609060101010101" pitchFamily="49" charset="-122"/>
                <a:ea typeface="楷体" panose="02010609060101010101" pitchFamily="49" charset="-122"/>
              </a:rPr>
              <a:t>个。如</a:t>
            </a:r>
            <a:r>
              <a:rPr lang="en-US" altLang="zh-CN" sz="2400" b="1" dirty="0">
                <a:solidFill>
                  <a:schemeClr val="tx1"/>
                </a:solidFill>
                <a:latin typeface="楷体" panose="02010609060101010101" pitchFamily="49" charset="-122"/>
                <a:ea typeface="楷体" panose="02010609060101010101" pitchFamily="49" charset="-122"/>
              </a:rPr>
              <a:t>P2</a:t>
            </a:r>
            <a:endParaRPr lang="en-US" altLang="zh-CN" sz="2400" b="1" dirty="0">
              <a:solidFill>
                <a:schemeClr val="tx1"/>
              </a:solidFill>
              <a:latin typeface="楷体" panose="02010609060101010101" pitchFamily="49" charset="-122"/>
              <a:ea typeface="楷体" panose="02010609060101010101" pitchFamily="49" charset="-122"/>
            </a:endParaRPr>
          </a:p>
          <a:p>
            <a:pPr marL="466725" lvl="2" indent="-457200" algn="l" rtl="0" eaLnBrk="1" fontAlgn="base" hangingPunct="1">
              <a:lnSpc>
                <a:spcPct val="110000"/>
              </a:lnSpc>
              <a:spcBef>
                <a:spcPct val="0"/>
              </a:spcBef>
              <a:spcAft>
                <a:spcPct val="0"/>
              </a:spcAft>
              <a:buFont typeface="Arial" panose="020B0604020202020204" pitchFamily="34" charset="0"/>
              <a:buAutoNum type="circleNumDbPlain"/>
            </a:pPr>
            <a:r>
              <a:rPr lang="zh-CN" altLang="en-US" sz="2400" b="1" dirty="0">
                <a:solidFill>
                  <a:schemeClr val="tx1"/>
                </a:solidFill>
                <a:latin typeface="楷体" panose="02010609060101010101" pitchFamily="49" charset="-122"/>
                <a:ea typeface="楷体" panose="02010609060101010101" pitchFamily="49" charset="-122"/>
              </a:rPr>
              <a:t>共享顶点的两条边都位于扫描线的上方（</a:t>
            </a:r>
            <a:r>
              <a:rPr lang="zh-CN" altLang="en-US" sz="2400" b="1" dirty="0">
                <a:solidFill>
                  <a:srgbClr val="3333FF"/>
                </a:solidFill>
                <a:latin typeface="楷体" panose="02010609060101010101" pitchFamily="49" charset="-122"/>
                <a:ea typeface="楷体" panose="02010609060101010101" pitchFamily="49" charset="-122"/>
              </a:rPr>
              <a:t>即顶点为极小值点</a:t>
            </a:r>
            <a:r>
              <a:rPr lang="zh-CN" altLang="en-US" sz="2400" b="1" dirty="0">
                <a:solidFill>
                  <a:schemeClr val="tx1"/>
                </a:solidFill>
                <a:latin typeface="楷体" panose="02010609060101010101" pitchFamily="49" charset="-122"/>
                <a:ea typeface="楷体" panose="02010609060101010101" pitchFamily="49" charset="-122"/>
              </a:rPr>
              <a:t>）：交点算</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个。如</a:t>
            </a:r>
            <a:r>
              <a:rPr lang="en-US" altLang="zh-CN" sz="2400" b="1" dirty="0">
                <a:solidFill>
                  <a:schemeClr val="tx1"/>
                </a:solidFill>
                <a:latin typeface="楷体" panose="02010609060101010101" pitchFamily="49" charset="-122"/>
                <a:ea typeface="楷体" panose="02010609060101010101" pitchFamily="49" charset="-122"/>
              </a:rPr>
              <a:t>P3</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8" name="矩形 7"/>
          <p:cNvSpPr/>
          <p:nvPr/>
        </p:nvSpPr>
        <p:spPr>
          <a:xfrm>
            <a:off x="628650" y="4657725"/>
            <a:ext cx="3079750" cy="1939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66FF"/>
                </a:solidFill>
                <a:effectLst/>
                <a:uLnTx/>
                <a:uFillTx/>
                <a:latin typeface="华文中宋" panose="02010600040101010101" pitchFamily="2" charset="-122"/>
                <a:ea typeface="华文中宋" panose="02010600040101010101" pitchFamily="2" charset="-122"/>
                <a:cs typeface="+mn-cs"/>
              </a:rPr>
              <a:t>交点为顶点</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时</a:t>
            </a:r>
            <a:endPar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endParaRPr>
          </a:p>
          <a:p>
            <a:pPr marL="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 P1</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a:t>
            </a: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1</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个交点</a:t>
            </a:r>
            <a:endPar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endParaRPr>
          </a:p>
          <a:p>
            <a:pPr marL="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 P2</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a:t>
            </a: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0</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个交点</a:t>
            </a:r>
            <a:endPar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endParaRPr>
          </a:p>
          <a:p>
            <a:pPr marL="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 P3</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a:t>
            </a:r>
            <a:r>
              <a:rPr kumimoji="0" lang="en-US" altLang="zh-CN"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2</a:t>
            </a:r>
            <a:r>
              <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rPr>
              <a:t>个交点</a:t>
            </a:r>
            <a:endPar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endParaRPr>
          </a:p>
        </p:txBody>
      </p:sp>
      <p:grpSp>
        <p:nvGrpSpPr>
          <p:cNvPr id="23555" name="组合 18"/>
          <p:cNvGrpSpPr/>
          <p:nvPr/>
        </p:nvGrpSpPr>
        <p:grpSpPr>
          <a:xfrm>
            <a:off x="3960813" y="4484688"/>
            <a:ext cx="2914650" cy="2112962"/>
            <a:chOff x="6492875" y="4439735"/>
            <a:chExt cx="3886200" cy="2113465"/>
          </a:xfrm>
        </p:grpSpPr>
        <p:grpSp>
          <p:nvGrpSpPr>
            <p:cNvPr id="23556" name="组合 17"/>
            <p:cNvGrpSpPr/>
            <p:nvPr/>
          </p:nvGrpSpPr>
          <p:grpSpPr>
            <a:xfrm>
              <a:off x="6828367" y="4439735"/>
              <a:ext cx="3043766" cy="2020332"/>
              <a:chOff x="6828367" y="4439735"/>
              <a:chExt cx="3043766" cy="2020332"/>
            </a:xfrm>
          </p:grpSpPr>
          <p:cxnSp>
            <p:nvCxnSpPr>
              <p:cNvPr id="3" name="直接连接符 2"/>
              <p:cNvCxnSpPr/>
              <p:nvPr/>
            </p:nvCxnSpPr>
            <p:spPr>
              <a:xfrm flipV="1">
                <a:off x="7400924" y="4809710"/>
                <a:ext cx="810684" cy="1049588"/>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211608" y="4809710"/>
                <a:ext cx="304800" cy="643091"/>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516408" y="4668389"/>
                <a:ext cx="533400" cy="784412"/>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049808" y="4657274"/>
                <a:ext cx="821266" cy="900327"/>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516408" y="5567128"/>
                <a:ext cx="1354666" cy="892387"/>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7400924" y="5859298"/>
                <a:ext cx="1115484" cy="600218"/>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400924" y="4809710"/>
                <a:ext cx="138218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824257" y="5452801"/>
                <a:ext cx="138641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829424" y="5859298"/>
                <a:ext cx="138218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566" name="TextBox 23"/>
              <p:cNvSpPr txBox="1"/>
              <p:nvPr/>
            </p:nvSpPr>
            <p:spPr>
              <a:xfrm>
                <a:off x="7137400" y="5974834"/>
                <a:ext cx="668867"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1</a:t>
                </a:r>
                <a:endParaRPr lang="zh-CN" altLang="en-US" baseline="-25000" dirty="0">
                  <a:latin typeface="等线" panose="02010600030101010101" pitchFamily="2" charset="-122"/>
                  <a:ea typeface="等线" panose="02010600030101010101" pitchFamily="2" charset="-122"/>
                </a:endParaRPr>
              </a:p>
            </p:txBody>
          </p:sp>
          <p:sp>
            <p:nvSpPr>
              <p:cNvPr id="23567" name="TextBox 24"/>
              <p:cNvSpPr txBox="1"/>
              <p:nvPr/>
            </p:nvSpPr>
            <p:spPr>
              <a:xfrm>
                <a:off x="7874000" y="4439735"/>
                <a:ext cx="668867"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2</a:t>
                </a:r>
                <a:endParaRPr lang="zh-CN" altLang="en-US" baseline="-25000" dirty="0">
                  <a:latin typeface="等线" panose="02010600030101010101" pitchFamily="2" charset="-122"/>
                  <a:ea typeface="等线" panose="02010600030101010101" pitchFamily="2" charset="-122"/>
                </a:endParaRPr>
              </a:p>
            </p:txBody>
          </p:sp>
          <p:sp>
            <p:nvSpPr>
              <p:cNvPr id="23568" name="TextBox 25"/>
              <p:cNvSpPr txBox="1"/>
              <p:nvPr/>
            </p:nvSpPr>
            <p:spPr>
              <a:xfrm>
                <a:off x="8329084" y="5426353"/>
                <a:ext cx="668867"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3</a:t>
                </a:r>
                <a:endParaRPr lang="zh-CN" altLang="en-US" baseline="-25000" dirty="0">
                  <a:latin typeface="等线" panose="02010600030101010101" pitchFamily="2" charset="-122"/>
                  <a:ea typeface="等线" panose="02010600030101010101" pitchFamily="2" charset="-122"/>
                </a:endParaRPr>
              </a:p>
            </p:txBody>
          </p:sp>
        </p:grpSp>
        <p:grpSp>
          <p:nvGrpSpPr>
            <p:cNvPr id="23569" name="组合 27"/>
            <p:cNvGrpSpPr/>
            <p:nvPr/>
          </p:nvGrpSpPr>
          <p:grpSpPr>
            <a:xfrm>
              <a:off x="6492875" y="4702201"/>
              <a:ext cx="3886200" cy="1850999"/>
              <a:chOff x="4715933" y="4525433"/>
              <a:chExt cx="3886200" cy="1850999"/>
            </a:xfrm>
          </p:grpSpPr>
          <p:cxnSp>
            <p:nvCxnSpPr>
              <p:cNvPr id="29" name="直接箭头连接符 28"/>
              <p:cNvCxnSpPr/>
              <p:nvPr/>
            </p:nvCxnSpPr>
            <p:spPr>
              <a:xfrm>
                <a:off x="4715933" y="6376432"/>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715933" y="4524966"/>
                <a:ext cx="0" cy="18514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572" name="标题 1"/>
          <p:cNvSpPr txBox="1"/>
          <p:nvPr/>
        </p:nvSpPr>
        <p:spPr>
          <a:xfrm>
            <a:off x="457200" y="274638"/>
            <a:ext cx="8229600"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3.4.1  </a:t>
            </a:r>
            <a:r>
              <a:rPr lang="en-US" altLang="en-US" sz="3200" b="1" dirty="0">
                <a:solidFill>
                  <a:schemeClr val="tx2"/>
                </a:solidFill>
                <a:latin typeface="楷体" panose="02010609060101010101" pitchFamily="49" charset="-122"/>
                <a:ea typeface="楷体" panose="02010609060101010101" pitchFamily="49" charset="-122"/>
                <a:sym typeface="+mn-ea"/>
              </a:rPr>
              <a:t>多边形扫描转换</a:t>
            </a:r>
            <a:r>
              <a:rPr lang="en-US" altLang="zh-CN" sz="3200" b="1" dirty="0">
                <a:solidFill>
                  <a:schemeClr val="tx2"/>
                </a:solidFill>
                <a:latin typeface="楷体" panose="02010609060101010101" pitchFamily="49" charset="-122"/>
                <a:ea typeface="楷体" panose="02010609060101010101" pitchFamily="49" charset="-122"/>
                <a:sym typeface="+mn-ea"/>
              </a:rPr>
              <a:t>--</a:t>
            </a:r>
            <a:r>
              <a:rPr lang="en-US" altLang="en-US" sz="3200" b="1" dirty="0">
                <a:solidFill>
                  <a:schemeClr val="tx2"/>
                </a:solidFill>
                <a:latin typeface="楷体" panose="02010609060101010101" pitchFamily="49" charset="-122"/>
                <a:ea typeface="楷体" panose="02010609060101010101" pitchFamily="49" charset="-122"/>
                <a:sym typeface="+mn-ea"/>
              </a:rPr>
              <a:t>逐点判断法</a:t>
            </a:r>
            <a:r>
              <a:rPr lang="en-US" altLang="zh-CN" sz="3200" b="1" dirty="0">
                <a:solidFill>
                  <a:schemeClr val="tx2"/>
                </a:solidFill>
                <a:latin typeface="楷体" panose="02010609060101010101" pitchFamily="49" charset="-122"/>
                <a:ea typeface="楷体" panose="02010609060101010101" pitchFamily="49" charset="-122"/>
                <a:sym typeface="+mn-ea"/>
              </a:rPr>
              <a:t>--</a:t>
            </a:r>
            <a:r>
              <a:rPr lang="en-US" altLang="en-US" sz="3200" b="1" dirty="0">
                <a:solidFill>
                  <a:schemeClr val="tx2"/>
                </a:solidFill>
                <a:latin typeface="楷体" panose="02010609060101010101" pitchFamily="49" charset="-122"/>
                <a:ea typeface="楷体" panose="02010609060101010101" pitchFamily="49" charset="-122"/>
                <a:sym typeface="+mn-ea"/>
              </a:rPr>
              <a:t>射线法</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noChangeArrowheads="1"/>
          </p:cNvSpPr>
          <p:nvPr>
            <p:ph type="body" sz="half" idx="1"/>
          </p:nvPr>
        </p:nvSpPr>
        <p:spPr>
          <a:xfrm>
            <a:off x="457200" y="1417638"/>
            <a:ext cx="8147050" cy="20113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2)  </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弧长法</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（累计角度法）</a:t>
            </a:r>
            <a:endPar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1" fontAlgn="base" latinLnBrk="0" hangingPunct="1">
              <a:lnSpc>
                <a:spcPct val="12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假定多边形边有方向，以点</a:t>
            </a:r>
            <a:r>
              <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v</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为圆心，</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sym typeface="Symbol" panose="05050102010706020507" pitchFamily="18" charset="2"/>
              </a:rPr>
              <a:t></a:t>
            </a:r>
            <a:r>
              <a:rPr kumimoji="0" lang="en-US" altLang="zh-CN" sz="2600" b="1" i="0" u="none" strike="noStrike" kern="0" cap="none" spc="0" normalizeH="0" baseline="-2500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i</a:t>
            </a:r>
            <a:r>
              <a:rPr kumimoji="0" lang="zh-CN"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为多边形的边</a:t>
            </a:r>
            <a:r>
              <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P</a:t>
            </a:r>
            <a:r>
              <a:rPr kumimoji="0" lang="en-US" altLang="zh-CN" sz="2600" b="1" i="0" u="none" strike="noStrike" kern="0" cap="none" spc="0" normalizeH="0" baseline="-2500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i</a:t>
            </a:r>
            <a:r>
              <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P</a:t>
            </a:r>
            <a:r>
              <a:rPr kumimoji="0" lang="en-US" altLang="zh-CN" sz="2600" b="1" i="0" u="none" strike="noStrike" kern="0" cap="none" spc="0" normalizeH="0" baseline="-2500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i+1</a:t>
            </a:r>
            <a:r>
              <a:rPr kumimoji="0" lang="zh-CN"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对应的</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圆</a:t>
            </a:r>
            <a:r>
              <a:rPr kumimoji="0" lang="zh-CN"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有向角。</a:t>
            </a:r>
            <a:endPar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1" fontAlgn="base" latinLnBrk="0" hangingPunct="1">
              <a:lnSpc>
                <a:spcPct val="12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按</a:t>
            </a:r>
            <a:r>
              <a:rPr kumimoji="0" lang="zh-CN" altLang="en-US" sz="26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顺序</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遍历边，若所有边有向角度之</a:t>
            </a:r>
            <a:r>
              <a:rPr kumimoji="0" lang="zh-CN" altLang="en-US" sz="26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代数</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和为</a:t>
            </a:r>
            <a:r>
              <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0</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，则点</a:t>
            </a:r>
            <a:r>
              <a:rPr kumimoji="0" lang="en-US" altLang="zh-CN"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v</a:t>
            </a:r>
            <a:r>
              <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位于多边形外，否则位于内部。</a:t>
            </a:r>
            <a:endParaRPr kumimoji="0" lang="zh-CN" altLang="en-US" sz="26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graphicFrame>
        <p:nvGraphicFramePr>
          <p:cNvPr id="24578" name="Object 2"/>
          <p:cNvGraphicFramePr>
            <a:graphicFrameLocks noGrp="1"/>
          </p:cNvGraphicFramePr>
          <p:nvPr>
            <p:ph sz="quarter" idx="2"/>
          </p:nvPr>
        </p:nvGraphicFramePr>
        <p:xfrm>
          <a:off x="4932363" y="4559300"/>
          <a:ext cx="2819400" cy="1357313"/>
        </p:xfrm>
        <a:graphic>
          <a:graphicData uri="http://schemas.openxmlformats.org/presentationml/2006/ole">
            <mc:AlternateContent xmlns:mc="http://schemas.openxmlformats.org/markup-compatibility/2006">
              <mc:Choice xmlns:v="urn:schemas-microsoft-com:vml" Requires="v">
                <p:oleObj spid="_x0000_s3076" name="" r:id="rId1" imgW="1536700" imgH="889000" progId="Equation.3">
                  <p:embed/>
                </p:oleObj>
              </mc:Choice>
              <mc:Fallback>
                <p:oleObj name="" r:id="rId1" imgW="1536700" imgH="889000" progId="Equation.3">
                  <p:embed/>
                  <p:pic>
                    <p:nvPicPr>
                      <p:cNvPr id="0" name="图片 3075"/>
                      <p:cNvPicPr/>
                      <p:nvPr/>
                    </p:nvPicPr>
                    <p:blipFill>
                      <a:blip r:embed="rId2"/>
                      <a:stretch>
                        <a:fillRect/>
                      </a:stretch>
                    </p:blipFill>
                    <p:spPr>
                      <a:xfrm>
                        <a:off x="4932363" y="4559300"/>
                        <a:ext cx="2819400" cy="1357313"/>
                      </a:xfrm>
                      <a:prstGeom prst="rect">
                        <a:avLst/>
                      </a:prstGeom>
                      <a:noFill/>
                      <a:ln w="38100">
                        <a:miter/>
                      </a:ln>
                    </p:spPr>
                  </p:pic>
                </p:oleObj>
              </mc:Fallback>
            </mc:AlternateContent>
          </a:graphicData>
        </a:graphic>
      </p:graphicFrame>
      <p:grpSp>
        <p:nvGrpSpPr>
          <p:cNvPr id="24579" name="Group 46"/>
          <p:cNvGrpSpPr/>
          <p:nvPr/>
        </p:nvGrpSpPr>
        <p:grpSpPr>
          <a:xfrm>
            <a:off x="1042988" y="4292600"/>
            <a:ext cx="2657475" cy="2459038"/>
            <a:chOff x="3792" y="1488"/>
            <a:chExt cx="1414" cy="1328"/>
          </a:xfrm>
        </p:grpSpPr>
        <p:sp>
          <p:nvSpPr>
            <p:cNvPr id="24580" name="Freeform 29"/>
            <p:cNvSpPr/>
            <p:nvPr/>
          </p:nvSpPr>
          <p:spPr>
            <a:xfrm>
              <a:off x="4080" y="1632"/>
              <a:ext cx="1008" cy="1056"/>
            </a:xfrm>
            <a:custGeom>
              <a:avLst/>
              <a:gdLst/>
              <a:ahLst/>
              <a:cxnLst>
                <a:cxn ang="0">
                  <a:pos x="576" y="0"/>
                </a:cxn>
                <a:cxn ang="0">
                  <a:pos x="0" y="1056"/>
                </a:cxn>
                <a:cxn ang="0">
                  <a:pos x="1008" y="1056"/>
                </a:cxn>
                <a:cxn ang="0">
                  <a:pos x="576" y="0"/>
                </a:cxn>
              </a:cxnLst>
              <a:pathLst>
                <a:path w="1008" h="1056">
                  <a:moveTo>
                    <a:pt x="576" y="0"/>
                  </a:moveTo>
                  <a:lnTo>
                    <a:pt x="0" y="1056"/>
                  </a:lnTo>
                  <a:lnTo>
                    <a:pt x="1008" y="1056"/>
                  </a:lnTo>
                  <a:lnTo>
                    <a:pt x="576" y="0"/>
                  </a:lnTo>
                  <a:close/>
                </a:path>
              </a:pathLst>
            </a:custGeom>
            <a:noFill/>
            <a:ln w="12700" cap="sq" cmpd="sng">
              <a:solidFill>
                <a:schemeClr val="tx1"/>
              </a:solidFill>
              <a:prstDash val="sysDot"/>
              <a:round/>
              <a:headEnd type="none" w="sm" len="sm"/>
              <a:tailEnd type="none" w="sm" len="sm"/>
            </a:ln>
          </p:spPr>
          <p:txBody>
            <a:bodyPr/>
            <a:p>
              <a:endParaRPr lang="zh-CN" altLang="en-US"/>
            </a:p>
          </p:txBody>
        </p:sp>
        <p:sp>
          <p:nvSpPr>
            <p:cNvPr id="24581" name="Line 30"/>
            <p:cNvSpPr/>
            <p:nvPr/>
          </p:nvSpPr>
          <p:spPr>
            <a:xfrm>
              <a:off x="4656" y="1680"/>
              <a:ext cx="0" cy="624"/>
            </a:xfrm>
            <a:prstGeom prst="line">
              <a:avLst/>
            </a:prstGeom>
            <a:ln w="34925" cap="sq" cmpd="sng">
              <a:solidFill>
                <a:srgbClr val="0033CC"/>
              </a:solidFill>
              <a:prstDash val="solid"/>
              <a:round/>
              <a:headEnd type="none" w="sm" len="sm"/>
              <a:tailEnd type="none" w="sm" len="sm"/>
            </a:ln>
          </p:spPr>
        </p:sp>
        <p:sp>
          <p:nvSpPr>
            <p:cNvPr id="24582" name="Line 31"/>
            <p:cNvSpPr/>
            <p:nvPr/>
          </p:nvSpPr>
          <p:spPr>
            <a:xfrm flipV="1">
              <a:off x="4080" y="2304"/>
              <a:ext cx="576" cy="384"/>
            </a:xfrm>
            <a:prstGeom prst="line">
              <a:avLst/>
            </a:prstGeom>
            <a:ln w="12700" cap="sq" cmpd="sng">
              <a:solidFill>
                <a:schemeClr val="tx1"/>
              </a:solidFill>
              <a:prstDash val="solid"/>
              <a:round/>
              <a:headEnd type="none" w="sm" len="sm"/>
              <a:tailEnd type="none" w="sm" len="sm"/>
            </a:ln>
          </p:spPr>
        </p:sp>
        <p:sp>
          <p:nvSpPr>
            <p:cNvPr id="24583" name="Line 32"/>
            <p:cNvSpPr/>
            <p:nvPr/>
          </p:nvSpPr>
          <p:spPr>
            <a:xfrm flipH="1" flipV="1">
              <a:off x="4656" y="2304"/>
              <a:ext cx="432" cy="384"/>
            </a:xfrm>
            <a:prstGeom prst="line">
              <a:avLst/>
            </a:prstGeom>
            <a:ln w="38100" cap="sq" cmpd="sng">
              <a:solidFill>
                <a:srgbClr val="0033CC"/>
              </a:solidFill>
              <a:prstDash val="solid"/>
              <a:round/>
              <a:headEnd type="none" w="sm" len="sm"/>
              <a:tailEnd type="none" w="sm" len="sm"/>
            </a:ln>
          </p:spPr>
        </p:sp>
        <p:sp>
          <p:nvSpPr>
            <p:cNvPr id="24584" name="Text Box 33"/>
            <p:cNvSpPr txBox="1"/>
            <p:nvPr/>
          </p:nvSpPr>
          <p:spPr>
            <a:xfrm>
              <a:off x="4982" y="2618"/>
              <a:ext cx="224" cy="198"/>
            </a:xfrm>
            <a:prstGeom prst="rect">
              <a:avLst/>
            </a:prstGeom>
            <a:noFill/>
            <a:ln w="12700">
              <a:noFill/>
            </a:ln>
          </p:spPr>
          <p:txBody>
            <a:bodyPr wrap="none" anchor="t" anchorCtr="0">
              <a:spAutoFit/>
            </a:bodyPr>
            <a:p>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24585" name="Text Box 34"/>
            <p:cNvSpPr txBox="1"/>
            <p:nvPr/>
          </p:nvSpPr>
          <p:spPr>
            <a:xfrm>
              <a:off x="4656" y="1488"/>
              <a:ext cx="224" cy="198"/>
            </a:xfrm>
            <a:prstGeom prst="rect">
              <a:avLst/>
            </a:prstGeom>
            <a:noFill/>
            <a:ln w="12700">
              <a:noFill/>
            </a:ln>
          </p:spPr>
          <p:txBody>
            <a:bodyPr wrap="none" anchor="t" anchorCtr="0">
              <a:spAutoFit/>
            </a:bodyPr>
            <a:p>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24586" name="Text Box 35"/>
            <p:cNvSpPr txBox="1"/>
            <p:nvPr/>
          </p:nvSpPr>
          <p:spPr>
            <a:xfrm>
              <a:off x="4608" y="2112"/>
              <a:ext cx="224" cy="198"/>
            </a:xfrm>
            <a:prstGeom prst="rect">
              <a:avLst/>
            </a:prstGeom>
            <a:noFill/>
            <a:ln w="12700">
              <a:noFill/>
            </a:ln>
          </p:spPr>
          <p:txBody>
            <a:bodyPr wrap="none" anchor="t" anchorCtr="0">
              <a:spAutoFit/>
            </a:bodyPr>
            <a:p>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24587" name="Text Box 36"/>
            <p:cNvSpPr txBox="1"/>
            <p:nvPr/>
          </p:nvSpPr>
          <p:spPr>
            <a:xfrm>
              <a:off x="3792" y="2544"/>
              <a:ext cx="159" cy="198"/>
            </a:xfrm>
            <a:prstGeom prst="rect">
              <a:avLst/>
            </a:prstGeom>
            <a:noFill/>
            <a:ln w="12700">
              <a:noFill/>
            </a:ln>
          </p:spPr>
          <p:txBody>
            <a:bodyPr wrap="none" anchor="t" anchorCtr="0">
              <a:spAutoFit/>
            </a:bodyPr>
            <a:p>
              <a:r>
                <a:rPr lang="en-US" altLang="zh-CN" dirty="0">
                  <a:latin typeface="Arial" panose="020B0604020202020204" pitchFamily="34" charset="0"/>
                  <a:ea typeface="宋体" panose="02010600030101010101" pitchFamily="2" charset="-122"/>
                </a:rPr>
                <a:t>v</a:t>
              </a:r>
              <a:endParaRPr lang="en-US" altLang="zh-CN" dirty="0">
                <a:latin typeface="Arial" panose="020B0604020202020204" pitchFamily="34" charset="0"/>
                <a:ea typeface="宋体" panose="02010600030101010101" pitchFamily="2" charset="-122"/>
              </a:endParaRPr>
            </a:p>
          </p:txBody>
        </p:sp>
        <p:sp>
          <p:nvSpPr>
            <p:cNvPr id="24588" name="Freeform 37"/>
            <p:cNvSpPr/>
            <p:nvPr/>
          </p:nvSpPr>
          <p:spPr>
            <a:xfrm>
              <a:off x="4236" y="2412"/>
              <a:ext cx="96" cy="108"/>
            </a:xfrm>
            <a:custGeom>
              <a:avLst/>
              <a:gdLst/>
              <a:ahLst/>
              <a:cxnLst>
                <a:cxn ang="0">
                  <a:pos x="0" y="0"/>
                </a:cxn>
                <a:cxn ang="0">
                  <a:pos x="96" y="108"/>
                </a:cxn>
              </a:cxnLst>
              <a:pathLst>
                <a:path w="96" h="108">
                  <a:moveTo>
                    <a:pt x="0" y="0"/>
                  </a:moveTo>
                  <a:cubicBezTo>
                    <a:pt x="62" y="16"/>
                    <a:pt x="96" y="39"/>
                    <a:pt x="96" y="108"/>
                  </a:cubicBezTo>
                </a:path>
              </a:pathLst>
            </a:custGeom>
            <a:noFill/>
            <a:ln w="12700" cap="sq" cmpd="sng">
              <a:solidFill>
                <a:schemeClr val="tx1"/>
              </a:solidFill>
              <a:prstDash val="solid"/>
              <a:round/>
              <a:headEnd type="none" w="sm" len="sm"/>
              <a:tailEnd type="triangle" w="med" len="med"/>
            </a:ln>
          </p:spPr>
          <p:txBody>
            <a:bodyPr/>
            <a:p>
              <a:endParaRPr lang="zh-CN" altLang="en-US"/>
            </a:p>
          </p:txBody>
        </p:sp>
        <p:sp>
          <p:nvSpPr>
            <p:cNvPr id="24589" name="Freeform 39"/>
            <p:cNvSpPr/>
            <p:nvPr/>
          </p:nvSpPr>
          <p:spPr>
            <a:xfrm>
              <a:off x="4344" y="2544"/>
              <a:ext cx="47" cy="144"/>
            </a:xfrm>
            <a:custGeom>
              <a:avLst/>
              <a:gdLst/>
              <a:ahLst/>
              <a:cxnLst>
                <a:cxn ang="0">
                  <a:pos x="0" y="0"/>
                </a:cxn>
                <a:cxn ang="0">
                  <a:pos x="1" y="34"/>
                </a:cxn>
                <a:cxn ang="0">
                  <a:pos x="1" y="56"/>
                </a:cxn>
              </a:cxnLst>
              <a:pathLst>
                <a:path w="87" h="156">
                  <a:moveTo>
                    <a:pt x="0" y="0"/>
                  </a:moveTo>
                  <a:cubicBezTo>
                    <a:pt x="87" y="29"/>
                    <a:pt x="75" y="2"/>
                    <a:pt x="84" y="96"/>
                  </a:cubicBezTo>
                  <a:cubicBezTo>
                    <a:pt x="86" y="116"/>
                    <a:pt x="84" y="136"/>
                    <a:pt x="84" y="156"/>
                  </a:cubicBezTo>
                </a:path>
              </a:pathLst>
            </a:custGeom>
            <a:noFill/>
            <a:ln w="12700" cap="sq" cmpd="sng">
              <a:solidFill>
                <a:schemeClr val="tx1"/>
              </a:solidFill>
              <a:prstDash val="solid"/>
              <a:round/>
              <a:headEnd type="none" w="sm" len="sm"/>
              <a:tailEnd type="triangle" w="med" len="med"/>
            </a:ln>
          </p:spPr>
          <p:txBody>
            <a:bodyPr/>
            <a:p>
              <a:endParaRPr lang="zh-CN" altLang="en-US"/>
            </a:p>
          </p:txBody>
        </p:sp>
        <p:sp>
          <p:nvSpPr>
            <p:cNvPr id="24590" name="Freeform 40"/>
            <p:cNvSpPr/>
            <p:nvPr/>
          </p:nvSpPr>
          <p:spPr>
            <a:xfrm>
              <a:off x="4296" y="2304"/>
              <a:ext cx="264" cy="372"/>
            </a:xfrm>
            <a:custGeom>
              <a:avLst/>
              <a:gdLst/>
              <a:ahLst/>
              <a:cxnLst>
                <a:cxn ang="0">
                  <a:pos x="0" y="0"/>
                </a:cxn>
                <a:cxn ang="0">
                  <a:pos x="108" y="48"/>
                </a:cxn>
                <a:cxn ang="0">
                  <a:pos x="180" y="96"/>
                </a:cxn>
                <a:cxn ang="0">
                  <a:pos x="264" y="372"/>
                </a:cxn>
              </a:cxnLst>
              <a:pathLst>
                <a:path w="264" h="372">
                  <a:moveTo>
                    <a:pt x="0" y="0"/>
                  </a:moveTo>
                  <a:cubicBezTo>
                    <a:pt x="34" y="11"/>
                    <a:pt x="77" y="31"/>
                    <a:pt x="108" y="48"/>
                  </a:cubicBezTo>
                  <a:cubicBezTo>
                    <a:pt x="133" y="62"/>
                    <a:pt x="180" y="96"/>
                    <a:pt x="180" y="96"/>
                  </a:cubicBezTo>
                  <a:cubicBezTo>
                    <a:pt x="229" y="170"/>
                    <a:pt x="264" y="282"/>
                    <a:pt x="264" y="372"/>
                  </a:cubicBezTo>
                </a:path>
              </a:pathLst>
            </a:custGeom>
            <a:noFill/>
            <a:ln w="12700" cap="sq" cmpd="sng">
              <a:solidFill>
                <a:schemeClr val="tx1"/>
              </a:solidFill>
              <a:prstDash val="solid"/>
              <a:round/>
              <a:headEnd type="triangle" w="med" len="med"/>
              <a:tailEnd type="none" w="med" len="med"/>
            </a:ln>
          </p:spPr>
          <p:txBody>
            <a:bodyPr/>
            <a:p>
              <a:endParaRPr lang="zh-CN" altLang="en-US"/>
            </a:p>
          </p:txBody>
        </p:sp>
        <p:sp>
          <p:nvSpPr>
            <p:cNvPr id="24591" name="Text Box 41"/>
            <p:cNvSpPr txBox="1"/>
            <p:nvPr/>
          </p:nvSpPr>
          <p:spPr>
            <a:xfrm>
              <a:off x="3984" y="2331"/>
              <a:ext cx="212" cy="215"/>
            </a:xfrm>
            <a:prstGeom prst="rect">
              <a:avLst/>
            </a:prstGeom>
            <a:noFill/>
            <a:ln w="12700">
              <a:noFill/>
            </a:ln>
          </p:spPr>
          <p:txBody>
            <a:bodyPr wrap="none" anchor="t" anchorCtr="0">
              <a:spAutoFit/>
            </a:bodyPr>
            <a:p>
              <a:r>
                <a:rPr lang="en-US" altLang="zh-CN" sz="2000" dirty="0">
                  <a:latin typeface="Arial" panose="020B0604020202020204" pitchFamily="34" charset="0"/>
                  <a:ea typeface="宋体" panose="02010600030101010101" pitchFamily="2" charset="-122"/>
                  <a:sym typeface="Symbol" panose="05050102010706020507" pitchFamily="18" charset="2"/>
                </a:rPr>
                <a:t></a:t>
              </a:r>
              <a:r>
                <a:rPr lang="en-US" altLang="en-US" baseline="-25000" dirty="0">
                  <a:latin typeface="Arial" panose="020B0604020202020204" pitchFamily="34" charset="0"/>
                  <a:ea typeface="宋体" panose="02010600030101010101" pitchFamily="2" charset="-122"/>
                </a:rPr>
                <a:t>0</a:t>
              </a:r>
              <a:endParaRPr lang="en-US" altLang="zh-CN" baseline="-25000" dirty="0">
                <a:latin typeface="Arial" panose="020B0604020202020204" pitchFamily="34" charset="0"/>
                <a:ea typeface="宋体" panose="02010600030101010101" pitchFamily="2" charset="-122"/>
              </a:endParaRPr>
            </a:p>
          </p:txBody>
        </p:sp>
        <p:sp>
          <p:nvSpPr>
            <p:cNvPr id="24592" name="Text Box 42"/>
            <p:cNvSpPr txBox="1"/>
            <p:nvPr/>
          </p:nvSpPr>
          <p:spPr>
            <a:xfrm>
              <a:off x="4224" y="2592"/>
              <a:ext cx="213" cy="214"/>
            </a:xfrm>
            <a:prstGeom prst="rect">
              <a:avLst/>
            </a:prstGeom>
            <a:noFill/>
            <a:ln w="12700">
              <a:noFill/>
            </a:ln>
          </p:spPr>
          <p:txBody>
            <a:bodyPr wrap="none" anchor="t" anchorCtr="0">
              <a:spAutoFit/>
            </a:bodyPr>
            <a:p>
              <a:r>
                <a:rPr lang="en-US" altLang="zh-CN" sz="2000" dirty="0">
                  <a:latin typeface="Arial" panose="020B0604020202020204" pitchFamily="34" charset="0"/>
                  <a:ea typeface="宋体" panose="02010600030101010101" pitchFamily="2" charset="-122"/>
                  <a:sym typeface="Symbol" panose="05050102010706020507" pitchFamily="18" charset="2"/>
                </a:rPr>
                <a:t></a:t>
              </a:r>
              <a:r>
                <a:rPr lang="en-US" altLang="en-US" baseline="-25000" dirty="0">
                  <a:latin typeface="Arial" panose="020B0604020202020204" pitchFamily="34" charset="0"/>
                  <a:ea typeface="宋体" panose="02010600030101010101" pitchFamily="2" charset="-122"/>
                </a:rPr>
                <a:t>1</a:t>
              </a:r>
              <a:endParaRPr lang="en-US" altLang="zh-CN" baseline="-25000" dirty="0">
                <a:latin typeface="Arial" panose="020B0604020202020204" pitchFamily="34" charset="0"/>
                <a:ea typeface="宋体" panose="02010600030101010101" pitchFamily="2" charset="-122"/>
              </a:endParaRPr>
            </a:p>
          </p:txBody>
        </p:sp>
        <p:sp>
          <p:nvSpPr>
            <p:cNvPr id="24593" name="Text Box 43"/>
            <p:cNvSpPr txBox="1"/>
            <p:nvPr/>
          </p:nvSpPr>
          <p:spPr>
            <a:xfrm>
              <a:off x="4512" y="2352"/>
              <a:ext cx="213" cy="214"/>
            </a:xfrm>
            <a:prstGeom prst="rect">
              <a:avLst/>
            </a:prstGeom>
            <a:noFill/>
            <a:ln w="12700">
              <a:noFill/>
            </a:ln>
          </p:spPr>
          <p:txBody>
            <a:bodyPr wrap="none" anchor="t" anchorCtr="0">
              <a:spAutoFit/>
            </a:bodyPr>
            <a:p>
              <a:r>
                <a:rPr lang="en-US" altLang="zh-CN" sz="2000" dirty="0">
                  <a:latin typeface="Arial" panose="020B0604020202020204" pitchFamily="34" charset="0"/>
                  <a:ea typeface="宋体" panose="02010600030101010101" pitchFamily="2" charset="-122"/>
                  <a:sym typeface="Symbol" panose="05050102010706020507" pitchFamily="18" charset="2"/>
                </a:rPr>
                <a:t></a:t>
              </a:r>
              <a:r>
                <a:rPr lang="en-US" altLang="en-US" baseline="-25000" dirty="0">
                  <a:latin typeface="Arial" panose="020B0604020202020204" pitchFamily="34" charset="0"/>
                  <a:ea typeface="宋体" panose="02010600030101010101" pitchFamily="2" charset="-122"/>
                </a:rPr>
                <a:t>2</a:t>
              </a:r>
              <a:endParaRPr lang="en-US" altLang="zh-CN" baseline="-25000" dirty="0">
                <a:latin typeface="Arial" panose="020B0604020202020204" pitchFamily="34" charset="0"/>
                <a:ea typeface="宋体" panose="02010600030101010101" pitchFamily="2" charset="-122"/>
              </a:endParaRPr>
            </a:p>
          </p:txBody>
        </p:sp>
      </p:grpSp>
      <p:cxnSp>
        <p:nvCxnSpPr>
          <p:cNvPr id="2" name="直接连接符 1"/>
          <p:cNvCxnSpPr/>
          <p:nvPr/>
        </p:nvCxnSpPr>
        <p:spPr>
          <a:xfrm>
            <a:off x="2667000" y="4619625"/>
            <a:ext cx="823913" cy="1908175"/>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21"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逐点判断法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弧长法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逐点判断算法简单，但速度太慢</a:t>
            </a:r>
            <a:endParaRPr kumimoji="0" lang="en-US" altLang="zh-CN"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10000"/>
              </a:lnSpc>
              <a:spcBef>
                <a:spcPts val="600"/>
              </a:spcBef>
              <a:spcAft>
                <a:spcPct val="0"/>
              </a:spcAft>
              <a:buClrTx/>
              <a:buSzTx/>
              <a:buFontTx/>
              <a:buChar char="–"/>
              <a:defRPr/>
            </a:pPr>
            <a:r>
              <a:rPr kumimoji="0" lang="zh-CN" altLang="en-US" sz="22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需要为每个像素计算射线与多边形边界</a:t>
            </a:r>
            <a:r>
              <a:rPr kumimoji="0" lang="zh-CN" altLang="en-US" sz="22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交点</a:t>
            </a:r>
            <a:endPar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10000"/>
              </a:lnSpc>
              <a:spcBef>
                <a:spcPts val="600"/>
              </a:spcBef>
              <a:spcAft>
                <a:spcPct val="0"/>
              </a:spcAft>
              <a:buClrTx/>
              <a:buSzTx/>
              <a:buFontTx/>
              <a:buChar char="–"/>
              <a:defRPr/>
            </a:pPr>
            <a:r>
              <a:rPr kumimoji="0" lang="zh-CN" altLang="en-US" sz="22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割断了各象素之间的联系，孤立地考察各象素与多边形的内外关系，使得每个象素都要一一判别，每次判别又要多次求交点，需要做大量的乘除运算，花费很多时间。</a:t>
            </a:r>
            <a:endParaRPr kumimoji="0" lang="en-US" altLang="zh-CN" sz="22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342900" marR="0" lvl="0" indent="-342900" algn="l" defTabSz="914400" rtl="0" eaLnBrk="1" fontAlgn="base" latinLnBrk="0" hangingPunct="1">
              <a:lnSpc>
                <a:spcPct val="110000"/>
              </a:lnSpc>
              <a:spcBef>
                <a:spcPts val="600"/>
              </a:spcBef>
              <a:spcAft>
                <a:spcPct val="0"/>
              </a:spcAft>
              <a:buClrTx/>
              <a:buSzTx/>
              <a:buFontTx/>
              <a:buChar char="•"/>
              <a:defRPr/>
            </a:pPr>
            <a:endPar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1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如何简化计算？</a:t>
            </a:r>
            <a:endPar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3"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逐点判断法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3"/>
          <p:cNvSpPr>
            <a:spLocks noGrp="1"/>
          </p:cNvSpPr>
          <p:nvPr>
            <p:ph idx="1"/>
          </p:nvPr>
        </p:nvSpPr>
        <p:spPr>
          <a:xfrm>
            <a:off x="250825" y="1417638"/>
            <a:ext cx="8229600" cy="4564062"/>
          </a:xfrm>
        </p:spPr>
        <p:txBody>
          <a:bodyPr vert="horz" wrap="square" lIns="91440" tIns="45720" rIns="91440" bIns="45720" anchor="t" anchorCtr="0"/>
          <a:p>
            <a:pPr eaLnBrk="1" hangingPunct="1"/>
            <a:r>
              <a:rPr lang="en-US" altLang="en-US" b="1" dirty="0">
                <a:latin typeface="楷体" panose="02010609060101010101" pitchFamily="49" charset="-122"/>
                <a:ea typeface="楷体" panose="02010609060101010101" pitchFamily="49" charset="-122"/>
                <a:cs typeface="+mn-cs"/>
              </a:rPr>
              <a:t>仍然利用射线法判断像素是否位于多边形内</a:t>
            </a:r>
            <a:endParaRPr lang="en-US" altLang="zh-CN" b="1" dirty="0">
              <a:latin typeface="楷体" panose="02010609060101010101" pitchFamily="49" charset="-122"/>
              <a:ea typeface="楷体" panose="02010609060101010101" pitchFamily="49" charset="-122"/>
              <a:cs typeface="+mn-cs"/>
            </a:endParaRPr>
          </a:p>
          <a:p>
            <a:pPr eaLnBrk="1" hangingPunct="1"/>
            <a:r>
              <a:rPr lang="en-US" altLang="en-US" b="1" dirty="0">
                <a:latin typeface="楷体" panose="02010609060101010101" pitchFamily="49" charset="-122"/>
                <a:ea typeface="楷体" panose="02010609060101010101" pitchFamily="49" charset="-122"/>
                <a:cs typeface="+mn-cs"/>
              </a:rPr>
              <a:t>充分利用光栅图形的性质，以简化计算</a:t>
            </a:r>
            <a:endParaRPr lang="en-US" altLang="zh-CN" b="1" dirty="0">
              <a:latin typeface="楷体" panose="02010609060101010101" pitchFamily="49" charset="-122"/>
              <a:ea typeface="楷体" panose="02010609060101010101" pitchFamily="49" charset="-122"/>
              <a:cs typeface="+mn-cs"/>
            </a:endParaRPr>
          </a:p>
          <a:p>
            <a:pPr lvl="1" eaLnBrk="1" hangingPunct="1"/>
            <a:r>
              <a:rPr lang="en-US" altLang="en-US" b="1" dirty="0">
                <a:latin typeface="楷体" panose="02010609060101010101" pitchFamily="49" charset="-122"/>
                <a:ea typeface="楷体" panose="02010609060101010101" pitchFamily="49" charset="-122"/>
              </a:rPr>
              <a:t>相邻像素属性相似，不需要对每个像素都判定</a:t>
            </a:r>
            <a:endParaRPr lang="en-US" altLang="zh-CN" b="1" dirty="0">
              <a:latin typeface="楷体" panose="02010609060101010101" pitchFamily="49" charset="-122"/>
              <a:ea typeface="楷体" panose="02010609060101010101" pitchFamily="49" charset="-122"/>
            </a:endParaRPr>
          </a:p>
          <a:p>
            <a:pPr lvl="1" eaLnBrk="1" hangingPunct="1"/>
            <a:r>
              <a:rPr lang="en-US" altLang="en-US" b="1" dirty="0">
                <a:latin typeface="楷体" panose="02010609060101010101" pitchFamily="49" charset="-122"/>
                <a:ea typeface="楷体" panose="02010609060101010101" pitchFamily="49" charset="-122"/>
              </a:rPr>
              <a:t>相同扫描线上相邻像素属性相似，可以快速填充一行</a:t>
            </a:r>
            <a:endParaRPr lang="en-US" altLang="zh-CN" b="1" dirty="0">
              <a:latin typeface="楷体" panose="02010609060101010101" pitchFamily="49" charset="-122"/>
              <a:ea typeface="楷体" panose="02010609060101010101" pitchFamily="49" charset="-122"/>
            </a:endParaRPr>
          </a:p>
          <a:p>
            <a:pPr lvl="1" eaLnBrk="1" hangingPunct="1"/>
            <a:r>
              <a:rPr lang="en-US" altLang="en-US" b="1" dirty="0">
                <a:latin typeface="楷体" panose="02010609060101010101" pitchFamily="49" charset="-122"/>
                <a:ea typeface="楷体" panose="02010609060101010101" pitchFamily="49" charset="-122"/>
              </a:rPr>
              <a:t>同一条边与相邻扫描线的交点快速计算</a:t>
            </a:r>
            <a:endParaRPr lang="en-US" altLang="zh-CN" b="1" dirty="0">
              <a:latin typeface="楷体" panose="02010609060101010101" pitchFamily="49" charset="-122"/>
              <a:ea typeface="楷体" panose="02010609060101010101" pitchFamily="49" charset="-122"/>
            </a:endParaRPr>
          </a:p>
          <a:p>
            <a:pPr eaLnBrk="1" hangingPunct="1"/>
            <a:r>
              <a:rPr lang="en-US" altLang="en-US" b="1" dirty="0">
                <a:latin typeface="楷体" panose="02010609060101010101" pitchFamily="49" charset="-122"/>
                <a:ea typeface="楷体" panose="02010609060101010101" pitchFamily="49" charset="-122"/>
                <a:cs typeface="+mn-cs"/>
              </a:rPr>
              <a:t>性质</a:t>
            </a:r>
            <a:r>
              <a:rPr lang="zh-CN" altLang="en-US" b="1" dirty="0">
                <a:latin typeface="楷体" panose="02010609060101010101" pitchFamily="49" charset="-122"/>
                <a:ea typeface="楷体" panose="02010609060101010101" pitchFamily="49" charset="-122"/>
                <a:cs typeface="+mn-cs"/>
              </a:rPr>
              <a:t>总结</a:t>
            </a:r>
            <a:endParaRPr lang="en-US" altLang="zh-CN" b="1" dirty="0">
              <a:latin typeface="楷体" panose="02010609060101010101" pitchFamily="49" charset="-122"/>
              <a:ea typeface="楷体" panose="02010609060101010101" pitchFamily="49" charset="-122"/>
              <a:cs typeface="+mn-cs"/>
            </a:endParaRPr>
          </a:p>
          <a:p>
            <a:pPr lvl="1" eaLnBrk="1" hangingPunct="1"/>
            <a:r>
              <a:rPr lang="en-US" altLang="en-US" b="1" dirty="0">
                <a:latin typeface="楷体" panose="02010609060101010101" pitchFamily="49" charset="-122"/>
                <a:ea typeface="楷体" panose="02010609060101010101" pitchFamily="49" charset="-122"/>
              </a:rPr>
              <a:t>区域连续性</a:t>
            </a:r>
            <a:endParaRPr lang="en-US" altLang="zh-CN" b="1" dirty="0">
              <a:latin typeface="楷体" panose="02010609060101010101" pitchFamily="49" charset="-122"/>
              <a:ea typeface="楷体" panose="02010609060101010101" pitchFamily="49" charset="-122"/>
            </a:endParaRPr>
          </a:p>
          <a:p>
            <a:pPr lvl="1" eaLnBrk="1" hangingPunct="1"/>
            <a:r>
              <a:rPr lang="en-US" altLang="en-US" b="1" dirty="0">
                <a:latin typeface="Times New Roman" panose="02020603050405020304" pitchFamily="18" charset="0"/>
                <a:ea typeface="楷体" panose="02010609060101010101" pitchFamily="49" charset="-122"/>
              </a:rPr>
              <a:t>扫描线连续性</a:t>
            </a:r>
            <a:endParaRPr lang="en-US" altLang="zh-CN" b="1" dirty="0">
              <a:latin typeface="Times New Roman" panose="02020603050405020304" pitchFamily="18" charset="0"/>
              <a:ea typeface="楷体" panose="02010609060101010101" pitchFamily="49" charset="-122"/>
            </a:endParaRPr>
          </a:p>
          <a:p>
            <a:pPr lvl="1" eaLnBrk="1" hangingPunct="1"/>
            <a:r>
              <a:rPr lang="zh-CN" altLang="en-US" b="1" dirty="0">
                <a:latin typeface="Times New Roman" panose="02020603050405020304" pitchFamily="18" charset="0"/>
                <a:ea typeface="楷体" panose="02010609060101010101" pitchFamily="49" charset="-122"/>
              </a:rPr>
              <a:t>边的连续性</a:t>
            </a:r>
            <a:endParaRPr lang="en-US" altLang="en-US" b="1" dirty="0">
              <a:solidFill>
                <a:srgbClr val="3333FF"/>
              </a:solidFill>
              <a:latin typeface="楷体" panose="02010609060101010101" pitchFamily="49" charset="-122"/>
              <a:ea typeface="楷体" panose="02010609060101010101" pitchFamily="49" charset="-122"/>
              <a:sym typeface="Wingdings" panose="05000000000000000000" pitchFamily="2" charset="2"/>
            </a:endParaRPr>
          </a:p>
        </p:txBody>
      </p:sp>
      <p:sp>
        <p:nvSpPr>
          <p:cNvPr id="5"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3"/>
          <p:cNvSpPr>
            <a:spLocks noGrp="1"/>
          </p:cNvSpPr>
          <p:nvPr>
            <p:ph idx="1"/>
          </p:nvPr>
        </p:nvSpPr>
        <p:spPr>
          <a:xfrm>
            <a:off x="250825" y="1417638"/>
            <a:ext cx="8569325" cy="45640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1" smtClean="0">
                <a:ln>
                  <a:noFill/>
                </a:ln>
                <a:solidFill>
                  <a:srgbClr val="0033CC"/>
                </a:solidFill>
                <a:effectLst/>
                <a:uLnTx/>
                <a:uFillTx/>
                <a:latin typeface="楷体" panose="02010609060101010101" pitchFamily="49" charset="-122"/>
                <a:ea typeface="楷体" panose="02010609060101010101" pitchFamily="49" charset="-122"/>
                <a:cs typeface="+mn-cs"/>
              </a:rPr>
              <a:t>性质</a:t>
            </a:r>
            <a:r>
              <a:rPr kumimoji="0" lang="en-US" altLang="zh-CN" sz="2800" b="1" i="0" u="none" strike="noStrike" kern="0" cap="none" spc="0" normalizeH="0" baseline="0" noProof="1">
                <a:ln>
                  <a:noFill/>
                </a:ln>
                <a:solidFill>
                  <a:srgbClr val="0033CC"/>
                </a:solidFill>
                <a:effectLst/>
                <a:uLnTx/>
                <a:uFillTx/>
                <a:latin typeface="Times New Roman" panose="02020603050405020304" pitchFamily="18" charset="0"/>
                <a:ea typeface="楷体" panose="02010609060101010101" pitchFamily="49" charset="-122"/>
                <a:cs typeface="+mn-cs"/>
              </a:rPr>
              <a:t>1--</a:t>
            </a:r>
            <a:r>
              <a:rPr kumimoji="0" lang="zh-CN" altLang="en-US" sz="2800" b="1" i="0" u="none" strike="noStrike" kern="0" cap="none" spc="0" normalizeH="0" baseline="0" noProof="1" smtClean="0">
                <a:ln>
                  <a:noFill/>
                </a:ln>
                <a:solidFill>
                  <a:srgbClr val="0033CC"/>
                </a:solidFill>
                <a:effectLst/>
                <a:uLnTx/>
                <a:uFillTx/>
                <a:latin typeface="楷体" panose="02010609060101010101" pitchFamily="49" charset="-122"/>
                <a:ea typeface="楷体" panose="02010609060101010101" pitchFamily="49" charset="-122"/>
                <a:cs typeface="+mn-cs"/>
              </a:rPr>
              <a:t>区域</a:t>
            </a:r>
            <a:r>
              <a:rPr kumimoji="0" lang="zh-CN" altLang="en-US" sz="2800" b="1" i="0" u="none" strike="noStrike" kern="0" cap="none" spc="0" normalizeH="0" baseline="0" noProof="1">
                <a:ln>
                  <a:noFill/>
                </a:ln>
                <a:solidFill>
                  <a:srgbClr val="0033CC"/>
                </a:solidFill>
                <a:effectLst/>
                <a:uLnTx/>
                <a:uFillTx/>
                <a:latin typeface="楷体" panose="02010609060101010101" pitchFamily="49" charset="-122"/>
                <a:ea typeface="楷体" panose="02010609060101010101" pitchFamily="49" charset="-122"/>
                <a:cs typeface="+mn-cs"/>
              </a:rPr>
              <a:t>连续性</a:t>
            </a:r>
            <a:endParaRPr kumimoji="0" lang="zh-CN" altLang="en-US" sz="2800" b="1" i="0" u="none" strike="noStrike" kern="0" cap="none" spc="0" normalizeH="0" baseline="0" noProof="1">
              <a:ln>
                <a:noFill/>
              </a:ln>
              <a:solidFill>
                <a:srgbClr val="0033CC"/>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区域的连续性是指多边形定义的区域内部相邻的像素</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通常</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具有相同的属性，例如具有相同的颜色，都在区域内或者区域外 。</a:t>
            </a:r>
            <a:endPar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两条扫描线之间的长方形区域被所处理的多边形分割成若干梯形。梯形分两类：多边形内部和多边形外部。两类梯形在长方形内部相间排列。</a:t>
            </a:r>
            <a:endPar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如果某个梯形属于多边形内</a:t>
            </a:r>
            <a:r>
              <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外</a:t>
            </a:r>
            <a:r>
              <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，那么该梯形内所有点均属于多边形内</a:t>
            </a:r>
            <a:r>
              <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外</a:t>
            </a:r>
            <a:r>
              <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endPar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457200" marR="0" lvl="1" indent="0" algn="l" defTabSz="914400" rtl="0" eaLnBrk="0" fontAlgn="base" latinLnBrk="0" hangingPunct="0">
              <a:lnSpc>
                <a:spcPct val="110000"/>
              </a:lnSpc>
              <a:spcBef>
                <a:spcPct val="20000"/>
              </a:spcBef>
              <a:spcAft>
                <a:spcPct val="0"/>
              </a:spcAft>
              <a:buClrTx/>
              <a:buSzTx/>
              <a:buFontTx/>
              <a:buNone/>
              <a:defRPr/>
            </a:pPr>
            <a:endParaRPr kumimoji="0" lang="en-US" altLang="zh-CN" sz="2400" b="1" i="0" u="none" strike="noStrike" kern="0" cap="none" spc="0" normalizeH="0" baseline="0" noProof="1" smtClean="0">
              <a:ln>
                <a:noFill/>
              </a:ln>
              <a:solidFill>
                <a:srgbClr val="3333FF"/>
              </a:solidFill>
              <a:effectLst/>
              <a:uLnTx/>
              <a:uFillTx/>
              <a:latin typeface="楷体" panose="02010609060101010101" pitchFamily="49" charset="-122"/>
              <a:ea typeface="楷体" panose="02010609060101010101" pitchFamily="49" charset="-122"/>
              <a:cs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smtClean="0">
                <a:ln>
                  <a:noFill/>
                </a:ln>
                <a:solidFill>
                  <a:srgbClr val="3333FF"/>
                </a:solidFill>
                <a:effectLst/>
                <a:uLnTx/>
                <a:uFillTx/>
                <a:latin typeface="楷体" panose="02010609060101010101" pitchFamily="49" charset="-122"/>
                <a:ea typeface="楷体" panose="02010609060101010101" pitchFamily="49" charset="-122"/>
                <a:cs typeface="+mn-cs"/>
              </a:rPr>
              <a:t>逐</a:t>
            </a:r>
            <a:r>
              <a:rPr kumimoji="0" lang="zh-CN" altLang="en-US" sz="2800" b="1" i="0" u="none" strike="noStrike" kern="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rPr>
              <a:t>点判断</a:t>
            </a:r>
            <a:r>
              <a:rPr kumimoji="0" lang="zh-CN" altLang="en-US" sz="2800" b="1" i="0" u="none" strike="noStrike" kern="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sym typeface="Wingdings" panose="05000000000000000000" pitchFamily="2" charset="2"/>
              </a:rPr>
              <a:t>区域判断</a:t>
            </a:r>
            <a:endParaRPr kumimoji="0" lang="zh-CN" altLang="en-US" sz="2800" b="1" i="0" u="none" strike="noStrike" kern="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sym typeface="Wingdings" panose="05000000000000000000" pitchFamily="2" charset="2"/>
            </a:endParaRPr>
          </a:p>
        </p:txBody>
      </p:sp>
      <p:pic>
        <p:nvPicPr>
          <p:cNvPr id="30722" name="Picture 4" descr="空间连贯性"/>
          <p:cNvPicPr>
            <a:picLocks noChangeAspect="1"/>
          </p:cNvPicPr>
          <p:nvPr/>
        </p:nvPicPr>
        <p:blipFill>
          <a:blip r:embed="rId1"/>
          <a:stretch>
            <a:fillRect/>
          </a:stretch>
        </p:blipFill>
        <p:spPr>
          <a:xfrm>
            <a:off x="5867400" y="4889500"/>
            <a:ext cx="2625725" cy="1968500"/>
          </a:xfrm>
          <a:prstGeom prst="rect">
            <a:avLst/>
          </a:prstGeom>
          <a:noFill/>
          <a:ln w="9525" cap="flat" cmpd="sng">
            <a:solidFill>
              <a:schemeClr val="tx1"/>
            </a:solidFill>
            <a:prstDash val="solid"/>
            <a:miter/>
            <a:headEnd type="none" w="med" len="med"/>
            <a:tailEnd type="none" w="med" len="med"/>
          </a:ln>
        </p:spPr>
      </p:pic>
      <p:sp>
        <p:nvSpPr>
          <p:cNvPr id="5"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性质</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
          <p:cNvSpPr>
            <a:spLocks noGrp="1"/>
          </p:cNvSpPr>
          <p:nvPr>
            <p:ph idx="1"/>
          </p:nvPr>
        </p:nvSpPr>
        <p:spPr>
          <a:xfrm>
            <a:off x="250825" y="1417638"/>
            <a:ext cx="8642350" cy="4784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1" smtClean="0">
                <a:ln>
                  <a:noFill/>
                </a:ln>
                <a:solidFill>
                  <a:srgbClr val="0033CC"/>
                </a:solidFill>
                <a:effectLst/>
                <a:uLnTx/>
                <a:uFillTx/>
                <a:latin typeface="Times New Roman" panose="02020603050405020304" pitchFamily="18" charset="0"/>
                <a:ea typeface="楷体" panose="02010609060101010101" pitchFamily="49" charset="-122"/>
                <a:cs typeface="+mn-cs"/>
              </a:rPr>
              <a:t>性质</a:t>
            </a:r>
            <a:r>
              <a:rPr kumimoji="0" lang="en-US" altLang="zh-CN" sz="2800" b="1" i="0" u="none" strike="noStrike" kern="0" cap="none" spc="0" normalizeH="0" baseline="0" noProof="1" smtClean="0">
                <a:ln>
                  <a:noFill/>
                </a:ln>
                <a:solidFill>
                  <a:srgbClr val="0033CC"/>
                </a:solidFill>
                <a:effectLst/>
                <a:uLnTx/>
                <a:uFillTx/>
                <a:latin typeface="Times New Roman" panose="02020603050405020304" pitchFamily="18" charset="0"/>
                <a:ea typeface="楷体" panose="02010609060101010101" pitchFamily="49" charset="-122"/>
                <a:cs typeface="+mn-cs"/>
              </a:rPr>
              <a:t>2--</a:t>
            </a:r>
            <a:r>
              <a:rPr kumimoji="0" lang="zh-CN" altLang="en-US" sz="2800" b="1" i="0" u="none" strike="noStrike" kern="0" cap="none" spc="0" normalizeH="0" baseline="0" noProof="1" smtClean="0">
                <a:ln>
                  <a:noFill/>
                </a:ln>
                <a:solidFill>
                  <a:srgbClr val="0033CC"/>
                </a:solidFill>
                <a:effectLst/>
                <a:uLnTx/>
                <a:uFillTx/>
                <a:latin typeface="Times New Roman" panose="02020603050405020304" pitchFamily="18" charset="0"/>
                <a:ea typeface="楷体" panose="02010609060101010101" pitchFamily="49" charset="-122"/>
                <a:cs typeface="+mn-cs"/>
              </a:rPr>
              <a:t>扫描线</a:t>
            </a:r>
            <a:r>
              <a:rPr kumimoji="0" lang="zh-CN" altLang="en-US" sz="2800" b="1" i="0" u="none" strike="noStrike" kern="0" cap="none" spc="0" normalizeH="0" baseline="0" noProof="1">
                <a:ln>
                  <a:noFill/>
                </a:ln>
                <a:solidFill>
                  <a:srgbClr val="0033CC"/>
                </a:solidFill>
                <a:effectLst/>
                <a:uLnTx/>
                <a:uFillTx/>
                <a:latin typeface="Times New Roman" panose="02020603050405020304" pitchFamily="18" charset="0"/>
                <a:ea typeface="楷体" panose="02010609060101010101" pitchFamily="49" charset="-122"/>
                <a:cs typeface="+mn-cs"/>
              </a:rPr>
              <a:t>连续性</a:t>
            </a:r>
            <a:endParaRPr kumimoji="0" lang="zh-CN" altLang="en-US" sz="2800" b="1" i="0" u="none" strike="noStrike" kern="0" cap="none" spc="0" normalizeH="0" baseline="0" noProof="1">
              <a:ln>
                <a:noFill/>
              </a:ln>
              <a:solidFill>
                <a:srgbClr val="0033CC"/>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区域</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连续性</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在一条扫描线上的反映</a:t>
            </a:r>
            <a:endPar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若</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多边形边界与</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扫描线相交的交点序列为</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x1</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x2…</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，由区域连通性可得该交点序列的</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性质：</a:t>
            </a:r>
            <a:endPar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457200" marR="0" lvl="1" indent="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1</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 </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交点数目为偶数；</a:t>
            </a:r>
            <a:endPar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endParaRPr>
          </a:p>
          <a:p>
            <a:pPr marL="457200" marR="0" lvl="1" indent="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2</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 </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多边形内部和多边形外部两类线段相间排列；</a:t>
            </a:r>
            <a:endPar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endParaRPr>
          </a:p>
          <a:p>
            <a:pPr marL="914400" marR="0" lvl="1" indent="-457200" algn="l" defTabSz="914400" rtl="0" eaLnBrk="0" fontAlgn="base" latinLnBrk="0" hangingPunct="0">
              <a:lnSpc>
                <a:spcPct val="110000"/>
              </a:lnSpc>
              <a:spcBef>
                <a:spcPct val="20000"/>
              </a:spcBef>
              <a:spcAft>
                <a:spcPct val="0"/>
              </a:spcAft>
              <a:buClrTx/>
              <a:buSzTx/>
              <a:buFont typeface="+mj-lt"/>
              <a:buAutoNum type="arabicPeriod" startAt="3"/>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如果</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区间某点属于多边形内</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外</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，那么该区间内所有点均属于多边形内</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外</a:t>
            </a:r>
            <a:r>
              <a:rPr kumimoji="0" lang="en-US" altLang="zh-CN"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endPar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0" marR="0" lvl="1" indent="0" algn="l" defTabSz="914400" rtl="0" eaLnBrk="0" fontAlgn="base" latinLnBrk="0" hangingPunct="0">
              <a:lnSpc>
                <a:spcPct val="11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sym typeface="Wingdings" panose="05000000000000000000" pitchFamily="2" charset="2"/>
            </a:endParaRPr>
          </a:p>
          <a:p>
            <a:pPr marL="0" marR="0" lvl="0" indent="-457200" algn="l" defTabSz="914400" rtl="0" eaLnBrk="1" fontAlgn="base" latinLnBrk="0" hangingPunct="1">
              <a:lnSpc>
                <a:spcPct val="100000"/>
              </a:lnSpc>
              <a:spcBef>
                <a:spcPts val="600"/>
              </a:spcBef>
              <a:spcAft>
                <a:spcPct val="0"/>
              </a:spcAft>
              <a:buClrTx/>
              <a:buSzTx/>
              <a:buFontTx/>
              <a:buChar char="•"/>
              <a:defRPr/>
            </a:pP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逐</a:t>
            </a:r>
            <a:r>
              <a:rPr kumimoji="0" lang="zh-CN" altLang="en-US" sz="2800" b="1" i="0" u="none" strike="noStrike" kern="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rPr>
              <a:t>点</a:t>
            </a: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判断填充</a:t>
            </a: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a:t>
            </a:r>
            <a:r>
              <a:rPr kumimoji="0" lang="zh-CN" altLang="en-US" sz="2800" b="1" i="0" u="none" strike="noStrike" kern="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区间</a:t>
            </a: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判断填充</a:t>
            </a:r>
            <a:endParaRPr kumimoji="0" lang="en-US" altLang="zh-CN"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endParaRPr>
          </a:p>
          <a:p>
            <a:pPr marL="0" marR="0" lvl="0" indent="0" algn="l" defTabSz="914400" rtl="0" eaLnBrk="1" fontAlgn="base" latinLnBrk="0" hangingPunct="1">
              <a:lnSpc>
                <a:spcPct val="100000"/>
              </a:lnSpc>
              <a:spcBef>
                <a:spcPts val="600"/>
              </a:spcBef>
              <a:spcAft>
                <a:spcPct val="0"/>
              </a:spcAft>
              <a:buClrTx/>
              <a:buSzTx/>
              <a:buFontTx/>
              <a:buNone/>
              <a:defRPr/>
            </a:pPr>
            <a:r>
              <a:rPr kumimoji="0" lang="en-US" altLang="zh-CN" sz="2800" b="1" i="0" u="none" strike="noStrike" kern="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 </a:t>
            </a:r>
            <a:r>
              <a:rPr kumimoji="0" lang="en-US" altLang="zh-CN"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    </a:t>
            </a: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快速填充</a:t>
            </a:r>
            <a:endParaRPr kumimoji="0" lang="zh-CN" altLang="en-US" sz="2800" b="1" i="0" u="none" strike="noStrike" kern="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endParaRPr>
          </a:p>
        </p:txBody>
      </p:sp>
      <p:pic>
        <p:nvPicPr>
          <p:cNvPr id="32770" name="Picture 4" descr="扫描线连贯性"/>
          <p:cNvPicPr>
            <a:picLocks noChangeAspect="1"/>
          </p:cNvPicPr>
          <p:nvPr/>
        </p:nvPicPr>
        <p:blipFill>
          <a:blip r:embed="rId1"/>
          <a:stretch>
            <a:fillRect/>
          </a:stretch>
        </p:blipFill>
        <p:spPr>
          <a:xfrm>
            <a:off x="5940425" y="4797425"/>
            <a:ext cx="2601913" cy="1954213"/>
          </a:xfrm>
          <a:prstGeom prst="rect">
            <a:avLst/>
          </a:prstGeom>
          <a:noFill/>
          <a:ln w="9525">
            <a:noFill/>
          </a:ln>
        </p:spPr>
      </p:pic>
      <p:sp>
        <p:nvSpPr>
          <p:cNvPr id="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性质</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a:spLocks noGrp="1" noChangeArrowheads="1"/>
          </p:cNvSpPr>
          <p:nvPr>
            <p:ph idx="1"/>
          </p:nvPr>
        </p:nvSpPr>
        <p:spPr>
          <a:xfrm>
            <a:off x="250825" y="1417638"/>
            <a:ext cx="8302625" cy="51403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smtClean="0">
                <a:ln>
                  <a:noFill/>
                </a:ln>
                <a:solidFill>
                  <a:srgbClr val="0033CC"/>
                </a:solidFill>
                <a:effectLst/>
                <a:uLnTx/>
                <a:uFillTx/>
                <a:latin typeface="Times New Roman" panose="02020603050405020304" pitchFamily="18" charset="0"/>
                <a:ea typeface="楷体" panose="02010609060101010101" pitchFamily="49" charset="-122"/>
                <a:cs typeface="+mn-cs"/>
              </a:rPr>
              <a:t>性质</a:t>
            </a:r>
            <a:r>
              <a:rPr kumimoji="0" lang="en-US" altLang="zh-CN" sz="2800" b="1" i="0" u="none" strike="noStrike" kern="0" cap="none" spc="0" normalizeH="0" baseline="0" noProof="0" smtClean="0">
                <a:ln>
                  <a:noFill/>
                </a:ln>
                <a:solidFill>
                  <a:srgbClr val="0033CC"/>
                </a:solidFill>
                <a:effectLst/>
                <a:uLnTx/>
                <a:uFillTx/>
                <a:latin typeface="Times New Roman" panose="02020603050405020304" pitchFamily="18" charset="0"/>
                <a:ea typeface="楷体" panose="02010609060101010101" pitchFamily="49" charset="-122"/>
                <a:cs typeface="+mn-cs"/>
              </a:rPr>
              <a:t>3--</a:t>
            </a:r>
            <a:r>
              <a:rPr kumimoji="0" lang="zh-CN" altLang="en-US" sz="2800" b="1" i="0" u="none" strike="noStrike" kern="0" cap="none" spc="0" normalizeH="0" baseline="0" noProof="0" smtClean="0">
                <a:ln>
                  <a:noFill/>
                </a:ln>
                <a:solidFill>
                  <a:srgbClr val="0033CC"/>
                </a:solidFill>
                <a:effectLst/>
                <a:uLnTx/>
                <a:uFillTx/>
                <a:latin typeface="Times New Roman" panose="02020603050405020304" pitchFamily="18" charset="0"/>
                <a:ea typeface="楷体" panose="02010609060101010101" pitchFamily="49" charset="-122"/>
                <a:cs typeface="+mn-cs"/>
              </a:rPr>
              <a:t>边的连续性</a:t>
            </a:r>
            <a:endParaRPr kumimoji="0" lang="zh-CN" altLang="en-US" sz="2800" b="1" i="0" u="none" strike="noStrike" kern="0" cap="none" spc="0" normalizeH="0" baseline="0" noProof="0" smtClean="0">
              <a:ln>
                <a:noFill/>
              </a:ln>
              <a:solidFill>
                <a:srgbClr val="0033CC"/>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直线的性质</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在光栅上的</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表现</a:t>
            </a:r>
            <a:endPar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相邻</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扫描线与多边形的同一条边的交点存在如下关系</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sym typeface="Wingdings" panose="05000000000000000000" pitchFamily="2" charset="2"/>
              </a:rPr>
              <a:t>（</a:t>
            </a:r>
            <a:r>
              <a:rPr kumimoji="0" lang="zh-CN" altLang="en-US" sz="2000" b="1" i="0" u="none" strike="noStrike" kern="0" cap="none" spc="0" normalizeH="0" baseline="0" noProof="0">
                <a:ln>
                  <a:noFill/>
                </a:ln>
                <a:solidFill>
                  <a:srgbClr val="3333FF"/>
                </a:solidFill>
                <a:effectLst/>
                <a:uLnTx/>
                <a:uFillTx/>
                <a:latin typeface="Times New Roman" panose="02020603050405020304" pitchFamily="18" charset="0"/>
                <a:ea typeface="楷体" panose="02010609060101010101" pitchFamily="49" charset="-122"/>
                <a:cs typeface="+mn-ea"/>
                <a:sym typeface="Wingdings" panose="05000000000000000000" pitchFamily="2" charset="2"/>
              </a:rPr>
              <a:t>交点个数相同</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sym typeface="Wingdings" panose="05000000000000000000" pitchFamily="2" charset="2"/>
              </a:rPr>
              <a:t>）</a:t>
            </a:r>
            <a:endPar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42950" marR="0" lvl="1" indent="-285750" algn="l" defTabSz="914400" rtl="0" eaLnBrk="0" fontAlgn="base" latinLnBrk="0" hangingPunct="0">
              <a:lnSpc>
                <a:spcPct val="110000"/>
              </a:lnSpc>
              <a:spcBef>
                <a:spcPct val="20000"/>
              </a:spcBef>
              <a:spcAft>
                <a:spcPct val="0"/>
              </a:spcAft>
              <a:buClrTx/>
              <a:buSzTx/>
              <a:buFont typeface="等线 Light" panose="02010600030101010101" pitchFamily="2" charset="-122"/>
              <a:buAutoNum type="arabicPeriod"/>
              <a:defRPr/>
            </a:pPr>
            <a:endPar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914400" marR="0" lvl="1" indent="-457200" algn="l" defTabSz="914400" rtl="0" eaLnBrk="0" fontAlgn="base" latinLnBrk="0" hangingPunct="0">
              <a:lnSpc>
                <a:spcPct val="110000"/>
              </a:lnSpc>
              <a:spcBef>
                <a:spcPct val="20000"/>
              </a:spcBef>
              <a:spcAft>
                <a:spcPct val="0"/>
              </a:spcAft>
              <a:buClrTx/>
              <a:buSzTx/>
              <a:buFont typeface="+mj-lt"/>
              <a:buAutoNum type="arabicPeriod" startAt="3"/>
              <a:defRPr/>
            </a:pP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当知道扫描线与一条边的一个交点之后，通过上述公式可以通过增量算法迅速求出其他交点 </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0" marR="0" lvl="0" indent="-457200" algn="l" defTabSz="914400" rtl="0" eaLnBrk="1" fontAlgn="base" latinLnBrk="0" hangingPunct="1">
              <a:lnSpc>
                <a:spcPct val="110000"/>
              </a:lnSpc>
              <a:spcBef>
                <a:spcPts val="600"/>
              </a:spcBef>
              <a:spcAft>
                <a:spcPct val="0"/>
              </a:spcAft>
              <a:buClrTx/>
              <a:buSzTx/>
              <a:buFontTx/>
              <a:buChar char="•"/>
              <a:defRPr/>
            </a:pP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相邻扫描线与边求交点</a:t>
            </a:r>
            <a:r>
              <a:rPr kumimoji="0" lang="zh-CN" altLang="en-US" sz="2800" b="1" i="0" u="none" strike="noStrike" kern="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sym typeface="Wingdings" panose="05000000000000000000" pitchFamily="2" charset="2"/>
              </a:rPr>
              <a:t>快速增量计算</a:t>
            </a:r>
            <a:endParaRPr kumimoji="0" lang="en-US" altLang="zh-CN" sz="2800" b="0" i="0" u="none" strike="noStrike" kern="0" cap="none" spc="0" normalizeH="0" baseline="0" noProof="0" smtClean="0">
              <a:ln>
                <a:noFill/>
              </a:ln>
              <a:solidFill>
                <a:schemeClr val="tx1"/>
              </a:solidFill>
              <a:effectLst/>
              <a:uLnTx/>
              <a:uFillTx/>
              <a:latin typeface="楷体" panose="02010609060101010101" pitchFamily="49" charset="-122"/>
              <a:ea typeface="华文楷体" panose="02010600040101010101" pitchFamily="2" charset="-122"/>
              <a:cs typeface="+mn-cs"/>
            </a:endParaRPr>
          </a:p>
        </p:txBody>
      </p:sp>
      <p:pic>
        <p:nvPicPr>
          <p:cNvPr id="33794" name="Picture 4" descr="边连贯性"/>
          <p:cNvPicPr>
            <a:picLocks noChangeAspect="1"/>
          </p:cNvPicPr>
          <p:nvPr/>
        </p:nvPicPr>
        <p:blipFill>
          <a:blip r:embed="rId1"/>
          <a:stretch>
            <a:fillRect/>
          </a:stretch>
        </p:blipFill>
        <p:spPr>
          <a:xfrm>
            <a:off x="5724525" y="2941638"/>
            <a:ext cx="2147888" cy="1697037"/>
          </a:xfrm>
          <a:prstGeom prst="rect">
            <a:avLst/>
          </a:prstGeom>
          <a:noFill/>
          <a:ln w="9525">
            <a:noFill/>
          </a:ln>
        </p:spPr>
      </p:pic>
      <p:sp>
        <p:nvSpPr>
          <p:cNvPr id="7"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性质</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graphicFrame>
        <p:nvGraphicFramePr>
          <p:cNvPr id="33796" name="对象 1"/>
          <p:cNvGraphicFramePr>
            <a:graphicFrameLocks noChangeAspect="1"/>
          </p:cNvGraphicFramePr>
          <p:nvPr/>
        </p:nvGraphicFramePr>
        <p:xfrm>
          <a:off x="2987675" y="3429000"/>
          <a:ext cx="1666875" cy="1016000"/>
        </p:xfrm>
        <a:graphic>
          <a:graphicData uri="http://schemas.openxmlformats.org/presentationml/2006/ole">
            <mc:AlternateContent xmlns:mc="http://schemas.openxmlformats.org/markup-compatibility/2006">
              <mc:Choice xmlns:v="urn:schemas-microsoft-com:vml" Requires="v">
                <p:oleObj spid="_x0000_s3077" name="" r:id="rId2" imgW="876300" imgH="533400" progId="Equation.3">
                  <p:embed/>
                </p:oleObj>
              </mc:Choice>
              <mc:Fallback>
                <p:oleObj name="" r:id="rId2" imgW="876300" imgH="533400" progId="Equation.3">
                  <p:embed/>
                  <p:pic>
                    <p:nvPicPr>
                      <p:cNvPr id="0" name="图片 3076"/>
                      <p:cNvPicPr/>
                      <p:nvPr/>
                    </p:nvPicPr>
                    <p:blipFill>
                      <a:blip r:embed="rId3"/>
                      <a:stretch>
                        <a:fillRect/>
                      </a:stretch>
                    </p:blipFill>
                    <p:spPr>
                      <a:xfrm>
                        <a:off x="2987675" y="3429000"/>
                        <a:ext cx="1666875" cy="101600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内容占位符 2"/>
          <p:cNvSpPr>
            <a:spLocks noGrp="1"/>
          </p:cNvSpPr>
          <p:nvPr>
            <p:ph idx="1"/>
          </p:nvPr>
        </p:nvSpPr>
        <p:spPr>
          <a:xfrm>
            <a:off x="323850" y="1600200"/>
            <a:ext cx="8424863" cy="4525963"/>
          </a:xfrm>
        </p:spPr>
        <p:txBody>
          <a:bodyPr vert="horz" wrap="square" lIns="91440" tIns="45720" rIns="91440" bIns="45720" anchor="t" anchorCtr="0"/>
          <a:p>
            <a:pPr>
              <a:lnSpc>
                <a:spcPct val="130000"/>
              </a:lnSpc>
              <a:spcBef>
                <a:spcPts val="600"/>
              </a:spcBef>
            </a:pPr>
            <a:r>
              <a:rPr lang="en-US" altLang="en-US" b="1" dirty="0">
                <a:latin typeface="楷体" panose="02010609060101010101" pitchFamily="49" charset="-122"/>
                <a:ea typeface="楷体" panose="02010609060101010101" pitchFamily="49" charset="-122"/>
                <a:cs typeface="+mn-cs"/>
                <a:sym typeface="+mn-ea"/>
              </a:rPr>
              <a:t>算法</a:t>
            </a:r>
            <a:r>
              <a:rPr lang="zh-CN" altLang="en-US" b="1" dirty="0">
                <a:latin typeface="楷体" panose="02010609060101010101" pitchFamily="49" charset="-122"/>
                <a:ea typeface="楷体" panose="02010609060101010101" pitchFamily="49" charset="-122"/>
                <a:cs typeface="+mn-cs"/>
                <a:sym typeface="+mn-ea"/>
              </a:rPr>
              <a:t>基本思想：</a:t>
            </a:r>
            <a:endParaRPr lang="en-US" altLang="zh-CN" b="1" dirty="0">
              <a:latin typeface="华文中宋" panose="02010600040101010101" pitchFamily="2" charset="-122"/>
              <a:ea typeface="华文中宋" panose="02010600040101010101" pitchFamily="2" charset="-122"/>
              <a:cs typeface="+mn-cs"/>
            </a:endParaRPr>
          </a:p>
          <a:p>
            <a:pPr lvl="1">
              <a:lnSpc>
                <a:spcPct val="110000"/>
              </a:lnSpc>
              <a:spcBef>
                <a:spcPts val="600"/>
              </a:spcBef>
            </a:pPr>
            <a:r>
              <a:rPr lang="zh-CN" altLang="en-US" b="1" dirty="0">
                <a:latin typeface="楷体" panose="02010609060101010101" pitchFamily="49" charset="-122"/>
                <a:ea typeface="楷体" panose="02010609060101010101" pitchFamily="49" charset="-122"/>
              </a:rPr>
              <a:t>用一根水平扫描线自左向右穿过多边形，与多边形的边相交，扫描线与边相交奇数次后进入该多边形，相交偶次数后走出该多边形。</a:t>
            </a:r>
            <a:endParaRPr lang="zh-CN" altLang="en-US" b="1" dirty="0">
              <a:latin typeface="楷体" panose="02010609060101010101" pitchFamily="49" charset="-122"/>
              <a:ea typeface="楷体" panose="02010609060101010101" pitchFamily="49" charset="-122"/>
            </a:endParaRPr>
          </a:p>
          <a:p>
            <a:pPr lvl="1">
              <a:lnSpc>
                <a:spcPct val="110000"/>
              </a:lnSpc>
              <a:spcBef>
                <a:spcPts val="600"/>
              </a:spcBef>
            </a:pPr>
            <a:r>
              <a:rPr lang="zh-CN" altLang="en-US" b="1" dirty="0">
                <a:latin typeface="楷体" panose="02010609060101010101" pitchFamily="49" charset="-122"/>
                <a:ea typeface="楷体" panose="02010609060101010101" pitchFamily="49" charset="-122"/>
              </a:rPr>
              <a:t>每根扫描线与多边形各边产生偶数个交点。</a:t>
            </a:r>
            <a:r>
              <a:rPr lang="zh-CN" altLang="en-US" b="1" dirty="0">
                <a:latin typeface="楷体" panose="02010609060101010101" pitchFamily="49" charset="-122"/>
                <a:ea typeface="楷体" panose="02010609060101010101" pitchFamily="49" charset="-122"/>
                <a:sym typeface="+mn-ea"/>
              </a:rPr>
              <a:t>利用扫描线的连续性，</a:t>
            </a:r>
            <a:r>
              <a:rPr lang="zh-CN" altLang="en-US" b="1" dirty="0">
                <a:latin typeface="楷体" panose="02010609060101010101" pitchFamily="49" charset="-122"/>
                <a:ea typeface="楷体" panose="02010609060101010101" pitchFamily="49" charset="-122"/>
              </a:rPr>
              <a:t>将这些交点按照</a:t>
            </a:r>
            <a:r>
              <a:rPr lang="en-US" altLang="en-US" b="1" dirty="0">
                <a:latin typeface="楷体" panose="02010609060101010101" pitchFamily="49" charset="-122"/>
                <a:ea typeface="楷体" panose="02010609060101010101" pitchFamily="49" charset="-122"/>
              </a:rPr>
              <a:t>x</a:t>
            </a:r>
            <a:r>
              <a:rPr lang="zh-CN" altLang="en-US" b="1" dirty="0">
                <a:latin typeface="楷体" panose="02010609060101010101" pitchFamily="49" charset="-122"/>
                <a:ea typeface="楷体" panose="02010609060101010101" pitchFamily="49" charset="-122"/>
              </a:rPr>
              <a:t>坐标排序后成对取出，作为区间端点，以指定颜色绘制水平直线段以填充每个区间。</a:t>
            </a:r>
            <a:endParaRPr lang="en-US" altLang="zh-CN" b="1" dirty="0">
              <a:latin typeface="楷体" panose="02010609060101010101" pitchFamily="49" charset="-122"/>
              <a:ea typeface="楷体" panose="02010609060101010101" pitchFamily="49" charset="-122"/>
            </a:endParaRPr>
          </a:p>
          <a:p>
            <a:pPr lvl="1">
              <a:lnSpc>
                <a:spcPct val="110000"/>
              </a:lnSpc>
              <a:spcBef>
                <a:spcPts val="600"/>
              </a:spcBef>
            </a:pPr>
            <a:r>
              <a:rPr lang="zh-CN" altLang="en-US" b="1" dirty="0">
                <a:latin typeface="楷体" panose="02010609060101010101" pitchFamily="49" charset="-122"/>
                <a:ea typeface="楷体" panose="02010609060101010101" pitchFamily="49" charset="-122"/>
              </a:rPr>
              <a:t>从下到上依次处理每一根扫描线，所有扫描线处理完毕后，多边形扫描转换完成。</a:t>
            </a:r>
            <a:endParaRPr lang="zh-CN" altLang="en-US" dirty="0">
              <a:latin typeface="楷体" panose="02010609060101010101" pitchFamily="49" charset="-122"/>
              <a:ea typeface="楷体" panose="02010609060101010101" pitchFamily="49" charset="-122"/>
            </a:endParaRPr>
          </a:p>
        </p:txBody>
      </p:sp>
      <p:sp>
        <p:nvSpPr>
          <p:cNvPr id="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  </a:t>
            </a:r>
            <a:r>
              <a:rPr lang="zh-CN" altLang="en-US" sz="3200" b="1" dirty="0">
                <a:solidFill>
                  <a:schemeClr val="tx1"/>
                </a:solidFill>
                <a:latin typeface="Times New Roman" panose="02020603050405020304" pitchFamily="18" charset="0"/>
                <a:ea typeface="楷体" panose="02010609060101010101" pitchFamily="49" charset="-122"/>
              </a:rPr>
              <a:t>区域填充算法</a:t>
            </a:r>
            <a:endParaRPr lang="zh-CN" altLang="en-US" sz="3200" b="1" dirty="0">
              <a:solidFill>
                <a:schemeClr val="tx1"/>
              </a:solidFill>
              <a:latin typeface="Times New Roman" panose="02020603050405020304" pitchFamily="18" charset="0"/>
              <a:ea typeface="楷体" panose="02010609060101010101" pitchFamily="49" charset="-122"/>
            </a:endParaRPr>
          </a:p>
        </p:txBody>
      </p:sp>
      <p:sp>
        <p:nvSpPr>
          <p:cNvPr id="4099" name="Rectangle 3"/>
          <p:cNvSpPr>
            <a:spLocks noGrp="1" noChangeArrowheads="1"/>
          </p:cNvSpPr>
          <p:nvPr>
            <p:ph idx="1"/>
          </p:nvPr>
        </p:nvSpPr>
        <p:spPr>
          <a:xfrm>
            <a:off x="395288" y="1341438"/>
            <a:ext cx="8291513" cy="427990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60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分为两部分</a:t>
            </a:r>
            <a:endPar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多边形扫描转换</a:t>
            </a:r>
            <a:endParaRPr kumimoji="0" lang="en-US" altLang="zh-CN"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3.4.1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多边形填充算法）</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rPr>
              <a:t>已知多边形顶点序列，将帧缓存对应像素设置为指定颜色</a:t>
            </a:r>
            <a:endParaRPr kumimoji="0" lang="en-US" altLang="zh-CN"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endParaRPr>
          </a:p>
          <a:p>
            <a:pPr marL="342900" marR="0" lvl="0" indent="-342900"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区域填充</a:t>
            </a:r>
            <a:endParaRPr kumimoji="0" lang="en-US" altLang="zh-CN"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3.4.2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种子填充算法）</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rPr>
              <a:t>已知区域的像素范围</a:t>
            </a:r>
            <a:r>
              <a:rPr kumimoji="0" lang="zh-CN" altLang="en-US" sz="2400" b="1" i="0" u="none" strike="noStrike" kern="0" cap="none" spc="0" normalizeH="0" baseline="0" noProof="0">
                <a:ln>
                  <a:noFill/>
                </a:ln>
                <a:solidFill>
                  <a:srgbClr val="3333FF"/>
                </a:solidFill>
                <a:effectLst/>
                <a:uLnTx/>
                <a:uFillTx/>
                <a:latin typeface="Times New Roman" panose="02020603050405020304" pitchFamily="18" charset="0"/>
                <a:ea typeface="楷体" panose="02010609060101010101" pitchFamily="49" charset="-122"/>
                <a:cs typeface="+mn-ea"/>
              </a:rPr>
              <a:t>，先将区域内一点设置为指定颜色，然后将颜色扩展到整个区域</a:t>
            </a:r>
            <a:endParaRPr kumimoji="0" lang="en-US" altLang="zh-CN" sz="2400" b="1" i="0" u="none" strike="noStrike" kern="0" cap="none" spc="0" normalizeH="0" baseline="0" noProof="0">
              <a:ln>
                <a:noFill/>
              </a:ln>
              <a:solidFill>
                <a:srgbClr val="3333FF"/>
              </a:solidFill>
              <a:effectLst/>
              <a:uLnTx/>
              <a:uFillTx/>
              <a:latin typeface="Times New Roman" panose="02020603050405020304" pitchFamily="18" charset="0"/>
              <a:ea typeface="楷体" panose="02010609060101010101" pitchFamily="49" charset="-122"/>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内容占位符 2"/>
          <p:cNvSpPr>
            <a:spLocks noGrp="1"/>
          </p:cNvSpPr>
          <p:nvPr>
            <p:ph idx="1"/>
          </p:nvPr>
        </p:nvSpPr>
        <p:spPr>
          <a:xfrm>
            <a:off x="323850" y="1417638"/>
            <a:ext cx="8496300" cy="4708525"/>
          </a:xfrm>
        </p:spPr>
        <p:txBody>
          <a:bodyPr vert="horz" wrap="square" lIns="91440" tIns="45720" rIns="91440" bIns="45720" anchor="t" anchorCtr="0"/>
          <a:p>
            <a:r>
              <a:rPr lang="zh-CN" altLang="en-US" sz="2600" b="1" dirty="0">
                <a:latin typeface="Times New Roman" panose="02020603050405020304" pitchFamily="18" charset="0"/>
                <a:ea typeface="楷体" panose="02010609060101010101" pitchFamily="49" charset="-122"/>
                <a:cs typeface="+mn-cs"/>
              </a:rPr>
              <a:t>按扫描顺序计算扫描线与多边形相交区间并填充</a:t>
            </a:r>
            <a:endParaRPr lang="en-US" altLang="zh-CN" sz="2600" b="1" dirty="0">
              <a:latin typeface="Times New Roman" panose="02020603050405020304" pitchFamily="18" charset="0"/>
              <a:ea typeface="楷体" panose="02010609060101010101" pitchFamily="49" charset="-122"/>
              <a:cs typeface="+mn-cs"/>
            </a:endParaRPr>
          </a:p>
          <a:p>
            <a:pPr marL="342900" lvl="1" indent="-342900">
              <a:buChar char="•"/>
            </a:pPr>
            <a:r>
              <a:rPr lang="zh-CN" altLang="en-US" sz="2600" b="1" dirty="0">
                <a:latin typeface="Times New Roman" panose="02020603050405020304" pitchFamily="18" charset="0"/>
                <a:ea typeface="楷体" panose="02010609060101010101" pitchFamily="49" charset="-122"/>
                <a:sym typeface="+mn-ea"/>
              </a:rPr>
              <a:t>将整个绘图窗口内扫描转换多边形的问题分解到一条条扫描线上处理。</a:t>
            </a:r>
            <a:endParaRPr lang="zh-CN" altLang="en-US" sz="2600" b="1" dirty="0">
              <a:latin typeface="Times New Roman" panose="02020603050405020304" pitchFamily="18" charset="0"/>
              <a:ea typeface="楷体" panose="02010609060101010101" pitchFamily="49" charset="-122"/>
            </a:endParaRPr>
          </a:p>
          <a:p>
            <a:endParaRPr lang="en-US" altLang="zh-CN" sz="2600" b="1" dirty="0">
              <a:latin typeface="Times New Roman" panose="02020603050405020304" pitchFamily="18" charset="0"/>
              <a:ea typeface="楷体" panose="02010609060101010101" pitchFamily="49" charset="-122"/>
              <a:cs typeface="+mn-cs"/>
            </a:endParaRPr>
          </a:p>
        </p:txBody>
      </p:sp>
      <p:sp>
        <p:nvSpPr>
          <p:cNvPr id="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36867" name="Rectangle 3"/>
          <p:cNvSpPr/>
          <p:nvPr/>
        </p:nvSpPr>
        <p:spPr>
          <a:xfrm>
            <a:off x="1804988" y="4505325"/>
            <a:ext cx="5040312" cy="457200"/>
          </a:xfrm>
          <a:prstGeom prst="rect">
            <a:avLst/>
          </a:prstGeom>
          <a:noFill/>
          <a:ln w="9525">
            <a:noFill/>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grpSp>
        <p:nvGrpSpPr>
          <p:cNvPr id="36868" name="Group 4"/>
          <p:cNvGrpSpPr/>
          <p:nvPr/>
        </p:nvGrpSpPr>
        <p:grpSpPr>
          <a:xfrm>
            <a:off x="2547938" y="2933700"/>
            <a:ext cx="3475037" cy="3260725"/>
            <a:chOff x="3338" y="1325"/>
            <a:chExt cx="2189" cy="2054"/>
          </a:xfrm>
        </p:grpSpPr>
        <p:grpSp>
          <p:nvGrpSpPr>
            <p:cNvPr id="36869" name="Group 5"/>
            <p:cNvGrpSpPr/>
            <p:nvPr/>
          </p:nvGrpSpPr>
          <p:grpSpPr>
            <a:xfrm>
              <a:off x="3338" y="1325"/>
              <a:ext cx="2189" cy="115"/>
              <a:chOff x="1619" y="1424"/>
              <a:chExt cx="2189" cy="115"/>
            </a:xfrm>
          </p:grpSpPr>
          <p:sp>
            <p:nvSpPr>
              <p:cNvPr id="36870" name="Oval 6"/>
              <p:cNvSpPr/>
              <p:nvPr/>
            </p:nvSpPr>
            <p:spPr>
              <a:xfrm>
                <a:off x="174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1" name="Oval 7"/>
              <p:cNvSpPr/>
              <p:nvPr/>
            </p:nvSpPr>
            <p:spPr>
              <a:xfrm>
                <a:off x="186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2" name="Oval 8"/>
              <p:cNvSpPr/>
              <p:nvPr/>
            </p:nvSpPr>
            <p:spPr>
              <a:xfrm>
                <a:off x="198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3" name="Oval 9"/>
              <p:cNvSpPr/>
              <p:nvPr/>
            </p:nvSpPr>
            <p:spPr>
              <a:xfrm>
                <a:off x="210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4" name="Oval 10"/>
              <p:cNvSpPr/>
              <p:nvPr/>
            </p:nvSpPr>
            <p:spPr>
              <a:xfrm>
                <a:off x="222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5" name="Oval 11"/>
              <p:cNvSpPr/>
              <p:nvPr/>
            </p:nvSpPr>
            <p:spPr>
              <a:xfrm>
                <a:off x="235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6" name="Oval 12"/>
              <p:cNvSpPr/>
              <p:nvPr/>
            </p:nvSpPr>
            <p:spPr>
              <a:xfrm>
                <a:off x="247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7" name="Oval 13"/>
              <p:cNvSpPr/>
              <p:nvPr/>
            </p:nvSpPr>
            <p:spPr>
              <a:xfrm>
                <a:off x="259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8" name="Oval 14"/>
              <p:cNvSpPr/>
              <p:nvPr/>
            </p:nvSpPr>
            <p:spPr>
              <a:xfrm>
                <a:off x="271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79" name="Oval 15"/>
              <p:cNvSpPr/>
              <p:nvPr/>
            </p:nvSpPr>
            <p:spPr>
              <a:xfrm>
                <a:off x="283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0" name="Oval 16"/>
              <p:cNvSpPr/>
              <p:nvPr/>
            </p:nvSpPr>
            <p:spPr>
              <a:xfrm>
                <a:off x="296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1" name="Oval 17"/>
              <p:cNvSpPr/>
              <p:nvPr/>
            </p:nvSpPr>
            <p:spPr>
              <a:xfrm>
                <a:off x="308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2" name="Oval 18"/>
              <p:cNvSpPr/>
              <p:nvPr/>
            </p:nvSpPr>
            <p:spPr>
              <a:xfrm>
                <a:off x="320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3" name="Oval 19"/>
              <p:cNvSpPr/>
              <p:nvPr/>
            </p:nvSpPr>
            <p:spPr>
              <a:xfrm>
                <a:off x="332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4" name="Oval 20"/>
              <p:cNvSpPr/>
              <p:nvPr/>
            </p:nvSpPr>
            <p:spPr>
              <a:xfrm>
                <a:off x="344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5" name="Oval 21"/>
              <p:cNvSpPr/>
              <p:nvPr/>
            </p:nvSpPr>
            <p:spPr>
              <a:xfrm>
                <a:off x="369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6" name="Oval 22"/>
              <p:cNvSpPr/>
              <p:nvPr/>
            </p:nvSpPr>
            <p:spPr>
              <a:xfrm>
                <a:off x="161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87" name="Oval 23"/>
              <p:cNvSpPr/>
              <p:nvPr/>
            </p:nvSpPr>
            <p:spPr>
              <a:xfrm>
                <a:off x="357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888" name="Group 24"/>
            <p:cNvGrpSpPr/>
            <p:nvPr/>
          </p:nvGrpSpPr>
          <p:grpSpPr>
            <a:xfrm>
              <a:off x="3338" y="1438"/>
              <a:ext cx="2189" cy="115"/>
              <a:chOff x="1732" y="1537"/>
              <a:chExt cx="2189" cy="115"/>
            </a:xfrm>
          </p:grpSpPr>
          <p:sp>
            <p:nvSpPr>
              <p:cNvPr id="36889" name="Oval 25"/>
              <p:cNvSpPr/>
              <p:nvPr/>
            </p:nvSpPr>
            <p:spPr>
              <a:xfrm>
                <a:off x="185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0" name="Oval 26"/>
              <p:cNvSpPr/>
              <p:nvPr/>
            </p:nvSpPr>
            <p:spPr>
              <a:xfrm>
                <a:off x="197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1" name="Oval 27"/>
              <p:cNvSpPr/>
              <p:nvPr/>
            </p:nvSpPr>
            <p:spPr>
              <a:xfrm>
                <a:off x="209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2" name="Oval 28"/>
              <p:cNvSpPr/>
              <p:nvPr/>
            </p:nvSpPr>
            <p:spPr>
              <a:xfrm>
                <a:off x="222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3" name="Oval 29"/>
              <p:cNvSpPr/>
              <p:nvPr/>
            </p:nvSpPr>
            <p:spPr>
              <a:xfrm>
                <a:off x="234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4" name="Oval 30"/>
              <p:cNvSpPr/>
              <p:nvPr/>
            </p:nvSpPr>
            <p:spPr>
              <a:xfrm>
                <a:off x="246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5" name="Oval 31"/>
              <p:cNvSpPr/>
              <p:nvPr/>
            </p:nvSpPr>
            <p:spPr>
              <a:xfrm>
                <a:off x="258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6" name="Oval 32"/>
              <p:cNvSpPr/>
              <p:nvPr/>
            </p:nvSpPr>
            <p:spPr>
              <a:xfrm>
                <a:off x="270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7" name="Oval 33"/>
              <p:cNvSpPr/>
              <p:nvPr/>
            </p:nvSpPr>
            <p:spPr>
              <a:xfrm>
                <a:off x="283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8" name="Oval 34"/>
              <p:cNvSpPr/>
              <p:nvPr/>
            </p:nvSpPr>
            <p:spPr>
              <a:xfrm>
                <a:off x="295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899" name="Oval 35"/>
              <p:cNvSpPr/>
              <p:nvPr/>
            </p:nvSpPr>
            <p:spPr>
              <a:xfrm>
                <a:off x="307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0" name="Oval 36"/>
              <p:cNvSpPr/>
              <p:nvPr/>
            </p:nvSpPr>
            <p:spPr>
              <a:xfrm>
                <a:off x="319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1" name="Oval 37"/>
              <p:cNvSpPr/>
              <p:nvPr/>
            </p:nvSpPr>
            <p:spPr>
              <a:xfrm>
                <a:off x="331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2" name="Oval 38"/>
              <p:cNvSpPr/>
              <p:nvPr/>
            </p:nvSpPr>
            <p:spPr>
              <a:xfrm>
                <a:off x="344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3" name="Oval 39"/>
              <p:cNvSpPr/>
              <p:nvPr/>
            </p:nvSpPr>
            <p:spPr>
              <a:xfrm>
                <a:off x="356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4" name="Oval 40"/>
              <p:cNvSpPr/>
              <p:nvPr/>
            </p:nvSpPr>
            <p:spPr>
              <a:xfrm>
                <a:off x="380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5" name="Oval 41"/>
              <p:cNvSpPr/>
              <p:nvPr/>
            </p:nvSpPr>
            <p:spPr>
              <a:xfrm>
                <a:off x="173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6" name="Oval 42"/>
              <p:cNvSpPr/>
              <p:nvPr/>
            </p:nvSpPr>
            <p:spPr>
              <a:xfrm>
                <a:off x="368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907" name="Group 43"/>
            <p:cNvGrpSpPr/>
            <p:nvPr/>
          </p:nvGrpSpPr>
          <p:grpSpPr>
            <a:xfrm>
              <a:off x="3338" y="1551"/>
              <a:ext cx="2189" cy="115"/>
              <a:chOff x="1845" y="1650"/>
              <a:chExt cx="2189" cy="115"/>
            </a:xfrm>
          </p:grpSpPr>
          <p:sp>
            <p:nvSpPr>
              <p:cNvPr id="36908" name="Oval 44"/>
              <p:cNvSpPr/>
              <p:nvPr/>
            </p:nvSpPr>
            <p:spPr>
              <a:xfrm>
                <a:off x="196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09" name="Oval 45"/>
              <p:cNvSpPr/>
              <p:nvPr/>
            </p:nvSpPr>
            <p:spPr>
              <a:xfrm>
                <a:off x="208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0" name="Oval 46"/>
              <p:cNvSpPr/>
              <p:nvPr/>
            </p:nvSpPr>
            <p:spPr>
              <a:xfrm>
                <a:off x="221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1" name="Oval 47"/>
              <p:cNvSpPr/>
              <p:nvPr/>
            </p:nvSpPr>
            <p:spPr>
              <a:xfrm>
                <a:off x="233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2" name="Oval 48"/>
              <p:cNvSpPr/>
              <p:nvPr/>
            </p:nvSpPr>
            <p:spPr>
              <a:xfrm>
                <a:off x="245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3" name="Oval 49"/>
              <p:cNvSpPr/>
              <p:nvPr/>
            </p:nvSpPr>
            <p:spPr>
              <a:xfrm>
                <a:off x="257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4" name="Oval 50"/>
              <p:cNvSpPr/>
              <p:nvPr/>
            </p:nvSpPr>
            <p:spPr>
              <a:xfrm>
                <a:off x="269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5" name="Oval 51"/>
              <p:cNvSpPr/>
              <p:nvPr/>
            </p:nvSpPr>
            <p:spPr>
              <a:xfrm>
                <a:off x="282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6" name="Oval 52"/>
              <p:cNvSpPr/>
              <p:nvPr/>
            </p:nvSpPr>
            <p:spPr>
              <a:xfrm>
                <a:off x="294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7" name="Oval 53"/>
              <p:cNvSpPr/>
              <p:nvPr/>
            </p:nvSpPr>
            <p:spPr>
              <a:xfrm>
                <a:off x="306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8" name="Oval 54"/>
              <p:cNvSpPr/>
              <p:nvPr/>
            </p:nvSpPr>
            <p:spPr>
              <a:xfrm>
                <a:off x="318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19" name="Oval 55"/>
              <p:cNvSpPr/>
              <p:nvPr/>
            </p:nvSpPr>
            <p:spPr>
              <a:xfrm>
                <a:off x="330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0" name="Oval 56"/>
              <p:cNvSpPr/>
              <p:nvPr/>
            </p:nvSpPr>
            <p:spPr>
              <a:xfrm>
                <a:off x="343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1" name="Oval 57"/>
              <p:cNvSpPr/>
              <p:nvPr/>
            </p:nvSpPr>
            <p:spPr>
              <a:xfrm>
                <a:off x="355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2" name="Oval 58"/>
              <p:cNvSpPr/>
              <p:nvPr/>
            </p:nvSpPr>
            <p:spPr>
              <a:xfrm>
                <a:off x="367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3" name="Oval 59"/>
              <p:cNvSpPr/>
              <p:nvPr/>
            </p:nvSpPr>
            <p:spPr>
              <a:xfrm>
                <a:off x="391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4" name="Oval 60"/>
              <p:cNvSpPr/>
              <p:nvPr/>
            </p:nvSpPr>
            <p:spPr>
              <a:xfrm>
                <a:off x="184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5" name="Oval 61"/>
              <p:cNvSpPr/>
              <p:nvPr/>
            </p:nvSpPr>
            <p:spPr>
              <a:xfrm>
                <a:off x="379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926" name="Group 62"/>
            <p:cNvGrpSpPr/>
            <p:nvPr/>
          </p:nvGrpSpPr>
          <p:grpSpPr>
            <a:xfrm>
              <a:off x="3338" y="1664"/>
              <a:ext cx="2189" cy="115"/>
              <a:chOff x="1958" y="1763"/>
              <a:chExt cx="2189" cy="115"/>
            </a:xfrm>
          </p:grpSpPr>
          <p:sp>
            <p:nvSpPr>
              <p:cNvPr id="36927" name="Oval 63"/>
              <p:cNvSpPr/>
              <p:nvPr/>
            </p:nvSpPr>
            <p:spPr>
              <a:xfrm>
                <a:off x="208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8" name="Oval 64"/>
              <p:cNvSpPr/>
              <p:nvPr/>
            </p:nvSpPr>
            <p:spPr>
              <a:xfrm>
                <a:off x="220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29" name="Oval 65"/>
              <p:cNvSpPr/>
              <p:nvPr/>
            </p:nvSpPr>
            <p:spPr>
              <a:xfrm>
                <a:off x="232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0" name="Oval 66"/>
              <p:cNvSpPr/>
              <p:nvPr/>
            </p:nvSpPr>
            <p:spPr>
              <a:xfrm>
                <a:off x="244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1" name="Oval 67"/>
              <p:cNvSpPr/>
              <p:nvPr/>
            </p:nvSpPr>
            <p:spPr>
              <a:xfrm>
                <a:off x="256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2" name="Oval 68"/>
              <p:cNvSpPr/>
              <p:nvPr/>
            </p:nvSpPr>
            <p:spPr>
              <a:xfrm>
                <a:off x="269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3" name="Oval 69"/>
              <p:cNvSpPr/>
              <p:nvPr/>
            </p:nvSpPr>
            <p:spPr>
              <a:xfrm>
                <a:off x="281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4" name="Oval 70"/>
              <p:cNvSpPr/>
              <p:nvPr/>
            </p:nvSpPr>
            <p:spPr>
              <a:xfrm>
                <a:off x="293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5" name="Oval 71"/>
              <p:cNvSpPr/>
              <p:nvPr/>
            </p:nvSpPr>
            <p:spPr>
              <a:xfrm>
                <a:off x="305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6" name="Oval 72"/>
              <p:cNvSpPr/>
              <p:nvPr/>
            </p:nvSpPr>
            <p:spPr>
              <a:xfrm>
                <a:off x="317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7" name="Oval 73"/>
              <p:cNvSpPr/>
              <p:nvPr/>
            </p:nvSpPr>
            <p:spPr>
              <a:xfrm>
                <a:off x="330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8" name="Oval 74"/>
              <p:cNvSpPr/>
              <p:nvPr/>
            </p:nvSpPr>
            <p:spPr>
              <a:xfrm>
                <a:off x="342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39" name="Oval 75"/>
              <p:cNvSpPr/>
              <p:nvPr/>
            </p:nvSpPr>
            <p:spPr>
              <a:xfrm>
                <a:off x="354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0" name="Oval 76"/>
              <p:cNvSpPr/>
              <p:nvPr/>
            </p:nvSpPr>
            <p:spPr>
              <a:xfrm>
                <a:off x="366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1" name="Oval 77"/>
              <p:cNvSpPr/>
              <p:nvPr/>
            </p:nvSpPr>
            <p:spPr>
              <a:xfrm>
                <a:off x="378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2" name="Oval 78"/>
              <p:cNvSpPr/>
              <p:nvPr/>
            </p:nvSpPr>
            <p:spPr>
              <a:xfrm>
                <a:off x="403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3" name="Oval 79"/>
              <p:cNvSpPr/>
              <p:nvPr/>
            </p:nvSpPr>
            <p:spPr>
              <a:xfrm>
                <a:off x="195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4" name="Oval 80"/>
              <p:cNvSpPr/>
              <p:nvPr/>
            </p:nvSpPr>
            <p:spPr>
              <a:xfrm>
                <a:off x="391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945" name="Group 81"/>
            <p:cNvGrpSpPr/>
            <p:nvPr/>
          </p:nvGrpSpPr>
          <p:grpSpPr>
            <a:xfrm>
              <a:off x="3338" y="1777"/>
              <a:ext cx="2189" cy="115"/>
              <a:chOff x="2071" y="1876"/>
              <a:chExt cx="2189" cy="115"/>
            </a:xfrm>
          </p:grpSpPr>
          <p:sp>
            <p:nvSpPr>
              <p:cNvPr id="36946" name="Oval 82"/>
              <p:cNvSpPr/>
              <p:nvPr/>
            </p:nvSpPr>
            <p:spPr>
              <a:xfrm>
                <a:off x="219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7" name="Oval 83"/>
              <p:cNvSpPr/>
              <p:nvPr/>
            </p:nvSpPr>
            <p:spPr>
              <a:xfrm>
                <a:off x="231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8" name="Oval 84"/>
              <p:cNvSpPr/>
              <p:nvPr/>
            </p:nvSpPr>
            <p:spPr>
              <a:xfrm>
                <a:off x="243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49" name="Oval 85"/>
              <p:cNvSpPr/>
              <p:nvPr/>
            </p:nvSpPr>
            <p:spPr>
              <a:xfrm>
                <a:off x="255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0" name="Oval 86"/>
              <p:cNvSpPr/>
              <p:nvPr/>
            </p:nvSpPr>
            <p:spPr>
              <a:xfrm>
                <a:off x="268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1" name="Oval 87"/>
              <p:cNvSpPr/>
              <p:nvPr/>
            </p:nvSpPr>
            <p:spPr>
              <a:xfrm>
                <a:off x="280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2" name="Oval 88"/>
              <p:cNvSpPr/>
              <p:nvPr/>
            </p:nvSpPr>
            <p:spPr>
              <a:xfrm>
                <a:off x="292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3" name="Oval 89"/>
              <p:cNvSpPr/>
              <p:nvPr/>
            </p:nvSpPr>
            <p:spPr>
              <a:xfrm>
                <a:off x="304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4" name="Oval 90"/>
              <p:cNvSpPr/>
              <p:nvPr/>
            </p:nvSpPr>
            <p:spPr>
              <a:xfrm>
                <a:off x="316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5" name="Oval 91"/>
              <p:cNvSpPr/>
              <p:nvPr/>
            </p:nvSpPr>
            <p:spPr>
              <a:xfrm>
                <a:off x="329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6" name="Oval 92"/>
              <p:cNvSpPr/>
              <p:nvPr/>
            </p:nvSpPr>
            <p:spPr>
              <a:xfrm>
                <a:off x="341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7" name="Oval 93"/>
              <p:cNvSpPr/>
              <p:nvPr/>
            </p:nvSpPr>
            <p:spPr>
              <a:xfrm>
                <a:off x="353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8" name="Oval 94"/>
              <p:cNvSpPr/>
              <p:nvPr/>
            </p:nvSpPr>
            <p:spPr>
              <a:xfrm>
                <a:off x="365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59" name="Oval 95"/>
              <p:cNvSpPr/>
              <p:nvPr/>
            </p:nvSpPr>
            <p:spPr>
              <a:xfrm>
                <a:off x="377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0" name="Oval 96"/>
              <p:cNvSpPr/>
              <p:nvPr/>
            </p:nvSpPr>
            <p:spPr>
              <a:xfrm>
                <a:off x="390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1" name="Oval 97"/>
              <p:cNvSpPr/>
              <p:nvPr/>
            </p:nvSpPr>
            <p:spPr>
              <a:xfrm>
                <a:off x="414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2" name="Oval 98"/>
              <p:cNvSpPr/>
              <p:nvPr/>
            </p:nvSpPr>
            <p:spPr>
              <a:xfrm>
                <a:off x="207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3" name="Oval 99"/>
              <p:cNvSpPr/>
              <p:nvPr/>
            </p:nvSpPr>
            <p:spPr>
              <a:xfrm>
                <a:off x="402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964" name="Group 100"/>
            <p:cNvGrpSpPr/>
            <p:nvPr/>
          </p:nvGrpSpPr>
          <p:grpSpPr>
            <a:xfrm>
              <a:off x="3338" y="1893"/>
              <a:ext cx="2189" cy="115"/>
              <a:chOff x="1619" y="1424"/>
              <a:chExt cx="2189" cy="115"/>
            </a:xfrm>
          </p:grpSpPr>
          <p:sp>
            <p:nvSpPr>
              <p:cNvPr id="36965" name="Oval 101"/>
              <p:cNvSpPr/>
              <p:nvPr/>
            </p:nvSpPr>
            <p:spPr>
              <a:xfrm>
                <a:off x="174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6" name="Oval 102"/>
              <p:cNvSpPr/>
              <p:nvPr/>
            </p:nvSpPr>
            <p:spPr>
              <a:xfrm>
                <a:off x="186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7" name="Oval 103"/>
              <p:cNvSpPr/>
              <p:nvPr/>
            </p:nvSpPr>
            <p:spPr>
              <a:xfrm>
                <a:off x="198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8" name="Oval 104"/>
              <p:cNvSpPr/>
              <p:nvPr/>
            </p:nvSpPr>
            <p:spPr>
              <a:xfrm>
                <a:off x="210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69" name="Oval 105"/>
              <p:cNvSpPr/>
              <p:nvPr/>
            </p:nvSpPr>
            <p:spPr>
              <a:xfrm>
                <a:off x="222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0" name="Oval 106"/>
              <p:cNvSpPr/>
              <p:nvPr/>
            </p:nvSpPr>
            <p:spPr>
              <a:xfrm>
                <a:off x="235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1" name="Oval 107"/>
              <p:cNvSpPr/>
              <p:nvPr/>
            </p:nvSpPr>
            <p:spPr>
              <a:xfrm>
                <a:off x="247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2" name="Oval 108"/>
              <p:cNvSpPr/>
              <p:nvPr/>
            </p:nvSpPr>
            <p:spPr>
              <a:xfrm>
                <a:off x="259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3" name="Oval 109"/>
              <p:cNvSpPr/>
              <p:nvPr/>
            </p:nvSpPr>
            <p:spPr>
              <a:xfrm>
                <a:off x="271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4" name="Oval 110"/>
              <p:cNvSpPr/>
              <p:nvPr/>
            </p:nvSpPr>
            <p:spPr>
              <a:xfrm>
                <a:off x="283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5" name="Oval 111"/>
              <p:cNvSpPr/>
              <p:nvPr/>
            </p:nvSpPr>
            <p:spPr>
              <a:xfrm>
                <a:off x="296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6" name="Oval 112"/>
              <p:cNvSpPr/>
              <p:nvPr/>
            </p:nvSpPr>
            <p:spPr>
              <a:xfrm>
                <a:off x="308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7" name="Oval 113"/>
              <p:cNvSpPr/>
              <p:nvPr/>
            </p:nvSpPr>
            <p:spPr>
              <a:xfrm>
                <a:off x="320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8" name="Oval 114"/>
              <p:cNvSpPr/>
              <p:nvPr/>
            </p:nvSpPr>
            <p:spPr>
              <a:xfrm>
                <a:off x="332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79" name="Oval 115"/>
              <p:cNvSpPr/>
              <p:nvPr/>
            </p:nvSpPr>
            <p:spPr>
              <a:xfrm>
                <a:off x="344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0" name="Oval 116"/>
              <p:cNvSpPr/>
              <p:nvPr/>
            </p:nvSpPr>
            <p:spPr>
              <a:xfrm>
                <a:off x="369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1" name="Oval 117"/>
              <p:cNvSpPr/>
              <p:nvPr/>
            </p:nvSpPr>
            <p:spPr>
              <a:xfrm>
                <a:off x="161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2" name="Oval 118"/>
              <p:cNvSpPr/>
              <p:nvPr/>
            </p:nvSpPr>
            <p:spPr>
              <a:xfrm>
                <a:off x="357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6983" name="Group 119"/>
            <p:cNvGrpSpPr/>
            <p:nvPr/>
          </p:nvGrpSpPr>
          <p:grpSpPr>
            <a:xfrm>
              <a:off x="3338" y="2006"/>
              <a:ext cx="2189" cy="115"/>
              <a:chOff x="1732" y="1537"/>
              <a:chExt cx="2189" cy="115"/>
            </a:xfrm>
          </p:grpSpPr>
          <p:sp>
            <p:nvSpPr>
              <p:cNvPr id="36984" name="Oval 120"/>
              <p:cNvSpPr/>
              <p:nvPr/>
            </p:nvSpPr>
            <p:spPr>
              <a:xfrm>
                <a:off x="185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5" name="Oval 121"/>
              <p:cNvSpPr/>
              <p:nvPr/>
            </p:nvSpPr>
            <p:spPr>
              <a:xfrm>
                <a:off x="197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6" name="Oval 122"/>
              <p:cNvSpPr/>
              <p:nvPr/>
            </p:nvSpPr>
            <p:spPr>
              <a:xfrm>
                <a:off x="209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7" name="Oval 123"/>
              <p:cNvSpPr/>
              <p:nvPr/>
            </p:nvSpPr>
            <p:spPr>
              <a:xfrm>
                <a:off x="222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8" name="Oval 124"/>
              <p:cNvSpPr/>
              <p:nvPr/>
            </p:nvSpPr>
            <p:spPr>
              <a:xfrm>
                <a:off x="234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89" name="Oval 125"/>
              <p:cNvSpPr/>
              <p:nvPr/>
            </p:nvSpPr>
            <p:spPr>
              <a:xfrm>
                <a:off x="246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0" name="Oval 126"/>
              <p:cNvSpPr/>
              <p:nvPr/>
            </p:nvSpPr>
            <p:spPr>
              <a:xfrm>
                <a:off x="258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1" name="Oval 127"/>
              <p:cNvSpPr/>
              <p:nvPr/>
            </p:nvSpPr>
            <p:spPr>
              <a:xfrm>
                <a:off x="270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2" name="Oval 128"/>
              <p:cNvSpPr/>
              <p:nvPr/>
            </p:nvSpPr>
            <p:spPr>
              <a:xfrm>
                <a:off x="283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3" name="Oval 129"/>
              <p:cNvSpPr/>
              <p:nvPr/>
            </p:nvSpPr>
            <p:spPr>
              <a:xfrm>
                <a:off x="295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4" name="Oval 130"/>
              <p:cNvSpPr/>
              <p:nvPr/>
            </p:nvSpPr>
            <p:spPr>
              <a:xfrm>
                <a:off x="307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5" name="Oval 131"/>
              <p:cNvSpPr/>
              <p:nvPr/>
            </p:nvSpPr>
            <p:spPr>
              <a:xfrm>
                <a:off x="319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6" name="Oval 132"/>
              <p:cNvSpPr/>
              <p:nvPr/>
            </p:nvSpPr>
            <p:spPr>
              <a:xfrm>
                <a:off x="331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7" name="Oval 133"/>
              <p:cNvSpPr/>
              <p:nvPr/>
            </p:nvSpPr>
            <p:spPr>
              <a:xfrm>
                <a:off x="344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8" name="Oval 134"/>
              <p:cNvSpPr/>
              <p:nvPr/>
            </p:nvSpPr>
            <p:spPr>
              <a:xfrm>
                <a:off x="356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6999" name="Oval 135"/>
              <p:cNvSpPr/>
              <p:nvPr/>
            </p:nvSpPr>
            <p:spPr>
              <a:xfrm>
                <a:off x="380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0" name="Oval 136"/>
              <p:cNvSpPr/>
              <p:nvPr/>
            </p:nvSpPr>
            <p:spPr>
              <a:xfrm>
                <a:off x="173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1" name="Oval 137"/>
              <p:cNvSpPr/>
              <p:nvPr/>
            </p:nvSpPr>
            <p:spPr>
              <a:xfrm>
                <a:off x="368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02" name="Group 138"/>
            <p:cNvGrpSpPr/>
            <p:nvPr/>
          </p:nvGrpSpPr>
          <p:grpSpPr>
            <a:xfrm>
              <a:off x="3338" y="2119"/>
              <a:ext cx="2189" cy="115"/>
              <a:chOff x="1845" y="1650"/>
              <a:chExt cx="2189" cy="115"/>
            </a:xfrm>
          </p:grpSpPr>
          <p:sp>
            <p:nvSpPr>
              <p:cNvPr id="37003" name="Oval 139"/>
              <p:cNvSpPr/>
              <p:nvPr/>
            </p:nvSpPr>
            <p:spPr>
              <a:xfrm>
                <a:off x="196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4" name="Oval 140"/>
              <p:cNvSpPr/>
              <p:nvPr/>
            </p:nvSpPr>
            <p:spPr>
              <a:xfrm>
                <a:off x="208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5" name="Oval 141"/>
              <p:cNvSpPr/>
              <p:nvPr/>
            </p:nvSpPr>
            <p:spPr>
              <a:xfrm>
                <a:off x="221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6" name="Oval 142"/>
              <p:cNvSpPr/>
              <p:nvPr/>
            </p:nvSpPr>
            <p:spPr>
              <a:xfrm>
                <a:off x="233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7" name="Oval 143"/>
              <p:cNvSpPr/>
              <p:nvPr/>
            </p:nvSpPr>
            <p:spPr>
              <a:xfrm>
                <a:off x="245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8" name="Oval 144"/>
              <p:cNvSpPr/>
              <p:nvPr/>
            </p:nvSpPr>
            <p:spPr>
              <a:xfrm>
                <a:off x="257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09" name="Oval 145"/>
              <p:cNvSpPr/>
              <p:nvPr/>
            </p:nvSpPr>
            <p:spPr>
              <a:xfrm>
                <a:off x="269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0" name="Oval 146"/>
              <p:cNvSpPr/>
              <p:nvPr/>
            </p:nvSpPr>
            <p:spPr>
              <a:xfrm>
                <a:off x="282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1" name="Oval 147"/>
              <p:cNvSpPr/>
              <p:nvPr/>
            </p:nvSpPr>
            <p:spPr>
              <a:xfrm>
                <a:off x="294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2" name="Oval 148"/>
              <p:cNvSpPr/>
              <p:nvPr/>
            </p:nvSpPr>
            <p:spPr>
              <a:xfrm>
                <a:off x="306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3" name="Oval 149"/>
              <p:cNvSpPr/>
              <p:nvPr/>
            </p:nvSpPr>
            <p:spPr>
              <a:xfrm>
                <a:off x="318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4" name="Oval 150"/>
              <p:cNvSpPr/>
              <p:nvPr/>
            </p:nvSpPr>
            <p:spPr>
              <a:xfrm>
                <a:off x="330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5" name="Oval 151"/>
              <p:cNvSpPr/>
              <p:nvPr/>
            </p:nvSpPr>
            <p:spPr>
              <a:xfrm>
                <a:off x="343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6" name="Oval 152"/>
              <p:cNvSpPr/>
              <p:nvPr/>
            </p:nvSpPr>
            <p:spPr>
              <a:xfrm>
                <a:off x="355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7" name="Oval 153"/>
              <p:cNvSpPr/>
              <p:nvPr/>
            </p:nvSpPr>
            <p:spPr>
              <a:xfrm>
                <a:off x="367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8" name="Oval 154"/>
              <p:cNvSpPr/>
              <p:nvPr/>
            </p:nvSpPr>
            <p:spPr>
              <a:xfrm>
                <a:off x="391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19" name="Oval 155"/>
              <p:cNvSpPr/>
              <p:nvPr/>
            </p:nvSpPr>
            <p:spPr>
              <a:xfrm>
                <a:off x="184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0" name="Oval 156"/>
              <p:cNvSpPr/>
              <p:nvPr/>
            </p:nvSpPr>
            <p:spPr>
              <a:xfrm>
                <a:off x="379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21" name="Group 157"/>
            <p:cNvGrpSpPr/>
            <p:nvPr/>
          </p:nvGrpSpPr>
          <p:grpSpPr>
            <a:xfrm>
              <a:off x="3338" y="2232"/>
              <a:ext cx="2189" cy="115"/>
              <a:chOff x="1958" y="1763"/>
              <a:chExt cx="2189" cy="115"/>
            </a:xfrm>
          </p:grpSpPr>
          <p:sp>
            <p:nvSpPr>
              <p:cNvPr id="37022" name="Oval 158"/>
              <p:cNvSpPr/>
              <p:nvPr/>
            </p:nvSpPr>
            <p:spPr>
              <a:xfrm>
                <a:off x="208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3" name="Oval 159"/>
              <p:cNvSpPr/>
              <p:nvPr/>
            </p:nvSpPr>
            <p:spPr>
              <a:xfrm>
                <a:off x="220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4" name="Oval 160"/>
              <p:cNvSpPr/>
              <p:nvPr/>
            </p:nvSpPr>
            <p:spPr>
              <a:xfrm>
                <a:off x="232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5" name="Oval 161"/>
              <p:cNvSpPr/>
              <p:nvPr/>
            </p:nvSpPr>
            <p:spPr>
              <a:xfrm>
                <a:off x="244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6" name="Oval 162"/>
              <p:cNvSpPr/>
              <p:nvPr/>
            </p:nvSpPr>
            <p:spPr>
              <a:xfrm>
                <a:off x="256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7" name="Oval 163"/>
              <p:cNvSpPr/>
              <p:nvPr/>
            </p:nvSpPr>
            <p:spPr>
              <a:xfrm>
                <a:off x="269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8" name="Oval 164"/>
              <p:cNvSpPr/>
              <p:nvPr/>
            </p:nvSpPr>
            <p:spPr>
              <a:xfrm>
                <a:off x="281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29" name="Oval 165"/>
              <p:cNvSpPr/>
              <p:nvPr/>
            </p:nvSpPr>
            <p:spPr>
              <a:xfrm>
                <a:off x="293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0" name="Oval 166"/>
              <p:cNvSpPr/>
              <p:nvPr/>
            </p:nvSpPr>
            <p:spPr>
              <a:xfrm>
                <a:off x="305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1" name="Oval 167"/>
              <p:cNvSpPr/>
              <p:nvPr/>
            </p:nvSpPr>
            <p:spPr>
              <a:xfrm>
                <a:off x="317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2" name="Oval 168"/>
              <p:cNvSpPr/>
              <p:nvPr/>
            </p:nvSpPr>
            <p:spPr>
              <a:xfrm>
                <a:off x="330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3" name="Oval 169"/>
              <p:cNvSpPr/>
              <p:nvPr/>
            </p:nvSpPr>
            <p:spPr>
              <a:xfrm>
                <a:off x="342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4" name="Oval 170"/>
              <p:cNvSpPr/>
              <p:nvPr/>
            </p:nvSpPr>
            <p:spPr>
              <a:xfrm>
                <a:off x="354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5" name="Oval 171"/>
              <p:cNvSpPr/>
              <p:nvPr/>
            </p:nvSpPr>
            <p:spPr>
              <a:xfrm>
                <a:off x="366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6" name="Oval 172"/>
              <p:cNvSpPr/>
              <p:nvPr/>
            </p:nvSpPr>
            <p:spPr>
              <a:xfrm>
                <a:off x="378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7" name="Oval 173"/>
              <p:cNvSpPr/>
              <p:nvPr/>
            </p:nvSpPr>
            <p:spPr>
              <a:xfrm>
                <a:off x="403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8" name="Oval 174"/>
              <p:cNvSpPr/>
              <p:nvPr/>
            </p:nvSpPr>
            <p:spPr>
              <a:xfrm>
                <a:off x="195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39" name="Oval 175"/>
              <p:cNvSpPr/>
              <p:nvPr/>
            </p:nvSpPr>
            <p:spPr>
              <a:xfrm>
                <a:off x="391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40" name="Group 176"/>
            <p:cNvGrpSpPr/>
            <p:nvPr/>
          </p:nvGrpSpPr>
          <p:grpSpPr>
            <a:xfrm>
              <a:off x="3338" y="2345"/>
              <a:ext cx="2189" cy="115"/>
              <a:chOff x="2071" y="1876"/>
              <a:chExt cx="2189" cy="115"/>
            </a:xfrm>
          </p:grpSpPr>
          <p:sp>
            <p:nvSpPr>
              <p:cNvPr id="37041" name="Oval 177"/>
              <p:cNvSpPr/>
              <p:nvPr/>
            </p:nvSpPr>
            <p:spPr>
              <a:xfrm>
                <a:off x="219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2" name="Oval 178"/>
              <p:cNvSpPr/>
              <p:nvPr/>
            </p:nvSpPr>
            <p:spPr>
              <a:xfrm>
                <a:off x="231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3" name="Oval 179"/>
              <p:cNvSpPr/>
              <p:nvPr/>
            </p:nvSpPr>
            <p:spPr>
              <a:xfrm>
                <a:off x="243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4" name="Oval 180"/>
              <p:cNvSpPr/>
              <p:nvPr/>
            </p:nvSpPr>
            <p:spPr>
              <a:xfrm>
                <a:off x="255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5" name="Oval 181"/>
              <p:cNvSpPr/>
              <p:nvPr/>
            </p:nvSpPr>
            <p:spPr>
              <a:xfrm>
                <a:off x="268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6" name="Oval 182"/>
              <p:cNvSpPr/>
              <p:nvPr/>
            </p:nvSpPr>
            <p:spPr>
              <a:xfrm>
                <a:off x="280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7" name="Oval 183"/>
              <p:cNvSpPr/>
              <p:nvPr/>
            </p:nvSpPr>
            <p:spPr>
              <a:xfrm>
                <a:off x="292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8" name="Oval 184"/>
              <p:cNvSpPr/>
              <p:nvPr/>
            </p:nvSpPr>
            <p:spPr>
              <a:xfrm>
                <a:off x="304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49" name="Oval 185"/>
              <p:cNvSpPr/>
              <p:nvPr/>
            </p:nvSpPr>
            <p:spPr>
              <a:xfrm>
                <a:off x="316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0" name="Oval 186"/>
              <p:cNvSpPr/>
              <p:nvPr/>
            </p:nvSpPr>
            <p:spPr>
              <a:xfrm>
                <a:off x="329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1" name="Oval 187"/>
              <p:cNvSpPr/>
              <p:nvPr/>
            </p:nvSpPr>
            <p:spPr>
              <a:xfrm>
                <a:off x="341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2" name="Oval 188"/>
              <p:cNvSpPr/>
              <p:nvPr/>
            </p:nvSpPr>
            <p:spPr>
              <a:xfrm>
                <a:off x="353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3" name="Oval 189"/>
              <p:cNvSpPr/>
              <p:nvPr/>
            </p:nvSpPr>
            <p:spPr>
              <a:xfrm>
                <a:off x="365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4" name="Oval 190"/>
              <p:cNvSpPr/>
              <p:nvPr/>
            </p:nvSpPr>
            <p:spPr>
              <a:xfrm>
                <a:off x="377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5" name="Oval 191"/>
              <p:cNvSpPr/>
              <p:nvPr/>
            </p:nvSpPr>
            <p:spPr>
              <a:xfrm>
                <a:off x="390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6" name="Oval 192"/>
              <p:cNvSpPr/>
              <p:nvPr/>
            </p:nvSpPr>
            <p:spPr>
              <a:xfrm>
                <a:off x="414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7" name="Oval 193"/>
              <p:cNvSpPr/>
              <p:nvPr/>
            </p:nvSpPr>
            <p:spPr>
              <a:xfrm>
                <a:off x="207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58" name="Oval 194"/>
              <p:cNvSpPr/>
              <p:nvPr/>
            </p:nvSpPr>
            <p:spPr>
              <a:xfrm>
                <a:off x="402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59" name="Group 195"/>
            <p:cNvGrpSpPr/>
            <p:nvPr/>
          </p:nvGrpSpPr>
          <p:grpSpPr>
            <a:xfrm>
              <a:off x="3338" y="2470"/>
              <a:ext cx="2189" cy="115"/>
              <a:chOff x="1619" y="1424"/>
              <a:chExt cx="2189" cy="115"/>
            </a:xfrm>
          </p:grpSpPr>
          <p:sp>
            <p:nvSpPr>
              <p:cNvPr id="37060" name="Oval 196"/>
              <p:cNvSpPr/>
              <p:nvPr/>
            </p:nvSpPr>
            <p:spPr>
              <a:xfrm>
                <a:off x="174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1" name="Oval 197"/>
              <p:cNvSpPr/>
              <p:nvPr/>
            </p:nvSpPr>
            <p:spPr>
              <a:xfrm>
                <a:off x="186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2" name="Oval 198"/>
              <p:cNvSpPr/>
              <p:nvPr/>
            </p:nvSpPr>
            <p:spPr>
              <a:xfrm>
                <a:off x="198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3" name="Oval 199"/>
              <p:cNvSpPr/>
              <p:nvPr/>
            </p:nvSpPr>
            <p:spPr>
              <a:xfrm>
                <a:off x="210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4" name="Oval 200"/>
              <p:cNvSpPr/>
              <p:nvPr/>
            </p:nvSpPr>
            <p:spPr>
              <a:xfrm>
                <a:off x="222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5" name="Oval 201"/>
              <p:cNvSpPr/>
              <p:nvPr/>
            </p:nvSpPr>
            <p:spPr>
              <a:xfrm>
                <a:off x="235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6" name="Oval 202"/>
              <p:cNvSpPr/>
              <p:nvPr/>
            </p:nvSpPr>
            <p:spPr>
              <a:xfrm>
                <a:off x="247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7" name="Oval 203"/>
              <p:cNvSpPr/>
              <p:nvPr/>
            </p:nvSpPr>
            <p:spPr>
              <a:xfrm>
                <a:off x="259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8" name="Oval 204"/>
              <p:cNvSpPr/>
              <p:nvPr/>
            </p:nvSpPr>
            <p:spPr>
              <a:xfrm>
                <a:off x="271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69" name="Oval 205"/>
              <p:cNvSpPr/>
              <p:nvPr/>
            </p:nvSpPr>
            <p:spPr>
              <a:xfrm>
                <a:off x="283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0" name="Oval 206"/>
              <p:cNvSpPr/>
              <p:nvPr/>
            </p:nvSpPr>
            <p:spPr>
              <a:xfrm>
                <a:off x="296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1" name="Oval 207"/>
              <p:cNvSpPr/>
              <p:nvPr/>
            </p:nvSpPr>
            <p:spPr>
              <a:xfrm>
                <a:off x="308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2" name="Oval 208"/>
              <p:cNvSpPr/>
              <p:nvPr/>
            </p:nvSpPr>
            <p:spPr>
              <a:xfrm>
                <a:off x="320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3" name="Oval 209"/>
              <p:cNvSpPr/>
              <p:nvPr/>
            </p:nvSpPr>
            <p:spPr>
              <a:xfrm>
                <a:off x="332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4" name="Oval 210"/>
              <p:cNvSpPr/>
              <p:nvPr/>
            </p:nvSpPr>
            <p:spPr>
              <a:xfrm>
                <a:off x="344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5" name="Oval 211"/>
              <p:cNvSpPr/>
              <p:nvPr/>
            </p:nvSpPr>
            <p:spPr>
              <a:xfrm>
                <a:off x="369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6" name="Oval 212"/>
              <p:cNvSpPr/>
              <p:nvPr/>
            </p:nvSpPr>
            <p:spPr>
              <a:xfrm>
                <a:off x="161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77" name="Oval 213"/>
              <p:cNvSpPr/>
              <p:nvPr/>
            </p:nvSpPr>
            <p:spPr>
              <a:xfrm>
                <a:off x="357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78" name="Group 214"/>
            <p:cNvGrpSpPr/>
            <p:nvPr/>
          </p:nvGrpSpPr>
          <p:grpSpPr>
            <a:xfrm>
              <a:off x="3338" y="2583"/>
              <a:ext cx="2189" cy="115"/>
              <a:chOff x="1732" y="1537"/>
              <a:chExt cx="2189" cy="115"/>
            </a:xfrm>
          </p:grpSpPr>
          <p:sp>
            <p:nvSpPr>
              <p:cNvPr id="37079" name="Oval 215"/>
              <p:cNvSpPr/>
              <p:nvPr/>
            </p:nvSpPr>
            <p:spPr>
              <a:xfrm>
                <a:off x="185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0" name="Oval 216"/>
              <p:cNvSpPr/>
              <p:nvPr/>
            </p:nvSpPr>
            <p:spPr>
              <a:xfrm>
                <a:off x="197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1" name="Oval 217"/>
              <p:cNvSpPr/>
              <p:nvPr/>
            </p:nvSpPr>
            <p:spPr>
              <a:xfrm>
                <a:off x="209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2" name="Oval 218"/>
              <p:cNvSpPr/>
              <p:nvPr/>
            </p:nvSpPr>
            <p:spPr>
              <a:xfrm>
                <a:off x="222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3" name="Oval 219"/>
              <p:cNvSpPr/>
              <p:nvPr/>
            </p:nvSpPr>
            <p:spPr>
              <a:xfrm>
                <a:off x="234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4" name="Oval 220"/>
              <p:cNvSpPr/>
              <p:nvPr/>
            </p:nvSpPr>
            <p:spPr>
              <a:xfrm>
                <a:off x="246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5" name="Oval 221"/>
              <p:cNvSpPr/>
              <p:nvPr/>
            </p:nvSpPr>
            <p:spPr>
              <a:xfrm>
                <a:off x="258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6" name="Oval 222"/>
              <p:cNvSpPr/>
              <p:nvPr/>
            </p:nvSpPr>
            <p:spPr>
              <a:xfrm>
                <a:off x="270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7" name="Oval 223"/>
              <p:cNvSpPr/>
              <p:nvPr/>
            </p:nvSpPr>
            <p:spPr>
              <a:xfrm>
                <a:off x="283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8" name="Oval 224"/>
              <p:cNvSpPr/>
              <p:nvPr/>
            </p:nvSpPr>
            <p:spPr>
              <a:xfrm>
                <a:off x="295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89" name="Oval 225"/>
              <p:cNvSpPr/>
              <p:nvPr/>
            </p:nvSpPr>
            <p:spPr>
              <a:xfrm>
                <a:off x="307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0" name="Oval 226"/>
              <p:cNvSpPr/>
              <p:nvPr/>
            </p:nvSpPr>
            <p:spPr>
              <a:xfrm>
                <a:off x="319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1" name="Oval 227"/>
              <p:cNvSpPr/>
              <p:nvPr/>
            </p:nvSpPr>
            <p:spPr>
              <a:xfrm>
                <a:off x="331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2" name="Oval 228"/>
              <p:cNvSpPr/>
              <p:nvPr/>
            </p:nvSpPr>
            <p:spPr>
              <a:xfrm>
                <a:off x="344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3" name="Oval 229"/>
              <p:cNvSpPr/>
              <p:nvPr/>
            </p:nvSpPr>
            <p:spPr>
              <a:xfrm>
                <a:off x="356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4" name="Oval 230"/>
              <p:cNvSpPr/>
              <p:nvPr/>
            </p:nvSpPr>
            <p:spPr>
              <a:xfrm>
                <a:off x="380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5" name="Oval 231"/>
              <p:cNvSpPr/>
              <p:nvPr/>
            </p:nvSpPr>
            <p:spPr>
              <a:xfrm>
                <a:off x="173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6" name="Oval 232"/>
              <p:cNvSpPr/>
              <p:nvPr/>
            </p:nvSpPr>
            <p:spPr>
              <a:xfrm>
                <a:off x="368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097" name="Group 233"/>
            <p:cNvGrpSpPr/>
            <p:nvPr/>
          </p:nvGrpSpPr>
          <p:grpSpPr>
            <a:xfrm>
              <a:off x="3338" y="2696"/>
              <a:ext cx="2189" cy="115"/>
              <a:chOff x="1845" y="1650"/>
              <a:chExt cx="2189" cy="115"/>
            </a:xfrm>
          </p:grpSpPr>
          <p:sp>
            <p:nvSpPr>
              <p:cNvPr id="37098" name="Oval 234"/>
              <p:cNvSpPr/>
              <p:nvPr/>
            </p:nvSpPr>
            <p:spPr>
              <a:xfrm>
                <a:off x="196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099" name="Oval 235"/>
              <p:cNvSpPr/>
              <p:nvPr/>
            </p:nvSpPr>
            <p:spPr>
              <a:xfrm>
                <a:off x="208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0" name="Oval 236"/>
              <p:cNvSpPr/>
              <p:nvPr/>
            </p:nvSpPr>
            <p:spPr>
              <a:xfrm>
                <a:off x="221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1" name="Oval 237"/>
              <p:cNvSpPr/>
              <p:nvPr/>
            </p:nvSpPr>
            <p:spPr>
              <a:xfrm>
                <a:off x="233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2" name="Oval 238"/>
              <p:cNvSpPr/>
              <p:nvPr/>
            </p:nvSpPr>
            <p:spPr>
              <a:xfrm>
                <a:off x="245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3" name="Oval 239"/>
              <p:cNvSpPr/>
              <p:nvPr/>
            </p:nvSpPr>
            <p:spPr>
              <a:xfrm>
                <a:off x="257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4" name="Oval 240"/>
              <p:cNvSpPr/>
              <p:nvPr/>
            </p:nvSpPr>
            <p:spPr>
              <a:xfrm>
                <a:off x="269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5" name="Oval 241"/>
              <p:cNvSpPr/>
              <p:nvPr/>
            </p:nvSpPr>
            <p:spPr>
              <a:xfrm>
                <a:off x="282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6" name="Oval 242"/>
              <p:cNvSpPr/>
              <p:nvPr/>
            </p:nvSpPr>
            <p:spPr>
              <a:xfrm>
                <a:off x="294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7" name="Oval 243"/>
              <p:cNvSpPr/>
              <p:nvPr/>
            </p:nvSpPr>
            <p:spPr>
              <a:xfrm>
                <a:off x="306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8" name="Oval 244"/>
              <p:cNvSpPr/>
              <p:nvPr/>
            </p:nvSpPr>
            <p:spPr>
              <a:xfrm>
                <a:off x="318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09" name="Oval 245"/>
              <p:cNvSpPr/>
              <p:nvPr/>
            </p:nvSpPr>
            <p:spPr>
              <a:xfrm>
                <a:off x="330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0" name="Oval 246"/>
              <p:cNvSpPr/>
              <p:nvPr/>
            </p:nvSpPr>
            <p:spPr>
              <a:xfrm>
                <a:off x="343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1" name="Oval 247"/>
              <p:cNvSpPr/>
              <p:nvPr/>
            </p:nvSpPr>
            <p:spPr>
              <a:xfrm>
                <a:off x="355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2" name="Oval 248"/>
              <p:cNvSpPr/>
              <p:nvPr/>
            </p:nvSpPr>
            <p:spPr>
              <a:xfrm>
                <a:off x="367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3" name="Oval 249"/>
              <p:cNvSpPr/>
              <p:nvPr/>
            </p:nvSpPr>
            <p:spPr>
              <a:xfrm>
                <a:off x="391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4" name="Oval 250"/>
              <p:cNvSpPr/>
              <p:nvPr/>
            </p:nvSpPr>
            <p:spPr>
              <a:xfrm>
                <a:off x="184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5" name="Oval 251"/>
              <p:cNvSpPr/>
              <p:nvPr/>
            </p:nvSpPr>
            <p:spPr>
              <a:xfrm>
                <a:off x="379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116" name="Group 252"/>
            <p:cNvGrpSpPr/>
            <p:nvPr/>
          </p:nvGrpSpPr>
          <p:grpSpPr>
            <a:xfrm>
              <a:off x="3338" y="2809"/>
              <a:ext cx="2189" cy="115"/>
              <a:chOff x="1958" y="1763"/>
              <a:chExt cx="2189" cy="115"/>
            </a:xfrm>
          </p:grpSpPr>
          <p:sp>
            <p:nvSpPr>
              <p:cNvPr id="37117" name="Oval 253"/>
              <p:cNvSpPr/>
              <p:nvPr/>
            </p:nvSpPr>
            <p:spPr>
              <a:xfrm>
                <a:off x="208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8" name="Oval 254"/>
              <p:cNvSpPr/>
              <p:nvPr/>
            </p:nvSpPr>
            <p:spPr>
              <a:xfrm>
                <a:off x="220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19" name="Oval 255"/>
              <p:cNvSpPr/>
              <p:nvPr/>
            </p:nvSpPr>
            <p:spPr>
              <a:xfrm>
                <a:off x="232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0" name="Oval 256"/>
              <p:cNvSpPr/>
              <p:nvPr/>
            </p:nvSpPr>
            <p:spPr>
              <a:xfrm>
                <a:off x="244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1" name="Oval 257"/>
              <p:cNvSpPr/>
              <p:nvPr/>
            </p:nvSpPr>
            <p:spPr>
              <a:xfrm>
                <a:off x="256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2" name="Oval 258"/>
              <p:cNvSpPr/>
              <p:nvPr/>
            </p:nvSpPr>
            <p:spPr>
              <a:xfrm>
                <a:off x="269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3" name="Oval 259"/>
              <p:cNvSpPr/>
              <p:nvPr/>
            </p:nvSpPr>
            <p:spPr>
              <a:xfrm>
                <a:off x="281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4" name="Oval 260"/>
              <p:cNvSpPr/>
              <p:nvPr/>
            </p:nvSpPr>
            <p:spPr>
              <a:xfrm>
                <a:off x="293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5" name="Oval 261"/>
              <p:cNvSpPr/>
              <p:nvPr/>
            </p:nvSpPr>
            <p:spPr>
              <a:xfrm>
                <a:off x="305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6" name="Oval 262"/>
              <p:cNvSpPr/>
              <p:nvPr/>
            </p:nvSpPr>
            <p:spPr>
              <a:xfrm>
                <a:off x="317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7" name="Oval 263"/>
              <p:cNvSpPr/>
              <p:nvPr/>
            </p:nvSpPr>
            <p:spPr>
              <a:xfrm>
                <a:off x="330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8" name="Oval 264"/>
              <p:cNvSpPr/>
              <p:nvPr/>
            </p:nvSpPr>
            <p:spPr>
              <a:xfrm>
                <a:off x="342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29" name="Oval 265"/>
              <p:cNvSpPr/>
              <p:nvPr/>
            </p:nvSpPr>
            <p:spPr>
              <a:xfrm>
                <a:off x="3544"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0" name="Oval 266"/>
              <p:cNvSpPr/>
              <p:nvPr/>
            </p:nvSpPr>
            <p:spPr>
              <a:xfrm>
                <a:off x="3666"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1" name="Oval 267"/>
              <p:cNvSpPr/>
              <p:nvPr/>
            </p:nvSpPr>
            <p:spPr>
              <a:xfrm>
                <a:off x="378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2" name="Oval 268"/>
              <p:cNvSpPr/>
              <p:nvPr/>
            </p:nvSpPr>
            <p:spPr>
              <a:xfrm>
                <a:off x="4032"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3" name="Oval 269"/>
              <p:cNvSpPr/>
              <p:nvPr/>
            </p:nvSpPr>
            <p:spPr>
              <a:xfrm>
                <a:off x="1958"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4" name="Oval 270"/>
              <p:cNvSpPr/>
              <p:nvPr/>
            </p:nvSpPr>
            <p:spPr>
              <a:xfrm>
                <a:off x="3910" y="1763"/>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135" name="Group 271"/>
            <p:cNvGrpSpPr/>
            <p:nvPr/>
          </p:nvGrpSpPr>
          <p:grpSpPr>
            <a:xfrm>
              <a:off x="3338" y="2922"/>
              <a:ext cx="2189" cy="115"/>
              <a:chOff x="2071" y="1876"/>
              <a:chExt cx="2189" cy="115"/>
            </a:xfrm>
          </p:grpSpPr>
          <p:sp>
            <p:nvSpPr>
              <p:cNvPr id="37136" name="Oval 272"/>
              <p:cNvSpPr/>
              <p:nvPr/>
            </p:nvSpPr>
            <p:spPr>
              <a:xfrm>
                <a:off x="219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7" name="Oval 273"/>
              <p:cNvSpPr/>
              <p:nvPr/>
            </p:nvSpPr>
            <p:spPr>
              <a:xfrm>
                <a:off x="231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8" name="Oval 274"/>
              <p:cNvSpPr/>
              <p:nvPr/>
            </p:nvSpPr>
            <p:spPr>
              <a:xfrm>
                <a:off x="243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39" name="Oval 275"/>
              <p:cNvSpPr/>
              <p:nvPr/>
            </p:nvSpPr>
            <p:spPr>
              <a:xfrm>
                <a:off x="255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0" name="Oval 276"/>
              <p:cNvSpPr/>
              <p:nvPr/>
            </p:nvSpPr>
            <p:spPr>
              <a:xfrm>
                <a:off x="268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1" name="Oval 277"/>
              <p:cNvSpPr/>
              <p:nvPr/>
            </p:nvSpPr>
            <p:spPr>
              <a:xfrm>
                <a:off x="280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2" name="Oval 278"/>
              <p:cNvSpPr/>
              <p:nvPr/>
            </p:nvSpPr>
            <p:spPr>
              <a:xfrm>
                <a:off x="292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3" name="Oval 279"/>
              <p:cNvSpPr/>
              <p:nvPr/>
            </p:nvSpPr>
            <p:spPr>
              <a:xfrm>
                <a:off x="304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4" name="Oval 280"/>
              <p:cNvSpPr/>
              <p:nvPr/>
            </p:nvSpPr>
            <p:spPr>
              <a:xfrm>
                <a:off x="316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5" name="Oval 281"/>
              <p:cNvSpPr/>
              <p:nvPr/>
            </p:nvSpPr>
            <p:spPr>
              <a:xfrm>
                <a:off x="329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6" name="Oval 282"/>
              <p:cNvSpPr/>
              <p:nvPr/>
            </p:nvSpPr>
            <p:spPr>
              <a:xfrm>
                <a:off x="341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7" name="Oval 283"/>
              <p:cNvSpPr/>
              <p:nvPr/>
            </p:nvSpPr>
            <p:spPr>
              <a:xfrm>
                <a:off x="353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8" name="Oval 284"/>
              <p:cNvSpPr/>
              <p:nvPr/>
            </p:nvSpPr>
            <p:spPr>
              <a:xfrm>
                <a:off x="3657"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49" name="Oval 285"/>
              <p:cNvSpPr/>
              <p:nvPr/>
            </p:nvSpPr>
            <p:spPr>
              <a:xfrm>
                <a:off x="3779"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0" name="Oval 286"/>
              <p:cNvSpPr/>
              <p:nvPr/>
            </p:nvSpPr>
            <p:spPr>
              <a:xfrm>
                <a:off x="390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1" name="Oval 287"/>
              <p:cNvSpPr/>
              <p:nvPr/>
            </p:nvSpPr>
            <p:spPr>
              <a:xfrm>
                <a:off x="4145"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2" name="Oval 288"/>
              <p:cNvSpPr/>
              <p:nvPr/>
            </p:nvSpPr>
            <p:spPr>
              <a:xfrm>
                <a:off x="2071"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3" name="Oval 289"/>
              <p:cNvSpPr/>
              <p:nvPr/>
            </p:nvSpPr>
            <p:spPr>
              <a:xfrm>
                <a:off x="4023" y="1876"/>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154" name="Group 290"/>
            <p:cNvGrpSpPr/>
            <p:nvPr/>
          </p:nvGrpSpPr>
          <p:grpSpPr>
            <a:xfrm>
              <a:off x="3338" y="3038"/>
              <a:ext cx="2189" cy="115"/>
              <a:chOff x="1619" y="1424"/>
              <a:chExt cx="2189" cy="115"/>
            </a:xfrm>
          </p:grpSpPr>
          <p:sp>
            <p:nvSpPr>
              <p:cNvPr id="37155" name="Oval 291"/>
              <p:cNvSpPr/>
              <p:nvPr/>
            </p:nvSpPr>
            <p:spPr>
              <a:xfrm>
                <a:off x="174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6" name="Oval 292"/>
              <p:cNvSpPr/>
              <p:nvPr/>
            </p:nvSpPr>
            <p:spPr>
              <a:xfrm>
                <a:off x="186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7" name="Oval 293"/>
              <p:cNvSpPr/>
              <p:nvPr/>
            </p:nvSpPr>
            <p:spPr>
              <a:xfrm>
                <a:off x="198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8" name="Oval 294"/>
              <p:cNvSpPr/>
              <p:nvPr/>
            </p:nvSpPr>
            <p:spPr>
              <a:xfrm>
                <a:off x="210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59" name="Oval 295"/>
              <p:cNvSpPr/>
              <p:nvPr/>
            </p:nvSpPr>
            <p:spPr>
              <a:xfrm>
                <a:off x="222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0" name="Oval 296"/>
              <p:cNvSpPr/>
              <p:nvPr/>
            </p:nvSpPr>
            <p:spPr>
              <a:xfrm>
                <a:off x="235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1" name="Oval 297"/>
              <p:cNvSpPr/>
              <p:nvPr/>
            </p:nvSpPr>
            <p:spPr>
              <a:xfrm>
                <a:off x="247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2" name="Oval 298"/>
              <p:cNvSpPr/>
              <p:nvPr/>
            </p:nvSpPr>
            <p:spPr>
              <a:xfrm>
                <a:off x="259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3" name="Oval 299"/>
              <p:cNvSpPr/>
              <p:nvPr/>
            </p:nvSpPr>
            <p:spPr>
              <a:xfrm>
                <a:off x="271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4" name="Oval 300"/>
              <p:cNvSpPr/>
              <p:nvPr/>
            </p:nvSpPr>
            <p:spPr>
              <a:xfrm>
                <a:off x="283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5" name="Oval 301"/>
              <p:cNvSpPr/>
              <p:nvPr/>
            </p:nvSpPr>
            <p:spPr>
              <a:xfrm>
                <a:off x="296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6" name="Oval 302"/>
              <p:cNvSpPr/>
              <p:nvPr/>
            </p:nvSpPr>
            <p:spPr>
              <a:xfrm>
                <a:off x="308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7" name="Oval 303"/>
              <p:cNvSpPr/>
              <p:nvPr/>
            </p:nvSpPr>
            <p:spPr>
              <a:xfrm>
                <a:off x="3205"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8" name="Oval 304"/>
              <p:cNvSpPr/>
              <p:nvPr/>
            </p:nvSpPr>
            <p:spPr>
              <a:xfrm>
                <a:off x="3327"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69" name="Oval 305"/>
              <p:cNvSpPr/>
              <p:nvPr/>
            </p:nvSpPr>
            <p:spPr>
              <a:xfrm>
                <a:off x="344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0" name="Oval 306"/>
              <p:cNvSpPr/>
              <p:nvPr/>
            </p:nvSpPr>
            <p:spPr>
              <a:xfrm>
                <a:off x="3693"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1" name="Oval 307"/>
              <p:cNvSpPr/>
              <p:nvPr/>
            </p:nvSpPr>
            <p:spPr>
              <a:xfrm>
                <a:off x="1619"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2" name="Oval 308"/>
              <p:cNvSpPr/>
              <p:nvPr/>
            </p:nvSpPr>
            <p:spPr>
              <a:xfrm>
                <a:off x="3571" y="1424"/>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173" name="Group 309"/>
            <p:cNvGrpSpPr/>
            <p:nvPr/>
          </p:nvGrpSpPr>
          <p:grpSpPr>
            <a:xfrm>
              <a:off x="3338" y="3151"/>
              <a:ext cx="2189" cy="115"/>
              <a:chOff x="1732" y="1537"/>
              <a:chExt cx="2189" cy="115"/>
            </a:xfrm>
          </p:grpSpPr>
          <p:sp>
            <p:nvSpPr>
              <p:cNvPr id="37174" name="Oval 310"/>
              <p:cNvSpPr/>
              <p:nvPr/>
            </p:nvSpPr>
            <p:spPr>
              <a:xfrm>
                <a:off x="185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5" name="Oval 311"/>
              <p:cNvSpPr/>
              <p:nvPr/>
            </p:nvSpPr>
            <p:spPr>
              <a:xfrm>
                <a:off x="197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6" name="Oval 312"/>
              <p:cNvSpPr/>
              <p:nvPr/>
            </p:nvSpPr>
            <p:spPr>
              <a:xfrm>
                <a:off x="209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7" name="Oval 313"/>
              <p:cNvSpPr/>
              <p:nvPr/>
            </p:nvSpPr>
            <p:spPr>
              <a:xfrm>
                <a:off x="222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8" name="Oval 314"/>
              <p:cNvSpPr/>
              <p:nvPr/>
            </p:nvSpPr>
            <p:spPr>
              <a:xfrm>
                <a:off x="234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79" name="Oval 315"/>
              <p:cNvSpPr/>
              <p:nvPr/>
            </p:nvSpPr>
            <p:spPr>
              <a:xfrm>
                <a:off x="246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0" name="Oval 316"/>
              <p:cNvSpPr/>
              <p:nvPr/>
            </p:nvSpPr>
            <p:spPr>
              <a:xfrm>
                <a:off x="258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1" name="Oval 317"/>
              <p:cNvSpPr/>
              <p:nvPr/>
            </p:nvSpPr>
            <p:spPr>
              <a:xfrm>
                <a:off x="270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2" name="Oval 318"/>
              <p:cNvSpPr/>
              <p:nvPr/>
            </p:nvSpPr>
            <p:spPr>
              <a:xfrm>
                <a:off x="283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3" name="Oval 319"/>
              <p:cNvSpPr/>
              <p:nvPr/>
            </p:nvSpPr>
            <p:spPr>
              <a:xfrm>
                <a:off x="295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4" name="Oval 320"/>
              <p:cNvSpPr/>
              <p:nvPr/>
            </p:nvSpPr>
            <p:spPr>
              <a:xfrm>
                <a:off x="307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5" name="Oval 321"/>
              <p:cNvSpPr/>
              <p:nvPr/>
            </p:nvSpPr>
            <p:spPr>
              <a:xfrm>
                <a:off x="319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6" name="Oval 322"/>
              <p:cNvSpPr/>
              <p:nvPr/>
            </p:nvSpPr>
            <p:spPr>
              <a:xfrm>
                <a:off x="3318"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7" name="Oval 323"/>
              <p:cNvSpPr/>
              <p:nvPr/>
            </p:nvSpPr>
            <p:spPr>
              <a:xfrm>
                <a:off x="3440"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8" name="Oval 324"/>
              <p:cNvSpPr/>
              <p:nvPr/>
            </p:nvSpPr>
            <p:spPr>
              <a:xfrm>
                <a:off x="356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89" name="Oval 325"/>
              <p:cNvSpPr/>
              <p:nvPr/>
            </p:nvSpPr>
            <p:spPr>
              <a:xfrm>
                <a:off x="3806"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0" name="Oval 326"/>
              <p:cNvSpPr/>
              <p:nvPr/>
            </p:nvSpPr>
            <p:spPr>
              <a:xfrm>
                <a:off x="1732"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1" name="Oval 327"/>
              <p:cNvSpPr/>
              <p:nvPr/>
            </p:nvSpPr>
            <p:spPr>
              <a:xfrm>
                <a:off x="3684" y="1537"/>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37192" name="Group 328"/>
            <p:cNvGrpSpPr/>
            <p:nvPr/>
          </p:nvGrpSpPr>
          <p:grpSpPr>
            <a:xfrm>
              <a:off x="3338" y="3264"/>
              <a:ext cx="2189" cy="115"/>
              <a:chOff x="1845" y="1650"/>
              <a:chExt cx="2189" cy="115"/>
            </a:xfrm>
          </p:grpSpPr>
          <p:sp>
            <p:nvSpPr>
              <p:cNvPr id="37193" name="Oval 329"/>
              <p:cNvSpPr/>
              <p:nvPr/>
            </p:nvSpPr>
            <p:spPr>
              <a:xfrm>
                <a:off x="196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4" name="Oval 330"/>
              <p:cNvSpPr/>
              <p:nvPr/>
            </p:nvSpPr>
            <p:spPr>
              <a:xfrm>
                <a:off x="208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5" name="Oval 331"/>
              <p:cNvSpPr/>
              <p:nvPr/>
            </p:nvSpPr>
            <p:spPr>
              <a:xfrm>
                <a:off x="221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6" name="Oval 332"/>
              <p:cNvSpPr/>
              <p:nvPr/>
            </p:nvSpPr>
            <p:spPr>
              <a:xfrm>
                <a:off x="233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7" name="Oval 333"/>
              <p:cNvSpPr/>
              <p:nvPr/>
            </p:nvSpPr>
            <p:spPr>
              <a:xfrm>
                <a:off x="245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8" name="Oval 334"/>
              <p:cNvSpPr/>
              <p:nvPr/>
            </p:nvSpPr>
            <p:spPr>
              <a:xfrm>
                <a:off x="257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199" name="Oval 335"/>
              <p:cNvSpPr/>
              <p:nvPr/>
            </p:nvSpPr>
            <p:spPr>
              <a:xfrm>
                <a:off x="269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0" name="Oval 336"/>
              <p:cNvSpPr/>
              <p:nvPr/>
            </p:nvSpPr>
            <p:spPr>
              <a:xfrm>
                <a:off x="282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1" name="Oval 337"/>
              <p:cNvSpPr/>
              <p:nvPr/>
            </p:nvSpPr>
            <p:spPr>
              <a:xfrm>
                <a:off x="294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2" name="Oval 338"/>
              <p:cNvSpPr/>
              <p:nvPr/>
            </p:nvSpPr>
            <p:spPr>
              <a:xfrm>
                <a:off x="306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3" name="Oval 339"/>
              <p:cNvSpPr/>
              <p:nvPr/>
            </p:nvSpPr>
            <p:spPr>
              <a:xfrm>
                <a:off x="318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4" name="Oval 340"/>
              <p:cNvSpPr/>
              <p:nvPr/>
            </p:nvSpPr>
            <p:spPr>
              <a:xfrm>
                <a:off x="330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5" name="Oval 341"/>
              <p:cNvSpPr/>
              <p:nvPr/>
            </p:nvSpPr>
            <p:spPr>
              <a:xfrm>
                <a:off x="3431"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6" name="Oval 342"/>
              <p:cNvSpPr/>
              <p:nvPr/>
            </p:nvSpPr>
            <p:spPr>
              <a:xfrm>
                <a:off x="3553"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7" name="Oval 343"/>
              <p:cNvSpPr/>
              <p:nvPr/>
            </p:nvSpPr>
            <p:spPr>
              <a:xfrm>
                <a:off x="367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8" name="Oval 344"/>
              <p:cNvSpPr/>
              <p:nvPr/>
            </p:nvSpPr>
            <p:spPr>
              <a:xfrm>
                <a:off x="3919"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09" name="Oval 345"/>
              <p:cNvSpPr/>
              <p:nvPr/>
            </p:nvSpPr>
            <p:spPr>
              <a:xfrm>
                <a:off x="1845"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10" name="Oval 346"/>
              <p:cNvSpPr/>
              <p:nvPr/>
            </p:nvSpPr>
            <p:spPr>
              <a:xfrm>
                <a:off x="3797" y="1650"/>
                <a:ext cx="115" cy="11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sp>
        <p:nvSpPr>
          <p:cNvPr id="37211" name="Line 347"/>
          <p:cNvSpPr/>
          <p:nvPr/>
        </p:nvSpPr>
        <p:spPr>
          <a:xfrm flipH="1">
            <a:off x="4013200" y="3703638"/>
            <a:ext cx="188913" cy="601662"/>
          </a:xfrm>
          <a:prstGeom prst="line">
            <a:avLst/>
          </a:prstGeom>
          <a:ln w="38100" cap="flat" cmpd="sng">
            <a:solidFill>
              <a:srgbClr val="008000"/>
            </a:solidFill>
            <a:prstDash val="solid"/>
            <a:round/>
            <a:headEnd type="none" w="med" len="med"/>
            <a:tailEnd type="none" w="med" len="med"/>
          </a:ln>
        </p:spPr>
      </p:sp>
      <p:sp>
        <p:nvSpPr>
          <p:cNvPr id="37212" name="Line 348"/>
          <p:cNvSpPr/>
          <p:nvPr/>
        </p:nvSpPr>
        <p:spPr>
          <a:xfrm>
            <a:off x="3051175" y="3592513"/>
            <a:ext cx="563563" cy="1271587"/>
          </a:xfrm>
          <a:prstGeom prst="line">
            <a:avLst/>
          </a:prstGeom>
          <a:ln w="38100" cap="flat" cmpd="sng">
            <a:solidFill>
              <a:srgbClr val="008000"/>
            </a:solidFill>
            <a:prstDash val="solid"/>
            <a:round/>
            <a:headEnd type="none" w="med" len="med"/>
            <a:tailEnd type="none" w="med" len="med"/>
          </a:ln>
        </p:spPr>
      </p:sp>
      <p:sp>
        <p:nvSpPr>
          <p:cNvPr id="37213" name="Line 349"/>
          <p:cNvSpPr/>
          <p:nvPr/>
        </p:nvSpPr>
        <p:spPr>
          <a:xfrm flipH="1">
            <a:off x="4976813" y="3541713"/>
            <a:ext cx="392112" cy="1998662"/>
          </a:xfrm>
          <a:prstGeom prst="line">
            <a:avLst/>
          </a:prstGeom>
          <a:ln w="38100" cap="flat" cmpd="sng">
            <a:solidFill>
              <a:srgbClr val="008000"/>
            </a:solidFill>
            <a:prstDash val="solid"/>
            <a:round/>
            <a:headEnd type="none" w="med" len="med"/>
            <a:tailEnd type="none" w="med" len="med"/>
          </a:ln>
        </p:spPr>
      </p:sp>
      <p:sp>
        <p:nvSpPr>
          <p:cNvPr id="37214" name="Line 350"/>
          <p:cNvSpPr/>
          <p:nvPr/>
        </p:nvSpPr>
        <p:spPr>
          <a:xfrm>
            <a:off x="3046413" y="3598863"/>
            <a:ext cx="981075" cy="719137"/>
          </a:xfrm>
          <a:prstGeom prst="line">
            <a:avLst/>
          </a:prstGeom>
          <a:ln w="38100" cap="flat" cmpd="sng">
            <a:solidFill>
              <a:srgbClr val="008000"/>
            </a:solidFill>
            <a:prstDash val="solid"/>
            <a:round/>
            <a:headEnd type="none" w="med" len="med"/>
            <a:tailEnd type="none" w="med" len="med"/>
          </a:ln>
        </p:spPr>
      </p:sp>
      <p:sp>
        <p:nvSpPr>
          <p:cNvPr id="37215" name="Line 351"/>
          <p:cNvSpPr/>
          <p:nvPr/>
        </p:nvSpPr>
        <p:spPr>
          <a:xfrm>
            <a:off x="4200525" y="3686175"/>
            <a:ext cx="401638" cy="603250"/>
          </a:xfrm>
          <a:prstGeom prst="line">
            <a:avLst/>
          </a:prstGeom>
          <a:ln w="38100" cap="flat" cmpd="sng">
            <a:solidFill>
              <a:srgbClr val="008000"/>
            </a:solidFill>
            <a:prstDash val="solid"/>
            <a:round/>
            <a:headEnd type="none" w="med" len="med"/>
            <a:tailEnd type="none" w="med" len="med"/>
          </a:ln>
        </p:spPr>
      </p:sp>
      <p:sp>
        <p:nvSpPr>
          <p:cNvPr id="37216" name="Line 352"/>
          <p:cNvSpPr/>
          <p:nvPr/>
        </p:nvSpPr>
        <p:spPr>
          <a:xfrm flipH="1">
            <a:off x="4586288" y="3552825"/>
            <a:ext cx="774700" cy="750888"/>
          </a:xfrm>
          <a:prstGeom prst="line">
            <a:avLst/>
          </a:prstGeom>
          <a:ln w="38100" cap="flat" cmpd="sng">
            <a:solidFill>
              <a:srgbClr val="008000"/>
            </a:solidFill>
            <a:prstDash val="solid"/>
            <a:round/>
            <a:headEnd type="none" w="med" len="med"/>
            <a:tailEnd type="none" w="med" len="med"/>
          </a:ln>
        </p:spPr>
      </p:sp>
      <p:sp>
        <p:nvSpPr>
          <p:cNvPr id="37217" name="Line 353"/>
          <p:cNvSpPr/>
          <p:nvPr/>
        </p:nvSpPr>
        <p:spPr>
          <a:xfrm>
            <a:off x="4192588" y="4994275"/>
            <a:ext cx="792162" cy="563563"/>
          </a:xfrm>
          <a:prstGeom prst="line">
            <a:avLst/>
          </a:prstGeom>
          <a:ln w="38100" cap="flat" cmpd="sng">
            <a:solidFill>
              <a:srgbClr val="008000"/>
            </a:solidFill>
            <a:prstDash val="solid"/>
            <a:round/>
            <a:headEnd type="none" w="med" len="med"/>
            <a:tailEnd type="none" w="med" len="med"/>
          </a:ln>
        </p:spPr>
      </p:sp>
      <p:sp>
        <p:nvSpPr>
          <p:cNvPr id="37218" name="Line 354"/>
          <p:cNvSpPr/>
          <p:nvPr/>
        </p:nvSpPr>
        <p:spPr>
          <a:xfrm>
            <a:off x="3581400" y="4840288"/>
            <a:ext cx="620713" cy="166687"/>
          </a:xfrm>
          <a:prstGeom prst="line">
            <a:avLst/>
          </a:prstGeom>
          <a:ln w="38100" cap="flat" cmpd="sng">
            <a:solidFill>
              <a:srgbClr val="008000"/>
            </a:solidFill>
            <a:prstDash val="solid"/>
            <a:round/>
            <a:headEnd type="none" w="med" len="med"/>
            <a:tailEnd type="none" w="med" len="med"/>
          </a:ln>
        </p:spPr>
      </p:sp>
      <p:sp>
        <p:nvSpPr>
          <p:cNvPr id="37219" name="Text Box 355"/>
          <p:cNvSpPr txBox="1"/>
          <p:nvPr/>
        </p:nvSpPr>
        <p:spPr>
          <a:xfrm>
            <a:off x="2711450" y="3254375"/>
            <a:ext cx="400050" cy="366713"/>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0</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0" name="Text Box 356"/>
          <p:cNvSpPr txBox="1"/>
          <p:nvPr/>
        </p:nvSpPr>
        <p:spPr>
          <a:xfrm>
            <a:off x="3662363" y="3805238"/>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1</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1" name="Text Box 357"/>
          <p:cNvSpPr txBox="1"/>
          <p:nvPr/>
        </p:nvSpPr>
        <p:spPr>
          <a:xfrm>
            <a:off x="4043363" y="3386138"/>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2</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2" name="Text Box 358"/>
          <p:cNvSpPr txBox="1"/>
          <p:nvPr/>
        </p:nvSpPr>
        <p:spPr>
          <a:xfrm>
            <a:off x="4424363" y="3776663"/>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3</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3" name="Text Box 359"/>
          <p:cNvSpPr txBox="1"/>
          <p:nvPr/>
        </p:nvSpPr>
        <p:spPr>
          <a:xfrm>
            <a:off x="5176838" y="3224213"/>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4</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4" name="Text Box 360"/>
          <p:cNvSpPr txBox="1"/>
          <p:nvPr/>
        </p:nvSpPr>
        <p:spPr>
          <a:xfrm>
            <a:off x="4967288" y="5424488"/>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5</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5" name="Text Box 361"/>
          <p:cNvSpPr txBox="1"/>
          <p:nvPr/>
        </p:nvSpPr>
        <p:spPr>
          <a:xfrm>
            <a:off x="4043363" y="5100638"/>
            <a:ext cx="400050" cy="366712"/>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6</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sp>
        <p:nvSpPr>
          <p:cNvPr id="37226" name="Text Box 362"/>
          <p:cNvSpPr txBox="1"/>
          <p:nvPr/>
        </p:nvSpPr>
        <p:spPr>
          <a:xfrm>
            <a:off x="3008313" y="4594225"/>
            <a:ext cx="400050" cy="366713"/>
          </a:xfrm>
          <a:prstGeom prst="rect">
            <a:avLst/>
          </a:prstGeom>
          <a:noFill/>
          <a:ln w="9525">
            <a:noFill/>
          </a:ln>
        </p:spPr>
        <p:txBody>
          <a:bodyPr wrap="none" anchor="t" anchorCtr="0">
            <a:spAutoFit/>
          </a:bodyPr>
          <a:p>
            <a:r>
              <a:rPr lang="en-US" altLang="zh-CN" b="1" dirty="0">
                <a:solidFill>
                  <a:srgbClr val="990000"/>
                </a:solidFill>
                <a:latin typeface="Times New Roman" panose="02020603050405020304" pitchFamily="18" charset="0"/>
                <a:ea typeface="宋体" panose="02010600030101010101" pitchFamily="2" charset="-122"/>
              </a:rPr>
              <a:t>P</a:t>
            </a:r>
            <a:r>
              <a:rPr lang="en-US" altLang="zh-CN" b="1" baseline="-25000" dirty="0">
                <a:solidFill>
                  <a:srgbClr val="990000"/>
                </a:solidFill>
                <a:latin typeface="Times New Roman" panose="02020603050405020304" pitchFamily="18" charset="0"/>
                <a:ea typeface="宋体" panose="02010600030101010101" pitchFamily="2" charset="-122"/>
              </a:rPr>
              <a:t>7</a:t>
            </a:r>
            <a:endParaRPr lang="en-US" altLang="zh-CN" b="1" baseline="-25000" dirty="0">
              <a:solidFill>
                <a:srgbClr val="990000"/>
              </a:solidFill>
              <a:latin typeface="Times New Roman" panose="02020603050405020304" pitchFamily="18" charset="0"/>
              <a:ea typeface="宋体" panose="02010600030101010101" pitchFamily="2" charset="-122"/>
            </a:endParaRPr>
          </a:p>
        </p:txBody>
      </p:sp>
      <p:grpSp>
        <p:nvGrpSpPr>
          <p:cNvPr id="37227" name="Group 363"/>
          <p:cNvGrpSpPr/>
          <p:nvPr/>
        </p:nvGrpSpPr>
        <p:grpSpPr>
          <a:xfrm>
            <a:off x="2144713" y="2735263"/>
            <a:ext cx="4594225" cy="3895725"/>
            <a:chOff x="1475" y="1143"/>
            <a:chExt cx="2894" cy="2454"/>
          </a:xfrm>
        </p:grpSpPr>
        <p:sp>
          <p:nvSpPr>
            <p:cNvPr id="37228" name="Line 364"/>
            <p:cNvSpPr/>
            <p:nvPr/>
          </p:nvSpPr>
          <p:spPr>
            <a:xfrm>
              <a:off x="1723" y="1172"/>
              <a:ext cx="7" cy="2160"/>
            </a:xfrm>
            <a:prstGeom prst="line">
              <a:avLst/>
            </a:prstGeom>
            <a:ln w="38100" cap="flat" cmpd="sng">
              <a:solidFill>
                <a:schemeClr val="hlink"/>
              </a:solidFill>
              <a:prstDash val="solid"/>
              <a:round/>
              <a:headEnd type="triangle" w="med" len="med"/>
              <a:tailEnd type="none" w="med" len="med"/>
            </a:ln>
          </p:spPr>
        </p:sp>
        <p:sp>
          <p:nvSpPr>
            <p:cNvPr id="37229" name="Line 365"/>
            <p:cNvSpPr/>
            <p:nvPr/>
          </p:nvSpPr>
          <p:spPr>
            <a:xfrm flipH="1">
              <a:off x="1723" y="3328"/>
              <a:ext cx="2451" cy="6"/>
            </a:xfrm>
            <a:prstGeom prst="line">
              <a:avLst/>
            </a:prstGeom>
            <a:ln w="38100" cap="flat" cmpd="sng">
              <a:solidFill>
                <a:schemeClr val="hlink"/>
              </a:solidFill>
              <a:prstDash val="solid"/>
              <a:round/>
              <a:headEnd type="triangle" w="med" len="med"/>
              <a:tailEnd type="none" w="med" len="med"/>
            </a:ln>
          </p:spPr>
        </p:sp>
        <p:sp>
          <p:nvSpPr>
            <p:cNvPr id="37230" name="Text Box 366"/>
            <p:cNvSpPr txBox="1"/>
            <p:nvPr/>
          </p:nvSpPr>
          <p:spPr>
            <a:xfrm>
              <a:off x="4141" y="3270"/>
              <a:ext cx="228" cy="327"/>
            </a:xfrm>
            <a:prstGeom prst="rect">
              <a:avLst/>
            </a:prstGeom>
            <a:noFill/>
            <a:ln w="9525">
              <a:noFill/>
            </a:ln>
          </p:spPr>
          <p:txBody>
            <a:bodyPr wrap="none" anchor="t" anchorCtr="0">
              <a:spAutoFit/>
            </a:bodyPr>
            <a:p>
              <a:r>
                <a:rPr lang="en-US" altLang="zh-CN" sz="2800" b="1" dirty="0">
                  <a:solidFill>
                    <a:schemeClr val="tx2"/>
                  </a:solidFill>
                  <a:latin typeface="Times New Roman" panose="02020603050405020304" pitchFamily="18" charset="0"/>
                  <a:ea typeface="宋体" panose="02010600030101010101" pitchFamily="2" charset="-122"/>
                </a:rPr>
                <a:t>x</a:t>
              </a:r>
              <a:endParaRPr lang="en-US" altLang="zh-CN" sz="2800" b="1" dirty="0">
                <a:solidFill>
                  <a:schemeClr val="tx2"/>
                </a:solidFill>
                <a:latin typeface="Times New Roman" panose="02020603050405020304" pitchFamily="18" charset="0"/>
                <a:ea typeface="宋体" panose="02010600030101010101" pitchFamily="2" charset="-122"/>
              </a:endParaRPr>
            </a:p>
          </p:txBody>
        </p:sp>
        <p:sp>
          <p:nvSpPr>
            <p:cNvPr id="37231" name="Text Box 367"/>
            <p:cNvSpPr txBox="1"/>
            <p:nvPr/>
          </p:nvSpPr>
          <p:spPr>
            <a:xfrm>
              <a:off x="1475" y="1143"/>
              <a:ext cx="228" cy="327"/>
            </a:xfrm>
            <a:prstGeom prst="rect">
              <a:avLst/>
            </a:prstGeom>
            <a:noFill/>
            <a:ln w="9525">
              <a:noFill/>
            </a:ln>
          </p:spPr>
          <p:txBody>
            <a:bodyPr wrap="none" anchor="t" anchorCtr="0">
              <a:spAutoFit/>
            </a:bodyPr>
            <a:p>
              <a:r>
                <a:rPr lang="en-US" altLang="zh-CN" sz="2800" b="1" dirty="0">
                  <a:solidFill>
                    <a:schemeClr val="tx2"/>
                  </a:solidFill>
                  <a:latin typeface="Times New Roman" panose="02020603050405020304" pitchFamily="18" charset="0"/>
                  <a:ea typeface="宋体" panose="02010600030101010101" pitchFamily="2" charset="-122"/>
                </a:rPr>
                <a:t>y</a:t>
              </a:r>
              <a:endParaRPr lang="en-US" altLang="zh-CN" sz="2800" b="1" dirty="0">
                <a:solidFill>
                  <a:schemeClr val="tx2"/>
                </a:solidFill>
                <a:latin typeface="Times New Roman" panose="02020603050405020304" pitchFamily="18" charset="0"/>
                <a:ea typeface="宋体" panose="02010600030101010101" pitchFamily="2" charset="-122"/>
              </a:endParaRPr>
            </a:p>
          </p:txBody>
        </p:sp>
      </p:grpSp>
      <p:sp>
        <p:nvSpPr>
          <p:cNvPr id="818" name="Line 368"/>
          <p:cNvSpPr/>
          <p:nvPr/>
        </p:nvSpPr>
        <p:spPr>
          <a:xfrm flipV="1">
            <a:off x="2486025" y="3030538"/>
            <a:ext cx="3762375" cy="0"/>
          </a:xfrm>
          <a:prstGeom prst="line">
            <a:avLst/>
          </a:prstGeom>
          <a:ln w="38100" cap="flat" cmpd="sng">
            <a:solidFill>
              <a:srgbClr val="3333FF"/>
            </a:solidFill>
            <a:prstDash val="sysDash"/>
            <a:round/>
            <a:headEnd type="none" w="med" len="med"/>
            <a:tailEnd type="none" w="med" len="med"/>
          </a:ln>
        </p:spPr>
      </p:sp>
      <p:sp>
        <p:nvSpPr>
          <p:cNvPr id="819" name="Line 369"/>
          <p:cNvSpPr/>
          <p:nvPr/>
        </p:nvSpPr>
        <p:spPr>
          <a:xfrm flipV="1">
            <a:off x="2486025" y="3209925"/>
            <a:ext cx="3762375" cy="0"/>
          </a:xfrm>
          <a:prstGeom prst="line">
            <a:avLst/>
          </a:prstGeom>
          <a:ln w="38100" cap="flat" cmpd="sng">
            <a:solidFill>
              <a:srgbClr val="3333FF"/>
            </a:solidFill>
            <a:prstDash val="sysDash"/>
            <a:round/>
            <a:headEnd type="none" w="med" len="med"/>
            <a:tailEnd type="none" w="med" len="med"/>
          </a:ln>
        </p:spPr>
      </p:sp>
      <p:sp>
        <p:nvSpPr>
          <p:cNvPr id="820" name="Line 370"/>
          <p:cNvSpPr/>
          <p:nvPr/>
        </p:nvSpPr>
        <p:spPr>
          <a:xfrm flipV="1">
            <a:off x="2486025" y="3389313"/>
            <a:ext cx="3762375" cy="0"/>
          </a:xfrm>
          <a:prstGeom prst="line">
            <a:avLst/>
          </a:prstGeom>
          <a:ln w="38100" cap="flat" cmpd="sng">
            <a:solidFill>
              <a:srgbClr val="3333FF"/>
            </a:solidFill>
            <a:prstDash val="sysDash"/>
            <a:round/>
            <a:headEnd type="none" w="med" len="med"/>
            <a:tailEnd type="none" w="med" len="med"/>
          </a:ln>
        </p:spPr>
      </p:sp>
      <p:sp>
        <p:nvSpPr>
          <p:cNvPr id="821" name="Line 371"/>
          <p:cNvSpPr/>
          <p:nvPr/>
        </p:nvSpPr>
        <p:spPr>
          <a:xfrm flipV="1">
            <a:off x="2486025" y="3568700"/>
            <a:ext cx="3762375" cy="0"/>
          </a:xfrm>
          <a:prstGeom prst="line">
            <a:avLst/>
          </a:prstGeom>
          <a:ln w="38100" cap="flat" cmpd="sng">
            <a:solidFill>
              <a:srgbClr val="3333FF"/>
            </a:solidFill>
            <a:prstDash val="sysDash"/>
            <a:round/>
            <a:headEnd type="none" w="med" len="med"/>
            <a:tailEnd type="none" w="med" len="med"/>
          </a:ln>
        </p:spPr>
      </p:sp>
      <p:sp>
        <p:nvSpPr>
          <p:cNvPr id="822" name="Line 372"/>
          <p:cNvSpPr/>
          <p:nvPr/>
        </p:nvSpPr>
        <p:spPr>
          <a:xfrm flipV="1">
            <a:off x="2486025" y="3748088"/>
            <a:ext cx="3762375" cy="0"/>
          </a:xfrm>
          <a:prstGeom prst="line">
            <a:avLst/>
          </a:prstGeom>
          <a:ln w="38100" cap="flat" cmpd="sng">
            <a:solidFill>
              <a:srgbClr val="3333FF"/>
            </a:solidFill>
            <a:prstDash val="sysDash"/>
            <a:round/>
            <a:headEnd type="none" w="med" len="med"/>
            <a:tailEnd type="none" w="med" len="med"/>
          </a:ln>
        </p:spPr>
      </p:sp>
      <p:sp>
        <p:nvSpPr>
          <p:cNvPr id="823" name="Line 373"/>
          <p:cNvSpPr/>
          <p:nvPr/>
        </p:nvSpPr>
        <p:spPr>
          <a:xfrm flipV="1">
            <a:off x="2486025" y="3927475"/>
            <a:ext cx="3762375" cy="0"/>
          </a:xfrm>
          <a:prstGeom prst="line">
            <a:avLst/>
          </a:prstGeom>
          <a:ln w="38100" cap="flat" cmpd="sng">
            <a:solidFill>
              <a:srgbClr val="3333FF"/>
            </a:solidFill>
            <a:prstDash val="sysDash"/>
            <a:round/>
            <a:headEnd type="none" w="med" len="med"/>
            <a:tailEnd type="none" w="med" len="med"/>
          </a:ln>
        </p:spPr>
      </p:sp>
      <p:sp>
        <p:nvSpPr>
          <p:cNvPr id="824" name="Line 374"/>
          <p:cNvSpPr/>
          <p:nvPr/>
        </p:nvSpPr>
        <p:spPr>
          <a:xfrm flipV="1">
            <a:off x="2486025" y="4106863"/>
            <a:ext cx="3762375" cy="0"/>
          </a:xfrm>
          <a:prstGeom prst="line">
            <a:avLst/>
          </a:prstGeom>
          <a:ln w="38100" cap="flat" cmpd="sng">
            <a:solidFill>
              <a:srgbClr val="3333FF"/>
            </a:solidFill>
            <a:prstDash val="sysDash"/>
            <a:round/>
            <a:headEnd type="none" w="med" len="med"/>
            <a:tailEnd type="none" w="med" len="med"/>
          </a:ln>
        </p:spPr>
      </p:sp>
      <p:sp>
        <p:nvSpPr>
          <p:cNvPr id="825" name="Line 375"/>
          <p:cNvSpPr/>
          <p:nvPr/>
        </p:nvSpPr>
        <p:spPr>
          <a:xfrm flipV="1">
            <a:off x="2486025" y="4286250"/>
            <a:ext cx="3762375" cy="0"/>
          </a:xfrm>
          <a:prstGeom prst="line">
            <a:avLst/>
          </a:prstGeom>
          <a:ln w="38100" cap="flat" cmpd="sng">
            <a:solidFill>
              <a:srgbClr val="3333FF"/>
            </a:solidFill>
            <a:prstDash val="sysDash"/>
            <a:round/>
            <a:headEnd type="none" w="med" len="med"/>
            <a:tailEnd type="none" w="med" len="med"/>
          </a:ln>
        </p:spPr>
      </p:sp>
      <p:sp>
        <p:nvSpPr>
          <p:cNvPr id="826" name="Line 376"/>
          <p:cNvSpPr/>
          <p:nvPr/>
        </p:nvSpPr>
        <p:spPr>
          <a:xfrm flipV="1">
            <a:off x="2486025" y="4465638"/>
            <a:ext cx="3762375" cy="0"/>
          </a:xfrm>
          <a:prstGeom prst="line">
            <a:avLst/>
          </a:prstGeom>
          <a:ln w="38100" cap="flat" cmpd="sng">
            <a:solidFill>
              <a:srgbClr val="3333FF"/>
            </a:solidFill>
            <a:prstDash val="sysDash"/>
            <a:round/>
            <a:headEnd type="none" w="med" len="med"/>
            <a:tailEnd type="none" w="med" len="med"/>
          </a:ln>
        </p:spPr>
      </p:sp>
      <p:sp>
        <p:nvSpPr>
          <p:cNvPr id="827" name="Line 377"/>
          <p:cNvSpPr/>
          <p:nvPr/>
        </p:nvSpPr>
        <p:spPr>
          <a:xfrm flipV="1">
            <a:off x="2486025" y="4645025"/>
            <a:ext cx="3762375" cy="0"/>
          </a:xfrm>
          <a:prstGeom prst="line">
            <a:avLst/>
          </a:prstGeom>
          <a:ln w="38100" cap="flat" cmpd="sng">
            <a:solidFill>
              <a:srgbClr val="3333FF"/>
            </a:solidFill>
            <a:prstDash val="sysDash"/>
            <a:round/>
            <a:headEnd type="none" w="med" len="med"/>
            <a:tailEnd type="none" w="med" len="med"/>
          </a:ln>
        </p:spPr>
      </p:sp>
      <p:sp>
        <p:nvSpPr>
          <p:cNvPr id="828" name="Line 378"/>
          <p:cNvSpPr/>
          <p:nvPr/>
        </p:nvSpPr>
        <p:spPr>
          <a:xfrm flipV="1">
            <a:off x="2486025" y="4824413"/>
            <a:ext cx="3762375" cy="0"/>
          </a:xfrm>
          <a:prstGeom prst="line">
            <a:avLst/>
          </a:prstGeom>
          <a:ln w="38100" cap="flat" cmpd="sng">
            <a:solidFill>
              <a:srgbClr val="3333FF"/>
            </a:solidFill>
            <a:prstDash val="sysDash"/>
            <a:round/>
            <a:headEnd type="none" w="med" len="med"/>
            <a:tailEnd type="none" w="med" len="med"/>
          </a:ln>
        </p:spPr>
      </p:sp>
      <p:sp>
        <p:nvSpPr>
          <p:cNvPr id="829" name="Line 379"/>
          <p:cNvSpPr/>
          <p:nvPr/>
        </p:nvSpPr>
        <p:spPr>
          <a:xfrm flipV="1">
            <a:off x="2486025" y="5003800"/>
            <a:ext cx="3762375" cy="0"/>
          </a:xfrm>
          <a:prstGeom prst="line">
            <a:avLst/>
          </a:prstGeom>
          <a:ln w="38100" cap="flat" cmpd="sng">
            <a:solidFill>
              <a:srgbClr val="3333FF"/>
            </a:solidFill>
            <a:prstDash val="sysDash"/>
            <a:round/>
            <a:headEnd type="none" w="med" len="med"/>
            <a:tailEnd type="none" w="med" len="med"/>
          </a:ln>
        </p:spPr>
      </p:sp>
      <p:sp>
        <p:nvSpPr>
          <p:cNvPr id="830" name="Line 380"/>
          <p:cNvSpPr/>
          <p:nvPr/>
        </p:nvSpPr>
        <p:spPr>
          <a:xfrm flipV="1">
            <a:off x="2486025" y="5183188"/>
            <a:ext cx="3762375" cy="0"/>
          </a:xfrm>
          <a:prstGeom prst="line">
            <a:avLst/>
          </a:prstGeom>
          <a:ln w="38100" cap="flat" cmpd="sng">
            <a:solidFill>
              <a:srgbClr val="3333FF"/>
            </a:solidFill>
            <a:prstDash val="sysDash"/>
            <a:round/>
            <a:headEnd type="none" w="med" len="med"/>
            <a:tailEnd type="none" w="med" len="med"/>
          </a:ln>
        </p:spPr>
      </p:sp>
      <p:sp>
        <p:nvSpPr>
          <p:cNvPr id="831" name="Line 381"/>
          <p:cNvSpPr/>
          <p:nvPr/>
        </p:nvSpPr>
        <p:spPr>
          <a:xfrm flipV="1">
            <a:off x="2486025" y="5362575"/>
            <a:ext cx="3762375" cy="0"/>
          </a:xfrm>
          <a:prstGeom prst="line">
            <a:avLst/>
          </a:prstGeom>
          <a:ln w="38100" cap="flat" cmpd="sng">
            <a:solidFill>
              <a:srgbClr val="3333FF"/>
            </a:solidFill>
            <a:prstDash val="sysDash"/>
            <a:round/>
            <a:headEnd type="none" w="med" len="med"/>
            <a:tailEnd type="none" w="med" len="med"/>
          </a:ln>
        </p:spPr>
      </p:sp>
      <p:sp>
        <p:nvSpPr>
          <p:cNvPr id="832" name="Line 382"/>
          <p:cNvSpPr/>
          <p:nvPr/>
        </p:nvSpPr>
        <p:spPr>
          <a:xfrm flipV="1">
            <a:off x="2486025" y="5541963"/>
            <a:ext cx="3762375" cy="0"/>
          </a:xfrm>
          <a:prstGeom prst="line">
            <a:avLst/>
          </a:prstGeom>
          <a:ln w="38100" cap="flat" cmpd="sng">
            <a:solidFill>
              <a:srgbClr val="3333FF"/>
            </a:solidFill>
            <a:prstDash val="sysDash"/>
            <a:round/>
            <a:headEnd type="none" w="med" len="med"/>
            <a:tailEnd type="none" w="med" len="med"/>
          </a:ln>
        </p:spPr>
      </p:sp>
      <p:sp>
        <p:nvSpPr>
          <p:cNvPr id="833" name="Line 383"/>
          <p:cNvSpPr/>
          <p:nvPr/>
        </p:nvSpPr>
        <p:spPr>
          <a:xfrm flipV="1">
            <a:off x="2486025" y="5721350"/>
            <a:ext cx="3762375" cy="0"/>
          </a:xfrm>
          <a:prstGeom prst="line">
            <a:avLst/>
          </a:prstGeom>
          <a:ln w="38100" cap="flat" cmpd="sng">
            <a:solidFill>
              <a:srgbClr val="3333FF"/>
            </a:solidFill>
            <a:prstDash val="sysDash"/>
            <a:round/>
            <a:headEnd type="none" w="med" len="med"/>
            <a:tailEnd type="none" w="med" len="med"/>
          </a:ln>
        </p:spPr>
      </p:sp>
      <p:sp>
        <p:nvSpPr>
          <p:cNvPr id="834" name="Line 384"/>
          <p:cNvSpPr/>
          <p:nvPr/>
        </p:nvSpPr>
        <p:spPr>
          <a:xfrm flipV="1">
            <a:off x="2486025" y="5900738"/>
            <a:ext cx="3762375" cy="0"/>
          </a:xfrm>
          <a:prstGeom prst="line">
            <a:avLst/>
          </a:prstGeom>
          <a:ln w="38100" cap="flat" cmpd="sng">
            <a:solidFill>
              <a:srgbClr val="3333FF"/>
            </a:solidFill>
            <a:prstDash val="sysDash"/>
            <a:round/>
            <a:headEnd type="none" w="med" len="med"/>
            <a:tailEnd type="none" w="med" len="med"/>
          </a:ln>
        </p:spPr>
      </p:sp>
      <p:sp>
        <p:nvSpPr>
          <p:cNvPr id="835" name="Line 385"/>
          <p:cNvSpPr/>
          <p:nvPr/>
        </p:nvSpPr>
        <p:spPr>
          <a:xfrm flipV="1">
            <a:off x="2486025" y="6080125"/>
            <a:ext cx="3762375" cy="0"/>
          </a:xfrm>
          <a:prstGeom prst="line">
            <a:avLst/>
          </a:prstGeom>
          <a:ln w="38100" cap="flat" cmpd="sng">
            <a:solidFill>
              <a:srgbClr val="3333FF"/>
            </a:solidFill>
            <a:prstDash val="sysDash"/>
            <a:round/>
            <a:headEnd type="none" w="med" len="med"/>
            <a:tailEnd type="none" w="med" len="med"/>
          </a:ln>
        </p:spPr>
      </p:sp>
      <p:grpSp>
        <p:nvGrpSpPr>
          <p:cNvPr id="836" name="Group 386"/>
          <p:cNvGrpSpPr/>
          <p:nvPr/>
        </p:nvGrpSpPr>
        <p:grpSpPr>
          <a:xfrm>
            <a:off x="3324225" y="4194175"/>
            <a:ext cx="1925638" cy="182563"/>
            <a:chOff x="4226" y="2231"/>
            <a:chExt cx="1213" cy="115"/>
          </a:xfrm>
        </p:grpSpPr>
        <p:sp>
          <p:nvSpPr>
            <p:cNvPr id="37251" name="Oval 387"/>
            <p:cNvSpPr/>
            <p:nvPr/>
          </p:nvSpPr>
          <p:spPr>
            <a:xfrm>
              <a:off x="4592"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2" name="Oval 388"/>
            <p:cNvSpPr/>
            <p:nvPr/>
          </p:nvSpPr>
          <p:spPr>
            <a:xfrm>
              <a:off x="5324"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3" name="Oval 389"/>
            <p:cNvSpPr/>
            <p:nvPr/>
          </p:nvSpPr>
          <p:spPr>
            <a:xfrm>
              <a:off x="4226"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4" name="Oval 390"/>
            <p:cNvSpPr/>
            <p:nvPr/>
          </p:nvSpPr>
          <p:spPr>
            <a:xfrm>
              <a:off x="4348"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5" name="Oval 391"/>
            <p:cNvSpPr/>
            <p:nvPr/>
          </p:nvSpPr>
          <p:spPr>
            <a:xfrm>
              <a:off x="4714"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6" name="Oval 392"/>
            <p:cNvSpPr/>
            <p:nvPr/>
          </p:nvSpPr>
          <p:spPr>
            <a:xfrm>
              <a:off x="4836"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7" name="Oval 393"/>
            <p:cNvSpPr/>
            <p:nvPr/>
          </p:nvSpPr>
          <p:spPr>
            <a:xfrm>
              <a:off x="4470"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8" name="Oval 394"/>
            <p:cNvSpPr/>
            <p:nvPr/>
          </p:nvSpPr>
          <p:spPr>
            <a:xfrm>
              <a:off x="4958"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59" name="Oval 395"/>
            <p:cNvSpPr/>
            <p:nvPr/>
          </p:nvSpPr>
          <p:spPr>
            <a:xfrm>
              <a:off x="5080"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0" name="Oval 396"/>
            <p:cNvSpPr/>
            <p:nvPr/>
          </p:nvSpPr>
          <p:spPr>
            <a:xfrm>
              <a:off x="5202" y="223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47" name="Group 397"/>
          <p:cNvGrpSpPr/>
          <p:nvPr/>
        </p:nvGrpSpPr>
        <p:grpSpPr>
          <a:xfrm>
            <a:off x="3517900" y="4373563"/>
            <a:ext cx="1731963" cy="182562"/>
            <a:chOff x="4348" y="2344"/>
            <a:chExt cx="1091" cy="115"/>
          </a:xfrm>
        </p:grpSpPr>
        <p:sp>
          <p:nvSpPr>
            <p:cNvPr id="37262" name="Oval 398"/>
            <p:cNvSpPr/>
            <p:nvPr/>
          </p:nvSpPr>
          <p:spPr>
            <a:xfrm>
              <a:off x="4470"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3" name="Oval 399"/>
            <p:cNvSpPr/>
            <p:nvPr/>
          </p:nvSpPr>
          <p:spPr>
            <a:xfrm>
              <a:off x="4348"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4" name="Oval 400"/>
            <p:cNvSpPr/>
            <p:nvPr/>
          </p:nvSpPr>
          <p:spPr>
            <a:xfrm>
              <a:off x="4592"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5" name="Oval 401"/>
            <p:cNvSpPr/>
            <p:nvPr/>
          </p:nvSpPr>
          <p:spPr>
            <a:xfrm>
              <a:off x="4714"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6" name="Oval 402"/>
            <p:cNvSpPr/>
            <p:nvPr/>
          </p:nvSpPr>
          <p:spPr>
            <a:xfrm>
              <a:off x="4836"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7" name="Oval 403"/>
            <p:cNvSpPr/>
            <p:nvPr/>
          </p:nvSpPr>
          <p:spPr>
            <a:xfrm>
              <a:off x="5202"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8" name="Oval 404"/>
            <p:cNvSpPr/>
            <p:nvPr/>
          </p:nvSpPr>
          <p:spPr>
            <a:xfrm>
              <a:off x="4958"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69" name="Oval 405"/>
            <p:cNvSpPr/>
            <p:nvPr/>
          </p:nvSpPr>
          <p:spPr>
            <a:xfrm>
              <a:off x="5080"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0" name="Oval 406"/>
            <p:cNvSpPr/>
            <p:nvPr/>
          </p:nvSpPr>
          <p:spPr>
            <a:xfrm>
              <a:off x="5324" y="2344"/>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57" name="Group 407"/>
          <p:cNvGrpSpPr/>
          <p:nvPr/>
        </p:nvGrpSpPr>
        <p:grpSpPr>
          <a:xfrm>
            <a:off x="3517900" y="4552950"/>
            <a:ext cx="1538288" cy="182563"/>
            <a:chOff x="4348" y="2457"/>
            <a:chExt cx="969" cy="115"/>
          </a:xfrm>
        </p:grpSpPr>
        <p:sp>
          <p:nvSpPr>
            <p:cNvPr id="37272" name="Oval 408"/>
            <p:cNvSpPr/>
            <p:nvPr/>
          </p:nvSpPr>
          <p:spPr>
            <a:xfrm>
              <a:off x="4348"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3" name="Oval 409"/>
            <p:cNvSpPr/>
            <p:nvPr/>
          </p:nvSpPr>
          <p:spPr>
            <a:xfrm>
              <a:off x="4470"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4" name="Oval 410"/>
            <p:cNvSpPr/>
            <p:nvPr/>
          </p:nvSpPr>
          <p:spPr>
            <a:xfrm>
              <a:off x="4592"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5" name="Oval 411"/>
            <p:cNvSpPr/>
            <p:nvPr/>
          </p:nvSpPr>
          <p:spPr>
            <a:xfrm>
              <a:off x="4714"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6" name="Oval 412"/>
            <p:cNvSpPr/>
            <p:nvPr/>
          </p:nvSpPr>
          <p:spPr>
            <a:xfrm>
              <a:off x="4836"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7" name="Oval 413"/>
            <p:cNvSpPr/>
            <p:nvPr/>
          </p:nvSpPr>
          <p:spPr>
            <a:xfrm>
              <a:off x="4958"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8" name="Oval 414"/>
            <p:cNvSpPr/>
            <p:nvPr/>
          </p:nvSpPr>
          <p:spPr>
            <a:xfrm>
              <a:off x="5080"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79" name="Oval 415"/>
            <p:cNvSpPr/>
            <p:nvPr/>
          </p:nvSpPr>
          <p:spPr>
            <a:xfrm>
              <a:off x="5202" y="2457"/>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66" name="Group 416"/>
          <p:cNvGrpSpPr/>
          <p:nvPr/>
        </p:nvGrpSpPr>
        <p:grpSpPr>
          <a:xfrm>
            <a:off x="3711575" y="4751388"/>
            <a:ext cx="1344613" cy="182562"/>
            <a:chOff x="4470" y="2582"/>
            <a:chExt cx="847" cy="115"/>
          </a:xfrm>
        </p:grpSpPr>
        <p:sp>
          <p:nvSpPr>
            <p:cNvPr id="37281" name="Oval 417"/>
            <p:cNvSpPr/>
            <p:nvPr/>
          </p:nvSpPr>
          <p:spPr>
            <a:xfrm>
              <a:off x="4470"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2" name="Oval 418"/>
            <p:cNvSpPr/>
            <p:nvPr/>
          </p:nvSpPr>
          <p:spPr>
            <a:xfrm>
              <a:off x="4592"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3" name="Oval 419"/>
            <p:cNvSpPr/>
            <p:nvPr/>
          </p:nvSpPr>
          <p:spPr>
            <a:xfrm>
              <a:off x="4714"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4" name="Oval 420"/>
            <p:cNvSpPr/>
            <p:nvPr/>
          </p:nvSpPr>
          <p:spPr>
            <a:xfrm>
              <a:off x="4836"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5" name="Oval 421"/>
            <p:cNvSpPr/>
            <p:nvPr/>
          </p:nvSpPr>
          <p:spPr>
            <a:xfrm>
              <a:off x="4958"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6" name="Oval 422"/>
            <p:cNvSpPr/>
            <p:nvPr/>
          </p:nvSpPr>
          <p:spPr>
            <a:xfrm>
              <a:off x="5080"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87" name="Oval 423"/>
            <p:cNvSpPr/>
            <p:nvPr/>
          </p:nvSpPr>
          <p:spPr>
            <a:xfrm>
              <a:off x="5202" y="2582"/>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74" name="Group 424"/>
          <p:cNvGrpSpPr/>
          <p:nvPr/>
        </p:nvGrpSpPr>
        <p:grpSpPr>
          <a:xfrm>
            <a:off x="4292600" y="4930775"/>
            <a:ext cx="763588" cy="182563"/>
            <a:chOff x="4836" y="2695"/>
            <a:chExt cx="481" cy="115"/>
          </a:xfrm>
        </p:grpSpPr>
        <p:sp>
          <p:nvSpPr>
            <p:cNvPr id="37289" name="Oval 425"/>
            <p:cNvSpPr/>
            <p:nvPr/>
          </p:nvSpPr>
          <p:spPr>
            <a:xfrm>
              <a:off x="5202" y="269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0" name="Oval 426"/>
            <p:cNvSpPr/>
            <p:nvPr/>
          </p:nvSpPr>
          <p:spPr>
            <a:xfrm>
              <a:off x="4836" y="269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1" name="Oval 427"/>
            <p:cNvSpPr/>
            <p:nvPr/>
          </p:nvSpPr>
          <p:spPr>
            <a:xfrm>
              <a:off x="4958" y="269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2" name="Oval 428"/>
            <p:cNvSpPr/>
            <p:nvPr/>
          </p:nvSpPr>
          <p:spPr>
            <a:xfrm>
              <a:off x="5080" y="269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79" name="Group 429"/>
          <p:cNvGrpSpPr/>
          <p:nvPr/>
        </p:nvGrpSpPr>
        <p:grpSpPr>
          <a:xfrm>
            <a:off x="3130550" y="3835400"/>
            <a:ext cx="2119313" cy="182563"/>
            <a:chOff x="4104" y="2005"/>
            <a:chExt cx="1335" cy="115"/>
          </a:xfrm>
        </p:grpSpPr>
        <p:sp>
          <p:nvSpPr>
            <p:cNvPr id="37294" name="Oval 430"/>
            <p:cNvSpPr/>
            <p:nvPr/>
          </p:nvSpPr>
          <p:spPr>
            <a:xfrm>
              <a:off x="4714" y="200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5" name="Oval 431"/>
            <p:cNvSpPr/>
            <p:nvPr/>
          </p:nvSpPr>
          <p:spPr>
            <a:xfrm>
              <a:off x="4226" y="200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6" name="Oval 432"/>
            <p:cNvSpPr/>
            <p:nvPr/>
          </p:nvSpPr>
          <p:spPr>
            <a:xfrm>
              <a:off x="5324" y="200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297" name="Oval 433"/>
            <p:cNvSpPr/>
            <p:nvPr/>
          </p:nvSpPr>
          <p:spPr>
            <a:xfrm>
              <a:off x="4104" y="2005"/>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84" name="Group 434"/>
          <p:cNvGrpSpPr/>
          <p:nvPr/>
        </p:nvGrpSpPr>
        <p:grpSpPr>
          <a:xfrm>
            <a:off x="4486275" y="5110163"/>
            <a:ext cx="569913" cy="182562"/>
            <a:chOff x="4958" y="2808"/>
            <a:chExt cx="359" cy="115"/>
          </a:xfrm>
        </p:grpSpPr>
        <p:sp>
          <p:nvSpPr>
            <p:cNvPr id="37299" name="Oval 435"/>
            <p:cNvSpPr/>
            <p:nvPr/>
          </p:nvSpPr>
          <p:spPr>
            <a:xfrm>
              <a:off x="5080" y="280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00" name="Oval 436"/>
            <p:cNvSpPr/>
            <p:nvPr/>
          </p:nvSpPr>
          <p:spPr>
            <a:xfrm>
              <a:off x="4958" y="280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01" name="Oval 437"/>
            <p:cNvSpPr/>
            <p:nvPr/>
          </p:nvSpPr>
          <p:spPr>
            <a:xfrm>
              <a:off x="5202" y="280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88" name="Group 438"/>
          <p:cNvGrpSpPr/>
          <p:nvPr/>
        </p:nvGrpSpPr>
        <p:grpSpPr>
          <a:xfrm>
            <a:off x="4679950" y="5289550"/>
            <a:ext cx="376238" cy="182563"/>
            <a:chOff x="5080" y="2921"/>
            <a:chExt cx="237" cy="115"/>
          </a:xfrm>
        </p:grpSpPr>
        <p:sp>
          <p:nvSpPr>
            <p:cNvPr id="37303" name="Oval 439"/>
            <p:cNvSpPr/>
            <p:nvPr/>
          </p:nvSpPr>
          <p:spPr>
            <a:xfrm>
              <a:off x="5080" y="292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04" name="Oval 440"/>
            <p:cNvSpPr/>
            <p:nvPr/>
          </p:nvSpPr>
          <p:spPr>
            <a:xfrm>
              <a:off x="5202" y="2921"/>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sp>
        <p:nvSpPr>
          <p:cNvPr id="891" name="Oval 441"/>
          <p:cNvSpPr/>
          <p:nvPr/>
        </p:nvSpPr>
        <p:spPr>
          <a:xfrm>
            <a:off x="3130550" y="3651250"/>
            <a:ext cx="182563" cy="182563"/>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nvGrpSpPr>
          <p:cNvPr id="892" name="Group 442"/>
          <p:cNvGrpSpPr/>
          <p:nvPr/>
        </p:nvGrpSpPr>
        <p:grpSpPr>
          <a:xfrm>
            <a:off x="3324225" y="4014788"/>
            <a:ext cx="1925638" cy="182562"/>
            <a:chOff x="4226" y="2118"/>
            <a:chExt cx="1213" cy="115"/>
          </a:xfrm>
        </p:grpSpPr>
        <p:sp>
          <p:nvSpPr>
            <p:cNvPr id="37307" name="Oval 443"/>
            <p:cNvSpPr/>
            <p:nvPr/>
          </p:nvSpPr>
          <p:spPr>
            <a:xfrm>
              <a:off x="4836"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08" name="Oval 444"/>
            <p:cNvSpPr/>
            <p:nvPr/>
          </p:nvSpPr>
          <p:spPr>
            <a:xfrm>
              <a:off x="4226"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09" name="Oval 445"/>
            <p:cNvSpPr/>
            <p:nvPr/>
          </p:nvSpPr>
          <p:spPr>
            <a:xfrm>
              <a:off x="4348"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10" name="Oval 446"/>
            <p:cNvSpPr/>
            <p:nvPr/>
          </p:nvSpPr>
          <p:spPr>
            <a:xfrm>
              <a:off x="5202"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11" name="Oval 447"/>
            <p:cNvSpPr/>
            <p:nvPr/>
          </p:nvSpPr>
          <p:spPr>
            <a:xfrm>
              <a:off x="5324"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37312" name="Oval 448"/>
            <p:cNvSpPr/>
            <p:nvPr/>
          </p:nvSpPr>
          <p:spPr>
            <a:xfrm>
              <a:off x="4714" y="2118"/>
              <a:ext cx="115" cy="115"/>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sp>
        <p:nvSpPr>
          <p:cNvPr id="37313" name="Text Box 449"/>
          <p:cNvSpPr txBox="1"/>
          <p:nvPr/>
        </p:nvSpPr>
        <p:spPr>
          <a:xfrm>
            <a:off x="2003425" y="6288088"/>
            <a:ext cx="3600450" cy="460375"/>
          </a:xfrm>
          <a:prstGeom prst="rect">
            <a:avLst/>
          </a:prstGeom>
          <a:noFill/>
          <a:ln w="9525">
            <a:noFill/>
          </a:ln>
        </p:spPr>
        <p:txBody>
          <a:bodyPr anchor="t" anchorCtr="0">
            <a:spAutoFit/>
          </a:bodyPr>
          <a:p>
            <a:pPr algn="ctr">
              <a:spcBef>
                <a:spcPct val="50000"/>
              </a:spcBef>
            </a:pPr>
            <a:r>
              <a:rPr lang="zh-CN" altLang="en-US" sz="2400" dirty="0">
                <a:latin typeface="楷体" panose="02010609060101010101" pitchFamily="49" charset="-122"/>
                <a:ea typeface="楷体" panose="02010609060101010101" pitchFamily="49" charset="-122"/>
              </a:rPr>
              <a:t>扫描转换示意图</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5"/>
                                        </p:tgtEl>
                                        <p:attrNameLst>
                                          <p:attrName>style.visibility</p:attrName>
                                        </p:attrNameLst>
                                      </p:cBhvr>
                                      <p:to>
                                        <p:strVal val="visible"/>
                                      </p:to>
                                    </p:set>
                                  </p:childTnLst>
                                  <p:subTnLst>
                                    <p:set>
                                      <p:cBhvr override="childStyle">
                                        <p:cTn dur="1" fill="hold" display="0" masterRel="nextClick" afterEffect="1"/>
                                        <p:tgtEl>
                                          <p:spTgt spid="8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4"/>
                                        </p:tgtEl>
                                        <p:attrNameLst>
                                          <p:attrName>style.visibility</p:attrName>
                                        </p:attrNameLst>
                                      </p:cBhvr>
                                      <p:to>
                                        <p:strVal val="visible"/>
                                      </p:to>
                                    </p:set>
                                  </p:childTnLst>
                                  <p:subTnLst>
                                    <p:set>
                                      <p:cBhvr override="childStyle">
                                        <p:cTn dur="1" fill="hold" display="0" masterRel="nextClick" afterEffect="1"/>
                                        <p:tgtEl>
                                          <p:spTgt spid="8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3"/>
                                        </p:tgtEl>
                                        <p:attrNameLst>
                                          <p:attrName>style.visibility</p:attrName>
                                        </p:attrNameLst>
                                      </p:cBhvr>
                                      <p:to>
                                        <p:strVal val="visible"/>
                                      </p:to>
                                    </p:set>
                                  </p:childTnLst>
                                  <p:subTnLst>
                                    <p:set>
                                      <p:cBhvr override="childStyle">
                                        <p:cTn dur="1" fill="hold" display="0" masterRel="nextClick" afterEffect="1"/>
                                        <p:tgtEl>
                                          <p:spTgt spid="83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2"/>
                                        </p:tgtEl>
                                        <p:attrNameLst>
                                          <p:attrName>style.visibility</p:attrName>
                                        </p:attrNameLst>
                                      </p:cBhvr>
                                      <p:to>
                                        <p:strVal val="visible"/>
                                      </p:to>
                                    </p:set>
                                  </p:childTnLst>
                                  <p:subTnLst>
                                    <p:set>
                                      <p:cBhvr override="childStyle">
                                        <p:cTn dur="1" fill="hold" display="0" masterRel="nextClick" afterEffect="1"/>
                                        <p:tgtEl>
                                          <p:spTgt spid="83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1"/>
                                        </p:tgtEl>
                                        <p:attrNameLst>
                                          <p:attrName>style.visibility</p:attrName>
                                        </p:attrNameLst>
                                      </p:cBhvr>
                                      <p:to>
                                        <p:strVal val="visible"/>
                                      </p:to>
                                    </p:set>
                                  </p:childTnLst>
                                  <p:subTnLst>
                                    <p:set>
                                      <p:cBhvr override="childStyle">
                                        <p:cTn dur="1" fill="hold" display="0" masterRel="nextClick" afterEffect="1"/>
                                        <p:tgtEl>
                                          <p:spTgt spid="83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8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0"/>
                                        </p:tgtEl>
                                        <p:attrNameLst>
                                          <p:attrName>style.visibility</p:attrName>
                                        </p:attrNameLst>
                                      </p:cBhvr>
                                      <p:to>
                                        <p:strVal val="visible"/>
                                      </p:to>
                                    </p:set>
                                  </p:childTnLst>
                                  <p:subTnLst>
                                    <p:set>
                                      <p:cBhvr override="childStyle">
                                        <p:cTn dur="1" fill="hold" display="0" masterRel="nextClick" afterEffect="1"/>
                                        <p:tgtEl>
                                          <p:spTgt spid="830"/>
                                        </p:tgtEl>
                                        <p:attrNameLst>
                                          <p:attrName>style.visibility</p:attrName>
                                        </p:attrNameLst>
                                      </p:cBhvr>
                                      <p:to>
                                        <p:strVal val="hidden"/>
                                      </p:to>
                                    </p:set>
                                  </p:subTnLst>
                                </p:cTn>
                              </p:par>
                              <p:par>
                                <p:cTn id="29" presetID="1" presetClass="entr" presetSubtype="0" fill="hold" nodeType="withEffect">
                                  <p:stCondLst>
                                    <p:cond delay="0"/>
                                  </p:stCondLst>
                                  <p:childTnLst>
                                    <p:set>
                                      <p:cBhvr>
                                        <p:cTn id="30" dur="1" fill="hold">
                                          <p:stCondLst>
                                            <p:cond delay="0"/>
                                          </p:stCondLst>
                                        </p:cTn>
                                        <p:tgtEl>
                                          <p:spTgt spid="8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9"/>
                                        </p:tgtEl>
                                        <p:attrNameLst>
                                          <p:attrName>style.visibility</p:attrName>
                                        </p:attrNameLst>
                                      </p:cBhvr>
                                      <p:to>
                                        <p:strVal val="visible"/>
                                      </p:to>
                                    </p:set>
                                  </p:childTnLst>
                                  <p:subTnLst>
                                    <p:set>
                                      <p:cBhvr override="childStyle">
                                        <p:cTn dur="1" fill="hold" display="0" masterRel="nextClick" afterEffect="1"/>
                                        <p:tgtEl>
                                          <p:spTgt spid="829"/>
                                        </p:tgtEl>
                                        <p:attrNameLst>
                                          <p:attrName>style.visibility</p:attrName>
                                        </p:attrNameLst>
                                      </p:cBhvr>
                                      <p:to>
                                        <p:strVal val="hidden"/>
                                      </p:to>
                                    </p:set>
                                  </p:subTnLst>
                                </p:cTn>
                              </p:par>
                              <p:par>
                                <p:cTn id="35" presetID="1" presetClass="entr" presetSubtype="0" fill="hold" nodeType="withEffect">
                                  <p:stCondLst>
                                    <p:cond delay="0"/>
                                  </p:stCondLst>
                                  <p:childTnLst>
                                    <p:set>
                                      <p:cBhvr>
                                        <p:cTn id="36" dur="1" fill="hold">
                                          <p:stCondLst>
                                            <p:cond delay="0"/>
                                          </p:stCondLst>
                                        </p:cTn>
                                        <p:tgtEl>
                                          <p:spTgt spid="8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28"/>
                                        </p:tgtEl>
                                        <p:attrNameLst>
                                          <p:attrName>style.visibility</p:attrName>
                                        </p:attrNameLst>
                                      </p:cBhvr>
                                      <p:to>
                                        <p:strVal val="visible"/>
                                      </p:to>
                                    </p:set>
                                  </p:childTnLst>
                                  <p:subTnLst>
                                    <p:set>
                                      <p:cBhvr override="childStyle">
                                        <p:cTn dur="1" fill="hold" display="0" masterRel="nextClick" afterEffect="1"/>
                                        <p:tgtEl>
                                          <p:spTgt spid="828"/>
                                        </p:tgtEl>
                                        <p:attrNameLst>
                                          <p:attrName>style.visibility</p:attrName>
                                        </p:attrNameLst>
                                      </p:cBhvr>
                                      <p:to>
                                        <p:strVal val="hidden"/>
                                      </p:to>
                                    </p:set>
                                  </p:subTnLst>
                                </p:cTn>
                              </p:par>
                              <p:par>
                                <p:cTn id="41" presetID="1" presetClass="entr" presetSubtype="0" fill="hold" nodeType="withEffect">
                                  <p:stCondLst>
                                    <p:cond delay="0"/>
                                  </p:stCondLst>
                                  <p:childTnLst>
                                    <p:set>
                                      <p:cBhvr>
                                        <p:cTn id="42" dur="1" fill="hold">
                                          <p:stCondLst>
                                            <p:cond delay="0"/>
                                          </p:stCondLst>
                                        </p:cTn>
                                        <p:tgtEl>
                                          <p:spTgt spid="8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7"/>
                                        </p:tgtEl>
                                        <p:attrNameLst>
                                          <p:attrName>style.visibility</p:attrName>
                                        </p:attrNameLst>
                                      </p:cBhvr>
                                      <p:to>
                                        <p:strVal val="visible"/>
                                      </p:to>
                                    </p:set>
                                  </p:childTnLst>
                                  <p:subTnLst>
                                    <p:set>
                                      <p:cBhvr override="childStyle">
                                        <p:cTn dur="1" fill="hold" display="0" masterRel="nextClick" afterEffect="1"/>
                                        <p:tgtEl>
                                          <p:spTgt spid="827"/>
                                        </p:tgtEl>
                                        <p:attrNameLst>
                                          <p:attrName>style.visibility</p:attrName>
                                        </p:attrNameLst>
                                      </p:cBhvr>
                                      <p:to>
                                        <p:strVal val="hidden"/>
                                      </p:to>
                                    </p:set>
                                  </p:subTnLst>
                                </p:cTn>
                              </p:par>
                              <p:par>
                                <p:cTn id="47" presetID="1" presetClass="entr" presetSubtype="0" fill="hold" nodeType="withEffect">
                                  <p:stCondLst>
                                    <p:cond delay="0"/>
                                  </p:stCondLst>
                                  <p:childTnLst>
                                    <p:set>
                                      <p:cBhvr>
                                        <p:cTn id="48" dur="1" fill="hold">
                                          <p:stCondLst>
                                            <p:cond delay="0"/>
                                          </p:stCondLst>
                                        </p:cTn>
                                        <p:tgtEl>
                                          <p:spTgt spid="8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26"/>
                                        </p:tgtEl>
                                        <p:attrNameLst>
                                          <p:attrName>style.visibility</p:attrName>
                                        </p:attrNameLst>
                                      </p:cBhvr>
                                      <p:to>
                                        <p:strVal val="visible"/>
                                      </p:to>
                                    </p:set>
                                  </p:childTnLst>
                                  <p:subTnLst>
                                    <p:set>
                                      <p:cBhvr override="childStyle">
                                        <p:cTn dur="1" fill="hold" display="0" masterRel="nextClick" afterEffect="1"/>
                                        <p:tgtEl>
                                          <p:spTgt spid="826"/>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8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5"/>
                                        </p:tgtEl>
                                        <p:attrNameLst>
                                          <p:attrName>style.visibility</p:attrName>
                                        </p:attrNameLst>
                                      </p:cBhvr>
                                      <p:to>
                                        <p:strVal val="visible"/>
                                      </p:to>
                                    </p:set>
                                  </p:childTnLst>
                                  <p:subTnLst>
                                    <p:set>
                                      <p:cBhvr override="childStyle">
                                        <p:cTn dur="1" fill="hold" display="0" masterRel="nextClick" afterEffect="1"/>
                                        <p:tgtEl>
                                          <p:spTgt spid="825"/>
                                        </p:tgtEl>
                                        <p:attrNameLst>
                                          <p:attrName>style.visibility</p:attrName>
                                        </p:attrNameLst>
                                      </p:cBhvr>
                                      <p:to>
                                        <p:strVal val="hidden"/>
                                      </p:to>
                                    </p:set>
                                  </p:subTnLst>
                                </p:cTn>
                              </p:par>
                              <p:par>
                                <p:cTn id="59" presetID="1" presetClass="entr" presetSubtype="0" fill="hold" nodeType="withEffect">
                                  <p:stCondLst>
                                    <p:cond delay="0"/>
                                  </p:stCondLst>
                                  <p:childTnLst>
                                    <p:set>
                                      <p:cBhvr>
                                        <p:cTn id="60" dur="1" fill="hold">
                                          <p:stCondLst>
                                            <p:cond delay="0"/>
                                          </p:stCondLst>
                                        </p:cTn>
                                        <p:tgtEl>
                                          <p:spTgt spid="8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24"/>
                                        </p:tgtEl>
                                        <p:attrNameLst>
                                          <p:attrName>style.visibility</p:attrName>
                                        </p:attrNameLst>
                                      </p:cBhvr>
                                      <p:to>
                                        <p:strVal val="visible"/>
                                      </p:to>
                                    </p:set>
                                  </p:childTnLst>
                                  <p:subTnLst>
                                    <p:set>
                                      <p:cBhvr override="childStyle">
                                        <p:cTn dur="1" fill="hold" display="0" masterRel="nextClick" afterEffect="1"/>
                                        <p:tgtEl>
                                          <p:spTgt spid="824"/>
                                        </p:tgtEl>
                                        <p:attrNameLst>
                                          <p:attrName>style.visibility</p:attrName>
                                        </p:attrNameLst>
                                      </p:cBhvr>
                                      <p:to>
                                        <p:strVal val="hidden"/>
                                      </p:to>
                                    </p:set>
                                  </p:subTnLst>
                                </p:cTn>
                              </p:par>
                              <p:par>
                                <p:cTn id="65" presetID="1" presetClass="entr" presetSubtype="0" fill="hold" nodeType="withEffect">
                                  <p:stCondLst>
                                    <p:cond delay="0"/>
                                  </p:stCondLst>
                                  <p:childTnLst>
                                    <p:set>
                                      <p:cBhvr>
                                        <p:cTn id="66" dur="1" fill="hold">
                                          <p:stCondLst>
                                            <p:cond delay="0"/>
                                          </p:stCondLst>
                                        </p:cTn>
                                        <p:tgtEl>
                                          <p:spTgt spid="8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3"/>
                                        </p:tgtEl>
                                        <p:attrNameLst>
                                          <p:attrName>style.visibility</p:attrName>
                                        </p:attrNameLst>
                                      </p:cBhvr>
                                      <p:to>
                                        <p:strVal val="visible"/>
                                      </p:to>
                                    </p:set>
                                  </p:childTnLst>
                                  <p:subTnLst>
                                    <p:set>
                                      <p:cBhvr override="childStyle">
                                        <p:cTn dur="1" fill="hold" display="0" masterRel="nextClick" afterEffect="1"/>
                                        <p:tgtEl>
                                          <p:spTgt spid="823"/>
                                        </p:tgtEl>
                                        <p:attrNameLst>
                                          <p:attrName>style.visibility</p:attrName>
                                        </p:attrNameLst>
                                      </p:cBhvr>
                                      <p:to>
                                        <p:strVal val="hidden"/>
                                      </p:to>
                                    </p:set>
                                  </p:subTnLst>
                                </p:cTn>
                              </p:par>
                              <p:par>
                                <p:cTn id="71" presetID="1" presetClass="entr" presetSubtype="0" fill="hold" nodeType="withEffect">
                                  <p:stCondLst>
                                    <p:cond delay="0"/>
                                  </p:stCondLst>
                                  <p:childTnLst>
                                    <p:set>
                                      <p:cBhvr>
                                        <p:cTn id="72" dur="1" fill="hold">
                                          <p:stCondLst>
                                            <p:cond delay="0"/>
                                          </p:stCondLst>
                                        </p:cTn>
                                        <p:tgtEl>
                                          <p:spTgt spid="8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22"/>
                                        </p:tgtEl>
                                        <p:attrNameLst>
                                          <p:attrName>style.visibility</p:attrName>
                                        </p:attrNameLst>
                                      </p:cBhvr>
                                      <p:to>
                                        <p:strVal val="visible"/>
                                      </p:to>
                                    </p:set>
                                  </p:childTnLst>
                                  <p:subTnLst>
                                    <p:set>
                                      <p:cBhvr override="childStyle">
                                        <p:cTn dur="1" fill="hold" display="0" masterRel="nextClick" afterEffect="1"/>
                                        <p:tgtEl>
                                          <p:spTgt spid="822"/>
                                        </p:tgtEl>
                                        <p:attrNameLst>
                                          <p:attrName>style.visibility</p:attrName>
                                        </p:attrNameLst>
                                      </p:cBhvr>
                                      <p:to>
                                        <p:strVal val="hidden"/>
                                      </p:to>
                                    </p:set>
                                  </p:subTnLst>
                                </p:cTn>
                              </p:par>
                              <p:par>
                                <p:cTn id="77" presetID="1" presetClass="entr" presetSubtype="0" fill="hold" grpId="0" nodeType="withEffect">
                                  <p:stCondLst>
                                    <p:cond delay="0"/>
                                  </p:stCondLst>
                                  <p:childTnLst>
                                    <p:set>
                                      <p:cBhvr>
                                        <p:cTn id="78" dur="1" fill="hold">
                                          <p:stCondLst>
                                            <p:cond delay="0"/>
                                          </p:stCondLst>
                                        </p:cTn>
                                        <p:tgtEl>
                                          <p:spTgt spid="8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21"/>
                                        </p:tgtEl>
                                        <p:attrNameLst>
                                          <p:attrName>style.visibility</p:attrName>
                                        </p:attrNameLst>
                                      </p:cBhvr>
                                      <p:to>
                                        <p:strVal val="visible"/>
                                      </p:to>
                                    </p:set>
                                  </p:childTnLst>
                                  <p:subTnLst>
                                    <p:set>
                                      <p:cBhvr override="childStyle">
                                        <p:cTn dur="1" fill="hold" display="0" masterRel="nextClick" afterEffect="1"/>
                                        <p:tgtEl>
                                          <p:spTgt spid="821"/>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20"/>
                                        </p:tgtEl>
                                        <p:attrNameLst>
                                          <p:attrName>style.visibility</p:attrName>
                                        </p:attrNameLst>
                                      </p:cBhvr>
                                      <p:to>
                                        <p:strVal val="visible"/>
                                      </p:to>
                                    </p:set>
                                  </p:childTnLst>
                                  <p:subTnLst>
                                    <p:set>
                                      <p:cBhvr override="childStyle">
                                        <p:cTn dur="1" fill="hold" display="0" masterRel="nextClick" afterEffect="1"/>
                                        <p:tgtEl>
                                          <p:spTgt spid="82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19"/>
                                        </p:tgtEl>
                                        <p:attrNameLst>
                                          <p:attrName>style.visibility</p:attrName>
                                        </p:attrNameLst>
                                      </p:cBhvr>
                                      <p:to>
                                        <p:strVal val="visible"/>
                                      </p:to>
                                    </p:set>
                                  </p:childTnLst>
                                  <p:subTnLst>
                                    <p:set>
                                      <p:cBhvr override="childStyle">
                                        <p:cTn dur="1" fill="hold" display="0" masterRel="nextClick" afterEffect="1"/>
                                        <p:tgtEl>
                                          <p:spTgt spid="819"/>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18"/>
                                        </p:tgtEl>
                                        <p:attrNameLst>
                                          <p:attrName>style.visibility</p:attrName>
                                        </p:attrNameLst>
                                      </p:cBhvr>
                                      <p:to>
                                        <p:strVal val="visible"/>
                                      </p:to>
                                    </p:set>
                                  </p:childTnLst>
                                  <p:subTnLst>
                                    <p:set>
                                      <p:cBhvr override="childStyle">
                                        <p:cTn dur="1" fill="hold" display="0" masterRel="nextClick" afterEffect="1"/>
                                        <p:tgtEl>
                                          <p:spTgt spid="8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p:cNvSpPr>
          <p:nvPr>
            <p:ph type="body" idx="4294967295"/>
          </p:nvPr>
        </p:nvSpPr>
        <p:spPr>
          <a:xfrm>
            <a:off x="179388" y="1700213"/>
            <a:ext cx="8856662" cy="4425950"/>
          </a:xfrm>
        </p:spPr>
        <p:txBody>
          <a:bodyPr vert="horz" wrap="square" lIns="91440" tIns="45720" rIns="91440" bIns="45720" anchor="t" anchorCtr="0"/>
          <a:p>
            <a:pPr eaLnBrk="1" hangingPunct="1">
              <a:lnSpc>
                <a:spcPct val="110000"/>
              </a:lnSpc>
            </a:pPr>
            <a:r>
              <a:rPr lang="zh-CN" altLang="en-US" sz="2800" b="1" dirty="0">
                <a:latin typeface="Times New Roman" panose="02020603050405020304" pitchFamily="18" charset="0"/>
                <a:ea typeface="楷体" panose="02010609060101010101" pitchFamily="49" charset="-122"/>
              </a:rPr>
              <a:t>从下到上，循环对每一条扫描线处理：</a:t>
            </a:r>
            <a:endParaRPr lang="en-US" altLang="zh-CN" sz="2800" b="1" dirty="0">
              <a:latin typeface="Times New Roman" panose="02020603050405020304" pitchFamily="18" charset="0"/>
              <a:ea typeface="楷体" panose="02010609060101010101" pitchFamily="49" charset="-122"/>
            </a:endParaRPr>
          </a:p>
          <a:p>
            <a:pPr marL="971550" lvl="1" indent="-514350" eaLnBrk="1" hangingPunct="1">
              <a:lnSpc>
                <a:spcPct val="110000"/>
              </a:lnSpc>
              <a:buAutoNum type="arabicPeriod"/>
            </a:pPr>
            <a:r>
              <a:rPr lang="zh-CN" altLang="en-US" sz="2600" b="1" dirty="0">
                <a:solidFill>
                  <a:srgbClr val="0033CC"/>
                </a:solidFill>
                <a:latin typeface="Times New Roman" panose="02020603050405020304" pitchFamily="18" charset="0"/>
                <a:ea typeface="楷体" panose="02010609060101010101" pitchFamily="49" charset="-122"/>
              </a:rPr>
              <a:t>求交</a:t>
            </a:r>
            <a:r>
              <a:rPr lang="zh-CN" altLang="en-US" sz="2600" b="1" dirty="0">
                <a:latin typeface="Times New Roman" panose="02020603050405020304" pitchFamily="18" charset="0"/>
                <a:ea typeface="楷体" panose="02010609060101010101" pitchFamily="49" charset="-122"/>
              </a:rPr>
              <a:t>：计算当前扫描线与多边形各边的交点</a:t>
            </a:r>
            <a:endParaRPr lang="en-US" altLang="zh-CN" sz="2600" b="1" dirty="0">
              <a:latin typeface="Times New Roman" panose="02020603050405020304" pitchFamily="18" charset="0"/>
              <a:ea typeface="楷体" panose="02010609060101010101" pitchFamily="49" charset="-122"/>
            </a:endParaRPr>
          </a:p>
          <a:p>
            <a:pPr marL="971550" lvl="1" indent="-514350" eaLnBrk="1" hangingPunct="1">
              <a:lnSpc>
                <a:spcPct val="110000"/>
              </a:lnSpc>
              <a:buAutoNum type="arabicPeriod"/>
            </a:pPr>
            <a:r>
              <a:rPr lang="zh-CN" altLang="en-US" sz="2600" b="1" dirty="0">
                <a:solidFill>
                  <a:srgbClr val="0033CC"/>
                </a:solidFill>
                <a:latin typeface="Times New Roman" panose="02020603050405020304" pitchFamily="18" charset="0"/>
                <a:ea typeface="楷体" panose="02010609060101010101" pitchFamily="49" charset="-122"/>
              </a:rPr>
              <a:t>排序</a:t>
            </a:r>
            <a:r>
              <a:rPr lang="zh-CN" altLang="en-US" sz="2600" b="1" dirty="0">
                <a:latin typeface="Times New Roman" panose="02020603050405020304" pitchFamily="18" charset="0"/>
                <a:ea typeface="楷体" panose="02010609060101010101" pitchFamily="49" charset="-122"/>
              </a:rPr>
              <a:t>：将所有交点按照</a:t>
            </a:r>
            <a:r>
              <a:rPr lang="en-US" altLang="zh-CN" sz="2600" b="1" dirty="0">
                <a:latin typeface="Times New Roman" panose="02020603050405020304" pitchFamily="18" charset="0"/>
                <a:ea typeface="楷体" panose="02010609060101010101" pitchFamily="49" charset="-122"/>
              </a:rPr>
              <a:t>x</a:t>
            </a:r>
            <a:r>
              <a:rPr lang="zh-CN" altLang="en-US" sz="2600" b="1" dirty="0">
                <a:latin typeface="Times New Roman" panose="02020603050405020304" pitchFamily="18" charset="0"/>
                <a:ea typeface="楷体" panose="02010609060101010101" pitchFamily="49" charset="-122"/>
              </a:rPr>
              <a:t>值递增排序</a:t>
            </a:r>
            <a:endParaRPr lang="en-US" altLang="zh-CN" sz="2600" b="1" dirty="0">
              <a:latin typeface="Times New Roman" panose="02020603050405020304" pitchFamily="18" charset="0"/>
              <a:ea typeface="楷体" panose="02010609060101010101" pitchFamily="49" charset="-122"/>
            </a:endParaRPr>
          </a:p>
          <a:p>
            <a:pPr marL="971550" lvl="1" indent="-514350" eaLnBrk="1" hangingPunct="1">
              <a:lnSpc>
                <a:spcPct val="110000"/>
              </a:lnSpc>
              <a:buAutoNum type="arabicPeriod"/>
            </a:pPr>
            <a:r>
              <a:rPr lang="zh-CN" altLang="en-US" sz="2600" b="1" dirty="0">
                <a:solidFill>
                  <a:srgbClr val="0033CC"/>
                </a:solidFill>
                <a:latin typeface="Times New Roman" panose="02020603050405020304" pitchFamily="18" charset="0"/>
                <a:ea typeface="楷体" panose="02010609060101010101" pitchFamily="49" charset="-122"/>
              </a:rPr>
              <a:t>配对</a:t>
            </a:r>
            <a:r>
              <a:rPr lang="zh-CN" altLang="en-US" sz="2600" b="1" dirty="0">
                <a:latin typeface="Times New Roman" panose="02020603050405020304" pitchFamily="18" charset="0"/>
                <a:ea typeface="楷体" panose="02010609060101010101" pitchFamily="49" charset="-122"/>
              </a:rPr>
              <a:t>：第一个与第二个，第三与第四，</a:t>
            </a:r>
            <a:r>
              <a:rPr lang="en-US" altLang="zh-CN" sz="2600" b="1" dirty="0">
                <a:latin typeface="Times New Roman" panose="02020603050405020304" pitchFamily="18" charset="0"/>
                <a:ea typeface="楷体" panose="02010609060101010101" pitchFamily="49" charset="-122"/>
              </a:rPr>
              <a:t>…</a:t>
            </a:r>
            <a:r>
              <a:rPr lang="zh-CN" altLang="en-US" sz="2600" b="1" dirty="0">
                <a:latin typeface="Times New Roman" panose="02020603050405020304" pitchFamily="18" charset="0"/>
                <a:ea typeface="楷体" panose="02010609060101010101" pitchFamily="49" charset="-122"/>
              </a:rPr>
              <a:t>每对交点代表扫描线上一个应填充区域</a:t>
            </a:r>
            <a:endParaRPr lang="en-US" altLang="zh-CN" sz="2600" b="1" dirty="0">
              <a:latin typeface="Times New Roman" panose="02020603050405020304" pitchFamily="18" charset="0"/>
              <a:ea typeface="楷体" panose="02010609060101010101" pitchFamily="49" charset="-122"/>
            </a:endParaRPr>
          </a:p>
          <a:p>
            <a:pPr marL="971550" lvl="1" indent="-514350" eaLnBrk="1" hangingPunct="1">
              <a:lnSpc>
                <a:spcPct val="110000"/>
              </a:lnSpc>
              <a:buAutoNum type="arabicPeriod"/>
            </a:pPr>
            <a:r>
              <a:rPr lang="zh-CN" altLang="en-US" sz="2600" b="1" dirty="0">
                <a:solidFill>
                  <a:srgbClr val="0033CC"/>
                </a:solidFill>
                <a:latin typeface="Times New Roman" panose="02020603050405020304" pitchFamily="18" charset="0"/>
                <a:ea typeface="楷体" panose="02010609060101010101" pitchFamily="49" charset="-122"/>
              </a:rPr>
              <a:t>填充</a:t>
            </a:r>
            <a:r>
              <a:rPr lang="zh-CN" altLang="en-US" sz="2600" b="1" dirty="0">
                <a:latin typeface="Times New Roman" panose="02020603050405020304" pitchFamily="18" charset="0"/>
                <a:ea typeface="楷体" panose="02010609060101010101" pitchFamily="49" charset="-122"/>
              </a:rPr>
              <a:t>：相交区域内填充多边形颜色，外部设为背景色</a:t>
            </a:r>
            <a:endParaRPr lang="zh-CN" altLang="en-US" sz="2600" b="1" dirty="0">
              <a:latin typeface="Times New Roman" panose="02020603050405020304" pitchFamily="18" charset="0"/>
              <a:ea typeface="楷体" panose="02010609060101010101" pitchFamily="49" charset="-122"/>
            </a:endParaRPr>
          </a:p>
        </p:txBody>
      </p:sp>
      <p:sp>
        <p:nvSpPr>
          <p:cNvPr id="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步骤</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395288" y="1341438"/>
            <a:ext cx="8229600" cy="5353050"/>
          </a:xfrm>
        </p:spPr>
        <p:txBody>
          <a:bodyPr vert="horz" wrap="square" lIns="91440" tIns="45720" rIns="91440" bIns="45720" anchor="t" anchorCtr="0"/>
          <a:p>
            <a:pPr eaLnBrk="1" hangingPunct="1">
              <a:buFont typeface="Wingdings" panose="05000000000000000000" pitchFamily="2" charset="2"/>
              <a:buChar char="p"/>
            </a:pPr>
            <a:r>
              <a:rPr lang="en-US" altLang="en-US" b="1" dirty="0">
                <a:latin typeface="楷体" panose="02010609060101010101" pitchFamily="49" charset="-122"/>
                <a:ea typeface="楷体" panose="02010609060101010101" pitchFamily="49" charset="-122"/>
                <a:cs typeface="+mn-cs"/>
              </a:rPr>
              <a:t>奇点的处理（与前面相同）</a:t>
            </a:r>
            <a:endParaRPr lang="en-US" altLang="en-US" b="1" dirty="0">
              <a:latin typeface="楷体" panose="02010609060101010101" pitchFamily="49" charset="-122"/>
              <a:ea typeface="楷体" panose="02010609060101010101" pitchFamily="49" charset="-122"/>
              <a:cs typeface="+mn-cs"/>
            </a:endParaRPr>
          </a:p>
          <a:p>
            <a:pPr eaLnBrk="1" hangingPunct="1"/>
            <a:r>
              <a:rPr lang="en-US" altLang="en-US" sz="2400" b="1" dirty="0">
                <a:latin typeface="楷体" panose="02010609060101010101" pitchFamily="49" charset="-122"/>
                <a:ea typeface="楷体" panose="02010609060101010101" pitchFamily="49" charset="-122"/>
                <a:cs typeface="+mn-cs"/>
              </a:rPr>
              <a:t>对扫描的影响</a:t>
            </a:r>
            <a:endParaRPr lang="en-US" altLang="en-US" sz="2400" b="1" dirty="0">
              <a:latin typeface="楷体" panose="02010609060101010101" pitchFamily="49" charset="-122"/>
              <a:ea typeface="楷体" panose="02010609060101010101" pitchFamily="49" charset="-122"/>
              <a:cs typeface="+mn-cs"/>
            </a:endParaRPr>
          </a:p>
          <a:p>
            <a:pPr eaLnBrk="1" hangingPunct="1"/>
            <a:r>
              <a:rPr lang="en-US" altLang="en-US" sz="2400" b="1" dirty="0">
                <a:latin typeface="楷体" panose="02010609060101010101" pitchFamily="49" charset="-122"/>
                <a:ea typeface="楷体" panose="02010609060101010101" pitchFamily="49" charset="-122"/>
                <a:cs typeface="+mn-cs"/>
              </a:rPr>
              <a:t>分为</a:t>
            </a:r>
            <a:r>
              <a:rPr lang="en-US" altLang="zh-CN" sz="2400" b="1" dirty="0">
                <a:latin typeface="楷体" panose="02010609060101010101" pitchFamily="49" charset="-122"/>
                <a:ea typeface="楷体" panose="02010609060101010101" pitchFamily="49" charset="-122"/>
                <a:cs typeface="+mn-cs"/>
              </a:rPr>
              <a:t>3</a:t>
            </a:r>
            <a:r>
              <a:rPr lang="en-US" altLang="en-US" sz="2400" b="1" dirty="0">
                <a:latin typeface="楷体" panose="02010609060101010101" pitchFamily="49" charset="-122"/>
                <a:ea typeface="楷体" panose="02010609060101010101" pitchFamily="49" charset="-122"/>
                <a:cs typeface="+mn-cs"/>
              </a:rPr>
              <a:t>种情况</a:t>
            </a:r>
            <a:endParaRPr lang="en-US" altLang="zh-CN" sz="2400" b="1" dirty="0">
              <a:latin typeface="楷体" panose="02010609060101010101" pitchFamily="49" charset="-122"/>
              <a:ea typeface="楷体" panose="02010609060101010101" pitchFamily="49" charset="-122"/>
              <a:cs typeface="+mn-cs"/>
            </a:endParaRPr>
          </a:p>
          <a:p>
            <a:pPr marL="971550" lvl="2" indent="-394970" eaLnBrk="1" hangingPunct="1">
              <a:lnSpc>
                <a:spcPct val="110000"/>
              </a:lnSpc>
              <a:spcBef>
                <a:spcPts val="600"/>
              </a:spcBef>
              <a:buFont typeface="宋体" panose="02010600030101010101" pitchFamily="2" charset="-122"/>
              <a:buAutoNum type="circleNumDbPlain"/>
            </a:pPr>
            <a:r>
              <a:rPr lang="zh-CN" altLang="en-US" sz="2400" b="1" dirty="0">
                <a:solidFill>
                  <a:srgbClr val="3333FF"/>
                </a:solidFill>
                <a:latin typeface="楷体" panose="02010609060101010101" pitchFamily="49" charset="-122"/>
                <a:ea typeface="楷体" panose="02010609060101010101" pitchFamily="49" charset="-122"/>
              </a:rPr>
              <a:t>顶点为非极值点</a:t>
            </a:r>
            <a:r>
              <a:rPr lang="zh-CN" altLang="en-US" sz="2400" b="1" dirty="0">
                <a:latin typeface="楷体" panose="02010609060101010101" pitchFamily="49" charset="-122"/>
                <a:ea typeface="楷体" panose="02010609060101010101" pitchFamily="49" charset="-122"/>
              </a:rPr>
              <a:t>：交点算</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个。如</a:t>
            </a:r>
            <a:r>
              <a:rPr lang="en-US" altLang="zh-CN" sz="2400" b="1" dirty="0">
                <a:latin typeface="楷体" panose="02010609060101010101" pitchFamily="49" charset="-122"/>
                <a:ea typeface="楷体" panose="02010609060101010101" pitchFamily="49" charset="-122"/>
              </a:rPr>
              <a:t>P1</a:t>
            </a:r>
            <a:endParaRPr lang="zh-CN" altLang="en-US" sz="2400" b="1" dirty="0">
              <a:latin typeface="楷体" panose="02010609060101010101" pitchFamily="49" charset="-122"/>
              <a:ea typeface="楷体" panose="02010609060101010101" pitchFamily="49" charset="-122"/>
            </a:endParaRPr>
          </a:p>
          <a:p>
            <a:pPr marL="971550" lvl="2" indent="-394970" eaLnBrk="1" hangingPunct="1">
              <a:lnSpc>
                <a:spcPct val="110000"/>
              </a:lnSpc>
              <a:spcBef>
                <a:spcPts val="600"/>
              </a:spcBef>
              <a:buAutoNum type="circleNumDbPlain"/>
            </a:pPr>
            <a:r>
              <a:rPr lang="zh-CN" altLang="en-US" sz="2400" b="1" dirty="0">
                <a:solidFill>
                  <a:srgbClr val="3333FF"/>
                </a:solidFill>
                <a:latin typeface="楷体" panose="02010609060101010101" pitchFamily="49" charset="-122"/>
                <a:ea typeface="楷体" panose="02010609060101010101" pitchFamily="49" charset="-122"/>
              </a:rPr>
              <a:t>顶点为极大值点</a:t>
            </a:r>
            <a:r>
              <a:rPr lang="zh-CN" altLang="en-US" sz="2400" b="1" dirty="0">
                <a:latin typeface="楷体" panose="02010609060101010101" pitchFamily="49" charset="-122"/>
                <a:ea typeface="楷体" panose="02010609060101010101" pitchFamily="49" charset="-122"/>
              </a:rPr>
              <a:t>：交点算</a:t>
            </a:r>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个。如</a:t>
            </a:r>
            <a:r>
              <a:rPr lang="en-US" altLang="zh-CN" sz="2400" b="1" dirty="0">
                <a:latin typeface="楷体" panose="02010609060101010101" pitchFamily="49" charset="-122"/>
                <a:ea typeface="楷体" panose="02010609060101010101" pitchFamily="49" charset="-122"/>
              </a:rPr>
              <a:t>P2</a:t>
            </a:r>
            <a:endParaRPr lang="en-US" altLang="zh-CN" sz="2400" b="1" dirty="0">
              <a:latin typeface="楷体" panose="02010609060101010101" pitchFamily="49" charset="-122"/>
              <a:ea typeface="楷体" panose="02010609060101010101" pitchFamily="49" charset="-122"/>
            </a:endParaRPr>
          </a:p>
          <a:p>
            <a:pPr marL="971550" lvl="2" indent="-394970" eaLnBrk="1" hangingPunct="1">
              <a:lnSpc>
                <a:spcPct val="110000"/>
              </a:lnSpc>
              <a:spcBef>
                <a:spcPts val="600"/>
              </a:spcBef>
              <a:buAutoNum type="circleNumDbPlain"/>
            </a:pPr>
            <a:r>
              <a:rPr lang="zh-CN" altLang="en-US" sz="2400" b="1" dirty="0">
                <a:solidFill>
                  <a:srgbClr val="3333FF"/>
                </a:solidFill>
                <a:latin typeface="楷体" panose="02010609060101010101" pitchFamily="49" charset="-122"/>
                <a:ea typeface="楷体" panose="02010609060101010101" pitchFamily="49" charset="-122"/>
              </a:rPr>
              <a:t>顶点为极小值点</a:t>
            </a:r>
            <a:r>
              <a:rPr lang="zh-CN" altLang="en-US" sz="2400" b="1" dirty="0">
                <a:latin typeface="楷体" panose="02010609060101010101" pitchFamily="49" charset="-122"/>
                <a:ea typeface="楷体" panose="02010609060101010101" pitchFamily="49" charset="-122"/>
              </a:rPr>
              <a:t>：交点算</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个。如</a:t>
            </a:r>
            <a:r>
              <a:rPr lang="en-US" altLang="zh-CN" sz="2400" b="1" dirty="0">
                <a:latin typeface="楷体" panose="02010609060101010101" pitchFamily="49" charset="-122"/>
                <a:ea typeface="楷体" panose="02010609060101010101" pitchFamily="49" charset="-122"/>
              </a:rPr>
              <a:t>P3</a:t>
            </a:r>
            <a:endParaRPr lang="en-US" altLang="zh-CN" sz="2400" b="1" dirty="0">
              <a:latin typeface="楷体" panose="02010609060101010101" pitchFamily="49" charset="-122"/>
              <a:ea typeface="楷体" panose="02010609060101010101" pitchFamily="49" charset="-122"/>
            </a:endParaRPr>
          </a:p>
          <a:p>
            <a:pPr marL="971550" lvl="2" indent="-394970" eaLnBrk="1" hangingPunct="1">
              <a:lnSpc>
                <a:spcPct val="110000"/>
              </a:lnSpc>
              <a:spcBef>
                <a:spcPts val="600"/>
              </a:spcBef>
              <a:buAutoNum type="circleNumDbPlain"/>
            </a:pPr>
            <a:endParaRPr lang="en-US" altLang="zh-CN" sz="2400" b="1" dirty="0">
              <a:latin typeface="楷体" panose="02010609060101010101" pitchFamily="49" charset="-122"/>
              <a:ea typeface="楷体" panose="02010609060101010101" pitchFamily="49" charset="-122"/>
            </a:endParaRPr>
          </a:p>
          <a:p>
            <a:pPr marL="971550" lvl="2" indent="-394970" eaLnBrk="1" hangingPunct="1">
              <a:lnSpc>
                <a:spcPct val="110000"/>
              </a:lnSpc>
              <a:spcBef>
                <a:spcPts val="600"/>
              </a:spcBef>
              <a:buAutoNum type="circleNumDbPlain"/>
            </a:pPr>
            <a:endParaRPr lang="en-US" altLang="zh-CN" sz="2400" b="1" dirty="0">
              <a:latin typeface="楷体" panose="02010609060101010101" pitchFamily="49" charset="-122"/>
              <a:ea typeface="楷体" panose="02010609060101010101" pitchFamily="49" charset="-122"/>
            </a:endParaRPr>
          </a:p>
          <a:p>
            <a:pPr marL="971550" lvl="2" indent="-394970" eaLnBrk="1" hangingPunct="1">
              <a:lnSpc>
                <a:spcPct val="110000"/>
              </a:lnSpc>
              <a:spcBef>
                <a:spcPts val="600"/>
              </a:spcBef>
              <a:buAutoNum type="circleNumDbPlain"/>
            </a:pPr>
            <a:endParaRPr lang="en-US" altLang="zh-CN" sz="2400" b="1" dirty="0">
              <a:latin typeface="楷体" panose="02010609060101010101" pitchFamily="49" charset="-122"/>
              <a:ea typeface="楷体" panose="02010609060101010101" pitchFamily="49" charset="-122"/>
            </a:endParaRPr>
          </a:p>
          <a:p>
            <a:pPr eaLnBrk="1" hangingPunct="1">
              <a:lnSpc>
                <a:spcPct val="110000"/>
              </a:lnSpc>
              <a:spcBef>
                <a:spcPts val="600"/>
              </a:spcBef>
              <a:buFont typeface="Wingdings" panose="05000000000000000000" pitchFamily="2" charset="2"/>
              <a:buChar char="p"/>
            </a:pPr>
            <a:r>
              <a:rPr lang="en-US" altLang="en-US" b="1" dirty="0">
                <a:latin typeface="楷体" panose="02010609060101010101" pitchFamily="49" charset="-122"/>
                <a:ea typeface="楷体" panose="02010609060101010101" pitchFamily="49" charset="-122"/>
                <a:cs typeface="+mn-cs"/>
              </a:rPr>
              <a:t>水平边的处理：忽略</a:t>
            </a:r>
            <a:endParaRPr lang="en-US" altLang="zh-CN" dirty="0">
              <a:latin typeface="楷体" panose="02010609060101010101" pitchFamily="49" charset="-122"/>
              <a:ea typeface="楷体" panose="02010609060101010101" pitchFamily="49" charset="-122"/>
              <a:cs typeface="+mn-cs"/>
            </a:endParaRPr>
          </a:p>
        </p:txBody>
      </p:sp>
      <p:sp>
        <p:nvSpPr>
          <p:cNvPr id="16"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预处理</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17" name="矩形 16"/>
          <p:cNvSpPr/>
          <p:nvPr/>
        </p:nvSpPr>
        <p:spPr>
          <a:xfrm>
            <a:off x="1189038" y="4224338"/>
            <a:ext cx="5773738" cy="1016000"/>
          </a:xfrm>
          <a:prstGeom prst="rect">
            <a:avLst/>
          </a:prstGeom>
          <a:solidFill>
            <a:schemeClr val="lt1"/>
          </a:solidFill>
          <a:ln>
            <a:solidFill>
              <a:schemeClr val="accent1"/>
            </a:solidFill>
          </a:ln>
        </p:spPr>
        <p:style>
          <a:lnRef idx="2">
            <a:schemeClr val="accent1"/>
          </a:lnRef>
          <a:fillRef idx="1">
            <a:schemeClr val="lt1"/>
          </a:fillRef>
          <a:effectRef idx="0">
            <a:schemeClr val="accent1"/>
          </a:effectRef>
          <a:fontRef idx="minor">
            <a:schemeClr val="dk1"/>
          </a:fontRef>
        </p:style>
        <p:txBody>
          <a:bodyPr>
            <a:spAutoFit/>
          </a:bodyPr>
          <a:lstStyle/>
          <a:p>
            <a:pPr marL="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sng"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rPr>
              <a:t>实现上述交点计数的便捷处理方法：</a:t>
            </a:r>
            <a:endParaRPr kumimoji="0" lang="en-US" altLang="zh-CN" sz="2000" b="1" i="0" u="sng"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2"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66FF"/>
                </a:solidFill>
                <a:effectLst/>
                <a:uLnTx/>
                <a:uFillTx/>
                <a:latin typeface="华文中宋" panose="02010600040101010101" pitchFamily="2" charset="-122"/>
                <a:ea typeface="华文中宋" panose="02010600040101010101" pitchFamily="2" charset="-122"/>
                <a:cs typeface="+mn-cs"/>
              </a:rPr>
              <a:t>    对于边的上端点，不再与扫描线进行求交计算</a:t>
            </a:r>
            <a:endParaRPr kumimoji="0" lang="zh-CN" altLang="en-US" sz="2000" b="1" i="0" u="none" strike="noStrike" kern="1200" cap="none" spc="0" normalizeH="0" baseline="0" noProof="0" dirty="0">
              <a:ln>
                <a:noFill/>
              </a:ln>
              <a:solidFill>
                <a:srgbClr val="0066FF"/>
              </a:solidFill>
              <a:effectLst/>
              <a:uLnTx/>
              <a:uFillTx/>
              <a:latin typeface="华文中宋" panose="02010600040101010101" pitchFamily="2" charset="-122"/>
              <a:ea typeface="华文中宋" panose="02010600040101010101" pitchFamily="2" charset="-122"/>
              <a:cs typeface="+mn-cs"/>
            </a:endParaRPr>
          </a:p>
        </p:txBody>
      </p:sp>
      <p:grpSp>
        <p:nvGrpSpPr>
          <p:cNvPr id="39940" name="组合 18"/>
          <p:cNvGrpSpPr/>
          <p:nvPr/>
        </p:nvGrpSpPr>
        <p:grpSpPr>
          <a:xfrm>
            <a:off x="6443663" y="2205038"/>
            <a:ext cx="2449512" cy="2112962"/>
            <a:chOff x="6492869" y="4439735"/>
            <a:chExt cx="3264369" cy="2113465"/>
          </a:xfrm>
        </p:grpSpPr>
        <p:grpSp>
          <p:nvGrpSpPr>
            <p:cNvPr id="39941" name="组合 17"/>
            <p:cNvGrpSpPr/>
            <p:nvPr/>
          </p:nvGrpSpPr>
          <p:grpSpPr>
            <a:xfrm>
              <a:off x="6492869" y="4439735"/>
              <a:ext cx="3041650" cy="2019781"/>
              <a:chOff x="6492869" y="4439735"/>
              <a:chExt cx="3041650" cy="2019781"/>
            </a:xfrm>
          </p:grpSpPr>
          <p:cxnSp>
            <p:nvCxnSpPr>
              <p:cNvPr id="24" name="直接连接符 23"/>
              <p:cNvCxnSpPr/>
              <p:nvPr/>
            </p:nvCxnSpPr>
            <p:spPr>
              <a:xfrm flipV="1">
                <a:off x="7064081" y="4809710"/>
                <a:ext cx="810274" cy="1049588"/>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874355" y="4809710"/>
                <a:ext cx="306763" cy="643091"/>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8181118" y="4668389"/>
                <a:ext cx="533131" cy="784412"/>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14249" y="4657274"/>
                <a:ext cx="820853" cy="900327"/>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181118" y="5567128"/>
                <a:ext cx="1353984" cy="892388"/>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7064081" y="5859298"/>
                <a:ext cx="1117037" cy="600218"/>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064081" y="4809710"/>
                <a:ext cx="138360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487201" y="5452801"/>
                <a:ext cx="138783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92869" y="5859298"/>
                <a:ext cx="138148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951" name="TextBox 23"/>
              <p:cNvSpPr txBox="1"/>
              <p:nvPr/>
            </p:nvSpPr>
            <p:spPr>
              <a:xfrm>
                <a:off x="6800849" y="5974834"/>
                <a:ext cx="668869"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1</a:t>
                </a:r>
                <a:endParaRPr lang="zh-CN" altLang="en-US" baseline="-25000" dirty="0">
                  <a:latin typeface="等线" panose="02010600030101010101" pitchFamily="2" charset="-122"/>
                  <a:ea typeface="等线" panose="02010600030101010101" pitchFamily="2" charset="-122"/>
                </a:endParaRPr>
              </a:p>
            </p:txBody>
          </p:sp>
          <p:sp>
            <p:nvSpPr>
              <p:cNvPr id="39952" name="TextBox 24"/>
              <p:cNvSpPr txBox="1"/>
              <p:nvPr/>
            </p:nvSpPr>
            <p:spPr>
              <a:xfrm>
                <a:off x="7537451" y="4439735"/>
                <a:ext cx="668869"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2</a:t>
                </a:r>
                <a:endParaRPr lang="zh-CN" altLang="en-US" baseline="-25000" dirty="0">
                  <a:latin typeface="等线" panose="02010600030101010101" pitchFamily="2" charset="-122"/>
                  <a:ea typeface="等线" panose="02010600030101010101" pitchFamily="2" charset="-122"/>
                </a:endParaRPr>
              </a:p>
            </p:txBody>
          </p:sp>
          <p:sp>
            <p:nvSpPr>
              <p:cNvPr id="39953" name="TextBox 25"/>
              <p:cNvSpPr txBox="1"/>
              <p:nvPr/>
            </p:nvSpPr>
            <p:spPr>
              <a:xfrm>
                <a:off x="7992531" y="5426353"/>
                <a:ext cx="668869"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3</a:t>
                </a:r>
                <a:endParaRPr lang="zh-CN" altLang="en-US" baseline="-25000" dirty="0">
                  <a:latin typeface="等线" panose="02010600030101010101" pitchFamily="2" charset="-122"/>
                  <a:ea typeface="等线" panose="02010600030101010101" pitchFamily="2" charset="-122"/>
                </a:endParaRPr>
              </a:p>
            </p:txBody>
          </p:sp>
        </p:grpSp>
        <p:grpSp>
          <p:nvGrpSpPr>
            <p:cNvPr id="39954" name="组合 27"/>
            <p:cNvGrpSpPr/>
            <p:nvPr/>
          </p:nvGrpSpPr>
          <p:grpSpPr>
            <a:xfrm>
              <a:off x="6492875" y="4701734"/>
              <a:ext cx="3264363" cy="1851466"/>
              <a:chOff x="4715933" y="4524966"/>
              <a:chExt cx="3264363" cy="1851466"/>
            </a:xfrm>
          </p:grpSpPr>
          <p:cxnSp>
            <p:nvCxnSpPr>
              <p:cNvPr id="22" name="直接箭头连接符 21"/>
              <p:cNvCxnSpPr/>
              <p:nvPr/>
            </p:nvCxnSpPr>
            <p:spPr>
              <a:xfrm>
                <a:off x="4715926" y="6376432"/>
                <a:ext cx="326437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715926" y="4524966"/>
                <a:ext cx="0" cy="18514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内容占位符 2"/>
          <p:cNvSpPr>
            <a:spLocks noGrp="1"/>
          </p:cNvSpPr>
          <p:nvPr>
            <p:ph idx="1"/>
          </p:nvPr>
        </p:nvSpPr>
        <p:spPr>
          <a:xfrm>
            <a:off x="395288" y="1628775"/>
            <a:ext cx="8353425" cy="4525963"/>
          </a:xfrm>
        </p:spPr>
        <p:txBody>
          <a:bodyPr vert="horz" wrap="square" lIns="91440" tIns="45720" rIns="91440" bIns="45720" anchor="t" anchorCtr="0"/>
          <a:p>
            <a:pPr>
              <a:buNone/>
            </a:pPr>
            <a:r>
              <a:rPr lang="zh-CN" altLang="en-US" sz="2400" b="1" dirty="0">
                <a:latin typeface="楷体" panose="02010609060101010101" pitchFamily="49" charset="-122"/>
                <a:ea typeface="楷体" panose="02010609060101010101" pitchFamily="49" charset="-122"/>
                <a:cs typeface="+mn-cs"/>
              </a:rPr>
              <a:t>数据结构的设计</a:t>
            </a:r>
            <a:endParaRPr lang="en-US" altLang="zh-CN" sz="2400" b="1" dirty="0">
              <a:latin typeface="楷体" panose="02010609060101010101" pitchFamily="49" charset="-122"/>
              <a:ea typeface="楷体" panose="02010609060101010101" pitchFamily="49" charset="-122"/>
              <a:cs typeface="+mn-cs"/>
            </a:endParaRPr>
          </a:p>
          <a:p>
            <a:pPr>
              <a:buNone/>
            </a:pPr>
            <a:endParaRPr lang="en-US" altLang="zh-CN" sz="2400" b="1" dirty="0">
              <a:latin typeface="楷体" panose="02010609060101010101" pitchFamily="49" charset="-122"/>
              <a:ea typeface="楷体" panose="02010609060101010101" pitchFamily="49" charset="-122"/>
              <a:cs typeface="+mn-cs"/>
            </a:endParaRPr>
          </a:p>
          <a:p>
            <a:pPr>
              <a:buNone/>
            </a:pPr>
            <a:r>
              <a:rPr lang="zh-CN" altLang="en-US" sz="2400" b="1" dirty="0">
                <a:latin typeface="楷体" panose="02010609060101010101" pitchFamily="49" charset="-122"/>
                <a:ea typeface="楷体" panose="02010609060101010101" pitchFamily="49" charset="-122"/>
                <a:cs typeface="+mn-cs"/>
              </a:rPr>
              <a:t>为了提高效率，考虑处理细节</a:t>
            </a:r>
            <a:endParaRPr lang="en-US" altLang="zh-CN"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如何表示边？</a:t>
            </a:r>
            <a:endParaRPr lang="en-US" altLang="zh-CN"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能否只处理相交边？哪些边是相交边？如何记录交点？</a:t>
            </a:r>
            <a:endParaRPr lang="en-US" altLang="zh-CN"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什么时候需要加入新边？哪些边已经处理完毕（跟后续扫描线不会再相交），可以不再处理？</a:t>
            </a:r>
            <a:endParaRPr lang="zh-CN" altLang="en-US" sz="2400" b="1" dirty="0">
              <a:latin typeface="华文楷体" panose="02010600040101010101" pitchFamily="2" charset="-122"/>
              <a:ea typeface="华文楷体" panose="02010600040101010101" pitchFamily="2" charset="-122"/>
              <a:cs typeface="+mn-cs"/>
            </a:endParaRPr>
          </a:p>
          <a:p>
            <a:r>
              <a:rPr lang="zh-CN" altLang="en-US" sz="2400" b="1" dirty="0">
                <a:latin typeface="楷体" panose="02010609060101010101" pitchFamily="49" charset="-122"/>
                <a:ea typeface="楷体" panose="02010609060101010101" pitchFamily="49" charset="-122"/>
                <a:cs typeface="+mn-cs"/>
              </a:rPr>
              <a:t>如何快速计算交点？</a:t>
            </a:r>
            <a:endParaRPr lang="en-US" altLang="zh-CN" sz="2400" b="1" dirty="0">
              <a:latin typeface="楷体" panose="02010609060101010101" pitchFamily="49" charset="-122"/>
              <a:ea typeface="楷体" panose="02010609060101010101" pitchFamily="49" charset="-122"/>
              <a:cs typeface="+mn-cs"/>
            </a:endParaRPr>
          </a:p>
        </p:txBody>
      </p:sp>
      <p:sp>
        <p:nvSpPr>
          <p:cNvPr id="5"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endParaRPr kumimoji="0" lang="zh-CN" altLang="en-US" sz="3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3"/>
          <p:cNvSpPr>
            <a:spLocks noChangeArrowheads="1"/>
          </p:cNvSpPr>
          <p:nvPr/>
        </p:nvSpPr>
        <p:spPr bwMode="auto">
          <a:xfrm>
            <a:off x="323850" y="1417638"/>
            <a:ext cx="85693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342900" indent="-34290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1" indent="-3429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边结点</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1" indent="-3429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初始时，所有边按照</a:t>
            </a:r>
            <a:r>
              <a:rPr kumimoji="0" lang="zh-CN" altLang="en-US"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下端点</a:t>
            </a:r>
            <a:r>
              <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y</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坐标分组有序放在</a:t>
            </a:r>
            <a:r>
              <a:rPr kumimoji="0" lang="zh-CN" altLang="en-US" sz="2400" b="1"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边表</a:t>
            </a:r>
            <a:r>
              <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ET</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Sorted Edge Table</a:t>
            </a:r>
            <a:r>
              <a:rPr kumimoji="0" lang="zh-CN" altLang="en-US" sz="2000" b="1"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分类有序</a:t>
            </a:r>
            <a:r>
              <a:rPr kumimoji="0" lang="zh-CN"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中</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1" indent="-3429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为提高效率，在处理一条扫描线时仅对与它相交的边进行求交计算。</a:t>
            </a:r>
            <a:r>
              <a:rPr kumimoji="0" lang="zh-CN" altLang="en-US"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活动边表</a:t>
            </a:r>
            <a:r>
              <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AEL </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Active Edge List,</a:t>
            </a:r>
            <a:r>
              <a:rPr kumimoji="0" lang="zh-CN" altLang="en-US" sz="20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或称有效边表。教材标注</a:t>
            </a:r>
            <a:r>
              <a:rPr kumimoji="0" lang="en-US" altLang="zh-CN" sz="20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AET</a:t>
            </a:r>
            <a:r>
              <a:rPr kumimoji="0" lang="en-US" altLang="zh-CN"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：记录与当前扫描线相交的边，包含交点信息。</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如何更新相交边？</a:t>
            </a:r>
            <a:endParaRPr kumimoji="0" lang="en-US" altLang="zh-CN" sz="2400" b="1" i="0" u="none" strike="noStrike" kern="1200" cap="none" spc="0" normalizeH="0" baseline="0" noProof="0" smtClean="0">
              <a:ln>
                <a:noFill/>
              </a:ln>
              <a:solidFill>
                <a:srgbClr val="0066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539750" marR="0" lvl="0"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 加入新边：</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从下到上扫描，第一次与某边相遇时交点为该边下端点，去</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ET</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查找相应边加入</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539750" marR="0" lvl="0"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 剔除不相交边：</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比较扫描线和边上端点</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y</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如何快速计算扫描线与活动边的交点？</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边的连续性</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y++   x+=1/k</a:t>
            </a:r>
            <a:r>
              <a:rPr kumimoji="0" lang="zh-CN" altLang="en-US"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2400" b="1"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3010" name="组合 1"/>
          <p:cNvGrpSpPr/>
          <p:nvPr/>
        </p:nvGrpSpPr>
        <p:grpSpPr>
          <a:xfrm>
            <a:off x="6643688" y="4733925"/>
            <a:ext cx="2351087" cy="2057400"/>
            <a:chOff x="6859191" y="3152775"/>
            <a:chExt cx="2128838" cy="2489200"/>
          </a:xfrm>
        </p:grpSpPr>
        <p:pic>
          <p:nvPicPr>
            <p:cNvPr id="43011" name="图片 2"/>
            <p:cNvPicPr>
              <a:picLocks noChangeAspect="1"/>
            </p:cNvPicPr>
            <p:nvPr/>
          </p:nvPicPr>
          <p:blipFill>
            <a:blip r:embed="rId1"/>
            <a:stretch>
              <a:fillRect/>
            </a:stretch>
          </p:blipFill>
          <p:spPr>
            <a:xfrm>
              <a:off x="6909197" y="3152775"/>
              <a:ext cx="1957388" cy="2489200"/>
            </a:xfrm>
            <a:prstGeom prst="rect">
              <a:avLst/>
            </a:prstGeom>
            <a:noFill/>
            <a:ln w="9525">
              <a:noFill/>
            </a:ln>
          </p:spPr>
        </p:pic>
        <p:cxnSp>
          <p:nvCxnSpPr>
            <p:cNvPr id="9" name="直接连接符 8"/>
            <p:cNvCxnSpPr/>
            <p:nvPr/>
          </p:nvCxnSpPr>
          <p:spPr>
            <a:xfrm>
              <a:off x="6859191" y="5136837"/>
              <a:ext cx="2128838"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59191" y="4933245"/>
              <a:ext cx="2128838"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3014" name="组合 10"/>
            <p:cNvGrpSpPr/>
            <p:nvPr/>
          </p:nvGrpSpPr>
          <p:grpSpPr>
            <a:xfrm>
              <a:off x="7584281" y="5068889"/>
              <a:ext cx="271463" cy="369887"/>
              <a:chOff x="9901466" y="3542392"/>
              <a:chExt cx="361042" cy="369332"/>
            </a:xfrm>
          </p:grpSpPr>
          <p:sp>
            <p:nvSpPr>
              <p:cNvPr id="12" name="椭圆 11"/>
              <p:cNvSpPr/>
              <p:nvPr/>
            </p:nvSpPr>
            <p:spPr>
              <a:xfrm>
                <a:off x="10160636" y="3552704"/>
                <a:ext cx="101323" cy="863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6" name="TextBox 2"/>
              <p:cNvSpPr txBox="1"/>
              <p:nvPr/>
            </p:nvSpPr>
            <p:spPr>
              <a:xfrm>
                <a:off x="9901466" y="3542392"/>
                <a:ext cx="266700" cy="369332"/>
              </a:xfrm>
              <a:prstGeom prst="rect">
                <a:avLst/>
              </a:prstGeom>
              <a:noFill/>
              <a:ln w="9525">
                <a:noFill/>
              </a:ln>
            </p:spPr>
            <p:txBody>
              <a:bodyPr anchor="t" anchorCtr="0">
                <a:spAutoFit/>
              </a:bodyPr>
              <a:p>
                <a:r>
                  <a:rPr lang="en-US" altLang="zh-CN" dirty="0">
                    <a:latin typeface="Times New Roman" panose="02020603050405020304" pitchFamily="18" charset="0"/>
                    <a:ea typeface="等线" panose="02010600030101010101" pitchFamily="2" charset="-122"/>
                  </a:rPr>
                  <a:t>A</a:t>
                </a:r>
                <a:endParaRPr lang="zh-CN" altLang="en-US" dirty="0">
                  <a:latin typeface="Times New Roman" panose="02020603050405020304" pitchFamily="18" charset="0"/>
                  <a:ea typeface="等线" panose="02010600030101010101" pitchFamily="2" charset="-122"/>
                </a:endParaRPr>
              </a:p>
            </p:txBody>
          </p:sp>
        </p:grpSp>
        <p:grpSp>
          <p:nvGrpSpPr>
            <p:cNvPr id="43017" name="组合 13"/>
            <p:cNvGrpSpPr/>
            <p:nvPr/>
          </p:nvGrpSpPr>
          <p:grpSpPr>
            <a:xfrm>
              <a:off x="8102203" y="4495800"/>
              <a:ext cx="200025" cy="471488"/>
              <a:chOff x="10592256" y="2969305"/>
              <a:chExt cx="266700" cy="471034"/>
            </a:xfrm>
          </p:grpSpPr>
          <p:sp>
            <p:nvSpPr>
              <p:cNvPr id="15" name="椭圆 14"/>
              <p:cNvSpPr/>
              <p:nvPr/>
            </p:nvSpPr>
            <p:spPr>
              <a:xfrm>
                <a:off x="10696242" y="3352602"/>
                <a:ext cx="101579" cy="882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9" name="TextBox 12"/>
              <p:cNvSpPr txBox="1"/>
              <p:nvPr/>
            </p:nvSpPr>
            <p:spPr>
              <a:xfrm>
                <a:off x="10592256" y="2969305"/>
                <a:ext cx="266700" cy="369332"/>
              </a:xfrm>
              <a:prstGeom prst="rect">
                <a:avLst/>
              </a:prstGeom>
              <a:noFill/>
              <a:ln w="9525">
                <a:noFill/>
              </a:ln>
            </p:spPr>
            <p:txBody>
              <a:bodyPr anchor="t" anchorCtr="0">
                <a:spAutoFit/>
              </a:bodyPr>
              <a:p>
                <a:r>
                  <a:rPr lang="en-US" altLang="zh-CN" dirty="0">
                    <a:latin typeface="Times New Roman" panose="02020603050405020304" pitchFamily="18" charset="0"/>
                    <a:ea typeface="等线" panose="02010600030101010101" pitchFamily="2" charset="-122"/>
                  </a:rPr>
                  <a:t>B</a:t>
                </a:r>
                <a:endParaRPr lang="zh-CN" altLang="en-US" dirty="0">
                  <a:latin typeface="Times New Roman" panose="02020603050405020304" pitchFamily="18" charset="0"/>
                  <a:ea typeface="等线" panose="02010600030101010101" pitchFamily="2" charset="-122"/>
                </a:endParaRPr>
              </a:p>
            </p:txBody>
          </p:sp>
        </p:grpSp>
      </p:grpSp>
      <p:sp>
        <p:nvSpPr>
          <p:cNvPr id="14"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0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endParaRPr kumimoji="0" lang="zh-CN" altLang="en-US" sz="3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2"/>
          <p:cNvSpPr/>
          <p:nvPr/>
        </p:nvSpPr>
        <p:spPr>
          <a:xfrm>
            <a:off x="295275" y="1584325"/>
            <a:ext cx="5432425" cy="1069975"/>
          </a:xfrm>
          <a:prstGeom prst="rect">
            <a:avLst/>
          </a:prstGeom>
          <a:noFill/>
          <a:ln w="9525">
            <a:noFill/>
          </a:ln>
        </p:spPr>
        <p:txBody>
          <a:bodyPr anchor="t" anchorCtr="0">
            <a:spAutoFit/>
          </a:bodyPr>
          <a:p>
            <a:pPr marL="0" lvl="1" indent="0" algn="l" rtl="0" eaLnBrk="1" fontAlgn="base" hangingPunct="1">
              <a:lnSpc>
                <a:spcPct val="15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ET</a:t>
            </a:r>
            <a:r>
              <a:rPr lang="zh-CN" altLang="en-US" sz="2300" b="1" dirty="0">
                <a:solidFill>
                  <a:schemeClr val="tx1"/>
                </a:solidFill>
                <a:latin typeface="楷体" panose="02010609060101010101" pitchFamily="49" charset="-122"/>
                <a:ea typeface="楷体" panose="02010609060101010101" pitchFamily="49" charset="-122"/>
              </a:rPr>
              <a:t>和</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的基本元素都是边结点</a:t>
            </a:r>
            <a:endParaRPr lang="en-US" altLang="zh-CN" sz="2300" b="1" dirty="0">
              <a:solidFill>
                <a:schemeClr val="tx1"/>
              </a:solidFill>
              <a:latin typeface="楷体" panose="02010609060101010101" pitchFamily="49" charset="-122"/>
              <a:ea typeface="楷体" panose="02010609060101010101" pitchFamily="49" charset="-122"/>
            </a:endParaRPr>
          </a:p>
          <a:p>
            <a:pPr marL="0" lvl="1" indent="0" algn="l" rtl="0" eaLnBrk="1" fontAlgn="base" hangingPunct="1">
              <a:lnSpc>
                <a:spcPct val="150000"/>
              </a:lnSpc>
              <a:spcBef>
                <a:spcPct val="0"/>
              </a:spcBef>
              <a:spcAft>
                <a:spcPct val="0"/>
              </a:spcAft>
              <a:buNone/>
            </a:pPr>
            <a:r>
              <a:rPr lang="zh-CN" altLang="en-US" sz="2300" b="1" dirty="0">
                <a:solidFill>
                  <a:schemeClr val="tx1"/>
                </a:solidFill>
                <a:latin typeface="楷体" panose="02010609060101010101" pitchFamily="49" charset="-122"/>
                <a:ea typeface="楷体" panose="02010609060101010101" pitchFamily="49" charset="-122"/>
              </a:rPr>
              <a:t>边结点</a:t>
            </a:r>
            <a:endParaRPr lang="en-US" altLang="zh-CN" sz="2300" b="1" dirty="0">
              <a:solidFill>
                <a:schemeClr val="tx1"/>
              </a:solidFill>
              <a:latin typeface="楷体" panose="02010609060101010101" pitchFamily="49" charset="-122"/>
              <a:ea typeface="楷体" panose="02010609060101010101" pitchFamily="49" charset="-122"/>
            </a:endParaRPr>
          </a:p>
        </p:txBody>
      </p:sp>
      <p:grpSp>
        <p:nvGrpSpPr>
          <p:cNvPr id="45058" name="组合 16"/>
          <p:cNvGrpSpPr/>
          <p:nvPr/>
        </p:nvGrpSpPr>
        <p:grpSpPr>
          <a:xfrm>
            <a:off x="2019300" y="2168525"/>
            <a:ext cx="3708400" cy="457200"/>
            <a:chOff x="1600200" y="2819400"/>
            <a:chExt cx="3200400" cy="457200"/>
          </a:xfrm>
        </p:grpSpPr>
        <p:sp>
          <p:nvSpPr>
            <p:cNvPr id="8" name="矩形 7"/>
            <p:cNvSpPr/>
            <p:nvPr/>
          </p:nvSpPr>
          <p:spPr>
            <a:xfrm>
              <a:off x="1600200" y="2819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y</a:t>
              </a:r>
              <a:r>
                <a:rPr kumimoji="0" lang="en-US" altLang="zh-CN" sz="2000" b="1" i="0" u="none" strike="noStrike" kern="1200" cap="none" spc="0" normalizeH="0" baseline="-25000" noProof="0" dirty="0" err="1">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max</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p:cNvSpPr/>
            <p:nvPr/>
          </p:nvSpPr>
          <p:spPr>
            <a:xfrm>
              <a:off x="2286000" y="2819400"/>
              <a:ext cx="762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x</a:t>
              </a:r>
              <a:r>
                <a:rPr kumimoji="0" lang="en-US" altLang="zh-CN" sz="2000" b="1" i="0" u="none" strike="noStrike" kern="1200" cap="none" spc="0" normalizeH="0" baseline="-2500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min</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0" name="矩形 9"/>
            <p:cNvSpPr/>
            <p:nvPr/>
          </p:nvSpPr>
          <p:spPr>
            <a:xfrm>
              <a:off x="3962400" y="2819400"/>
              <a:ext cx="838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next</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 name="矩形 10"/>
            <p:cNvSpPr/>
            <p:nvPr/>
          </p:nvSpPr>
          <p:spPr>
            <a:xfrm>
              <a:off x="3048000" y="28194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deltax</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sp>
        <p:nvSpPr>
          <p:cNvPr id="12" name="矩形 11"/>
          <p:cNvSpPr/>
          <p:nvPr/>
        </p:nvSpPr>
        <p:spPr>
          <a:xfrm>
            <a:off x="179388" y="2871788"/>
            <a:ext cx="5937250" cy="32940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typedef</a:t>
            </a:r>
            <a:r>
              <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struct</a:t>
            </a:r>
            <a:r>
              <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Edge</a:t>
            </a:r>
            <a:endPar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int </a:t>
            </a:r>
            <a:r>
              <a:rPr kumimoji="0" lang="en-US" altLang="zh-CN" sz="2000" b="1"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ymax</a:t>
            </a: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该边上端点</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y</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坐标</a:t>
            </a:r>
            <a:endParaRPr kumimoji="0" lang="en-US" altLang="zh-CN" sz="2000" b="1" i="0" u="none" strike="noStrike" kern="1200" cap="none" spc="0" normalizeH="0" baseline="0" noProof="0" dirty="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float xmin;</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ET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中表示该边下端点</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坐标</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AEL</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中代表当前扫描线与该边交点的</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坐标</a:t>
            </a:r>
            <a:endPar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1"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float deltax;</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边斜率的倒数</a:t>
            </a:r>
            <a:r>
              <a:rPr kumimoji="0" lang="zh-CN" altLang="en-US" sz="1800" b="1" i="0" u="none" strike="noStrike" kern="1200" cap="none" spc="0" normalizeH="0" baseline="0" noProof="0">
                <a:ln>
                  <a:noFill/>
                </a:ln>
                <a:solidFill>
                  <a:srgbClr val="009900"/>
                </a:solidFill>
                <a:effectLst/>
                <a:uLnTx/>
                <a:uFillTx/>
                <a:latin typeface="Times New Roman" panose="02020603050405020304" pitchFamily="18" charset="0"/>
                <a:ea typeface="楷体" panose="02010609060101010101" pitchFamily="49" charset="-122"/>
                <a:cs typeface="Times New Roman" panose="02020603050405020304" pitchFamily="18" charset="0"/>
              </a:rPr>
              <a:t>（相邻扫描线</a:t>
            </a:r>
            <a:r>
              <a:rPr kumimoji="0" lang="en-US" altLang="zh-CN" sz="1800" b="1" i="0" u="none" strike="noStrike" kern="1200" cap="none" spc="0" normalizeH="0" baseline="0" noProof="0">
                <a:ln>
                  <a:noFill/>
                </a:ln>
                <a:solidFill>
                  <a:srgbClr val="0099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en-US" sz="1800" b="1" i="0" u="none" strike="noStrike" kern="1200" cap="none" spc="0" normalizeH="0" baseline="0" noProof="0">
                <a:ln>
                  <a:noFill/>
                </a:ln>
                <a:solidFill>
                  <a:srgbClr val="009900"/>
                </a:solidFill>
                <a:effectLst/>
                <a:uLnTx/>
                <a:uFillTx/>
                <a:latin typeface="Times New Roman" panose="02020603050405020304" pitchFamily="18" charset="0"/>
                <a:ea typeface="楷体" panose="02010609060101010101" pitchFamily="49" charset="-122"/>
                <a:cs typeface="Times New Roman" panose="02020603050405020304" pitchFamily="18" charset="0"/>
              </a:rPr>
              <a:t>变化量）</a:t>
            </a:r>
            <a:endParaRPr kumimoji="0" lang="en-US" altLang="zh-CN" sz="2000" b="1" i="0" u="none" strike="noStrike" kern="1200" cap="none" spc="0" normalizeH="0" baseline="0" noProof="0" dirty="0">
              <a:ln>
                <a:noFill/>
              </a:ln>
              <a:solidFill>
                <a:srgbClr val="0099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    struct </a:t>
            </a:r>
            <a:r>
              <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Edge *</a:t>
            </a:r>
            <a:r>
              <a:rPr kumimoji="0" lang="en-US" altLang="zh-CN" sz="2000" b="1"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next;</a:t>
            </a:r>
            <a:r>
              <a:rPr kumimoji="0" lang="en-US" altLang="zh-CN"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000" b="1" i="0" u="none" strike="noStrike" kern="1200" cap="none" spc="0" normalizeH="0" baseline="0" noProof="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指向下一条边的指针</a:t>
            </a:r>
            <a:endParaRPr kumimoji="0" lang="en-US" altLang="zh-CN" sz="2000" b="1" i="0" u="none" strike="noStrike" kern="1200" cap="none" spc="0" normalizeH="0" baseline="0" noProof="0" dirty="0">
              <a:ln>
                <a:noFill/>
              </a:ln>
              <a:solidFill>
                <a:srgbClr val="008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rPr>
              <a:t>}Edge;</a:t>
            </a:r>
            <a:endParaRPr kumimoji="0" lang="zh-CN" altLang="en-US" sz="2000" b="1"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064" name="TextBox 1"/>
          <p:cNvSpPr txBox="1"/>
          <p:nvPr/>
        </p:nvSpPr>
        <p:spPr>
          <a:xfrm>
            <a:off x="6215063" y="4857750"/>
            <a:ext cx="2595562" cy="369888"/>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P0</a:t>
            </a:r>
            <a:r>
              <a:rPr lang="zh-CN" altLang="en-US" dirty="0">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P1</a:t>
            </a:r>
            <a:r>
              <a:rPr lang="zh-CN" altLang="en-US" dirty="0">
                <a:latin typeface="等线" panose="02010600030101010101" pitchFamily="2" charset="-122"/>
                <a:ea typeface="等线" panose="02010600030101010101" pitchFamily="2" charset="-122"/>
              </a:rPr>
              <a:t>构成的边</a:t>
            </a:r>
            <a:endParaRPr lang="zh-CN" altLang="en-US" dirty="0">
              <a:latin typeface="等线" panose="02010600030101010101" pitchFamily="2" charset="-122"/>
              <a:ea typeface="等线" panose="02010600030101010101" pitchFamily="2" charset="-122"/>
            </a:endParaRPr>
          </a:p>
        </p:txBody>
      </p:sp>
      <p:grpSp>
        <p:nvGrpSpPr>
          <p:cNvPr id="45065" name="组合 16"/>
          <p:cNvGrpSpPr/>
          <p:nvPr/>
        </p:nvGrpSpPr>
        <p:grpSpPr>
          <a:xfrm>
            <a:off x="6178550" y="5481638"/>
            <a:ext cx="2635250" cy="457200"/>
            <a:chOff x="1600200" y="2819400"/>
            <a:chExt cx="3200400" cy="457200"/>
          </a:xfrm>
        </p:grpSpPr>
        <p:sp>
          <p:nvSpPr>
            <p:cNvPr id="16" name="矩形 15"/>
            <p:cNvSpPr/>
            <p:nvPr/>
          </p:nvSpPr>
          <p:spPr>
            <a:xfrm>
              <a:off x="1600200" y="2819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rPr>
                <a:t>3</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 name="矩形 16"/>
            <p:cNvSpPr/>
            <p:nvPr/>
          </p:nvSpPr>
          <p:spPr>
            <a:xfrm>
              <a:off x="2286000" y="2819400"/>
              <a:ext cx="762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 name="矩形 17"/>
            <p:cNvSpPr/>
            <p:nvPr/>
          </p:nvSpPr>
          <p:spPr>
            <a:xfrm>
              <a:off x="3962400" y="2819400"/>
              <a:ext cx="838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 name="矩形 18"/>
            <p:cNvSpPr/>
            <p:nvPr/>
          </p:nvSpPr>
          <p:spPr>
            <a:xfrm>
              <a:off x="3048000" y="28194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45070" name="组合 76"/>
          <p:cNvGrpSpPr/>
          <p:nvPr/>
        </p:nvGrpSpPr>
        <p:grpSpPr>
          <a:xfrm>
            <a:off x="6116638" y="1268413"/>
            <a:ext cx="2919412" cy="2235200"/>
            <a:chOff x="8736545" y="3774572"/>
            <a:chExt cx="2971798" cy="2065827"/>
          </a:xfrm>
        </p:grpSpPr>
        <p:grpSp>
          <p:nvGrpSpPr>
            <p:cNvPr id="45071" name="组合 77"/>
            <p:cNvGrpSpPr/>
            <p:nvPr/>
          </p:nvGrpSpPr>
          <p:grpSpPr>
            <a:xfrm>
              <a:off x="8736545" y="3973454"/>
              <a:ext cx="2971798" cy="1850999"/>
              <a:chOff x="4715933" y="4525433"/>
              <a:chExt cx="3886200" cy="1850999"/>
            </a:xfrm>
          </p:grpSpPr>
          <p:cxnSp>
            <p:nvCxnSpPr>
              <p:cNvPr id="67" name="直接箭头连接符 66"/>
              <p:cNvCxnSpPr/>
              <p:nvPr/>
            </p:nvCxnSpPr>
            <p:spPr>
              <a:xfrm>
                <a:off x="4715933" y="6376238"/>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4715933" y="4526091"/>
                <a:ext cx="0" cy="185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a:off x="9051662" y="4411340"/>
              <a:ext cx="753050" cy="31544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9804711" y="4144308"/>
              <a:ext cx="948584" cy="58248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0753296" y="4144308"/>
              <a:ext cx="0" cy="92434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9804711" y="5068648"/>
              <a:ext cx="948584" cy="58688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9051662" y="5362090"/>
              <a:ext cx="753050" cy="29344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051662" y="4434815"/>
              <a:ext cx="0" cy="92727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5080" name="TextBox 84"/>
            <p:cNvSpPr txBox="1"/>
            <p:nvPr/>
          </p:nvSpPr>
          <p:spPr>
            <a:xfrm>
              <a:off x="8989483" y="4066011"/>
              <a:ext cx="1055853" cy="341300"/>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5</a:t>
              </a:r>
              <a:r>
                <a:rPr lang="en-US" altLang="zh-CN" dirty="0">
                  <a:latin typeface="等线" panose="02010600030101010101" pitchFamily="2" charset="-122"/>
                  <a:ea typeface="等线" panose="02010600030101010101" pitchFamily="2" charset="-122"/>
                </a:rPr>
                <a:t>(2,9)</a:t>
              </a:r>
              <a:endParaRPr lang="zh-CN" altLang="en-US" dirty="0">
                <a:latin typeface="等线" panose="02010600030101010101" pitchFamily="2" charset="-122"/>
                <a:ea typeface="等线" panose="02010600030101010101" pitchFamily="2" charset="-122"/>
              </a:endParaRPr>
            </a:p>
          </p:txBody>
        </p:sp>
        <p:sp>
          <p:nvSpPr>
            <p:cNvPr id="45081" name="TextBox 85"/>
            <p:cNvSpPr txBox="1"/>
            <p:nvPr/>
          </p:nvSpPr>
          <p:spPr>
            <a:xfrm>
              <a:off x="10557934" y="3774572"/>
              <a:ext cx="1058333" cy="646484"/>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3</a:t>
              </a:r>
              <a:r>
                <a:rPr lang="en-US" altLang="zh-CN" dirty="0">
                  <a:latin typeface="等线" panose="02010600030101010101" pitchFamily="2" charset="-122"/>
                  <a:ea typeface="等线" panose="02010600030101010101" pitchFamily="2" charset="-122"/>
                </a:rPr>
                <a:t>(13,11)</a:t>
              </a:r>
              <a:endParaRPr lang="zh-CN" altLang="en-US" dirty="0">
                <a:latin typeface="等线" panose="02010600030101010101" pitchFamily="2" charset="-122"/>
                <a:ea typeface="等线" panose="02010600030101010101" pitchFamily="2" charset="-122"/>
              </a:endParaRPr>
            </a:p>
          </p:txBody>
        </p:sp>
        <p:sp>
          <p:nvSpPr>
            <p:cNvPr id="45082" name="TextBox 86"/>
            <p:cNvSpPr txBox="1"/>
            <p:nvPr/>
          </p:nvSpPr>
          <p:spPr>
            <a:xfrm>
              <a:off x="9575802" y="4606653"/>
              <a:ext cx="1058332"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4</a:t>
              </a:r>
              <a:r>
                <a:rPr lang="en-US" altLang="zh-CN" dirty="0">
                  <a:latin typeface="等线" panose="02010600030101010101" pitchFamily="2" charset="-122"/>
                  <a:ea typeface="等线" panose="02010600030101010101" pitchFamily="2" charset="-122"/>
                </a:rPr>
                <a:t>(7,7)</a:t>
              </a:r>
              <a:endParaRPr lang="zh-CN" altLang="en-US" dirty="0">
                <a:latin typeface="等线" panose="02010600030101010101" pitchFamily="2" charset="-122"/>
                <a:ea typeface="等线" panose="02010600030101010101" pitchFamily="2" charset="-122"/>
              </a:endParaRPr>
            </a:p>
          </p:txBody>
        </p:sp>
        <p:sp>
          <p:nvSpPr>
            <p:cNvPr id="45083" name="TextBox 87"/>
            <p:cNvSpPr txBox="1"/>
            <p:nvPr/>
          </p:nvSpPr>
          <p:spPr>
            <a:xfrm>
              <a:off x="8746068" y="5381882"/>
              <a:ext cx="829734" cy="341300"/>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0</a:t>
              </a:r>
              <a:r>
                <a:rPr lang="en-US" altLang="zh-CN" dirty="0">
                  <a:latin typeface="等线" panose="02010600030101010101" pitchFamily="2" charset="-122"/>
                  <a:ea typeface="等线" panose="02010600030101010101" pitchFamily="2" charset="-122"/>
                </a:rPr>
                <a:t>(2,3)</a:t>
              </a:r>
              <a:endParaRPr lang="zh-CN" altLang="en-US" dirty="0">
                <a:latin typeface="等线" panose="02010600030101010101" pitchFamily="2" charset="-122"/>
                <a:ea typeface="等线" panose="02010600030101010101" pitchFamily="2" charset="-122"/>
              </a:endParaRPr>
            </a:p>
          </p:txBody>
        </p:sp>
        <p:sp>
          <p:nvSpPr>
            <p:cNvPr id="45084" name="TextBox 88"/>
            <p:cNvSpPr txBox="1"/>
            <p:nvPr/>
          </p:nvSpPr>
          <p:spPr>
            <a:xfrm>
              <a:off x="9694335" y="5471067"/>
              <a:ext cx="1058332"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1</a:t>
              </a:r>
              <a:r>
                <a:rPr lang="en-US" altLang="zh-CN" dirty="0">
                  <a:latin typeface="等线" panose="02010600030101010101" pitchFamily="2" charset="-122"/>
                  <a:ea typeface="等线" panose="02010600030101010101" pitchFamily="2" charset="-122"/>
                </a:rPr>
                <a:t>(7,1)</a:t>
              </a:r>
              <a:endParaRPr lang="zh-CN" altLang="en-US" dirty="0">
                <a:latin typeface="等线" panose="02010600030101010101" pitchFamily="2" charset="-122"/>
                <a:ea typeface="等线" panose="02010600030101010101" pitchFamily="2" charset="-122"/>
              </a:endParaRPr>
            </a:p>
          </p:txBody>
        </p:sp>
        <p:sp>
          <p:nvSpPr>
            <p:cNvPr id="45085" name="TextBox 89"/>
            <p:cNvSpPr txBox="1"/>
            <p:nvPr/>
          </p:nvSpPr>
          <p:spPr>
            <a:xfrm>
              <a:off x="10634134" y="4884737"/>
              <a:ext cx="1058333" cy="646484"/>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2</a:t>
              </a:r>
              <a:r>
                <a:rPr lang="en-US" altLang="zh-CN" dirty="0">
                  <a:latin typeface="等线" panose="02010600030101010101" pitchFamily="2" charset="-122"/>
                  <a:ea typeface="等线" panose="02010600030101010101" pitchFamily="2" charset="-122"/>
                </a:rPr>
                <a:t>(13,5)</a:t>
              </a:r>
              <a:endParaRPr lang="zh-CN" altLang="en-US" dirty="0">
                <a:latin typeface="等线" panose="02010600030101010101" pitchFamily="2" charset="-122"/>
                <a:ea typeface="等线" panose="02010600030101010101" pitchFamily="2" charset="-122"/>
              </a:endParaRPr>
            </a:p>
          </p:txBody>
        </p:sp>
      </p:grpSp>
      <p:sp>
        <p:nvSpPr>
          <p:cNvPr id="34"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
        <p:nvSpPr>
          <p:cNvPr id="45087" name="TextBox 1"/>
          <p:cNvSpPr txBox="1"/>
          <p:nvPr/>
        </p:nvSpPr>
        <p:spPr>
          <a:xfrm>
            <a:off x="633413" y="6191250"/>
            <a:ext cx="4608512" cy="368300"/>
          </a:xfrm>
          <a:prstGeom prst="rect">
            <a:avLst/>
          </a:prstGeom>
          <a:noFill/>
          <a:ln w="9525">
            <a:noFill/>
          </a:ln>
        </p:spPr>
        <p:txBody>
          <a:bodyPr anchor="t" anchorCtr="0">
            <a:spAutoFit/>
          </a:bodyPr>
          <a:p>
            <a:r>
              <a:rPr lang="zh-CN" altLang="en-US" b="1" dirty="0">
                <a:latin typeface="Times New Roman" panose="02020603050405020304" pitchFamily="18" charset="0"/>
                <a:ea typeface="楷体" panose="02010609060101010101" pitchFamily="49" charset="-122"/>
              </a:rPr>
              <a:t>注意：边的下端点的</a:t>
            </a:r>
            <a:r>
              <a:rPr lang="en-US" altLang="zh-CN" b="1" dirty="0">
                <a:latin typeface="Times New Roman" panose="02020603050405020304" pitchFamily="18" charset="0"/>
                <a:ea typeface="楷体" panose="02010609060101010101" pitchFamily="49" charset="-122"/>
              </a:rPr>
              <a:t>y</a:t>
            </a:r>
            <a:r>
              <a:rPr lang="zh-CN" altLang="en-US" b="1" dirty="0">
                <a:latin typeface="Times New Roman" panose="02020603050405020304" pitchFamily="18" charset="0"/>
                <a:ea typeface="楷体" panose="02010609060101010101" pitchFamily="49" charset="-122"/>
              </a:rPr>
              <a:t>坐标隐含在边表</a:t>
            </a:r>
            <a:r>
              <a:rPr lang="en-US" altLang="zh-CN" b="1" dirty="0">
                <a:latin typeface="Times New Roman" panose="02020603050405020304" pitchFamily="18" charset="0"/>
                <a:ea typeface="楷体" panose="02010609060101010101" pitchFamily="49" charset="-122"/>
              </a:rPr>
              <a:t>ET</a:t>
            </a:r>
            <a:r>
              <a:rPr lang="zh-CN" altLang="en-US" b="1" dirty="0">
                <a:latin typeface="Times New Roman" panose="02020603050405020304" pitchFamily="18" charset="0"/>
                <a:ea typeface="楷体" panose="02010609060101010101" pitchFamily="49" charset="-122"/>
              </a:rPr>
              <a:t>中</a:t>
            </a:r>
            <a:endParaRPr lang="zh-CN" altLang="en-US" dirty="0">
              <a:latin typeface="Arial" panose="020B0604020202020204" pitchFamily="34" charset="0"/>
              <a:ea typeface="华文楷体" panose="0201060004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1"/>
          <p:cNvSpPr/>
          <p:nvPr/>
        </p:nvSpPr>
        <p:spPr>
          <a:xfrm>
            <a:off x="292100" y="1268413"/>
            <a:ext cx="8662988" cy="2527300"/>
          </a:xfrm>
          <a:prstGeom prst="rect">
            <a:avLst/>
          </a:prstGeom>
          <a:noFill/>
          <a:ln w="9525">
            <a:noFill/>
          </a:ln>
        </p:spPr>
        <p:txBody>
          <a:bodyPr anchor="t" anchorCtr="0">
            <a:spAutoFit/>
          </a:bodyPr>
          <a:p>
            <a:pPr marL="0" lvl="1" indent="0" algn="l" rtl="0" eaLnBrk="1" fontAlgn="base" hangingPunct="1">
              <a:lnSpc>
                <a:spcPct val="110000"/>
              </a:lnSpc>
              <a:spcBef>
                <a:spcPct val="0"/>
              </a:spcBef>
              <a:spcAft>
                <a:spcPct val="0"/>
              </a:spcAft>
              <a:buNone/>
            </a:pPr>
            <a:r>
              <a:rPr lang="zh-CN" altLang="en-US" sz="2400" b="1" dirty="0">
                <a:solidFill>
                  <a:schemeClr val="tx1"/>
                </a:solidFill>
                <a:latin typeface="Times New Roman" panose="02020603050405020304" pitchFamily="18" charset="0"/>
                <a:ea typeface="楷体" panose="02010609060101010101" pitchFamily="49" charset="-122"/>
              </a:rPr>
              <a:t>分类边表</a:t>
            </a:r>
            <a:r>
              <a:rPr lang="en-US" altLang="zh-CN" sz="2400" b="1" dirty="0">
                <a:solidFill>
                  <a:schemeClr val="tx1"/>
                </a:solidFill>
                <a:latin typeface="Times New Roman" panose="02020603050405020304" pitchFamily="18" charset="0"/>
                <a:ea typeface="楷体" panose="02010609060101010101" pitchFamily="49" charset="-122"/>
              </a:rPr>
              <a:t>ET</a:t>
            </a:r>
            <a:r>
              <a:rPr lang="zh-CN" altLang="en-US" sz="2400" b="1" dirty="0">
                <a:solidFill>
                  <a:schemeClr val="tx1"/>
                </a:solidFill>
                <a:latin typeface="Times New Roman" panose="02020603050405020304" pitchFamily="18" charset="0"/>
                <a:ea typeface="楷体" panose="02010609060101010101" pitchFamily="49" charset="-122"/>
              </a:rPr>
              <a:t>（</a:t>
            </a:r>
            <a:r>
              <a:rPr lang="en-US" altLang="zh-CN" sz="2400" b="1" dirty="0">
                <a:solidFill>
                  <a:schemeClr val="tx1"/>
                </a:solidFill>
                <a:latin typeface="Times New Roman" panose="02020603050405020304" pitchFamily="18" charset="0"/>
                <a:ea typeface="楷体" panose="02010609060101010101" pitchFamily="49" charset="-122"/>
              </a:rPr>
              <a:t>EdgeTable</a:t>
            </a:r>
            <a:r>
              <a:rPr lang="zh-CN" altLang="en-US" sz="2400" b="1" dirty="0">
                <a:solidFill>
                  <a:schemeClr val="tx1"/>
                </a:solidFill>
                <a:latin typeface="Times New Roman" panose="02020603050405020304" pitchFamily="18" charset="0"/>
                <a:ea typeface="楷体" panose="02010609060101010101" pitchFamily="49" charset="-122"/>
              </a:rPr>
              <a:t>）是按边</a:t>
            </a:r>
            <a:r>
              <a:rPr lang="zh-CN" altLang="en-US" sz="2400" b="1" dirty="0">
                <a:solidFill>
                  <a:srgbClr val="0000FF"/>
                </a:solidFill>
                <a:latin typeface="Times New Roman" panose="02020603050405020304" pitchFamily="18" charset="0"/>
                <a:ea typeface="楷体" panose="02010609060101010101" pitchFamily="49" charset="-122"/>
              </a:rPr>
              <a:t>下端点纵坐标</a:t>
            </a:r>
            <a:r>
              <a:rPr lang="en-US" altLang="zh-CN" sz="2400" b="1" dirty="0">
                <a:solidFill>
                  <a:srgbClr val="0000FF"/>
                </a:solidFill>
                <a:latin typeface="Times New Roman" panose="02020603050405020304" pitchFamily="18" charset="0"/>
                <a:ea typeface="楷体" panose="02010609060101010101" pitchFamily="49" charset="-122"/>
              </a:rPr>
              <a:t>y</a:t>
            </a:r>
            <a:r>
              <a:rPr lang="zh-CN" altLang="en-US" sz="2400" b="1" dirty="0">
                <a:solidFill>
                  <a:schemeClr val="tx1"/>
                </a:solidFill>
                <a:latin typeface="Times New Roman" panose="02020603050405020304" pitchFamily="18" charset="0"/>
                <a:ea typeface="楷体" panose="02010609060101010101" pitchFamily="49" charset="-122"/>
              </a:rPr>
              <a:t>对非水平边进行</a:t>
            </a:r>
            <a:r>
              <a:rPr lang="zh-CN" altLang="en-US" sz="2400" b="1" dirty="0">
                <a:solidFill>
                  <a:srgbClr val="0000FF"/>
                </a:solidFill>
                <a:latin typeface="Times New Roman" panose="02020603050405020304" pitchFamily="18" charset="0"/>
                <a:ea typeface="楷体" panose="02010609060101010101" pitchFamily="49" charset="-122"/>
              </a:rPr>
              <a:t>分类</a:t>
            </a:r>
            <a:r>
              <a:rPr lang="zh-CN" altLang="en-US" sz="2400" b="1" dirty="0">
                <a:solidFill>
                  <a:schemeClr val="tx1"/>
                </a:solidFill>
                <a:latin typeface="Times New Roman" panose="02020603050405020304" pitchFamily="18" charset="0"/>
                <a:ea typeface="楷体" panose="02010609060101010101" pitchFamily="49" charset="-122"/>
              </a:rPr>
              <a:t>的</a:t>
            </a:r>
            <a:r>
              <a:rPr lang="zh-CN" altLang="en-US" sz="2400" b="1" dirty="0">
                <a:solidFill>
                  <a:srgbClr val="0000FF"/>
                </a:solidFill>
                <a:latin typeface="Times New Roman" panose="02020603050405020304" pitchFamily="18" charset="0"/>
                <a:ea typeface="楷体" panose="02010609060101010101" pitchFamily="49" charset="-122"/>
              </a:rPr>
              <a:t>指针数组</a:t>
            </a:r>
            <a:endParaRPr lang="zh-CN" altLang="en-US" sz="2400" b="1" dirty="0">
              <a:solidFill>
                <a:srgbClr val="0000FF"/>
              </a:solidFill>
              <a:latin typeface="Times New Roman" panose="02020603050405020304" pitchFamily="18" charset="0"/>
              <a:ea typeface="楷体" panose="02010609060101010101" pitchFamily="49" charset="-122"/>
            </a:endParaRPr>
          </a:p>
          <a:p>
            <a:pPr marL="0" lvl="2" indent="0" algn="l" rtl="0" eaLnBrk="1" fontAlgn="base" hangingPunct="1">
              <a:lnSpc>
                <a:spcPct val="110000"/>
              </a:lnSpc>
              <a:spcBef>
                <a:spcPct val="0"/>
              </a:spcBef>
              <a:spcAft>
                <a:spcPct val="0"/>
              </a:spcAft>
              <a:buNone/>
            </a:pPr>
            <a:r>
              <a:rPr lang="en-US" altLang="zh-CN" sz="2400" b="1" dirty="0">
                <a:solidFill>
                  <a:schemeClr val="tx1"/>
                </a:solidFill>
                <a:latin typeface="Times New Roman" panose="02020603050405020304" pitchFamily="18" charset="0"/>
                <a:ea typeface="楷体" panose="02010609060101010101" pitchFamily="49" charset="-122"/>
              </a:rPr>
              <a:t>    1.ET</a:t>
            </a:r>
            <a:r>
              <a:rPr lang="zh-CN" altLang="en-US" sz="2400" b="1" dirty="0">
                <a:solidFill>
                  <a:schemeClr val="tx1"/>
                </a:solidFill>
                <a:latin typeface="Times New Roman" panose="02020603050405020304" pitchFamily="18" charset="0"/>
                <a:ea typeface="楷体" panose="02010609060101010101" pitchFamily="49" charset="-122"/>
              </a:rPr>
              <a:t>每个元素代表一行扫描线对应的边结点链表</a:t>
            </a:r>
            <a:r>
              <a:rPr lang="en-US" altLang="zh-CN" sz="2400" b="1" dirty="0">
                <a:solidFill>
                  <a:schemeClr val="tx1"/>
                </a:solidFill>
                <a:latin typeface="Times New Roman" panose="02020603050405020304" pitchFamily="18" charset="0"/>
                <a:ea typeface="楷体" panose="02010609060101010101" pitchFamily="49" charset="-122"/>
              </a:rPr>
              <a:t> </a:t>
            </a:r>
            <a:endParaRPr lang="en-US" altLang="zh-CN" sz="2400" b="1" dirty="0">
              <a:solidFill>
                <a:schemeClr val="tx1"/>
              </a:solidFill>
              <a:latin typeface="Times New Roman" panose="02020603050405020304" pitchFamily="18" charset="0"/>
              <a:ea typeface="楷体" panose="02010609060101010101" pitchFamily="49" charset="-122"/>
            </a:endParaRPr>
          </a:p>
          <a:p>
            <a:pPr marL="0" lvl="2" indent="0" algn="l" rtl="0" eaLnBrk="1" fontAlgn="base" hangingPunct="1">
              <a:lnSpc>
                <a:spcPct val="110000"/>
              </a:lnSpc>
              <a:spcBef>
                <a:spcPct val="0"/>
              </a:spcBef>
              <a:spcAft>
                <a:spcPct val="0"/>
              </a:spcAft>
              <a:buNone/>
            </a:pPr>
            <a:r>
              <a:rPr lang="en-US" altLang="zh-CN" sz="2400" b="1" dirty="0">
                <a:solidFill>
                  <a:schemeClr val="tx1"/>
                </a:solidFill>
                <a:latin typeface="Times New Roman" panose="02020603050405020304" pitchFamily="18" charset="0"/>
                <a:ea typeface="楷体" panose="02010609060101010101" pitchFamily="49" charset="-122"/>
              </a:rPr>
              <a:t>    2.</a:t>
            </a:r>
            <a:r>
              <a:rPr lang="zh-CN" altLang="en-US" sz="2400" b="1" dirty="0">
                <a:solidFill>
                  <a:schemeClr val="tx1"/>
                </a:solidFill>
                <a:latin typeface="Times New Roman" panose="02020603050405020304" pitchFamily="18" charset="0"/>
                <a:ea typeface="楷体" panose="02010609060101010101" pitchFamily="49" charset="-122"/>
              </a:rPr>
              <a:t>下端点的纵坐标</a:t>
            </a:r>
            <a:r>
              <a:rPr lang="en-US" altLang="zh-CN" sz="2400" b="1" dirty="0">
                <a:solidFill>
                  <a:schemeClr val="tx1"/>
                </a:solidFill>
                <a:latin typeface="Times New Roman" panose="02020603050405020304" pitchFamily="18" charset="0"/>
                <a:ea typeface="楷体" panose="02010609060101010101" pitchFamily="49" charset="-122"/>
              </a:rPr>
              <a:t>y</a:t>
            </a:r>
            <a:r>
              <a:rPr lang="zh-CN" altLang="en-US" sz="2400" b="1" dirty="0">
                <a:solidFill>
                  <a:schemeClr val="tx1"/>
                </a:solidFill>
                <a:latin typeface="Times New Roman" panose="02020603050405020304" pitchFamily="18" charset="0"/>
                <a:ea typeface="楷体" panose="02010609060101010101" pitchFamily="49" charset="-122"/>
              </a:rPr>
              <a:t>值等于</a:t>
            </a:r>
            <a:r>
              <a:rPr lang="en-US" altLang="zh-CN" sz="2400" b="1" dirty="0">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的边，归入第</a:t>
            </a:r>
            <a:r>
              <a:rPr lang="en-US" altLang="zh-CN" sz="2400" b="1" dirty="0">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行链表（第</a:t>
            </a:r>
            <a:r>
              <a:rPr lang="en-US" altLang="zh-CN" sz="2400" b="1" dirty="0">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类）</a:t>
            </a:r>
            <a:endParaRPr lang="zh-CN" altLang="en-US" sz="2400" b="1" dirty="0">
              <a:solidFill>
                <a:schemeClr val="tx1"/>
              </a:solidFill>
              <a:latin typeface="Times New Roman" panose="02020603050405020304" pitchFamily="18" charset="0"/>
              <a:ea typeface="楷体" panose="02010609060101010101" pitchFamily="49" charset="-122"/>
            </a:endParaRPr>
          </a:p>
          <a:p>
            <a:pPr marL="0" lvl="2" indent="0" algn="l" rtl="0" eaLnBrk="1" fontAlgn="base" hangingPunct="1">
              <a:lnSpc>
                <a:spcPct val="110000"/>
              </a:lnSpc>
              <a:spcBef>
                <a:spcPct val="0"/>
              </a:spcBef>
              <a:spcAft>
                <a:spcPct val="0"/>
              </a:spcAft>
              <a:buNone/>
            </a:pPr>
            <a:r>
              <a:rPr lang="en-US" altLang="zh-CN" sz="2400" b="1" dirty="0">
                <a:solidFill>
                  <a:schemeClr val="tx1"/>
                </a:solidFill>
                <a:latin typeface="Times New Roman" panose="02020603050405020304" pitchFamily="18" charset="0"/>
                <a:ea typeface="楷体" panose="02010609060101010101" pitchFamily="49" charset="-122"/>
              </a:rPr>
              <a:t>    3.</a:t>
            </a:r>
            <a:r>
              <a:rPr lang="zh-CN" altLang="en-US" sz="2400" b="1" dirty="0">
                <a:solidFill>
                  <a:schemeClr val="tx1"/>
                </a:solidFill>
                <a:latin typeface="Times New Roman" panose="02020603050405020304" pitchFamily="18" charset="0"/>
                <a:ea typeface="楷体" panose="02010609060101010101" pitchFamily="49" charset="-122"/>
              </a:rPr>
              <a:t>同一行中，各边按</a:t>
            </a:r>
            <a:r>
              <a:rPr lang="en-US" altLang="zh-CN" sz="2400" b="1" dirty="0">
                <a:solidFill>
                  <a:schemeClr val="tx1"/>
                </a:solidFill>
                <a:latin typeface="Times New Roman" panose="02020603050405020304" pitchFamily="18" charset="0"/>
                <a:ea typeface="楷体" panose="02010609060101010101" pitchFamily="49" charset="-122"/>
              </a:rPr>
              <a:t>x</a:t>
            </a:r>
            <a:r>
              <a:rPr lang="zh-CN" altLang="en-US" sz="2400" b="1" dirty="0">
                <a:solidFill>
                  <a:schemeClr val="tx1"/>
                </a:solidFill>
                <a:latin typeface="Times New Roman" panose="02020603050405020304" pitchFamily="18" charset="0"/>
                <a:ea typeface="楷体" panose="02010609060101010101" pitchFamily="49" charset="-122"/>
              </a:rPr>
              <a:t>值递增顺序存储</a:t>
            </a:r>
            <a:r>
              <a:rPr lang="en-US" altLang="zh-CN" sz="2400" b="1" dirty="0">
                <a:solidFill>
                  <a:schemeClr val="tx1"/>
                </a:solidFill>
                <a:latin typeface="Times New Roman" panose="02020603050405020304" pitchFamily="18" charset="0"/>
                <a:ea typeface="楷体" panose="02010609060101010101" pitchFamily="49" charset="-122"/>
              </a:rPr>
              <a:t>(x</a:t>
            </a:r>
            <a:r>
              <a:rPr lang="zh-CN" altLang="en-US" sz="2400" b="1" dirty="0">
                <a:solidFill>
                  <a:schemeClr val="tx1"/>
                </a:solidFill>
                <a:latin typeface="Times New Roman" panose="02020603050405020304" pitchFamily="18" charset="0"/>
                <a:ea typeface="楷体" panose="02010609060101010101" pitchFamily="49" charset="-122"/>
              </a:rPr>
              <a:t>相等时，按</a:t>
            </a:r>
            <a:r>
              <a:rPr lang="en-US" altLang="zh-CN" sz="2400" b="1" dirty="0">
                <a:solidFill>
                  <a:schemeClr val="tx1"/>
                </a:solidFill>
                <a:latin typeface="Times New Roman" panose="02020603050405020304" pitchFamily="18" charset="0"/>
                <a:ea typeface="楷体" panose="02010609060101010101" pitchFamily="49" charset="-122"/>
              </a:rPr>
              <a:t>deltax</a:t>
            </a:r>
            <a:r>
              <a:rPr lang="zh-CN" altLang="en-US" sz="2400" b="1" dirty="0">
                <a:solidFill>
                  <a:schemeClr val="tx1"/>
                </a:solidFill>
                <a:latin typeface="Times New Roman" panose="02020603050405020304" pitchFamily="18" charset="0"/>
                <a:ea typeface="楷体" panose="02010609060101010101" pitchFamily="49" charset="-122"/>
              </a:rPr>
              <a:t>值</a:t>
            </a:r>
            <a:r>
              <a:rPr lang="en-US" altLang="zh-CN" sz="2400" b="1" dirty="0">
                <a:solidFill>
                  <a:schemeClr val="tx1"/>
                </a:solidFill>
                <a:latin typeface="Times New Roman" panose="02020603050405020304" pitchFamily="18" charset="0"/>
                <a:ea typeface="楷体" panose="02010609060101010101" pitchFamily="49" charset="-122"/>
              </a:rPr>
              <a:t>)</a:t>
            </a:r>
            <a:endParaRPr lang="zh-CN" altLang="en-US" sz="2400" b="1" dirty="0">
              <a:solidFill>
                <a:schemeClr val="tx1"/>
              </a:solidFill>
              <a:latin typeface="Times New Roman" panose="02020603050405020304" pitchFamily="18" charset="0"/>
              <a:ea typeface="楷体" panose="02010609060101010101" pitchFamily="49" charset="-122"/>
            </a:endParaRPr>
          </a:p>
          <a:p>
            <a:pPr marL="0" lvl="2" indent="0" algn="l" rtl="0" eaLnBrk="1" fontAlgn="base" hangingPunct="1">
              <a:lnSpc>
                <a:spcPct val="110000"/>
              </a:lnSpc>
              <a:spcBef>
                <a:spcPct val="0"/>
              </a:spcBef>
              <a:spcAft>
                <a:spcPct val="0"/>
              </a:spcAft>
              <a:buNone/>
            </a:pPr>
            <a:r>
              <a:rPr lang="en-US" altLang="zh-CN" sz="2400" b="1" dirty="0">
                <a:solidFill>
                  <a:schemeClr val="tx1"/>
                </a:solidFill>
                <a:latin typeface="Times New Roman" panose="02020603050405020304" pitchFamily="18" charset="0"/>
                <a:ea typeface="楷体" panose="02010609060101010101" pitchFamily="49" charset="-122"/>
              </a:rPr>
              <a:t>    4.</a:t>
            </a:r>
            <a:r>
              <a:rPr lang="zh-CN" altLang="en-US" sz="2400" b="1" dirty="0">
                <a:solidFill>
                  <a:schemeClr val="tx1"/>
                </a:solidFill>
                <a:latin typeface="Times New Roman" panose="02020603050405020304" pitchFamily="18" charset="0"/>
                <a:ea typeface="楷体" panose="02010609060101010101" pitchFamily="49" charset="-122"/>
              </a:rPr>
              <a:t>水平边不加入分类边表中</a:t>
            </a:r>
            <a:endParaRPr lang="zh-CN" altLang="en-US" sz="2400" b="1" dirty="0">
              <a:solidFill>
                <a:schemeClr val="tx1"/>
              </a:solidFill>
              <a:latin typeface="Times New Roman" panose="02020603050405020304" pitchFamily="18" charset="0"/>
              <a:ea typeface="楷体" panose="02010609060101010101" pitchFamily="49" charset="-122"/>
            </a:endParaRPr>
          </a:p>
        </p:txBody>
      </p:sp>
      <p:grpSp>
        <p:nvGrpSpPr>
          <p:cNvPr id="46082" name="组合 2"/>
          <p:cNvGrpSpPr/>
          <p:nvPr/>
        </p:nvGrpSpPr>
        <p:grpSpPr>
          <a:xfrm>
            <a:off x="158750" y="3743325"/>
            <a:ext cx="5345113" cy="2882900"/>
            <a:chOff x="158614" y="3743325"/>
            <a:chExt cx="5345249" cy="2882900"/>
          </a:xfrm>
        </p:grpSpPr>
        <p:grpSp>
          <p:nvGrpSpPr>
            <p:cNvPr id="46083" name="组合 2"/>
            <p:cNvGrpSpPr/>
            <p:nvPr/>
          </p:nvGrpSpPr>
          <p:grpSpPr>
            <a:xfrm>
              <a:off x="630238" y="3743325"/>
              <a:ext cx="412750" cy="2882900"/>
              <a:chOff x="1021258" y="3102799"/>
              <a:chExt cx="868815" cy="3372456"/>
            </a:xfrm>
          </p:grpSpPr>
          <p:sp>
            <p:nvSpPr>
              <p:cNvPr id="49" name="矩形 48"/>
              <p:cNvSpPr/>
              <p:nvPr/>
            </p:nvSpPr>
            <p:spPr bwMode="auto">
              <a:xfrm>
                <a:off x="1057754" y="3102799"/>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0" name="矩形 49"/>
              <p:cNvSpPr/>
              <p:nvPr/>
            </p:nvSpPr>
            <p:spPr bwMode="auto">
              <a:xfrm>
                <a:off x="1057754" y="3407360"/>
                <a:ext cx="761904" cy="30641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1" name="矩形 50"/>
              <p:cNvSpPr/>
              <p:nvPr/>
            </p:nvSpPr>
            <p:spPr bwMode="auto">
              <a:xfrm>
                <a:off x="1057754" y="3713779"/>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2" name="矩形 51"/>
              <p:cNvSpPr/>
              <p:nvPr/>
            </p:nvSpPr>
            <p:spPr bwMode="auto">
              <a:xfrm>
                <a:off x="1057754" y="4018340"/>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3" name="矩形 52"/>
              <p:cNvSpPr/>
              <p:nvPr/>
            </p:nvSpPr>
            <p:spPr bwMode="auto">
              <a:xfrm>
                <a:off x="1057754" y="4322901"/>
                <a:ext cx="761904" cy="3027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4" name="矩形 53"/>
              <p:cNvSpPr/>
              <p:nvPr/>
            </p:nvSpPr>
            <p:spPr bwMode="auto">
              <a:xfrm>
                <a:off x="1057754" y="4625604"/>
                <a:ext cx="761904" cy="30641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5" name="矩形 54"/>
              <p:cNvSpPr/>
              <p:nvPr/>
            </p:nvSpPr>
            <p:spPr bwMode="auto">
              <a:xfrm>
                <a:off x="1057754" y="4932023"/>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6" name="矩形 55"/>
              <p:cNvSpPr/>
              <p:nvPr/>
            </p:nvSpPr>
            <p:spPr bwMode="auto">
              <a:xfrm>
                <a:off x="1057754" y="5236584"/>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7" name="矩形 56"/>
              <p:cNvSpPr/>
              <p:nvPr/>
            </p:nvSpPr>
            <p:spPr bwMode="auto">
              <a:xfrm>
                <a:off x="1057754" y="5541145"/>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8" name="矩形 57"/>
              <p:cNvSpPr/>
              <p:nvPr/>
            </p:nvSpPr>
            <p:spPr bwMode="auto">
              <a:xfrm>
                <a:off x="1057754" y="5845706"/>
                <a:ext cx="761904" cy="30641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9" name="矩形 58"/>
              <p:cNvSpPr/>
              <p:nvPr/>
            </p:nvSpPr>
            <p:spPr bwMode="auto">
              <a:xfrm>
                <a:off x="1057754" y="6152123"/>
                <a:ext cx="761904" cy="3045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46095" name="TextBox 16"/>
              <p:cNvSpPr txBox="1"/>
              <p:nvPr/>
            </p:nvSpPr>
            <p:spPr>
              <a:xfrm>
                <a:off x="1210841" y="6151294"/>
                <a:ext cx="262075"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0</a:t>
                </a:r>
                <a:endParaRPr lang="zh-CN" altLang="en-US" sz="1200" b="1" dirty="0">
                  <a:latin typeface="华文中宋" panose="02010600040101010101" pitchFamily="2" charset="-122"/>
                  <a:ea typeface="华文中宋" panose="02010600040101010101" pitchFamily="2" charset="-122"/>
                </a:endParaRPr>
              </a:p>
            </p:txBody>
          </p:sp>
          <p:sp>
            <p:nvSpPr>
              <p:cNvPr id="46096" name="TextBox 17"/>
              <p:cNvSpPr txBox="1"/>
              <p:nvPr/>
            </p:nvSpPr>
            <p:spPr>
              <a:xfrm>
                <a:off x="1205634" y="5846445"/>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a:t>
                </a:r>
                <a:endParaRPr lang="zh-CN" altLang="en-US" sz="1200" b="1" dirty="0">
                  <a:latin typeface="华文中宋" panose="02010600040101010101" pitchFamily="2" charset="-122"/>
                  <a:ea typeface="华文中宋" panose="02010600040101010101" pitchFamily="2" charset="-122"/>
                </a:endParaRPr>
              </a:p>
            </p:txBody>
          </p:sp>
          <p:sp>
            <p:nvSpPr>
              <p:cNvPr id="46097" name="TextBox 18"/>
              <p:cNvSpPr txBox="1"/>
              <p:nvPr/>
            </p:nvSpPr>
            <p:spPr>
              <a:xfrm>
                <a:off x="1218942" y="4643633"/>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5</a:t>
                </a:r>
                <a:endParaRPr lang="zh-CN" altLang="en-US" sz="1200" b="1" dirty="0">
                  <a:latin typeface="华文中宋" panose="02010600040101010101" pitchFamily="2" charset="-122"/>
                  <a:ea typeface="华文中宋" panose="02010600040101010101" pitchFamily="2" charset="-122"/>
                </a:endParaRPr>
              </a:p>
            </p:txBody>
          </p:sp>
          <p:sp>
            <p:nvSpPr>
              <p:cNvPr id="46098" name="TextBox 19"/>
              <p:cNvSpPr txBox="1"/>
              <p:nvPr/>
            </p:nvSpPr>
            <p:spPr>
              <a:xfrm>
                <a:off x="1245552" y="5541595"/>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2</a:t>
                </a:r>
                <a:endParaRPr lang="zh-CN" altLang="en-US" sz="1200" b="1" dirty="0">
                  <a:latin typeface="华文中宋" panose="02010600040101010101" pitchFamily="2" charset="-122"/>
                  <a:ea typeface="华文中宋" panose="02010600040101010101" pitchFamily="2" charset="-122"/>
                </a:endParaRPr>
              </a:p>
            </p:txBody>
          </p:sp>
          <p:sp>
            <p:nvSpPr>
              <p:cNvPr id="46099" name="TextBox 20"/>
              <p:cNvSpPr txBox="1"/>
              <p:nvPr/>
            </p:nvSpPr>
            <p:spPr>
              <a:xfrm>
                <a:off x="1218942" y="5236746"/>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3</a:t>
                </a:r>
                <a:endParaRPr lang="zh-CN" altLang="en-US" sz="1200" b="1" dirty="0">
                  <a:latin typeface="华文中宋" panose="02010600040101010101" pitchFamily="2" charset="-122"/>
                  <a:ea typeface="华文中宋" panose="02010600040101010101" pitchFamily="2" charset="-122"/>
                </a:endParaRPr>
              </a:p>
            </p:txBody>
          </p:sp>
          <p:sp>
            <p:nvSpPr>
              <p:cNvPr id="46100" name="TextBox 21"/>
              <p:cNvSpPr txBox="1"/>
              <p:nvPr/>
            </p:nvSpPr>
            <p:spPr>
              <a:xfrm>
                <a:off x="1192329" y="4940189"/>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4</a:t>
                </a:r>
                <a:endParaRPr lang="zh-CN" altLang="en-US" sz="1200" b="1" dirty="0">
                  <a:latin typeface="华文中宋" panose="02010600040101010101" pitchFamily="2" charset="-122"/>
                  <a:ea typeface="华文中宋" panose="02010600040101010101" pitchFamily="2" charset="-122"/>
                </a:endParaRPr>
              </a:p>
            </p:txBody>
          </p:sp>
          <p:sp>
            <p:nvSpPr>
              <p:cNvPr id="46101" name="TextBox 22"/>
              <p:cNvSpPr txBox="1"/>
              <p:nvPr/>
            </p:nvSpPr>
            <p:spPr>
              <a:xfrm>
                <a:off x="1232248" y="4017349"/>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7</a:t>
                </a:r>
                <a:endParaRPr lang="zh-CN" altLang="en-US" sz="1200" b="1" dirty="0">
                  <a:latin typeface="华文中宋" panose="02010600040101010101" pitchFamily="2" charset="-122"/>
                  <a:ea typeface="华文中宋" panose="02010600040101010101" pitchFamily="2" charset="-122"/>
                </a:endParaRPr>
              </a:p>
            </p:txBody>
          </p:sp>
          <p:sp>
            <p:nvSpPr>
              <p:cNvPr id="46102" name="TextBox 23"/>
              <p:cNvSpPr txBox="1"/>
              <p:nvPr/>
            </p:nvSpPr>
            <p:spPr>
              <a:xfrm>
                <a:off x="1205634" y="4322197"/>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6</a:t>
                </a:r>
                <a:endParaRPr lang="zh-CN" altLang="en-US" sz="1200" b="1" dirty="0">
                  <a:latin typeface="华文中宋" panose="02010600040101010101" pitchFamily="2" charset="-122"/>
                  <a:ea typeface="华文中宋" panose="02010600040101010101" pitchFamily="2" charset="-122"/>
                </a:endParaRPr>
              </a:p>
            </p:txBody>
          </p:sp>
          <p:sp>
            <p:nvSpPr>
              <p:cNvPr id="46103" name="TextBox 24"/>
              <p:cNvSpPr txBox="1"/>
              <p:nvPr/>
            </p:nvSpPr>
            <p:spPr>
              <a:xfrm>
                <a:off x="1232248" y="3712498"/>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8</a:t>
                </a:r>
                <a:endParaRPr lang="zh-CN" altLang="en-US" sz="1200" b="1" dirty="0">
                  <a:latin typeface="华文中宋" panose="02010600040101010101" pitchFamily="2" charset="-122"/>
                  <a:ea typeface="华文中宋" panose="02010600040101010101" pitchFamily="2" charset="-122"/>
                </a:endParaRPr>
              </a:p>
            </p:txBody>
          </p:sp>
          <p:sp>
            <p:nvSpPr>
              <p:cNvPr id="46104" name="TextBox 25"/>
              <p:cNvSpPr txBox="1"/>
              <p:nvPr/>
            </p:nvSpPr>
            <p:spPr>
              <a:xfrm>
                <a:off x="1221362" y="3434509"/>
                <a:ext cx="262077"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9</a:t>
                </a:r>
                <a:endParaRPr lang="zh-CN" altLang="en-US" sz="1200" b="1" dirty="0">
                  <a:latin typeface="华文中宋" panose="02010600040101010101" pitchFamily="2" charset="-122"/>
                  <a:ea typeface="华文中宋" panose="02010600040101010101" pitchFamily="2" charset="-122"/>
                </a:endParaRPr>
              </a:p>
            </p:txBody>
          </p:sp>
          <p:sp>
            <p:nvSpPr>
              <p:cNvPr id="46105" name="TextBox 26"/>
              <p:cNvSpPr txBox="1"/>
              <p:nvPr/>
            </p:nvSpPr>
            <p:spPr>
              <a:xfrm>
                <a:off x="1021258" y="3129781"/>
                <a:ext cx="868815" cy="323961"/>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10</a:t>
                </a:r>
                <a:endParaRPr lang="zh-CN" altLang="en-US" sz="1200" b="1" dirty="0">
                  <a:latin typeface="华文中宋" panose="02010600040101010101" pitchFamily="2" charset="-122"/>
                  <a:ea typeface="华文中宋" panose="02010600040101010101" pitchFamily="2" charset="-122"/>
                </a:endParaRPr>
              </a:p>
            </p:txBody>
          </p:sp>
        </p:grpSp>
        <p:grpSp>
          <p:nvGrpSpPr>
            <p:cNvPr id="46106" name="组合 27"/>
            <p:cNvGrpSpPr/>
            <p:nvPr/>
          </p:nvGrpSpPr>
          <p:grpSpPr>
            <a:xfrm>
              <a:off x="889000" y="6072188"/>
              <a:ext cx="4308475" cy="334962"/>
              <a:chOff x="2133600" y="5181600"/>
              <a:chExt cx="5257800" cy="304800"/>
            </a:xfrm>
          </p:grpSpPr>
          <p:grpSp>
            <p:nvGrpSpPr>
              <p:cNvPr id="37" name="组合 29"/>
              <p:cNvGrpSpPr/>
              <p:nvPr/>
            </p:nvGrpSpPr>
            <p:grpSpPr>
              <a:xfrm>
                <a:off x="2590800" y="5181600"/>
                <a:ext cx="2286000" cy="304800"/>
                <a:chOff x="1600200" y="2819400"/>
                <a:chExt cx="3200400" cy="457200"/>
              </a:xfrm>
              <a:solidFill>
                <a:schemeClr val="bg1"/>
              </a:solidFill>
            </p:grpSpPr>
            <p:sp>
              <p:nvSpPr>
                <p:cNvPr id="45" name="矩形 44"/>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6" name="矩形 45"/>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7" name="矩形 46"/>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8" name="矩形 47"/>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38" name="组合 34"/>
              <p:cNvGrpSpPr/>
              <p:nvPr/>
            </p:nvGrpSpPr>
            <p:grpSpPr>
              <a:xfrm>
                <a:off x="5105400" y="5181600"/>
                <a:ext cx="2286000" cy="304800"/>
                <a:chOff x="1600200" y="2819400"/>
                <a:chExt cx="3200400" cy="457200"/>
              </a:xfrm>
              <a:solidFill>
                <a:schemeClr val="bg1"/>
              </a:solidFill>
            </p:grpSpPr>
            <p:sp>
              <p:nvSpPr>
                <p:cNvPr id="41" name="矩形 40"/>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2" name="矩形 41"/>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3" name="矩形 42"/>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4" name="矩形 43"/>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39" name="直接箭头连接符 38"/>
              <p:cNvCxnSpPr>
                <a:endCxn id="45" idx="1"/>
              </p:cNvCxnSpPr>
              <p:nvPr/>
            </p:nvCxnSpPr>
            <p:spPr>
              <a:xfrm>
                <a:off x="2133457" y="5334723"/>
                <a:ext cx="457212" cy="14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4648121" y="5334723"/>
                <a:ext cx="457212" cy="14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111" name="组合 40"/>
            <p:cNvGrpSpPr/>
            <p:nvPr/>
          </p:nvGrpSpPr>
          <p:grpSpPr>
            <a:xfrm>
              <a:off x="896938" y="4525963"/>
              <a:ext cx="4606925" cy="303212"/>
              <a:chOff x="2133600" y="5181598"/>
              <a:chExt cx="5257801" cy="304802"/>
            </a:xfrm>
          </p:grpSpPr>
          <p:grpSp>
            <p:nvGrpSpPr>
              <p:cNvPr id="25" name="组合 29"/>
              <p:cNvGrpSpPr/>
              <p:nvPr/>
            </p:nvGrpSpPr>
            <p:grpSpPr>
              <a:xfrm>
                <a:off x="2590800" y="5181600"/>
                <a:ext cx="2286000" cy="304800"/>
                <a:chOff x="1600200" y="2819400"/>
                <a:chExt cx="3200400" cy="457200"/>
              </a:xfrm>
              <a:solidFill>
                <a:schemeClr val="bg1"/>
              </a:solidFill>
            </p:grpSpPr>
            <p:sp>
              <p:nvSpPr>
                <p:cNvPr id="33" name="矩形 32"/>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4" name="矩形 33"/>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5" name="矩形 34"/>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6" name="矩形 35"/>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26" name="组合 34"/>
              <p:cNvGrpSpPr/>
              <p:nvPr/>
            </p:nvGrpSpPr>
            <p:grpSpPr>
              <a:xfrm>
                <a:off x="5105400" y="5181598"/>
                <a:ext cx="2286001" cy="304802"/>
                <a:chOff x="1600200" y="2819397"/>
                <a:chExt cx="3200402" cy="457203"/>
              </a:xfrm>
              <a:solidFill>
                <a:schemeClr val="bg1"/>
              </a:solidFill>
            </p:grpSpPr>
            <p:sp>
              <p:nvSpPr>
                <p:cNvPr id="29" name="矩形 28"/>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0" name="矩形 29"/>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1" name="矩形 30"/>
                <p:cNvSpPr/>
                <p:nvPr/>
              </p:nvSpPr>
              <p:spPr>
                <a:xfrm>
                  <a:off x="3962401" y="2819397"/>
                  <a:ext cx="838201"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2" name="矩形 31"/>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27" name="直接箭头连接符 26"/>
              <p:cNvCxnSpPr>
                <a:endCxn id="33" idx="1"/>
              </p:cNvCxnSpPr>
              <p:nvPr/>
            </p:nvCxnSpPr>
            <p:spPr>
              <a:xfrm>
                <a:off x="2133466" y="5334797"/>
                <a:ext cx="4583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648288" y="5334797"/>
                <a:ext cx="45658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116" name="组合 53"/>
            <p:cNvGrpSpPr/>
            <p:nvPr/>
          </p:nvGrpSpPr>
          <p:grpSpPr>
            <a:xfrm>
              <a:off x="922338" y="5054600"/>
              <a:ext cx="2057400" cy="304800"/>
              <a:chOff x="4648200" y="5181600"/>
              <a:chExt cx="2743200" cy="304800"/>
            </a:xfrm>
          </p:grpSpPr>
          <p:grpSp>
            <p:nvGrpSpPr>
              <p:cNvPr id="19" name="组合 34"/>
              <p:cNvGrpSpPr/>
              <p:nvPr/>
            </p:nvGrpSpPr>
            <p:grpSpPr>
              <a:xfrm>
                <a:off x="5105400" y="5181600"/>
                <a:ext cx="2286000" cy="304800"/>
                <a:chOff x="1600200" y="2819400"/>
                <a:chExt cx="3200400" cy="457200"/>
              </a:xfrm>
              <a:solidFill>
                <a:schemeClr val="bg1"/>
              </a:solidFill>
            </p:grpSpPr>
            <p:sp>
              <p:nvSpPr>
                <p:cNvPr id="21" name="矩形 20"/>
                <p:cNvSpPr/>
                <p:nvPr/>
              </p:nvSpPr>
              <p:spPr>
                <a:xfrm>
                  <a:off x="1600200" y="2819400"/>
                  <a:ext cx="74829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2" name="矩形 21"/>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3" name="矩形 22"/>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4" name="矩形 23"/>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20" name="直接箭头连接符 19"/>
              <p:cNvCxnSpPr/>
              <p:nvPr/>
            </p:nvCxnSpPr>
            <p:spPr>
              <a:xfrm>
                <a:off x="4648044" y="5334000"/>
                <a:ext cx="45721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119" name="组合 60"/>
            <p:cNvGrpSpPr/>
            <p:nvPr/>
          </p:nvGrpSpPr>
          <p:grpSpPr>
            <a:xfrm>
              <a:off x="903288" y="5541963"/>
              <a:ext cx="2057400" cy="304800"/>
              <a:chOff x="4648200" y="5181600"/>
              <a:chExt cx="2743200" cy="304800"/>
            </a:xfrm>
          </p:grpSpPr>
          <p:grpSp>
            <p:nvGrpSpPr>
              <p:cNvPr id="13" name="组合 34"/>
              <p:cNvGrpSpPr/>
              <p:nvPr/>
            </p:nvGrpSpPr>
            <p:grpSpPr>
              <a:xfrm>
                <a:off x="5105400" y="5181600"/>
                <a:ext cx="2286000" cy="304800"/>
                <a:chOff x="1600200" y="2819400"/>
                <a:chExt cx="3200400" cy="457200"/>
              </a:xfrm>
              <a:solidFill>
                <a:schemeClr val="bg1"/>
              </a:solidFill>
            </p:grpSpPr>
            <p:sp>
              <p:nvSpPr>
                <p:cNvPr id="15" name="矩形 14"/>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6" name="矩形 15"/>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 name="矩形 16"/>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 name="矩形 17"/>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4" name="直接箭头连接符 13"/>
              <p:cNvCxnSpPr/>
              <p:nvPr/>
            </p:nvCxnSpPr>
            <p:spPr>
              <a:xfrm>
                <a:off x="4648044" y="5334000"/>
                <a:ext cx="457212"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122" name="TextBox 1"/>
            <p:cNvSpPr txBox="1"/>
            <p:nvPr/>
          </p:nvSpPr>
          <p:spPr>
            <a:xfrm>
              <a:off x="1954213" y="4221163"/>
              <a:ext cx="835025" cy="338137"/>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46123" name="TextBox 87"/>
            <p:cNvSpPr txBox="1"/>
            <p:nvPr/>
          </p:nvSpPr>
          <p:spPr>
            <a:xfrm>
              <a:off x="4208463" y="4194175"/>
              <a:ext cx="833437" cy="338138"/>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endParaRPr lang="zh-CN" altLang="en-US" sz="1600" baseline="-25000" dirty="0">
                <a:latin typeface="等线" panose="02010600030101010101" pitchFamily="2" charset="-122"/>
                <a:ea typeface="等线" panose="02010600030101010101" pitchFamily="2" charset="-122"/>
              </a:endParaRPr>
            </a:p>
          </p:txBody>
        </p:sp>
        <p:sp>
          <p:nvSpPr>
            <p:cNvPr id="46124" name="TextBox 88"/>
            <p:cNvSpPr txBox="1"/>
            <p:nvPr/>
          </p:nvSpPr>
          <p:spPr>
            <a:xfrm>
              <a:off x="158614" y="4866642"/>
              <a:ext cx="380938" cy="296862"/>
            </a:xfrm>
            <a:prstGeom prst="rect">
              <a:avLst/>
            </a:prstGeom>
            <a:noFill/>
            <a:ln w="9525">
              <a:noFill/>
            </a:ln>
          </p:spPr>
          <p:txBody>
            <a:bodyPr anchor="t" anchorCtr="0">
              <a:spAutoFit/>
            </a:bodyPr>
            <a:p>
              <a:r>
                <a:rPr lang="en-US" altLang="zh-CN" sz="2000" b="1" baseline="-25000" dirty="0">
                  <a:latin typeface="等线" panose="02010600030101010101" pitchFamily="2" charset="-122"/>
                  <a:ea typeface="等线" panose="02010600030101010101" pitchFamily="2" charset="-122"/>
                </a:rPr>
                <a:t>ET</a:t>
              </a:r>
              <a:endParaRPr lang="zh-CN" altLang="en-US" sz="2000" b="1" baseline="-25000" dirty="0">
                <a:latin typeface="等线" panose="02010600030101010101" pitchFamily="2" charset="-122"/>
                <a:ea typeface="等线" panose="02010600030101010101" pitchFamily="2" charset="-122"/>
              </a:endParaRPr>
            </a:p>
          </p:txBody>
        </p:sp>
        <p:sp>
          <p:nvSpPr>
            <p:cNvPr id="46125" name="TextBox 89"/>
            <p:cNvSpPr txBox="1"/>
            <p:nvPr/>
          </p:nvSpPr>
          <p:spPr>
            <a:xfrm>
              <a:off x="1887538" y="4762500"/>
              <a:ext cx="835025" cy="338138"/>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endParaRPr lang="zh-CN" altLang="en-US" sz="1600" baseline="-25000" dirty="0">
                <a:latin typeface="等线" panose="02010600030101010101" pitchFamily="2" charset="-122"/>
                <a:ea typeface="等线" panose="02010600030101010101" pitchFamily="2" charset="-122"/>
              </a:endParaRPr>
            </a:p>
          </p:txBody>
        </p:sp>
        <p:sp>
          <p:nvSpPr>
            <p:cNvPr id="46126" name="TextBox 90"/>
            <p:cNvSpPr txBox="1"/>
            <p:nvPr/>
          </p:nvSpPr>
          <p:spPr>
            <a:xfrm>
              <a:off x="1847850" y="5267325"/>
              <a:ext cx="835025" cy="33972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46127" name="TextBox 91"/>
            <p:cNvSpPr txBox="1"/>
            <p:nvPr/>
          </p:nvSpPr>
          <p:spPr>
            <a:xfrm>
              <a:off x="1817688" y="5821363"/>
              <a:ext cx="833437" cy="338137"/>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endParaRPr lang="zh-CN" altLang="en-US" sz="1600" baseline="-25000" dirty="0">
                <a:latin typeface="等线" panose="02010600030101010101" pitchFamily="2" charset="-122"/>
                <a:ea typeface="等线" panose="02010600030101010101" pitchFamily="2" charset="-122"/>
              </a:endParaRPr>
            </a:p>
          </p:txBody>
        </p:sp>
        <p:sp>
          <p:nvSpPr>
            <p:cNvPr id="46128" name="TextBox 92"/>
            <p:cNvSpPr txBox="1"/>
            <p:nvPr/>
          </p:nvSpPr>
          <p:spPr>
            <a:xfrm>
              <a:off x="3940175" y="5775325"/>
              <a:ext cx="835025" cy="338138"/>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endParaRPr lang="zh-CN" altLang="en-US" sz="1600" baseline="-25000" dirty="0">
                <a:latin typeface="等线" panose="02010600030101010101" pitchFamily="2" charset="-122"/>
                <a:ea typeface="等线" panose="02010600030101010101" pitchFamily="2" charset="-122"/>
              </a:endParaRPr>
            </a:p>
          </p:txBody>
        </p:sp>
      </p:grpSp>
      <p:sp>
        <p:nvSpPr>
          <p:cNvPr id="92"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en-US" altLang="zh-CN" sz="2800" b="1" i="0" u="none" strike="noStrike" kern="0" cap="none" spc="0" normalizeH="0" baseline="0" noProof="1"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ET</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6130" name="组合 76"/>
          <p:cNvGrpSpPr/>
          <p:nvPr/>
        </p:nvGrpSpPr>
        <p:grpSpPr>
          <a:xfrm>
            <a:off x="6124575" y="3538538"/>
            <a:ext cx="2921000" cy="2235200"/>
            <a:chOff x="8736545" y="3774572"/>
            <a:chExt cx="2971798" cy="2065827"/>
          </a:xfrm>
        </p:grpSpPr>
        <p:grpSp>
          <p:nvGrpSpPr>
            <p:cNvPr id="46131" name="组合 77"/>
            <p:cNvGrpSpPr/>
            <p:nvPr/>
          </p:nvGrpSpPr>
          <p:grpSpPr>
            <a:xfrm>
              <a:off x="8736545" y="3973454"/>
              <a:ext cx="2971798" cy="1850999"/>
              <a:chOff x="4715933" y="4525433"/>
              <a:chExt cx="3886200" cy="1850999"/>
            </a:xfrm>
          </p:grpSpPr>
          <p:cxnSp>
            <p:nvCxnSpPr>
              <p:cNvPr id="107" name="直接箭头连接符 106"/>
              <p:cNvCxnSpPr/>
              <p:nvPr/>
            </p:nvCxnSpPr>
            <p:spPr>
              <a:xfrm>
                <a:off x="4715933" y="6376238"/>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715933" y="4526091"/>
                <a:ext cx="0" cy="185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9051491" y="4411340"/>
              <a:ext cx="752640" cy="31544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9804132" y="4144308"/>
              <a:ext cx="948068" cy="58248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0752199" y="4144308"/>
              <a:ext cx="0" cy="92434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9804132" y="5068648"/>
              <a:ext cx="948068" cy="58688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flipV="1">
              <a:off x="9051491" y="5362090"/>
              <a:ext cx="752640" cy="29344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9051491" y="4434815"/>
              <a:ext cx="0" cy="92727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6140" name="TextBox 84"/>
            <p:cNvSpPr txBox="1"/>
            <p:nvPr/>
          </p:nvSpPr>
          <p:spPr>
            <a:xfrm>
              <a:off x="8989483" y="4066011"/>
              <a:ext cx="1055853" cy="341300"/>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5</a:t>
              </a:r>
              <a:r>
                <a:rPr lang="en-US" altLang="zh-CN" dirty="0">
                  <a:latin typeface="等线" panose="02010600030101010101" pitchFamily="2" charset="-122"/>
                  <a:ea typeface="等线" panose="02010600030101010101" pitchFamily="2" charset="-122"/>
                </a:rPr>
                <a:t>(2,9)</a:t>
              </a:r>
              <a:endParaRPr lang="zh-CN" altLang="en-US" dirty="0">
                <a:latin typeface="等线" panose="02010600030101010101" pitchFamily="2" charset="-122"/>
                <a:ea typeface="等线" panose="02010600030101010101" pitchFamily="2" charset="-122"/>
              </a:endParaRPr>
            </a:p>
          </p:txBody>
        </p:sp>
        <p:sp>
          <p:nvSpPr>
            <p:cNvPr id="46141" name="TextBox 85"/>
            <p:cNvSpPr txBox="1"/>
            <p:nvPr/>
          </p:nvSpPr>
          <p:spPr>
            <a:xfrm>
              <a:off x="10557934" y="3774572"/>
              <a:ext cx="1058333" cy="646484"/>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3</a:t>
              </a:r>
              <a:r>
                <a:rPr lang="en-US" altLang="zh-CN" dirty="0">
                  <a:latin typeface="等线" panose="02010600030101010101" pitchFamily="2" charset="-122"/>
                  <a:ea typeface="等线" panose="02010600030101010101" pitchFamily="2" charset="-122"/>
                </a:rPr>
                <a:t>(13,11)</a:t>
              </a:r>
              <a:endParaRPr lang="zh-CN" altLang="en-US" dirty="0">
                <a:latin typeface="等线" panose="02010600030101010101" pitchFamily="2" charset="-122"/>
                <a:ea typeface="等线" panose="02010600030101010101" pitchFamily="2" charset="-122"/>
              </a:endParaRPr>
            </a:p>
          </p:txBody>
        </p:sp>
        <p:sp>
          <p:nvSpPr>
            <p:cNvPr id="46142" name="TextBox 86"/>
            <p:cNvSpPr txBox="1"/>
            <p:nvPr/>
          </p:nvSpPr>
          <p:spPr>
            <a:xfrm>
              <a:off x="9575802" y="4606653"/>
              <a:ext cx="1058332"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4</a:t>
              </a:r>
              <a:r>
                <a:rPr lang="en-US" altLang="zh-CN" dirty="0">
                  <a:latin typeface="等线" panose="02010600030101010101" pitchFamily="2" charset="-122"/>
                  <a:ea typeface="等线" panose="02010600030101010101" pitchFamily="2" charset="-122"/>
                </a:rPr>
                <a:t>(7,7)</a:t>
              </a:r>
              <a:endParaRPr lang="zh-CN" altLang="en-US" dirty="0">
                <a:latin typeface="等线" panose="02010600030101010101" pitchFamily="2" charset="-122"/>
                <a:ea typeface="等线" panose="02010600030101010101" pitchFamily="2" charset="-122"/>
              </a:endParaRPr>
            </a:p>
          </p:txBody>
        </p:sp>
        <p:sp>
          <p:nvSpPr>
            <p:cNvPr id="46143" name="TextBox 87"/>
            <p:cNvSpPr txBox="1"/>
            <p:nvPr/>
          </p:nvSpPr>
          <p:spPr>
            <a:xfrm>
              <a:off x="8746068" y="5381882"/>
              <a:ext cx="829734" cy="341300"/>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0</a:t>
              </a:r>
              <a:r>
                <a:rPr lang="en-US" altLang="zh-CN" dirty="0">
                  <a:latin typeface="等线" panose="02010600030101010101" pitchFamily="2" charset="-122"/>
                  <a:ea typeface="等线" panose="02010600030101010101" pitchFamily="2" charset="-122"/>
                </a:rPr>
                <a:t>(2,3)</a:t>
              </a:r>
              <a:endParaRPr lang="zh-CN" altLang="en-US" dirty="0">
                <a:latin typeface="等线" panose="02010600030101010101" pitchFamily="2" charset="-122"/>
                <a:ea typeface="等线" panose="02010600030101010101" pitchFamily="2" charset="-122"/>
              </a:endParaRPr>
            </a:p>
          </p:txBody>
        </p:sp>
        <p:sp>
          <p:nvSpPr>
            <p:cNvPr id="46144" name="TextBox 88"/>
            <p:cNvSpPr txBox="1"/>
            <p:nvPr/>
          </p:nvSpPr>
          <p:spPr>
            <a:xfrm>
              <a:off x="9694335" y="5471067"/>
              <a:ext cx="1058332" cy="369332"/>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1</a:t>
              </a:r>
              <a:r>
                <a:rPr lang="en-US" altLang="zh-CN" dirty="0">
                  <a:latin typeface="等线" panose="02010600030101010101" pitchFamily="2" charset="-122"/>
                  <a:ea typeface="等线" panose="02010600030101010101" pitchFamily="2" charset="-122"/>
                </a:rPr>
                <a:t>(7,1)</a:t>
              </a:r>
              <a:endParaRPr lang="zh-CN" altLang="en-US" dirty="0">
                <a:latin typeface="等线" panose="02010600030101010101" pitchFamily="2" charset="-122"/>
                <a:ea typeface="等线" panose="02010600030101010101" pitchFamily="2" charset="-122"/>
              </a:endParaRPr>
            </a:p>
          </p:txBody>
        </p:sp>
        <p:sp>
          <p:nvSpPr>
            <p:cNvPr id="46145" name="TextBox 89"/>
            <p:cNvSpPr txBox="1"/>
            <p:nvPr/>
          </p:nvSpPr>
          <p:spPr>
            <a:xfrm>
              <a:off x="10634134" y="4884737"/>
              <a:ext cx="1058333" cy="646484"/>
            </a:xfrm>
            <a:prstGeom prst="rect">
              <a:avLst/>
            </a:prstGeom>
            <a:noFill/>
            <a:ln w="9525">
              <a:noFill/>
            </a:ln>
          </p:spPr>
          <p:txBody>
            <a:bodyPr anchor="t" anchorCtr="0">
              <a:spAutoFit/>
            </a:bodyPr>
            <a:p>
              <a:r>
                <a:rPr lang="en-US" altLang="zh-CN" dirty="0">
                  <a:latin typeface="等线" panose="02010600030101010101" pitchFamily="2" charset="-122"/>
                  <a:ea typeface="等线" panose="02010600030101010101" pitchFamily="2" charset="-122"/>
                </a:rPr>
                <a:t>P</a:t>
              </a:r>
              <a:r>
                <a:rPr lang="en-US" altLang="zh-CN" baseline="-25000" dirty="0">
                  <a:latin typeface="等线" panose="02010600030101010101" pitchFamily="2" charset="-122"/>
                  <a:ea typeface="等线" panose="02010600030101010101" pitchFamily="2" charset="-122"/>
                </a:rPr>
                <a:t>2</a:t>
              </a:r>
              <a:r>
                <a:rPr lang="en-US" altLang="zh-CN" dirty="0">
                  <a:latin typeface="等线" panose="02010600030101010101" pitchFamily="2" charset="-122"/>
                  <a:ea typeface="等线" panose="02010600030101010101" pitchFamily="2" charset="-122"/>
                </a:rPr>
                <a:t>(13,5)</a:t>
              </a:r>
              <a:endParaRPr lang="zh-CN" altLang="en-US" dirty="0">
                <a:latin typeface="等线" panose="02010600030101010101" pitchFamily="2" charset="-122"/>
                <a:ea typeface="等线" panose="02010600030101010101" pitchFamily="2" charset="-122"/>
              </a:endParaRPr>
            </a:p>
          </p:txBody>
        </p:sp>
      </p:grpSp>
      <p:sp>
        <p:nvSpPr>
          <p:cNvPr id="2" name="TextBox 1"/>
          <p:cNvSpPr txBox="1"/>
          <p:nvPr/>
        </p:nvSpPr>
        <p:spPr>
          <a:xfrm>
            <a:off x="5867400" y="6350000"/>
            <a:ext cx="2239963" cy="369888"/>
          </a:xfrm>
          <a:prstGeom prst="rect">
            <a:avLst/>
          </a:prstGeom>
          <a:noFill/>
          <a:ln w="9525">
            <a:noFill/>
          </a:ln>
        </p:spPr>
        <p:txBody>
          <a:bodyPr anchor="t" anchorCtr="0">
            <a:spAutoFit/>
          </a:bodyPr>
          <a:p>
            <a:pPr marL="0" lvl="2" indent="0" algn="l" rtl="0" eaLnBrk="1" fontAlgn="base" hangingPunct="1">
              <a:spcBef>
                <a:spcPct val="0"/>
              </a:spcBef>
              <a:spcAft>
                <a:spcPct val="0"/>
              </a:spcAft>
              <a:buNone/>
            </a:pPr>
            <a:r>
              <a:rPr lang="zh-CN" altLang="en-US" sz="1800" b="1" dirty="0">
                <a:solidFill>
                  <a:srgbClr val="0000FF"/>
                </a:solidFill>
                <a:latin typeface="华文楷体" panose="02010600040101010101" pitchFamily="2" charset="-122"/>
                <a:ea typeface="华文楷体" panose="02010600040101010101" pitchFamily="2" charset="-122"/>
              </a:rPr>
              <a:t>为什么这样设计</a:t>
            </a:r>
            <a:r>
              <a:rPr lang="en-US" altLang="zh-CN" sz="1800" b="1" dirty="0">
                <a:solidFill>
                  <a:srgbClr val="0000FF"/>
                </a:solidFill>
                <a:latin typeface="华文楷体" panose="02010600040101010101" pitchFamily="2" charset="-122"/>
                <a:ea typeface="华文楷体" panose="02010600040101010101" pitchFamily="2" charset="-122"/>
              </a:rPr>
              <a:t>ET</a:t>
            </a:r>
            <a:r>
              <a:rPr lang="zh-CN" altLang="en-US" sz="1800" b="1" dirty="0">
                <a:solidFill>
                  <a:srgbClr val="0000FF"/>
                </a:solidFill>
                <a:latin typeface="华文楷体" panose="02010600040101010101" pitchFamily="2" charset="-122"/>
                <a:ea typeface="华文楷体" panose="02010600040101010101" pitchFamily="2" charset="-122"/>
              </a:rPr>
              <a:t>？</a:t>
            </a:r>
            <a:endParaRPr lang="zh-CN" altLang="en-US" sz="1800" dirty="0">
              <a:solidFill>
                <a:srgbClr val="0000FF"/>
              </a:solidFill>
              <a:latin typeface="Arial" panose="020B0604020202020204" pitchFamily="34"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3"/>
          <p:cNvSpPr>
            <a:spLocks noGrp="1"/>
          </p:cNvSpPr>
          <p:nvPr>
            <p:ph type="body" idx="4294967295"/>
          </p:nvPr>
        </p:nvSpPr>
        <p:spPr>
          <a:xfrm>
            <a:off x="457200" y="1341438"/>
            <a:ext cx="8507413" cy="4784725"/>
          </a:xfrm>
        </p:spPr>
        <p:txBody>
          <a:bodyPr vert="horz" wrap="square" lIns="91440" tIns="45720" rIns="91440" bIns="45720" anchor="t" anchorCtr="0"/>
          <a:p>
            <a:pPr eaLnBrk="1" hangingPunct="1"/>
            <a:r>
              <a:rPr lang="zh-CN" altLang="en-US" sz="2400" b="1" dirty="0">
                <a:latin typeface="Times New Roman" panose="02020603050405020304" pitchFamily="18" charset="0"/>
                <a:ea typeface="楷体" panose="02010609060101010101" pitchFamily="49" charset="-122"/>
              </a:rPr>
              <a:t>边表</a:t>
            </a:r>
            <a:r>
              <a:rPr lang="en-US" altLang="zh-CN" sz="2400" b="1" dirty="0">
                <a:latin typeface="Times New Roman" panose="02020603050405020304" pitchFamily="18" charset="0"/>
                <a:ea typeface="楷体" panose="02010609060101010101" pitchFamily="49" charset="-122"/>
              </a:rPr>
              <a:t>ET</a:t>
            </a:r>
            <a:r>
              <a:rPr lang="zh-CN" altLang="en-US" sz="2400" b="1" dirty="0">
                <a:latin typeface="Times New Roman" panose="02020603050405020304" pitchFamily="18" charset="0"/>
                <a:ea typeface="楷体" panose="02010609060101010101" pitchFamily="49" charset="-122"/>
              </a:rPr>
              <a:t>的建立过程：</a:t>
            </a:r>
            <a:endParaRPr lang="en-US" altLang="zh-CN" sz="2400" b="1" dirty="0">
              <a:latin typeface="Times New Roman" panose="02020603050405020304" pitchFamily="18" charset="0"/>
              <a:ea typeface="楷体" panose="02010609060101010101" pitchFamily="49" charset="-122"/>
            </a:endParaRPr>
          </a:p>
          <a:p>
            <a:pPr eaLnBrk="1" hangingPunct="1">
              <a:buNone/>
            </a:pPr>
            <a:r>
              <a:rPr lang="en-US" altLang="zh-CN" sz="2400" b="1" dirty="0">
                <a:latin typeface="Times New Roman" panose="02020603050405020304" pitchFamily="18" charset="0"/>
                <a:ea typeface="楷体" panose="02010609060101010101" pitchFamily="49" charset="-122"/>
              </a:rPr>
              <a:t>     </a:t>
            </a:r>
            <a:endParaRPr lang="en-US" altLang="zh-CN" sz="2400" b="1" dirty="0">
              <a:latin typeface="Times New Roman" panose="02020603050405020304" pitchFamily="18" charset="0"/>
              <a:ea typeface="楷体" panose="02010609060101010101" pitchFamily="49" charset="-122"/>
            </a:endParaRPr>
          </a:p>
          <a:p>
            <a:pPr eaLnBrk="1" hangingPunct="1">
              <a:buNone/>
            </a:pPr>
            <a:r>
              <a:rPr lang="en-US" altLang="zh-CN" sz="2400" b="1" dirty="0">
                <a:latin typeface="Times New Roman" panose="02020603050405020304" pitchFamily="18" charset="0"/>
                <a:ea typeface="楷体" panose="02010609060101010101" pitchFamily="49" charset="-122"/>
              </a:rPr>
              <a:t>    for(</a:t>
            </a:r>
            <a:r>
              <a:rPr lang="zh-CN" altLang="en-US" sz="2400" b="1" dirty="0">
                <a:latin typeface="Times New Roman" panose="02020603050405020304" pitchFamily="18" charset="0"/>
                <a:ea typeface="楷体" panose="02010609060101010101" pitchFamily="49" charset="-122"/>
              </a:rPr>
              <a:t>每一条边</a:t>
            </a:r>
            <a:r>
              <a:rPr lang="en-US" altLang="zh-CN"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pPr eaLnBrk="1" hangingPunct="1">
              <a:buNone/>
            </a:pPr>
            <a:r>
              <a:rPr lang="en-US" altLang="zh-CN" sz="2400" b="1" dirty="0">
                <a:latin typeface="Times New Roman" panose="02020603050405020304" pitchFamily="18" charset="0"/>
                <a:ea typeface="楷体" panose="02010609060101010101" pitchFamily="49" charset="-122"/>
              </a:rPr>
              <a:t>    {  </a:t>
            </a:r>
            <a:endParaRPr lang="en-US" altLang="zh-CN" sz="2400" b="1" dirty="0">
              <a:latin typeface="Times New Roman" panose="02020603050405020304" pitchFamily="18" charset="0"/>
              <a:ea typeface="楷体" panose="02010609060101010101" pitchFamily="49" charset="-122"/>
            </a:endParaRPr>
          </a:p>
          <a:p>
            <a:pPr eaLnBrk="1" hangingPunct="1">
              <a:buNone/>
            </a:pPr>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如果是水平边，</a:t>
            </a:r>
            <a:r>
              <a:rPr lang="en-US" altLang="zh-CN" sz="2400" b="1" dirty="0">
                <a:latin typeface="Times New Roman" panose="02020603050405020304" pitchFamily="18" charset="0"/>
                <a:ea typeface="楷体" panose="02010609060101010101" pitchFamily="49" charset="-122"/>
              </a:rPr>
              <a:t>continue</a:t>
            </a:r>
            <a:r>
              <a:rPr lang="zh-CN" altLang="en-US" sz="2400" b="1" dirty="0">
                <a:latin typeface="Times New Roman" panose="02020603050405020304" pitchFamily="18" charset="0"/>
                <a:ea typeface="楷体" panose="02010609060101010101" pitchFamily="49" charset="-122"/>
              </a:rPr>
              <a:t>；</a:t>
            </a:r>
            <a:endParaRPr lang="en-US" altLang="zh-CN" sz="2400" b="1" dirty="0">
              <a:latin typeface="Times New Roman" panose="02020603050405020304" pitchFamily="18" charset="0"/>
              <a:ea typeface="楷体" panose="02010609060101010101" pitchFamily="49" charset="-122"/>
            </a:endParaRPr>
          </a:p>
          <a:p>
            <a:pPr eaLnBrk="1" hangingPunct="1">
              <a:buNone/>
            </a:pPr>
            <a:r>
              <a:rPr lang="en-US" altLang="zh-CN" sz="2400" b="1" dirty="0">
                <a:latin typeface="Times New Roman" panose="02020603050405020304" pitchFamily="18" charset="0"/>
                <a:ea typeface="楷体" panose="02010609060101010101" pitchFamily="49" charset="-122"/>
              </a:rPr>
              <a:t>           2.</a:t>
            </a:r>
            <a:r>
              <a:rPr lang="zh-CN" altLang="en-US" sz="2400" b="1" dirty="0">
                <a:latin typeface="Times New Roman" panose="02020603050405020304" pitchFamily="18" charset="0"/>
                <a:ea typeface="楷体" panose="02010609060101010101" pitchFamily="49" charset="-122"/>
              </a:rPr>
              <a:t>建立边结点</a:t>
            </a:r>
            <a:endParaRPr lang="en-US" altLang="zh-CN" sz="2400" b="1" dirty="0">
              <a:latin typeface="Times New Roman" panose="02020603050405020304" pitchFamily="18" charset="0"/>
              <a:ea typeface="楷体" panose="02010609060101010101" pitchFamily="49" charset="-122"/>
            </a:endParaRPr>
          </a:p>
          <a:p>
            <a:pPr eaLnBrk="1" hangingPunct="1">
              <a:buNone/>
            </a:pPr>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3.</a:t>
            </a:r>
            <a:r>
              <a:rPr lang="zh-CN" altLang="en-US" sz="2400" b="1" dirty="0">
                <a:latin typeface="Times New Roman" panose="02020603050405020304" pitchFamily="18" charset="0"/>
                <a:ea typeface="楷体" panose="02010609060101010101" pitchFamily="49" charset="-122"/>
              </a:rPr>
              <a:t>根据下端点的纵坐标</a:t>
            </a:r>
            <a:r>
              <a:rPr lang="en-US" altLang="zh-CN" sz="2400" b="1" i="1" dirty="0">
                <a:latin typeface="Times New Roman" panose="02020603050405020304" pitchFamily="18" charset="0"/>
                <a:ea typeface="楷体" panose="02010609060101010101" pitchFamily="49" charset="-122"/>
              </a:rPr>
              <a:t>y</a:t>
            </a:r>
            <a:r>
              <a:rPr lang="zh-CN" altLang="en-US" sz="2400" b="1" dirty="0">
                <a:latin typeface="Times New Roman" panose="02020603050405020304" pitchFamily="18" charset="0"/>
                <a:ea typeface="楷体" panose="02010609060101010101" pitchFamily="49" charset="-122"/>
              </a:rPr>
              <a:t>，找到</a:t>
            </a:r>
            <a:r>
              <a:rPr lang="en-US" altLang="zh-CN" sz="2400" b="1" dirty="0">
                <a:latin typeface="Times New Roman" panose="02020603050405020304" pitchFamily="18" charset="0"/>
                <a:ea typeface="楷体" panose="02010609060101010101" pitchFamily="49" charset="-122"/>
              </a:rPr>
              <a:t>y</a:t>
            </a:r>
            <a:r>
              <a:rPr lang="zh-CN" altLang="en-US" sz="2400" b="1" dirty="0">
                <a:latin typeface="Times New Roman" panose="02020603050405020304" pitchFamily="18" charset="0"/>
                <a:ea typeface="楷体" panose="02010609060101010101" pitchFamily="49" charset="-122"/>
              </a:rPr>
              <a:t>对应链表；</a:t>
            </a:r>
            <a:endParaRPr lang="en-US" altLang="zh-CN" sz="2400" b="1" dirty="0">
              <a:latin typeface="Times New Roman" panose="02020603050405020304" pitchFamily="18" charset="0"/>
              <a:ea typeface="楷体" panose="02010609060101010101" pitchFamily="49" charset="-122"/>
            </a:endParaRPr>
          </a:p>
          <a:p>
            <a:pPr eaLnBrk="1" hangingPunct="1">
              <a:buNone/>
            </a:pPr>
            <a:r>
              <a:rPr lang="zh-CN" altLang="en-US" sz="2400" b="1" dirty="0">
                <a:latin typeface="Times New Roman" panose="02020603050405020304" pitchFamily="18" charset="0"/>
                <a:ea typeface="楷体" panose="02010609060101010101" pitchFamily="49" charset="-122"/>
              </a:rPr>
              <a:t>          </a:t>
            </a:r>
            <a:r>
              <a:rPr lang="en-US" altLang="zh-CN" sz="2400" b="1" dirty="0">
                <a:latin typeface="Times New Roman" panose="02020603050405020304" pitchFamily="18" charset="0"/>
                <a:ea typeface="楷体" panose="02010609060101010101" pitchFamily="49" charset="-122"/>
              </a:rPr>
              <a:t>4.</a:t>
            </a:r>
            <a:r>
              <a:rPr lang="zh-CN" altLang="en-US" sz="2400" b="1" dirty="0">
                <a:latin typeface="Times New Roman" panose="02020603050405020304" pitchFamily="18" charset="0"/>
                <a:ea typeface="楷体" panose="02010609060101010101" pitchFamily="49" charset="-122"/>
              </a:rPr>
              <a:t>将边结点插入链表适当位置，使各结点按</a:t>
            </a:r>
            <a:r>
              <a:rPr lang="en-US" altLang="zh-CN" sz="2400" b="1" i="1" dirty="0">
                <a:latin typeface="Times New Roman" panose="02020603050405020304" pitchFamily="18" charset="0"/>
                <a:ea typeface="楷体" panose="02010609060101010101" pitchFamily="49" charset="-122"/>
              </a:rPr>
              <a:t>x</a:t>
            </a:r>
            <a:r>
              <a:rPr lang="zh-CN" altLang="en-US" sz="2400" b="1" dirty="0">
                <a:latin typeface="Times New Roman" panose="02020603050405020304" pitchFamily="18" charset="0"/>
                <a:ea typeface="楷体" panose="02010609060101010101" pitchFamily="49" charset="-122"/>
              </a:rPr>
              <a:t>值</a:t>
            </a:r>
            <a:r>
              <a:rPr lang="en-US" altLang="zh-CN" sz="2400" b="1" dirty="0">
                <a:latin typeface="Times New Roman" panose="02020603050405020304" pitchFamily="18" charset="0"/>
                <a:ea typeface="楷体" panose="02010609060101010101" pitchFamily="49" charset="-122"/>
              </a:rPr>
              <a:t>( </a:t>
            </a:r>
            <a:r>
              <a:rPr lang="en-US" altLang="zh-CN" sz="2400" b="1" i="1" dirty="0">
                <a:latin typeface="Times New Roman" panose="02020603050405020304" pitchFamily="18" charset="0"/>
                <a:ea typeface="楷体" panose="02010609060101010101" pitchFamily="49" charset="-122"/>
              </a:rPr>
              <a:t>x</a:t>
            </a:r>
            <a:r>
              <a:rPr lang="zh-CN" altLang="en-US" sz="2400" b="1" dirty="0">
                <a:latin typeface="Times New Roman" panose="02020603050405020304" pitchFamily="18" charset="0"/>
                <a:ea typeface="楷体" panose="02010609060101010101" pitchFamily="49" charset="-122"/>
              </a:rPr>
              <a:t>相等时，按</a:t>
            </a:r>
            <a:r>
              <a:rPr lang="en-US" altLang="zh-CN" sz="2400" b="1" i="1" dirty="0">
                <a:latin typeface="Times New Roman" panose="02020603050405020304" pitchFamily="18" charset="0"/>
                <a:ea typeface="楷体" panose="02010609060101010101" pitchFamily="49" charset="-122"/>
              </a:rPr>
              <a:t>deltax</a:t>
            </a:r>
            <a:r>
              <a:rPr lang="zh-CN" altLang="en-US" sz="2400" b="1" i="1" dirty="0">
                <a:latin typeface="Times New Roman" panose="02020603050405020304" pitchFamily="18" charset="0"/>
                <a:ea typeface="楷体" panose="02010609060101010101" pitchFamily="49" charset="-122"/>
              </a:rPr>
              <a:t>的值</a:t>
            </a:r>
            <a:r>
              <a:rPr lang="en-US" altLang="zh-CN" sz="2400" b="1" dirty="0">
                <a:latin typeface="Times New Roman" panose="02020603050405020304" pitchFamily="18" charset="0"/>
                <a:ea typeface="楷体" panose="02010609060101010101" pitchFamily="49" charset="-122"/>
              </a:rPr>
              <a:t>)</a:t>
            </a:r>
            <a:r>
              <a:rPr lang="zh-CN" altLang="en-US" sz="2400" b="1" dirty="0">
                <a:latin typeface="Times New Roman" panose="02020603050405020304" pitchFamily="18" charset="0"/>
                <a:ea typeface="楷体" panose="02010609060101010101" pitchFamily="49" charset="-122"/>
              </a:rPr>
              <a:t>递增的顺序排列；</a:t>
            </a:r>
            <a:r>
              <a:rPr lang="en-US" altLang="zh-CN" sz="2400" b="1" dirty="0">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eaLnBrk="1" hangingPunct="1">
              <a:buNone/>
            </a:pPr>
            <a:r>
              <a:rPr lang="en-US" altLang="zh-CN" sz="2400" b="1" dirty="0">
                <a:latin typeface="华文楷体" panose="02010600040101010101" pitchFamily="2" charset="-122"/>
                <a:ea typeface="华文楷体" panose="02010600040101010101" pitchFamily="2" charset="-122"/>
              </a:rPr>
              <a:t>  }</a:t>
            </a:r>
            <a:endParaRPr lang="en-US" altLang="zh-CN" b="1" dirty="0">
              <a:latin typeface="华文楷体" panose="02010600040101010101" pitchFamily="2" charset="-122"/>
              <a:ea typeface="华文楷体" panose="02010600040101010101" pitchFamily="2" charset="-122"/>
            </a:endParaRPr>
          </a:p>
        </p:txBody>
      </p:sp>
      <p:sp>
        <p:nvSpPr>
          <p:cNvPr id="4"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en-US" altLang="zh-CN" sz="2800" b="1" i="0" u="none" strike="noStrike" kern="0" cap="none" spc="0" normalizeH="0" baseline="0" noProof="1"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ET</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数据结构</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en-US" altLang="zh-CN" sz="2800" b="1" i="0" u="none" strike="noStrike" kern="0" cap="none" spc="0" normalizeH="0" baseline="0" noProof="1" smtClean="0">
                <a:ln>
                  <a:noFill/>
                </a:ln>
                <a:solidFill>
                  <a:schemeClr val="tx2"/>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AEL</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771" name="内容占位符 2"/>
          <p:cNvSpPr>
            <a:spLocks noGrp="1"/>
          </p:cNvSpPr>
          <p:nvPr>
            <p:ph idx="1"/>
          </p:nvPr>
        </p:nvSpPr>
        <p:spPr>
          <a:xfrm>
            <a:off x="323850" y="1600200"/>
            <a:ext cx="8496300" cy="4962525"/>
          </a:xfrm>
        </p:spPr>
        <p:txBody>
          <a:bodyPr vert="horz" wrap="square" lIns="91440" tIns="45720" rIns="91440" bIns="45720" numCol="1" anchor="t" anchorCtr="0" compatLnSpc="1">
            <a:spAutoFit/>
          </a:bodyPr>
          <a:lstStyle/>
          <a:p>
            <a:pPr marL="0" marR="0" lvl="1" indent="-28575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活动边链表</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(AEL)</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：保存</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边的</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有序</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链表。（</a:t>
            </a: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活动边：与当前扫描线相交的边</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457200" marR="0" lvl="2" indent="-342900" algn="l" defTabSz="914400" rtl="0" eaLnBrk="1" fontAlgn="base" latinLnBrk="0" hangingPunct="1">
              <a:lnSpc>
                <a:spcPct val="110000"/>
              </a:lnSpc>
              <a:spcBef>
                <a:spcPct val="0"/>
              </a:spcBef>
              <a:spcAft>
                <a:spcPct val="0"/>
              </a:spcAft>
              <a:buClrTx/>
              <a:buSzTx/>
              <a:buFontTx/>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活动边按与扫描线交点横坐标</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递增顺序</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存放。</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AEL</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记录</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了多边形的边沿扫描线的交点序列</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457200" marR="0" lvl="2" indent="-342900" algn="l" defTabSz="914400" rtl="0" eaLnBrk="1" fontAlgn="base" latinLnBrk="0" hangingPunct="1">
              <a:lnSpc>
                <a:spcPct val="110000"/>
              </a:lnSpc>
              <a:spcBef>
                <a:spcPct val="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随着扫描线移动不断</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刷新交点坐标（边</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的连续性</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2" indent="-228600" algn="l" defTabSz="914400" rtl="0" eaLnBrk="1" fontAlgn="base" latinLnBrk="0" hangingPunct="1">
              <a:lnSpc>
                <a:spcPct val="110000"/>
              </a:lnSpc>
              <a:spcBef>
                <a:spcPct val="0"/>
              </a:spcBef>
              <a:spcAft>
                <a:spcPct val="0"/>
              </a:spcAft>
              <a:buClrTx/>
              <a:buSzTx/>
              <a:buFontTx/>
              <a:buNone/>
              <a:defRPr/>
            </a:pP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2" indent="-228600" algn="l" defTabSz="914400" rtl="0" eaLnBrk="1" fontAlgn="base" latinLnBrk="0" hangingPunct="1">
              <a:lnSpc>
                <a:spcPct val="110000"/>
              </a:lnSpc>
              <a:spcBef>
                <a:spcPct val="0"/>
              </a:spcBef>
              <a:spcAft>
                <a:spcPct val="0"/>
              </a:spcAft>
              <a:buClrTx/>
              <a:buSzTx/>
              <a:buFontTx/>
              <a:buNone/>
              <a:defRPr/>
            </a:pP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2" indent="-228600" algn="l" defTabSz="914400" rtl="0" eaLnBrk="1" fontAlgn="base" latinLnBrk="0" hangingPunct="1">
              <a:lnSpc>
                <a:spcPct val="11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与</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分类边表的区别：</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114300" marR="0" lvl="2" indent="-342900" algn="l" defTabSz="914400" rtl="0" eaLnBrk="1" fontAlgn="base" latinLnBrk="0" hangingPunct="1">
              <a:lnSpc>
                <a:spcPct val="110000"/>
              </a:lnSpc>
              <a:spcBef>
                <a:spcPct val="0"/>
              </a:spcBef>
              <a:spcAft>
                <a:spcPct val="0"/>
              </a:spcAft>
              <a:buClrTx/>
              <a:buSzTx/>
              <a:buFontTx/>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分类边表</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ET</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初始时记录</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所有边信息</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，随着扫描线移动不断</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摘取</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边结点加入</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AEL</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中；而</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活动边链表</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AEL</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随扫描线的移动而动态</a:t>
            </a: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更新（加入新边结点、剔除不相交边结点、更新已有边的交点坐标）</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9155" name="组合 16"/>
          <p:cNvGrpSpPr/>
          <p:nvPr/>
        </p:nvGrpSpPr>
        <p:grpSpPr>
          <a:xfrm>
            <a:off x="4356100" y="3789363"/>
            <a:ext cx="3708400" cy="457200"/>
            <a:chOff x="1600200" y="2819400"/>
            <a:chExt cx="3200400" cy="457200"/>
          </a:xfrm>
        </p:grpSpPr>
        <p:sp>
          <p:nvSpPr>
            <p:cNvPr id="5" name="矩形 4"/>
            <p:cNvSpPr/>
            <p:nvPr/>
          </p:nvSpPr>
          <p:spPr>
            <a:xfrm>
              <a:off x="1600200" y="2819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y</a:t>
              </a:r>
              <a:r>
                <a:rPr kumimoji="0" lang="en-US" altLang="zh-CN" sz="2000" b="1" i="0" u="none" strike="noStrike" kern="1200" cap="none" spc="0" normalizeH="0" baseline="-25000" noProof="0" dirty="0" err="1">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max</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p:cNvSpPr/>
            <p:nvPr/>
          </p:nvSpPr>
          <p:spPr>
            <a:xfrm>
              <a:off x="2286000" y="2819400"/>
              <a:ext cx="762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x</a:t>
              </a:r>
              <a:r>
                <a:rPr kumimoji="0" lang="en-US" altLang="zh-CN" sz="2000" b="1" i="0" u="none" strike="noStrike" kern="1200" cap="none" spc="0" normalizeH="0" baseline="-2500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min</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矩形 7"/>
            <p:cNvSpPr/>
            <p:nvPr/>
          </p:nvSpPr>
          <p:spPr>
            <a:xfrm>
              <a:off x="3962400" y="2819400"/>
              <a:ext cx="838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next</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 name="矩形 8"/>
            <p:cNvSpPr/>
            <p:nvPr/>
          </p:nvSpPr>
          <p:spPr>
            <a:xfrm>
              <a:off x="3048000" y="28194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deltax</a:t>
              </a:r>
              <a:endParaRPr kumimoji="0" lang="zh-CN" altLang="en-US" sz="20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sp>
        <p:nvSpPr>
          <p:cNvPr id="10" name="TextBox 9"/>
          <p:cNvSpPr txBox="1"/>
          <p:nvPr/>
        </p:nvSpPr>
        <p:spPr>
          <a:xfrm>
            <a:off x="6156325" y="2003425"/>
            <a:ext cx="2239963" cy="369888"/>
          </a:xfrm>
          <a:prstGeom prst="rect">
            <a:avLst/>
          </a:prstGeom>
          <a:noFill/>
          <a:ln w="9525">
            <a:noFill/>
          </a:ln>
        </p:spPr>
        <p:txBody>
          <a:bodyPr anchor="t" anchorCtr="0">
            <a:spAutoFit/>
          </a:bodyPr>
          <a:p>
            <a:pPr marL="0" lvl="2" indent="0" algn="l" rtl="0" eaLnBrk="1" fontAlgn="base" hangingPunct="1">
              <a:spcBef>
                <a:spcPct val="0"/>
              </a:spcBef>
              <a:spcAft>
                <a:spcPct val="0"/>
              </a:spcAft>
              <a:buNone/>
            </a:pPr>
            <a:r>
              <a:rPr lang="zh-CN" altLang="en-US" sz="1800" b="1" dirty="0">
                <a:solidFill>
                  <a:srgbClr val="0000FF"/>
                </a:solidFill>
                <a:latin typeface="华文楷体" panose="02010600040101010101" pitchFamily="2" charset="-122"/>
                <a:ea typeface="华文楷体" panose="02010600040101010101" pitchFamily="2" charset="-122"/>
              </a:rPr>
              <a:t>为什么需要</a:t>
            </a:r>
            <a:r>
              <a:rPr lang="en-US" altLang="zh-CN" sz="1800" b="1" dirty="0">
                <a:solidFill>
                  <a:srgbClr val="0000FF"/>
                </a:solidFill>
                <a:latin typeface="华文楷体" panose="02010600040101010101" pitchFamily="2" charset="-122"/>
                <a:ea typeface="华文楷体" panose="02010600040101010101" pitchFamily="2" charset="-122"/>
              </a:rPr>
              <a:t>AEL</a:t>
            </a:r>
            <a:r>
              <a:rPr lang="zh-CN" altLang="en-US" sz="1800" b="1" dirty="0">
                <a:solidFill>
                  <a:srgbClr val="0000FF"/>
                </a:solidFill>
                <a:latin typeface="华文楷体" panose="02010600040101010101" pitchFamily="2" charset="-122"/>
                <a:ea typeface="华文楷体" panose="02010600040101010101" pitchFamily="2" charset="-122"/>
              </a:rPr>
              <a:t>？</a:t>
            </a:r>
            <a:endParaRPr lang="zh-CN" altLang="en-US" sz="1800" dirty="0">
              <a:solidFill>
                <a:srgbClr val="0000FF"/>
              </a:solidFill>
              <a:latin typeface="Arial" panose="020B0604020202020204" pitchFamily="34"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1"/>
          <p:cNvSpPr>
            <a:spLocks noChangeArrowheads="1"/>
          </p:cNvSpPr>
          <p:nvPr/>
        </p:nvSpPr>
        <p:spPr bwMode="auto">
          <a:xfrm>
            <a:off x="539750" y="1341438"/>
            <a:ext cx="81359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算法步骤</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1. </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建立</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ET</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2. </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初始化</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AEL</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为空</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3. </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将扫描线纵坐标</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y</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的初始值设为</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ET</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中非空的最小序号</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4. </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重复执行以下步骤，直到</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AEL</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和</a:t>
            </a:r>
            <a:r>
              <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ET</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均为空</a:t>
            </a:r>
            <a:endPar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50178" name="矩形 2"/>
          <p:cNvSpPr/>
          <p:nvPr/>
        </p:nvSpPr>
        <p:spPr>
          <a:xfrm>
            <a:off x="900113" y="3644900"/>
            <a:ext cx="8064500" cy="2638425"/>
          </a:xfrm>
          <a:prstGeom prst="rect">
            <a:avLst/>
          </a:prstGeom>
          <a:noFill/>
          <a:ln w="9525">
            <a:noFill/>
          </a:ln>
        </p:spPr>
        <p:txBody>
          <a:bodyPr anchor="t" anchorCtr="0">
            <a:spAutoFit/>
          </a:bodyPr>
          <a:p>
            <a:pPr marL="790575" lvl="2" indent="-287020" algn="l" rtl="0" eaLnBrk="1" fontAlgn="base" hangingPunct="1">
              <a:lnSpc>
                <a:spcPct val="12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(1)</a:t>
            </a:r>
            <a:r>
              <a:rPr lang="zh-CN" altLang="en-US" sz="2300" b="1" dirty="0">
                <a:solidFill>
                  <a:schemeClr val="tx1"/>
                </a:solidFill>
                <a:latin typeface="楷体" panose="02010609060101010101" pitchFamily="49" charset="-122"/>
                <a:ea typeface="楷体" panose="02010609060101010101" pitchFamily="49" charset="-122"/>
              </a:rPr>
              <a:t>对于当前扫描线</a:t>
            </a:r>
            <a:r>
              <a:rPr lang="en-US" altLang="zh-CN" sz="2300" b="1" dirty="0">
                <a:solidFill>
                  <a:schemeClr val="tx1"/>
                </a:solidFill>
                <a:latin typeface="楷体" panose="02010609060101010101" pitchFamily="49" charset="-122"/>
                <a:ea typeface="楷体" panose="02010609060101010101" pitchFamily="49" charset="-122"/>
              </a:rPr>
              <a:t>y</a:t>
            </a:r>
            <a:r>
              <a:rPr lang="zh-CN" altLang="en-US" sz="2300" b="1" dirty="0">
                <a:solidFill>
                  <a:schemeClr val="tx1"/>
                </a:solidFill>
                <a:latin typeface="楷体" panose="02010609060101010101" pitchFamily="49" charset="-122"/>
                <a:ea typeface="楷体" panose="02010609060101010101" pitchFamily="49" charset="-122"/>
              </a:rPr>
              <a:t>，如果</a:t>
            </a:r>
            <a:r>
              <a:rPr lang="en-US" altLang="zh-CN" sz="2300" b="1" dirty="0">
                <a:solidFill>
                  <a:schemeClr val="tx1"/>
                </a:solidFill>
                <a:latin typeface="楷体" panose="02010609060101010101" pitchFamily="49" charset="-122"/>
                <a:ea typeface="楷体" panose="02010609060101010101" pitchFamily="49" charset="-122"/>
              </a:rPr>
              <a:t>ET</a:t>
            </a:r>
            <a:r>
              <a:rPr lang="zh-CN" altLang="en-US" sz="2300" b="1" dirty="0">
                <a:solidFill>
                  <a:schemeClr val="tx1"/>
                </a:solidFill>
                <a:latin typeface="楷体" panose="02010609060101010101" pitchFamily="49" charset="-122"/>
                <a:ea typeface="楷体" panose="02010609060101010101" pitchFamily="49" charset="-122"/>
              </a:rPr>
              <a:t>中第</a:t>
            </a:r>
            <a:r>
              <a:rPr lang="en-US" altLang="zh-CN" sz="2300" b="1" dirty="0">
                <a:solidFill>
                  <a:schemeClr val="tx1"/>
                </a:solidFill>
                <a:latin typeface="楷体" panose="02010609060101010101" pitchFamily="49" charset="-122"/>
                <a:ea typeface="楷体" panose="02010609060101010101" pitchFamily="49" charset="-122"/>
              </a:rPr>
              <a:t>y</a:t>
            </a:r>
            <a:r>
              <a:rPr lang="zh-CN" altLang="en-US" sz="2300" b="1" dirty="0">
                <a:solidFill>
                  <a:schemeClr val="tx1"/>
                </a:solidFill>
                <a:latin typeface="楷体" panose="02010609060101010101" pitchFamily="49" charset="-122"/>
                <a:ea typeface="楷体" panose="02010609060101010101" pitchFamily="49" charset="-122"/>
              </a:rPr>
              <a:t>类非空，则将其中所有边结点取出插入到</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中，并将</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中所有边重新排序</a:t>
            </a:r>
            <a:endParaRPr lang="en-US" altLang="zh-CN" sz="2300" b="1" dirty="0">
              <a:solidFill>
                <a:schemeClr val="tx1"/>
              </a:solidFill>
              <a:latin typeface="楷体" panose="02010609060101010101" pitchFamily="49" charset="-122"/>
              <a:ea typeface="楷体" panose="02010609060101010101" pitchFamily="49" charset="-122"/>
            </a:endParaRPr>
          </a:p>
          <a:p>
            <a:pPr marL="790575" lvl="2" indent="-287020" algn="l" rtl="0" eaLnBrk="1" fontAlgn="base" hangingPunct="1">
              <a:lnSpc>
                <a:spcPct val="12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(2)</a:t>
            </a:r>
            <a:r>
              <a:rPr lang="zh-CN" altLang="en-US" sz="2300" b="1" dirty="0">
                <a:solidFill>
                  <a:schemeClr val="tx1"/>
                </a:solidFill>
                <a:latin typeface="楷体" panose="02010609060101010101" pitchFamily="49" charset="-122"/>
                <a:ea typeface="楷体" panose="02010609060101010101" pitchFamily="49" charset="-122"/>
              </a:rPr>
              <a:t>对</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中的边两两配对，对</a:t>
            </a:r>
            <a:r>
              <a:rPr lang="en-US" altLang="zh-CN" sz="2300" b="1" dirty="0">
                <a:solidFill>
                  <a:schemeClr val="tx1"/>
                </a:solidFill>
                <a:latin typeface="楷体" panose="02010609060101010101" pitchFamily="49" charset="-122"/>
                <a:ea typeface="楷体" panose="02010609060101010101" pitchFamily="49" charset="-122"/>
              </a:rPr>
              <a:t>x</a:t>
            </a:r>
            <a:r>
              <a:rPr lang="zh-CN" altLang="en-US" sz="2300" b="1" dirty="0">
                <a:solidFill>
                  <a:schemeClr val="tx1"/>
                </a:solidFill>
                <a:latin typeface="楷体" panose="02010609060101010101" pitchFamily="49" charset="-122"/>
                <a:ea typeface="楷体" panose="02010609060101010101" pitchFamily="49" charset="-122"/>
              </a:rPr>
              <a:t>取整后填充</a:t>
            </a:r>
            <a:endParaRPr lang="en-US" altLang="zh-CN" sz="2300" b="1" dirty="0">
              <a:solidFill>
                <a:schemeClr val="tx1"/>
              </a:solidFill>
              <a:latin typeface="楷体" panose="02010609060101010101" pitchFamily="49" charset="-122"/>
              <a:ea typeface="楷体" panose="02010609060101010101" pitchFamily="49" charset="-122"/>
            </a:endParaRPr>
          </a:p>
          <a:p>
            <a:pPr marL="790575" lvl="2" indent="-287020" algn="l" rtl="0" eaLnBrk="1" fontAlgn="base" hangingPunct="1">
              <a:lnSpc>
                <a:spcPct val="12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(3)</a:t>
            </a:r>
            <a:r>
              <a:rPr lang="zh-CN" altLang="en-US" sz="2300" b="1" dirty="0">
                <a:solidFill>
                  <a:schemeClr val="tx1"/>
                </a:solidFill>
                <a:latin typeface="楷体" panose="02010609060101010101" pitchFamily="49" charset="-122"/>
                <a:ea typeface="楷体" panose="02010609060101010101" pitchFamily="49" charset="-122"/>
              </a:rPr>
              <a:t>当前扫描线</a:t>
            </a:r>
            <a:r>
              <a:rPr lang="en-US" altLang="zh-CN" sz="2300" b="1" dirty="0">
                <a:solidFill>
                  <a:schemeClr val="tx1"/>
                </a:solidFill>
                <a:latin typeface="楷体" panose="02010609060101010101" pitchFamily="49" charset="-122"/>
                <a:ea typeface="楷体" panose="02010609060101010101" pitchFamily="49" charset="-122"/>
              </a:rPr>
              <a:t>y</a:t>
            </a:r>
            <a:r>
              <a:rPr lang="zh-CN" altLang="en-US" sz="2300" b="1" dirty="0">
                <a:solidFill>
                  <a:schemeClr val="tx1"/>
                </a:solidFill>
                <a:latin typeface="楷体" panose="02010609060101010101" pitchFamily="49" charset="-122"/>
                <a:ea typeface="楷体" panose="02010609060101010101" pitchFamily="49" charset="-122"/>
              </a:rPr>
              <a:t>坐标递增</a:t>
            </a:r>
            <a:r>
              <a:rPr lang="en-US" altLang="zh-CN" sz="2300" b="1" dirty="0">
                <a:solidFill>
                  <a:schemeClr val="tx1"/>
                </a:solidFill>
                <a:latin typeface="楷体" panose="02010609060101010101" pitchFamily="49" charset="-122"/>
                <a:ea typeface="楷体" panose="02010609060101010101" pitchFamily="49" charset="-122"/>
              </a:rPr>
              <a:t>1</a:t>
            </a:r>
            <a:r>
              <a:rPr lang="zh-CN" altLang="en-US" sz="2300" b="1" dirty="0">
                <a:solidFill>
                  <a:schemeClr val="tx1"/>
                </a:solidFill>
                <a:latin typeface="楷体" panose="02010609060101010101" pitchFamily="49" charset="-122"/>
                <a:ea typeface="楷体" panose="02010609060101010101" pitchFamily="49" charset="-122"/>
              </a:rPr>
              <a:t>，</a:t>
            </a:r>
            <a:r>
              <a:rPr lang="en-US" altLang="zh-CN" sz="2300" b="1" dirty="0">
                <a:solidFill>
                  <a:schemeClr val="tx1"/>
                </a:solidFill>
                <a:latin typeface="楷体" panose="02010609060101010101" pitchFamily="49" charset="-122"/>
                <a:ea typeface="楷体" panose="02010609060101010101" pitchFamily="49" charset="-122"/>
              </a:rPr>
              <a:t>y=y+1</a:t>
            </a:r>
            <a:endParaRPr lang="en-US" altLang="zh-CN" sz="2300" b="1" dirty="0">
              <a:solidFill>
                <a:schemeClr val="tx1"/>
              </a:solidFill>
              <a:latin typeface="楷体" panose="02010609060101010101" pitchFamily="49" charset="-122"/>
              <a:ea typeface="楷体" panose="02010609060101010101" pitchFamily="49" charset="-122"/>
            </a:endParaRPr>
          </a:p>
          <a:p>
            <a:pPr marL="790575" lvl="2" indent="-287020" algn="l" rtl="0" eaLnBrk="1" fontAlgn="base" hangingPunct="1">
              <a:lnSpc>
                <a:spcPct val="12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(4)</a:t>
            </a:r>
            <a:r>
              <a:rPr lang="zh-CN" altLang="en-US" sz="2300" b="1" dirty="0">
                <a:solidFill>
                  <a:schemeClr val="tx1"/>
                </a:solidFill>
                <a:latin typeface="楷体" panose="02010609060101010101" pitchFamily="49" charset="-122"/>
                <a:ea typeface="楷体" panose="02010609060101010101" pitchFamily="49" charset="-122"/>
              </a:rPr>
              <a:t>将</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中满足</a:t>
            </a:r>
            <a:r>
              <a:rPr lang="en-US" altLang="zh-CN" sz="2300" b="1" dirty="0">
                <a:solidFill>
                  <a:schemeClr val="tx1"/>
                </a:solidFill>
                <a:latin typeface="楷体" panose="02010609060101010101" pitchFamily="49" charset="-122"/>
                <a:ea typeface="楷体" panose="02010609060101010101" pitchFamily="49" charset="-122"/>
              </a:rPr>
              <a:t>y</a:t>
            </a:r>
            <a:r>
              <a:rPr lang="en-US" altLang="zh-CN" sz="2300" b="1" baseline="-25000" dirty="0">
                <a:solidFill>
                  <a:schemeClr val="tx1"/>
                </a:solidFill>
                <a:latin typeface="楷体" panose="02010609060101010101" pitchFamily="49" charset="-122"/>
                <a:ea typeface="楷体" panose="02010609060101010101" pitchFamily="49" charset="-122"/>
              </a:rPr>
              <a:t>max</a:t>
            </a:r>
            <a:r>
              <a:rPr lang="en-US" altLang="zh-CN" sz="2300" b="1" dirty="0">
                <a:solidFill>
                  <a:schemeClr val="tx1"/>
                </a:solidFill>
                <a:latin typeface="楷体" panose="02010609060101010101" pitchFamily="49" charset="-122"/>
                <a:ea typeface="楷体" panose="02010609060101010101" pitchFamily="49" charset="-122"/>
              </a:rPr>
              <a:t>=y</a:t>
            </a:r>
            <a:r>
              <a:rPr lang="zh-CN" altLang="en-US" sz="2300" b="1" dirty="0">
                <a:solidFill>
                  <a:schemeClr val="tx1"/>
                </a:solidFill>
                <a:latin typeface="楷体" panose="02010609060101010101" pitchFamily="49" charset="-122"/>
                <a:ea typeface="楷体" panose="02010609060101010101" pitchFamily="49" charset="-122"/>
              </a:rPr>
              <a:t>的边删掉</a:t>
            </a:r>
            <a:r>
              <a:rPr lang="en-US" altLang="zh-CN" sz="2300" b="1" dirty="0">
                <a:solidFill>
                  <a:schemeClr val="tx1"/>
                </a:solidFill>
                <a:latin typeface="楷体" panose="02010609060101010101" pitchFamily="49" charset="-122"/>
                <a:ea typeface="楷体" panose="02010609060101010101" pitchFamily="49" charset="-122"/>
              </a:rPr>
              <a:t>(</a:t>
            </a:r>
            <a:r>
              <a:rPr lang="zh-CN" altLang="en-US" sz="2300" b="1" dirty="0">
                <a:solidFill>
                  <a:schemeClr val="tx1"/>
                </a:solidFill>
                <a:latin typeface="楷体" panose="02010609060101010101" pitchFamily="49" charset="-122"/>
                <a:ea typeface="楷体" panose="02010609060101010101" pitchFamily="49" charset="-122"/>
              </a:rPr>
              <a:t>因为上端点不作为交点</a:t>
            </a:r>
            <a:r>
              <a:rPr lang="en-US" altLang="zh-CN" sz="2300" b="1" dirty="0">
                <a:solidFill>
                  <a:schemeClr val="tx1"/>
                </a:solidFill>
                <a:latin typeface="楷体" panose="02010609060101010101" pitchFamily="49" charset="-122"/>
                <a:ea typeface="楷体" panose="02010609060101010101" pitchFamily="49" charset="-122"/>
              </a:rPr>
              <a:t>)</a:t>
            </a:r>
            <a:endParaRPr lang="en-US" altLang="zh-CN" sz="2300" b="1" dirty="0">
              <a:solidFill>
                <a:schemeClr val="tx1"/>
              </a:solidFill>
              <a:latin typeface="楷体" panose="02010609060101010101" pitchFamily="49" charset="-122"/>
              <a:ea typeface="楷体" panose="02010609060101010101" pitchFamily="49" charset="-122"/>
            </a:endParaRPr>
          </a:p>
          <a:p>
            <a:pPr marL="790575" lvl="2" indent="-287020" algn="l" rtl="0" eaLnBrk="1" fontAlgn="base" hangingPunct="1">
              <a:lnSpc>
                <a:spcPct val="120000"/>
              </a:lnSpc>
              <a:spcBef>
                <a:spcPct val="0"/>
              </a:spcBef>
              <a:spcAft>
                <a:spcPct val="0"/>
              </a:spcAft>
              <a:buNone/>
            </a:pPr>
            <a:r>
              <a:rPr lang="en-US" altLang="zh-CN" sz="2300" b="1" dirty="0">
                <a:solidFill>
                  <a:schemeClr val="tx1"/>
                </a:solidFill>
                <a:latin typeface="楷体" panose="02010609060101010101" pitchFamily="49" charset="-122"/>
                <a:ea typeface="楷体" panose="02010609060101010101" pitchFamily="49" charset="-122"/>
              </a:rPr>
              <a:t>(5)</a:t>
            </a:r>
            <a:r>
              <a:rPr lang="zh-CN" altLang="en-US" sz="2300" b="1" dirty="0">
                <a:solidFill>
                  <a:schemeClr val="tx1"/>
                </a:solidFill>
                <a:latin typeface="楷体" panose="02010609060101010101" pitchFamily="49" charset="-122"/>
                <a:ea typeface="楷体" panose="02010609060101010101" pitchFamily="49" charset="-122"/>
              </a:rPr>
              <a:t>对</a:t>
            </a:r>
            <a:r>
              <a:rPr lang="en-US" altLang="zh-CN" sz="2300" b="1" dirty="0">
                <a:solidFill>
                  <a:schemeClr val="tx1"/>
                </a:solidFill>
                <a:latin typeface="楷体" panose="02010609060101010101" pitchFamily="49" charset="-122"/>
                <a:ea typeface="楷体" panose="02010609060101010101" pitchFamily="49" charset="-122"/>
              </a:rPr>
              <a:t>AEL</a:t>
            </a:r>
            <a:r>
              <a:rPr lang="zh-CN" altLang="en-US" sz="2300" b="1" dirty="0">
                <a:solidFill>
                  <a:schemeClr val="tx1"/>
                </a:solidFill>
                <a:latin typeface="楷体" panose="02010609060101010101" pitchFamily="49" charset="-122"/>
                <a:ea typeface="楷体" panose="02010609060101010101" pitchFamily="49" charset="-122"/>
              </a:rPr>
              <a:t>中剩下的边的</a:t>
            </a:r>
            <a:r>
              <a:rPr lang="en-US" altLang="zh-CN" sz="2300" b="1" dirty="0">
                <a:solidFill>
                  <a:schemeClr val="tx1"/>
                </a:solidFill>
                <a:latin typeface="楷体" panose="02010609060101010101" pitchFamily="49" charset="-122"/>
                <a:ea typeface="楷体" panose="02010609060101010101" pitchFamily="49" charset="-122"/>
              </a:rPr>
              <a:t>xmin</a:t>
            </a:r>
            <a:r>
              <a:rPr lang="zh-CN" altLang="en-US" sz="2300" b="1" dirty="0">
                <a:solidFill>
                  <a:schemeClr val="tx1"/>
                </a:solidFill>
                <a:latin typeface="楷体" panose="02010609060101010101" pitchFamily="49" charset="-122"/>
                <a:ea typeface="楷体" panose="02010609060101010101" pitchFamily="49" charset="-122"/>
              </a:rPr>
              <a:t>值做增量加法</a:t>
            </a:r>
            <a:r>
              <a:rPr lang="en-US" altLang="zh-CN" sz="2300" b="1" dirty="0">
                <a:solidFill>
                  <a:schemeClr val="tx1"/>
                </a:solidFill>
                <a:latin typeface="楷体" panose="02010609060101010101" pitchFamily="49" charset="-122"/>
                <a:ea typeface="楷体" panose="02010609060101010101" pitchFamily="49" charset="-122"/>
              </a:rPr>
              <a:t>xmin+=deltax</a:t>
            </a:r>
            <a:endParaRPr lang="en-US" altLang="zh-CN" sz="2300" b="1" dirty="0">
              <a:solidFill>
                <a:schemeClr val="tx1"/>
              </a:solidFill>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a:xfrm>
            <a:off x="45720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28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具体步骤</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3"/>
          <p:cNvSpPr>
            <a:spLocks noGrp="1"/>
          </p:cNvSpPr>
          <p:nvPr>
            <p:ph type="body" sz="half" idx="1"/>
          </p:nvPr>
        </p:nvSpPr>
        <p:spPr>
          <a:xfrm>
            <a:off x="179388" y="1341438"/>
            <a:ext cx="8713787" cy="4287837"/>
          </a:xfrm>
        </p:spPr>
        <p:txBody>
          <a:bodyPr vert="horz" wrap="square" lIns="91440" tIns="45720" rIns="91440" bIns="45720" anchor="t" anchorCtr="0"/>
          <a:p>
            <a:pPr eaLnBrk="1" hangingPunct="1">
              <a:buClrTx/>
              <a:buSzTx/>
              <a:buFontTx/>
            </a:pPr>
            <a:r>
              <a:rPr lang="en-US" altLang="en-US" sz="2600" b="1" dirty="0">
                <a:solidFill>
                  <a:srgbClr val="FF0000"/>
                </a:solidFill>
                <a:latin typeface="楷体" panose="02010609060101010101" pitchFamily="49" charset="-122"/>
                <a:ea typeface="楷体" panose="02010609060101010101" pitchFamily="49" charset="-122"/>
                <a:sym typeface="+mn-ea"/>
              </a:rPr>
              <a:t>顶点表示</a:t>
            </a:r>
            <a:r>
              <a:rPr lang="en-US" altLang="en-US" sz="2600" dirty="0">
                <a:latin typeface="楷体" panose="02010609060101010101" pitchFamily="49" charset="-122"/>
                <a:ea typeface="楷体" panose="02010609060101010101" pitchFamily="49" charset="-122"/>
                <a:sym typeface="+mn-ea"/>
              </a:rPr>
              <a:t>：</a:t>
            </a:r>
            <a:r>
              <a:rPr lang="en-US" altLang="en-US" sz="2600" b="1" dirty="0">
                <a:latin typeface="楷体" panose="02010609060101010101" pitchFamily="49" charset="-122"/>
                <a:ea typeface="楷体" panose="02010609060101010101" pitchFamily="49" charset="-122"/>
                <a:sym typeface="+mn-ea"/>
              </a:rPr>
              <a:t>顺序存放的顶点坐标序列</a:t>
            </a:r>
            <a:endParaRPr lang="en-US" altLang="en-US" sz="2600" b="1" dirty="0">
              <a:latin typeface="楷体" panose="02010609060101010101" pitchFamily="49" charset="-122"/>
              <a:ea typeface="楷体" panose="02010609060101010101" pitchFamily="49" charset="-122"/>
              <a:sym typeface="+mn-ea"/>
            </a:endParaRPr>
          </a:p>
          <a:p>
            <a:pPr lvl="1" eaLnBrk="1" hangingPunct="1">
              <a:lnSpc>
                <a:spcPct val="110000"/>
              </a:lnSpc>
            </a:pPr>
            <a:r>
              <a:rPr lang="en-US" altLang="en-US" sz="2400" b="1" dirty="0">
                <a:latin typeface="楷体" panose="02010609060101010101" pitchFamily="49" charset="-122"/>
                <a:ea typeface="楷体" panose="02010609060101010101" pitchFamily="49" charset="-122"/>
                <a:sym typeface="+mn-ea"/>
              </a:rPr>
              <a:t>几何意义强，占内存少，但不能直接</a:t>
            </a:r>
            <a:r>
              <a:rPr lang="en-US" altLang="en-US" sz="2400" b="1" u="sng" dirty="0">
                <a:latin typeface="楷体" panose="02010609060101010101" pitchFamily="49" charset="-122"/>
                <a:ea typeface="楷体" panose="02010609060101010101" pitchFamily="49" charset="-122"/>
                <a:sym typeface="+mn-ea"/>
              </a:rPr>
              <a:t>面着色</a:t>
            </a:r>
            <a:r>
              <a:rPr lang="en-US" altLang="zh-CN" sz="2400" b="1" dirty="0">
                <a:latin typeface="楷体" panose="02010609060101010101" pitchFamily="49" charset="-122"/>
                <a:ea typeface="楷体" panose="02010609060101010101" pitchFamily="49" charset="-122"/>
                <a:sym typeface="+mn-ea"/>
              </a:rPr>
              <a:t>(</a:t>
            </a:r>
            <a:r>
              <a:rPr lang="en-US" altLang="en-US" sz="2000" b="1" dirty="0">
                <a:latin typeface="楷体" panose="02010609060101010101" pitchFamily="49" charset="-122"/>
                <a:ea typeface="楷体" panose="02010609060101010101" pitchFamily="49" charset="-122"/>
                <a:sym typeface="+mn-ea"/>
              </a:rPr>
              <a:t>为多边形填充颜色</a:t>
            </a:r>
            <a:r>
              <a:rPr lang="en-US" altLang="zh-CN" sz="2400" b="1" dirty="0">
                <a:latin typeface="楷体" panose="02010609060101010101" pitchFamily="49" charset="-122"/>
                <a:ea typeface="楷体" panose="02010609060101010101" pitchFamily="49" charset="-122"/>
                <a:sym typeface="+mn-ea"/>
              </a:rPr>
              <a:t>)</a:t>
            </a:r>
            <a:r>
              <a:rPr lang="en-US" altLang="en-US" sz="2400" b="1" dirty="0">
                <a:latin typeface="楷体" panose="02010609060101010101" pitchFamily="49" charset="-122"/>
                <a:ea typeface="楷体" panose="02010609060101010101" pitchFamily="49" charset="-122"/>
                <a:sym typeface="+mn-ea"/>
              </a:rPr>
              <a:t>并由光栅显示，所以需要经过</a:t>
            </a:r>
            <a:r>
              <a:rPr lang="en-US" altLang="en-US" sz="2400" b="1" dirty="0">
                <a:solidFill>
                  <a:srgbClr val="0000FF"/>
                </a:solidFill>
                <a:latin typeface="楷体" panose="02010609060101010101" pitchFamily="49" charset="-122"/>
                <a:ea typeface="楷体" panose="02010609060101010101" pitchFamily="49" charset="-122"/>
                <a:sym typeface="+mn-ea"/>
              </a:rPr>
              <a:t>扫描转换</a:t>
            </a:r>
            <a:r>
              <a:rPr lang="en-US" altLang="en-US" sz="2400" b="1" dirty="0">
                <a:latin typeface="楷体" panose="02010609060101010101" pitchFamily="49" charset="-122"/>
                <a:ea typeface="楷体" panose="02010609060101010101" pitchFamily="49" charset="-122"/>
                <a:sym typeface="+mn-ea"/>
              </a:rPr>
              <a:t>（将顶点转为像素点阵，即根据顶点序列确定多边形内像素集合，并</a:t>
            </a:r>
            <a:r>
              <a:rPr lang="en-US" altLang="en-US" sz="2400" b="1" u="sng" dirty="0">
                <a:latin typeface="楷体" panose="02010609060101010101" pitchFamily="49" charset="-122"/>
                <a:ea typeface="楷体" panose="02010609060101010101" pitchFamily="49" charset="-122"/>
                <a:sym typeface="+mn-ea"/>
              </a:rPr>
              <a:t>着色</a:t>
            </a:r>
            <a:r>
              <a:rPr lang="en-US" altLang="en-US" sz="2400" b="1" dirty="0">
                <a:latin typeface="楷体" panose="02010609060101010101" pitchFamily="49" charset="-122"/>
                <a:ea typeface="楷体" panose="02010609060101010101" pitchFamily="49" charset="-122"/>
                <a:sym typeface="+mn-ea"/>
              </a:rPr>
              <a:t>）</a:t>
            </a:r>
            <a:endParaRPr lang="en-US" altLang="en-US" sz="2400" b="1" dirty="0">
              <a:latin typeface="楷体" panose="02010609060101010101" pitchFamily="49" charset="-122"/>
              <a:ea typeface="楷体" panose="02010609060101010101" pitchFamily="49" charset="-122"/>
              <a:sym typeface="+mn-ea"/>
            </a:endParaRPr>
          </a:p>
          <a:p>
            <a:pPr eaLnBrk="1" hangingPunct="1">
              <a:buClrTx/>
              <a:buSzTx/>
              <a:buFontTx/>
            </a:pPr>
            <a:r>
              <a:rPr lang="en-US" altLang="en-US" sz="2600" b="1" dirty="0">
                <a:solidFill>
                  <a:srgbClr val="FF0000"/>
                </a:solidFill>
                <a:latin typeface="楷体" panose="02010609060101010101" pitchFamily="49" charset="-122"/>
                <a:ea typeface="楷体" panose="02010609060101010101" pitchFamily="49" charset="-122"/>
                <a:sym typeface="+mn-ea"/>
              </a:rPr>
              <a:t>点阵表示</a:t>
            </a:r>
            <a:r>
              <a:rPr lang="en-US" altLang="en-US" sz="2600" dirty="0">
                <a:latin typeface="楷体" panose="02010609060101010101" pitchFamily="49" charset="-122"/>
                <a:ea typeface="楷体" panose="02010609060101010101" pitchFamily="49" charset="-122"/>
                <a:sym typeface="+mn-ea"/>
              </a:rPr>
              <a:t>：</a:t>
            </a:r>
            <a:r>
              <a:rPr lang="en-US" altLang="en-US" sz="2600" b="1" dirty="0">
                <a:latin typeface="楷体" panose="02010609060101010101" pitchFamily="49" charset="-122"/>
                <a:ea typeface="楷体" panose="02010609060101010101" pitchFamily="49" charset="-122"/>
                <a:sym typeface="+mn-ea"/>
              </a:rPr>
              <a:t>像素点阵</a:t>
            </a:r>
            <a:endParaRPr lang="en-US" altLang="en-US" sz="2600" b="1" dirty="0">
              <a:latin typeface="楷体" panose="02010609060101010101" pitchFamily="49" charset="-122"/>
              <a:ea typeface="楷体" panose="02010609060101010101" pitchFamily="49" charset="-122"/>
              <a:sym typeface="+mn-ea"/>
            </a:endParaRPr>
          </a:p>
          <a:p>
            <a:pPr marL="835025" lvl="2" indent="-342900" eaLnBrk="1" hangingPunct="1">
              <a:lnSpc>
                <a:spcPct val="110000"/>
              </a:lnSpc>
              <a:spcBef>
                <a:spcPts val="600"/>
              </a:spcBef>
              <a:buFont typeface="Arial" panose="020B0604020202020204" pitchFamily="34" charset="0"/>
              <a:buChar char="‒"/>
            </a:pPr>
            <a:r>
              <a:rPr lang="en-US" altLang="en-US" b="1" dirty="0">
                <a:latin typeface="楷体" panose="02010609060101010101" pitchFamily="49" charset="-122"/>
                <a:ea typeface="楷体" panose="02010609060101010101" pitchFamily="49" charset="-122"/>
                <a:sym typeface="+mn-ea"/>
              </a:rPr>
              <a:t>几何信息缺失，但是具有</a:t>
            </a:r>
            <a:r>
              <a:rPr lang="en-US" altLang="en-US" b="1" u="sng" dirty="0">
                <a:latin typeface="楷体" panose="02010609060101010101" pitchFamily="49" charset="-122"/>
                <a:ea typeface="楷体" panose="02010609060101010101" pitchFamily="49" charset="-122"/>
                <a:sym typeface="+mn-ea"/>
              </a:rPr>
              <a:t>面着色</a:t>
            </a:r>
            <a:r>
              <a:rPr lang="en-US" altLang="en-US" b="1" dirty="0">
                <a:latin typeface="楷体" panose="02010609060101010101" pitchFamily="49" charset="-122"/>
                <a:ea typeface="楷体" panose="02010609060101010101" pitchFamily="49" charset="-122"/>
                <a:sym typeface="+mn-ea"/>
              </a:rPr>
              <a:t>需要的图像信息</a:t>
            </a:r>
            <a:endParaRPr lang="en-US" altLang="en-US" b="1" dirty="0">
              <a:latin typeface="楷体" panose="02010609060101010101" pitchFamily="49" charset="-122"/>
              <a:ea typeface="楷体" panose="02010609060101010101" pitchFamily="49" charset="-122"/>
              <a:sym typeface="+mn-ea"/>
            </a:endParaRPr>
          </a:p>
          <a:p>
            <a:pPr marL="835025" lvl="2" indent="-342900" eaLnBrk="1" hangingPunct="1">
              <a:lnSpc>
                <a:spcPct val="110000"/>
              </a:lnSpc>
              <a:spcBef>
                <a:spcPct val="0"/>
              </a:spcBef>
              <a:buFont typeface="Arial" panose="020B0604020202020204" pitchFamily="34" charset="0"/>
              <a:buChar char="‒"/>
            </a:pPr>
            <a:r>
              <a:rPr lang="en-US" altLang="en-US" b="1" dirty="0">
                <a:latin typeface="楷体" panose="02010609060101010101" pitchFamily="49" charset="-122"/>
                <a:ea typeface="楷体" panose="02010609060101010101" pitchFamily="49" charset="-122"/>
              </a:rPr>
              <a:t>用边界颜色标注边界（边界表示法）或用不同颜色区分区域内外（内点表示法）</a:t>
            </a:r>
            <a:endParaRPr lang="en-US" altLang="en-US" b="1" dirty="0">
              <a:latin typeface="楷体" panose="02010609060101010101" pitchFamily="49" charset="-122"/>
              <a:ea typeface="楷体" panose="02010609060101010101" pitchFamily="49" charset="-122"/>
            </a:endParaRPr>
          </a:p>
        </p:txBody>
      </p:sp>
      <p:graphicFrame>
        <p:nvGraphicFramePr>
          <p:cNvPr id="9218" name="Object 2"/>
          <p:cNvGraphicFramePr/>
          <p:nvPr/>
        </p:nvGraphicFramePr>
        <p:xfrm>
          <a:off x="6443663" y="4837113"/>
          <a:ext cx="1814512" cy="1555750"/>
        </p:xfrm>
        <a:graphic>
          <a:graphicData uri="http://schemas.openxmlformats.org/presentationml/2006/ole">
            <mc:AlternateContent xmlns:mc="http://schemas.openxmlformats.org/markup-compatibility/2006">
              <mc:Choice xmlns:v="urn:schemas-microsoft-com:vml" Requires="v">
                <p:oleObj spid="_x0000_s3078" name="" r:id="rId1" imgW="5902325" imgH="5902325" progId="Visio.Drawing.11">
                  <p:embed/>
                </p:oleObj>
              </mc:Choice>
              <mc:Fallback>
                <p:oleObj name="" r:id="rId1" imgW="5902325" imgH="5902325" progId="Visio.Drawing.11">
                  <p:embed/>
                  <p:pic>
                    <p:nvPicPr>
                      <p:cNvPr id="0" name="图片 3077"/>
                      <p:cNvPicPr/>
                      <p:nvPr/>
                    </p:nvPicPr>
                    <p:blipFill>
                      <a:blip r:embed="rId2"/>
                      <a:stretch>
                        <a:fillRect/>
                      </a:stretch>
                    </p:blipFill>
                    <p:spPr>
                      <a:xfrm>
                        <a:off x="6443663" y="4837113"/>
                        <a:ext cx="1814512" cy="1555750"/>
                      </a:xfrm>
                      <a:prstGeom prst="rect">
                        <a:avLst/>
                      </a:prstGeom>
                      <a:noFill/>
                      <a:ln w="38100">
                        <a:noFill/>
                        <a:miter/>
                      </a:ln>
                    </p:spPr>
                  </p:pic>
                </p:oleObj>
              </mc:Fallback>
            </mc:AlternateContent>
          </a:graphicData>
        </a:graphic>
      </p:graphicFrame>
      <p:graphicFrame>
        <p:nvGraphicFramePr>
          <p:cNvPr id="9219" name="Object 15"/>
          <p:cNvGraphicFramePr/>
          <p:nvPr/>
        </p:nvGraphicFramePr>
        <p:xfrm>
          <a:off x="3527425" y="5013325"/>
          <a:ext cx="2232025" cy="1489075"/>
        </p:xfrm>
        <a:graphic>
          <a:graphicData uri="http://schemas.openxmlformats.org/presentationml/2006/ole">
            <mc:AlternateContent xmlns:mc="http://schemas.openxmlformats.org/markup-compatibility/2006">
              <mc:Choice xmlns:v="urn:schemas-microsoft-com:vml" Requires="v">
                <p:oleObj spid="_x0000_s3077" name="" r:id="rId3" imgW="4335145" imgH="3048000" progId="Visio.Drawing.11">
                  <p:embed/>
                </p:oleObj>
              </mc:Choice>
              <mc:Fallback>
                <p:oleObj name="" r:id="rId3" imgW="4335145" imgH="3048000" progId="Visio.Drawing.11">
                  <p:embed/>
                  <p:pic>
                    <p:nvPicPr>
                      <p:cNvPr id="0" name="图片 3076"/>
                      <p:cNvPicPr/>
                      <p:nvPr/>
                    </p:nvPicPr>
                    <p:blipFill>
                      <a:blip r:embed="rId4"/>
                      <a:stretch>
                        <a:fillRect/>
                      </a:stretch>
                    </p:blipFill>
                    <p:spPr>
                      <a:xfrm>
                        <a:off x="3527425" y="5013325"/>
                        <a:ext cx="2232025" cy="1489075"/>
                      </a:xfrm>
                      <a:prstGeom prst="rect">
                        <a:avLst/>
                      </a:prstGeom>
                      <a:noFill/>
                      <a:ln w="38100">
                        <a:noFill/>
                        <a:miter/>
                      </a:ln>
                    </p:spPr>
                  </p:pic>
                </p:oleObj>
              </mc:Fallback>
            </mc:AlternateContent>
          </a:graphicData>
        </a:graphic>
      </p:graphicFrame>
      <p:pic>
        <p:nvPicPr>
          <p:cNvPr id="9220" name="Picture 6"/>
          <p:cNvPicPr>
            <a:picLocks noChangeAspect="1"/>
          </p:cNvPicPr>
          <p:nvPr/>
        </p:nvPicPr>
        <p:blipFill>
          <a:blip r:embed="rId5"/>
          <a:stretch>
            <a:fillRect/>
          </a:stretch>
        </p:blipFill>
        <p:spPr>
          <a:xfrm>
            <a:off x="985838" y="4837113"/>
            <a:ext cx="1873250" cy="1617662"/>
          </a:xfrm>
          <a:prstGeom prst="rect">
            <a:avLst/>
          </a:prstGeom>
          <a:noFill/>
          <a:ln w="9525">
            <a:noFill/>
          </a:ln>
        </p:spPr>
      </p:pic>
      <p:sp>
        <p:nvSpPr>
          <p:cNvPr id="9221"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  </a:t>
            </a:r>
            <a:r>
              <a:rPr lang="zh-CN" altLang="en-US" sz="3200" b="1" dirty="0">
                <a:solidFill>
                  <a:schemeClr val="tx1"/>
                </a:solidFill>
                <a:latin typeface="Times New Roman" panose="02020603050405020304" pitchFamily="18" charset="0"/>
                <a:ea typeface="楷体" panose="02010609060101010101" pitchFamily="49" charset="-122"/>
              </a:rPr>
              <a:t>区域填充算法</a:t>
            </a:r>
            <a:r>
              <a:rPr lang="en-US" altLang="zh-CN" sz="3200" b="1" dirty="0">
                <a:solidFill>
                  <a:schemeClr val="tx1"/>
                </a:solidFill>
                <a:latin typeface="Times New Roman" panose="02020603050405020304" pitchFamily="18" charset="0"/>
                <a:ea typeface="楷体" panose="02010609060101010101" pitchFamily="49" charset="-122"/>
              </a:rPr>
              <a:t>--</a:t>
            </a:r>
            <a:r>
              <a:rPr lang="en-US" altLang="en-US" sz="3200" b="1" dirty="0">
                <a:latin typeface="楷体" panose="02010609060101010101" pitchFamily="49" charset="-122"/>
                <a:ea typeface="楷体" panose="02010609060101010101" pitchFamily="49" charset="-122"/>
                <a:sym typeface="+mn-ea"/>
              </a:rPr>
              <a:t>多边形边界表示</a:t>
            </a:r>
            <a:endParaRPr lang="zh-CN" altLang="en-US" sz="3200" b="1" dirty="0">
              <a:solidFill>
                <a:schemeClr val="tx1"/>
              </a:solidFill>
              <a:latin typeface="Times New Roman" panose="02020603050405020304" pitchFamily="18" charset="0"/>
              <a:ea typeface="楷体" panose="02010609060101010101" pitchFamily="49" charset="-122"/>
            </a:endParaRPr>
          </a:p>
        </p:txBody>
      </p:sp>
      <p:sp>
        <p:nvSpPr>
          <p:cNvPr id="9222" name="TextBox 1"/>
          <p:cNvSpPr txBox="1"/>
          <p:nvPr/>
        </p:nvSpPr>
        <p:spPr>
          <a:xfrm>
            <a:off x="1236663" y="6511925"/>
            <a:ext cx="1371600" cy="368300"/>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顶点表示</a:t>
            </a:r>
            <a:endParaRPr lang="zh-CN" altLang="en-US" dirty="0">
              <a:latin typeface="Arial" panose="020B0604020202020204" pitchFamily="34" charset="0"/>
              <a:ea typeface="华文楷体" panose="02010600040101010101" pitchFamily="2" charset="-122"/>
            </a:endParaRPr>
          </a:p>
        </p:txBody>
      </p:sp>
      <p:sp>
        <p:nvSpPr>
          <p:cNvPr id="9223" name="TextBox 7"/>
          <p:cNvSpPr txBox="1"/>
          <p:nvPr/>
        </p:nvSpPr>
        <p:spPr>
          <a:xfrm>
            <a:off x="3419475" y="6502400"/>
            <a:ext cx="2447925" cy="369888"/>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点阵表示</a:t>
            </a:r>
            <a:r>
              <a:rPr lang="en-US" altLang="zh-CN" dirty="0">
                <a:latin typeface="Arial" panose="020B0604020202020204" pitchFamily="34" charset="0"/>
                <a:ea typeface="华文楷体" panose="02010600040101010101" pitchFamily="2" charset="-122"/>
              </a:rPr>
              <a:t>—</a:t>
            </a:r>
            <a:r>
              <a:rPr lang="zh-CN" altLang="en-US" dirty="0">
                <a:latin typeface="Arial" panose="020B0604020202020204" pitchFamily="34" charset="0"/>
                <a:ea typeface="华文楷体" panose="02010600040101010101" pitchFamily="2" charset="-122"/>
              </a:rPr>
              <a:t>边界表示</a:t>
            </a:r>
            <a:endParaRPr lang="zh-CN" altLang="en-US" dirty="0">
              <a:latin typeface="Arial" panose="020B0604020202020204" pitchFamily="34" charset="0"/>
              <a:ea typeface="华文楷体" panose="02010600040101010101" pitchFamily="2" charset="-122"/>
            </a:endParaRPr>
          </a:p>
        </p:txBody>
      </p:sp>
      <p:sp>
        <p:nvSpPr>
          <p:cNvPr id="9224" name="TextBox 8"/>
          <p:cNvSpPr txBox="1"/>
          <p:nvPr/>
        </p:nvSpPr>
        <p:spPr>
          <a:xfrm>
            <a:off x="6227763" y="6454775"/>
            <a:ext cx="2447925" cy="369888"/>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点阵表示</a:t>
            </a:r>
            <a:r>
              <a:rPr lang="en-US" altLang="zh-CN" dirty="0">
                <a:latin typeface="Arial" panose="020B0604020202020204" pitchFamily="34" charset="0"/>
                <a:ea typeface="华文楷体" panose="02010600040101010101" pitchFamily="2" charset="-122"/>
              </a:rPr>
              <a:t>—</a:t>
            </a:r>
            <a:r>
              <a:rPr lang="zh-CN" altLang="en-US" dirty="0">
                <a:latin typeface="Arial" panose="020B0604020202020204" pitchFamily="34" charset="0"/>
                <a:ea typeface="华文楷体" panose="02010600040101010101" pitchFamily="2" charset="-122"/>
              </a:rPr>
              <a:t>内点表示</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矩形 2"/>
          <p:cNvSpPr/>
          <p:nvPr/>
        </p:nvSpPr>
        <p:spPr>
          <a:xfrm>
            <a:off x="6543675" y="900113"/>
            <a:ext cx="2636838" cy="2400300"/>
          </a:xfrm>
          <a:prstGeom prst="rect">
            <a:avLst/>
          </a:prstGeom>
          <a:noFill/>
          <a:ln w="9525">
            <a:noFill/>
          </a:ln>
        </p:spPr>
        <p:txBody>
          <a:bodyPr anchor="t" anchorCtr="0">
            <a:spAutoFit/>
          </a:bodyPr>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(1)ET-&gt;AEL</a:t>
            </a:r>
            <a:r>
              <a:rPr lang="zh-CN" altLang="en-US" sz="2000" b="1" dirty="0">
                <a:solidFill>
                  <a:schemeClr val="tx1"/>
                </a:solidFill>
                <a:latin typeface="楷体" panose="02010609060101010101" pitchFamily="49" charset="-122"/>
                <a:ea typeface="楷体" panose="02010609060101010101" pitchFamily="49" charset="-122"/>
              </a:rPr>
              <a:t>，排序</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配对、取整、填充</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(3)y++</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(4)</a:t>
            </a:r>
            <a:r>
              <a:rPr lang="zh-CN" altLang="en-US" sz="2000" b="1" dirty="0">
                <a:solidFill>
                  <a:schemeClr val="tx1"/>
                </a:solidFill>
                <a:latin typeface="楷体" panose="02010609060101010101" pitchFamily="49" charset="-122"/>
                <a:ea typeface="楷体" panose="02010609060101010101" pitchFamily="49" charset="-122"/>
              </a:rPr>
              <a:t>删除</a:t>
            </a:r>
            <a:r>
              <a:rPr lang="en-US" altLang="zh-CN" sz="2000" b="1" dirty="0">
                <a:solidFill>
                  <a:schemeClr val="tx1"/>
                </a:solidFill>
                <a:latin typeface="楷体" panose="02010609060101010101" pitchFamily="49" charset="-122"/>
                <a:ea typeface="楷体" panose="02010609060101010101" pitchFamily="49" charset="-122"/>
              </a:rPr>
              <a:t>y</a:t>
            </a:r>
            <a:r>
              <a:rPr lang="en-US" altLang="zh-CN" sz="2000" b="1" baseline="-25000" dirty="0">
                <a:solidFill>
                  <a:schemeClr val="tx1"/>
                </a:solidFill>
                <a:latin typeface="楷体" panose="02010609060101010101" pitchFamily="49" charset="-122"/>
                <a:ea typeface="楷体" panose="02010609060101010101" pitchFamily="49" charset="-122"/>
              </a:rPr>
              <a:t>max</a:t>
            </a:r>
            <a:r>
              <a:rPr lang="en-US" altLang="zh-CN" sz="2000" b="1" dirty="0">
                <a:solidFill>
                  <a:schemeClr val="tx1"/>
                </a:solidFill>
                <a:latin typeface="楷体" panose="02010609060101010101" pitchFamily="49" charset="-122"/>
                <a:ea typeface="楷体" panose="02010609060101010101" pitchFamily="49" charset="-122"/>
              </a:rPr>
              <a:t>=y</a:t>
            </a:r>
            <a:r>
              <a:rPr lang="zh-CN" altLang="en-US" sz="2000" b="1" dirty="0">
                <a:solidFill>
                  <a:schemeClr val="tx1"/>
                </a:solidFill>
                <a:latin typeface="楷体" panose="02010609060101010101" pitchFamily="49" charset="-122"/>
                <a:ea typeface="楷体" panose="02010609060101010101" pitchFamily="49" charset="-122"/>
              </a:rPr>
              <a:t>的边 </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(5)x+=deltax</a:t>
            </a:r>
            <a:endParaRPr lang="en-US" altLang="zh-CN" sz="2000" b="1" dirty="0">
              <a:solidFill>
                <a:schemeClr val="tx1"/>
              </a:solidFill>
              <a:latin typeface="楷体" panose="02010609060101010101" pitchFamily="49" charset="-122"/>
              <a:ea typeface="楷体" panose="02010609060101010101" pitchFamily="49" charset="-122"/>
            </a:endParaRPr>
          </a:p>
        </p:txBody>
      </p:sp>
      <p:grpSp>
        <p:nvGrpSpPr>
          <p:cNvPr id="6" name="组合 185"/>
          <p:cNvGrpSpPr/>
          <p:nvPr/>
        </p:nvGrpSpPr>
        <p:grpSpPr>
          <a:xfrm>
            <a:off x="398463" y="3406775"/>
            <a:ext cx="5170487" cy="603250"/>
            <a:chOff x="656225" y="2404414"/>
            <a:chExt cx="6060029" cy="678504"/>
          </a:xfrm>
        </p:grpSpPr>
        <p:sp>
          <p:nvSpPr>
            <p:cNvPr id="7" name="矩形 6"/>
            <p:cNvSpPr/>
            <p:nvPr/>
          </p:nvSpPr>
          <p:spPr>
            <a:xfrm>
              <a:off x="1219991" y="2743666"/>
              <a:ext cx="684707" cy="30354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04" name="组合 5"/>
            <p:cNvGrpSpPr/>
            <p:nvPr/>
          </p:nvGrpSpPr>
          <p:grpSpPr>
            <a:xfrm>
              <a:off x="1904699" y="2404414"/>
              <a:ext cx="4811555" cy="643591"/>
              <a:chOff x="2133299" y="4842814"/>
              <a:chExt cx="4811555" cy="643591"/>
            </a:xfrm>
          </p:grpSpPr>
          <p:grpSp>
            <p:nvGrpSpPr>
              <p:cNvPr id="12" name="组合 29"/>
              <p:cNvGrpSpPr/>
              <p:nvPr/>
            </p:nvGrpSpPr>
            <p:grpSpPr>
              <a:xfrm>
                <a:off x="2590800" y="4842814"/>
                <a:ext cx="3905992" cy="643587"/>
                <a:chOff x="1600200" y="2311220"/>
                <a:chExt cx="5468387" cy="965380"/>
              </a:xfrm>
              <a:solidFill>
                <a:schemeClr val="bg1"/>
              </a:solidFill>
            </p:grpSpPr>
            <p:sp>
              <p:nvSpPr>
                <p:cNvPr id="20" name="矩形 19"/>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矩形 20"/>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7</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3962401" y="2819401"/>
                  <a:ext cx="419101" cy="457199"/>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矩形 22"/>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-5/2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2" name="矩形 121"/>
                <p:cNvSpPr/>
                <p:nvPr/>
              </p:nvSpPr>
              <p:spPr>
                <a:xfrm>
                  <a:off x="2696113" y="2311220"/>
                  <a:ext cx="1368803" cy="457200"/>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P</a:t>
                  </a:r>
                  <a:r>
                    <a:rPr kumimoji="0" lang="en-US" altLang="zh-CN" sz="1800" b="0" i="0" u="none" strike="noStrike" kern="1200" cap="none" spc="0" normalizeH="0" baseline="-25000" noProof="0">
                      <a:ln>
                        <a:noFill/>
                      </a:ln>
                      <a:solidFill>
                        <a:schemeClr val="tx1"/>
                      </a:solidFill>
                      <a:effectLst/>
                      <a:uLnTx/>
                      <a:uFillTx/>
                      <a:latin typeface="+mn-lt"/>
                      <a:ea typeface="+mn-ea"/>
                      <a:cs typeface="+mn-cs"/>
                    </a:rPr>
                    <a:t>0</a:t>
                  </a:r>
                  <a:r>
                    <a:rPr kumimoji="0" lang="en-US" altLang="zh-CN" sz="1800" b="0" i="0" u="none" strike="noStrike" kern="1200" cap="none" spc="0" normalizeH="0" baseline="0" noProof="0">
                      <a:ln>
                        <a:noFill/>
                      </a:ln>
                      <a:solidFill>
                        <a:schemeClr val="tx1"/>
                      </a:solidFill>
                      <a:effectLst/>
                      <a:uLnTx/>
                      <a:uFillTx/>
                      <a:latin typeface="+mn-lt"/>
                      <a:ea typeface="+mn-ea"/>
                      <a:cs typeface="+mn-cs"/>
                    </a:rPr>
                    <a:t>P</a:t>
                  </a:r>
                  <a:r>
                    <a:rPr kumimoji="0" lang="en-US" altLang="zh-CN" sz="1800" b="0" i="0" u="none" strike="noStrike" kern="1200" cap="none" spc="0" normalizeH="0" baseline="-25000" noProof="0">
                      <a:ln>
                        <a:noFill/>
                      </a:ln>
                      <a:solidFill>
                        <a:schemeClr val="tx1"/>
                      </a:solidFill>
                      <a:effectLst/>
                      <a:uLnTx/>
                      <a:uFillTx/>
                      <a:latin typeface="+mn-lt"/>
                      <a:ea typeface="+mn-ea"/>
                      <a:cs typeface="+mn-cs"/>
                    </a:rPr>
                    <a:t>1</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sp>
              <p:nvSpPr>
                <p:cNvPr id="123" name="矩形 122"/>
                <p:cNvSpPr/>
                <p:nvPr/>
              </p:nvSpPr>
              <p:spPr>
                <a:xfrm>
                  <a:off x="5887837" y="2311220"/>
                  <a:ext cx="1180750" cy="457199"/>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cs"/>
                    </a:rPr>
                    <a:t>P</a:t>
                  </a:r>
                  <a:r>
                    <a:rPr kumimoji="0" lang="en-US" altLang="zh-CN" sz="1800" b="0" i="0" u="none" strike="noStrike" kern="1200" cap="none" spc="0" normalizeH="0" baseline="-25000" noProof="0">
                      <a:ln>
                        <a:noFill/>
                      </a:ln>
                      <a:solidFill>
                        <a:schemeClr val="tx1"/>
                      </a:solidFill>
                      <a:effectLst/>
                      <a:uLnTx/>
                      <a:uFillTx/>
                      <a:latin typeface="+mn-lt"/>
                      <a:ea typeface="+mn-ea"/>
                      <a:cs typeface="+mn-cs"/>
                    </a:rPr>
                    <a:t>1</a:t>
                  </a:r>
                  <a:r>
                    <a:rPr kumimoji="0" lang="en-US" altLang="zh-CN" sz="1800" b="0" i="0" u="none" strike="noStrike" kern="1200" cap="none" spc="0" normalizeH="0" baseline="0" noProof="0">
                      <a:ln>
                        <a:noFill/>
                      </a:ln>
                      <a:solidFill>
                        <a:schemeClr val="tx1"/>
                      </a:solidFill>
                      <a:effectLst/>
                      <a:uLnTx/>
                      <a:uFillTx/>
                      <a:latin typeface="+mn-lt"/>
                      <a:ea typeface="+mn-ea"/>
                      <a:cs typeface="+mn-cs"/>
                    </a:rPr>
                    <a:t>P</a:t>
                  </a:r>
                  <a:r>
                    <a:rPr kumimoji="0" lang="en-US" altLang="zh-CN" sz="1800" b="0" i="0" u="none" strike="noStrike" kern="1200" cap="none" spc="0" normalizeH="0" baseline="-25000" noProof="0">
                      <a:ln>
                        <a:noFill/>
                      </a:ln>
                      <a:solidFill>
                        <a:schemeClr val="tx1"/>
                      </a:solidFill>
                      <a:effectLst/>
                      <a:uLnTx/>
                      <a:uFillTx/>
                      <a:latin typeface="+mn-lt"/>
                      <a:ea typeface="+mn-ea"/>
                      <a:cs typeface="+mn-cs"/>
                    </a:rPr>
                    <a:t>2</a:t>
                  </a:r>
                  <a:endParaRPr kumimoji="0" lang="zh-CN" altLang="en-US" sz="1800" b="0" i="0" u="none" strike="noStrike" kern="1200" cap="none" spc="0" normalizeH="0" baseline="-25000" noProof="0" dirty="0">
                    <a:ln>
                      <a:noFill/>
                    </a:ln>
                    <a:solidFill>
                      <a:schemeClr val="tx1"/>
                    </a:solidFill>
                    <a:effectLst/>
                    <a:uLnTx/>
                    <a:uFillTx/>
                    <a:latin typeface="+mn-lt"/>
                    <a:ea typeface="+mn-ea"/>
                    <a:cs typeface="+mn-cs"/>
                  </a:endParaRPr>
                </a:p>
              </p:txBody>
            </p:sp>
          </p:grpSp>
          <p:grpSp>
            <p:nvGrpSpPr>
              <p:cNvPr id="13" name="组合 34"/>
              <p:cNvGrpSpPr/>
              <p:nvPr/>
            </p:nvGrpSpPr>
            <p:grpSpPr>
              <a:xfrm>
                <a:off x="4809504" y="5181603"/>
                <a:ext cx="2135350" cy="304802"/>
                <a:chOff x="1185947" y="2819398"/>
                <a:chExt cx="2989490" cy="457202"/>
              </a:xfrm>
              <a:solidFill>
                <a:schemeClr val="bg1"/>
              </a:solidFill>
            </p:grpSpPr>
            <p:sp>
              <p:nvSpPr>
                <p:cNvPr id="16" name="矩形 15"/>
                <p:cNvSpPr/>
                <p:nvPr/>
              </p:nvSpPr>
              <p:spPr>
                <a:xfrm>
                  <a:off x="1185947"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5</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矩形 16"/>
                <p:cNvSpPr/>
                <p:nvPr/>
              </p:nvSpPr>
              <p:spPr>
                <a:xfrm>
                  <a:off x="1871747"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7</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矩形 17"/>
                <p:cNvSpPr/>
                <p:nvPr/>
              </p:nvSpPr>
              <p:spPr>
                <a:xfrm>
                  <a:off x="3548146" y="2819398"/>
                  <a:ext cx="627291" cy="457199"/>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矩形 18"/>
                <p:cNvSpPr/>
                <p:nvPr/>
              </p:nvSpPr>
              <p:spPr>
                <a:xfrm>
                  <a:off x="2633747" y="2819400"/>
                  <a:ext cx="914401"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4" name="直接箭头连接符 13"/>
              <p:cNvCxnSpPr>
                <a:endCxn id="20" idx="1"/>
              </p:cNvCxnSpPr>
              <p:nvPr/>
            </p:nvCxnSpPr>
            <p:spPr>
              <a:xfrm>
                <a:off x="2133299" y="5333837"/>
                <a:ext cx="457712"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351154" y="5333837"/>
                <a:ext cx="457712"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09" name="TextBox 188"/>
            <p:cNvSpPr txBox="1"/>
            <p:nvPr/>
          </p:nvSpPr>
          <p:spPr>
            <a:xfrm>
              <a:off x="656225" y="2667000"/>
              <a:ext cx="659783" cy="415918"/>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y=1</a:t>
              </a:r>
              <a:endParaRPr lang="zh-CN" altLang="en-US" dirty="0">
                <a:latin typeface="Arial" panose="020B0604020202020204" pitchFamily="34" charset="0"/>
                <a:ea typeface="宋体" panose="02010600030101010101" pitchFamily="2" charset="-122"/>
              </a:endParaRPr>
            </a:p>
          </p:txBody>
        </p:sp>
      </p:grpSp>
      <p:grpSp>
        <p:nvGrpSpPr>
          <p:cNvPr id="24" name="组合 201"/>
          <p:cNvGrpSpPr/>
          <p:nvPr/>
        </p:nvGrpSpPr>
        <p:grpSpPr>
          <a:xfrm>
            <a:off x="395288" y="4173538"/>
            <a:ext cx="5299075" cy="369887"/>
            <a:chOff x="609600" y="2743200"/>
            <a:chExt cx="6210185" cy="416149"/>
          </a:xfrm>
        </p:grpSpPr>
        <p:sp>
          <p:nvSpPr>
            <p:cNvPr id="25" name="矩形 24"/>
            <p:cNvSpPr/>
            <p:nvPr/>
          </p:nvSpPr>
          <p:spPr>
            <a:xfrm>
              <a:off x="1173316" y="2820000"/>
              <a:ext cx="684646"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12" name="组合 37"/>
            <p:cNvGrpSpPr/>
            <p:nvPr/>
          </p:nvGrpSpPr>
          <p:grpSpPr>
            <a:xfrm>
              <a:off x="1857923" y="2819400"/>
              <a:ext cx="4961862" cy="304800"/>
              <a:chOff x="1857923" y="2819400"/>
              <a:chExt cx="4961862" cy="304800"/>
            </a:xfrm>
          </p:grpSpPr>
          <p:grpSp>
            <p:nvGrpSpPr>
              <p:cNvPr id="28" name="组合 29"/>
              <p:cNvGrpSpPr/>
              <p:nvPr/>
            </p:nvGrpSpPr>
            <p:grpSpPr>
              <a:xfrm>
                <a:off x="2315575" y="2819400"/>
                <a:ext cx="1986644" cy="304800"/>
                <a:chOff x="1600200" y="2819400"/>
                <a:chExt cx="2781301" cy="457200"/>
              </a:xfrm>
              <a:solidFill>
                <a:schemeClr val="bg1"/>
              </a:solidFill>
            </p:grpSpPr>
            <p:sp>
              <p:nvSpPr>
                <p:cNvPr id="36" name="矩形 35"/>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7" name="矩形 36"/>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9/2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8" name="矩形 37"/>
                <p:cNvSpPr/>
                <p:nvPr/>
              </p:nvSpPr>
              <p:spPr>
                <a:xfrm>
                  <a:off x="3962401" y="2819400"/>
                  <a:ext cx="4191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矩形 38"/>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-5/2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1214" name="组合 36"/>
              <p:cNvGrpSpPr/>
              <p:nvPr/>
            </p:nvGrpSpPr>
            <p:grpSpPr>
              <a:xfrm>
                <a:off x="4574440" y="2820000"/>
                <a:ext cx="2245345" cy="303629"/>
                <a:chOff x="4574440" y="2820000"/>
                <a:chExt cx="2245345" cy="303629"/>
              </a:xfrm>
            </p:grpSpPr>
            <p:sp>
              <p:nvSpPr>
                <p:cNvPr id="32" name="矩形 31"/>
                <p:cNvSpPr/>
                <p:nvPr/>
              </p:nvSpPr>
              <p:spPr>
                <a:xfrm>
                  <a:off x="4574220" y="2820000"/>
                  <a:ext cx="424183" cy="303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5</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矩形 32"/>
                <p:cNvSpPr/>
                <p:nvPr/>
              </p:nvSpPr>
              <p:spPr>
                <a:xfrm>
                  <a:off x="5011426" y="2820000"/>
                  <a:ext cx="684646" cy="303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17/2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34" name="矩形 33"/>
                <p:cNvSpPr/>
                <p:nvPr/>
              </p:nvSpPr>
              <p:spPr>
                <a:xfrm>
                  <a:off x="6349252" y="2820000"/>
                  <a:ext cx="470533" cy="303629"/>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strike="noStrike" noProof="0" dirty="0">
                      <a:ln>
                        <a:noFill/>
                      </a:ln>
                      <a:solidFill>
                        <a:schemeClr val="tx1"/>
                      </a:solidFill>
                      <a:effectLst/>
                      <a:uLnTx/>
                      <a:uFillTx/>
                      <a:sym typeface="+mn-ea"/>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35" name="矩形 34"/>
                <p:cNvSpPr/>
                <p:nvPr/>
              </p:nvSpPr>
              <p:spPr>
                <a:xfrm>
                  <a:off x="5696072" y="2820000"/>
                  <a:ext cx="653018" cy="303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30" name="直接箭头连接符 29"/>
              <p:cNvCxnSpPr>
                <a:endCxn id="36" idx="1"/>
              </p:cNvCxnSpPr>
              <p:nvPr/>
            </p:nvCxnSpPr>
            <p:spPr>
              <a:xfrm>
                <a:off x="1857962" y="2971815"/>
                <a:ext cx="457671"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127712" y="2964670"/>
                <a:ext cx="457671"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21" name="TextBox 204"/>
            <p:cNvSpPr txBox="1"/>
            <p:nvPr/>
          </p:nvSpPr>
          <p:spPr>
            <a:xfrm>
              <a:off x="609600" y="2743200"/>
              <a:ext cx="659842" cy="416149"/>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y=2</a:t>
              </a:r>
              <a:endParaRPr lang="zh-CN" altLang="en-US" dirty="0">
                <a:latin typeface="Arial" panose="020B0604020202020204" pitchFamily="34" charset="0"/>
                <a:ea typeface="宋体" panose="02010600030101010101" pitchFamily="2" charset="-122"/>
              </a:endParaRPr>
            </a:p>
          </p:txBody>
        </p:sp>
      </p:grpSp>
      <p:grpSp>
        <p:nvGrpSpPr>
          <p:cNvPr id="40" name="组合 217"/>
          <p:cNvGrpSpPr/>
          <p:nvPr/>
        </p:nvGrpSpPr>
        <p:grpSpPr>
          <a:xfrm>
            <a:off x="398463" y="4543425"/>
            <a:ext cx="5257800" cy="533400"/>
            <a:chOff x="656225" y="2481996"/>
            <a:chExt cx="6162192" cy="601716"/>
          </a:xfrm>
        </p:grpSpPr>
        <p:sp>
          <p:nvSpPr>
            <p:cNvPr id="41" name="矩形 40"/>
            <p:cNvSpPr/>
            <p:nvPr/>
          </p:nvSpPr>
          <p:spPr>
            <a:xfrm>
              <a:off x="1219976" y="2743456"/>
              <a:ext cx="684688" cy="3044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24" name="组合 5"/>
            <p:cNvGrpSpPr/>
            <p:nvPr/>
          </p:nvGrpSpPr>
          <p:grpSpPr>
            <a:xfrm>
              <a:off x="1904664" y="2481996"/>
              <a:ext cx="4913753" cy="566005"/>
              <a:chOff x="2133264" y="4920396"/>
              <a:chExt cx="4913753" cy="566005"/>
            </a:xfrm>
          </p:grpSpPr>
          <p:grpSp>
            <p:nvGrpSpPr>
              <p:cNvPr id="44" name="组合 29"/>
              <p:cNvGrpSpPr/>
              <p:nvPr/>
            </p:nvGrpSpPr>
            <p:grpSpPr>
              <a:xfrm>
                <a:off x="2590800" y="4920396"/>
                <a:ext cx="1986643" cy="566005"/>
                <a:chOff x="1600200" y="2427593"/>
                <a:chExt cx="2781302" cy="849007"/>
              </a:xfrm>
              <a:solidFill>
                <a:schemeClr val="bg1"/>
              </a:solidFill>
            </p:grpSpPr>
            <p:sp>
              <p:nvSpPr>
                <p:cNvPr id="52" name="矩形 51"/>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3" name="矩形 52"/>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矩形 53"/>
                <p:cNvSpPr/>
                <p:nvPr/>
              </p:nvSpPr>
              <p:spPr>
                <a:xfrm>
                  <a:off x="3962401" y="2819401"/>
                  <a:ext cx="419101" cy="457199"/>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5" name="矩形 54"/>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7" name="矩形 126"/>
                <p:cNvSpPr/>
                <p:nvPr/>
              </p:nvSpPr>
              <p:spPr>
                <a:xfrm>
                  <a:off x="2696113" y="2427593"/>
                  <a:ext cx="1266286" cy="4572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0</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5</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grpSp>
          <p:grpSp>
            <p:nvGrpSpPr>
              <p:cNvPr id="45" name="组合 34"/>
              <p:cNvGrpSpPr/>
              <p:nvPr/>
            </p:nvGrpSpPr>
            <p:grpSpPr>
              <a:xfrm>
                <a:off x="4850175" y="5181600"/>
                <a:ext cx="2196842" cy="304800"/>
                <a:chOff x="1242886" y="2819400"/>
                <a:chExt cx="3075580" cy="457200"/>
              </a:xfrm>
              <a:solidFill>
                <a:schemeClr val="bg1"/>
              </a:solidFill>
            </p:grpSpPr>
            <p:sp>
              <p:nvSpPr>
                <p:cNvPr id="48" name="矩形 47"/>
                <p:cNvSpPr/>
                <p:nvPr/>
              </p:nvSpPr>
              <p:spPr>
                <a:xfrm>
                  <a:off x="1242886"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5</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9" name="矩形 48"/>
                <p:cNvSpPr/>
                <p:nvPr/>
              </p:nvSpPr>
              <p:spPr>
                <a:xfrm>
                  <a:off x="1928686"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10</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0" name="矩形 49"/>
                <p:cNvSpPr/>
                <p:nvPr/>
              </p:nvSpPr>
              <p:spPr>
                <a:xfrm>
                  <a:off x="3605088" y="2819400"/>
                  <a:ext cx="713378"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strike="noStrike" noProof="0" dirty="0">
                      <a:ln>
                        <a:noFill/>
                      </a:ln>
                      <a:solidFill>
                        <a:schemeClr val="tx1"/>
                      </a:solidFill>
                      <a:effectLst/>
                      <a:uLnTx/>
                      <a:uFillTx/>
                      <a:sym typeface="+mn-ea"/>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51" name="矩形 50"/>
                <p:cNvSpPr/>
                <p:nvPr/>
              </p:nvSpPr>
              <p:spPr>
                <a:xfrm>
                  <a:off x="2690686"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46" name="直接箭头连接符 45"/>
              <p:cNvCxnSpPr>
                <a:endCxn id="52" idx="1"/>
              </p:cNvCxnSpPr>
              <p:nvPr/>
            </p:nvCxnSpPr>
            <p:spPr>
              <a:xfrm>
                <a:off x="2133264" y="5334077"/>
                <a:ext cx="457699" cy="1790"/>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391990" y="5334077"/>
                <a:ext cx="457699" cy="1790"/>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29" name="TextBox 220"/>
            <p:cNvSpPr txBox="1"/>
            <p:nvPr/>
          </p:nvSpPr>
          <p:spPr>
            <a:xfrm>
              <a:off x="656225" y="2667000"/>
              <a:ext cx="659783" cy="416712"/>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y=3</a:t>
              </a:r>
              <a:endParaRPr lang="zh-CN" altLang="en-US" dirty="0">
                <a:latin typeface="Arial" panose="020B0604020202020204" pitchFamily="34" charset="0"/>
                <a:ea typeface="宋体" panose="02010600030101010101" pitchFamily="2" charset="-122"/>
              </a:endParaRPr>
            </a:p>
          </p:txBody>
        </p:sp>
      </p:grpSp>
      <p:grpSp>
        <p:nvGrpSpPr>
          <p:cNvPr id="56" name="组合 233"/>
          <p:cNvGrpSpPr/>
          <p:nvPr/>
        </p:nvGrpSpPr>
        <p:grpSpPr>
          <a:xfrm>
            <a:off x="395288" y="5200650"/>
            <a:ext cx="5303837" cy="369888"/>
            <a:chOff x="609600" y="2743200"/>
            <a:chExt cx="6215506" cy="416149"/>
          </a:xfrm>
        </p:grpSpPr>
        <p:sp>
          <p:nvSpPr>
            <p:cNvPr id="57" name="矩形 56"/>
            <p:cNvSpPr/>
            <p:nvPr/>
          </p:nvSpPr>
          <p:spPr>
            <a:xfrm>
              <a:off x="1173292" y="2820000"/>
              <a:ext cx="684617"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32" name="组合 37"/>
            <p:cNvGrpSpPr/>
            <p:nvPr/>
          </p:nvGrpSpPr>
          <p:grpSpPr>
            <a:xfrm>
              <a:off x="1857923" y="2819398"/>
              <a:ext cx="4967183" cy="304801"/>
              <a:chOff x="1857923" y="2819398"/>
              <a:chExt cx="4967183" cy="304801"/>
            </a:xfrm>
          </p:grpSpPr>
          <p:grpSp>
            <p:nvGrpSpPr>
              <p:cNvPr id="60" name="组合 29"/>
              <p:cNvGrpSpPr/>
              <p:nvPr/>
            </p:nvGrpSpPr>
            <p:grpSpPr>
              <a:xfrm>
                <a:off x="2315575" y="2819398"/>
                <a:ext cx="1986642" cy="304801"/>
                <a:chOff x="1600200" y="2819400"/>
                <a:chExt cx="2781299" cy="457202"/>
              </a:xfrm>
              <a:solidFill>
                <a:schemeClr val="bg1"/>
              </a:solidFill>
            </p:grpSpPr>
            <p:sp>
              <p:nvSpPr>
                <p:cNvPr id="68" name="矩形 67"/>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9" name="矩形 68"/>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0" name="矩形 69"/>
                <p:cNvSpPr/>
                <p:nvPr/>
              </p:nvSpPr>
              <p:spPr>
                <a:xfrm>
                  <a:off x="3962401" y="2819402"/>
                  <a:ext cx="419098"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1" name="矩形 70"/>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1234" name="组合 36"/>
              <p:cNvGrpSpPr/>
              <p:nvPr/>
            </p:nvGrpSpPr>
            <p:grpSpPr>
              <a:xfrm>
                <a:off x="4603798" y="2820000"/>
                <a:ext cx="2221308" cy="303629"/>
                <a:chOff x="4603798" y="2820000"/>
                <a:chExt cx="2221308" cy="303629"/>
              </a:xfrm>
            </p:grpSpPr>
            <p:sp>
              <p:nvSpPr>
                <p:cNvPr id="64" name="矩形 63"/>
                <p:cNvSpPr/>
                <p:nvPr/>
              </p:nvSpPr>
              <p:spPr>
                <a:xfrm>
                  <a:off x="4603820" y="2820001"/>
                  <a:ext cx="424165"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5</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5" name="矩形 64"/>
                <p:cNvSpPr/>
                <p:nvPr/>
              </p:nvSpPr>
              <p:spPr>
                <a:xfrm>
                  <a:off x="5041009" y="2820001"/>
                  <a:ext cx="684617"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23/2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6" name="矩形 65"/>
                <p:cNvSpPr/>
                <p:nvPr/>
              </p:nvSpPr>
              <p:spPr>
                <a:xfrm>
                  <a:off x="6378612" y="2820000"/>
                  <a:ext cx="446494" cy="303629"/>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strike="noStrike" noProof="0" dirty="0">
                      <a:ln>
                        <a:noFill/>
                      </a:ln>
                      <a:solidFill>
                        <a:schemeClr val="tx1"/>
                      </a:solidFill>
                      <a:effectLst/>
                      <a:uLnTx/>
                      <a:uFillTx/>
                      <a:sym typeface="+mn-ea"/>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67" name="矩形 66"/>
                <p:cNvSpPr/>
                <p:nvPr/>
              </p:nvSpPr>
              <p:spPr>
                <a:xfrm>
                  <a:off x="5725626" y="2820001"/>
                  <a:ext cx="652990"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62" name="直接箭头连接符 61"/>
              <p:cNvCxnSpPr>
                <a:endCxn id="68" idx="1"/>
              </p:cNvCxnSpPr>
              <p:nvPr/>
            </p:nvCxnSpPr>
            <p:spPr>
              <a:xfrm>
                <a:off x="1857910" y="2971814"/>
                <a:ext cx="457652" cy="1787"/>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127565" y="2971814"/>
                <a:ext cx="457652" cy="1787"/>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41" name="TextBox 236"/>
            <p:cNvSpPr txBox="1"/>
            <p:nvPr/>
          </p:nvSpPr>
          <p:spPr>
            <a:xfrm>
              <a:off x="609600" y="2743200"/>
              <a:ext cx="659842" cy="416149"/>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y=4</a:t>
              </a:r>
              <a:endParaRPr lang="zh-CN" altLang="en-US" dirty="0">
                <a:latin typeface="Arial" panose="020B0604020202020204" pitchFamily="34" charset="0"/>
                <a:ea typeface="宋体" panose="02010600030101010101" pitchFamily="2" charset="-122"/>
              </a:endParaRPr>
            </a:p>
          </p:txBody>
        </p:sp>
      </p:grpSp>
      <p:grpSp>
        <p:nvGrpSpPr>
          <p:cNvPr id="72" name="组合 249"/>
          <p:cNvGrpSpPr/>
          <p:nvPr/>
        </p:nvGrpSpPr>
        <p:grpSpPr>
          <a:xfrm>
            <a:off x="398463" y="5715000"/>
            <a:ext cx="5262562" cy="369888"/>
            <a:chOff x="656225" y="2667000"/>
            <a:chExt cx="6166956" cy="416149"/>
          </a:xfrm>
        </p:grpSpPr>
        <p:sp>
          <p:nvSpPr>
            <p:cNvPr id="73" name="矩形 72"/>
            <p:cNvSpPr/>
            <p:nvPr/>
          </p:nvSpPr>
          <p:spPr>
            <a:xfrm>
              <a:off x="1219901" y="2743800"/>
              <a:ext cx="684597"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44" name="组合 5"/>
            <p:cNvGrpSpPr/>
            <p:nvPr/>
          </p:nvGrpSpPr>
          <p:grpSpPr>
            <a:xfrm>
              <a:off x="1904699" y="2743200"/>
              <a:ext cx="4918482" cy="304800"/>
              <a:chOff x="2133299" y="5181600"/>
              <a:chExt cx="4918482" cy="304800"/>
            </a:xfrm>
          </p:grpSpPr>
          <p:grpSp>
            <p:nvGrpSpPr>
              <p:cNvPr id="76" name="组合 29"/>
              <p:cNvGrpSpPr/>
              <p:nvPr/>
            </p:nvGrpSpPr>
            <p:grpSpPr>
              <a:xfrm>
                <a:off x="2590800" y="5181600"/>
                <a:ext cx="1986645" cy="304800"/>
                <a:chOff x="1600200" y="2819400"/>
                <a:chExt cx="2781302" cy="457200"/>
              </a:xfrm>
              <a:solidFill>
                <a:schemeClr val="bg1"/>
              </a:solidFill>
            </p:grpSpPr>
            <p:sp>
              <p:nvSpPr>
                <p:cNvPr id="84" name="矩形 83"/>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5" name="矩形 84"/>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6" name="矩形 85"/>
                <p:cNvSpPr/>
                <p:nvPr/>
              </p:nvSpPr>
              <p:spPr>
                <a:xfrm>
                  <a:off x="3962402" y="2819400"/>
                  <a:ext cx="4191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7" name="矩形 86"/>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77" name="组合 34"/>
              <p:cNvGrpSpPr/>
              <p:nvPr/>
            </p:nvGrpSpPr>
            <p:grpSpPr>
              <a:xfrm>
                <a:off x="4852214" y="5181600"/>
                <a:ext cx="2199567" cy="304800"/>
                <a:chOff x="1245742" y="2819400"/>
                <a:chExt cx="3079394" cy="457200"/>
              </a:xfrm>
              <a:solidFill>
                <a:schemeClr val="bg1"/>
              </a:solidFill>
            </p:grpSpPr>
            <p:sp>
              <p:nvSpPr>
                <p:cNvPr id="80" name="矩形 79"/>
                <p:cNvSpPr/>
                <p:nvPr/>
              </p:nvSpPr>
              <p:spPr>
                <a:xfrm>
                  <a:off x="1245742"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1" name="矩形 80"/>
                <p:cNvSpPr/>
                <p:nvPr/>
              </p:nvSpPr>
              <p:spPr>
                <a:xfrm>
                  <a:off x="1931542"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2" name="矩形 81"/>
                <p:cNvSpPr/>
                <p:nvPr/>
              </p:nvSpPr>
              <p:spPr>
                <a:xfrm>
                  <a:off x="3607943" y="2819400"/>
                  <a:ext cx="717193"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strike="noStrike" noProof="0" dirty="0">
                      <a:ln>
                        <a:noFill/>
                      </a:ln>
                      <a:solidFill>
                        <a:schemeClr val="tx1"/>
                      </a:solidFill>
                      <a:effectLst/>
                      <a:uLnTx/>
                      <a:uFillTx/>
                      <a:sym typeface="+mn-ea"/>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83" name="矩形 82"/>
                <p:cNvSpPr/>
                <p:nvPr/>
              </p:nvSpPr>
              <p:spPr>
                <a:xfrm>
                  <a:off x="2693541" y="2819400"/>
                  <a:ext cx="914398"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78" name="直接箭头连接符 77"/>
              <p:cNvCxnSpPr>
                <a:endCxn id="84" idx="1"/>
              </p:cNvCxnSpPr>
              <p:nvPr/>
            </p:nvCxnSpPr>
            <p:spPr>
              <a:xfrm>
                <a:off x="2133099" y="5334014"/>
                <a:ext cx="457638" cy="1787"/>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4395246" y="5334014"/>
                <a:ext cx="457638" cy="1787"/>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49" name="TextBox 252"/>
            <p:cNvSpPr txBox="1"/>
            <p:nvPr/>
          </p:nvSpPr>
          <p:spPr>
            <a:xfrm>
              <a:off x="656225" y="2667000"/>
              <a:ext cx="659783" cy="416149"/>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y=5</a:t>
              </a:r>
              <a:endParaRPr lang="zh-CN" altLang="en-US" dirty="0">
                <a:latin typeface="Arial" panose="020B0604020202020204" pitchFamily="34" charset="0"/>
                <a:ea typeface="宋体" panose="02010600030101010101" pitchFamily="2" charset="-122"/>
              </a:endParaRPr>
            </a:p>
          </p:txBody>
        </p:sp>
      </p:grpSp>
      <p:grpSp>
        <p:nvGrpSpPr>
          <p:cNvPr id="88" name="组合 265"/>
          <p:cNvGrpSpPr/>
          <p:nvPr/>
        </p:nvGrpSpPr>
        <p:grpSpPr>
          <a:xfrm>
            <a:off x="398463" y="6237288"/>
            <a:ext cx="5224462" cy="369887"/>
            <a:chOff x="656225" y="2667000"/>
            <a:chExt cx="6122383" cy="416149"/>
          </a:xfrm>
        </p:grpSpPr>
        <p:sp>
          <p:nvSpPr>
            <p:cNvPr id="89" name="矩形 88"/>
            <p:cNvSpPr/>
            <p:nvPr/>
          </p:nvSpPr>
          <p:spPr>
            <a:xfrm>
              <a:off x="1219908" y="2743800"/>
              <a:ext cx="684606" cy="30362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1252" name="组合 5"/>
            <p:cNvGrpSpPr/>
            <p:nvPr/>
          </p:nvGrpSpPr>
          <p:grpSpPr>
            <a:xfrm>
              <a:off x="1904699" y="2743200"/>
              <a:ext cx="4873909" cy="304800"/>
              <a:chOff x="2133299" y="5181600"/>
              <a:chExt cx="4873909" cy="304800"/>
            </a:xfrm>
          </p:grpSpPr>
          <p:grpSp>
            <p:nvGrpSpPr>
              <p:cNvPr id="92" name="组合 29"/>
              <p:cNvGrpSpPr/>
              <p:nvPr/>
            </p:nvGrpSpPr>
            <p:grpSpPr>
              <a:xfrm>
                <a:off x="2590800" y="5181600"/>
                <a:ext cx="1986644" cy="304800"/>
                <a:chOff x="1600200" y="2819400"/>
                <a:chExt cx="2781301" cy="457200"/>
              </a:xfrm>
              <a:solidFill>
                <a:schemeClr val="bg1"/>
              </a:solidFill>
            </p:grpSpPr>
            <p:sp>
              <p:nvSpPr>
                <p:cNvPr id="100" name="矩形 99"/>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1" name="矩形 100"/>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2" name="矩形 101"/>
                <p:cNvSpPr/>
                <p:nvPr/>
              </p:nvSpPr>
              <p:spPr>
                <a:xfrm>
                  <a:off x="3962401" y="2819400"/>
                  <a:ext cx="4191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3" name="矩形 102"/>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93" name="组合 34"/>
              <p:cNvGrpSpPr/>
              <p:nvPr/>
            </p:nvGrpSpPr>
            <p:grpSpPr>
              <a:xfrm>
                <a:off x="4807641" y="5181600"/>
                <a:ext cx="2199567" cy="304800"/>
                <a:chOff x="1183340" y="2819400"/>
                <a:chExt cx="3079394" cy="457200"/>
              </a:xfrm>
              <a:solidFill>
                <a:schemeClr val="bg1"/>
              </a:solidFill>
            </p:grpSpPr>
            <p:sp>
              <p:nvSpPr>
                <p:cNvPr id="96" name="矩形 95"/>
                <p:cNvSpPr/>
                <p:nvPr/>
              </p:nvSpPr>
              <p:spPr>
                <a:xfrm>
                  <a:off x="118334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7" name="矩形 96"/>
                <p:cNvSpPr/>
                <p:nvPr/>
              </p:nvSpPr>
              <p:spPr>
                <a:xfrm>
                  <a:off x="186914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8" name="矩形 97"/>
                <p:cNvSpPr/>
                <p:nvPr/>
              </p:nvSpPr>
              <p:spPr>
                <a:xfrm>
                  <a:off x="3545541" y="2819400"/>
                  <a:ext cx="717193"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strike="noStrike" noProof="0" dirty="0">
                      <a:ln>
                        <a:noFill/>
                      </a:ln>
                      <a:solidFill>
                        <a:schemeClr val="tx1"/>
                      </a:solidFill>
                      <a:effectLst/>
                      <a:uLnTx/>
                      <a:uFillTx/>
                      <a:sym typeface="+mn-ea"/>
                    </a:rPr>
                    <a:t>^</a:t>
                  </a:r>
                  <a:endParaRPr kumimoji="0" lang="zh-CN" altLang="en-US"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99" name="矩形 98"/>
                <p:cNvSpPr/>
                <p:nvPr/>
              </p:nvSpPr>
              <p:spPr>
                <a:xfrm>
                  <a:off x="2631139" y="2819400"/>
                  <a:ext cx="914398"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94" name="直接箭头连接符 93"/>
              <p:cNvCxnSpPr>
                <a:endCxn id="100" idx="1"/>
              </p:cNvCxnSpPr>
              <p:nvPr/>
            </p:nvCxnSpPr>
            <p:spPr>
              <a:xfrm>
                <a:off x="2133114" y="5334015"/>
                <a:ext cx="457644"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4350641" y="5334015"/>
                <a:ext cx="457644" cy="1785"/>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257" name="TextBox 268"/>
            <p:cNvSpPr txBox="1"/>
            <p:nvPr/>
          </p:nvSpPr>
          <p:spPr>
            <a:xfrm>
              <a:off x="656225" y="2667000"/>
              <a:ext cx="659783" cy="416149"/>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y=6</a:t>
              </a:r>
              <a:endParaRPr lang="zh-CN" altLang="en-US" dirty="0">
                <a:latin typeface="Arial" panose="020B0604020202020204" pitchFamily="34" charset="0"/>
                <a:ea typeface="宋体" panose="02010600030101010101" pitchFamily="2" charset="-122"/>
              </a:endParaRPr>
            </a:p>
          </p:txBody>
        </p:sp>
      </p:grpSp>
      <p:sp>
        <p:nvSpPr>
          <p:cNvPr id="2" name="文本框 1"/>
          <p:cNvSpPr txBox="1"/>
          <p:nvPr/>
        </p:nvSpPr>
        <p:spPr>
          <a:xfrm>
            <a:off x="5795963" y="3635375"/>
            <a:ext cx="3271837" cy="369888"/>
          </a:xfrm>
          <a:prstGeom prst="rect">
            <a:avLst/>
          </a:prstGeom>
          <a:noFill/>
          <a:ln w="9525">
            <a:noFill/>
          </a:ln>
        </p:spPr>
        <p:txBody>
          <a:bodyPr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(7,1)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(7,1)</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104" name="文本框 103"/>
          <p:cNvSpPr txBox="1"/>
          <p:nvPr/>
        </p:nvSpPr>
        <p:spPr>
          <a:xfrm>
            <a:off x="5795963" y="4140200"/>
            <a:ext cx="3433762" cy="368300"/>
          </a:xfrm>
          <a:prstGeom prst="rect">
            <a:avLst/>
          </a:prstGeom>
          <a:noFill/>
          <a:ln w="9525">
            <a:noFill/>
          </a:ln>
        </p:spPr>
        <p:txBody>
          <a:bodyPr wrap="none"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(9/2,2)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(17/2,2)</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105" name="文本框 104"/>
          <p:cNvSpPr txBox="1"/>
          <p:nvPr/>
        </p:nvSpPr>
        <p:spPr>
          <a:xfrm>
            <a:off x="5795963" y="4727575"/>
            <a:ext cx="2982912" cy="369888"/>
          </a:xfrm>
          <a:prstGeom prst="rect">
            <a:avLst/>
          </a:prstGeom>
          <a:noFill/>
          <a:ln w="9525">
            <a:noFill/>
          </a:ln>
        </p:spPr>
        <p:txBody>
          <a:bodyPr wrap="none"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(2,3)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(10,3)</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51261" name="TextBox 2"/>
          <p:cNvSpPr txBox="1"/>
          <p:nvPr/>
        </p:nvSpPr>
        <p:spPr>
          <a:xfrm>
            <a:off x="879475" y="3116263"/>
            <a:ext cx="585788" cy="307975"/>
          </a:xfrm>
          <a:prstGeom prst="rect">
            <a:avLst/>
          </a:prstGeom>
          <a:noFill/>
          <a:ln w="15875" cap="flat" cmpd="sng">
            <a:solidFill>
              <a:srgbClr val="72BFC5"/>
            </a:solidFill>
            <a:prstDash val="solid"/>
            <a:round/>
            <a:headEnd type="none" w="med" len="med"/>
            <a:tailEnd type="none" w="med" len="med"/>
          </a:ln>
        </p:spPr>
        <p:txBody>
          <a:bodyPr anchor="t" anchorCtr="0">
            <a:spAutoFit/>
          </a:bodyPr>
          <a:p>
            <a:pPr algn="ctr">
              <a:buClrTx/>
            </a:pPr>
            <a:r>
              <a:rPr lang="en-US" altLang="zh-CN" sz="1400" b="1">
                <a:latin typeface="Arial" panose="020B0604020202020204" pitchFamily="34" charset="0"/>
                <a:ea typeface="宋体" panose="02010600030101010101" pitchFamily="2" charset="-122"/>
              </a:rPr>
              <a:t>AEL</a:t>
            </a:r>
            <a:endParaRPr lang="zh-CN" altLang="en-US" sz="1400" b="1">
              <a:latin typeface="Arial" panose="020B0604020202020204" pitchFamily="34" charset="0"/>
              <a:ea typeface="宋体" panose="02010600030101010101" pitchFamily="2" charset="-122"/>
            </a:endParaRPr>
          </a:p>
        </p:txBody>
      </p:sp>
      <p:grpSp>
        <p:nvGrpSpPr>
          <p:cNvPr id="51262" name="组合 76"/>
          <p:cNvGrpSpPr/>
          <p:nvPr/>
        </p:nvGrpSpPr>
        <p:grpSpPr>
          <a:xfrm>
            <a:off x="3817938" y="549275"/>
            <a:ext cx="2587625" cy="2003425"/>
            <a:chOff x="8736545" y="3774572"/>
            <a:chExt cx="2971798" cy="2049881"/>
          </a:xfrm>
        </p:grpSpPr>
        <p:grpSp>
          <p:nvGrpSpPr>
            <p:cNvPr id="51263" name="组合 77"/>
            <p:cNvGrpSpPr/>
            <p:nvPr/>
          </p:nvGrpSpPr>
          <p:grpSpPr>
            <a:xfrm>
              <a:off x="8736545" y="3973454"/>
              <a:ext cx="2971798" cy="1850999"/>
              <a:chOff x="4715933" y="4525433"/>
              <a:chExt cx="3886200" cy="1850999"/>
            </a:xfrm>
          </p:grpSpPr>
          <p:cxnSp>
            <p:nvCxnSpPr>
              <p:cNvPr id="139" name="直接箭头连接符 138"/>
              <p:cNvCxnSpPr/>
              <p:nvPr/>
            </p:nvCxnSpPr>
            <p:spPr>
              <a:xfrm>
                <a:off x="4715933" y="6376432"/>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4715933" y="4524717"/>
                <a:ext cx="0" cy="18517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6" name="直接连接符 125"/>
            <p:cNvCxnSpPr/>
            <p:nvPr/>
          </p:nvCxnSpPr>
          <p:spPr>
            <a:xfrm>
              <a:off x="9051956" y="4411302"/>
              <a:ext cx="752978" cy="31511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804934" y="4144915"/>
              <a:ext cx="948058" cy="58150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752992" y="4144915"/>
              <a:ext cx="0" cy="92423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804934" y="5069149"/>
              <a:ext cx="948058" cy="58637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flipV="1">
              <a:off x="9051956" y="5361525"/>
              <a:ext cx="752978" cy="294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9051956" y="4434042"/>
              <a:ext cx="0" cy="92748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1272" name="TextBox 84"/>
            <p:cNvSpPr txBox="1"/>
            <p:nvPr/>
          </p:nvSpPr>
          <p:spPr>
            <a:xfrm>
              <a:off x="8989483" y="4066011"/>
              <a:ext cx="105585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r>
                <a:rPr lang="en-US" altLang="zh-CN" sz="1600" dirty="0">
                  <a:latin typeface="等线" panose="02010600030101010101" pitchFamily="2" charset="-122"/>
                  <a:ea typeface="等线" panose="02010600030101010101" pitchFamily="2" charset="-122"/>
                </a:rPr>
                <a:t>(2,9)</a:t>
              </a:r>
              <a:endParaRPr lang="zh-CN" altLang="en-US" sz="1600" dirty="0">
                <a:latin typeface="等线" panose="02010600030101010101" pitchFamily="2" charset="-122"/>
                <a:ea typeface="等线" panose="02010600030101010101" pitchFamily="2" charset="-122"/>
              </a:endParaRPr>
            </a:p>
          </p:txBody>
        </p:sp>
        <p:sp>
          <p:nvSpPr>
            <p:cNvPr id="51273" name="TextBox 85"/>
            <p:cNvSpPr txBox="1"/>
            <p:nvPr/>
          </p:nvSpPr>
          <p:spPr>
            <a:xfrm>
              <a:off x="10557934" y="3774572"/>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(13,11)</a:t>
              </a:r>
              <a:endParaRPr lang="zh-CN" altLang="en-US" sz="1600" dirty="0">
                <a:latin typeface="等线" panose="02010600030101010101" pitchFamily="2" charset="-122"/>
                <a:ea typeface="等线" panose="02010600030101010101" pitchFamily="2" charset="-122"/>
              </a:endParaRPr>
            </a:p>
          </p:txBody>
        </p:sp>
        <p:sp>
          <p:nvSpPr>
            <p:cNvPr id="51274" name="TextBox 86"/>
            <p:cNvSpPr txBox="1"/>
            <p:nvPr/>
          </p:nvSpPr>
          <p:spPr>
            <a:xfrm>
              <a:off x="9575803" y="4606653"/>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(7,7)</a:t>
              </a:r>
              <a:endParaRPr lang="zh-CN" altLang="en-US" sz="1600" dirty="0">
                <a:latin typeface="等线" panose="02010600030101010101" pitchFamily="2" charset="-122"/>
                <a:ea typeface="等线" panose="02010600030101010101" pitchFamily="2" charset="-122"/>
              </a:endParaRPr>
            </a:p>
          </p:txBody>
        </p:sp>
        <p:sp>
          <p:nvSpPr>
            <p:cNvPr id="51275" name="TextBox 87"/>
            <p:cNvSpPr txBox="1"/>
            <p:nvPr/>
          </p:nvSpPr>
          <p:spPr>
            <a:xfrm>
              <a:off x="8746068" y="5381882"/>
              <a:ext cx="829734"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(2,3)</a:t>
              </a:r>
              <a:endParaRPr lang="zh-CN" altLang="en-US" sz="1600" dirty="0">
                <a:latin typeface="等线" panose="02010600030101010101" pitchFamily="2" charset="-122"/>
                <a:ea typeface="等线" panose="02010600030101010101" pitchFamily="2" charset="-122"/>
              </a:endParaRPr>
            </a:p>
          </p:txBody>
        </p:sp>
        <p:sp>
          <p:nvSpPr>
            <p:cNvPr id="51276" name="TextBox 88"/>
            <p:cNvSpPr txBox="1"/>
            <p:nvPr/>
          </p:nvSpPr>
          <p:spPr>
            <a:xfrm>
              <a:off x="9694335" y="5471067"/>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(7,1)</a:t>
              </a:r>
              <a:endParaRPr lang="zh-CN" altLang="en-US" sz="1600" dirty="0">
                <a:latin typeface="等线" panose="02010600030101010101" pitchFamily="2" charset="-122"/>
                <a:ea typeface="等线" panose="02010600030101010101" pitchFamily="2" charset="-122"/>
              </a:endParaRPr>
            </a:p>
          </p:txBody>
        </p:sp>
        <p:sp>
          <p:nvSpPr>
            <p:cNvPr id="51277" name="TextBox 89"/>
            <p:cNvSpPr txBox="1"/>
            <p:nvPr/>
          </p:nvSpPr>
          <p:spPr>
            <a:xfrm>
              <a:off x="10634134" y="4884737"/>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(13,5)</a:t>
              </a:r>
              <a:endParaRPr lang="zh-CN" altLang="en-US" sz="1600" dirty="0">
                <a:latin typeface="等线" panose="02010600030101010101" pitchFamily="2" charset="-122"/>
                <a:ea typeface="等线" panose="02010600030101010101" pitchFamily="2" charset="-122"/>
              </a:endParaRPr>
            </a:p>
          </p:txBody>
        </p:sp>
      </p:grpSp>
      <p:grpSp>
        <p:nvGrpSpPr>
          <p:cNvPr id="51278" name="组合 140"/>
          <p:cNvGrpSpPr/>
          <p:nvPr/>
        </p:nvGrpSpPr>
        <p:grpSpPr>
          <a:xfrm>
            <a:off x="242888" y="196850"/>
            <a:ext cx="3465512" cy="2490788"/>
            <a:chOff x="535578" y="3741910"/>
            <a:chExt cx="5437616" cy="2971950"/>
          </a:xfrm>
        </p:grpSpPr>
        <p:grpSp>
          <p:nvGrpSpPr>
            <p:cNvPr id="51279" name="组合 2"/>
            <p:cNvGrpSpPr/>
            <p:nvPr/>
          </p:nvGrpSpPr>
          <p:grpSpPr>
            <a:xfrm>
              <a:off x="535578" y="3743325"/>
              <a:ext cx="673059" cy="2936472"/>
              <a:chOff x="822004" y="3102799"/>
              <a:chExt cx="1416751" cy="3435125"/>
            </a:xfrm>
          </p:grpSpPr>
          <p:sp>
            <p:nvSpPr>
              <p:cNvPr id="190" name="矩形 189"/>
              <p:cNvSpPr/>
              <p:nvPr/>
            </p:nvSpPr>
            <p:spPr bwMode="auto">
              <a:xfrm>
                <a:off x="1057946" y="3103360"/>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1" name="矩形 190"/>
              <p:cNvSpPr/>
              <p:nvPr/>
            </p:nvSpPr>
            <p:spPr bwMode="auto">
              <a:xfrm>
                <a:off x="1057946" y="3406927"/>
                <a:ext cx="760264" cy="308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2" name="矩形 191"/>
              <p:cNvSpPr/>
              <p:nvPr/>
            </p:nvSpPr>
            <p:spPr bwMode="auto">
              <a:xfrm>
                <a:off x="1057946" y="3714927"/>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3" name="矩形 192"/>
              <p:cNvSpPr/>
              <p:nvPr/>
            </p:nvSpPr>
            <p:spPr bwMode="auto">
              <a:xfrm>
                <a:off x="1057946" y="401849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4" name="矩形 193"/>
              <p:cNvSpPr/>
              <p:nvPr/>
            </p:nvSpPr>
            <p:spPr bwMode="auto">
              <a:xfrm>
                <a:off x="1057946" y="4324278"/>
                <a:ext cx="760264" cy="3013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5" name="矩形 194"/>
              <p:cNvSpPr/>
              <p:nvPr/>
            </p:nvSpPr>
            <p:spPr bwMode="auto">
              <a:xfrm>
                <a:off x="1057946" y="4625630"/>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6" name="矩形 195"/>
              <p:cNvSpPr/>
              <p:nvPr/>
            </p:nvSpPr>
            <p:spPr bwMode="auto">
              <a:xfrm>
                <a:off x="1057946" y="493141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7" name="矩形 196"/>
              <p:cNvSpPr/>
              <p:nvPr/>
            </p:nvSpPr>
            <p:spPr bwMode="auto">
              <a:xfrm>
                <a:off x="1057946" y="5237197"/>
                <a:ext cx="760264" cy="3035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8" name="矩形 197"/>
              <p:cNvSpPr/>
              <p:nvPr/>
            </p:nvSpPr>
            <p:spPr bwMode="auto">
              <a:xfrm>
                <a:off x="1057946" y="5540766"/>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99" name="矩形 198"/>
              <p:cNvSpPr/>
              <p:nvPr/>
            </p:nvSpPr>
            <p:spPr bwMode="auto">
              <a:xfrm>
                <a:off x="1057946" y="5846549"/>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0" name="矩形 199"/>
              <p:cNvSpPr/>
              <p:nvPr/>
            </p:nvSpPr>
            <p:spPr bwMode="auto">
              <a:xfrm>
                <a:off x="1057946" y="6152333"/>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1291" name="TextBox 16"/>
              <p:cNvSpPr txBox="1"/>
              <p:nvPr/>
            </p:nvSpPr>
            <p:spPr>
              <a:xfrm>
                <a:off x="1210842" y="615129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0</a:t>
                </a:r>
                <a:endParaRPr lang="zh-CN" altLang="en-US" sz="1200" b="1" dirty="0">
                  <a:latin typeface="华文中宋" panose="02010600040101010101" pitchFamily="2" charset="-122"/>
                  <a:ea typeface="华文中宋" panose="02010600040101010101" pitchFamily="2" charset="-122"/>
                </a:endParaRPr>
              </a:p>
            </p:txBody>
          </p:sp>
          <p:sp>
            <p:nvSpPr>
              <p:cNvPr id="51292" name="TextBox 17"/>
              <p:cNvSpPr txBox="1"/>
              <p:nvPr/>
            </p:nvSpPr>
            <p:spPr>
              <a:xfrm>
                <a:off x="1205635" y="584644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a:t>
                </a:r>
                <a:endParaRPr lang="zh-CN" altLang="en-US" sz="1200" b="1" dirty="0">
                  <a:latin typeface="华文中宋" panose="02010600040101010101" pitchFamily="2" charset="-122"/>
                  <a:ea typeface="华文中宋" panose="02010600040101010101" pitchFamily="2" charset="-122"/>
                </a:endParaRPr>
              </a:p>
            </p:txBody>
          </p:sp>
          <p:sp>
            <p:nvSpPr>
              <p:cNvPr id="51293" name="TextBox 18"/>
              <p:cNvSpPr txBox="1"/>
              <p:nvPr/>
            </p:nvSpPr>
            <p:spPr>
              <a:xfrm>
                <a:off x="1218943" y="464363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5</a:t>
                </a:r>
                <a:endParaRPr lang="zh-CN" altLang="en-US" sz="1200" b="1" dirty="0">
                  <a:latin typeface="华文中宋" panose="02010600040101010101" pitchFamily="2" charset="-122"/>
                  <a:ea typeface="华文中宋" panose="02010600040101010101" pitchFamily="2" charset="-122"/>
                </a:endParaRPr>
              </a:p>
            </p:txBody>
          </p:sp>
          <p:sp>
            <p:nvSpPr>
              <p:cNvPr id="51294" name="TextBox 19"/>
              <p:cNvSpPr txBox="1"/>
              <p:nvPr/>
            </p:nvSpPr>
            <p:spPr>
              <a:xfrm>
                <a:off x="1245553" y="5541596"/>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2</a:t>
                </a:r>
                <a:endParaRPr lang="zh-CN" altLang="en-US" sz="1200" b="1" dirty="0">
                  <a:latin typeface="华文中宋" panose="02010600040101010101" pitchFamily="2" charset="-122"/>
                  <a:ea typeface="华文中宋" panose="02010600040101010101" pitchFamily="2" charset="-122"/>
                </a:endParaRPr>
              </a:p>
            </p:txBody>
          </p:sp>
          <p:sp>
            <p:nvSpPr>
              <p:cNvPr id="51295" name="TextBox 20"/>
              <p:cNvSpPr txBox="1"/>
              <p:nvPr/>
            </p:nvSpPr>
            <p:spPr>
              <a:xfrm>
                <a:off x="1218943" y="523674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3</a:t>
                </a:r>
                <a:endParaRPr lang="zh-CN" altLang="en-US" sz="1200" b="1" dirty="0">
                  <a:latin typeface="华文中宋" panose="02010600040101010101" pitchFamily="2" charset="-122"/>
                  <a:ea typeface="华文中宋" panose="02010600040101010101" pitchFamily="2" charset="-122"/>
                </a:endParaRPr>
              </a:p>
            </p:txBody>
          </p:sp>
          <p:sp>
            <p:nvSpPr>
              <p:cNvPr id="51296" name="TextBox 21"/>
              <p:cNvSpPr txBox="1"/>
              <p:nvPr/>
            </p:nvSpPr>
            <p:spPr>
              <a:xfrm>
                <a:off x="1192330" y="494018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4</a:t>
                </a:r>
                <a:endParaRPr lang="zh-CN" altLang="en-US" sz="1200" b="1" dirty="0">
                  <a:latin typeface="华文中宋" panose="02010600040101010101" pitchFamily="2" charset="-122"/>
                  <a:ea typeface="华文中宋" panose="02010600040101010101" pitchFamily="2" charset="-122"/>
                </a:endParaRPr>
              </a:p>
            </p:txBody>
          </p:sp>
          <p:sp>
            <p:nvSpPr>
              <p:cNvPr id="51297" name="TextBox 22"/>
              <p:cNvSpPr txBox="1"/>
              <p:nvPr/>
            </p:nvSpPr>
            <p:spPr>
              <a:xfrm>
                <a:off x="1232248" y="401734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7</a:t>
                </a:r>
                <a:endParaRPr lang="zh-CN" altLang="en-US" sz="1200" b="1" dirty="0">
                  <a:latin typeface="华文中宋" panose="02010600040101010101" pitchFamily="2" charset="-122"/>
                  <a:ea typeface="华文中宋" panose="02010600040101010101" pitchFamily="2" charset="-122"/>
                </a:endParaRPr>
              </a:p>
            </p:txBody>
          </p:sp>
          <p:sp>
            <p:nvSpPr>
              <p:cNvPr id="51298" name="TextBox 23"/>
              <p:cNvSpPr txBox="1"/>
              <p:nvPr/>
            </p:nvSpPr>
            <p:spPr>
              <a:xfrm>
                <a:off x="1205635" y="4322197"/>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6</a:t>
                </a:r>
                <a:endParaRPr lang="zh-CN" altLang="en-US" sz="1200" b="1" dirty="0">
                  <a:latin typeface="华文中宋" panose="02010600040101010101" pitchFamily="2" charset="-122"/>
                  <a:ea typeface="华文中宋" panose="02010600040101010101" pitchFamily="2" charset="-122"/>
                </a:endParaRPr>
              </a:p>
            </p:txBody>
          </p:sp>
          <p:sp>
            <p:nvSpPr>
              <p:cNvPr id="51299" name="TextBox 24"/>
              <p:cNvSpPr txBox="1"/>
              <p:nvPr/>
            </p:nvSpPr>
            <p:spPr>
              <a:xfrm>
                <a:off x="1232248" y="3712498"/>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8</a:t>
                </a:r>
                <a:endParaRPr lang="zh-CN" altLang="en-US" sz="1200" b="1" dirty="0">
                  <a:latin typeface="华文中宋" panose="02010600040101010101" pitchFamily="2" charset="-122"/>
                  <a:ea typeface="华文中宋" panose="02010600040101010101" pitchFamily="2" charset="-122"/>
                </a:endParaRPr>
              </a:p>
            </p:txBody>
          </p:sp>
          <p:sp>
            <p:nvSpPr>
              <p:cNvPr id="51300" name="TextBox 25"/>
              <p:cNvSpPr txBox="1"/>
              <p:nvPr/>
            </p:nvSpPr>
            <p:spPr>
              <a:xfrm>
                <a:off x="1221361" y="3434510"/>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9</a:t>
                </a:r>
                <a:endParaRPr lang="zh-CN" altLang="en-US" sz="1200" b="1" dirty="0">
                  <a:latin typeface="华文中宋" panose="02010600040101010101" pitchFamily="2" charset="-122"/>
                  <a:ea typeface="华文中宋" panose="02010600040101010101" pitchFamily="2" charset="-122"/>
                </a:endParaRPr>
              </a:p>
            </p:txBody>
          </p:sp>
          <p:sp>
            <p:nvSpPr>
              <p:cNvPr id="51301" name="TextBox 26"/>
              <p:cNvSpPr txBox="1"/>
              <p:nvPr/>
            </p:nvSpPr>
            <p:spPr>
              <a:xfrm>
                <a:off x="822004" y="3129781"/>
                <a:ext cx="1416751"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10</a:t>
                </a:r>
                <a:endParaRPr lang="zh-CN" altLang="en-US" sz="1200" b="1" dirty="0">
                  <a:latin typeface="华文中宋" panose="02010600040101010101" pitchFamily="2" charset="-122"/>
                  <a:ea typeface="华文中宋" panose="02010600040101010101" pitchFamily="2" charset="-122"/>
                </a:endParaRPr>
              </a:p>
            </p:txBody>
          </p:sp>
        </p:grpSp>
        <p:grpSp>
          <p:nvGrpSpPr>
            <p:cNvPr id="51302" name="组合 27"/>
            <p:cNvGrpSpPr/>
            <p:nvPr/>
          </p:nvGrpSpPr>
          <p:grpSpPr>
            <a:xfrm>
              <a:off x="889000" y="6072185"/>
              <a:ext cx="5084194" cy="334964"/>
              <a:chOff x="2133600" y="5181600"/>
              <a:chExt cx="6204441" cy="304802"/>
            </a:xfrm>
          </p:grpSpPr>
          <p:grpSp>
            <p:nvGrpSpPr>
              <p:cNvPr id="178" name="组合 29"/>
              <p:cNvGrpSpPr/>
              <p:nvPr/>
            </p:nvGrpSpPr>
            <p:grpSpPr>
              <a:xfrm>
                <a:off x="2590800" y="5181600"/>
                <a:ext cx="2521204" cy="304802"/>
                <a:chOff x="1600200" y="2819400"/>
                <a:chExt cx="3529684" cy="457203"/>
              </a:xfrm>
              <a:solidFill>
                <a:schemeClr val="bg1"/>
              </a:solidFill>
            </p:grpSpPr>
            <p:sp>
              <p:nvSpPr>
                <p:cNvPr id="186" name="矩形 185"/>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7" name="矩形 186"/>
                <p:cNvSpPr/>
                <p:nvPr/>
              </p:nvSpPr>
              <p:spPr>
                <a:xfrm>
                  <a:off x="2285998" y="2819400"/>
                  <a:ext cx="8967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8" name="矩形 187"/>
                <p:cNvSpPr/>
                <p:nvPr/>
              </p:nvSpPr>
              <p:spPr>
                <a:xfrm>
                  <a:off x="4625749" y="2819400"/>
                  <a:ext cx="5041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9" name="矩形 188"/>
                <p:cNvSpPr/>
                <p:nvPr/>
              </p:nvSpPr>
              <p:spPr>
                <a:xfrm>
                  <a:off x="3182733" y="2819402"/>
                  <a:ext cx="1449331" cy="4572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79" name="组合 34"/>
              <p:cNvGrpSpPr/>
              <p:nvPr/>
            </p:nvGrpSpPr>
            <p:grpSpPr>
              <a:xfrm>
                <a:off x="5365476" y="5181600"/>
                <a:ext cx="2972565" cy="304800"/>
                <a:chOff x="1964308" y="2819400"/>
                <a:chExt cx="4161591" cy="457200"/>
              </a:xfrm>
              <a:solidFill>
                <a:schemeClr val="bg1"/>
              </a:solidFill>
            </p:grpSpPr>
            <p:sp>
              <p:nvSpPr>
                <p:cNvPr id="182" name="矩形 181"/>
                <p:cNvSpPr/>
                <p:nvPr/>
              </p:nvSpPr>
              <p:spPr>
                <a:xfrm>
                  <a:off x="1964308" y="2819400"/>
                  <a:ext cx="1082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3" name="矩形 182"/>
                <p:cNvSpPr/>
                <p:nvPr/>
              </p:nvSpPr>
              <p:spPr>
                <a:xfrm>
                  <a:off x="3046707" y="2819400"/>
                  <a:ext cx="955099"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4" name="矩形 183"/>
                <p:cNvSpPr/>
                <p:nvPr/>
              </p:nvSpPr>
              <p:spPr>
                <a:xfrm>
                  <a:off x="5287699"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5" name="矩形 184"/>
                <p:cNvSpPr/>
                <p:nvPr/>
              </p:nvSpPr>
              <p:spPr>
                <a:xfrm>
                  <a:off x="4001806" y="2819400"/>
                  <a:ext cx="128589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80" name="直接箭头连接符 179"/>
              <p:cNvCxnSpPr>
                <a:endCxn id="186" idx="1"/>
              </p:cNvCxnSpPr>
              <p:nvPr/>
            </p:nvCxnSpPr>
            <p:spPr>
              <a:xfrm>
                <a:off x="2133947" y="5334593"/>
                <a:ext cx="455960"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4845389" y="5334593"/>
                <a:ext cx="458999"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307" name="组合 40"/>
            <p:cNvGrpSpPr/>
            <p:nvPr/>
          </p:nvGrpSpPr>
          <p:grpSpPr>
            <a:xfrm>
              <a:off x="896938" y="4525963"/>
              <a:ext cx="5054776" cy="303212"/>
              <a:chOff x="2133600" y="5181598"/>
              <a:chExt cx="5768925" cy="304802"/>
            </a:xfrm>
          </p:grpSpPr>
          <p:grpSp>
            <p:nvGrpSpPr>
              <p:cNvPr id="166" name="组合 29"/>
              <p:cNvGrpSpPr/>
              <p:nvPr/>
            </p:nvGrpSpPr>
            <p:grpSpPr>
              <a:xfrm>
                <a:off x="2590800" y="5181600"/>
                <a:ext cx="2286000" cy="304800"/>
                <a:chOff x="1600200" y="2819400"/>
                <a:chExt cx="3200400" cy="457200"/>
              </a:xfrm>
              <a:solidFill>
                <a:schemeClr val="bg1"/>
              </a:solidFill>
            </p:grpSpPr>
            <p:sp>
              <p:nvSpPr>
                <p:cNvPr id="174" name="矩形 173"/>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5" name="矩形 174"/>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6" name="矩形 175"/>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7" name="矩形 176"/>
                <p:cNvSpPr/>
                <p:nvPr/>
              </p:nvSpPr>
              <p:spPr>
                <a:xfrm>
                  <a:off x="3047999" y="2819400"/>
                  <a:ext cx="13335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67" name="组合 34"/>
              <p:cNvGrpSpPr/>
              <p:nvPr/>
            </p:nvGrpSpPr>
            <p:grpSpPr>
              <a:xfrm>
                <a:off x="5105398" y="5181598"/>
                <a:ext cx="2797127" cy="304802"/>
                <a:chOff x="1600197" y="2819397"/>
                <a:chExt cx="3915979" cy="457203"/>
              </a:xfrm>
              <a:solidFill>
                <a:schemeClr val="bg1"/>
              </a:solidFill>
            </p:grpSpPr>
            <p:sp>
              <p:nvSpPr>
                <p:cNvPr id="170" name="矩形 169"/>
                <p:cNvSpPr/>
                <p:nvPr/>
              </p:nvSpPr>
              <p:spPr>
                <a:xfrm>
                  <a:off x="1600197" y="2819401"/>
                  <a:ext cx="107179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1" name="矩形 170"/>
                <p:cNvSpPr/>
                <p:nvPr/>
              </p:nvSpPr>
              <p:spPr>
                <a:xfrm>
                  <a:off x="2671991" y="2819401"/>
                  <a:ext cx="71142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2" name="矩形 171"/>
                <p:cNvSpPr/>
                <p:nvPr/>
              </p:nvSpPr>
              <p:spPr>
                <a:xfrm>
                  <a:off x="4739286" y="2819397"/>
                  <a:ext cx="776890"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3" name="矩形 172"/>
                <p:cNvSpPr/>
                <p:nvPr/>
              </p:nvSpPr>
              <p:spPr>
                <a:xfrm>
                  <a:off x="3383415" y="2819401"/>
                  <a:ext cx="1355871"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68" name="直接箭头连接符 167"/>
              <p:cNvCxnSpPr>
                <a:endCxn id="174" idx="1"/>
              </p:cNvCxnSpPr>
              <p:nvPr/>
            </p:nvCxnSpPr>
            <p:spPr>
              <a:xfrm>
                <a:off x="2133392"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4646436"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312" name="组合 53"/>
            <p:cNvGrpSpPr/>
            <p:nvPr/>
          </p:nvGrpSpPr>
          <p:grpSpPr>
            <a:xfrm>
              <a:off x="922338" y="5054600"/>
              <a:ext cx="2378077" cy="304800"/>
              <a:chOff x="4648200" y="5181600"/>
              <a:chExt cx="3170769" cy="304800"/>
            </a:xfrm>
          </p:grpSpPr>
          <p:grpSp>
            <p:nvGrpSpPr>
              <p:cNvPr id="160" name="组合 34"/>
              <p:cNvGrpSpPr/>
              <p:nvPr/>
            </p:nvGrpSpPr>
            <p:grpSpPr>
              <a:xfrm>
                <a:off x="5105400" y="5181600"/>
                <a:ext cx="2713569" cy="304800"/>
                <a:chOff x="1600200" y="2819400"/>
                <a:chExt cx="3798996" cy="457200"/>
              </a:xfrm>
              <a:solidFill>
                <a:schemeClr val="bg1"/>
              </a:solidFill>
            </p:grpSpPr>
            <p:sp>
              <p:nvSpPr>
                <p:cNvPr id="162" name="矩形 161"/>
                <p:cNvSpPr/>
                <p:nvPr/>
              </p:nvSpPr>
              <p:spPr>
                <a:xfrm>
                  <a:off x="1600200" y="2819400"/>
                  <a:ext cx="11929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63" name="矩形 162"/>
                <p:cNvSpPr/>
                <p:nvPr/>
              </p:nvSpPr>
              <p:spPr>
                <a:xfrm>
                  <a:off x="2793135" y="2819400"/>
                  <a:ext cx="11233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64" name="矩形 163"/>
                <p:cNvSpPr/>
                <p:nvPr/>
              </p:nvSpPr>
              <p:spPr>
                <a:xfrm>
                  <a:off x="4636063"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65" name="矩形 164"/>
                <p:cNvSpPr/>
                <p:nvPr/>
              </p:nvSpPr>
              <p:spPr>
                <a:xfrm>
                  <a:off x="3777549"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61" name="直接箭头连接符 160"/>
              <p:cNvCxnSpPr/>
              <p:nvPr/>
            </p:nvCxnSpPr>
            <p:spPr>
              <a:xfrm>
                <a:off x="4647302" y="5334996"/>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315" name="组合 60"/>
            <p:cNvGrpSpPr/>
            <p:nvPr/>
          </p:nvGrpSpPr>
          <p:grpSpPr>
            <a:xfrm>
              <a:off x="903288" y="5541963"/>
              <a:ext cx="2397127" cy="304800"/>
              <a:chOff x="4648200" y="5181600"/>
              <a:chExt cx="3196169" cy="304800"/>
            </a:xfrm>
          </p:grpSpPr>
          <p:grpSp>
            <p:nvGrpSpPr>
              <p:cNvPr id="154" name="组合 34"/>
              <p:cNvGrpSpPr/>
              <p:nvPr/>
            </p:nvGrpSpPr>
            <p:grpSpPr>
              <a:xfrm>
                <a:off x="5105398" y="5181600"/>
                <a:ext cx="2738971" cy="304800"/>
                <a:chOff x="1600197" y="2819400"/>
                <a:chExt cx="3834560" cy="457200"/>
              </a:xfrm>
              <a:solidFill>
                <a:schemeClr val="bg1"/>
              </a:solidFill>
            </p:grpSpPr>
            <p:sp>
              <p:nvSpPr>
                <p:cNvPr id="156" name="矩形 155"/>
                <p:cNvSpPr/>
                <p:nvPr/>
              </p:nvSpPr>
              <p:spPr>
                <a:xfrm>
                  <a:off x="1600197" y="2819400"/>
                  <a:ext cx="13104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57" name="矩形 156"/>
                <p:cNvSpPr/>
                <p:nvPr/>
              </p:nvSpPr>
              <p:spPr>
                <a:xfrm>
                  <a:off x="2910614" y="2819400"/>
                  <a:ext cx="902496"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58" name="矩形 157"/>
                <p:cNvSpPr/>
                <p:nvPr/>
              </p:nvSpPr>
              <p:spPr>
                <a:xfrm>
                  <a:off x="4671624"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59" name="矩形 158"/>
                <p:cNvSpPr/>
                <p:nvPr/>
              </p:nvSpPr>
              <p:spPr>
                <a:xfrm>
                  <a:off x="381311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55" name="直接箭头连接符 154"/>
              <p:cNvCxnSpPr/>
              <p:nvPr/>
            </p:nvCxnSpPr>
            <p:spPr>
              <a:xfrm>
                <a:off x="4649455" y="5334435"/>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318" name="TextBox 1"/>
            <p:cNvSpPr txBox="1"/>
            <p:nvPr/>
          </p:nvSpPr>
          <p:spPr>
            <a:xfrm>
              <a:off x="1626932" y="4155414"/>
              <a:ext cx="9682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1319" name="TextBox 87"/>
            <p:cNvSpPr txBox="1"/>
            <p:nvPr/>
          </p:nvSpPr>
          <p:spPr>
            <a:xfrm>
              <a:off x="4171647" y="4155414"/>
              <a:ext cx="14364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endParaRPr lang="zh-CN" altLang="en-US" sz="1600" baseline="-25000" dirty="0">
                <a:latin typeface="等线" panose="02010600030101010101" pitchFamily="2" charset="-122"/>
                <a:ea typeface="等线" panose="02010600030101010101" pitchFamily="2" charset="-122"/>
              </a:endParaRPr>
            </a:p>
          </p:txBody>
        </p:sp>
        <p:sp>
          <p:nvSpPr>
            <p:cNvPr id="51320" name="TextBox 88"/>
            <p:cNvSpPr txBox="1"/>
            <p:nvPr/>
          </p:nvSpPr>
          <p:spPr>
            <a:xfrm>
              <a:off x="3151551" y="3741910"/>
              <a:ext cx="648308" cy="354986"/>
            </a:xfrm>
            <a:prstGeom prst="rect">
              <a:avLst/>
            </a:prstGeom>
            <a:noFill/>
            <a:ln w="9525">
              <a:noFill/>
            </a:ln>
          </p:spPr>
          <p:txBody>
            <a:bodyPr anchor="t" anchorCtr="0">
              <a:spAutoFit/>
            </a:bodyPr>
            <a:p>
              <a:r>
                <a:rPr lang="en-US" altLang="zh-CN" sz="2000" b="1" baseline="-25000" dirty="0">
                  <a:latin typeface="等线" panose="02010600030101010101" pitchFamily="2" charset="-122"/>
                  <a:ea typeface="等线" panose="02010600030101010101" pitchFamily="2" charset="-122"/>
                </a:rPr>
                <a:t>ET</a:t>
              </a:r>
              <a:endParaRPr lang="zh-CN" altLang="en-US" sz="2000" b="1" baseline="-25000" dirty="0">
                <a:latin typeface="等线" panose="02010600030101010101" pitchFamily="2" charset="-122"/>
                <a:ea typeface="等线" panose="02010600030101010101" pitchFamily="2" charset="-122"/>
              </a:endParaRPr>
            </a:p>
          </p:txBody>
        </p:sp>
        <p:sp>
          <p:nvSpPr>
            <p:cNvPr id="51321" name="TextBox 89"/>
            <p:cNvSpPr txBox="1"/>
            <p:nvPr/>
          </p:nvSpPr>
          <p:spPr>
            <a:xfrm>
              <a:off x="3260606" y="5002586"/>
              <a:ext cx="963440"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endParaRPr lang="zh-CN" altLang="en-US" sz="1600" baseline="-25000" dirty="0">
                <a:latin typeface="等线" panose="02010600030101010101" pitchFamily="2" charset="-122"/>
                <a:ea typeface="等线" panose="02010600030101010101" pitchFamily="2" charset="-122"/>
              </a:endParaRPr>
            </a:p>
          </p:txBody>
        </p:sp>
        <p:sp>
          <p:nvSpPr>
            <p:cNvPr id="51322" name="TextBox 90"/>
            <p:cNvSpPr txBox="1"/>
            <p:nvPr/>
          </p:nvSpPr>
          <p:spPr>
            <a:xfrm>
              <a:off x="3147582" y="5461855"/>
              <a:ext cx="924216"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1323" name="TextBox 91"/>
            <p:cNvSpPr txBox="1"/>
            <p:nvPr/>
          </p:nvSpPr>
          <p:spPr>
            <a:xfrm>
              <a:off x="1739759" y="6309907"/>
              <a:ext cx="961852"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endParaRPr lang="zh-CN" altLang="en-US" sz="1600" baseline="-25000" dirty="0">
                <a:latin typeface="等线" panose="02010600030101010101" pitchFamily="2" charset="-122"/>
                <a:ea typeface="等线" panose="02010600030101010101" pitchFamily="2" charset="-122"/>
              </a:endParaRPr>
            </a:p>
          </p:txBody>
        </p:sp>
        <p:sp>
          <p:nvSpPr>
            <p:cNvPr id="51324" name="TextBox 92"/>
            <p:cNvSpPr txBox="1"/>
            <p:nvPr/>
          </p:nvSpPr>
          <p:spPr>
            <a:xfrm>
              <a:off x="3836249" y="6309908"/>
              <a:ext cx="1011993" cy="403952"/>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endParaRPr lang="zh-CN" altLang="en-US" sz="1600" baseline="-25000" dirty="0">
                <a:latin typeface="等线" panose="02010600030101010101" pitchFamily="2" charset="-122"/>
                <a:ea typeface="等线" panose="02010600030101010101" pitchFamily="2" charset="-122"/>
              </a:endParaRPr>
            </a:p>
          </p:txBody>
        </p:sp>
      </p:grpSp>
      <p:sp>
        <p:nvSpPr>
          <p:cNvPr id="212" name="文本框 104"/>
          <p:cNvSpPr txBox="1"/>
          <p:nvPr/>
        </p:nvSpPr>
        <p:spPr>
          <a:xfrm>
            <a:off x="5795963" y="5219700"/>
            <a:ext cx="3097212" cy="369888"/>
          </a:xfrm>
          <a:prstGeom prst="rect">
            <a:avLst/>
          </a:prstGeom>
          <a:noFill/>
          <a:ln w="9525">
            <a:noFill/>
          </a:ln>
        </p:spPr>
        <p:txBody>
          <a:bodyPr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(2,4)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(23/2,4)</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14" name="文本框 104"/>
          <p:cNvSpPr txBox="1"/>
          <p:nvPr/>
        </p:nvSpPr>
        <p:spPr>
          <a:xfrm>
            <a:off x="5795963" y="5724525"/>
            <a:ext cx="3097212" cy="368300"/>
          </a:xfrm>
          <a:prstGeom prst="rect">
            <a:avLst/>
          </a:prstGeom>
          <a:noFill/>
          <a:ln w="9525">
            <a:noFill/>
          </a:ln>
        </p:spPr>
        <p:txBody>
          <a:bodyPr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(2,5)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(13,5)</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15" name="文本框 104"/>
          <p:cNvSpPr txBox="1"/>
          <p:nvPr/>
        </p:nvSpPr>
        <p:spPr>
          <a:xfrm>
            <a:off x="5795963" y="6237288"/>
            <a:ext cx="3095625" cy="369887"/>
          </a:xfrm>
          <a:prstGeom prst="rect">
            <a:avLst/>
          </a:prstGeom>
          <a:noFill/>
          <a:ln w="9525">
            <a:noFill/>
          </a:ln>
        </p:spPr>
        <p:txBody>
          <a:bodyPr anchor="t" anchorCtr="0">
            <a:spAutoFit/>
          </a:bodyPr>
          <a:p>
            <a:r>
              <a:rPr lang="zh-CN" altLang="en-US" b="1" dirty="0">
                <a:solidFill>
                  <a:srgbClr val="0070C0"/>
                </a:solidFill>
                <a:latin typeface="楷体" panose="02010609060101010101" pitchFamily="49" charset="-122"/>
                <a:ea typeface="楷体" panose="02010609060101010101" pitchFamily="49" charset="-122"/>
              </a:rPr>
              <a:t>填充：点</a:t>
            </a:r>
            <a:r>
              <a:rPr lang="en-US" altLang="zh-CN" b="1" dirty="0">
                <a:solidFill>
                  <a:srgbClr val="0070C0"/>
                </a:solidFill>
                <a:latin typeface="楷体" panose="02010609060101010101" pitchFamily="49" charset="-122"/>
                <a:ea typeface="楷体" panose="02010609060101010101" pitchFamily="49" charset="-122"/>
              </a:rPr>
              <a:t>(2,6) </a:t>
            </a:r>
            <a:r>
              <a:rPr lang="zh-CN" altLang="en-US" b="1" dirty="0">
                <a:solidFill>
                  <a:srgbClr val="0070C0"/>
                </a:solidFill>
                <a:latin typeface="楷体" panose="02010609060101010101" pitchFamily="49" charset="-122"/>
                <a:ea typeface="楷体" panose="02010609060101010101" pitchFamily="49" charset="-122"/>
              </a:rPr>
              <a:t>到点</a:t>
            </a:r>
            <a:r>
              <a:rPr lang="en-US" altLang="zh-CN" b="1" dirty="0">
                <a:solidFill>
                  <a:srgbClr val="0070C0"/>
                </a:solidFill>
                <a:latin typeface="楷体" panose="02010609060101010101" pitchFamily="49" charset="-122"/>
                <a:ea typeface="楷体" panose="02010609060101010101" pitchFamily="49" charset="-122"/>
              </a:rPr>
              <a:t>(13,6)</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02" name="矩形 201"/>
          <p:cNvSpPr/>
          <p:nvPr/>
        </p:nvSpPr>
        <p:spPr bwMode="auto">
          <a:xfrm>
            <a:off x="4256088" y="5513388"/>
            <a:ext cx="771525" cy="2698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2</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3</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barn(inVertical)">
                                      <p:cBhvr>
                                        <p:cTn id="18" dur="500"/>
                                        <p:tgtEl>
                                          <p:spTgt spid="10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arn(inVertical)">
                                      <p:cBhvr>
                                        <p:cTn id="23" dur="500"/>
                                        <p:tgtEl>
                                          <p:spTgt spid="4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barn(inVertical)">
                                      <p:cBhvr>
                                        <p:cTn id="26" dur="500"/>
                                        <p:tgtEl>
                                          <p:spTgt spid="10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arn(inVertical)">
                                      <p:cBhvr>
                                        <p:cTn id="31" dur="500"/>
                                        <p:tgtEl>
                                          <p:spTgt spid="5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2"/>
                                        </p:tgtEl>
                                        <p:attrNameLst>
                                          <p:attrName>style.visibility</p:attrName>
                                        </p:attrNameLst>
                                      </p:cBhvr>
                                      <p:to>
                                        <p:strVal val="visible"/>
                                      </p:to>
                                    </p:set>
                                    <p:animEffect transition="in" filter="barn(inVertical)">
                                      <p:cBhvr>
                                        <p:cTn id="34" dur="500"/>
                                        <p:tgtEl>
                                          <p:spTgt spid="21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2"/>
                                        </p:tgtEl>
                                        <p:attrNameLst>
                                          <p:attrName>style.visibility</p:attrName>
                                        </p:attrNameLst>
                                      </p:cBhvr>
                                      <p:to>
                                        <p:strVal val="visible"/>
                                      </p:to>
                                    </p:set>
                                    <p:anim calcmode="lin" valueType="num">
                                      <p:cBhvr additive="base">
                                        <p:cTn id="39" dur="500" fill="hold"/>
                                        <p:tgtEl>
                                          <p:spTgt spid="202"/>
                                        </p:tgtEl>
                                        <p:attrNameLst>
                                          <p:attrName>ppt_x</p:attrName>
                                        </p:attrNameLst>
                                      </p:cBhvr>
                                      <p:tavLst>
                                        <p:tav tm="0">
                                          <p:val>
                                            <p:strVal val="#ppt_x"/>
                                          </p:val>
                                        </p:tav>
                                        <p:tav tm="100000">
                                          <p:val>
                                            <p:strVal val="#ppt_x"/>
                                          </p:val>
                                        </p:tav>
                                      </p:tavLst>
                                    </p:anim>
                                    <p:anim calcmode="lin" valueType="num">
                                      <p:cBhvr additive="base">
                                        <p:cTn id="40"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barn(inVertical)">
                                      <p:cBhvr>
                                        <p:cTn id="45" dur="500"/>
                                        <p:tgtEl>
                                          <p:spTgt spid="7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4"/>
                                        </p:tgtEl>
                                        <p:attrNameLst>
                                          <p:attrName>style.visibility</p:attrName>
                                        </p:attrNameLst>
                                      </p:cBhvr>
                                      <p:to>
                                        <p:strVal val="visible"/>
                                      </p:to>
                                    </p:set>
                                    <p:animEffect transition="in" filter="barn(inVertical)">
                                      <p:cBhvr>
                                        <p:cTn id="48" dur="500"/>
                                        <p:tgtEl>
                                          <p:spTgt spid="21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barn(inVertical)">
                                      <p:cBhvr>
                                        <p:cTn id="53" dur="500"/>
                                        <p:tgtEl>
                                          <p:spTgt spid="8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15"/>
                                        </p:tgtEl>
                                        <p:attrNameLst>
                                          <p:attrName>style.visibility</p:attrName>
                                        </p:attrNameLst>
                                      </p:cBhvr>
                                      <p:to>
                                        <p:strVal val="visible"/>
                                      </p:to>
                                    </p:set>
                                    <p:animEffect transition="in" filter="barn(inVertical)">
                                      <p:cBhvr>
                                        <p:cTn id="56"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4" grpId="0"/>
      <p:bldP spid="105" grpId="0"/>
      <p:bldP spid="212" grpId="0"/>
      <p:bldP spid="214" grpId="0"/>
      <p:bldP spid="215" grpId="0"/>
      <p:bldP spid="2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6" name="组合 170"/>
          <p:cNvGrpSpPr/>
          <p:nvPr/>
        </p:nvGrpSpPr>
        <p:grpSpPr>
          <a:xfrm>
            <a:off x="342900" y="3836988"/>
            <a:ext cx="5737225" cy="1039812"/>
            <a:chOff x="228600" y="4523065"/>
            <a:chExt cx="6477000" cy="1039535"/>
          </a:xfrm>
        </p:grpSpPr>
        <p:sp>
          <p:nvSpPr>
            <p:cNvPr id="107" name="矩形 106"/>
            <p:cNvSpPr/>
            <p:nvPr/>
          </p:nvSpPr>
          <p:spPr>
            <a:xfrm>
              <a:off x="791350" y="4572264"/>
              <a:ext cx="686412" cy="30471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08" name="组合 29"/>
            <p:cNvGrpSpPr/>
            <p:nvPr/>
          </p:nvGrpSpPr>
          <p:grpSpPr>
            <a:xfrm>
              <a:off x="1934575" y="4572000"/>
              <a:ext cx="2286000" cy="304800"/>
              <a:chOff x="1600200" y="2819400"/>
              <a:chExt cx="3200400" cy="457200"/>
            </a:xfrm>
            <a:solidFill>
              <a:schemeClr val="bg1"/>
            </a:solidFill>
          </p:grpSpPr>
          <p:sp>
            <p:nvSpPr>
              <p:cNvPr id="132" name="矩形 131"/>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3" name="矩形 132"/>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4" name="矩形 133"/>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5" name="矩形 134"/>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09" name="组合 34"/>
            <p:cNvGrpSpPr/>
            <p:nvPr/>
          </p:nvGrpSpPr>
          <p:grpSpPr>
            <a:xfrm>
              <a:off x="4419600" y="5257800"/>
              <a:ext cx="2286000" cy="304800"/>
              <a:chOff x="1600200" y="2819400"/>
              <a:chExt cx="3200400" cy="457200"/>
            </a:xfrm>
            <a:solidFill>
              <a:schemeClr val="bg1"/>
            </a:solidFill>
          </p:grpSpPr>
          <p:sp>
            <p:nvSpPr>
              <p:cNvPr id="128" name="矩形 127"/>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9" name="矩形 128"/>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0" name="矩形 129"/>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Vrinda"/>
                    <a:ea typeface="+mn-ea"/>
                    <a:cs typeface="Vrinda"/>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1" name="矩形 130"/>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10" name="直接箭头连接符 109"/>
            <p:cNvCxnSpPr>
              <a:endCxn id="132" idx="1"/>
            </p:cNvCxnSpPr>
            <p:nvPr/>
          </p:nvCxnSpPr>
          <p:spPr>
            <a:xfrm>
              <a:off x="1477762" y="4724623"/>
              <a:ext cx="45701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3992214" y="4724623"/>
              <a:ext cx="457011"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231" name="TextBox 187"/>
            <p:cNvSpPr txBox="1"/>
            <p:nvPr/>
          </p:nvSpPr>
          <p:spPr>
            <a:xfrm>
              <a:off x="228600" y="4523065"/>
              <a:ext cx="635655" cy="369234"/>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y=7</a:t>
              </a:r>
              <a:endParaRPr lang="zh-CN" altLang="en-US" dirty="0">
                <a:latin typeface="Arial" panose="020B0604020202020204" pitchFamily="34" charset="0"/>
                <a:ea typeface="宋体" panose="02010600030101010101" pitchFamily="2" charset="-122"/>
              </a:endParaRPr>
            </a:p>
          </p:txBody>
        </p:sp>
        <p:grpSp>
          <p:nvGrpSpPr>
            <p:cNvPr id="113" name="组合 29"/>
            <p:cNvGrpSpPr/>
            <p:nvPr/>
          </p:nvGrpSpPr>
          <p:grpSpPr>
            <a:xfrm>
              <a:off x="4419600" y="4572000"/>
              <a:ext cx="2286000" cy="304800"/>
              <a:chOff x="1600200" y="2819400"/>
              <a:chExt cx="3200400" cy="457200"/>
            </a:xfrm>
            <a:solidFill>
              <a:schemeClr val="bg1"/>
            </a:solidFill>
          </p:grpSpPr>
          <p:sp>
            <p:nvSpPr>
              <p:cNvPr id="124" name="矩形 123"/>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5" name="矩形 124"/>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7</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6" name="矩形 125"/>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7" name="矩形 126"/>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-5/2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4" name="组合 34"/>
            <p:cNvGrpSpPr/>
            <p:nvPr/>
          </p:nvGrpSpPr>
          <p:grpSpPr>
            <a:xfrm>
              <a:off x="1905000" y="5257800"/>
              <a:ext cx="2286000" cy="304800"/>
              <a:chOff x="1600200" y="2819400"/>
              <a:chExt cx="3200400" cy="457200"/>
            </a:xfrm>
            <a:solidFill>
              <a:schemeClr val="bg1"/>
            </a:solidFill>
          </p:grpSpPr>
          <p:sp>
            <p:nvSpPr>
              <p:cNvPr id="120" name="矩形 119"/>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1" name="矩形 120"/>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7</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22" name="矩形 121"/>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123" name="矩形 122"/>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15" name="直接箭头连接符 114"/>
            <p:cNvCxnSpPr>
              <a:endCxn id="124" idx="1"/>
            </p:cNvCxnSpPr>
            <p:nvPr/>
          </p:nvCxnSpPr>
          <p:spPr>
            <a:xfrm>
              <a:off x="3961747" y="4724623"/>
              <a:ext cx="45880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3961747" y="5410241"/>
              <a:ext cx="45880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6247669" y="4877670"/>
              <a:ext cx="304719" cy="1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0800000">
              <a:off x="2133706" y="5029342"/>
              <a:ext cx="426722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endCxn id="120" idx="0"/>
            </p:cNvCxnSpPr>
            <p:nvPr/>
          </p:nvCxnSpPr>
          <p:spPr>
            <a:xfrm rot="16200000" flipH="1">
              <a:off x="2027498" y="5135543"/>
              <a:ext cx="228539" cy="161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6" name="组合 288"/>
          <p:cNvGrpSpPr/>
          <p:nvPr/>
        </p:nvGrpSpPr>
        <p:grpSpPr>
          <a:xfrm>
            <a:off x="342900" y="5181600"/>
            <a:ext cx="5737225" cy="990600"/>
            <a:chOff x="228600" y="4572000"/>
            <a:chExt cx="6477000" cy="990600"/>
          </a:xfrm>
        </p:grpSpPr>
        <p:sp>
          <p:nvSpPr>
            <p:cNvPr id="137" name="矩形 136"/>
            <p:cNvSpPr/>
            <p:nvPr/>
          </p:nvSpPr>
          <p:spPr>
            <a:xfrm>
              <a:off x="791350" y="4572000"/>
              <a:ext cx="686412" cy="3048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38" name="组合 29"/>
            <p:cNvGrpSpPr/>
            <p:nvPr/>
          </p:nvGrpSpPr>
          <p:grpSpPr>
            <a:xfrm>
              <a:off x="1934575" y="4572000"/>
              <a:ext cx="2286000" cy="304800"/>
              <a:chOff x="1600200" y="2819400"/>
              <a:chExt cx="3200400" cy="457200"/>
            </a:xfrm>
            <a:solidFill>
              <a:schemeClr val="bg1"/>
            </a:solidFill>
          </p:grpSpPr>
          <p:sp>
            <p:nvSpPr>
              <p:cNvPr id="162" name="矩形 161"/>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3" name="矩形 162"/>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4" name="矩形 163"/>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5" name="矩形 164"/>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39" name="组合 34"/>
            <p:cNvGrpSpPr/>
            <p:nvPr/>
          </p:nvGrpSpPr>
          <p:grpSpPr>
            <a:xfrm>
              <a:off x="4419600" y="5257800"/>
              <a:ext cx="2286000" cy="304800"/>
              <a:chOff x="1600200" y="2819400"/>
              <a:chExt cx="3200400" cy="457200"/>
            </a:xfrm>
            <a:solidFill>
              <a:schemeClr val="bg1"/>
            </a:solidFill>
          </p:grpSpPr>
          <p:sp>
            <p:nvSpPr>
              <p:cNvPr id="158" name="矩形 157"/>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9" name="矩形 158"/>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60" name="矩形 159"/>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Vrinda"/>
                    <a:ea typeface="+mn-ea"/>
                    <a:cs typeface="Vrinda"/>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1" name="矩形 160"/>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40" name="直接箭头连接符 139"/>
            <p:cNvCxnSpPr>
              <a:endCxn id="162" idx="1"/>
            </p:cNvCxnSpPr>
            <p:nvPr/>
          </p:nvCxnSpPr>
          <p:spPr>
            <a:xfrm>
              <a:off x="1477762" y="4724400"/>
              <a:ext cx="45701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3992214" y="4724400"/>
              <a:ext cx="457011"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245" name="TextBox 294"/>
            <p:cNvSpPr txBox="1"/>
            <p:nvPr/>
          </p:nvSpPr>
          <p:spPr>
            <a:xfrm>
              <a:off x="228600" y="4572000"/>
              <a:ext cx="635655" cy="369332"/>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y=8</a:t>
              </a:r>
              <a:endParaRPr lang="zh-CN" altLang="en-US" dirty="0">
                <a:latin typeface="Arial" panose="020B0604020202020204" pitchFamily="34" charset="0"/>
                <a:ea typeface="宋体" panose="02010600030101010101" pitchFamily="2" charset="-122"/>
              </a:endParaRPr>
            </a:p>
          </p:txBody>
        </p:sp>
        <p:grpSp>
          <p:nvGrpSpPr>
            <p:cNvPr id="143" name="组合 29"/>
            <p:cNvGrpSpPr/>
            <p:nvPr/>
          </p:nvGrpSpPr>
          <p:grpSpPr>
            <a:xfrm>
              <a:off x="4419600" y="4572000"/>
              <a:ext cx="2286000" cy="304800"/>
              <a:chOff x="1600200" y="2819400"/>
              <a:chExt cx="3200400" cy="457200"/>
            </a:xfrm>
            <a:solidFill>
              <a:schemeClr val="bg1"/>
            </a:solidFill>
          </p:grpSpPr>
          <p:sp>
            <p:nvSpPr>
              <p:cNvPr id="154" name="矩形 153"/>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9</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5" name="矩形 154"/>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9/2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6" name="矩形 155"/>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7" name="矩形 156"/>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-5/2</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44" name="组合 34"/>
            <p:cNvGrpSpPr/>
            <p:nvPr/>
          </p:nvGrpSpPr>
          <p:grpSpPr>
            <a:xfrm>
              <a:off x="1905000" y="5257800"/>
              <a:ext cx="2286000" cy="304800"/>
              <a:chOff x="1600200" y="2819400"/>
              <a:chExt cx="3200400" cy="457200"/>
            </a:xfrm>
            <a:solidFill>
              <a:schemeClr val="bg1"/>
            </a:solidFill>
          </p:grpSpPr>
          <p:sp>
            <p:nvSpPr>
              <p:cNvPr id="150" name="矩形 149"/>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1" name="矩形 150"/>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17/2</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52" name="矩形 151"/>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p:txBody>
          </p:sp>
          <p:sp>
            <p:nvSpPr>
              <p:cNvPr id="153" name="矩形 152"/>
              <p:cNvSpPr/>
              <p:nvPr/>
            </p:nvSpPr>
            <p:spPr>
              <a:xfrm>
                <a:off x="304800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45" name="直接箭头连接符 144"/>
            <p:cNvCxnSpPr>
              <a:endCxn id="154" idx="1"/>
            </p:cNvCxnSpPr>
            <p:nvPr/>
          </p:nvCxnSpPr>
          <p:spPr>
            <a:xfrm>
              <a:off x="3961747" y="4724400"/>
              <a:ext cx="45880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3961747" y="5410200"/>
              <a:ext cx="45880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5400000">
              <a:off x="6247631" y="4877492"/>
              <a:ext cx="304800" cy="1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0800000">
              <a:off x="2133706" y="5029200"/>
              <a:ext cx="426722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50" idx="0"/>
            </p:cNvCxnSpPr>
            <p:nvPr/>
          </p:nvCxnSpPr>
          <p:spPr>
            <a:xfrm rot="16200000" flipH="1">
              <a:off x="2027467" y="5135432"/>
              <a:ext cx="228600" cy="161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2253" name="组合 76"/>
          <p:cNvGrpSpPr/>
          <p:nvPr/>
        </p:nvGrpSpPr>
        <p:grpSpPr>
          <a:xfrm>
            <a:off x="3817938" y="549275"/>
            <a:ext cx="2587625" cy="2003425"/>
            <a:chOff x="8736545" y="3774572"/>
            <a:chExt cx="2971798" cy="2049881"/>
          </a:xfrm>
        </p:grpSpPr>
        <p:grpSp>
          <p:nvGrpSpPr>
            <p:cNvPr id="52254" name="组合 77"/>
            <p:cNvGrpSpPr/>
            <p:nvPr/>
          </p:nvGrpSpPr>
          <p:grpSpPr>
            <a:xfrm>
              <a:off x="8736545" y="3973454"/>
              <a:ext cx="2971798" cy="1850999"/>
              <a:chOff x="4715933" y="4525433"/>
              <a:chExt cx="3886200" cy="1850999"/>
            </a:xfrm>
          </p:grpSpPr>
          <p:cxnSp>
            <p:nvCxnSpPr>
              <p:cNvPr id="95" name="直接箭头连接符 94"/>
              <p:cNvCxnSpPr/>
              <p:nvPr/>
            </p:nvCxnSpPr>
            <p:spPr>
              <a:xfrm>
                <a:off x="4715933" y="6376432"/>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4715933" y="4524717"/>
                <a:ext cx="0" cy="18517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直接连接符 82"/>
            <p:cNvCxnSpPr/>
            <p:nvPr/>
          </p:nvCxnSpPr>
          <p:spPr>
            <a:xfrm>
              <a:off x="9051956" y="4411302"/>
              <a:ext cx="752978" cy="31511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9804934" y="4144915"/>
              <a:ext cx="948058" cy="58150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752992" y="4144915"/>
              <a:ext cx="0" cy="92423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9804934" y="5069149"/>
              <a:ext cx="948058" cy="58637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9051956" y="5361525"/>
              <a:ext cx="752978" cy="294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051956" y="4434042"/>
              <a:ext cx="0" cy="92748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2263" name="TextBox 84"/>
            <p:cNvSpPr txBox="1"/>
            <p:nvPr/>
          </p:nvSpPr>
          <p:spPr>
            <a:xfrm>
              <a:off x="8989483" y="4066011"/>
              <a:ext cx="105585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r>
                <a:rPr lang="en-US" altLang="zh-CN" sz="1600" dirty="0">
                  <a:latin typeface="等线" panose="02010600030101010101" pitchFamily="2" charset="-122"/>
                  <a:ea typeface="等线" panose="02010600030101010101" pitchFamily="2" charset="-122"/>
                </a:rPr>
                <a:t>(2,9)</a:t>
              </a:r>
              <a:endParaRPr lang="zh-CN" altLang="en-US" sz="1600" dirty="0">
                <a:latin typeface="等线" panose="02010600030101010101" pitchFamily="2" charset="-122"/>
                <a:ea typeface="等线" panose="02010600030101010101" pitchFamily="2" charset="-122"/>
              </a:endParaRPr>
            </a:p>
          </p:txBody>
        </p:sp>
        <p:sp>
          <p:nvSpPr>
            <p:cNvPr id="52264" name="TextBox 85"/>
            <p:cNvSpPr txBox="1"/>
            <p:nvPr/>
          </p:nvSpPr>
          <p:spPr>
            <a:xfrm>
              <a:off x="10557934" y="3774572"/>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(13,11)</a:t>
              </a:r>
              <a:endParaRPr lang="zh-CN" altLang="en-US" sz="1600" dirty="0">
                <a:latin typeface="等线" panose="02010600030101010101" pitchFamily="2" charset="-122"/>
                <a:ea typeface="等线" panose="02010600030101010101" pitchFamily="2" charset="-122"/>
              </a:endParaRPr>
            </a:p>
          </p:txBody>
        </p:sp>
        <p:sp>
          <p:nvSpPr>
            <p:cNvPr id="52265" name="TextBox 86"/>
            <p:cNvSpPr txBox="1"/>
            <p:nvPr/>
          </p:nvSpPr>
          <p:spPr>
            <a:xfrm>
              <a:off x="9575803" y="4606653"/>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(7,7)</a:t>
              </a:r>
              <a:endParaRPr lang="zh-CN" altLang="en-US" sz="1600" dirty="0">
                <a:latin typeface="等线" panose="02010600030101010101" pitchFamily="2" charset="-122"/>
                <a:ea typeface="等线" panose="02010600030101010101" pitchFamily="2" charset="-122"/>
              </a:endParaRPr>
            </a:p>
          </p:txBody>
        </p:sp>
        <p:sp>
          <p:nvSpPr>
            <p:cNvPr id="52266" name="TextBox 87"/>
            <p:cNvSpPr txBox="1"/>
            <p:nvPr/>
          </p:nvSpPr>
          <p:spPr>
            <a:xfrm>
              <a:off x="8746068" y="5381882"/>
              <a:ext cx="829734"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(2,3)</a:t>
              </a:r>
              <a:endParaRPr lang="zh-CN" altLang="en-US" sz="1600" dirty="0">
                <a:latin typeface="等线" panose="02010600030101010101" pitchFamily="2" charset="-122"/>
                <a:ea typeface="等线" panose="02010600030101010101" pitchFamily="2" charset="-122"/>
              </a:endParaRPr>
            </a:p>
          </p:txBody>
        </p:sp>
        <p:sp>
          <p:nvSpPr>
            <p:cNvPr id="52267" name="TextBox 88"/>
            <p:cNvSpPr txBox="1"/>
            <p:nvPr/>
          </p:nvSpPr>
          <p:spPr>
            <a:xfrm>
              <a:off x="9694335" y="5471067"/>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(7,1)</a:t>
              </a:r>
              <a:endParaRPr lang="zh-CN" altLang="en-US" sz="1600" dirty="0">
                <a:latin typeface="等线" panose="02010600030101010101" pitchFamily="2" charset="-122"/>
                <a:ea typeface="等线" panose="02010600030101010101" pitchFamily="2" charset="-122"/>
              </a:endParaRPr>
            </a:p>
          </p:txBody>
        </p:sp>
        <p:sp>
          <p:nvSpPr>
            <p:cNvPr id="52268" name="TextBox 89"/>
            <p:cNvSpPr txBox="1"/>
            <p:nvPr/>
          </p:nvSpPr>
          <p:spPr>
            <a:xfrm>
              <a:off x="10634134" y="4884737"/>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(13,5)</a:t>
              </a:r>
              <a:endParaRPr lang="zh-CN" altLang="en-US" sz="1600" dirty="0">
                <a:latin typeface="等线" panose="02010600030101010101" pitchFamily="2" charset="-122"/>
                <a:ea typeface="等线" panose="02010600030101010101" pitchFamily="2" charset="-122"/>
              </a:endParaRPr>
            </a:p>
          </p:txBody>
        </p:sp>
      </p:grpSp>
      <p:grpSp>
        <p:nvGrpSpPr>
          <p:cNvPr id="52269" name="组合 96"/>
          <p:cNvGrpSpPr/>
          <p:nvPr/>
        </p:nvGrpSpPr>
        <p:grpSpPr>
          <a:xfrm>
            <a:off x="242888" y="196850"/>
            <a:ext cx="3465512" cy="2490788"/>
            <a:chOff x="535578" y="3741910"/>
            <a:chExt cx="5437616" cy="2971950"/>
          </a:xfrm>
        </p:grpSpPr>
        <p:grpSp>
          <p:nvGrpSpPr>
            <p:cNvPr id="52270" name="组合 2"/>
            <p:cNvGrpSpPr/>
            <p:nvPr/>
          </p:nvGrpSpPr>
          <p:grpSpPr>
            <a:xfrm>
              <a:off x="535578" y="3743325"/>
              <a:ext cx="673059" cy="2936472"/>
              <a:chOff x="822004" y="3102799"/>
              <a:chExt cx="1416751" cy="3435125"/>
            </a:xfrm>
          </p:grpSpPr>
          <p:sp>
            <p:nvSpPr>
              <p:cNvPr id="204" name="矩形 203"/>
              <p:cNvSpPr/>
              <p:nvPr/>
            </p:nvSpPr>
            <p:spPr bwMode="auto">
              <a:xfrm>
                <a:off x="1057946" y="3103360"/>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5" name="矩形 204"/>
              <p:cNvSpPr/>
              <p:nvPr/>
            </p:nvSpPr>
            <p:spPr bwMode="auto">
              <a:xfrm>
                <a:off x="1057946" y="3406927"/>
                <a:ext cx="760264" cy="308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6" name="矩形 205"/>
              <p:cNvSpPr/>
              <p:nvPr/>
            </p:nvSpPr>
            <p:spPr bwMode="auto">
              <a:xfrm>
                <a:off x="1057946" y="3714927"/>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7" name="矩形 206"/>
              <p:cNvSpPr/>
              <p:nvPr/>
            </p:nvSpPr>
            <p:spPr bwMode="auto">
              <a:xfrm>
                <a:off x="1057946" y="401849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8" name="矩形 207"/>
              <p:cNvSpPr/>
              <p:nvPr/>
            </p:nvSpPr>
            <p:spPr bwMode="auto">
              <a:xfrm>
                <a:off x="1057946" y="4324278"/>
                <a:ext cx="760264" cy="3013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09" name="矩形 208"/>
              <p:cNvSpPr/>
              <p:nvPr/>
            </p:nvSpPr>
            <p:spPr bwMode="auto">
              <a:xfrm>
                <a:off x="1057946" y="4625630"/>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10" name="矩形 209"/>
              <p:cNvSpPr/>
              <p:nvPr/>
            </p:nvSpPr>
            <p:spPr bwMode="auto">
              <a:xfrm>
                <a:off x="1057946" y="493141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11" name="矩形 210"/>
              <p:cNvSpPr/>
              <p:nvPr/>
            </p:nvSpPr>
            <p:spPr bwMode="auto">
              <a:xfrm>
                <a:off x="1057946" y="5237197"/>
                <a:ext cx="760264" cy="3035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12" name="矩形 211"/>
              <p:cNvSpPr/>
              <p:nvPr/>
            </p:nvSpPr>
            <p:spPr bwMode="auto">
              <a:xfrm>
                <a:off x="1057946" y="5540766"/>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13" name="矩形 212"/>
              <p:cNvSpPr/>
              <p:nvPr/>
            </p:nvSpPr>
            <p:spPr bwMode="auto">
              <a:xfrm>
                <a:off x="1057946" y="5846549"/>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214" name="矩形 213"/>
              <p:cNvSpPr/>
              <p:nvPr/>
            </p:nvSpPr>
            <p:spPr bwMode="auto">
              <a:xfrm>
                <a:off x="1057946" y="6152333"/>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2282" name="TextBox 16"/>
              <p:cNvSpPr txBox="1"/>
              <p:nvPr/>
            </p:nvSpPr>
            <p:spPr>
              <a:xfrm>
                <a:off x="1210842" y="615129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0</a:t>
                </a:r>
                <a:endParaRPr lang="zh-CN" altLang="en-US" sz="1200" b="1" dirty="0">
                  <a:latin typeface="华文中宋" panose="02010600040101010101" pitchFamily="2" charset="-122"/>
                  <a:ea typeface="华文中宋" panose="02010600040101010101" pitchFamily="2" charset="-122"/>
                </a:endParaRPr>
              </a:p>
            </p:txBody>
          </p:sp>
          <p:sp>
            <p:nvSpPr>
              <p:cNvPr id="52283" name="TextBox 17"/>
              <p:cNvSpPr txBox="1"/>
              <p:nvPr/>
            </p:nvSpPr>
            <p:spPr>
              <a:xfrm>
                <a:off x="1205635" y="584644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a:t>
                </a:r>
                <a:endParaRPr lang="zh-CN" altLang="en-US" sz="1200" b="1" dirty="0">
                  <a:latin typeface="华文中宋" panose="02010600040101010101" pitchFamily="2" charset="-122"/>
                  <a:ea typeface="华文中宋" panose="02010600040101010101" pitchFamily="2" charset="-122"/>
                </a:endParaRPr>
              </a:p>
            </p:txBody>
          </p:sp>
          <p:sp>
            <p:nvSpPr>
              <p:cNvPr id="52284" name="TextBox 18"/>
              <p:cNvSpPr txBox="1"/>
              <p:nvPr/>
            </p:nvSpPr>
            <p:spPr>
              <a:xfrm>
                <a:off x="1218943" y="464363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5</a:t>
                </a:r>
                <a:endParaRPr lang="zh-CN" altLang="en-US" sz="1200" b="1" dirty="0">
                  <a:latin typeface="华文中宋" panose="02010600040101010101" pitchFamily="2" charset="-122"/>
                  <a:ea typeface="华文中宋" panose="02010600040101010101" pitchFamily="2" charset="-122"/>
                </a:endParaRPr>
              </a:p>
            </p:txBody>
          </p:sp>
          <p:sp>
            <p:nvSpPr>
              <p:cNvPr id="52285" name="TextBox 19"/>
              <p:cNvSpPr txBox="1"/>
              <p:nvPr/>
            </p:nvSpPr>
            <p:spPr>
              <a:xfrm>
                <a:off x="1245553" y="5541596"/>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2</a:t>
                </a:r>
                <a:endParaRPr lang="zh-CN" altLang="en-US" sz="1200" b="1" dirty="0">
                  <a:latin typeface="华文中宋" panose="02010600040101010101" pitchFamily="2" charset="-122"/>
                  <a:ea typeface="华文中宋" panose="02010600040101010101" pitchFamily="2" charset="-122"/>
                </a:endParaRPr>
              </a:p>
            </p:txBody>
          </p:sp>
          <p:sp>
            <p:nvSpPr>
              <p:cNvPr id="52286" name="TextBox 20"/>
              <p:cNvSpPr txBox="1"/>
              <p:nvPr/>
            </p:nvSpPr>
            <p:spPr>
              <a:xfrm>
                <a:off x="1218943" y="523674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3</a:t>
                </a:r>
                <a:endParaRPr lang="zh-CN" altLang="en-US" sz="1200" b="1" dirty="0">
                  <a:latin typeface="华文中宋" panose="02010600040101010101" pitchFamily="2" charset="-122"/>
                  <a:ea typeface="华文中宋" panose="02010600040101010101" pitchFamily="2" charset="-122"/>
                </a:endParaRPr>
              </a:p>
            </p:txBody>
          </p:sp>
          <p:sp>
            <p:nvSpPr>
              <p:cNvPr id="52287" name="TextBox 21"/>
              <p:cNvSpPr txBox="1"/>
              <p:nvPr/>
            </p:nvSpPr>
            <p:spPr>
              <a:xfrm>
                <a:off x="1192330" y="494018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4</a:t>
                </a:r>
                <a:endParaRPr lang="zh-CN" altLang="en-US" sz="1200" b="1" dirty="0">
                  <a:latin typeface="华文中宋" panose="02010600040101010101" pitchFamily="2" charset="-122"/>
                  <a:ea typeface="华文中宋" panose="02010600040101010101" pitchFamily="2" charset="-122"/>
                </a:endParaRPr>
              </a:p>
            </p:txBody>
          </p:sp>
          <p:sp>
            <p:nvSpPr>
              <p:cNvPr id="52288" name="TextBox 22"/>
              <p:cNvSpPr txBox="1"/>
              <p:nvPr/>
            </p:nvSpPr>
            <p:spPr>
              <a:xfrm>
                <a:off x="1232248" y="401734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7</a:t>
                </a:r>
                <a:endParaRPr lang="zh-CN" altLang="en-US" sz="1200" b="1" dirty="0">
                  <a:latin typeface="华文中宋" panose="02010600040101010101" pitchFamily="2" charset="-122"/>
                  <a:ea typeface="华文中宋" panose="02010600040101010101" pitchFamily="2" charset="-122"/>
                </a:endParaRPr>
              </a:p>
            </p:txBody>
          </p:sp>
          <p:sp>
            <p:nvSpPr>
              <p:cNvPr id="52289" name="TextBox 23"/>
              <p:cNvSpPr txBox="1"/>
              <p:nvPr/>
            </p:nvSpPr>
            <p:spPr>
              <a:xfrm>
                <a:off x="1205635" y="4322197"/>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6</a:t>
                </a:r>
                <a:endParaRPr lang="zh-CN" altLang="en-US" sz="1200" b="1" dirty="0">
                  <a:latin typeface="华文中宋" panose="02010600040101010101" pitchFamily="2" charset="-122"/>
                  <a:ea typeface="华文中宋" panose="02010600040101010101" pitchFamily="2" charset="-122"/>
                </a:endParaRPr>
              </a:p>
            </p:txBody>
          </p:sp>
          <p:sp>
            <p:nvSpPr>
              <p:cNvPr id="52290" name="TextBox 24"/>
              <p:cNvSpPr txBox="1"/>
              <p:nvPr/>
            </p:nvSpPr>
            <p:spPr>
              <a:xfrm>
                <a:off x="1232248" y="3712498"/>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8</a:t>
                </a:r>
                <a:endParaRPr lang="zh-CN" altLang="en-US" sz="1200" b="1" dirty="0">
                  <a:latin typeface="华文中宋" panose="02010600040101010101" pitchFamily="2" charset="-122"/>
                  <a:ea typeface="华文中宋" panose="02010600040101010101" pitchFamily="2" charset="-122"/>
                </a:endParaRPr>
              </a:p>
            </p:txBody>
          </p:sp>
          <p:sp>
            <p:nvSpPr>
              <p:cNvPr id="52291" name="TextBox 25"/>
              <p:cNvSpPr txBox="1"/>
              <p:nvPr/>
            </p:nvSpPr>
            <p:spPr>
              <a:xfrm>
                <a:off x="1221361" y="3434510"/>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9</a:t>
                </a:r>
                <a:endParaRPr lang="zh-CN" altLang="en-US" sz="1200" b="1" dirty="0">
                  <a:latin typeface="华文中宋" panose="02010600040101010101" pitchFamily="2" charset="-122"/>
                  <a:ea typeface="华文中宋" panose="02010600040101010101" pitchFamily="2" charset="-122"/>
                </a:endParaRPr>
              </a:p>
            </p:txBody>
          </p:sp>
          <p:sp>
            <p:nvSpPr>
              <p:cNvPr id="52292" name="TextBox 26"/>
              <p:cNvSpPr txBox="1"/>
              <p:nvPr/>
            </p:nvSpPr>
            <p:spPr>
              <a:xfrm>
                <a:off x="822004" y="3129781"/>
                <a:ext cx="1416751"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10</a:t>
                </a:r>
                <a:endParaRPr lang="zh-CN" altLang="en-US" sz="1200" b="1" dirty="0">
                  <a:latin typeface="华文中宋" panose="02010600040101010101" pitchFamily="2" charset="-122"/>
                  <a:ea typeface="华文中宋" panose="02010600040101010101" pitchFamily="2" charset="-122"/>
                </a:endParaRPr>
              </a:p>
            </p:txBody>
          </p:sp>
        </p:grpSp>
        <p:grpSp>
          <p:nvGrpSpPr>
            <p:cNvPr id="52293" name="组合 27"/>
            <p:cNvGrpSpPr/>
            <p:nvPr/>
          </p:nvGrpSpPr>
          <p:grpSpPr>
            <a:xfrm>
              <a:off x="889000" y="6072185"/>
              <a:ext cx="5084194" cy="334964"/>
              <a:chOff x="2133600" y="5181600"/>
              <a:chExt cx="6204441" cy="304802"/>
            </a:xfrm>
          </p:grpSpPr>
          <p:grpSp>
            <p:nvGrpSpPr>
              <p:cNvPr id="192" name="组合 29"/>
              <p:cNvGrpSpPr/>
              <p:nvPr/>
            </p:nvGrpSpPr>
            <p:grpSpPr>
              <a:xfrm>
                <a:off x="2590800" y="5181600"/>
                <a:ext cx="2521204" cy="304802"/>
                <a:chOff x="1600200" y="2819400"/>
                <a:chExt cx="3529684" cy="457203"/>
              </a:xfrm>
              <a:solidFill>
                <a:schemeClr val="bg1"/>
              </a:solidFill>
            </p:grpSpPr>
            <p:sp>
              <p:nvSpPr>
                <p:cNvPr id="200" name="矩形 199"/>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1" name="矩形 200"/>
                <p:cNvSpPr/>
                <p:nvPr/>
              </p:nvSpPr>
              <p:spPr>
                <a:xfrm>
                  <a:off x="2285998" y="2819400"/>
                  <a:ext cx="8967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2" name="矩形 201"/>
                <p:cNvSpPr/>
                <p:nvPr/>
              </p:nvSpPr>
              <p:spPr>
                <a:xfrm>
                  <a:off x="4625749" y="2819400"/>
                  <a:ext cx="5041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3" name="矩形 202"/>
                <p:cNvSpPr/>
                <p:nvPr/>
              </p:nvSpPr>
              <p:spPr>
                <a:xfrm>
                  <a:off x="3182733" y="2819402"/>
                  <a:ext cx="1449331" cy="4572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93" name="组合 34"/>
              <p:cNvGrpSpPr/>
              <p:nvPr/>
            </p:nvGrpSpPr>
            <p:grpSpPr>
              <a:xfrm>
                <a:off x="5365476" y="5181600"/>
                <a:ext cx="2972565" cy="304800"/>
                <a:chOff x="1964308" y="2819400"/>
                <a:chExt cx="4161591" cy="457200"/>
              </a:xfrm>
              <a:solidFill>
                <a:schemeClr val="bg1"/>
              </a:solidFill>
            </p:grpSpPr>
            <p:sp>
              <p:nvSpPr>
                <p:cNvPr id="196" name="矩形 195"/>
                <p:cNvSpPr/>
                <p:nvPr/>
              </p:nvSpPr>
              <p:spPr>
                <a:xfrm>
                  <a:off x="1964308" y="2819400"/>
                  <a:ext cx="1082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7" name="矩形 196"/>
                <p:cNvSpPr/>
                <p:nvPr/>
              </p:nvSpPr>
              <p:spPr>
                <a:xfrm>
                  <a:off x="3046707" y="2819400"/>
                  <a:ext cx="955099"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8" name="矩形 197"/>
                <p:cNvSpPr/>
                <p:nvPr/>
              </p:nvSpPr>
              <p:spPr>
                <a:xfrm>
                  <a:off x="5287699"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9" name="矩形 198"/>
                <p:cNvSpPr/>
                <p:nvPr/>
              </p:nvSpPr>
              <p:spPr>
                <a:xfrm>
                  <a:off x="4001806" y="2819400"/>
                  <a:ext cx="128589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94" name="直接箭头连接符 193"/>
              <p:cNvCxnSpPr>
                <a:endCxn id="200" idx="1"/>
              </p:cNvCxnSpPr>
              <p:nvPr/>
            </p:nvCxnSpPr>
            <p:spPr>
              <a:xfrm>
                <a:off x="2133947" y="5334593"/>
                <a:ext cx="455960"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a:off x="4845389" y="5334593"/>
                <a:ext cx="458999"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2298" name="组合 40"/>
            <p:cNvGrpSpPr/>
            <p:nvPr/>
          </p:nvGrpSpPr>
          <p:grpSpPr>
            <a:xfrm>
              <a:off x="896938" y="4525963"/>
              <a:ext cx="5054776" cy="303212"/>
              <a:chOff x="2133600" y="5181598"/>
              <a:chExt cx="5768925" cy="304802"/>
            </a:xfrm>
          </p:grpSpPr>
          <p:grpSp>
            <p:nvGrpSpPr>
              <p:cNvPr id="180" name="组合 29"/>
              <p:cNvGrpSpPr/>
              <p:nvPr/>
            </p:nvGrpSpPr>
            <p:grpSpPr>
              <a:xfrm>
                <a:off x="2590800" y="5181600"/>
                <a:ext cx="2286000" cy="304800"/>
                <a:chOff x="1600200" y="2819400"/>
                <a:chExt cx="3200400" cy="457200"/>
              </a:xfrm>
              <a:solidFill>
                <a:schemeClr val="bg1"/>
              </a:solidFill>
            </p:grpSpPr>
            <p:sp>
              <p:nvSpPr>
                <p:cNvPr id="188" name="矩形 187"/>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9" name="矩形 188"/>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0" name="矩形 189"/>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91" name="矩形 190"/>
                <p:cNvSpPr/>
                <p:nvPr/>
              </p:nvSpPr>
              <p:spPr>
                <a:xfrm>
                  <a:off x="3047999" y="2819400"/>
                  <a:ext cx="13335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81" name="组合 34"/>
              <p:cNvGrpSpPr/>
              <p:nvPr/>
            </p:nvGrpSpPr>
            <p:grpSpPr>
              <a:xfrm>
                <a:off x="5105398" y="5181598"/>
                <a:ext cx="2797127" cy="304802"/>
                <a:chOff x="1600197" y="2819397"/>
                <a:chExt cx="3915979" cy="457203"/>
              </a:xfrm>
              <a:solidFill>
                <a:schemeClr val="bg1"/>
              </a:solidFill>
            </p:grpSpPr>
            <p:sp>
              <p:nvSpPr>
                <p:cNvPr id="184" name="矩形 183"/>
                <p:cNvSpPr/>
                <p:nvPr/>
              </p:nvSpPr>
              <p:spPr>
                <a:xfrm>
                  <a:off x="1600197" y="2819401"/>
                  <a:ext cx="107179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5" name="矩形 184"/>
                <p:cNvSpPr/>
                <p:nvPr/>
              </p:nvSpPr>
              <p:spPr>
                <a:xfrm>
                  <a:off x="2671991" y="2819401"/>
                  <a:ext cx="71142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6" name="矩形 185"/>
                <p:cNvSpPr/>
                <p:nvPr/>
              </p:nvSpPr>
              <p:spPr>
                <a:xfrm>
                  <a:off x="4739286" y="2819397"/>
                  <a:ext cx="776890"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87" name="矩形 186"/>
                <p:cNvSpPr/>
                <p:nvPr/>
              </p:nvSpPr>
              <p:spPr>
                <a:xfrm>
                  <a:off x="3383415" y="2819401"/>
                  <a:ext cx="1355871"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82" name="直接箭头连接符 181"/>
              <p:cNvCxnSpPr>
                <a:endCxn id="188" idx="1"/>
              </p:cNvCxnSpPr>
              <p:nvPr/>
            </p:nvCxnSpPr>
            <p:spPr>
              <a:xfrm>
                <a:off x="2133392"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4646436"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2303" name="组合 53"/>
            <p:cNvGrpSpPr/>
            <p:nvPr/>
          </p:nvGrpSpPr>
          <p:grpSpPr>
            <a:xfrm>
              <a:off x="922338" y="5054600"/>
              <a:ext cx="2378077" cy="304800"/>
              <a:chOff x="4648200" y="5181600"/>
              <a:chExt cx="3170769" cy="304800"/>
            </a:xfrm>
          </p:grpSpPr>
          <p:grpSp>
            <p:nvGrpSpPr>
              <p:cNvPr id="174" name="组合 34"/>
              <p:cNvGrpSpPr/>
              <p:nvPr/>
            </p:nvGrpSpPr>
            <p:grpSpPr>
              <a:xfrm>
                <a:off x="5105400" y="5181600"/>
                <a:ext cx="2713569" cy="304800"/>
                <a:chOff x="1600200" y="2819400"/>
                <a:chExt cx="3798996" cy="457200"/>
              </a:xfrm>
              <a:solidFill>
                <a:schemeClr val="bg1"/>
              </a:solidFill>
            </p:grpSpPr>
            <p:sp>
              <p:nvSpPr>
                <p:cNvPr id="176" name="矩形 175"/>
                <p:cNvSpPr/>
                <p:nvPr/>
              </p:nvSpPr>
              <p:spPr>
                <a:xfrm>
                  <a:off x="1600200" y="2819400"/>
                  <a:ext cx="11929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7" name="矩形 176"/>
                <p:cNvSpPr/>
                <p:nvPr/>
              </p:nvSpPr>
              <p:spPr>
                <a:xfrm>
                  <a:off x="2793135" y="2819400"/>
                  <a:ext cx="11233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8" name="矩形 177"/>
                <p:cNvSpPr/>
                <p:nvPr/>
              </p:nvSpPr>
              <p:spPr>
                <a:xfrm>
                  <a:off x="4636063"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9" name="矩形 178"/>
                <p:cNvSpPr/>
                <p:nvPr/>
              </p:nvSpPr>
              <p:spPr>
                <a:xfrm>
                  <a:off x="3777549"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75" name="直接箭头连接符 174"/>
              <p:cNvCxnSpPr/>
              <p:nvPr/>
            </p:nvCxnSpPr>
            <p:spPr>
              <a:xfrm>
                <a:off x="4647302" y="5334996"/>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2306" name="组合 60"/>
            <p:cNvGrpSpPr/>
            <p:nvPr/>
          </p:nvGrpSpPr>
          <p:grpSpPr>
            <a:xfrm>
              <a:off x="903288" y="5541963"/>
              <a:ext cx="2397127" cy="304800"/>
              <a:chOff x="4648200" y="5181600"/>
              <a:chExt cx="3196169" cy="304800"/>
            </a:xfrm>
          </p:grpSpPr>
          <p:grpSp>
            <p:nvGrpSpPr>
              <p:cNvPr id="168" name="组合 34"/>
              <p:cNvGrpSpPr/>
              <p:nvPr/>
            </p:nvGrpSpPr>
            <p:grpSpPr>
              <a:xfrm>
                <a:off x="5105398" y="5181600"/>
                <a:ext cx="2738971" cy="304800"/>
                <a:chOff x="1600197" y="2819400"/>
                <a:chExt cx="3834560" cy="457200"/>
              </a:xfrm>
              <a:solidFill>
                <a:schemeClr val="bg1"/>
              </a:solidFill>
            </p:grpSpPr>
            <p:sp>
              <p:nvSpPr>
                <p:cNvPr id="170" name="矩形 169"/>
                <p:cNvSpPr/>
                <p:nvPr/>
              </p:nvSpPr>
              <p:spPr>
                <a:xfrm>
                  <a:off x="1600197" y="2819400"/>
                  <a:ext cx="13104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1" name="矩形 170"/>
                <p:cNvSpPr/>
                <p:nvPr/>
              </p:nvSpPr>
              <p:spPr>
                <a:xfrm>
                  <a:off x="2910614" y="2819400"/>
                  <a:ext cx="902496"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2" name="矩形 171"/>
                <p:cNvSpPr/>
                <p:nvPr/>
              </p:nvSpPr>
              <p:spPr>
                <a:xfrm>
                  <a:off x="4671624"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73" name="矩形 172"/>
                <p:cNvSpPr/>
                <p:nvPr/>
              </p:nvSpPr>
              <p:spPr>
                <a:xfrm>
                  <a:off x="381311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69" name="直接箭头连接符 168"/>
              <p:cNvCxnSpPr/>
              <p:nvPr/>
            </p:nvCxnSpPr>
            <p:spPr>
              <a:xfrm>
                <a:off x="4649455" y="5334435"/>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2309" name="TextBox 1"/>
            <p:cNvSpPr txBox="1"/>
            <p:nvPr/>
          </p:nvSpPr>
          <p:spPr>
            <a:xfrm>
              <a:off x="1626932" y="4155414"/>
              <a:ext cx="9682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2310" name="TextBox 87"/>
            <p:cNvSpPr txBox="1"/>
            <p:nvPr/>
          </p:nvSpPr>
          <p:spPr>
            <a:xfrm>
              <a:off x="4171647" y="4155414"/>
              <a:ext cx="14364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endParaRPr lang="zh-CN" altLang="en-US" sz="1600" baseline="-25000" dirty="0">
                <a:latin typeface="等线" panose="02010600030101010101" pitchFamily="2" charset="-122"/>
                <a:ea typeface="等线" panose="02010600030101010101" pitchFamily="2" charset="-122"/>
              </a:endParaRPr>
            </a:p>
          </p:txBody>
        </p:sp>
        <p:sp>
          <p:nvSpPr>
            <p:cNvPr id="52311" name="TextBox 88"/>
            <p:cNvSpPr txBox="1"/>
            <p:nvPr/>
          </p:nvSpPr>
          <p:spPr>
            <a:xfrm>
              <a:off x="3151551" y="3741910"/>
              <a:ext cx="648308" cy="354986"/>
            </a:xfrm>
            <a:prstGeom prst="rect">
              <a:avLst/>
            </a:prstGeom>
            <a:noFill/>
            <a:ln w="9525">
              <a:noFill/>
            </a:ln>
          </p:spPr>
          <p:txBody>
            <a:bodyPr anchor="t" anchorCtr="0">
              <a:spAutoFit/>
            </a:bodyPr>
            <a:p>
              <a:r>
                <a:rPr lang="en-US" altLang="zh-CN" sz="2000" b="1" baseline="-25000" dirty="0">
                  <a:latin typeface="等线" panose="02010600030101010101" pitchFamily="2" charset="-122"/>
                  <a:ea typeface="等线" panose="02010600030101010101" pitchFamily="2" charset="-122"/>
                </a:rPr>
                <a:t>ET</a:t>
              </a:r>
              <a:endParaRPr lang="zh-CN" altLang="en-US" sz="2000" b="1" baseline="-25000" dirty="0">
                <a:latin typeface="等线" panose="02010600030101010101" pitchFamily="2" charset="-122"/>
                <a:ea typeface="等线" panose="02010600030101010101" pitchFamily="2" charset="-122"/>
              </a:endParaRPr>
            </a:p>
          </p:txBody>
        </p:sp>
        <p:sp>
          <p:nvSpPr>
            <p:cNvPr id="52312" name="TextBox 89"/>
            <p:cNvSpPr txBox="1"/>
            <p:nvPr/>
          </p:nvSpPr>
          <p:spPr>
            <a:xfrm>
              <a:off x="3260606" y="5002586"/>
              <a:ext cx="963440"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endParaRPr lang="zh-CN" altLang="en-US" sz="1600" baseline="-25000" dirty="0">
                <a:latin typeface="等线" panose="02010600030101010101" pitchFamily="2" charset="-122"/>
                <a:ea typeface="等线" panose="02010600030101010101" pitchFamily="2" charset="-122"/>
              </a:endParaRPr>
            </a:p>
          </p:txBody>
        </p:sp>
        <p:sp>
          <p:nvSpPr>
            <p:cNvPr id="52313" name="TextBox 90"/>
            <p:cNvSpPr txBox="1"/>
            <p:nvPr/>
          </p:nvSpPr>
          <p:spPr>
            <a:xfrm>
              <a:off x="3147582" y="5461855"/>
              <a:ext cx="924216"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2314" name="TextBox 91"/>
            <p:cNvSpPr txBox="1"/>
            <p:nvPr/>
          </p:nvSpPr>
          <p:spPr>
            <a:xfrm>
              <a:off x="1739759" y="6309907"/>
              <a:ext cx="961852"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endParaRPr lang="zh-CN" altLang="en-US" sz="1600" baseline="-25000" dirty="0">
                <a:latin typeface="等线" panose="02010600030101010101" pitchFamily="2" charset="-122"/>
                <a:ea typeface="等线" panose="02010600030101010101" pitchFamily="2" charset="-122"/>
              </a:endParaRPr>
            </a:p>
          </p:txBody>
        </p:sp>
        <p:sp>
          <p:nvSpPr>
            <p:cNvPr id="52315" name="TextBox 92"/>
            <p:cNvSpPr txBox="1"/>
            <p:nvPr/>
          </p:nvSpPr>
          <p:spPr>
            <a:xfrm>
              <a:off x="3836249" y="6309908"/>
              <a:ext cx="1011993" cy="403952"/>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endParaRPr lang="zh-CN" altLang="en-US" sz="1600" baseline="-25000" dirty="0">
                <a:latin typeface="等线" panose="02010600030101010101" pitchFamily="2" charset="-122"/>
                <a:ea typeface="等线" panose="02010600030101010101" pitchFamily="2" charset="-122"/>
              </a:endParaRPr>
            </a:p>
          </p:txBody>
        </p:sp>
      </p:grpSp>
      <p:sp>
        <p:nvSpPr>
          <p:cNvPr id="52316" name="矩形 2"/>
          <p:cNvSpPr/>
          <p:nvPr/>
        </p:nvSpPr>
        <p:spPr>
          <a:xfrm>
            <a:off x="6543675" y="900113"/>
            <a:ext cx="2636838" cy="2400300"/>
          </a:xfrm>
          <a:prstGeom prst="rect">
            <a:avLst/>
          </a:prstGeom>
          <a:noFill/>
          <a:ln w="9525">
            <a:noFill/>
          </a:ln>
        </p:spPr>
        <p:txBody>
          <a:bodyPr anchor="t" anchorCtr="0">
            <a:spAutoFit/>
          </a:bodyPr>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(1)ET-&gt;AEL</a:t>
            </a:r>
            <a:r>
              <a:rPr lang="zh-CN" altLang="en-US" sz="2000" b="1" dirty="0">
                <a:solidFill>
                  <a:schemeClr val="tx1"/>
                </a:solidFill>
                <a:latin typeface="楷体" panose="02010609060101010101" pitchFamily="49" charset="-122"/>
                <a:ea typeface="楷体" panose="02010609060101010101" pitchFamily="49" charset="-122"/>
              </a:rPr>
              <a:t>，排序</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配对、取整、填充</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(3)y++</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(4)</a:t>
            </a:r>
            <a:r>
              <a:rPr lang="zh-CN" altLang="en-US" sz="2000" b="1" dirty="0">
                <a:solidFill>
                  <a:schemeClr val="tx1"/>
                </a:solidFill>
                <a:latin typeface="楷体" panose="02010609060101010101" pitchFamily="49" charset="-122"/>
                <a:ea typeface="楷体" panose="02010609060101010101" pitchFamily="49" charset="-122"/>
              </a:rPr>
              <a:t>删除</a:t>
            </a:r>
            <a:r>
              <a:rPr lang="en-US" altLang="zh-CN" sz="2000" b="1" dirty="0">
                <a:solidFill>
                  <a:schemeClr val="tx1"/>
                </a:solidFill>
                <a:latin typeface="楷体" panose="02010609060101010101" pitchFamily="49" charset="-122"/>
                <a:ea typeface="楷体" panose="02010609060101010101" pitchFamily="49" charset="-122"/>
              </a:rPr>
              <a:t>y</a:t>
            </a:r>
            <a:r>
              <a:rPr lang="en-US" altLang="zh-CN" sz="2000" b="1" baseline="-25000" dirty="0">
                <a:solidFill>
                  <a:schemeClr val="tx1"/>
                </a:solidFill>
                <a:latin typeface="楷体" panose="02010609060101010101" pitchFamily="49" charset="-122"/>
                <a:ea typeface="楷体" panose="02010609060101010101" pitchFamily="49" charset="-122"/>
              </a:rPr>
              <a:t>max</a:t>
            </a:r>
            <a:r>
              <a:rPr lang="en-US" altLang="zh-CN" sz="2000" b="1" dirty="0">
                <a:solidFill>
                  <a:schemeClr val="tx1"/>
                </a:solidFill>
                <a:latin typeface="楷体" panose="02010609060101010101" pitchFamily="49" charset="-122"/>
                <a:ea typeface="楷体" panose="02010609060101010101" pitchFamily="49" charset="-122"/>
              </a:rPr>
              <a:t>=y</a:t>
            </a:r>
            <a:r>
              <a:rPr lang="zh-CN" altLang="en-US" sz="2000" b="1" dirty="0">
                <a:solidFill>
                  <a:schemeClr val="tx1"/>
                </a:solidFill>
                <a:latin typeface="楷体" panose="02010609060101010101" pitchFamily="49" charset="-122"/>
                <a:ea typeface="楷体" panose="02010609060101010101" pitchFamily="49" charset="-122"/>
              </a:rPr>
              <a:t>的边 </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(5)x+=deltax</a:t>
            </a:r>
            <a:endParaRPr lang="en-US" altLang="zh-CN" sz="2000" b="1" dirty="0">
              <a:solidFill>
                <a:schemeClr val="tx1"/>
              </a:solidFill>
              <a:latin typeface="楷体" panose="02010609060101010101" pitchFamily="49" charset="-122"/>
              <a:ea typeface="楷体" panose="02010609060101010101" pitchFamily="49" charset="-122"/>
            </a:endParaRPr>
          </a:p>
        </p:txBody>
      </p:sp>
      <p:sp>
        <p:nvSpPr>
          <p:cNvPr id="166" name="矩形 165"/>
          <p:cNvSpPr/>
          <p:nvPr/>
        </p:nvSpPr>
        <p:spPr bwMode="auto">
          <a:xfrm>
            <a:off x="4651375" y="3567113"/>
            <a:ext cx="771525" cy="2698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4</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5</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sp>
        <p:nvSpPr>
          <p:cNvPr id="167" name="矩形 166"/>
          <p:cNvSpPr/>
          <p:nvPr/>
        </p:nvSpPr>
        <p:spPr bwMode="auto">
          <a:xfrm>
            <a:off x="2632075" y="4302125"/>
            <a:ext cx="771525" cy="2698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3</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4</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6"/>
                                        </p:tgtEl>
                                        <p:attrNameLst>
                                          <p:attrName>style.visibility</p:attrName>
                                        </p:attrNameLst>
                                      </p:cBhvr>
                                      <p:to>
                                        <p:strVal val="visible"/>
                                      </p:to>
                                    </p:set>
                                    <p:anim calcmode="lin" valueType="num">
                                      <p:cBhvr additive="base">
                                        <p:cTn id="14" dur="500" fill="hold"/>
                                        <p:tgtEl>
                                          <p:spTgt spid="166"/>
                                        </p:tgtEl>
                                        <p:attrNameLst>
                                          <p:attrName>ppt_x</p:attrName>
                                        </p:attrNameLst>
                                      </p:cBhvr>
                                      <p:tavLst>
                                        <p:tav tm="0">
                                          <p:val>
                                            <p:strVal val="#ppt_x"/>
                                          </p:val>
                                        </p:tav>
                                        <p:tav tm="100000">
                                          <p:val>
                                            <p:strVal val="#ppt_x"/>
                                          </p:val>
                                        </p:tav>
                                      </p:tavLst>
                                    </p:anim>
                                    <p:anim calcmode="lin" valueType="num">
                                      <p:cBhvr additive="base">
                                        <p:cTn id="15" dur="500" fill="hold"/>
                                        <p:tgtEl>
                                          <p:spTgt spid="16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67"/>
                                        </p:tgtEl>
                                        <p:attrNameLst>
                                          <p:attrName>style.visibility</p:attrName>
                                        </p:attrNameLst>
                                      </p:cBhvr>
                                      <p:to>
                                        <p:strVal val="visible"/>
                                      </p:to>
                                    </p:set>
                                    <p:anim calcmode="lin" valueType="num">
                                      <p:cBhvr additive="base">
                                        <p:cTn id="18" dur="500" fill="hold"/>
                                        <p:tgtEl>
                                          <p:spTgt spid="167"/>
                                        </p:tgtEl>
                                        <p:attrNameLst>
                                          <p:attrName>ppt_x</p:attrName>
                                        </p:attrNameLst>
                                      </p:cBhvr>
                                      <p:tavLst>
                                        <p:tav tm="0">
                                          <p:val>
                                            <p:strVal val="#ppt_x"/>
                                          </p:val>
                                        </p:tav>
                                        <p:tav tm="100000">
                                          <p:val>
                                            <p:strVal val="#ppt_x"/>
                                          </p:val>
                                        </p:tav>
                                      </p:tavLst>
                                    </p:anim>
                                    <p:anim calcmode="lin" valueType="num">
                                      <p:cBhvr additive="base">
                                        <p:cTn id="19"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fade">
                                      <p:cBhvr>
                                        <p:cTn id="24" dur="1000"/>
                                        <p:tgtEl>
                                          <p:spTgt spid="136"/>
                                        </p:tgtEl>
                                      </p:cBhvr>
                                    </p:animEffect>
                                    <p:anim calcmode="lin" valueType="num">
                                      <p:cBhvr>
                                        <p:cTn id="25" dur="1000" fill="hold"/>
                                        <p:tgtEl>
                                          <p:spTgt spid="136"/>
                                        </p:tgtEl>
                                        <p:attrNameLst>
                                          <p:attrName>ppt_x</p:attrName>
                                        </p:attrNameLst>
                                      </p:cBhvr>
                                      <p:tavLst>
                                        <p:tav tm="0">
                                          <p:val>
                                            <p:strVal val="#ppt_x"/>
                                          </p:val>
                                        </p:tav>
                                        <p:tav tm="100000">
                                          <p:val>
                                            <p:strVal val="#ppt_x"/>
                                          </p:val>
                                        </p:tav>
                                      </p:tavLst>
                                    </p:anim>
                                    <p:anim calcmode="lin" valueType="num">
                                      <p:cBhvr>
                                        <p:cTn id="26"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 name="组合 318"/>
          <p:cNvGrpSpPr/>
          <p:nvPr/>
        </p:nvGrpSpPr>
        <p:grpSpPr>
          <a:xfrm>
            <a:off x="457200" y="4014788"/>
            <a:ext cx="6318250" cy="503237"/>
            <a:chOff x="656225" y="2667000"/>
            <a:chExt cx="6506575" cy="381000"/>
          </a:xfrm>
        </p:grpSpPr>
        <p:sp>
          <p:nvSpPr>
            <p:cNvPr id="67" name="矩形 66"/>
            <p:cNvSpPr/>
            <p:nvPr/>
          </p:nvSpPr>
          <p:spPr>
            <a:xfrm>
              <a:off x="1220238" y="2742719"/>
              <a:ext cx="684988" cy="3052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3251" name="组合 5"/>
            <p:cNvGrpSpPr/>
            <p:nvPr/>
          </p:nvGrpSpPr>
          <p:grpSpPr>
            <a:xfrm>
              <a:off x="1905000" y="2743200"/>
              <a:ext cx="5257800" cy="304800"/>
              <a:chOff x="2133600" y="5181600"/>
              <a:chExt cx="5257800" cy="304800"/>
            </a:xfrm>
          </p:grpSpPr>
          <p:grpSp>
            <p:nvGrpSpPr>
              <p:cNvPr id="70" name="组合 29"/>
              <p:cNvGrpSpPr/>
              <p:nvPr/>
            </p:nvGrpSpPr>
            <p:grpSpPr>
              <a:xfrm>
                <a:off x="2590800" y="5181600"/>
                <a:ext cx="2286000" cy="304800"/>
                <a:chOff x="1600200" y="2819400"/>
                <a:chExt cx="3200400" cy="457200"/>
              </a:xfrm>
              <a:solidFill>
                <a:schemeClr val="bg1"/>
              </a:solidFill>
            </p:grpSpPr>
            <p:sp>
              <p:nvSpPr>
                <p:cNvPr id="78" name="矩形 77"/>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9" name="矩形 78"/>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0" name="矩形 79"/>
                <p:cNvSpPr/>
                <p:nvPr/>
              </p:nvSpPr>
              <p:spPr>
                <a:xfrm>
                  <a:off x="3962400" y="2819400"/>
                  <a:ext cx="8382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1" name="矩形 80"/>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71" name="组合 34"/>
              <p:cNvGrpSpPr/>
              <p:nvPr/>
            </p:nvGrpSpPr>
            <p:grpSpPr>
              <a:xfrm>
                <a:off x="5105400" y="5181600"/>
                <a:ext cx="2286000" cy="304800"/>
                <a:chOff x="1600200" y="2819400"/>
                <a:chExt cx="3200400" cy="457200"/>
              </a:xfrm>
              <a:solidFill>
                <a:schemeClr val="bg1"/>
              </a:solidFill>
            </p:grpSpPr>
            <p:sp>
              <p:nvSpPr>
                <p:cNvPr id="74" name="矩形 73"/>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5" name="矩形 74"/>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矩形 75"/>
                <p:cNvSpPr/>
                <p:nvPr/>
              </p:nvSpPr>
              <p:spPr>
                <a:xfrm>
                  <a:off x="3962400" y="2819400"/>
                  <a:ext cx="8382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Vrinda"/>
                      <a:ea typeface="+mn-ea"/>
                      <a:cs typeface="Vrinda"/>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77" name="矩形 76"/>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72" name="直接箭头连接符 71"/>
              <p:cNvCxnSpPr>
                <a:endCxn id="78" idx="1"/>
              </p:cNvCxnSpPr>
              <p:nvPr/>
            </p:nvCxnSpPr>
            <p:spPr>
              <a:xfrm>
                <a:off x="2133826" y="5333760"/>
                <a:ext cx="457749" cy="1202"/>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648176" y="5333760"/>
                <a:ext cx="457749" cy="1202"/>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3256" name="TextBox 321"/>
            <p:cNvSpPr txBox="1"/>
            <p:nvPr/>
          </p:nvSpPr>
          <p:spPr>
            <a:xfrm>
              <a:off x="656225" y="2667000"/>
              <a:ext cx="579719" cy="279621"/>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y=9</a:t>
              </a:r>
              <a:endParaRPr lang="zh-CN" altLang="en-US" dirty="0">
                <a:latin typeface="Arial" panose="020B0604020202020204" pitchFamily="34" charset="0"/>
                <a:ea typeface="宋体" panose="02010600030101010101" pitchFamily="2" charset="-122"/>
              </a:endParaRPr>
            </a:p>
          </p:txBody>
        </p:sp>
      </p:grpSp>
      <p:grpSp>
        <p:nvGrpSpPr>
          <p:cNvPr id="82" name="组合 334"/>
          <p:cNvGrpSpPr/>
          <p:nvPr/>
        </p:nvGrpSpPr>
        <p:grpSpPr>
          <a:xfrm>
            <a:off x="400050" y="5081588"/>
            <a:ext cx="6394450" cy="403225"/>
            <a:chOff x="580025" y="2743200"/>
            <a:chExt cx="6582775" cy="305281"/>
          </a:xfrm>
        </p:grpSpPr>
        <p:sp>
          <p:nvSpPr>
            <p:cNvPr id="83" name="矩形 82"/>
            <p:cNvSpPr/>
            <p:nvPr/>
          </p:nvSpPr>
          <p:spPr>
            <a:xfrm>
              <a:off x="1220653" y="2743200"/>
              <a:ext cx="684753" cy="3052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AEL</a:t>
              </a:r>
              <a:endParaRPr kumimoji="0" lang="zh-CN" altLang="en-US" sz="18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53259" name="组合 5"/>
            <p:cNvGrpSpPr/>
            <p:nvPr/>
          </p:nvGrpSpPr>
          <p:grpSpPr>
            <a:xfrm>
              <a:off x="1905000" y="2743200"/>
              <a:ext cx="5257800" cy="304800"/>
              <a:chOff x="2133600" y="5181600"/>
              <a:chExt cx="5257800" cy="304800"/>
            </a:xfrm>
          </p:grpSpPr>
          <p:grpSp>
            <p:nvGrpSpPr>
              <p:cNvPr id="86" name="组合 29"/>
              <p:cNvGrpSpPr/>
              <p:nvPr/>
            </p:nvGrpSpPr>
            <p:grpSpPr>
              <a:xfrm>
                <a:off x="2590800" y="5181600"/>
                <a:ext cx="2286000" cy="304800"/>
                <a:chOff x="1600200" y="2819400"/>
                <a:chExt cx="3200400" cy="457200"/>
              </a:xfrm>
              <a:solidFill>
                <a:schemeClr val="bg1"/>
              </a:solidFill>
            </p:grpSpPr>
            <p:sp>
              <p:nvSpPr>
                <p:cNvPr id="94" name="矩形 93"/>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5" name="矩形 94"/>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23/2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6" name="矩形 95"/>
                <p:cNvSpPr/>
                <p:nvPr/>
              </p:nvSpPr>
              <p:spPr>
                <a:xfrm>
                  <a:off x="3962400" y="2819400"/>
                  <a:ext cx="8382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7" name="矩形 96"/>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3/2</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87" name="组合 34"/>
              <p:cNvGrpSpPr/>
              <p:nvPr/>
            </p:nvGrpSpPr>
            <p:grpSpPr>
              <a:xfrm>
                <a:off x="5105400" y="5181600"/>
                <a:ext cx="2286000" cy="304800"/>
                <a:chOff x="1600200" y="2819400"/>
                <a:chExt cx="3200400" cy="457200"/>
              </a:xfrm>
              <a:solidFill>
                <a:schemeClr val="bg1"/>
              </a:solidFill>
            </p:grpSpPr>
            <p:sp>
              <p:nvSpPr>
                <p:cNvPr id="90" name="矩形 89"/>
                <p:cNvSpPr/>
                <p:nvPr/>
              </p:nvSpPr>
              <p:spPr>
                <a:xfrm>
                  <a:off x="1600200" y="2819400"/>
                  <a:ext cx="6858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11</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1" name="矩形 90"/>
                <p:cNvSpPr/>
                <p:nvPr/>
              </p:nvSpPr>
              <p:spPr>
                <a:xfrm>
                  <a:off x="2286000" y="2819400"/>
                  <a:ext cx="7620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2" name="矩形 91"/>
                <p:cNvSpPr/>
                <p:nvPr/>
              </p:nvSpPr>
              <p:spPr>
                <a:xfrm>
                  <a:off x="3962400" y="2819400"/>
                  <a:ext cx="8382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chemeClr val="tx1"/>
                    </a:solidFill>
                    <a:effectLst/>
                    <a:uLnTx/>
                    <a:uFillTx/>
                    <a:latin typeface="Vrinda"/>
                    <a:ea typeface="+mn-ea"/>
                    <a:cs typeface="Vrind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Vrinda"/>
                      <a:ea typeface="+mn-ea"/>
                      <a:cs typeface="Vrinda"/>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3" name="矩形 92"/>
                <p:cNvSpPr/>
                <p:nvPr/>
              </p:nvSpPr>
              <p:spPr>
                <a:xfrm>
                  <a:off x="3048000" y="2819400"/>
                  <a:ext cx="914400" cy="457200"/>
                </a:xfrm>
                <a:prstGeom prst="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0</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88" name="直接箭头连接符 87"/>
              <p:cNvCxnSpPr>
                <a:endCxn id="94" idx="1"/>
              </p:cNvCxnSpPr>
              <p:nvPr/>
            </p:nvCxnSpPr>
            <p:spPr>
              <a:xfrm>
                <a:off x="2134006" y="5334240"/>
                <a:ext cx="457591" cy="1202"/>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4647488" y="5334240"/>
                <a:ext cx="457591" cy="1202"/>
              </a:xfrm>
              <a:prstGeom prst="straightConnector1">
                <a:avLst/>
              </a:prstGeom>
              <a:ln w="1905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3264" name="TextBox 337"/>
            <p:cNvSpPr txBox="1"/>
            <p:nvPr/>
          </p:nvSpPr>
          <p:spPr>
            <a:xfrm>
              <a:off x="580025" y="2754868"/>
              <a:ext cx="711661" cy="279621"/>
            </a:xfrm>
            <a:prstGeom prst="rect">
              <a:avLst/>
            </a:prstGeom>
            <a:noFill/>
            <a:ln w="9525">
              <a:noFill/>
            </a:ln>
          </p:spPr>
          <p:txBody>
            <a:bodyPr wrap="none" anchor="t" anchorCtr="0">
              <a:spAutoFit/>
            </a:bodyPr>
            <a:p>
              <a:r>
                <a:rPr lang="en-US" altLang="zh-CN" dirty="0">
                  <a:latin typeface="Arial" panose="020B0604020202020204" pitchFamily="34" charset="0"/>
                  <a:ea typeface="宋体" panose="02010600030101010101" pitchFamily="2" charset="-122"/>
                </a:rPr>
                <a:t>y=10</a:t>
              </a:r>
              <a:endParaRPr lang="zh-CN" altLang="en-US" dirty="0">
                <a:latin typeface="Arial" panose="020B0604020202020204" pitchFamily="34" charset="0"/>
                <a:ea typeface="宋体" panose="02010600030101010101" pitchFamily="2" charset="-122"/>
              </a:endParaRPr>
            </a:p>
          </p:txBody>
        </p:sp>
      </p:grpSp>
      <p:grpSp>
        <p:nvGrpSpPr>
          <p:cNvPr id="53265" name="组合 76"/>
          <p:cNvGrpSpPr/>
          <p:nvPr/>
        </p:nvGrpSpPr>
        <p:grpSpPr>
          <a:xfrm>
            <a:off x="3817938" y="549275"/>
            <a:ext cx="2587625" cy="2003425"/>
            <a:chOff x="8736545" y="3774572"/>
            <a:chExt cx="2971798" cy="2049881"/>
          </a:xfrm>
        </p:grpSpPr>
        <p:grpSp>
          <p:nvGrpSpPr>
            <p:cNvPr id="53266" name="组合 77"/>
            <p:cNvGrpSpPr/>
            <p:nvPr/>
          </p:nvGrpSpPr>
          <p:grpSpPr>
            <a:xfrm>
              <a:off x="8736545" y="3973454"/>
              <a:ext cx="2971798" cy="1850999"/>
              <a:chOff x="4715933" y="4525433"/>
              <a:chExt cx="3886200" cy="1850999"/>
            </a:xfrm>
          </p:grpSpPr>
          <p:cxnSp>
            <p:nvCxnSpPr>
              <p:cNvPr id="69" name="直接箭头连接符 68"/>
              <p:cNvCxnSpPr/>
              <p:nvPr/>
            </p:nvCxnSpPr>
            <p:spPr>
              <a:xfrm>
                <a:off x="4715933" y="6376432"/>
                <a:ext cx="3886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4715933" y="4524717"/>
                <a:ext cx="0" cy="18517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a:off x="9051956" y="4411302"/>
              <a:ext cx="752978" cy="31511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9804934" y="4144915"/>
              <a:ext cx="948058" cy="58150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0752992" y="4144915"/>
              <a:ext cx="0" cy="92423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9804934" y="5069149"/>
              <a:ext cx="948058" cy="58637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9051956" y="5361525"/>
              <a:ext cx="752978" cy="294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051956" y="4434042"/>
              <a:ext cx="0" cy="92748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3275" name="TextBox 84"/>
            <p:cNvSpPr txBox="1"/>
            <p:nvPr/>
          </p:nvSpPr>
          <p:spPr>
            <a:xfrm>
              <a:off x="8989483" y="4066011"/>
              <a:ext cx="105585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r>
                <a:rPr lang="en-US" altLang="zh-CN" sz="1600" dirty="0">
                  <a:latin typeface="等线" panose="02010600030101010101" pitchFamily="2" charset="-122"/>
                  <a:ea typeface="等线" panose="02010600030101010101" pitchFamily="2" charset="-122"/>
                </a:rPr>
                <a:t>(2,9)</a:t>
              </a:r>
              <a:endParaRPr lang="zh-CN" altLang="en-US" sz="1600" dirty="0">
                <a:latin typeface="等线" panose="02010600030101010101" pitchFamily="2" charset="-122"/>
                <a:ea typeface="等线" panose="02010600030101010101" pitchFamily="2" charset="-122"/>
              </a:endParaRPr>
            </a:p>
          </p:txBody>
        </p:sp>
        <p:sp>
          <p:nvSpPr>
            <p:cNvPr id="53276" name="TextBox 85"/>
            <p:cNvSpPr txBox="1"/>
            <p:nvPr/>
          </p:nvSpPr>
          <p:spPr>
            <a:xfrm>
              <a:off x="10557934" y="3774572"/>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(13,11)</a:t>
              </a:r>
              <a:endParaRPr lang="zh-CN" altLang="en-US" sz="1600" dirty="0">
                <a:latin typeface="等线" panose="02010600030101010101" pitchFamily="2" charset="-122"/>
                <a:ea typeface="等线" panose="02010600030101010101" pitchFamily="2" charset="-122"/>
              </a:endParaRPr>
            </a:p>
          </p:txBody>
        </p:sp>
        <p:sp>
          <p:nvSpPr>
            <p:cNvPr id="53277" name="TextBox 86"/>
            <p:cNvSpPr txBox="1"/>
            <p:nvPr/>
          </p:nvSpPr>
          <p:spPr>
            <a:xfrm>
              <a:off x="9575803" y="4606653"/>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(7,7)</a:t>
              </a:r>
              <a:endParaRPr lang="zh-CN" altLang="en-US" sz="1600" dirty="0">
                <a:latin typeface="等线" panose="02010600030101010101" pitchFamily="2" charset="-122"/>
                <a:ea typeface="等线" panose="02010600030101010101" pitchFamily="2" charset="-122"/>
              </a:endParaRPr>
            </a:p>
          </p:txBody>
        </p:sp>
        <p:sp>
          <p:nvSpPr>
            <p:cNvPr id="53278" name="TextBox 87"/>
            <p:cNvSpPr txBox="1"/>
            <p:nvPr/>
          </p:nvSpPr>
          <p:spPr>
            <a:xfrm>
              <a:off x="8746068" y="5381882"/>
              <a:ext cx="829734"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(2,3)</a:t>
              </a:r>
              <a:endParaRPr lang="zh-CN" altLang="en-US" sz="1600" dirty="0">
                <a:latin typeface="等线" panose="02010600030101010101" pitchFamily="2" charset="-122"/>
                <a:ea typeface="等线" panose="02010600030101010101" pitchFamily="2" charset="-122"/>
              </a:endParaRPr>
            </a:p>
          </p:txBody>
        </p:sp>
        <p:sp>
          <p:nvSpPr>
            <p:cNvPr id="53279" name="TextBox 88"/>
            <p:cNvSpPr txBox="1"/>
            <p:nvPr/>
          </p:nvSpPr>
          <p:spPr>
            <a:xfrm>
              <a:off x="9694335" y="5471067"/>
              <a:ext cx="1058332"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(7,1)</a:t>
              </a:r>
              <a:endParaRPr lang="zh-CN" altLang="en-US" sz="1600" dirty="0">
                <a:latin typeface="等线" panose="02010600030101010101" pitchFamily="2" charset="-122"/>
                <a:ea typeface="等线" panose="02010600030101010101" pitchFamily="2" charset="-122"/>
              </a:endParaRPr>
            </a:p>
          </p:txBody>
        </p:sp>
        <p:sp>
          <p:nvSpPr>
            <p:cNvPr id="53280" name="TextBox 89"/>
            <p:cNvSpPr txBox="1"/>
            <p:nvPr/>
          </p:nvSpPr>
          <p:spPr>
            <a:xfrm>
              <a:off x="10634134" y="4884737"/>
              <a:ext cx="1058333" cy="346355"/>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(13,5)</a:t>
              </a:r>
              <a:endParaRPr lang="zh-CN" altLang="en-US" sz="1600" dirty="0">
                <a:latin typeface="等线" panose="02010600030101010101" pitchFamily="2" charset="-122"/>
                <a:ea typeface="等线" panose="02010600030101010101" pitchFamily="2" charset="-122"/>
              </a:endParaRPr>
            </a:p>
          </p:txBody>
        </p:sp>
      </p:grpSp>
      <p:grpSp>
        <p:nvGrpSpPr>
          <p:cNvPr id="53281" name="组合 84"/>
          <p:cNvGrpSpPr/>
          <p:nvPr/>
        </p:nvGrpSpPr>
        <p:grpSpPr>
          <a:xfrm>
            <a:off x="242888" y="196850"/>
            <a:ext cx="3465512" cy="2490788"/>
            <a:chOff x="535578" y="3741910"/>
            <a:chExt cx="5437616" cy="2971950"/>
          </a:xfrm>
        </p:grpSpPr>
        <p:grpSp>
          <p:nvGrpSpPr>
            <p:cNvPr id="53282" name="组合 2"/>
            <p:cNvGrpSpPr/>
            <p:nvPr/>
          </p:nvGrpSpPr>
          <p:grpSpPr>
            <a:xfrm>
              <a:off x="535578" y="3743325"/>
              <a:ext cx="673059" cy="2936472"/>
              <a:chOff x="822004" y="3102799"/>
              <a:chExt cx="1416751" cy="3435125"/>
            </a:xfrm>
          </p:grpSpPr>
          <p:sp>
            <p:nvSpPr>
              <p:cNvPr id="146" name="矩形 145"/>
              <p:cNvSpPr/>
              <p:nvPr/>
            </p:nvSpPr>
            <p:spPr bwMode="auto">
              <a:xfrm>
                <a:off x="1057946" y="3103360"/>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47" name="矩形 146"/>
              <p:cNvSpPr/>
              <p:nvPr/>
            </p:nvSpPr>
            <p:spPr bwMode="auto">
              <a:xfrm>
                <a:off x="1057946" y="3406927"/>
                <a:ext cx="760264" cy="308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48" name="矩形 147"/>
              <p:cNvSpPr/>
              <p:nvPr/>
            </p:nvSpPr>
            <p:spPr bwMode="auto">
              <a:xfrm>
                <a:off x="1057946" y="3714927"/>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49" name="矩形 148"/>
              <p:cNvSpPr/>
              <p:nvPr/>
            </p:nvSpPr>
            <p:spPr bwMode="auto">
              <a:xfrm>
                <a:off x="1057946" y="401849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0" name="矩形 149"/>
              <p:cNvSpPr/>
              <p:nvPr/>
            </p:nvSpPr>
            <p:spPr bwMode="auto">
              <a:xfrm>
                <a:off x="1057946" y="4324278"/>
                <a:ext cx="760264" cy="3013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1" name="矩形 150"/>
              <p:cNvSpPr/>
              <p:nvPr/>
            </p:nvSpPr>
            <p:spPr bwMode="auto">
              <a:xfrm>
                <a:off x="1057946" y="4625630"/>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2" name="矩形 151"/>
              <p:cNvSpPr/>
              <p:nvPr/>
            </p:nvSpPr>
            <p:spPr bwMode="auto">
              <a:xfrm>
                <a:off x="1057946" y="4931414"/>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3" name="矩形 152"/>
              <p:cNvSpPr/>
              <p:nvPr/>
            </p:nvSpPr>
            <p:spPr bwMode="auto">
              <a:xfrm>
                <a:off x="1057946" y="5237197"/>
                <a:ext cx="760264" cy="3035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4" name="矩形 153"/>
              <p:cNvSpPr/>
              <p:nvPr/>
            </p:nvSpPr>
            <p:spPr bwMode="auto">
              <a:xfrm>
                <a:off x="1057946" y="5540766"/>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5" name="矩形 154"/>
              <p:cNvSpPr/>
              <p:nvPr/>
            </p:nvSpPr>
            <p:spPr bwMode="auto">
              <a:xfrm>
                <a:off x="1057946" y="5846549"/>
                <a:ext cx="760264" cy="305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156" name="矩形 155"/>
              <p:cNvSpPr/>
              <p:nvPr/>
            </p:nvSpPr>
            <p:spPr bwMode="auto">
              <a:xfrm>
                <a:off x="1057946" y="6152333"/>
                <a:ext cx="760264" cy="3035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53294" name="TextBox 16"/>
              <p:cNvSpPr txBox="1"/>
              <p:nvPr/>
            </p:nvSpPr>
            <p:spPr>
              <a:xfrm>
                <a:off x="1210842" y="615129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0</a:t>
                </a:r>
                <a:endParaRPr lang="zh-CN" altLang="en-US" sz="1200" b="1" dirty="0">
                  <a:latin typeface="华文中宋" panose="02010600040101010101" pitchFamily="2" charset="-122"/>
                  <a:ea typeface="华文中宋" panose="02010600040101010101" pitchFamily="2" charset="-122"/>
                </a:endParaRPr>
              </a:p>
            </p:txBody>
          </p:sp>
          <p:sp>
            <p:nvSpPr>
              <p:cNvPr id="53295" name="TextBox 17"/>
              <p:cNvSpPr txBox="1"/>
              <p:nvPr/>
            </p:nvSpPr>
            <p:spPr>
              <a:xfrm>
                <a:off x="1205635" y="584644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a:t>
                </a:r>
                <a:endParaRPr lang="zh-CN" altLang="en-US" sz="1200" b="1" dirty="0">
                  <a:latin typeface="华文中宋" panose="02010600040101010101" pitchFamily="2" charset="-122"/>
                  <a:ea typeface="华文中宋" panose="02010600040101010101" pitchFamily="2" charset="-122"/>
                </a:endParaRPr>
              </a:p>
            </p:txBody>
          </p:sp>
          <p:sp>
            <p:nvSpPr>
              <p:cNvPr id="53296" name="TextBox 18"/>
              <p:cNvSpPr txBox="1"/>
              <p:nvPr/>
            </p:nvSpPr>
            <p:spPr>
              <a:xfrm>
                <a:off x="1218943" y="4643633"/>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5</a:t>
                </a:r>
                <a:endParaRPr lang="zh-CN" altLang="en-US" sz="1200" b="1" dirty="0">
                  <a:latin typeface="华文中宋" panose="02010600040101010101" pitchFamily="2" charset="-122"/>
                  <a:ea typeface="华文中宋" panose="02010600040101010101" pitchFamily="2" charset="-122"/>
                </a:endParaRPr>
              </a:p>
            </p:txBody>
          </p:sp>
          <p:sp>
            <p:nvSpPr>
              <p:cNvPr id="53297" name="TextBox 19"/>
              <p:cNvSpPr txBox="1"/>
              <p:nvPr/>
            </p:nvSpPr>
            <p:spPr>
              <a:xfrm>
                <a:off x="1245553" y="5541596"/>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2</a:t>
                </a:r>
                <a:endParaRPr lang="zh-CN" altLang="en-US" sz="1200" b="1" dirty="0">
                  <a:latin typeface="华文中宋" panose="02010600040101010101" pitchFamily="2" charset="-122"/>
                  <a:ea typeface="华文中宋" panose="02010600040101010101" pitchFamily="2" charset="-122"/>
                </a:endParaRPr>
              </a:p>
            </p:txBody>
          </p:sp>
          <p:sp>
            <p:nvSpPr>
              <p:cNvPr id="53298" name="TextBox 20"/>
              <p:cNvSpPr txBox="1"/>
              <p:nvPr/>
            </p:nvSpPr>
            <p:spPr>
              <a:xfrm>
                <a:off x="1218943" y="5236744"/>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3</a:t>
                </a:r>
                <a:endParaRPr lang="zh-CN" altLang="en-US" sz="1200" b="1" dirty="0">
                  <a:latin typeface="华文中宋" panose="02010600040101010101" pitchFamily="2" charset="-122"/>
                  <a:ea typeface="华文中宋" panose="02010600040101010101" pitchFamily="2" charset="-122"/>
                </a:endParaRPr>
              </a:p>
            </p:txBody>
          </p:sp>
          <p:sp>
            <p:nvSpPr>
              <p:cNvPr id="53299" name="TextBox 21"/>
              <p:cNvSpPr txBox="1"/>
              <p:nvPr/>
            </p:nvSpPr>
            <p:spPr>
              <a:xfrm>
                <a:off x="1192330" y="494018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4</a:t>
                </a:r>
                <a:endParaRPr lang="zh-CN" altLang="en-US" sz="1200" b="1" dirty="0">
                  <a:latin typeface="华文中宋" panose="02010600040101010101" pitchFamily="2" charset="-122"/>
                  <a:ea typeface="华文中宋" panose="02010600040101010101" pitchFamily="2" charset="-122"/>
                </a:endParaRPr>
              </a:p>
            </p:txBody>
          </p:sp>
          <p:sp>
            <p:nvSpPr>
              <p:cNvPr id="53300" name="TextBox 22"/>
              <p:cNvSpPr txBox="1"/>
              <p:nvPr/>
            </p:nvSpPr>
            <p:spPr>
              <a:xfrm>
                <a:off x="1232248" y="4017349"/>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7</a:t>
                </a:r>
                <a:endParaRPr lang="zh-CN" altLang="en-US" sz="1200" b="1" dirty="0">
                  <a:latin typeface="华文中宋" panose="02010600040101010101" pitchFamily="2" charset="-122"/>
                  <a:ea typeface="华文中宋" panose="02010600040101010101" pitchFamily="2" charset="-122"/>
                </a:endParaRPr>
              </a:p>
            </p:txBody>
          </p:sp>
          <p:sp>
            <p:nvSpPr>
              <p:cNvPr id="53301" name="TextBox 23"/>
              <p:cNvSpPr txBox="1"/>
              <p:nvPr/>
            </p:nvSpPr>
            <p:spPr>
              <a:xfrm>
                <a:off x="1205635" y="4322197"/>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6</a:t>
                </a:r>
                <a:endParaRPr lang="zh-CN" altLang="en-US" sz="1200" b="1" dirty="0">
                  <a:latin typeface="华文中宋" panose="02010600040101010101" pitchFamily="2" charset="-122"/>
                  <a:ea typeface="华文中宋" panose="02010600040101010101" pitchFamily="2" charset="-122"/>
                </a:endParaRPr>
              </a:p>
            </p:txBody>
          </p:sp>
          <p:sp>
            <p:nvSpPr>
              <p:cNvPr id="53302" name="TextBox 24"/>
              <p:cNvSpPr txBox="1"/>
              <p:nvPr/>
            </p:nvSpPr>
            <p:spPr>
              <a:xfrm>
                <a:off x="1232248" y="3712498"/>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8</a:t>
                </a:r>
                <a:endParaRPr lang="zh-CN" altLang="en-US" sz="1200" b="1" dirty="0">
                  <a:latin typeface="华文中宋" panose="02010600040101010101" pitchFamily="2" charset="-122"/>
                  <a:ea typeface="华文中宋" panose="02010600040101010101" pitchFamily="2" charset="-122"/>
                </a:endParaRPr>
              </a:p>
            </p:txBody>
          </p:sp>
          <p:sp>
            <p:nvSpPr>
              <p:cNvPr id="53303" name="TextBox 25"/>
              <p:cNvSpPr txBox="1"/>
              <p:nvPr/>
            </p:nvSpPr>
            <p:spPr>
              <a:xfrm>
                <a:off x="1221361" y="3434510"/>
                <a:ext cx="262075"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9</a:t>
                </a:r>
                <a:endParaRPr lang="zh-CN" altLang="en-US" sz="1200" b="1" dirty="0">
                  <a:latin typeface="华文中宋" panose="02010600040101010101" pitchFamily="2" charset="-122"/>
                  <a:ea typeface="华文中宋" panose="02010600040101010101" pitchFamily="2" charset="-122"/>
                </a:endParaRPr>
              </a:p>
            </p:txBody>
          </p:sp>
          <p:sp>
            <p:nvSpPr>
              <p:cNvPr id="53304" name="TextBox 26"/>
              <p:cNvSpPr txBox="1"/>
              <p:nvPr/>
            </p:nvSpPr>
            <p:spPr>
              <a:xfrm>
                <a:off x="822004" y="3129781"/>
                <a:ext cx="1416751" cy="386630"/>
              </a:xfrm>
              <a:prstGeom prst="rect">
                <a:avLst/>
              </a:prstGeom>
              <a:noFill/>
              <a:ln w="9525">
                <a:noFill/>
              </a:ln>
            </p:spPr>
            <p:txBody>
              <a:bodyPr anchor="t" anchorCtr="0">
                <a:spAutoFit/>
              </a:bodyPr>
              <a:p>
                <a:r>
                  <a:rPr lang="en-US" altLang="zh-CN" sz="1200" b="1" dirty="0">
                    <a:latin typeface="华文中宋" panose="02010600040101010101" pitchFamily="2" charset="-122"/>
                    <a:ea typeface="华文中宋" panose="02010600040101010101" pitchFamily="2" charset="-122"/>
                  </a:rPr>
                  <a:t>10</a:t>
                </a:r>
                <a:endParaRPr lang="zh-CN" altLang="en-US" sz="1200" b="1" dirty="0">
                  <a:latin typeface="华文中宋" panose="02010600040101010101" pitchFamily="2" charset="-122"/>
                  <a:ea typeface="华文中宋" panose="02010600040101010101" pitchFamily="2" charset="-122"/>
                </a:endParaRPr>
              </a:p>
            </p:txBody>
          </p:sp>
        </p:grpSp>
        <p:grpSp>
          <p:nvGrpSpPr>
            <p:cNvPr id="53305" name="组合 27"/>
            <p:cNvGrpSpPr/>
            <p:nvPr/>
          </p:nvGrpSpPr>
          <p:grpSpPr>
            <a:xfrm>
              <a:off x="889000" y="6072185"/>
              <a:ext cx="5084194" cy="334964"/>
              <a:chOff x="2133600" y="5181600"/>
              <a:chExt cx="6204441" cy="304802"/>
            </a:xfrm>
          </p:grpSpPr>
          <p:grpSp>
            <p:nvGrpSpPr>
              <p:cNvPr id="134" name="组合 29"/>
              <p:cNvGrpSpPr/>
              <p:nvPr/>
            </p:nvGrpSpPr>
            <p:grpSpPr>
              <a:xfrm>
                <a:off x="2590800" y="5181600"/>
                <a:ext cx="2521204" cy="304802"/>
                <a:chOff x="1600200" y="2819400"/>
                <a:chExt cx="3529684" cy="457203"/>
              </a:xfrm>
              <a:solidFill>
                <a:schemeClr val="bg1"/>
              </a:solidFill>
            </p:grpSpPr>
            <p:sp>
              <p:nvSpPr>
                <p:cNvPr id="142" name="矩形 141"/>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43" name="矩形 142"/>
                <p:cNvSpPr/>
                <p:nvPr/>
              </p:nvSpPr>
              <p:spPr>
                <a:xfrm>
                  <a:off x="2285998" y="2819400"/>
                  <a:ext cx="8967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44" name="矩形 143"/>
                <p:cNvSpPr/>
                <p:nvPr/>
              </p:nvSpPr>
              <p:spPr>
                <a:xfrm>
                  <a:off x="4625749" y="2819400"/>
                  <a:ext cx="5041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45" name="矩形 144"/>
                <p:cNvSpPr/>
                <p:nvPr/>
              </p:nvSpPr>
              <p:spPr>
                <a:xfrm>
                  <a:off x="3182733" y="2819402"/>
                  <a:ext cx="1449331" cy="4572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35" name="组合 34"/>
              <p:cNvGrpSpPr/>
              <p:nvPr/>
            </p:nvGrpSpPr>
            <p:grpSpPr>
              <a:xfrm>
                <a:off x="5365476" y="5181600"/>
                <a:ext cx="2972565" cy="304800"/>
                <a:chOff x="1964308" y="2819400"/>
                <a:chExt cx="4161591" cy="457200"/>
              </a:xfrm>
              <a:solidFill>
                <a:schemeClr val="bg1"/>
              </a:solidFill>
            </p:grpSpPr>
            <p:sp>
              <p:nvSpPr>
                <p:cNvPr id="138" name="矩形 137"/>
                <p:cNvSpPr/>
                <p:nvPr/>
              </p:nvSpPr>
              <p:spPr>
                <a:xfrm>
                  <a:off x="1964308" y="2819400"/>
                  <a:ext cx="1082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39" name="矩形 138"/>
                <p:cNvSpPr/>
                <p:nvPr/>
              </p:nvSpPr>
              <p:spPr>
                <a:xfrm>
                  <a:off x="3046707" y="2819400"/>
                  <a:ext cx="955099"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40" name="矩形 139"/>
                <p:cNvSpPr/>
                <p:nvPr/>
              </p:nvSpPr>
              <p:spPr>
                <a:xfrm>
                  <a:off x="5287699"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41" name="矩形 140"/>
                <p:cNvSpPr/>
                <p:nvPr/>
              </p:nvSpPr>
              <p:spPr>
                <a:xfrm>
                  <a:off x="4001806" y="2819400"/>
                  <a:ext cx="128589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36" name="直接箭头连接符 135"/>
              <p:cNvCxnSpPr>
                <a:endCxn id="142" idx="1"/>
              </p:cNvCxnSpPr>
              <p:nvPr/>
            </p:nvCxnSpPr>
            <p:spPr>
              <a:xfrm>
                <a:off x="2133947" y="5334593"/>
                <a:ext cx="455960"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4845389" y="5334593"/>
                <a:ext cx="458999" cy="1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3310" name="组合 40"/>
            <p:cNvGrpSpPr/>
            <p:nvPr/>
          </p:nvGrpSpPr>
          <p:grpSpPr>
            <a:xfrm>
              <a:off x="896938" y="4525963"/>
              <a:ext cx="5054776" cy="303212"/>
              <a:chOff x="2133600" y="5181598"/>
              <a:chExt cx="5768925" cy="304802"/>
            </a:xfrm>
          </p:grpSpPr>
          <p:grpSp>
            <p:nvGrpSpPr>
              <p:cNvPr id="122" name="组合 29"/>
              <p:cNvGrpSpPr/>
              <p:nvPr/>
            </p:nvGrpSpPr>
            <p:grpSpPr>
              <a:xfrm>
                <a:off x="2590800" y="5181600"/>
                <a:ext cx="2286000" cy="304800"/>
                <a:chOff x="1600200" y="2819400"/>
                <a:chExt cx="3200400" cy="457200"/>
              </a:xfrm>
              <a:solidFill>
                <a:schemeClr val="bg1"/>
              </a:solidFill>
            </p:grpSpPr>
            <p:sp>
              <p:nvSpPr>
                <p:cNvPr id="130" name="矩形 129"/>
                <p:cNvSpPr/>
                <p:nvPr/>
              </p:nvSpPr>
              <p:spPr>
                <a:xfrm>
                  <a:off x="1600200" y="2819400"/>
                  <a:ext cx="6858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31" name="矩形 130"/>
                <p:cNvSpPr/>
                <p:nvPr/>
              </p:nvSpPr>
              <p:spPr>
                <a:xfrm>
                  <a:off x="2286000" y="2819400"/>
                  <a:ext cx="7620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32" name="矩形 131"/>
                <p:cNvSpPr/>
                <p:nvPr/>
              </p:nvSpPr>
              <p:spPr>
                <a:xfrm>
                  <a:off x="3962400" y="2819400"/>
                  <a:ext cx="8382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33" name="矩形 132"/>
                <p:cNvSpPr/>
                <p:nvPr/>
              </p:nvSpPr>
              <p:spPr>
                <a:xfrm>
                  <a:off x="3047999" y="2819400"/>
                  <a:ext cx="13335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-5/2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grpSp>
            <p:nvGrpSpPr>
              <p:cNvPr id="123" name="组合 34"/>
              <p:cNvGrpSpPr/>
              <p:nvPr/>
            </p:nvGrpSpPr>
            <p:grpSpPr>
              <a:xfrm>
                <a:off x="5105398" y="5181598"/>
                <a:ext cx="2797127" cy="304802"/>
                <a:chOff x="1600197" y="2819397"/>
                <a:chExt cx="3915979" cy="457203"/>
              </a:xfrm>
              <a:solidFill>
                <a:schemeClr val="bg1"/>
              </a:solidFill>
            </p:grpSpPr>
            <p:sp>
              <p:nvSpPr>
                <p:cNvPr id="126" name="矩形 125"/>
                <p:cNvSpPr/>
                <p:nvPr/>
              </p:nvSpPr>
              <p:spPr>
                <a:xfrm>
                  <a:off x="1600197" y="2819401"/>
                  <a:ext cx="107179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27" name="矩形 126"/>
                <p:cNvSpPr/>
                <p:nvPr/>
              </p:nvSpPr>
              <p:spPr>
                <a:xfrm>
                  <a:off x="2671991" y="2819401"/>
                  <a:ext cx="711424"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7</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28" name="矩形 127"/>
                <p:cNvSpPr/>
                <p:nvPr/>
              </p:nvSpPr>
              <p:spPr>
                <a:xfrm>
                  <a:off x="4739286" y="2819397"/>
                  <a:ext cx="776890"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29" name="矩形 128"/>
                <p:cNvSpPr/>
                <p:nvPr/>
              </p:nvSpPr>
              <p:spPr>
                <a:xfrm>
                  <a:off x="3383415" y="2819401"/>
                  <a:ext cx="1355871" cy="45719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24" name="直接箭头连接符 123"/>
              <p:cNvCxnSpPr>
                <a:endCxn id="130" idx="1"/>
              </p:cNvCxnSpPr>
              <p:nvPr/>
            </p:nvCxnSpPr>
            <p:spPr>
              <a:xfrm>
                <a:off x="2133392"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4646436" y="5334059"/>
                <a:ext cx="457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3315" name="组合 53"/>
            <p:cNvGrpSpPr/>
            <p:nvPr/>
          </p:nvGrpSpPr>
          <p:grpSpPr>
            <a:xfrm>
              <a:off x="922338" y="5054600"/>
              <a:ext cx="2378077" cy="304800"/>
              <a:chOff x="4648200" y="5181600"/>
              <a:chExt cx="3170769" cy="304800"/>
            </a:xfrm>
          </p:grpSpPr>
          <p:grpSp>
            <p:nvGrpSpPr>
              <p:cNvPr id="116" name="组合 34"/>
              <p:cNvGrpSpPr/>
              <p:nvPr/>
            </p:nvGrpSpPr>
            <p:grpSpPr>
              <a:xfrm>
                <a:off x="5105400" y="5181600"/>
                <a:ext cx="2713569" cy="304800"/>
                <a:chOff x="1600200" y="2819400"/>
                <a:chExt cx="3798996" cy="457200"/>
              </a:xfrm>
              <a:solidFill>
                <a:schemeClr val="bg1"/>
              </a:solidFill>
            </p:grpSpPr>
            <p:sp>
              <p:nvSpPr>
                <p:cNvPr id="118" name="矩形 117"/>
                <p:cNvSpPr/>
                <p:nvPr/>
              </p:nvSpPr>
              <p:spPr>
                <a:xfrm>
                  <a:off x="1600200" y="2819400"/>
                  <a:ext cx="1192935"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11</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9" name="矩形 118"/>
                <p:cNvSpPr/>
                <p:nvPr/>
              </p:nvSpPr>
              <p:spPr>
                <a:xfrm>
                  <a:off x="2793135" y="2819400"/>
                  <a:ext cx="11233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13</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20" name="矩形 119"/>
                <p:cNvSpPr/>
                <p:nvPr/>
              </p:nvSpPr>
              <p:spPr>
                <a:xfrm>
                  <a:off x="4636063"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21" name="矩形 120"/>
                <p:cNvSpPr/>
                <p:nvPr/>
              </p:nvSpPr>
              <p:spPr>
                <a:xfrm>
                  <a:off x="3777549"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17" name="直接箭头连接符 116"/>
              <p:cNvCxnSpPr/>
              <p:nvPr/>
            </p:nvCxnSpPr>
            <p:spPr>
              <a:xfrm>
                <a:off x="4647302" y="5334996"/>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3318" name="组合 60"/>
            <p:cNvGrpSpPr/>
            <p:nvPr/>
          </p:nvGrpSpPr>
          <p:grpSpPr>
            <a:xfrm>
              <a:off x="903288" y="5541963"/>
              <a:ext cx="2397127" cy="304800"/>
              <a:chOff x="4648200" y="5181600"/>
              <a:chExt cx="3196169" cy="304800"/>
            </a:xfrm>
          </p:grpSpPr>
          <p:grpSp>
            <p:nvGrpSpPr>
              <p:cNvPr id="110" name="组合 34"/>
              <p:cNvGrpSpPr/>
              <p:nvPr/>
            </p:nvGrpSpPr>
            <p:grpSpPr>
              <a:xfrm>
                <a:off x="5105398" y="5181600"/>
                <a:ext cx="2738971" cy="304800"/>
                <a:chOff x="1600197" y="2819400"/>
                <a:chExt cx="3834560" cy="457200"/>
              </a:xfrm>
              <a:solidFill>
                <a:schemeClr val="bg1"/>
              </a:solidFill>
            </p:grpSpPr>
            <p:sp>
              <p:nvSpPr>
                <p:cNvPr id="112" name="矩形 111"/>
                <p:cNvSpPr/>
                <p:nvPr/>
              </p:nvSpPr>
              <p:spPr>
                <a:xfrm>
                  <a:off x="1600197" y="2819400"/>
                  <a:ext cx="1310414"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9</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3" name="矩形 112"/>
                <p:cNvSpPr/>
                <p:nvPr/>
              </p:nvSpPr>
              <p:spPr>
                <a:xfrm>
                  <a:off x="2910614" y="2819400"/>
                  <a:ext cx="902496"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4" name="矩形 113"/>
                <p:cNvSpPr/>
                <p:nvPr/>
              </p:nvSpPr>
              <p:spPr>
                <a:xfrm>
                  <a:off x="4671624" y="2819400"/>
                  <a:ext cx="763133"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Vrinda"/>
                    </a:rPr>
                    <a:t>^</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5" name="矩形 114"/>
                <p:cNvSpPr/>
                <p:nvPr/>
              </p:nvSpPr>
              <p:spPr>
                <a:xfrm>
                  <a:off x="3813110" y="2819400"/>
                  <a:ext cx="914400" cy="4572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a:t>
                  </a:r>
                  <a:endParaRPr kumimoji="0" lang="zh-CN" altLang="en-US" sz="12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pSp>
          <p:cxnSp>
            <p:nvCxnSpPr>
              <p:cNvPr id="111" name="直接箭头连接符 110"/>
              <p:cNvCxnSpPr/>
              <p:nvPr/>
            </p:nvCxnSpPr>
            <p:spPr>
              <a:xfrm>
                <a:off x="4649455" y="5334435"/>
                <a:ext cx="4583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3321" name="TextBox 1"/>
            <p:cNvSpPr txBox="1"/>
            <p:nvPr/>
          </p:nvSpPr>
          <p:spPr>
            <a:xfrm>
              <a:off x="1626932" y="4155414"/>
              <a:ext cx="9682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3322" name="TextBox 87"/>
            <p:cNvSpPr txBox="1"/>
            <p:nvPr/>
          </p:nvSpPr>
          <p:spPr>
            <a:xfrm>
              <a:off x="4171647" y="4155414"/>
              <a:ext cx="1436479"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4</a:t>
              </a:r>
              <a:endParaRPr lang="zh-CN" altLang="en-US" sz="1600" baseline="-25000" dirty="0">
                <a:latin typeface="等线" panose="02010600030101010101" pitchFamily="2" charset="-122"/>
                <a:ea typeface="等线" panose="02010600030101010101" pitchFamily="2" charset="-122"/>
              </a:endParaRPr>
            </a:p>
          </p:txBody>
        </p:sp>
        <p:sp>
          <p:nvSpPr>
            <p:cNvPr id="53323" name="TextBox 88"/>
            <p:cNvSpPr txBox="1"/>
            <p:nvPr/>
          </p:nvSpPr>
          <p:spPr>
            <a:xfrm>
              <a:off x="3151551" y="3741910"/>
              <a:ext cx="648308" cy="354986"/>
            </a:xfrm>
            <a:prstGeom prst="rect">
              <a:avLst/>
            </a:prstGeom>
            <a:noFill/>
            <a:ln w="9525">
              <a:noFill/>
            </a:ln>
          </p:spPr>
          <p:txBody>
            <a:bodyPr anchor="t" anchorCtr="0">
              <a:spAutoFit/>
            </a:bodyPr>
            <a:p>
              <a:r>
                <a:rPr lang="en-US" altLang="zh-CN" sz="2000" b="1" baseline="-25000" dirty="0">
                  <a:latin typeface="等线" panose="02010600030101010101" pitchFamily="2" charset="-122"/>
                  <a:ea typeface="等线" panose="02010600030101010101" pitchFamily="2" charset="-122"/>
                </a:rPr>
                <a:t>ET</a:t>
              </a:r>
              <a:endParaRPr lang="zh-CN" altLang="en-US" sz="2000" b="1" baseline="-25000" dirty="0">
                <a:latin typeface="等线" panose="02010600030101010101" pitchFamily="2" charset="-122"/>
                <a:ea typeface="等线" panose="02010600030101010101" pitchFamily="2" charset="-122"/>
              </a:endParaRPr>
            </a:p>
          </p:txBody>
        </p:sp>
        <p:sp>
          <p:nvSpPr>
            <p:cNvPr id="53324" name="TextBox 89"/>
            <p:cNvSpPr txBox="1"/>
            <p:nvPr/>
          </p:nvSpPr>
          <p:spPr>
            <a:xfrm>
              <a:off x="3260606" y="5002586"/>
              <a:ext cx="963440"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3</a:t>
              </a:r>
              <a:endParaRPr lang="zh-CN" altLang="en-US" sz="1600" baseline="-25000" dirty="0">
                <a:latin typeface="等线" panose="02010600030101010101" pitchFamily="2" charset="-122"/>
                <a:ea typeface="等线" panose="02010600030101010101" pitchFamily="2" charset="-122"/>
              </a:endParaRPr>
            </a:p>
          </p:txBody>
        </p:sp>
        <p:sp>
          <p:nvSpPr>
            <p:cNvPr id="53325" name="TextBox 90"/>
            <p:cNvSpPr txBox="1"/>
            <p:nvPr/>
          </p:nvSpPr>
          <p:spPr>
            <a:xfrm>
              <a:off x="3147582" y="5461855"/>
              <a:ext cx="924216" cy="403950"/>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5</a:t>
              </a:r>
              <a:endParaRPr lang="zh-CN" altLang="en-US" sz="1600" baseline="-25000" dirty="0">
                <a:latin typeface="等线" panose="02010600030101010101" pitchFamily="2" charset="-122"/>
                <a:ea typeface="等线" panose="02010600030101010101" pitchFamily="2" charset="-122"/>
              </a:endParaRPr>
            </a:p>
          </p:txBody>
        </p:sp>
        <p:sp>
          <p:nvSpPr>
            <p:cNvPr id="53326" name="TextBox 91"/>
            <p:cNvSpPr txBox="1"/>
            <p:nvPr/>
          </p:nvSpPr>
          <p:spPr>
            <a:xfrm>
              <a:off x="1739759" y="6309907"/>
              <a:ext cx="961852" cy="403951"/>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0</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endParaRPr lang="zh-CN" altLang="en-US" sz="1600" baseline="-25000" dirty="0">
                <a:latin typeface="等线" panose="02010600030101010101" pitchFamily="2" charset="-122"/>
                <a:ea typeface="等线" panose="02010600030101010101" pitchFamily="2" charset="-122"/>
              </a:endParaRPr>
            </a:p>
          </p:txBody>
        </p:sp>
        <p:sp>
          <p:nvSpPr>
            <p:cNvPr id="53327" name="TextBox 92"/>
            <p:cNvSpPr txBox="1"/>
            <p:nvPr/>
          </p:nvSpPr>
          <p:spPr>
            <a:xfrm>
              <a:off x="3836249" y="6309908"/>
              <a:ext cx="1011993" cy="403952"/>
            </a:xfrm>
            <a:prstGeom prst="rect">
              <a:avLst/>
            </a:prstGeom>
            <a:noFill/>
            <a:ln w="9525">
              <a:noFill/>
            </a:ln>
          </p:spPr>
          <p:txBody>
            <a:bodyPr anchor="t" anchorCtr="0">
              <a:spAutoFit/>
            </a:bodyPr>
            <a:p>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1</a:t>
              </a:r>
              <a:r>
                <a:rPr lang="en-US" altLang="zh-CN" sz="1600" dirty="0">
                  <a:latin typeface="等线" panose="02010600030101010101" pitchFamily="2" charset="-122"/>
                  <a:ea typeface="等线" panose="02010600030101010101" pitchFamily="2" charset="-122"/>
                </a:rPr>
                <a:t>P</a:t>
              </a:r>
              <a:r>
                <a:rPr lang="en-US" altLang="zh-CN" sz="1600" baseline="-25000" dirty="0">
                  <a:latin typeface="等线" panose="02010600030101010101" pitchFamily="2" charset="-122"/>
                  <a:ea typeface="等线" panose="02010600030101010101" pitchFamily="2" charset="-122"/>
                </a:rPr>
                <a:t>2</a:t>
              </a:r>
              <a:endParaRPr lang="zh-CN" altLang="en-US" sz="1600" baseline="-25000" dirty="0">
                <a:latin typeface="等线" panose="02010600030101010101" pitchFamily="2" charset="-122"/>
                <a:ea typeface="等线" panose="02010600030101010101" pitchFamily="2" charset="-122"/>
              </a:endParaRPr>
            </a:p>
          </p:txBody>
        </p:sp>
      </p:grpSp>
      <p:sp>
        <p:nvSpPr>
          <p:cNvPr id="53328" name="矩形 2"/>
          <p:cNvSpPr/>
          <p:nvPr/>
        </p:nvSpPr>
        <p:spPr>
          <a:xfrm>
            <a:off x="6543675" y="900113"/>
            <a:ext cx="2636838" cy="2400300"/>
          </a:xfrm>
          <a:prstGeom prst="rect">
            <a:avLst/>
          </a:prstGeom>
          <a:noFill/>
          <a:ln w="9525">
            <a:noFill/>
          </a:ln>
        </p:spPr>
        <p:txBody>
          <a:bodyPr anchor="t" anchorCtr="0">
            <a:spAutoFit/>
          </a:bodyPr>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(1)ET-&gt;AEL</a:t>
            </a:r>
            <a:r>
              <a:rPr lang="zh-CN" altLang="en-US" sz="2000" b="1" dirty="0">
                <a:solidFill>
                  <a:schemeClr val="tx1"/>
                </a:solidFill>
                <a:latin typeface="楷体" panose="02010609060101010101" pitchFamily="49" charset="-122"/>
                <a:ea typeface="楷体" panose="02010609060101010101" pitchFamily="49" charset="-122"/>
              </a:rPr>
              <a:t>，排序</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配对、取整、填充</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(3)y++</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(4)</a:t>
            </a:r>
            <a:r>
              <a:rPr lang="zh-CN" altLang="en-US" sz="2000" b="1" dirty="0">
                <a:solidFill>
                  <a:schemeClr val="tx1"/>
                </a:solidFill>
                <a:latin typeface="楷体" panose="02010609060101010101" pitchFamily="49" charset="-122"/>
                <a:ea typeface="楷体" panose="02010609060101010101" pitchFamily="49" charset="-122"/>
              </a:rPr>
              <a:t>删除</a:t>
            </a:r>
            <a:r>
              <a:rPr lang="en-US" altLang="zh-CN" sz="2000" b="1" dirty="0">
                <a:solidFill>
                  <a:schemeClr val="tx1"/>
                </a:solidFill>
                <a:latin typeface="楷体" panose="02010609060101010101" pitchFamily="49" charset="-122"/>
                <a:ea typeface="楷体" panose="02010609060101010101" pitchFamily="49" charset="-122"/>
              </a:rPr>
              <a:t>y</a:t>
            </a:r>
            <a:r>
              <a:rPr lang="en-US" altLang="zh-CN" sz="2000" b="1" baseline="-25000" dirty="0">
                <a:solidFill>
                  <a:schemeClr val="tx1"/>
                </a:solidFill>
                <a:latin typeface="楷体" panose="02010609060101010101" pitchFamily="49" charset="-122"/>
                <a:ea typeface="楷体" panose="02010609060101010101" pitchFamily="49" charset="-122"/>
              </a:rPr>
              <a:t>max</a:t>
            </a:r>
            <a:r>
              <a:rPr lang="en-US" altLang="zh-CN" sz="2000" b="1" dirty="0">
                <a:solidFill>
                  <a:schemeClr val="tx1"/>
                </a:solidFill>
                <a:latin typeface="楷体" panose="02010609060101010101" pitchFamily="49" charset="-122"/>
                <a:ea typeface="楷体" panose="02010609060101010101" pitchFamily="49" charset="-122"/>
              </a:rPr>
              <a:t>=y</a:t>
            </a:r>
            <a:r>
              <a:rPr lang="zh-CN" altLang="en-US" sz="2000" b="1" dirty="0">
                <a:solidFill>
                  <a:schemeClr val="tx1"/>
                </a:solidFill>
                <a:latin typeface="楷体" panose="02010609060101010101" pitchFamily="49" charset="-122"/>
                <a:ea typeface="楷体" panose="02010609060101010101" pitchFamily="49" charset="-122"/>
              </a:rPr>
              <a:t>的边 </a:t>
            </a:r>
            <a:endParaRPr lang="en-US" altLang="zh-CN" sz="2000" b="1" dirty="0">
              <a:solidFill>
                <a:schemeClr val="tx1"/>
              </a:solidFill>
              <a:latin typeface="楷体" panose="02010609060101010101" pitchFamily="49" charset="-122"/>
              <a:ea typeface="楷体" panose="02010609060101010101" pitchFamily="49" charset="-122"/>
            </a:endParaRPr>
          </a:p>
          <a:p>
            <a:pPr marL="0" lvl="2" indent="0" algn="l" rtl="0" eaLnBrk="1" fontAlgn="base" hangingPunct="1">
              <a:lnSpc>
                <a:spcPct val="150000"/>
              </a:lnSpc>
              <a:spcBef>
                <a:spcPct val="0"/>
              </a:spcBef>
              <a:spcAft>
                <a:spcPct val="0"/>
              </a:spcAft>
              <a:buNone/>
            </a:pPr>
            <a:r>
              <a:rPr lang="en-US" altLang="zh-CN" sz="2000" b="1" dirty="0">
                <a:solidFill>
                  <a:schemeClr val="tx1"/>
                </a:solidFill>
                <a:latin typeface="楷体" panose="02010609060101010101" pitchFamily="49" charset="-122"/>
                <a:ea typeface="楷体" panose="02010609060101010101" pitchFamily="49" charset="-122"/>
              </a:rPr>
              <a:t>(5)x+=deltax</a:t>
            </a:r>
            <a:endParaRPr lang="en-US" altLang="zh-CN" sz="2000" b="1" dirty="0">
              <a:solidFill>
                <a:schemeClr val="tx1"/>
              </a:solidFill>
              <a:latin typeface="楷体" panose="02010609060101010101" pitchFamily="49" charset="-122"/>
              <a:ea typeface="楷体" panose="02010609060101010101" pitchFamily="49" charset="-122"/>
            </a:endParaRPr>
          </a:p>
        </p:txBody>
      </p:sp>
      <p:sp>
        <p:nvSpPr>
          <p:cNvPr id="157" name="矩形 156"/>
          <p:cNvSpPr/>
          <p:nvPr/>
        </p:nvSpPr>
        <p:spPr bwMode="auto">
          <a:xfrm>
            <a:off x="2749550" y="3744913"/>
            <a:ext cx="771525" cy="2698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3</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4</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sp>
        <p:nvSpPr>
          <p:cNvPr id="158" name="矩形 157"/>
          <p:cNvSpPr/>
          <p:nvPr/>
        </p:nvSpPr>
        <p:spPr bwMode="auto">
          <a:xfrm>
            <a:off x="5132388" y="3744913"/>
            <a:ext cx="771525" cy="2698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2</a:t>
            </a:r>
            <a:r>
              <a:rPr kumimoji="0" lang="en-US" altLang="zh-CN" sz="1600" b="0" i="0" u="none" strike="noStrike" kern="1200" cap="none" spc="0" normalizeH="0" baseline="0" noProof="0">
                <a:ln>
                  <a:noFill/>
                </a:ln>
                <a:solidFill>
                  <a:schemeClr val="tx1"/>
                </a:solidFill>
                <a:effectLst/>
                <a:uLnTx/>
                <a:uFillTx/>
                <a:latin typeface="+mn-lt"/>
                <a:ea typeface="+mn-ea"/>
                <a:cs typeface="+mn-cs"/>
              </a:rPr>
              <a:t>P</a:t>
            </a:r>
            <a:r>
              <a:rPr kumimoji="0" lang="en-US" altLang="zh-CN" sz="1600" b="0" i="0" u="none" strike="noStrike" kern="1200" cap="none" spc="0" normalizeH="0" baseline="-25000" noProof="0">
                <a:ln>
                  <a:noFill/>
                </a:ln>
                <a:solidFill>
                  <a:schemeClr val="tx1"/>
                </a:solidFill>
                <a:effectLst/>
                <a:uLnTx/>
                <a:uFillTx/>
                <a:latin typeface="+mn-lt"/>
                <a:ea typeface="+mn-ea"/>
                <a:cs typeface="+mn-cs"/>
              </a:rPr>
              <a:t>3</a:t>
            </a:r>
            <a:endParaRPr kumimoji="0" lang="zh-CN" altLang="en-US" sz="1600" b="0" i="0"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500" fill="hold"/>
                                        <p:tgtEl>
                                          <p:spTgt spid="157"/>
                                        </p:tgtEl>
                                        <p:attrNameLst>
                                          <p:attrName>ppt_x</p:attrName>
                                        </p:attrNameLst>
                                      </p:cBhvr>
                                      <p:tavLst>
                                        <p:tav tm="0">
                                          <p:val>
                                            <p:strVal val="#ppt_x"/>
                                          </p:val>
                                        </p:tav>
                                        <p:tav tm="100000">
                                          <p:val>
                                            <p:strVal val="#ppt_x"/>
                                          </p:val>
                                        </p:tav>
                                      </p:tavLst>
                                    </p:anim>
                                    <p:anim calcmode="lin" valueType="num">
                                      <p:cBhvr additive="base">
                                        <p:cTn id="13" dur="500" fill="hold"/>
                                        <p:tgtEl>
                                          <p:spTgt spid="15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58"/>
                                        </p:tgtEl>
                                        <p:attrNameLst>
                                          <p:attrName>style.visibility</p:attrName>
                                        </p:attrNameLst>
                                      </p:cBhvr>
                                      <p:to>
                                        <p:strVal val="visible"/>
                                      </p:to>
                                    </p:set>
                                    <p:anim calcmode="lin" valueType="num">
                                      <p:cBhvr additive="base">
                                        <p:cTn id="16" dur="500" fill="hold"/>
                                        <p:tgtEl>
                                          <p:spTgt spid="158"/>
                                        </p:tgtEl>
                                        <p:attrNameLst>
                                          <p:attrName>ppt_x</p:attrName>
                                        </p:attrNameLst>
                                      </p:cBhvr>
                                      <p:tavLst>
                                        <p:tav tm="0">
                                          <p:val>
                                            <p:strVal val="#ppt_x"/>
                                          </p:val>
                                        </p:tav>
                                        <p:tav tm="100000">
                                          <p:val>
                                            <p:strVal val="#ppt_x"/>
                                          </p:val>
                                        </p:tav>
                                      </p:tavLst>
                                    </p:anim>
                                    <p:anim calcmode="lin" valueType="num">
                                      <p:cBhvr additive="base">
                                        <p:cTn id="17"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arn(inVertical)">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p:txBody>
          <a:bodyPr vert="horz" wrap="square" lIns="91440" tIns="45720" rIns="91440" bIns="45720" anchor="ctr" anchorCtr="0"/>
          <a:p>
            <a:endParaRPr lang="zh-CN" altLang="en-US" dirty="0"/>
          </a:p>
        </p:txBody>
      </p:sp>
      <p:sp>
        <p:nvSpPr>
          <p:cNvPr id="54274" name="内容占位符 2"/>
          <p:cNvSpPr>
            <a:spLocks noGrp="1"/>
          </p:cNvSpPr>
          <p:nvPr>
            <p:ph idx="1"/>
          </p:nvPr>
        </p:nvSpPr>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另一个例子（略）</a:t>
            </a:r>
            <a:endParaRPr lang="zh-CN" altLang="en-US" dirty="0">
              <a:latin typeface="楷体" panose="02010609060101010101" pitchFamily="49" charset="-122"/>
              <a:ea typeface="楷体" panose="020106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txBox="1">
            <a:spLocks noGrp="1"/>
          </p:cNvSpPr>
          <p:nvPr/>
        </p:nvSpPr>
        <p:spPr>
          <a:xfrm>
            <a:off x="6553200" y="6248400"/>
            <a:ext cx="2133600" cy="457200"/>
          </a:xfrm>
          <a:prstGeom prst="rect">
            <a:avLst/>
          </a:prstGeom>
          <a:noFill/>
          <a:ln w="9525">
            <a:noFill/>
          </a:ln>
        </p:spPr>
        <p:txBody>
          <a:bodyPr anchor="b" anchorCtr="0"/>
          <a:p>
            <a:pPr algn="r"/>
            <a:fld id="{9A0DB2DC-4C9A-4742-B13C-FB6460FD3503}" type="slidenum">
              <a:rPr lang="zh-CN" altLang="en-US" sz="1200" dirty="0">
                <a:latin typeface="Arial Black" panose="020B0A04020102020204" pitchFamily="34" charset="0"/>
                <a:ea typeface="宋体" panose="02010600030101010101" pitchFamily="2" charset="-122"/>
              </a:rPr>
            </a:fld>
            <a:endParaRPr lang="zh-CN" altLang="en-US" sz="1200" dirty="0">
              <a:latin typeface="Arial Black" panose="020B0A04020102020204" pitchFamily="34" charset="0"/>
              <a:ea typeface="宋体" panose="02010600030101010101" pitchFamily="2" charset="-122"/>
            </a:endParaRPr>
          </a:p>
        </p:txBody>
      </p:sp>
      <p:sp>
        <p:nvSpPr>
          <p:cNvPr id="55298" name="Rectangle 2"/>
          <p:cNvSpPr>
            <a:spLocks noGrp="1"/>
          </p:cNvSpPr>
          <p:nvPr>
            <p:ph type="title" idx="4294967295"/>
          </p:nvPr>
        </p:nvSpPr>
        <p:spPr>
          <a:xfrm>
            <a:off x="457200" y="274638"/>
            <a:ext cx="4043363" cy="1143000"/>
          </a:xfrm>
        </p:spPr>
        <p:txBody>
          <a:bodyPr vert="horz" wrap="square" lIns="91440" tIns="45720" rIns="91440" bIns="45720" anchor="ctr" anchorCtr="0"/>
          <a:p>
            <a:pPr algn="r" eaLnBrk="1" hangingPunct="1"/>
            <a:r>
              <a:rPr lang="en-US" altLang="zh-CN" sz="3600" dirty="0">
                <a:latin typeface="楷体" panose="02010609060101010101" pitchFamily="49" charset="-122"/>
                <a:ea typeface="楷体" panose="02010609060101010101" pitchFamily="49" charset="-122"/>
              </a:rPr>
              <a:t>ET</a:t>
            </a:r>
            <a:endParaRPr lang="zh-CN" altLang="en-US" sz="3600" dirty="0">
              <a:latin typeface="楷体" panose="02010609060101010101" pitchFamily="49" charset="-122"/>
              <a:ea typeface="楷体" panose="02010609060101010101" pitchFamily="49" charset="-122"/>
            </a:endParaRPr>
          </a:p>
        </p:txBody>
      </p:sp>
      <p:graphicFrame>
        <p:nvGraphicFramePr>
          <p:cNvPr id="55299" name="Object 3"/>
          <p:cNvGraphicFramePr>
            <a:graphicFrameLocks noGrp="1"/>
          </p:cNvGraphicFramePr>
          <p:nvPr>
            <p:ph sz="half" idx="4294967295"/>
          </p:nvPr>
        </p:nvGraphicFramePr>
        <p:xfrm>
          <a:off x="0" y="28575"/>
          <a:ext cx="3779838" cy="2536825"/>
        </p:xfrm>
        <a:graphic>
          <a:graphicData uri="http://schemas.openxmlformats.org/presentationml/2006/ole">
            <mc:AlternateContent xmlns:mc="http://schemas.openxmlformats.org/markup-compatibility/2006">
              <mc:Choice xmlns:v="urn:schemas-microsoft-com:vml" Requires="v">
                <p:oleObj spid="_x0000_s3078" name="" r:id="rId1" imgW="9553575" imgH="6410325" progId="Paint.Picture">
                  <p:embed/>
                </p:oleObj>
              </mc:Choice>
              <mc:Fallback>
                <p:oleObj name="" r:id="rId1" imgW="9553575" imgH="6410325" progId="Paint.Picture">
                  <p:embed/>
                  <p:pic>
                    <p:nvPicPr>
                      <p:cNvPr id="0" name="图片 3077"/>
                      <p:cNvPicPr/>
                      <p:nvPr/>
                    </p:nvPicPr>
                    <p:blipFill>
                      <a:blip r:embed="rId2"/>
                      <a:stretch>
                        <a:fillRect/>
                      </a:stretch>
                    </p:blipFill>
                    <p:spPr>
                      <a:xfrm>
                        <a:off x="0" y="28575"/>
                        <a:ext cx="3779838" cy="2536825"/>
                      </a:xfrm>
                      <a:prstGeom prst="rect">
                        <a:avLst/>
                      </a:prstGeom>
                      <a:noFill/>
                      <a:ln w="38100">
                        <a:miter/>
                      </a:ln>
                    </p:spPr>
                  </p:pic>
                </p:oleObj>
              </mc:Fallback>
            </mc:AlternateContent>
          </a:graphicData>
        </a:graphic>
      </p:graphicFrame>
      <p:grpSp>
        <p:nvGrpSpPr>
          <p:cNvPr id="55300" name="组合 15"/>
          <p:cNvGrpSpPr/>
          <p:nvPr/>
        </p:nvGrpSpPr>
        <p:grpSpPr>
          <a:xfrm>
            <a:off x="2411413" y="2916238"/>
            <a:ext cx="6732587" cy="3941762"/>
            <a:chOff x="2411760" y="2916238"/>
            <a:chExt cx="6732240" cy="3941762"/>
          </a:xfrm>
        </p:grpSpPr>
        <p:pic>
          <p:nvPicPr>
            <p:cNvPr id="55301" name="Picture 4"/>
            <p:cNvPicPr>
              <a:picLocks noChangeAspect="1"/>
            </p:cNvPicPr>
            <p:nvPr/>
          </p:nvPicPr>
          <p:blipFill>
            <a:blip r:embed="rId3"/>
            <a:stretch>
              <a:fillRect/>
            </a:stretch>
          </p:blipFill>
          <p:spPr>
            <a:xfrm>
              <a:off x="2446338" y="2916238"/>
              <a:ext cx="6697662" cy="3941762"/>
            </a:xfrm>
            <a:prstGeom prst="rect">
              <a:avLst/>
            </a:prstGeom>
            <a:noFill/>
            <a:ln w="9525">
              <a:noFill/>
            </a:ln>
          </p:spPr>
        </p:pic>
        <p:sp>
          <p:nvSpPr>
            <p:cNvPr id="55302" name="TextBox 6"/>
            <p:cNvSpPr txBox="1"/>
            <p:nvPr/>
          </p:nvSpPr>
          <p:spPr>
            <a:xfrm>
              <a:off x="2411760" y="6093296"/>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1</a:t>
              </a:r>
              <a:endParaRPr lang="zh-CN" altLang="en-US" sz="1400" dirty="0">
                <a:latin typeface="Times New Roman" panose="02020603050405020304" pitchFamily="18" charset="0"/>
                <a:ea typeface="华文楷体" panose="02010600040101010101" pitchFamily="2" charset="-122"/>
              </a:endParaRPr>
            </a:p>
          </p:txBody>
        </p:sp>
        <p:sp>
          <p:nvSpPr>
            <p:cNvPr id="55303" name="TextBox 8"/>
            <p:cNvSpPr txBox="1"/>
            <p:nvPr/>
          </p:nvSpPr>
          <p:spPr>
            <a:xfrm>
              <a:off x="2411760" y="5785519"/>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2</a:t>
              </a:r>
              <a:endParaRPr lang="zh-CN" altLang="en-US" sz="1400" dirty="0">
                <a:latin typeface="Times New Roman" panose="02020603050405020304" pitchFamily="18" charset="0"/>
                <a:ea typeface="华文楷体" panose="02010600040101010101" pitchFamily="2" charset="-122"/>
              </a:endParaRPr>
            </a:p>
          </p:txBody>
        </p:sp>
        <p:sp>
          <p:nvSpPr>
            <p:cNvPr id="55304" name="TextBox 9"/>
            <p:cNvSpPr txBox="1"/>
            <p:nvPr/>
          </p:nvSpPr>
          <p:spPr>
            <a:xfrm>
              <a:off x="2411760" y="5445224"/>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3</a:t>
              </a:r>
              <a:endParaRPr lang="zh-CN" altLang="en-US" sz="1400" dirty="0">
                <a:latin typeface="Times New Roman" panose="02020603050405020304" pitchFamily="18" charset="0"/>
                <a:ea typeface="华文楷体" panose="02010600040101010101" pitchFamily="2" charset="-122"/>
              </a:endParaRPr>
            </a:p>
          </p:txBody>
        </p:sp>
        <p:sp>
          <p:nvSpPr>
            <p:cNvPr id="55305" name="TextBox 10"/>
            <p:cNvSpPr txBox="1"/>
            <p:nvPr/>
          </p:nvSpPr>
          <p:spPr>
            <a:xfrm>
              <a:off x="2411760" y="5157192"/>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4</a:t>
              </a:r>
              <a:endParaRPr lang="zh-CN" altLang="en-US" sz="1400" dirty="0">
                <a:latin typeface="Times New Roman" panose="02020603050405020304" pitchFamily="18" charset="0"/>
                <a:ea typeface="华文楷体" panose="02010600040101010101" pitchFamily="2" charset="-122"/>
              </a:endParaRPr>
            </a:p>
          </p:txBody>
        </p:sp>
        <p:sp>
          <p:nvSpPr>
            <p:cNvPr id="55306" name="TextBox 11"/>
            <p:cNvSpPr txBox="1"/>
            <p:nvPr/>
          </p:nvSpPr>
          <p:spPr>
            <a:xfrm>
              <a:off x="2411760" y="4509120"/>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6</a:t>
              </a:r>
              <a:endParaRPr lang="zh-CN" altLang="en-US" sz="1400" dirty="0">
                <a:latin typeface="Times New Roman" panose="02020603050405020304" pitchFamily="18" charset="0"/>
                <a:ea typeface="华文楷体" panose="02010600040101010101" pitchFamily="2" charset="-122"/>
              </a:endParaRPr>
            </a:p>
          </p:txBody>
        </p:sp>
        <p:sp>
          <p:nvSpPr>
            <p:cNvPr id="55307" name="TextBox 12"/>
            <p:cNvSpPr txBox="1"/>
            <p:nvPr/>
          </p:nvSpPr>
          <p:spPr>
            <a:xfrm>
              <a:off x="2411760" y="4221088"/>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7</a:t>
              </a:r>
              <a:endParaRPr lang="zh-CN" altLang="en-US" sz="1400" dirty="0">
                <a:latin typeface="Times New Roman" panose="02020603050405020304" pitchFamily="18" charset="0"/>
                <a:ea typeface="华文楷体" panose="02010600040101010101" pitchFamily="2" charset="-122"/>
              </a:endParaRPr>
            </a:p>
          </p:txBody>
        </p:sp>
        <p:sp>
          <p:nvSpPr>
            <p:cNvPr id="55308" name="TextBox 13"/>
            <p:cNvSpPr txBox="1"/>
            <p:nvPr/>
          </p:nvSpPr>
          <p:spPr>
            <a:xfrm>
              <a:off x="2411760" y="3861048"/>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8</a:t>
              </a:r>
              <a:endParaRPr lang="zh-CN" altLang="en-US" sz="1400" dirty="0">
                <a:latin typeface="Times New Roman" panose="02020603050405020304" pitchFamily="18" charset="0"/>
                <a:ea typeface="华文楷体" panose="02010600040101010101" pitchFamily="2" charset="-122"/>
              </a:endParaRPr>
            </a:p>
          </p:txBody>
        </p:sp>
        <p:sp>
          <p:nvSpPr>
            <p:cNvPr id="55309" name="TextBox 14"/>
            <p:cNvSpPr txBox="1"/>
            <p:nvPr/>
          </p:nvSpPr>
          <p:spPr>
            <a:xfrm>
              <a:off x="2411760" y="3573016"/>
              <a:ext cx="216024" cy="307777"/>
            </a:xfrm>
            <a:prstGeom prst="rect">
              <a:avLst/>
            </a:prstGeom>
            <a:noFill/>
            <a:ln w="9525">
              <a:noFill/>
            </a:ln>
          </p:spPr>
          <p:txBody>
            <a:bodyPr anchor="t" anchorCtr="0">
              <a:spAutoFit/>
            </a:bodyPr>
            <a:p>
              <a:r>
                <a:rPr lang="en-US" altLang="zh-CN" sz="1400" dirty="0">
                  <a:latin typeface="Times New Roman" panose="02020603050405020304" pitchFamily="18" charset="0"/>
                  <a:ea typeface="华文楷体" panose="02010600040101010101" pitchFamily="2" charset="-122"/>
                </a:rPr>
                <a:t>9</a:t>
              </a:r>
              <a:endParaRPr lang="zh-CN" altLang="en-US" sz="1400" dirty="0">
                <a:latin typeface="Times New Roman" panose="02020603050405020304" pitchFamily="18" charset="0"/>
                <a:ea typeface="华文楷体" panose="02010600040101010101" pitchFamily="2" charset="-122"/>
              </a:endParaRPr>
            </a:p>
          </p:txBody>
        </p:sp>
      </p:grpSp>
      <p:graphicFrame>
        <p:nvGraphicFramePr>
          <p:cNvPr id="55310" name="对象 2"/>
          <p:cNvGraphicFramePr>
            <a:graphicFrameLocks noGrp="1"/>
          </p:cNvGraphicFramePr>
          <p:nvPr/>
        </p:nvGraphicFramePr>
        <p:xfrm>
          <a:off x="5148263" y="1773238"/>
          <a:ext cx="3646487" cy="503237"/>
        </p:xfrm>
        <a:graphic>
          <a:graphicData uri="http://schemas.openxmlformats.org/presentationml/2006/ole">
            <mc:AlternateContent xmlns:mc="http://schemas.openxmlformats.org/markup-compatibility/2006">
              <mc:Choice xmlns:v="urn:schemas-microsoft-com:vml" Requires="v">
                <p:oleObj spid="_x0000_s3084" name="" r:id="rId4" imgW="7753350" imgH="1085850" progId="PBrush">
                  <p:embed/>
                </p:oleObj>
              </mc:Choice>
              <mc:Fallback>
                <p:oleObj name="" r:id="rId4" imgW="7753350" imgH="1085850" progId="PBrush">
                  <p:embed/>
                  <p:pic>
                    <p:nvPicPr>
                      <p:cNvPr id="0" name="图片 3083"/>
                      <p:cNvPicPr/>
                      <p:nvPr/>
                    </p:nvPicPr>
                    <p:blipFill>
                      <a:blip r:embed="rId5"/>
                      <a:stretch>
                        <a:fillRect/>
                      </a:stretch>
                    </p:blipFill>
                    <p:spPr>
                      <a:xfrm>
                        <a:off x="5148263" y="1773238"/>
                        <a:ext cx="3646487" cy="503237"/>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56322" name="Object 3"/>
          <p:cNvGraphicFramePr>
            <a:graphicFrameLocks noGrp="1"/>
          </p:cNvGraphicFramePr>
          <p:nvPr>
            <p:ph idx="4294967295"/>
          </p:nvPr>
        </p:nvGraphicFramePr>
        <p:xfrm>
          <a:off x="736600" y="1600200"/>
          <a:ext cx="7672388" cy="4525963"/>
        </p:xfrm>
        <a:graphic>
          <a:graphicData uri="http://schemas.openxmlformats.org/presentationml/2006/ole">
            <mc:AlternateContent xmlns:mc="http://schemas.openxmlformats.org/markup-compatibility/2006">
              <mc:Choice xmlns:v="urn:schemas-microsoft-com:vml" Requires="v">
                <p:oleObj spid="_x0000_s3080" name="" r:id="rId1" imgW="10934700" imgH="6210300" progId="Paint.Picture">
                  <p:embed/>
                </p:oleObj>
              </mc:Choice>
              <mc:Fallback>
                <p:oleObj name="" r:id="rId1" imgW="10934700" imgH="6210300" progId="Paint.Picture">
                  <p:embed/>
                  <p:pic>
                    <p:nvPicPr>
                      <p:cNvPr id="0" name="图片 3079"/>
                      <p:cNvPicPr/>
                      <p:nvPr/>
                    </p:nvPicPr>
                    <p:blipFill>
                      <a:blip r:embed="rId2"/>
                      <a:stretch>
                        <a:fillRect/>
                      </a:stretch>
                    </p:blipFill>
                    <p:spPr>
                      <a:xfrm>
                        <a:off x="736600" y="1600200"/>
                        <a:ext cx="7672388" cy="4525963"/>
                      </a:xfrm>
                      <a:prstGeom prst="rect">
                        <a:avLst/>
                      </a:prstGeom>
                      <a:noFill/>
                      <a:ln w="38100">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57346" name="Object 3"/>
          <p:cNvGraphicFramePr>
            <a:graphicFrameLocks noGrp="1"/>
          </p:cNvGraphicFramePr>
          <p:nvPr>
            <p:ph sz="half" idx="4294967295"/>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81" name="" r:id="rId1" imgW="10934700" imgH="6210300" progId="Paint.Picture">
                  <p:embed/>
                </p:oleObj>
              </mc:Choice>
              <mc:Fallback>
                <p:oleObj name="" r:id="rId1" imgW="10934700" imgH="6210300" progId="Paint.Picture">
                  <p:embed/>
                  <p:pic>
                    <p:nvPicPr>
                      <p:cNvPr id="0" name="图片 3080"/>
                      <p:cNvPicPr/>
                      <p:nvPr/>
                    </p:nvPicPr>
                    <p:blipFill>
                      <a:blip r:embed="rId2"/>
                      <a:stretch>
                        <a:fillRect/>
                      </a:stretch>
                    </p:blipFill>
                    <p:spPr>
                      <a:xfrm>
                        <a:off x="1298575" y="1530350"/>
                        <a:ext cx="6513513" cy="3698875"/>
                      </a:xfrm>
                      <a:prstGeom prst="rect">
                        <a:avLst/>
                      </a:prstGeom>
                      <a:noFill/>
                      <a:ln w="38100">
                        <a:miter/>
                      </a:ln>
                    </p:spPr>
                  </p:pic>
                </p:oleObj>
              </mc:Fallback>
            </mc:AlternateContent>
          </a:graphicData>
        </a:graphic>
      </p:graphicFrame>
      <p:graphicFrame>
        <p:nvGraphicFramePr>
          <p:cNvPr id="57347" name="Object 4"/>
          <p:cNvGraphicFramePr>
            <a:graphicFrameLocks noGrp="1"/>
          </p:cNvGraphicFramePr>
          <p:nvPr>
            <p:ph sz="quarter" idx="4294967295"/>
          </p:nvPr>
        </p:nvGraphicFramePr>
        <p:xfrm>
          <a:off x="1428750" y="5372100"/>
          <a:ext cx="5880100" cy="866775"/>
        </p:xfrm>
        <a:graphic>
          <a:graphicData uri="http://schemas.openxmlformats.org/presentationml/2006/ole">
            <mc:AlternateContent xmlns:mc="http://schemas.openxmlformats.org/markup-compatibility/2006">
              <mc:Choice xmlns:v="urn:schemas-microsoft-com:vml" Requires="v">
                <p:oleObj spid="_x0000_s3079" name="" r:id="rId3" imgW="7753350" imgH="1085850" progId="Paint.Picture">
                  <p:embed/>
                </p:oleObj>
              </mc:Choice>
              <mc:Fallback>
                <p:oleObj name="" r:id="rId3" imgW="7753350" imgH="1085850" progId="Paint.Picture">
                  <p:embed/>
                  <p:pic>
                    <p:nvPicPr>
                      <p:cNvPr id="0" name="图片 3078"/>
                      <p:cNvPicPr/>
                      <p:nvPr/>
                    </p:nvPicPr>
                    <p:blipFill>
                      <a:blip r:embed="rId4"/>
                      <a:stretch>
                        <a:fillRect/>
                      </a:stretch>
                    </p:blipFill>
                    <p:spPr>
                      <a:xfrm>
                        <a:off x="1428750" y="5372100"/>
                        <a:ext cx="5880100" cy="866775"/>
                      </a:xfrm>
                      <a:prstGeom prst="rect">
                        <a:avLst/>
                      </a:prstGeom>
                      <a:noFill/>
                      <a:ln w="38100">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58370" name="Object 3"/>
          <p:cNvGraphicFramePr>
            <a:graphicFrameLocks noGrp="1"/>
          </p:cNvGraphicFramePr>
          <p:nvPr>
            <p:ph sz="half" idx="4294967295"/>
          </p:nvPr>
        </p:nvGraphicFramePr>
        <p:xfrm>
          <a:off x="1403350" y="5445125"/>
          <a:ext cx="5759450" cy="812800"/>
        </p:xfrm>
        <a:graphic>
          <a:graphicData uri="http://schemas.openxmlformats.org/presentationml/2006/ole">
            <mc:AlternateContent xmlns:mc="http://schemas.openxmlformats.org/markup-compatibility/2006">
              <mc:Choice xmlns:v="urn:schemas-microsoft-com:vml" Requires="v">
                <p:oleObj spid="_x0000_s3082" name="" r:id="rId1" imgW="9096375" imgH="1285875" progId="Paint.Picture">
                  <p:embed/>
                </p:oleObj>
              </mc:Choice>
              <mc:Fallback>
                <p:oleObj name="" r:id="rId1" imgW="9096375" imgH="1285875" progId="Paint.Picture">
                  <p:embed/>
                  <p:pic>
                    <p:nvPicPr>
                      <p:cNvPr id="0" name="图片 3081"/>
                      <p:cNvPicPr/>
                      <p:nvPr/>
                    </p:nvPicPr>
                    <p:blipFill>
                      <a:blip r:embed="rId2"/>
                      <a:stretch>
                        <a:fillRect/>
                      </a:stretch>
                    </p:blipFill>
                    <p:spPr>
                      <a:xfrm>
                        <a:off x="1403350" y="5445125"/>
                        <a:ext cx="5759450" cy="812800"/>
                      </a:xfrm>
                      <a:prstGeom prst="rect">
                        <a:avLst/>
                      </a:prstGeom>
                      <a:noFill/>
                      <a:ln w="38100">
                        <a:miter/>
                      </a:ln>
                    </p:spPr>
                  </p:pic>
                </p:oleObj>
              </mc:Fallback>
            </mc:AlternateContent>
          </a:graphicData>
        </a:graphic>
      </p:graphicFrame>
      <p:graphicFrame>
        <p:nvGraphicFramePr>
          <p:cNvPr id="58371"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83" name="" r:id="rId3" imgW="10934700" imgH="6210300" progId="Paint.Picture">
                  <p:embed/>
                </p:oleObj>
              </mc:Choice>
              <mc:Fallback>
                <p:oleObj name="" r:id="rId3" imgW="10934700" imgH="6210300" progId="Paint.Picture">
                  <p:embed/>
                  <p:pic>
                    <p:nvPicPr>
                      <p:cNvPr id="0" name="图片 3082"/>
                      <p:cNvPicPr/>
                      <p:nvPr/>
                    </p:nvPicPr>
                    <p:blipFill>
                      <a:blip r:embed="rId4"/>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59394" name="Object 4"/>
          <p:cNvGraphicFramePr>
            <a:graphicFrameLocks noGrp="1"/>
          </p:cNvGraphicFramePr>
          <p:nvPr>
            <p:ph sz="half" idx="4294967295"/>
          </p:nvPr>
        </p:nvGraphicFramePr>
        <p:xfrm>
          <a:off x="1784350" y="5449888"/>
          <a:ext cx="5391150" cy="784225"/>
        </p:xfrm>
        <a:graphic>
          <a:graphicData uri="http://schemas.openxmlformats.org/presentationml/2006/ole">
            <mc:AlternateContent xmlns:mc="http://schemas.openxmlformats.org/markup-compatibility/2006">
              <mc:Choice xmlns:v="urn:schemas-microsoft-com:vml" Requires="v">
                <p:oleObj spid="_x0000_s3092" name="" r:id="rId1" imgW="9039225" imgH="1314450" progId="Paint.Picture">
                  <p:embed/>
                </p:oleObj>
              </mc:Choice>
              <mc:Fallback>
                <p:oleObj name="" r:id="rId1" imgW="9039225" imgH="1314450" progId="Paint.Picture">
                  <p:embed/>
                  <p:pic>
                    <p:nvPicPr>
                      <p:cNvPr id="0" name="图片 3091"/>
                      <p:cNvPicPr/>
                      <p:nvPr/>
                    </p:nvPicPr>
                    <p:blipFill>
                      <a:blip r:embed="rId2"/>
                      <a:stretch>
                        <a:fillRect/>
                      </a:stretch>
                    </p:blipFill>
                    <p:spPr>
                      <a:xfrm>
                        <a:off x="1784350" y="5449888"/>
                        <a:ext cx="5391150" cy="784225"/>
                      </a:xfrm>
                      <a:prstGeom prst="rect">
                        <a:avLst/>
                      </a:prstGeom>
                      <a:noFill/>
                      <a:ln w="38100">
                        <a:miter/>
                      </a:ln>
                    </p:spPr>
                  </p:pic>
                </p:oleObj>
              </mc:Fallback>
            </mc:AlternateContent>
          </a:graphicData>
        </a:graphic>
      </p:graphicFrame>
      <p:graphicFrame>
        <p:nvGraphicFramePr>
          <p:cNvPr id="59395"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85" name="" r:id="rId3" imgW="10934700" imgH="6210300" progId="Paint.Picture">
                  <p:embed/>
                </p:oleObj>
              </mc:Choice>
              <mc:Fallback>
                <p:oleObj name="" r:id="rId3" imgW="10934700" imgH="6210300" progId="Paint.Picture">
                  <p:embed/>
                  <p:pic>
                    <p:nvPicPr>
                      <p:cNvPr id="0" name="图片 3084"/>
                      <p:cNvPicPr/>
                      <p:nvPr/>
                    </p:nvPicPr>
                    <p:blipFill>
                      <a:blip r:embed="rId4"/>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0418" name="Object 3"/>
          <p:cNvGraphicFramePr>
            <a:graphicFrameLocks noGrp="1"/>
          </p:cNvGraphicFramePr>
          <p:nvPr>
            <p:ph sz="half" idx="4294967295"/>
          </p:nvPr>
        </p:nvGraphicFramePr>
        <p:xfrm>
          <a:off x="1331913" y="1503363"/>
          <a:ext cx="6557962" cy="3725862"/>
        </p:xfrm>
        <a:graphic>
          <a:graphicData uri="http://schemas.openxmlformats.org/presentationml/2006/ole">
            <mc:AlternateContent xmlns:mc="http://schemas.openxmlformats.org/markup-compatibility/2006">
              <mc:Choice xmlns:v="urn:schemas-microsoft-com:vml" Requires="v">
                <p:oleObj spid="_x0000_s3094" name="" r:id="rId1" imgW="10934700" imgH="6210300" progId="Paint.Picture">
                  <p:embed/>
                </p:oleObj>
              </mc:Choice>
              <mc:Fallback>
                <p:oleObj name="" r:id="rId1" imgW="10934700" imgH="6210300" progId="Paint.Picture">
                  <p:embed/>
                  <p:pic>
                    <p:nvPicPr>
                      <p:cNvPr id="0" name="图片 3093"/>
                      <p:cNvPicPr/>
                      <p:nvPr/>
                    </p:nvPicPr>
                    <p:blipFill>
                      <a:blip r:embed="rId2"/>
                      <a:stretch>
                        <a:fillRect/>
                      </a:stretch>
                    </p:blipFill>
                    <p:spPr>
                      <a:xfrm>
                        <a:off x="1331913" y="1503363"/>
                        <a:ext cx="6557962" cy="3725862"/>
                      </a:xfrm>
                      <a:prstGeom prst="rect">
                        <a:avLst/>
                      </a:prstGeom>
                      <a:noFill/>
                      <a:ln w="38100">
                        <a:miter/>
                      </a:ln>
                    </p:spPr>
                  </p:pic>
                </p:oleObj>
              </mc:Fallback>
            </mc:AlternateContent>
          </a:graphicData>
        </a:graphic>
      </p:graphicFrame>
      <p:graphicFrame>
        <p:nvGraphicFramePr>
          <p:cNvPr id="60419" name="Object 4"/>
          <p:cNvGraphicFramePr>
            <a:graphicFrameLocks noGrp="1"/>
          </p:cNvGraphicFramePr>
          <p:nvPr>
            <p:ph sz="quarter" idx="4294967295"/>
          </p:nvPr>
        </p:nvGraphicFramePr>
        <p:xfrm>
          <a:off x="1692275" y="5307013"/>
          <a:ext cx="5519738" cy="731837"/>
        </p:xfrm>
        <a:graphic>
          <a:graphicData uri="http://schemas.openxmlformats.org/presentationml/2006/ole">
            <mc:AlternateContent xmlns:mc="http://schemas.openxmlformats.org/markup-compatibility/2006">
              <mc:Choice xmlns:v="urn:schemas-microsoft-com:vml" Requires="v">
                <p:oleObj spid="_x0000_s3095" name="" r:id="rId3" imgW="9201150" imgH="1219200" progId="Paint.Picture">
                  <p:embed/>
                </p:oleObj>
              </mc:Choice>
              <mc:Fallback>
                <p:oleObj name="" r:id="rId3" imgW="9201150" imgH="1219200" progId="Paint.Picture">
                  <p:embed/>
                  <p:pic>
                    <p:nvPicPr>
                      <p:cNvPr id="0" name="图片 3094"/>
                      <p:cNvPicPr/>
                      <p:nvPr/>
                    </p:nvPicPr>
                    <p:blipFill>
                      <a:blip r:embed="rId4"/>
                      <a:stretch>
                        <a:fillRect/>
                      </a:stretch>
                    </p:blipFill>
                    <p:spPr>
                      <a:xfrm>
                        <a:off x="1692275" y="5307013"/>
                        <a:ext cx="5519738" cy="731837"/>
                      </a:xfrm>
                      <a:prstGeom prst="rect">
                        <a:avLst/>
                      </a:prstGeom>
                      <a:noFill/>
                      <a:ln w="38100">
                        <a:miter/>
                      </a:ln>
                    </p:spPr>
                  </p:pic>
                </p:oleObj>
              </mc:Fallback>
            </mc:AlternateContent>
          </a:graphicData>
        </a:graphic>
      </p:graphicFrame>
      <p:sp>
        <p:nvSpPr>
          <p:cNvPr id="260101" name="Rectangle 5"/>
          <p:cNvSpPr/>
          <p:nvPr/>
        </p:nvSpPr>
        <p:spPr>
          <a:xfrm>
            <a:off x="2905125" y="5229225"/>
            <a:ext cx="2160588" cy="930275"/>
          </a:xfrm>
          <a:prstGeom prst="rect">
            <a:avLst/>
          </a:prstGeom>
          <a:noFill/>
          <a:ln w="38100" cap="flat" cmpd="sng">
            <a:solidFill>
              <a:srgbClr val="FD1503"/>
            </a:solidFill>
            <a:prstDash val="solid"/>
            <a:miter/>
            <a:headEnd type="none" w="med" len="med"/>
            <a:tailEnd type="none" w="med" len="med"/>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graphicFrame>
        <p:nvGraphicFramePr>
          <p:cNvPr id="60421" name="Object 3"/>
          <p:cNvGraphicFramePr>
            <a:graphicFrameLocks noGrp="1"/>
          </p:cNvGraphicFramePr>
          <p:nvPr/>
        </p:nvGraphicFramePr>
        <p:xfrm>
          <a:off x="1371600" y="1530350"/>
          <a:ext cx="6513513" cy="3698875"/>
        </p:xfrm>
        <a:graphic>
          <a:graphicData uri="http://schemas.openxmlformats.org/presentationml/2006/ole">
            <mc:AlternateContent xmlns:mc="http://schemas.openxmlformats.org/markup-compatibility/2006">
              <mc:Choice xmlns:v="urn:schemas-microsoft-com:vml" Requires="v">
                <p:oleObj spid="_x0000_s3088" name="" r:id="rId5" imgW="10934700" imgH="6210300" progId="Paint.Picture">
                  <p:embed/>
                </p:oleObj>
              </mc:Choice>
              <mc:Fallback>
                <p:oleObj name="" r:id="rId5" imgW="10934700" imgH="6210300" progId="Paint.Picture">
                  <p:embed/>
                  <p:pic>
                    <p:nvPicPr>
                      <p:cNvPr id="0" name="图片 3087"/>
                      <p:cNvPicPr/>
                      <p:nvPr/>
                    </p:nvPicPr>
                    <p:blipFill>
                      <a:blip r:embed="rId2"/>
                      <a:stretch>
                        <a:fillRect/>
                      </a:stretch>
                    </p:blipFill>
                    <p:spPr>
                      <a:xfrm>
                        <a:off x="1371600" y="1530350"/>
                        <a:ext cx="6513513" cy="3698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diamond(in)">
                                      <p:cBhvr>
                                        <p:cTn id="7" dur="20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3"/>
          <p:cNvSpPr>
            <a:spLocks noGrp="1"/>
          </p:cNvSpPr>
          <p:nvPr>
            <p:ph idx="1"/>
          </p:nvPr>
        </p:nvSpPr>
        <p:spPr>
          <a:xfrm>
            <a:off x="323850" y="1484313"/>
            <a:ext cx="8435975" cy="4641850"/>
          </a:xfrm>
        </p:spPr>
        <p:txBody>
          <a:bodyPr vert="horz" wrap="square" lIns="91440" tIns="45720" rIns="91440" bIns="45720" anchor="t" anchorCtr="0"/>
          <a:p>
            <a:pPr eaLnBrk="1" hangingPunct="1">
              <a:lnSpc>
                <a:spcPct val="120000"/>
              </a:lnSpc>
              <a:spcBef>
                <a:spcPct val="0"/>
              </a:spcBef>
            </a:pPr>
            <a:r>
              <a:rPr lang="zh-CN" altLang="en-US" b="1" dirty="0">
                <a:solidFill>
                  <a:schemeClr val="tx2"/>
                </a:solidFill>
                <a:latin typeface="楷体" panose="02010609060101010101" pitchFamily="49" charset="-122"/>
                <a:ea typeface="楷体" panose="02010609060101010101" pitchFamily="49" charset="-122"/>
                <a:cs typeface="+mn-cs"/>
              </a:rPr>
              <a:t>也称为多边形光栅化，是指将顶点表示转换为像素点阵表示的计算</a:t>
            </a:r>
            <a:endParaRPr lang="en-US" altLang="zh-CN" b="1" dirty="0">
              <a:solidFill>
                <a:schemeClr val="tx2"/>
              </a:solidFill>
              <a:latin typeface="楷体" panose="02010609060101010101" pitchFamily="49" charset="-122"/>
              <a:ea typeface="楷体" panose="02010609060101010101" pitchFamily="49" charset="-122"/>
              <a:cs typeface="+mn-cs"/>
            </a:endParaRPr>
          </a:p>
          <a:p>
            <a:pPr eaLnBrk="1" hangingPunct="1">
              <a:lnSpc>
                <a:spcPct val="120000"/>
              </a:lnSpc>
              <a:spcBef>
                <a:spcPct val="0"/>
              </a:spcBef>
            </a:pPr>
            <a:r>
              <a:rPr lang="zh-CN" altLang="en-US" b="1" dirty="0">
                <a:solidFill>
                  <a:schemeClr val="tx2"/>
                </a:solidFill>
                <a:latin typeface="楷体" panose="02010609060101010101" pitchFamily="49" charset="-122"/>
                <a:ea typeface="楷体" panose="02010609060101010101" pitchFamily="49" charset="-122"/>
                <a:cs typeface="+mn-cs"/>
              </a:rPr>
              <a:t>二维多边形的扫描转换是</a:t>
            </a:r>
            <a:r>
              <a:rPr lang="zh-CN" altLang="en-US" b="1" dirty="0">
                <a:solidFill>
                  <a:srgbClr val="FF0000"/>
                </a:solidFill>
                <a:latin typeface="楷体" panose="02010609060101010101" pitchFamily="49" charset="-122"/>
                <a:ea typeface="楷体" panose="02010609060101010101" pitchFamily="49" charset="-122"/>
                <a:cs typeface="+mn-cs"/>
              </a:rPr>
              <a:t>三维</a:t>
            </a:r>
            <a:r>
              <a:rPr lang="zh-CN" altLang="en-US" b="1" dirty="0">
                <a:solidFill>
                  <a:schemeClr val="tx2"/>
                </a:solidFill>
                <a:latin typeface="楷体" panose="02010609060101010101" pitchFamily="49" charset="-122"/>
                <a:ea typeface="楷体" panose="02010609060101010101" pitchFamily="49" charset="-122"/>
                <a:cs typeface="+mn-cs"/>
              </a:rPr>
              <a:t>多边形面着色方法的基础。而面着色正是体现光栅显示系统优势的地方</a:t>
            </a:r>
            <a:endParaRPr lang="zh-CN" altLang="en-US" b="1" dirty="0">
              <a:solidFill>
                <a:schemeClr val="tx2"/>
              </a:solidFill>
              <a:latin typeface="楷体" panose="02010609060101010101" pitchFamily="49" charset="-122"/>
              <a:ea typeface="楷体" panose="02010609060101010101" pitchFamily="49" charset="-122"/>
              <a:cs typeface="+mn-cs"/>
            </a:endParaRPr>
          </a:p>
          <a:p>
            <a:pPr eaLnBrk="1" hangingPunct="1"/>
            <a:endParaRPr lang="en-US" altLang="zh-CN" dirty="0">
              <a:latin typeface="楷体" panose="02010609060101010101" pitchFamily="49" charset="-122"/>
              <a:ea typeface="楷体" panose="02010609060101010101" pitchFamily="49" charset="-122"/>
              <a:cs typeface="+mn-cs"/>
            </a:endParaRPr>
          </a:p>
        </p:txBody>
      </p:sp>
      <p:sp>
        <p:nvSpPr>
          <p:cNvPr id="11266" name="Freeform 8"/>
          <p:cNvSpPr/>
          <p:nvPr/>
        </p:nvSpPr>
        <p:spPr>
          <a:xfrm>
            <a:off x="6372225" y="4221163"/>
            <a:ext cx="1439863" cy="1439862"/>
          </a:xfrm>
          <a:custGeom>
            <a:avLst/>
            <a:gdLst/>
            <a:ahLst/>
            <a:cxnLst>
              <a:cxn ang="0">
                <a:pos x="0" y="2147483647"/>
              </a:cxn>
              <a:cxn ang="0">
                <a:pos x="0" y="0"/>
              </a:cxn>
              <a:cxn ang="0">
                <a:pos x="2147483647" y="2147483647"/>
              </a:cxn>
              <a:cxn ang="0">
                <a:pos x="2147483647" y="2147483647"/>
              </a:cxn>
              <a:cxn ang="0">
                <a:pos x="2147483647" y="2147483647"/>
              </a:cxn>
              <a:cxn ang="0">
                <a:pos x="0" y="2147483647"/>
              </a:cxn>
            </a:cxnLst>
            <a:pathLst>
              <a:path w="1542" h="1270">
                <a:moveTo>
                  <a:pt x="0" y="1134"/>
                </a:moveTo>
                <a:lnTo>
                  <a:pt x="0" y="0"/>
                </a:lnTo>
                <a:lnTo>
                  <a:pt x="1542" y="46"/>
                </a:lnTo>
                <a:lnTo>
                  <a:pt x="726" y="590"/>
                </a:lnTo>
                <a:lnTo>
                  <a:pt x="1542" y="1270"/>
                </a:lnTo>
                <a:lnTo>
                  <a:pt x="0" y="1134"/>
                </a:lnTo>
                <a:close/>
              </a:path>
            </a:pathLst>
          </a:custGeom>
          <a:solidFill>
            <a:schemeClr val="folHlink"/>
          </a:solidFill>
          <a:ln w="28575" cap="flat" cmpd="sng">
            <a:solidFill>
              <a:schemeClr val="tx1"/>
            </a:solidFill>
            <a:prstDash val="solid"/>
            <a:round/>
            <a:headEnd type="none" w="med" len="med"/>
            <a:tailEnd type="none" w="med" len="med"/>
          </a:ln>
        </p:spPr>
        <p:txBody>
          <a:bodyPr/>
          <a:p>
            <a:endParaRPr lang="zh-CN" altLang="en-US"/>
          </a:p>
        </p:txBody>
      </p:sp>
      <p:sp>
        <p:nvSpPr>
          <p:cNvPr id="11267" name="Freeform 9" descr="넓은 상향 대각선"/>
          <p:cNvSpPr/>
          <p:nvPr/>
        </p:nvSpPr>
        <p:spPr>
          <a:xfrm>
            <a:off x="3924300" y="4221163"/>
            <a:ext cx="1439863" cy="1439862"/>
          </a:xfrm>
          <a:custGeom>
            <a:avLst/>
            <a:gdLst/>
            <a:ahLst/>
            <a:cxnLst>
              <a:cxn ang="0">
                <a:pos x="0" y="2147483647"/>
              </a:cxn>
              <a:cxn ang="0">
                <a:pos x="0" y="0"/>
              </a:cxn>
              <a:cxn ang="0">
                <a:pos x="2147483647" y="2147483647"/>
              </a:cxn>
              <a:cxn ang="0">
                <a:pos x="2147483647" y="2147483647"/>
              </a:cxn>
              <a:cxn ang="0">
                <a:pos x="2147483647" y="2147483647"/>
              </a:cxn>
              <a:cxn ang="0">
                <a:pos x="0" y="2147483647"/>
              </a:cxn>
            </a:cxnLst>
            <a:pathLst>
              <a:path w="1542" h="1270">
                <a:moveTo>
                  <a:pt x="0" y="1134"/>
                </a:moveTo>
                <a:lnTo>
                  <a:pt x="0" y="0"/>
                </a:lnTo>
                <a:lnTo>
                  <a:pt x="1542" y="46"/>
                </a:lnTo>
                <a:lnTo>
                  <a:pt x="726" y="590"/>
                </a:lnTo>
                <a:lnTo>
                  <a:pt x="1542" y="1270"/>
                </a:lnTo>
                <a:lnTo>
                  <a:pt x="0" y="1134"/>
                </a:lnTo>
                <a:close/>
              </a:path>
            </a:pathLst>
          </a:custGeom>
          <a:pattFill prst="wdUpDiag">
            <a:fgClr>
              <a:schemeClr val="folHlink"/>
            </a:fgClr>
            <a:bgClr>
              <a:srgbClr val="FFFFFF"/>
            </a:bgClr>
          </a:pattFill>
          <a:ln w="28575" cap="flat" cmpd="sng">
            <a:solidFill>
              <a:schemeClr val="tx1"/>
            </a:solidFill>
            <a:prstDash val="solid"/>
            <a:round/>
            <a:headEnd type="none" w="med" len="med"/>
            <a:tailEnd type="none" w="med" len="med"/>
          </a:ln>
        </p:spPr>
        <p:txBody>
          <a:bodyPr/>
          <a:p>
            <a:endParaRPr lang="zh-CN" altLang="en-US"/>
          </a:p>
        </p:txBody>
      </p:sp>
      <p:sp>
        <p:nvSpPr>
          <p:cNvPr id="11268" name="Freeform 9" descr="넓은 상향 대각선"/>
          <p:cNvSpPr/>
          <p:nvPr/>
        </p:nvSpPr>
        <p:spPr>
          <a:xfrm>
            <a:off x="1331913" y="4149725"/>
            <a:ext cx="1439862" cy="1439863"/>
          </a:xfrm>
          <a:custGeom>
            <a:avLst/>
            <a:gdLst/>
            <a:ahLst/>
            <a:cxnLst>
              <a:cxn ang="0">
                <a:pos x="0" y="2147483647"/>
              </a:cxn>
              <a:cxn ang="0">
                <a:pos x="0" y="0"/>
              </a:cxn>
              <a:cxn ang="0">
                <a:pos x="2147483647" y="2147483647"/>
              </a:cxn>
              <a:cxn ang="0">
                <a:pos x="2147483647" y="2147483647"/>
              </a:cxn>
              <a:cxn ang="0">
                <a:pos x="2147483647" y="2147483647"/>
              </a:cxn>
              <a:cxn ang="0">
                <a:pos x="0" y="2147483647"/>
              </a:cxn>
            </a:cxnLst>
            <a:pathLst>
              <a:path w="1542" h="1270">
                <a:moveTo>
                  <a:pt x="0" y="1134"/>
                </a:moveTo>
                <a:lnTo>
                  <a:pt x="0" y="0"/>
                </a:lnTo>
                <a:lnTo>
                  <a:pt x="1542" y="46"/>
                </a:lnTo>
                <a:lnTo>
                  <a:pt x="726" y="590"/>
                </a:lnTo>
                <a:lnTo>
                  <a:pt x="1542" y="1270"/>
                </a:lnTo>
                <a:lnTo>
                  <a:pt x="0" y="1134"/>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1269"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3.4.1  </a:t>
            </a:r>
            <a:r>
              <a:rPr lang="en-US" altLang="en-US" sz="3200" b="1" dirty="0">
                <a:latin typeface="楷体" panose="02010609060101010101" pitchFamily="49" charset="-122"/>
                <a:ea typeface="楷体" panose="02010609060101010101" pitchFamily="49" charset="-122"/>
                <a:sym typeface="+mn-ea"/>
              </a:rPr>
              <a:t>多边形扫描转换</a:t>
            </a:r>
            <a:endParaRPr lang="zh-CN" altLang="en-US" sz="3200" b="1" dirty="0">
              <a:solidFill>
                <a:schemeClr val="tx1"/>
              </a:solidFill>
              <a:latin typeface="Times New Roman" panose="02020603050405020304" pitchFamily="18" charset="0"/>
              <a:ea typeface="楷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1442" name="Object 3"/>
          <p:cNvGraphicFramePr>
            <a:graphicFrameLocks noGrp="1"/>
          </p:cNvGraphicFramePr>
          <p:nvPr>
            <p:ph sz="half" idx="4294967295"/>
          </p:nvPr>
        </p:nvGraphicFramePr>
        <p:xfrm>
          <a:off x="1254125" y="1503363"/>
          <a:ext cx="6557963" cy="3725862"/>
        </p:xfrm>
        <a:graphic>
          <a:graphicData uri="http://schemas.openxmlformats.org/presentationml/2006/ole">
            <mc:AlternateContent xmlns:mc="http://schemas.openxmlformats.org/markup-compatibility/2006">
              <mc:Choice xmlns:v="urn:schemas-microsoft-com:vml" Requires="v">
                <p:oleObj spid="_x0000_s3087" name="" r:id="rId1" imgW="10934700" imgH="6210300" progId="Paint.Picture">
                  <p:embed/>
                </p:oleObj>
              </mc:Choice>
              <mc:Fallback>
                <p:oleObj name="" r:id="rId1" imgW="10934700" imgH="6210300" progId="Paint.Picture">
                  <p:embed/>
                  <p:pic>
                    <p:nvPicPr>
                      <p:cNvPr id="0" name="图片 3086"/>
                      <p:cNvPicPr/>
                      <p:nvPr/>
                    </p:nvPicPr>
                    <p:blipFill>
                      <a:blip r:embed="rId2"/>
                      <a:stretch>
                        <a:fillRect/>
                      </a:stretch>
                    </p:blipFill>
                    <p:spPr>
                      <a:xfrm>
                        <a:off x="1254125" y="1503363"/>
                        <a:ext cx="6557963" cy="3725862"/>
                      </a:xfrm>
                      <a:prstGeom prst="rect">
                        <a:avLst/>
                      </a:prstGeom>
                      <a:noFill/>
                      <a:ln w="38100">
                        <a:miter/>
                      </a:ln>
                    </p:spPr>
                  </p:pic>
                </p:oleObj>
              </mc:Fallback>
            </mc:AlternateContent>
          </a:graphicData>
        </a:graphic>
      </p:graphicFrame>
      <p:graphicFrame>
        <p:nvGraphicFramePr>
          <p:cNvPr id="61443" name="Object 4"/>
          <p:cNvGraphicFramePr>
            <a:graphicFrameLocks noGrp="1"/>
          </p:cNvGraphicFramePr>
          <p:nvPr>
            <p:ph sz="quarter" idx="4294967295"/>
          </p:nvPr>
        </p:nvGraphicFramePr>
        <p:xfrm>
          <a:off x="2030413" y="5284788"/>
          <a:ext cx="5421312" cy="776287"/>
        </p:xfrm>
        <a:graphic>
          <a:graphicData uri="http://schemas.openxmlformats.org/presentationml/2006/ole">
            <mc:AlternateContent xmlns:mc="http://schemas.openxmlformats.org/markup-compatibility/2006">
              <mc:Choice xmlns:v="urn:schemas-microsoft-com:vml" Requires="v">
                <p:oleObj spid="_x0000_s3086" name="" r:id="rId3" imgW="9039225" imgH="1295400" progId="Paint.Picture">
                  <p:embed/>
                </p:oleObj>
              </mc:Choice>
              <mc:Fallback>
                <p:oleObj name="" r:id="rId3" imgW="9039225" imgH="1295400" progId="Paint.Picture">
                  <p:embed/>
                  <p:pic>
                    <p:nvPicPr>
                      <p:cNvPr id="0" name="图片 3085"/>
                      <p:cNvPicPr/>
                      <p:nvPr/>
                    </p:nvPicPr>
                    <p:blipFill>
                      <a:blip r:embed="rId4"/>
                      <a:stretch>
                        <a:fillRect/>
                      </a:stretch>
                    </p:blipFill>
                    <p:spPr>
                      <a:xfrm>
                        <a:off x="2030413" y="5284788"/>
                        <a:ext cx="5421312" cy="776287"/>
                      </a:xfrm>
                      <a:prstGeom prst="rect">
                        <a:avLst/>
                      </a:prstGeom>
                      <a:noFill/>
                      <a:ln w="38100">
                        <a:miter/>
                      </a:ln>
                    </p:spPr>
                  </p:pic>
                </p:oleObj>
              </mc:Fallback>
            </mc:AlternateContent>
          </a:graphicData>
        </a:graphic>
      </p:graphicFrame>
      <p:sp>
        <p:nvSpPr>
          <p:cNvPr id="261125" name="Rectangle 5"/>
          <p:cNvSpPr/>
          <p:nvPr/>
        </p:nvSpPr>
        <p:spPr>
          <a:xfrm>
            <a:off x="5349875" y="5229225"/>
            <a:ext cx="2160588" cy="930275"/>
          </a:xfrm>
          <a:prstGeom prst="rect">
            <a:avLst/>
          </a:prstGeom>
          <a:noFill/>
          <a:ln w="38100" cap="flat" cmpd="sng">
            <a:solidFill>
              <a:srgbClr val="FD1503"/>
            </a:solidFill>
            <a:prstDash val="solid"/>
            <a:miter/>
            <a:headEnd type="none" w="med" len="med"/>
            <a:tailEnd type="none" w="med" len="med"/>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graphicFrame>
        <p:nvGraphicFramePr>
          <p:cNvPr id="61445"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91" name="" r:id="rId5" imgW="10934700" imgH="6210300" progId="Paint.Picture">
                  <p:embed/>
                </p:oleObj>
              </mc:Choice>
              <mc:Fallback>
                <p:oleObj name="" r:id="rId5" imgW="10934700" imgH="6210300" progId="Paint.Picture">
                  <p:embed/>
                  <p:pic>
                    <p:nvPicPr>
                      <p:cNvPr id="0" name="图片 3090"/>
                      <p:cNvPicPr/>
                      <p:nvPr/>
                    </p:nvPicPr>
                    <p:blipFill>
                      <a:blip r:embed="rId2"/>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diamond(in)">
                                      <p:cBhvr>
                                        <p:cTn id="7" dur="20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sp>
        <p:nvSpPr>
          <p:cNvPr id="262149" name="Rectangle 5"/>
          <p:cNvSpPr/>
          <p:nvPr/>
        </p:nvSpPr>
        <p:spPr>
          <a:xfrm>
            <a:off x="5368925" y="5019675"/>
            <a:ext cx="2160588" cy="930275"/>
          </a:xfrm>
          <a:prstGeom prst="rect">
            <a:avLst/>
          </a:prstGeom>
          <a:noFill/>
          <a:ln w="38100" cap="flat" cmpd="sng">
            <a:solidFill>
              <a:srgbClr val="FD1503"/>
            </a:solidFill>
            <a:prstDash val="solid"/>
            <a:miter/>
            <a:headEnd type="none" w="med" len="med"/>
            <a:tailEnd type="none" w="med" len="med"/>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graphicFrame>
        <p:nvGraphicFramePr>
          <p:cNvPr id="62467"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89" name="" r:id="rId1" imgW="10934700" imgH="6210300" progId="Paint.Picture">
                  <p:embed/>
                </p:oleObj>
              </mc:Choice>
              <mc:Fallback>
                <p:oleObj name="" r:id="rId1" imgW="10934700" imgH="6210300" progId="Paint.Picture">
                  <p:embed/>
                  <p:pic>
                    <p:nvPicPr>
                      <p:cNvPr id="0" name="图片 3088"/>
                      <p:cNvPicPr/>
                      <p:nvPr/>
                    </p:nvPicPr>
                    <p:blipFill>
                      <a:blip r:embed="rId2"/>
                      <a:stretch>
                        <a:fillRect/>
                      </a:stretch>
                    </p:blipFill>
                    <p:spPr>
                      <a:xfrm>
                        <a:off x="1298575" y="1530350"/>
                        <a:ext cx="6513513" cy="3698875"/>
                      </a:xfrm>
                      <a:prstGeom prst="rect">
                        <a:avLst/>
                      </a:prstGeom>
                      <a:noFill/>
                      <a:ln w="38100">
                        <a:noFill/>
                        <a:miter/>
                      </a:ln>
                    </p:spPr>
                  </p:pic>
                </p:oleObj>
              </mc:Fallback>
            </mc:AlternateContent>
          </a:graphicData>
        </a:graphic>
      </p:graphicFrame>
      <p:graphicFrame>
        <p:nvGraphicFramePr>
          <p:cNvPr id="62468" name="Object 4"/>
          <p:cNvGraphicFramePr>
            <a:graphicFrameLocks noGrp="1"/>
          </p:cNvGraphicFramePr>
          <p:nvPr>
            <p:ph sz="quarter" idx="4294967295"/>
          </p:nvPr>
        </p:nvGraphicFramePr>
        <p:xfrm>
          <a:off x="1806575" y="5059363"/>
          <a:ext cx="6135688" cy="1787525"/>
        </p:xfrm>
        <a:graphic>
          <a:graphicData uri="http://schemas.openxmlformats.org/presentationml/2006/ole">
            <mc:AlternateContent xmlns:mc="http://schemas.openxmlformats.org/markup-compatibility/2006">
              <mc:Choice xmlns:v="urn:schemas-microsoft-com:vml" Requires="v">
                <p:oleObj spid="_x0000_s3093" name="" r:id="rId3" imgW="10229850" imgH="2981325" progId="Paint.Picture">
                  <p:embed/>
                </p:oleObj>
              </mc:Choice>
              <mc:Fallback>
                <p:oleObj name="" r:id="rId3" imgW="10229850" imgH="2981325" progId="Paint.Picture">
                  <p:embed/>
                  <p:pic>
                    <p:nvPicPr>
                      <p:cNvPr id="0" name="图片 3092"/>
                      <p:cNvPicPr/>
                      <p:nvPr/>
                    </p:nvPicPr>
                    <p:blipFill>
                      <a:blip r:embed="rId4"/>
                      <a:stretch>
                        <a:fillRect/>
                      </a:stretch>
                    </p:blipFill>
                    <p:spPr>
                      <a:xfrm>
                        <a:off x="1806575" y="5059363"/>
                        <a:ext cx="6135688" cy="1787525"/>
                      </a:xfrm>
                      <a:prstGeom prst="rect">
                        <a:avLst/>
                      </a:prstGeom>
                      <a:noFill/>
                      <a:ln w="38100">
                        <a:miter/>
                      </a:ln>
                    </p:spPr>
                  </p:pic>
                </p:oleObj>
              </mc:Fallback>
            </mc:AlternateContent>
          </a:graphicData>
        </a:graphic>
      </p:graphicFrame>
      <p:sp>
        <p:nvSpPr>
          <p:cNvPr id="262150" name="Rectangle 6"/>
          <p:cNvSpPr/>
          <p:nvPr/>
        </p:nvSpPr>
        <p:spPr>
          <a:xfrm>
            <a:off x="3067050" y="6184900"/>
            <a:ext cx="2160588" cy="460375"/>
          </a:xfrm>
          <a:prstGeom prst="rect">
            <a:avLst/>
          </a:prstGeom>
          <a:noFill/>
          <a:ln w="38100" cap="flat" cmpd="sng">
            <a:solidFill>
              <a:srgbClr val="FD1503"/>
            </a:solidFill>
            <a:prstDash val="solid"/>
            <a:miter/>
            <a:headEnd type="none" w="med" len="med"/>
            <a:tailEnd type="none" w="med" len="med"/>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2" name="Rectangle 6"/>
          <p:cNvSpPr/>
          <p:nvPr/>
        </p:nvSpPr>
        <p:spPr>
          <a:xfrm>
            <a:off x="5368925" y="5348288"/>
            <a:ext cx="2160588" cy="460375"/>
          </a:xfrm>
          <a:prstGeom prst="rect">
            <a:avLst/>
          </a:prstGeom>
          <a:noFill/>
          <a:ln w="38100" cap="flat" cmpd="sng">
            <a:solidFill>
              <a:srgbClr val="FD1503"/>
            </a:solidFill>
            <a:prstDash val="solid"/>
            <a:miter/>
            <a:headEnd type="none" w="med" len="med"/>
            <a:tailEnd type="none" w="med" len="med"/>
          </a:ln>
        </p:spPr>
        <p:txBody>
          <a:bodyPr anchor="ctr" anchorCtr="0">
            <a:spAutoFit/>
          </a:bodyPr>
          <a:p>
            <a:pPr>
              <a:spcBef>
                <a:spcPct val="50000"/>
              </a:spcBef>
            </a:pPr>
            <a:endParaRPr lang="zh-CN" altLang="zh-CN" sz="2400" b="1"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2149"/>
                                        </p:tgtEl>
                                        <p:attrNameLst>
                                          <p:attrName>style.visibility</p:attrName>
                                        </p:attrNameLst>
                                      </p:cBhvr>
                                      <p:to>
                                        <p:strVal val="visible"/>
                                      </p:to>
                                    </p:set>
                                    <p:animEffect transition="in" filter="diamond(in)">
                                      <p:cBhvr>
                                        <p:cTn id="7" dur="2000"/>
                                        <p:tgtEl>
                                          <p:spTgt spid="26214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2150"/>
                                        </p:tgtEl>
                                        <p:attrNameLst>
                                          <p:attrName>style.visibility</p:attrName>
                                        </p:attrNameLst>
                                      </p:cBhvr>
                                      <p:to>
                                        <p:strVal val="visible"/>
                                      </p:to>
                                    </p:set>
                                    <p:animEffect transition="in" filter="diamond(in)">
                                      <p:cBhvr>
                                        <p:cTn id="12" dur="2000"/>
                                        <p:tgtEl>
                                          <p:spTgt spid="26215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animBg="1"/>
      <p:bldP spid="262150" grpId="0" bldLvl="0" animBg="1"/>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3490" name="Object 3"/>
          <p:cNvGraphicFramePr>
            <a:graphicFrameLocks noGrp="1"/>
          </p:cNvGraphicFramePr>
          <p:nvPr>
            <p:ph sz="half" idx="4294967295"/>
          </p:nvPr>
        </p:nvGraphicFramePr>
        <p:xfrm>
          <a:off x="1254125" y="1492250"/>
          <a:ext cx="6557963" cy="3725863"/>
        </p:xfrm>
        <a:graphic>
          <a:graphicData uri="http://schemas.openxmlformats.org/presentationml/2006/ole">
            <mc:AlternateContent xmlns:mc="http://schemas.openxmlformats.org/markup-compatibility/2006">
              <mc:Choice xmlns:v="urn:schemas-microsoft-com:vml" Requires="v">
                <p:oleObj spid="_x0000_s3105" name="" r:id="rId1" imgW="10934700" imgH="6210300" progId="Paint.Picture">
                  <p:embed/>
                </p:oleObj>
              </mc:Choice>
              <mc:Fallback>
                <p:oleObj name="" r:id="rId1" imgW="10934700" imgH="6210300" progId="Paint.Picture">
                  <p:embed/>
                  <p:pic>
                    <p:nvPicPr>
                      <p:cNvPr id="0" name="图片 3104"/>
                      <p:cNvPicPr/>
                      <p:nvPr/>
                    </p:nvPicPr>
                    <p:blipFill>
                      <a:blip r:embed="rId2"/>
                      <a:stretch>
                        <a:fillRect/>
                      </a:stretch>
                    </p:blipFill>
                    <p:spPr>
                      <a:xfrm>
                        <a:off x="1254125" y="1492250"/>
                        <a:ext cx="6557963" cy="3725863"/>
                      </a:xfrm>
                      <a:prstGeom prst="rect">
                        <a:avLst/>
                      </a:prstGeom>
                      <a:noFill/>
                      <a:ln w="38100">
                        <a:miter/>
                      </a:ln>
                    </p:spPr>
                  </p:pic>
                </p:oleObj>
              </mc:Fallback>
            </mc:AlternateContent>
          </a:graphicData>
        </a:graphic>
      </p:graphicFrame>
      <p:graphicFrame>
        <p:nvGraphicFramePr>
          <p:cNvPr id="63491" name="Object 4"/>
          <p:cNvGraphicFramePr>
            <a:graphicFrameLocks noGrp="1"/>
          </p:cNvGraphicFramePr>
          <p:nvPr>
            <p:ph sz="quarter" idx="4294967295"/>
          </p:nvPr>
        </p:nvGraphicFramePr>
        <p:xfrm>
          <a:off x="2074863" y="5191125"/>
          <a:ext cx="5040312" cy="1500188"/>
        </p:xfrm>
        <a:graphic>
          <a:graphicData uri="http://schemas.openxmlformats.org/presentationml/2006/ole">
            <mc:AlternateContent xmlns:mc="http://schemas.openxmlformats.org/markup-compatibility/2006">
              <mc:Choice xmlns:v="urn:schemas-microsoft-com:vml" Requires="v">
                <p:oleObj spid="_x0000_s3102" name="" r:id="rId3" imgW="10239375" imgH="3048000" progId="Paint.Picture">
                  <p:embed/>
                </p:oleObj>
              </mc:Choice>
              <mc:Fallback>
                <p:oleObj name="" r:id="rId3" imgW="10239375" imgH="3048000" progId="Paint.Picture">
                  <p:embed/>
                  <p:pic>
                    <p:nvPicPr>
                      <p:cNvPr id="0" name="图片 3101"/>
                      <p:cNvPicPr/>
                      <p:nvPr/>
                    </p:nvPicPr>
                    <p:blipFill>
                      <a:blip r:embed="rId4"/>
                      <a:stretch>
                        <a:fillRect/>
                      </a:stretch>
                    </p:blipFill>
                    <p:spPr>
                      <a:xfrm>
                        <a:off x="2074863" y="5191125"/>
                        <a:ext cx="5040312" cy="1500188"/>
                      </a:xfrm>
                      <a:prstGeom prst="rect">
                        <a:avLst/>
                      </a:prstGeom>
                      <a:noFill/>
                      <a:ln w="38100">
                        <a:miter/>
                      </a:ln>
                    </p:spPr>
                  </p:pic>
                </p:oleObj>
              </mc:Fallback>
            </mc:AlternateContent>
          </a:graphicData>
        </a:graphic>
      </p:graphicFrame>
      <p:graphicFrame>
        <p:nvGraphicFramePr>
          <p:cNvPr id="63492"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99" name="" r:id="rId5" imgW="10934700" imgH="6210300" progId="Paint.Picture">
                  <p:embed/>
                </p:oleObj>
              </mc:Choice>
              <mc:Fallback>
                <p:oleObj name="" r:id="rId5" imgW="10934700" imgH="6210300" progId="Paint.Picture">
                  <p:embed/>
                  <p:pic>
                    <p:nvPicPr>
                      <p:cNvPr id="0" name="图片 3098"/>
                      <p:cNvPicPr/>
                      <p:nvPr/>
                    </p:nvPicPr>
                    <p:blipFill>
                      <a:blip r:embed="rId2"/>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4514" name="Object 3"/>
          <p:cNvGraphicFramePr>
            <a:graphicFrameLocks noGrp="1"/>
          </p:cNvGraphicFramePr>
          <p:nvPr>
            <p:ph sz="half" idx="4294967295"/>
          </p:nvPr>
        </p:nvGraphicFramePr>
        <p:xfrm>
          <a:off x="1254125" y="1503363"/>
          <a:ext cx="6557963" cy="3725862"/>
        </p:xfrm>
        <a:graphic>
          <a:graphicData uri="http://schemas.openxmlformats.org/presentationml/2006/ole">
            <mc:AlternateContent xmlns:mc="http://schemas.openxmlformats.org/markup-compatibility/2006">
              <mc:Choice xmlns:v="urn:schemas-microsoft-com:vml" Requires="v">
                <p:oleObj spid="_x0000_s3100" name="" r:id="rId1" imgW="10934700" imgH="6210300" progId="Paint.Picture">
                  <p:embed/>
                </p:oleObj>
              </mc:Choice>
              <mc:Fallback>
                <p:oleObj name="" r:id="rId1" imgW="10934700" imgH="6210300" progId="Paint.Picture">
                  <p:embed/>
                  <p:pic>
                    <p:nvPicPr>
                      <p:cNvPr id="0" name="图片 3099"/>
                      <p:cNvPicPr/>
                      <p:nvPr/>
                    </p:nvPicPr>
                    <p:blipFill>
                      <a:blip r:embed="rId2"/>
                      <a:stretch>
                        <a:fillRect/>
                      </a:stretch>
                    </p:blipFill>
                    <p:spPr>
                      <a:xfrm>
                        <a:off x="1254125" y="1503363"/>
                        <a:ext cx="6557963" cy="3725862"/>
                      </a:xfrm>
                      <a:prstGeom prst="rect">
                        <a:avLst/>
                      </a:prstGeom>
                      <a:noFill/>
                      <a:ln w="38100">
                        <a:miter/>
                      </a:ln>
                    </p:spPr>
                  </p:pic>
                </p:oleObj>
              </mc:Fallback>
            </mc:AlternateContent>
          </a:graphicData>
        </a:graphic>
      </p:graphicFrame>
      <p:graphicFrame>
        <p:nvGraphicFramePr>
          <p:cNvPr id="64515" name="Object 4"/>
          <p:cNvGraphicFramePr>
            <a:graphicFrameLocks noGrp="1"/>
          </p:cNvGraphicFramePr>
          <p:nvPr>
            <p:ph sz="quarter" idx="4294967295"/>
          </p:nvPr>
        </p:nvGraphicFramePr>
        <p:xfrm>
          <a:off x="2051050" y="5264150"/>
          <a:ext cx="5324475" cy="1593850"/>
        </p:xfrm>
        <a:graphic>
          <a:graphicData uri="http://schemas.openxmlformats.org/presentationml/2006/ole">
            <mc:AlternateContent xmlns:mc="http://schemas.openxmlformats.org/markup-compatibility/2006">
              <mc:Choice xmlns:v="urn:schemas-microsoft-com:vml" Requires="v">
                <p:oleObj spid="_x0000_s3098" name="" r:id="rId3" imgW="8877300" imgH="2657475" progId="Paint.Picture">
                  <p:embed/>
                </p:oleObj>
              </mc:Choice>
              <mc:Fallback>
                <p:oleObj name="" r:id="rId3" imgW="8877300" imgH="2657475" progId="Paint.Picture">
                  <p:embed/>
                  <p:pic>
                    <p:nvPicPr>
                      <p:cNvPr id="0" name="图片 3097"/>
                      <p:cNvPicPr/>
                      <p:nvPr/>
                    </p:nvPicPr>
                    <p:blipFill>
                      <a:blip r:embed="rId4"/>
                      <a:stretch>
                        <a:fillRect/>
                      </a:stretch>
                    </p:blipFill>
                    <p:spPr>
                      <a:xfrm>
                        <a:off x="2051050" y="5264150"/>
                        <a:ext cx="5324475" cy="1593850"/>
                      </a:xfrm>
                      <a:prstGeom prst="rect">
                        <a:avLst/>
                      </a:prstGeom>
                      <a:noFill/>
                      <a:ln w="38100">
                        <a:miter/>
                      </a:ln>
                    </p:spPr>
                  </p:pic>
                </p:oleObj>
              </mc:Fallback>
            </mc:AlternateContent>
          </a:graphicData>
        </a:graphic>
      </p:graphicFrame>
      <p:graphicFrame>
        <p:nvGraphicFramePr>
          <p:cNvPr id="64516"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103" name="" r:id="rId5" imgW="10934700" imgH="6210300" progId="Paint.Picture">
                  <p:embed/>
                </p:oleObj>
              </mc:Choice>
              <mc:Fallback>
                <p:oleObj name="" r:id="rId5" imgW="10934700" imgH="6210300" progId="Paint.Picture">
                  <p:embed/>
                  <p:pic>
                    <p:nvPicPr>
                      <p:cNvPr id="0" name="图片 3102"/>
                      <p:cNvPicPr/>
                      <p:nvPr/>
                    </p:nvPicPr>
                    <p:blipFill>
                      <a:blip r:embed="rId2"/>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5538" name="Object 3"/>
          <p:cNvGraphicFramePr>
            <a:graphicFrameLocks noGrp="1"/>
          </p:cNvGraphicFramePr>
          <p:nvPr>
            <p:ph sz="half" idx="4294967295"/>
          </p:nvPr>
        </p:nvGraphicFramePr>
        <p:xfrm>
          <a:off x="1254125" y="1503363"/>
          <a:ext cx="6557963" cy="3725862"/>
        </p:xfrm>
        <a:graphic>
          <a:graphicData uri="http://schemas.openxmlformats.org/presentationml/2006/ole">
            <mc:AlternateContent xmlns:mc="http://schemas.openxmlformats.org/markup-compatibility/2006">
              <mc:Choice xmlns:v="urn:schemas-microsoft-com:vml" Requires="v">
                <p:oleObj spid="_x0000_s3097" name="" r:id="rId1" imgW="10934700" imgH="6210300" progId="Paint.Picture">
                  <p:embed/>
                </p:oleObj>
              </mc:Choice>
              <mc:Fallback>
                <p:oleObj name="" r:id="rId1" imgW="10934700" imgH="6210300" progId="Paint.Picture">
                  <p:embed/>
                  <p:pic>
                    <p:nvPicPr>
                      <p:cNvPr id="0" name="图片 3096"/>
                      <p:cNvPicPr/>
                      <p:nvPr/>
                    </p:nvPicPr>
                    <p:blipFill>
                      <a:blip r:embed="rId2"/>
                      <a:stretch>
                        <a:fillRect/>
                      </a:stretch>
                    </p:blipFill>
                    <p:spPr>
                      <a:xfrm>
                        <a:off x="1254125" y="1503363"/>
                        <a:ext cx="6557963" cy="3725862"/>
                      </a:xfrm>
                      <a:prstGeom prst="rect">
                        <a:avLst/>
                      </a:prstGeom>
                      <a:noFill/>
                      <a:ln w="38100">
                        <a:miter/>
                      </a:ln>
                    </p:spPr>
                  </p:pic>
                </p:oleObj>
              </mc:Fallback>
            </mc:AlternateContent>
          </a:graphicData>
        </a:graphic>
      </p:graphicFrame>
      <p:graphicFrame>
        <p:nvGraphicFramePr>
          <p:cNvPr id="65539" name="Object 4"/>
          <p:cNvGraphicFramePr>
            <a:graphicFrameLocks noGrp="1"/>
          </p:cNvGraphicFramePr>
          <p:nvPr>
            <p:ph sz="quarter" idx="4294967295"/>
          </p:nvPr>
        </p:nvGraphicFramePr>
        <p:xfrm>
          <a:off x="1692275" y="5165725"/>
          <a:ext cx="5759450" cy="1697038"/>
        </p:xfrm>
        <a:graphic>
          <a:graphicData uri="http://schemas.openxmlformats.org/presentationml/2006/ole">
            <mc:AlternateContent xmlns:mc="http://schemas.openxmlformats.org/markup-compatibility/2006">
              <mc:Choice xmlns:v="urn:schemas-microsoft-com:vml" Requires="v">
                <p:oleObj spid="_x0000_s3090" name="" r:id="rId3" imgW="10210800" imgH="3009900" progId="Paint.Picture">
                  <p:embed/>
                </p:oleObj>
              </mc:Choice>
              <mc:Fallback>
                <p:oleObj name="" r:id="rId3" imgW="10210800" imgH="3009900" progId="Paint.Picture">
                  <p:embed/>
                  <p:pic>
                    <p:nvPicPr>
                      <p:cNvPr id="0" name="图片 3089"/>
                      <p:cNvPicPr/>
                      <p:nvPr/>
                    </p:nvPicPr>
                    <p:blipFill>
                      <a:blip r:embed="rId4"/>
                      <a:stretch>
                        <a:fillRect/>
                      </a:stretch>
                    </p:blipFill>
                    <p:spPr>
                      <a:xfrm>
                        <a:off x="1692275" y="5165725"/>
                        <a:ext cx="5759450" cy="1697038"/>
                      </a:xfrm>
                      <a:prstGeom prst="rect">
                        <a:avLst/>
                      </a:prstGeom>
                      <a:noFill/>
                      <a:ln w="38100">
                        <a:miter/>
                      </a:ln>
                    </p:spPr>
                  </p:pic>
                </p:oleObj>
              </mc:Fallback>
            </mc:AlternateContent>
          </a:graphicData>
        </a:graphic>
      </p:graphicFrame>
      <p:graphicFrame>
        <p:nvGraphicFramePr>
          <p:cNvPr id="65540"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096" name="" r:id="rId5" imgW="10934700" imgH="6210300" progId="Paint.Picture">
                  <p:embed/>
                </p:oleObj>
              </mc:Choice>
              <mc:Fallback>
                <p:oleObj name="" r:id="rId5" imgW="10934700" imgH="6210300" progId="Paint.Picture">
                  <p:embed/>
                  <p:pic>
                    <p:nvPicPr>
                      <p:cNvPr id="0" name="图片 3095"/>
                      <p:cNvPicPr/>
                      <p:nvPr/>
                    </p:nvPicPr>
                    <p:blipFill>
                      <a:blip r:embed="rId2"/>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idx="4294967295"/>
          </p:nvPr>
        </p:nvSpPr>
        <p:spPr/>
        <p:txBody>
          <a:bodyPr vert="horz" wrap="square" lIns="91440" tIns="45720" rIns="91440" bIns="45720" anchor="ctr" anchorCtr="0"/>
          <a:p>
            <a:pPr eaLnBrk="1" hangingPunct="1"/>
            <a:r>
              <a:rPr lang="zh-CN" altLang="en-US" sz="3200" dirty="0">
                <a:ea typeface="黑体" panose="02010609060101010101" pitchFamily="49" charset="-122"/>
              </a:rPr>
              <a:t>多边形扫描转换实例</a:t>
            </a:r>
            <a:endParaRPr lang="zh-CN" altLang="en-US" sz="3200" dirty="0">
              <a:ea typeface="黑体" panose="02010609060101010101" pitchFamily="49" charset="-122"/>
            </a:endParaRPr>
          </a:p>
        </p:txBody>
      </p:sp>
      <p:graphicFrame>
        <p:nvGraphicFramePr>
          <p:cNvPr id="66562" name="Object 4"/>
          <p:cNvGraphicFramePr>
            <a:graphicFrameLocks noGrp="1"/>
          </p:cNvGraphicFramePr>
          <p:nvPr>
            <p:ph sz="quarter" idx="4294967295"/>
          </p:nvPr>
        </p:nvGraphicFramePr>
        <p:xfrm>
          <a:off x="2051050" y="5470525"/>
          <a:ext cx="5421313" cy="760413"/>
        </p:xfrm>
        <a:graphic>
          <a:graphicData uri="http://schemas.openxmlformats.org/presentationml/2006/ole">
            <mc:AlternateContent xmlns:mc="http://schemas.openxmlformats.org/markup-compatibility/2006">
              <mc:Choice xmlns:v="urn:schemas-microsoft-com:vml" Requires="v">
                <p:oleObj spid="_x0000_s3104" name="" r:id="rId1" imgW="9039225" imgH="1266825" progId="Paint.Picture">
                  <p:embed/>
                </p:oleObj>
              </mc:Choice>
              <mc:Fallback>
                <p:oleObj name="" r:id="rId1" imgW="9039225" imgH="1266825" progId="Paint.Picture">
                  <p:embed/>
                  <p:pic>
                    <p:nvPicPr>
                      <p:cNvPr id="0" name="图片 3103"/>
                      <p:cNvPicPr/>
                      <p:nvPr/>
                    </p:nvPicPr>
                    <p:blipFill>
                      <a:blip r:embed="rId2"/>
                      <a:stretch>
                        <a:fillRect/>
                      </a:stretch>
                    </p:blipFill>
                    <p:spPr>
                      <a:xfrm>
                        <a:off x="2051050" y="5470525"/>
                        <a:ext cx="5421313" cy="760413"/>
                      </a:xfrm>
                      <a:prstGeom prst="rect">
                        <a:avLst/>
                      </a:prstGeom>
                      <a:noFill/>
                      <a:ln w="38100">
                        <a:miter/>
                      </a:ln>
                    </p:spPr>
                  </p:pic>
                </p:oleObj>
              </mc:Fallback>
            </mc:AlternateContent>
          </a:graphicData>
        </a:graphic>
      </p:graphicFrame>
      <p:graphicFrame>
        <p:nvGraphicFramePr>
          <p:cNvPr id="66563" name="Object 3"/>
          <p:cNvGraphicFramePr>
            <a:graphicFrameLocks noGrp="1"/>
          </p:cNvGraphicFramePr>
          <p:nvPr/>
        </p:nvGraphicFramePr>
        <p:xfrm>
          <a:off x="1298575" y="1530350"/>
          <a:ext cx="6513513" cy="3698875"/>
        </p:xfrm>
        <a:graphic>
          <a:graphicData uri="http://schemas.openxmlformats.org/presentationml/2006/ole">
            <mc:AlternateContent xmlns:mc="http://schemas.openxmlformats.org/markup-compatibility/2006">
              <mc:Choice xmlns:v="urn:schemas-microsoft-com:vml" Requires="v">
                <p:oleObj spid="_x0000_s3101" name="" r:id="rId3" imgW="10934700" imgH="6210300" progId="Paint.Picture">
                  <p:embed/>
                </p:oleObj>
              </mc:Choice>
              <mc:Fallback>
                <p:oleObj name="" r:id="rId3" imgW="10934700" imgH="6210300" progId="Paint.Picture">
                  <p:embed/>
                  <p:pic>
                    <p:nvPicPr>
                      <p:cNvPr id="0" name="图片 3100"/>
                      <p:cNvPicPr/>
                      <p:nvPr/>
                    </p:nvPicPr>
                    <p:blipFill>
                      <a:blip r:embed="rId4"/>
                      <a:stretch>
                        <a:fillRect/>
                      </a:stretch>
                    </p:blipFill>
                    <p:spPr>
                      <a:xfrm>
                        <a:off x="1298575" y="1530350"/>
                        <a:ext cx="6513513" cy="3698875"/>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组合 6"/>
          <p:cNvGrpSpPr/>
          <p:nvPr/>
        </p:nvGrpSpPr>
        <p:grpSpPr bwMode="auto">
          <a:xfrm>
            <a:off x="2411759" y="1771912"/>
            <a:ext cx="4868492" cy="4753432"/>
            <a:chOff x="4674627" y="1505095"/>
            <a:chExt cx="6491508" cy="4752783"/>
          </a:xfrm>
          <a:solidFill>
            <a:schemeClr val="lt1"/>
          </a:solidFill>
        </p:grpSpPr>
        <p:sp>
          <p:nvSpPr>
            <p:cNvPr id="9" name="流程图: 过程 8"/>
            <p:cNvSpPr/>
            <p:nvPr/>
          </p:nvSpPr>
          <p:spPr>
            <a:xfrm>
              <a:off x="5407683" y="2237737"/>
              <a:ext cx="3171806" cy="495654"/>
            </a:xfrm>
            <a:prstGeom prst="flowChartProcess">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输入多边形顶点信息</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0" name="直接箭头连接符 9"/>
            <p:cNvSpPr/>
            <p:nvPr/>
          </p:nvSpPr>
          <p:spPr>
            <a:xfrm>
              <a:off x="6965306" y="1956391"/>
              <a:ext cx="1313" cy="273013"/>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sp>
        <p:sp>
          <p:nvSpPr>
            <p:cNvPr id="11" name="流程图: 终止 10"/>
            <p:cNvSpPr/>
            <p:nvPr/>
          </p:nvSpPr>
          <p:spPr>
            <a:xfrm>
              <a:off x="6469992" y="1505095"/>
              <a:ext cx="990628" cy="428566"/>
            </a:xfrm>
            <a:prstGeom prst="flowChartTerminator">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开始</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2" name="流程图: 决策 11"/>
            <p:cNvSpPr/>
            <p:nvPr/>
          </p:nvSpPr>
          <p:spPr>
            <a:xfrm>
              <a:off x="5154694" y="4465489"/>
              <a:ext cx="3648510" cy="999988"/>
            </a:xfrm>
            <a:prstGeom prst="flowChartDecision">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AEL</a:t>
              </a:r>
              <a:endPar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是否为空</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3" name="流程图: 终止 12"/>
            <p:cNvSpPr/>
            <p:nvPr/>
          </p:nvSpPr>
          <p:spPr>
            <a:xfrm>
              <a:off x="4674627" y="5829312"/>
              <a:ext cx="990628" cy="428566"/>
            </a:xfrm>
            <a:prstGeom prst="flowChartTerminator">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结束</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4" name="流程图: 过程 13"/>
            <p:cNvSpPr/>
            <p:nvPr/>
          </p:nvSpPr>
          <p:spPr>
            <a:xfrm>
              <a:off x="5883895" y="3002584"/>
              <a:ext cx="2219862" cy="450788"/>
            </a:xfrm>
            <a:prstGeom prst="flowChartProcess">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构造边表</a:t>
              </a:r>
              <a:r>
                <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ET</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5" name="流程图: 过程 14"/>
            <p:cNvSpPr/>
            <p:nvPr/>
          </p:nvSpPr>
          <p:spPr>
            <a:xfrm>
              <a:off x="5883895" y="3741365"/>
              <a:ext cx="2219862" cy="450788"/>
            </a:xfrm>
            <a:prstGeom prst="flowChartProcess">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初始化</a:t>
              </a:r>
              <a:r>
                <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AEL</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6" name="流程图: 过程 15"/>
            <p:cNvSpPr/>
            <p:nvPr/>
          </p:nvSpPr>
          <p:spPr>
            <a:xfrm>
              <a:off x="9126139" y="5717855"/>
              <a:ext cx="2039994" cy="450788"/>
            </a:xfrm>
            <a:prstGeom prst="flowChartProcess">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更新</a:t>
              </a:r>
              <a:r>
                <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AEL</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7" name="流程图: 过程 16"/>
            <p:cNvSpPr/>
            <p:nvPr/>
          </p:nvSpPr>
          <p:spPr>
            <a:xfrm>
              <a:off x="9126139" y="4627392"/>
              <a:ext cx="2039996" cy="647612"/>
            </a:xfrm>
            <a:prstGeom prst="flowChartProcess">
              <a:avLst/>
            </a:prstGeom>
            <a:grp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奇偶交点</a:t>
              </a:r>
              <a:endParaRPr kumimoji="0" lang="en-US" altLang="zh-CN"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配对、填充</a:t>
              </a:r>
              <a:endParaRPr kumimoji="0" lang="zh-CN" altLang="en-US" sz="18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18" name="直接箭头连接符 17"/>
            <p:cNvSpPr/>
            <p:nvPr/>
          </p:nvSpPr>
          <p:spPr>
            <a:xfrm>
              <a:off x="6987713" y="2710797"/>
              <a:ext cx="1589" cy="310587"/>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sp>
        <p:sp>
          <p:nvSpPr>
            <p:cNvPr id="19" name="直接箭头连接符 18"/>
            <p:cNvSpPr/>
            <p:nvPr/>
          </p:nvSpPr>
          <p:spPr>
            <a:xfrm>
              <a:off x="6987713" y="3453373"/>
              <a:ext cx="1" cy="288886"/>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sp>
        <p:sp>
          <p:nvSpPr>
            <p:cNvPr id="20" name="直接箭头连接符 19"/>
            <p:cNvSpPr/>
            <p:nvPr/>
          </p:nvSpPr>
          <p:spPr>
            <a:xfrm>
              <a:off x="6987713" y="4173354"/>
              <a:ext cx="1" cy="292135"/>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sp>
        <p:cxnSp>
          <p:nvCxnSpPr>
            <p:cNvPr id="21" name="直接箭头连接符 20"/>
            <p:cNvCxnSpPr>
              <a:stCxn id="17" idx="2"/>
              <a:endCxn id="16" idx="0"/>
            </p:cNvCxnSpPr>
            <p:nvPr/>
          </p:nvCxnSpPr>
          <p:spPr>
            <a:xfrm flipH="1">
              <a:off x="10146137" y="5275004"/>
              <a:ext cx="1" cy="442851"/>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3"/>
              <a:endCxn id="17" idx="1"/>
            </p:cNvCxnSpPr>
            <p:nvPr/>
          </p:nvCxnSpPr>
          <p:spPr>
            <a:xfrm flipV="1">
              <a:off x="8803204" y="4951199"/>
              <a:ext cx="322936" cy="14285"/>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1"/>
            </p:cNvCxnSpPr>
            <p:nvPr/>
          </p:nvCxnSpPr>
          <p:spPr>
            <a:xfrm>
              <a:off x="5154694" y="4965483"/>
              <a:ext cx="15247" cy="863829"/>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644" name="文本框 23"/>
            <p:cNvSpPr txBox="1">
              <a:spLocks noChangeArrowheads="1"/>
            </p:cNvSpPr>
            <p:nvPr/>
          </p:nvSpPr>
          <p:spPr bwMode="auto">
            <a:xfrm>
              <a:off x="4754431" y="5181329"/>
              <a:ext cx="519815" cy="338508"/>
            </a:xfrm>
            <a:prstGeom prst="rect">
              <a:avLst/>
            </a:prstGeom>
            <a:grpFill/>
            <a:ln w="9525">
              <a:solidFill>
                <a:srgbClr val="000000"/>
              </a:solidFill>
              <a:miter lim="800000"/>
            </a:ln>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是</a:t>
              </a:r>
              <a:endParaRPr kumimoji="0" lang="zh-CN" altLang="en-US" sz="1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26645" name="文本框 24"/>
            <p:cNvSpPr txBox="1">
              <a:spLocks noChangeArrowheads="1"/>
            </p:cNvSpPr>
            <p:nvPr/>
          </p:nvSpPr>
          <p:spPr bwMode="auto">
            <a:xfrm>
              <a:off x="8354634" y="4608492"/>
              <a:ext cx="519815" cy="338508"/>
            </a:xfrm>
            <a:prstGeom prst="rect">
              <a:avLst/>
            </a:prstGeom>
            <a:grpFill/>
            <a:ln w="9525">
              <a:solidFill>
                <a:srgbClr val="000000"/>
              </a:solidFill>
              <a:miter lim="800000"/>
            </a:ln>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否</a:t>
              </a:r>
              <a:endParaRPr kumimoji="0" lang="zh-CN" altLang="en-US" sz="1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cxnSp>
          <p:nvCxnSpPr>
            <p:cNvPr id="26" name="直接连接符 25"/>
            <p:cNvCxnSpPr>
              <a:stCxn id="16" idx="1"/>
            </p:cNvCxnSpPr>
            <p:nvPr/>
          </p:nvCxnSpPr>
          <p:spPr>
            <a:xfrm flipH="1">
              <a:off x="6987716" y="5943249"/>
              <a:ext cx="2138424" cy="9524"/>
            </a:xfrm>
            <a:prstGeom prst="line">
              <a:avLst/>
            </a:prstGeom>
            <a:grpFill/>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2" idx="2"/>
            </p:cNvCxnSpPr>
            <p:nvPr/>
          </p:nvCxnSpPr>
          <p:spPr>
            <a:xfrm flipH="1" flipV="1">
              <a:off x="6978949" y="5465478"/>
              <a:ext cx="8768" cy="477773"/>
            </a:xfrm>
            <a:prstGeom prst="straightConnector1">
              <a:avLst/>
            </a:prstGeom>
            <a:grpFill/>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标题 1"/>
          <p:cNvSpPr txBox="1">
            <a:spLocks noChangeArrowheads="1"/>
          </p:cNvSpPr>
          <p:nvPr/>
        </p:nvSpPr>
        <p:spPr>
          <a:xfrm>
            <a:off x="323850" y="274638"/>
            <a:ext cx="857885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算法实现</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Box 4"/>
          <p:cNvSpPr txBox="1"/>
          <p:nvPr/>
        </p:nvSpPr>
        <p:spPr>
          <a:xfrm>
            <a:off x="228600" y="3733800"/>
            <a:ext cx="184150" cy="369888"/>
          </a:xfrm>
          <a:prstGeom prst="rect">
            <a:avLst/>
          </a:prstGeom>
          <a:noFill/>
          <a:ln w="9525">
            <a:noFill/>
          </a:ln>
        </p:spPr>
        <p:txBody>
          <a:bodyPr wrap="none" anchor="t" anchorCtr="0">
            <a:spAutoFit/>
          </a:bodyPr>
          <a:p>
            <a:endParaRPr lang="zh-CN" altLang="en-US" dirty="0">
              <a:latin typeface="Arial" panose="020B0604020202020204" pitchFamily="34" charset="0"/>
              <a:ea typeface="华文楷体" panose="02010600040101010101" pitchFamily="2" charset="-122"/>
            </a:endParaRPr>
          </a:p>
        </p:txBody>
      </p:sp>
      <p:sp>
        <p:nvSpPr>
          <p:cNvPr id="6" name="TextBox 5"/>
          <p:cNvSpPr txBox="1"/>
          <p:nvPr/>
        </p:nvSpPr>
        <p:spPr>
          <a:xfrm>
            <a:off x="222250" y="188913"/>
            <a:ext cx="8755063" cy="62325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void </a:t>
            </a:r>
            <a:r>
              <a:rPr kumimoji="0" lang="en-US" altLang="zh-CN" sz="2000" b="0"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mn-cs"/>
              </a:rPr>
              <a:t>makeET</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(void)//</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建立边表</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for(</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多边形中的每一条边</a:t>
            </a: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             </a:t>
            </a:r>
            <a:endPar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if(</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水平边</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continue;</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计算该边的</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ymin,ymax,xmin, deltax,</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生成该边结点</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将新边</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插入</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ET</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对应链表，保证链表有序</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if(ET[ymin]==null)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直接</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插入表</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头</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链表为空则直接插入</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else</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比较当前边的</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xmin</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与</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ET[ymin]</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链表中边结点的</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xmin</a:t>
            </a:r>
            <a:endPar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的大小关系，将当前边结点插入到合适位置</a:t>
            </a:r>
            <a:endPar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ep1=</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当前边结点；</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ep2=ET[ymin]</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中第一个链表结点</a:t>
            </a:r>
            <a:endPar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if(ep1.xmin&lt;ep2.xmin)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插入</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表头</a:t>
            </a: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else if(ep1.xmin==ep2.xmin)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按两边</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deltax</a:t>
            </a:r>
            <a:r>
              <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由小到大排序</a:t>
            </a: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else if(ep1.xmin&gt;ep2.xmin)    {</a:t>
            </a:r>
            <a:r>
              <a:rPr kumimoji="0" lang="zh-CN" altLang="en-US"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继续比较下一个链表结点</a:t>
            </a:r>
            <a:r>
              <a:rPr kumimoji="0" lang="en-US" altLang="zh-CN" sz="20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endPar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zh-CN" altLang="en-US" sz="20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r>
              <a:rPr lang="zh-CN" altLang="en-US" dirty="0">
                <a:latin typeface="微软雅黑" panose="020B0503020204020204" pitchFamily="34" charset="-122"/>
                <a:ea typeface="微软雅黑" panose="020B0503020204020204" pitchFamily="34" charset="-122"/>
              </a:rPr>
              <a:t>多边形填充算法—扫描线算法</a:t>
            </a:r>
            <a:endParaRPr lang="zh-CN" altLang="en-US" dirty="0">
              <a:latin typeface="微软雅黑" panose="020B0503020204020204" pitchFamily="34" charset="-122"/>
              <a:ea typeface="微软雅黑" panose="020B0503020204020204" pitchFamily="34" charset="-122"/>
            </a:endParaRPr>
          </a:p>
        </p:txBody>
      </p:sp>
      <p:sp>
        <p:nvSpPr>
          <p:cNvPr id="69634" name="Rectangle 3"/>
          <p:cNvSpPr>
            <a:spLocks noGrp="1"/>
          </p:cNvSpPr>
          <p:nvPr>
            <p:ph idx="1"/>
          </p:nvPr>
        </p:nvSpPr>
        <p:spPr/>
        <p:txBody>
          <a:bodyPr vert="horz" wrap="square" lIns="91440" tIns="45720" rIns="91440" bIns="45720" anchor="t" anchorCtr="0"/>
          <a:p>
            <a:pPr>
              <a:lnSpc>
                <a:spcPct val="150000"/>
              </a:lnSpc>
            </a:pPr>
            <a:r>
              <a:rPr lang="zh-CN" altLang="en-US" sz="2600" dirty="0">
                <a:latin typeface="微软雅黑" panose="020B0503020204020204" pitchFamily="34" charset="-122"/>
                <a:ea typeface="微软雅黑" panose="020B0503020204020204" pitchFamily="34" charset="-122"/>
                <a:cs typeface="+mn-cs"/>
              </a:rPr>
              <a:t>算法实现</a:t>
            </a:r>
            <a:endParaRPr lang="en-US" altLang="zh-CN" sz="2400" dirty="0">
              <a:latin typeface="微软雅黑" panose="020B0503020204020204" pitchFamily="34" charset="-122"/>
              <a:ea typeface="微软雅黑" panose="020B0503020204020204" pitchFamily="34" charset="-122"/>
              <a:cs typeface="+mn-cs"/>
            </a:endParaRPr>
          </a:p>
        </p:txBody>
      </p:sp>
      <p:sp>
        <p:nvSpPr>
          <p:cNvPr id="69635" name="TextBox 4"/>
          <p:cNvSpPr txBox="1"/>
          <p:nvPr/>
        </p:nvSpPr>
        <p:spPr>
          <a:xfrm>
            <a:off x="228600" y="3733800"/>
            <a:ext cx="184150" cy="369888"/>
          </a:xfrm>
          <a:prstGeom prst="rect">
            <a:avLst/>
          </a:prstGeom>
          <a:noFill/>
          <a:ln w="9525">
            <a:noFill/>
          </a:ln>
        </p:spPr>
        <p:txBody>
          <a:bodyPr wrap="none" anchor="t" anchorCtr="0">
            <a:spAutoFit/>
          </a:bodyPr>
          <a:p>
            <a:endParaRPr lang="zh-CN" altLang="en-US" dirty="0">
              <a:latin typeface="Arial" panose="020B0604020202020204" pitchFamily="34" charset="0"/>
              <a:ea typeface="华文楷体" panose="02010600040101010101" pitchFamily="2" charset="-122"/>
            </a:endParaRPr>
          </a:p>
        </p:txBody>
      </p:sp>
      <p:sp>
        <p:nvSpPr>
          <p:cNvPr id="7" name="TextBox 6"/>
          <p:cNvSpPr txBox="1"/>
          <p:nvPr/>
        </p:nvSpPr>
        <p:spPr>
          <a:xfrm>
            <a:off x="76200" y="241300"/>
            <a:ext cx="8915400" cy="6262688"/>
          </a:xfrm>
          <a:prstGeom prst="rect">
            <a:avLst/>
          </a:prstGeom>
          <a:ln>
            <a:noFill/>
          </a:ln>
        </p:spPr>
        <p:style>
          <a:lnRef idx="2">
            <a:schemeClr val="accent1"/>
          </a:lnRef>
          <a:fillRef idx="1">
            <a:schemeClr val="lt1"/>
          </a:fillRef>
          <a:effectRef idx="0">
            <a:schemeClr val="accent1"/>
          </a:effectRef>
          <a:fontRef idx="minor">
            <a:schemeClr val="dk1"/>
          </a:fontRef>
        </p:style>
        <p:txBody>
          <a:bodyPr>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void </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draw(void)//</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借助</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ET</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和</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AEL</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对多边形进行扫描转换</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makeET</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找到</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ET</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中最小非空</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y</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类</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while(</a:t>
            </a:r>
            <a:r>
              <a:rPr kumimoji="0" lang="en-US" altLang="zh-CN" sz="1800" b="0"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&lt;</a:t>
            </a:r>
            <a:r>
              <a:rPr kumimoji="0" lang="en-US" altLang="zh-CN" sz="1800" b="0"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mn-cs"/>
              </a:rPr>
              <a:t>windowheight</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为当前扫描线对应</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y</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值</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//1. </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如果</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ET[</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类非空</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将其加入</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AEL</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中</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//2. </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对</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x</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取整、配对、填色</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//3. </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递增</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删除</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ymax==</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的边		</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if(et[</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]!=null)//ET[</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类非空</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合并</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两条有序</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链表；</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aelp1=</a:t>
            </a:r>
            <a:r>
              <a:rPr kumimoji="0" lang="en-US" altLang="zh-CN" sz="1800" b="0"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mn-cs"/>
              </a:rPr>
              <a:t>aelhead.nextEdge</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;//aelhead</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为</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AEL</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活动边表头结点</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while(aelp1)//</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取整、配对、填充</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取</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aelp1-&gt;x</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和</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aelp1-&gt;</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nextEdge</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-&gt;x,</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取整，填充之间的点</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zh-CN" altLang="en-US"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删除</a:t>
            </a:r>
            <a:r>
              <a:rPr kumimoji="0" lang="en-US" altLang="zh-CN" sz="1800" b="0" i="0" u="none" strike="noStrike" kern="1200" cap="none" spc="0" normalizeH="0" baseline="0" noProof="0">
                <a:ln>
                  <a:noFill/>
                </a:ln>
                <a:solidFill>
                  <a:schemeClr val="dk1"/>
                </a:solidFill>
                <a:effectLst/>
                <a:uLnTx/>
                <a:uFillTx/>
                <a:latin typeface="Times New Roman" panose="02020603050405020304" pitchFamily="18" charset="0"/>
                <a:ea typeface="楷体" panose="02010609060101010101" pitchFamily="49" charset="-122"/>
                <a:cs typeface="+mn-cs"/>
              </a:rPr>
              <a:t>ymax==</a:t>
            </a:r>
            <a:r>
              <a:rPr kumimoji="0" lang="en-US" altLang="zh-CN" sz="1800" b="0" i="0" u="none" strike="noStrike" kern="1200" cap="none" spc="0" normalizeH="0" baseline="0" noProof="0" dirty="0" err="1">
                <a:ln>
                  <a:noFill/>
                </a:ln>
                <a:solidFill>
                  <a:schemeClr val="dk1"/>
                </a:solidFill>
                <a:effectLst/>
                <a:uLnTx/>
                <a:uFillTx/>
                <a:latin typeface="Times New Roman" panose="02020603050405020304" pitchFamily="18" charset="0"/>
                <a:ea typeface="楷体" panose="02010609060101010101" pitchFamily="49" charset="-122"/>
                <a:cs typeface="+mn-cs"/>
              </a:rPr>
              <a:t>scany</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的边</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删除</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AEL</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链表中指定结点</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if(AEL</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链表空</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break;//</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跳出</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while</a:t>
            </a: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循环，结束填充算法</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	</a:t>
            </a: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rPr>
              <a:t>}</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3"/>
          <p:cNvSpPr>
            <a:spLocks noGrp="1"/>
          </p:cNvSpPr>
          <p:nvPr>
            <p:ph type="body" idx="4294967295"/>
          </p:nvPr>
        </p:nvSpPr>
        <p:spPr>
          <a:xfrm>
            <a:off x="107950" y="1557338"/>
            <a:ext cx="8891588" cy="5040312"/>
          </a:xfrm>
        </p:spPr>
        <p:txBody>
          <a:bodyPr vert="horz" wrap="square" lIns="91440" tIns="45720" rIns="91440" bIns="45720" anchor="t" anchorCtr="0"/>
          <a:p>
            <a:pPr eaLnBrk="1" hangingPunct="1"/>
            <a:r>
              <a:rPr lang="zh-CN" altLang="en-US" sz="2800" b="1" dirty="0">
                <a:latin typeface="楷体" panose="02010609060101010101" pitchFamily="49" charset="-122"/>
                <a:ea typeface="楷体" panose="02010609060101010101" pitchFamily="49" charset="-122"/>
              </a:rPr>
              <a:t>优点：效率高</a:t>
            </a:r>
            <a:endParaRPr lang="zh-CN" altLang="en-US" sz="2800" b="1" dirty="0">
              <a:latin typeface="楷体" panose="02010609060101010101" pitchFamily="49" charset="-122"/>
              <a:ea typeface="楷体" panose="02010609060101010101" pitchFamily="49" charset="-122"/>
            </a:endParaRPr>
          </a:p>
          <a:p>
            <a:pPr lvl="1" eaLnBrk="1" hangingPunct="1">
              <a:lnSpc>
                <a:spcPct val="110000"/>
              </a:lnSpc>
              <a:spcBef>
                <a:spcPts val="600"/>
              </a:spcBef>
            </a:pPr>
            <a:r>
              <a:rPr lang="zh-CN" altLang="en-US" sz="2600" b="1" dirty="0">
                <a:latin typeface="楷体" panose="02010609060101010101" pitchFamily="49" charset="-122"/>
                <a:ea typeface="楷体" panose="02010609060101010101" pitchFamily="49" charset="-122"/>
              </a:rPr>
              <a:t>充分利用</a:t>
            </a:r>
            <a:r>
              <a:rPr lang="en-US" altLang="en-US" sz="2600" b="1" dirty="0">
                <a:latin typeface="楷体" panose="02010609060101010101" pitchFamily="49" charset="-122"/>
                <a:ea typeface="楷体" panose="02010609060101010101" pitchFamily="49" charset="-122"/>
              </a:rPr>
              <a:t>相邻象素之间的连续性</a:t>
            </a:r>
            <a:r>
              <a:rPr lang="zh-CN" altLang="en-US" sz="2600" b="1" dirty="0">
                <a:latin typeface="楷体" panose="02010609060101010101" pitchFamily="49" charset="-122"/>
                <a:ea typeface="楷体" panose="02010609060101010101" pitchFamily="49" charset="-122"/>
              </a:rPr>
              <a:t>，</a:t>
            </a:r>
            <a:r>
              <a:rPr lang="en-US" altLang="en-US" sz="2600" b="1" dirty="0">
                <a:latin typeface="楷体" panose="02010609060101010101" pitchFamily="49" charset="-122"/>
                <a:ea typeface="楷体" panose="02010609060101010101" pitchFamily="49" charset="-122"/>
              </a:rPr>
              <a:t>避免对象素逐点判断和反复求交，减少了计算量，提高了算法速度</a:t>
            </a:r>
            <a:endParaRPr lang="en-US" altLang="zh-CN" sz="2600" b="1" dirty="0">
              <a:latin typeface="楷体" panose="02010609060101010101" pitchFamily="49" charset="-122"/>
              <a:ea typeface="楷体" panose="02010609060101010101" pitchFamily="49" charset="-122"/>
            </a:endParaRPr>
          </a:p>
          <a:p>
            <a:pPr lvl="2" eaLnBrk="1" hangingPunct="1">
              <a:lnSpc>
                <a:spcPct val="110000"/>
              </a:lnSpc>
              <a:spcBef>
                <a:spcPts val="600"/>
              </a:spcBef>
            </a:pPr>
            <a:r>
              <a:rPr lang="zh-CN" altLang="en-US" sz="2200" b="1" dirty="0">
                <a:latin typeface="楷体" panose="02010609060101010101" pitchFamily="49" charset="-122"/>
                <a:ea typeface="楷体" panose="02010609060101010101" pitchFamily="49" charset="-122"/>
              </a:rPr>
              <a:t>不需要对每一条扫描线都计算与所有多边形边的交点，只需要对活化边表中的边进行交点计算。</a:t>
            </a:r>
            <a:endParaRPr lang="zh-CN" altLang="en-US" sz="2200" b="1" dirty="0">
              <a:latin typeface="楷体" panose="02010609060101010101" pitchFamily="49" charset="-122"/>
              <a:ea typeface="楷体" panose="02010609060101010101" pitchFamily="49" charset="-122"/>
            </a:endParaRPr>
          </a:p>
          <a:p>
            <a:pPr lvl="2" eaLnBrk="1" hangingPunct="1">
              <a:lnSpc>
                <a:spcPct val="110000"/>
              </a:lnSpc>
              <a:spcBef>
                <a:spcPts val="600"/>
              </a:spcBef>
            </a:pPr>
            <a:r>
              <a:rPr lang="zh-CN" altLang="en-US" sz="2200" b="1" dirty="0">
                <a:latin typeface="楷体" panose="02010609060101010101" pitchFamily="49" charset="-122"/>
                <a:ea typeface="楷体" panose="02010609060101010101" pitchFamily="49" charset="-122"/>
              </a:rPr>
              <a:t>交点计算是增量计算，提高了速度。</a:t>
            </a:r>
            <a:endParaRPr lang="en-US" altLang="zh-CN" sz="2200" b="1" dirty="0">
              <a:latin typeface="楷体" panose="02010609060101010101" pitchFamily="49" charset="-122"/>
              <a:ea typeface="楷体" panose="02010609060101010101" pitchFamily="49" charset="-122"/>
            </a:endParaRPr>
          </a:p>
          <a:p>
            <a:pPr eaLnBrk="1" hangingPunct="1"/>
            <a:r>
              <a:rPr lang="zh-CN" altLang="en-US" sz="2800" b="1" dirty="0">
                <a:latin typeface="楷体" panose="02010609060101010101" pitchFamily="49" charset="-122"/>
                <a:ea typeface="楷体" panose="02010609060101010101" pitchFamily="49" charset="-122"/>
              </a:rPr>
              <a:t>不足</a:t>
            </a:r>
            <a:endParaRPr lang="zh-CN" altLang="en-US" sz="2800" b="1" dirty="0">
              <a:latin typeface="楷体" panose="02010609060101010101" pitchFamily="49" charset="-122"/>
              <a:ea typeface="楷体" panose="02010609060101010101" pitchFamily="49" charset="-122"/>
            </a:endParaRPr>
          </a:p>
          <a:p>
            <a:pPr lvl="1" eaLnBrk="1" hangingPunct="1"/>
            <a:r>
              <a:rPr lang="zh-CN" altLang="en-US" sz="2600" b="1" dirty="0">
                <a:latin typeface="楷体" panose="02010609060101010101" pitchFamily="49" charset="-122"/>
                <a:ea typeface="楷体" panose="02010609060101010101" pitchFamily="49" charset="-122"/>
              </a:rPr>
              <a:t>算法的数据结构和程序结构复杂</a:t>
            </a:r>
            <a:endParaRPr lang="en-US" altLang="zh-CN" sz="2600" b="1" dirty="0">
              <a:latin typeface="楷体" panose="02010609060101010101" pitchFamily="49" charset="-122"/>
              <a:ea typeface="楷体" panose="02010609060101010101" pitchFamily="49" charset="-122"/>
            </a:endParaRPr>
          </a:p>
          <a:p>
            <a:pPr lvl="1" eaLnBrk="1" hangingPunct="1"/>
            <a:r>
              <a:rPr lang="zh-CN" altLang="en-US" sz="2600" b="1" dirty="0">
                <a:latin typeface="楷体" panose="02010609060101010101" pitchFamily="49" charset="-122"/>
                <a:ea typeface="楷体" panose="02010609060101010101" pitchFamily="49" charset="-122"/>
              </a:rPr>
              <a:t>对各种表的维持和排序开销太大。适合软件实现而不适合硬件实现</a:t>
            </a:r>
            <a:endParaRPr lang="zh-CN" altLang="en-US" sz="2600" b="1" dirty="0">
              <a:latin typeface="楷体" panose="02010609060101010101" pitchFamily="49" charset="-122"/>
              <a:ea typeface="楷体" panose="02010609060101010101" pitchFamily="49" charset="-122"/>
            </a:endParaRPr>
          </a:p>
        </p:txBody>
      </p:sp>
      <p:sp>
        <p:nvSpPr>
          <p:cNvPr id="4"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扫描线算法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9" name="Group 3"/>
          <p:cNvGrpSpPr/>
          <p:nvPr/>
        </p:nvGrpSpPr>
        <p:grpSpPr>
          <a:xfrm>
            <a:off x="449263" y="1806575"/>
            <a:ext cx="4070350" cy="3738563"/>
            <a:chOff x="283" y="1138"/>
            <a:chExt cx="2564" cy="2355"/>
          </a:xfrm>
        </p:grpSpPr>
        <p:pic>
          <p:nvPicPr>
            <p:cNvPr id="12290" name="Picture 4" descr="Tiger_wireframe"/>
            <p:cNvPicPr>
              <a:picLocks noChangeAspect="1"/>
            </p:cNvPicPr>
            <p:nvPr/>
          </p:nvPicPr>
          <p:blipFill>
            <a:blip r:embed="rId1"/>
            <a:stretch>
              <a:fillRect/>
            </a:stretch>
          </p:blipFill>
          <p:spPr>
            <a:xfrm>
              <a:off x="283" y="1138"/>
              <a:ext cx="2564" cy="1929"/>
            </a:xfrm>
            <a:prstGeom prst="rect">
              <a:avLst/>
            </a:prstGeom>
            <a:noFill/>
            <a:ln w="9525">
              <a:noFill/>
            </a:ln>
          </p:spPr>
        </p:pic>
        <p:sp>
          <p:nvSpPr>
            <p:cNvPr id="12291" name="Text Box 5"/>
            <p:cNvSpPr txBox="1"/>
            <p:nvPr/>
          </p:nvSpPr>
          <p:spPr>
            <a:xfrm>
              <a:off x="521" y="3203"/>
              <a:ext cx="2041" cy="290"/>
            </a:xfrm>
            <a:prstGeom prst="rect">
              <a:avLst/>
            </a:prstGeom>
            <a:noFill/>
            <a:ln w="9525">
              <a:noFill/>
            </a:ln>
          </p:spPr>
          <p:txBody>
            <a:bodyPr anchor="t" anchorCtr="0">
              <a:spAutoFit/>
            </a:bodyPr>
            <a:p>
              <a:pPr algn="ctr">
                <a:spcBef>
                  <a:spcPct val="50000"/>
                </a:spcBef>
              </a:pPr>
              <a:r>
                <a:rPr lang="zh-CN" altLang="en-US" sz="2400" dirty="0">
                  <a:latin typeface="楷体" panose="02010609060101010101" pitchFamily="49" charset="-122"/>
                  <a:ea typeface="楷体" panose="02010609060101010101" pitchFamily="49" charset="-122"/>
                </a:rPr>
                <a:t>线框多边形物体</a:t>
              </a:r>
              <a:endParaRPr lang="zh-CN" altLang="en-US" sz="2400" dirty="0">
                <a:latin typeface="楷体" panose="02010609060101010101" pitchFamily="49" charset="-122"/>
                <a:ea typeface="楷体" panose="02010609060101010101" pitchFamily="49" charset="-122"/>
              </a:endParaRPr>
            </a:p>
          </p:txBody>
        </p:sp>
      </p:grpSp>
      <p:grpSp>
        <p:nvGrpSpPr>
          <p:cNvPr id="12292" name="Group 6"/>
          <p:cNvGrpSpPr/>
          <p:nvPr/>
        </p:nvGrpSpPr>
        <p:grpSpPr>
          <a:xfrm>
            <a:off x="4552950" y="1806575"/>
            <a:ext cx="4070350" cy="3738563"/>
            <a:chOff x="2868" y="1138"/>
            <a:chExt cx="2564" cy="2355"/>
          </a:xfrm>
        </p:grpSpPr>
        <p:pic>
          <p:nvPicPr>
            <p:cNvPr id="12293" name="Picture 7" descr="Tiger_flat"/>
            <p:cNvPicPr>
              <a:picLocks noChangeAspect="1"/>
            </p:cNvPicPr>
            <p:nvPr/>
          </p:nvPicPr>
          <p:blipFill>
            <a:blip r:embed="rId2"/>
            <a:stretch>
              <a:fillRect/>
            </a:stretch>
          </p:blipFill>
          <p:spPr>
            <a:xfrm>
              <a:off x="2868" y="1138"/>
              <a:ext cx="2564" cy="1929"/>
            </a:xfrm>
            <a:prstGeom prst="rect">
              <a:avLst/>
            </a:prstGeom>
            <a:noFill/>
            <a:ln w="9525">
              <a:noFill/>
            </a:ln>
          </p:spPr>
        </p:pic>
        <p:sp>
          <p:nvSpPr>
            <p:cNvPr id="12294" name="Text Box 8"/>
            <p:cNvSpPr txBox="1"/>
            <p:nvPr/>
          </p:nvSpPr>
          <p:spPr>
            <a:xfrm>
              <a:off x="3198" y="3203"/>
              <a:ext cx="2041" cy="290"/>
            </a:xfrm>
            <a:prstGeom prst="rect">
              <a:avLst/>
            </a:prstGeom>
            <a:noFill/>
            <a:ln w="9525">
              <a:noFill/>
            </a:ln>
          </p:spPr>
          <p:txBody>
            <a:bodyPr anchor="t" anchorCtr="0">
              <a:spAutoFit/>
            </a:bodyPr>
            <a:p>
              <a:pPr algn="ctr">
                <a:spcBef>
                  <a:spcPct val="50000"/>
                </a:spcBef>
              </a:pPr>
              <a:r>
                <a:rPr lang="zh-CN" altLang="en-US" sz="2400" dirty="0">
                  <a:latin typeface="楷体" panose="02010609060101010101" pitchFamily="49" charset="-122"/>
                  <a:ea typeface="楷体" panose="02010609060101010101" pitchFamily="49" charset="-122"/>
                </a:rPr>
                <a:t>填充多边形物体</a:t>
              </a:r>
              <a:endParaRPr lang="zh-CN" altLang="en-US" sz="2400" dirty="0">
                <a:latin typeface="楷体" panose="02010609060101010101" pitchFamily="49" charset="-122"/>
                <a:ea typeface="楷体" panose="02010609060101010101" pitchFamily="49" charset="-122"/>
              </a:endParaRPr>
            </a:p>
          </p:txBody>
        </p:sp>
      </p:grpSp>
      <p:sp>
        <p:nvSpPr>
          <p:cNvPr id="12295" name="标题 11"/>
          <p:cNvSpPr>
            <a:spLocks noGrp="1"/>
          </p:cNvSpPr>
          <p:nvPr>
            <p:ph type="title"/>
          </p:nvPr>
        </p:nvSpPr>
        <p:spPr>
          <a:xfrm>
            <a:off x="428625" y="285750"/>
            <a:ext cx="8229600" cy="1143000"/>
          </a:xfrm>
        </p:spPr>
        <p:txBody>
          <a:bodyPr vert="horz" wrap="square" lIns="91440" tIns="45720" rIns="91440" bIns="45720" anchor="ctr" anchorCtr="0"/>
          <a:p>
            <a:pPr eaLnBrk="1" hangingPunct="1"/>
            <a:endParaRPr lang="zh-CN" altLang="en-US" sz="3600" dirty="0">
              <a:latin typeface="楷体" panose="02010609060101010101" pitchFamily="49" charset="-122"/>
              <a:ea typeface="楷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2" name="Rectangle 4"/>
          <p:cNvSpPr>
            <a:spLocks noGrp="1" noChangeArrowheads="1"/>
          </p:cNvSpPr>
          <p:nvPr>
            <p:ph type="body" idx="4294967295"/>
          </p:nvPr>
        </p:nvSpPr>
        <p:spPr>
          <a:xfrm>
            <a:off x="215900" y="1268413"/>
            <a:ext cx="8748713" cy="21240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边填充算法，也称为正负相消法</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算法思想：对每条与多边形相交的扫描线，设交点为</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(xi,yi)</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，将</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x+1/2&gt;xi</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的全部像素</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(x,yi)</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取补。</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并对多边形的每条边</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按顺序（</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顺</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逆时针均</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ea"/>
              </a:rPr>
              <a:t>可）做此处理。 </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342900" marR="0" lvl="1"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优点：可以按任意顺序处理多边形的边。便于硬件实现</a:t>
            </a:r>
            <a:endPar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342900" marR="0" lvl="1"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缺点：同一像素会被多次访问，降低了算法速度</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p:txBody>
      </p:sp>
      <p:sp>
        <p:nvSpPr>
          <p:cNvPr id="124964" name="Freeform 36"/>
          <p:cNvSpPr/>
          <p:nvPr/>
        </p:nvSpPr>
        <p:spPr>
          <a:xfrm>
            <a:off x="1547813" y="4437063"/>
            <a:ext cx="1952625" cy="1487487"/>
          </a:xfrm>
          <a:custGeom>
            <a:avLst/>
            <a:gdLst/>
            <a:ahLst/>
            <a:cxnLst>
              <a:cxn ang="0">
                <a:pos x="0" y="2147483647"/>
              </a:cxn>
              <a:cxn ang="0">
                <a:pos x="0" y="0"/>
              </a:cxn>
              <a:cxn ang="0">
                <a:pos x="2147483647" y="2147483647"/>
              </a:cxn>
              <a:cxn ang="0">
                <a:pos x="2147483647" y="2147483647"/>
              </a:cxn>
              <a:cxn ang="0">
                <a:pos x="2147483647" y="2147483647"/>
              </a:cxn>
              <a:cxn ang="0">
                <a:pos x="0" y="2147483647"/>
              </a:cxn>
            </a:cxnLst>
            <a:pathLst>
              <a:path w="1587" h="1361">
                <a:moveTo>
                  <a:pt x="0" y="1361"/>
                </a:moveTo>
                <a:lnTo>
                  <a:pt x="0" y="0"/>
                </a:lnTo>
                <a:lnTo>
                  <a:pt x="907" y="907"/>
                </a:lnTo>
                <a:lnTo>
                  <a:pt x="1587" y="204"/>
                </a:lnTo>
                <a:lnTo>
                  <a:pt x="1587" y="1361"/>
                </a:lnTo>
                <a:lnTo>
                  <a:pt x="0" y="1361"/>
                </a:lnTo>
                <a:close/>
              </a:path>
            </a:pathLst>
          </a:custGeom>
          <a:solidFill>
            <a:schemeClr val="accent1"/>
          </a:solidFill>
          <a:ln w="38100" cap="flat" cmpd="sng">
            <a:solidFill>
              <a:schemeClr val="tx1"/>
            </a:solidFill>
            <a:prstDash val="solid"/>
            <a:round/>
            <a:headEnd type="none" w="med" len="med"/>
            <a:tailEnd type="none" w="med" len="med"/>
          </a:ln>
        </p:spPr>
        <p:txBody>
          <a:bodyPr/>
          <a:p>
            <a:endParaRPr lang="zh-CN" altLang="en-US"/>
          </a:p>
        </p:txBody>
      </p:sp>
      <p:sp>
        <p:nvSpPr>
          <p:cNvPr id="95"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3.4.1.x  </a:t>
            </a:r>
            <a:r>
              <a:rPr kumimoji="0" lang="zh-CN" altLang="en-US"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rPr>
              <a:t>边填充算法（补充）</a:t>
            </a:r>
            <a:endParaRPr kumimoji="0" lang="en-US" altLang="zh-CN" sz="3200" b="1" i="0" u="none" strike="noStrike" kern="0" cap="none" spc="0" normalizeH="0" baseline="0" noProof="0" smtClean="0">
              <a:ln>
                <a:noFill/>
              </a:ln>
              <a:solidFill>
                <a:schemeClr val="tx2"/>
              </a:solidFill>
              <a:effectLst/>
              <a:uLnTx/>
              <a:uFillTx/>
              <a:latin typeface="Times New Roman" panose="02020603050405020304" pitchFamily="18" charset="0"/>
              <a:ea typeface="楷体" panose="02010609060101010101" pitchFamily="49" charset="-122"/>
              <a:cs typeface="+mj-cs"/>
            </a:endParaRPr>
          </a:p>
        </p:txBody>
      </p:sp>
      <p:sp>
        <p:nvSpPr>
          <p:cNvPr id="72708" name="Text Box 6"/>
          <p:cNvSpPr txBox="1"/>
          <p:nvPr/>
        </p:nvSpPr>
        <p:spPr>
          <a:xfrm>
            <a:off x="4211638" y="6488113"/>
            <a:ext cx="3816350" cy="369887"/>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18" charset="0"/>
                <a:ea typeface="宋体" panose="02010600030101010101" pitchFamily="2" charset="-122"/>
              </a:rPr>
              <a:t> 0         2         4         6         8        10</a:t>
            </a:r>
            <a:endParaRPr lang="en-US" altLang="zh-CN" dirty="0">
              <a:latin typeface="Times New Roman" panose="02020603050405020304" pitchFamily="18" charset="0"/>
              <a:ea typeface="宋体" panose="02010600030101010101" pitchFamily="2" charset="-122"/>
            </a:endParaRPr>
          </a:p>
        </p:txBody>
      </p:sp>
      <p:sp>
        <p:nvSpPr>
          <p:cNvPr id="72709" name="Freeform 9"/>
          <p:cNvSpPr/>
          <p:nvPr/>
        </p:nvSpPr>
        <p:spPr>
          <a:xfrm>
            <a:off x="4745038" y="4321175"/>
            <a:ext cx="2212975" cy="1868488"/>
          </a:xfrm>
          <a:custGeom>
            <a:avLst/>
            <a:gdLst/>
            <a:ahLst/>
            <a:cxnLst>
              <a:cxn ang="0">
                <a:pos x="0" y="2147483647"/>
              </a:cxn>
              <a:cxn ang="0">
                <a:pos x="0" y="0"/>
              </a:cxn>
              <a:cxn ang="0">
                <a:pos x="2147483647" y="2147483647"/>
              </a:cxn>
              <a:cxn ang="0">
                <a:pos x="2147483647" y="2147483647"/>
              </a:cxn>
              <a:cxn ang="0">
                <a:pos x="2147483647" y="2147483647"/>
              </a:cxn>
              <a:cxn ang="0">
                <a:pos x="0" y="2147483647"/>
              </a:cxn>
            </a:cxnLst>
            <a:pathLst>
              <a:path w="1587" h="1361">
                <a:moveTo>
                  <a:pt x="0" y="1361"/>
                </a:moveTo>
                <a:lnTo>
                  <a:pt x="0" y="0"/>
                </a:lnTo>
                <a:lnTo>
                  <a:pt x="907" y="907"/>
                </a:lnTo>
                <a:lnTo>
                  <a:pt x="1587" y="204"/>
                </a:lnTo>
                <a:lnTo>
                  <a:pt x="1587" y="1361"/>
                </a:lnTo>
                <a:lnTo>
                  <a:pt x="0" y="1361"/>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2710" name="Line 10"/>
          <p:cNvSpPr/>
          <p:nvPr/>
        </p:nvSpPr>
        <p:spPr>
          <a:xfrm>
            <a:off x="4427538" y="4000500"/>
            <a:ext cx="3163887" cy="0"/>
          </a:xfrm>
          <a:prstGeom prst="line">
            <a:avLst/>
          </a:prstGeom>
          <a:ln w="9525" cap="flat" cmpd="sng">
            <a:solidFill>
              <a:schemeClr val="tx1"/>
            </a:solidFill>
            <a:prstDash val="solid"/>
            <a:round/>
            <a:headEnd type="none" w="med" len="med"/>
            <a:tailEnd type="none" w="med" len="med"/>
          </a:ln>
        </p:spPr>
      </p:sp>
      <p:sp>
        <p:nvSpPr>
          <p:cNvPr id="72711" name="Line 11"/>
          <p:cNvSpPr/>
          <p:nvPr/>
        </p:nvSpPr>
        <p:spPr>
          <a:xfrm>
            <a:off x="4427538" y="4311650"/>
            <a:ext cx="3163887" cy="0"/>
          </a:xfrm>
          <a:prstGeom prst="line">
            <a:avLst/>
          </a:prstGeom>
          <a:ln w="9525" cap="flat" cmpd="sng">
            <a:solidFill>
              <a:schemeClr val="tx1"/>
            </a:solidFill>
            <a:prstDash val="solid"/>
            <a:round/>
            <a:headEnd type="none" w="med" len="med"/>
            <a:tailEnd type="none" w="med" len="med"/>
          </a:ln>
        </p:spPr>
      </p:sp>
      <p:sp>
        <p:nvSpPr>
          <p:cNvPr id="72712" name="Line 12"/>
          <p:cNvSpPr/>
          <p:nvPr/>
        </p:nvSpPr>
        <p:spPr>
          <a:xfrm>
            <a:off x="4427538" y="4621213"/>
            <a:ext cx="3163887" cy="0"/>
          </a:xfrm>
          <a:prstGeom prst="line">
            <a:avLst/>
          </a:prstGeom>
          <a:ln w="9525" cap="flat" cmpd="sng">
            <a:solidFill>
              <a:schemeClr val="tx1"/>
            </a:solidFill>
            <a:prstDash val="solid"/>
            <a:round/>
            <a:headEnd type="none" w="med" len="med"/>
            <a:tailEnd type="none" w="med" len="med"/>
          </a:ln>
        </p:spPr>
      </p:sp>
      <p:sp>
        <p:nvSpPr>
          <p:cNvPr id="72713" name="Line 13"/>
          <p:cNvSpPr/>
          <p:nvPr/>
        </p:nvSpPr>
        <p:spPr>
          <a:xfrm>
            <a:off x="4427538" y="4933950"/>
            <a:ext cx="3163887" cy="0"/>
          </a:xfrm>
          <a:prstGeom prst="line">
            <a:avLst/>
          </a:prstGeom>
          <a:ln w="9525" cap="flat" cmpd="sng">
            <a:solidFill>
              <a:schemeClr val="tx1"/>
            </a:solidFill>
            <a:prstDash val="solid"/>
            <a:round/>
            <a:headEnd type="none" w="med" len="med"/>
            <a:tailEnd type="none" w="med" len="med"/>
          </a:ln>
        </p:spPr>
      </p:sp>
      <p:sp>
        <p:nvSpPr>
          <p:cNvPr id="72714" name="Line 14"/>
          <p:cNvSpPr/>
          <p:nvPr/>
        </p:nvSpPr>
        <p:spPr>
          <a:xfrm>
            <a:off x="4427538" y="5245100"/>
            <a:ext cx="3163887" cy="0"/>
          </a:xfrm>
          <a:prstGeom prst="line">
            <a:avLst/>
          </a:prstGeom>
          <a:ln w="9525" cap="flat" cmpd="sng">
            <a:solidFill>
              <a:schemeClr val="tx1"/>
            </a:solidFill>
            <a:prstDash val="solid"/>
            <a:round/>
            <a:headEnd type="none" w="med" len="med"/>
            <a:tailEnd type="none" w="med" len="med"/>
          </a:ln>
        </p:spPr>
      </p:sp>
      <p:sp>
        <p:nvSpPr>
          <p:cNvPr id="72715" name="Line 15"/>
          <p:cNvSpPr/>
          <p:nvPr/>
        </p:nvSpPr>
        <p:spPr>
          <a:xfrm>
            <a:off x="4427538" y="5554663"/>
            <a:ext cx="3163887" cy="0"/>
          </a:xfrm>
          <a:prstGeom prst="line">
            <a:avLst/>
          </a:prstGeom>
          <a:ln w="9525" cap="flat" cmpd="sng">
            <a:solidFill>
              <a:schemeClr val="tx1"/>
            </a:solidFill>
            <a:prstDash val="solid"/>
            <a:round/>
            <a:headEnd type="none" w="med" len="med"/>
            <a:tailEnd type="none" w="med" len="med"/>
          </a:ln>
        </p:spPr>
      </p:sp>
      <p:sp>
        <p:nvSpPr>
          <p:cNvPr id="72716" name="Line 16"/>
          <p:cNvSpPr/>
          <p:nvPr/>
        </p:nvSpPr>
        <p:spPr>
          <a:xfrm>
            <a:off x="4427538" y="5865813"/>
            <a:ext cx="3163887" cy="0"/>
          </a:xfrm>
          <a:prstGeom prst="line">
            <a:avLst/>
          </a:prstGeom>
          <a:ln w="9525" cap="flat" cmpd="sng">
            <a:solidFill>
              <a:schemeClr val="tx1"/>
            </a:solidFill>
            <a:prstDash val="solid"/>
            <a:round/>
            <a:headEnd type="none" w="med" len="med"/>
            <a:tailEnd type="none" w="med" len="med"/>
          </a:ln>
        </p:spPr>
      </p:sp>
      <p:sp>
        <p:nvSpPr>
          <p:cNvPr id="72717" name="Line 17"/>
          <p:cNvSpPr/>
          <p:nvPr/>
        </p:nvSpPr>
        <p:spPr>
          <a:xfrm>
            <a:off x="4427538" y="6178550"/>
            <a:ext cx="3163887" cy="0"/>
          </a:xfrm>
          <a:prstGeom prst="line">
            <a:avLst/>
          </a:prstGeom>
          <a:ln w="9525" cap="flat" cmpd="sng">
            <a:solidFill>
              <a:schemeClr val="tx1"/>
            </a:solidFill>
            <a:prstDash val="solid"/>
            <a:round/>
            <a:headEnd type="none" w="med" len="med"/>
            <a:tailEnd type="none" w="med" len="med"/>
          </a:ln>
        </p:spPr>
      </p:sp>
      <p:sp>
        <p:nvSpPr>
          <p:cNvPr id="72718" name="Line 18"/>
          <p:cNvSpPr/>
          <p:nvPr/>
        </p:nvSpPr>
        <p:spPr>
          <a:xfrm>
            <a:off x="4427538" y="6489700"/>
            <a:ext cx="3636962" cy="0"/>
          </a:xfrm>
          <a:prstGeom prst="line">
            <a:avLst/>
          </a:prstGeom>
          <a:ln w="9525" cap="flat" cmpd="sng">
            <a:solidFill>
              <a:schemeClr val="tx1"/>
            </a:solidFill>
            <a:prstDash val="solid"/>
            <a:round/>
            <a:headEnd type="none" w="med" len="med"/>
            <a:tailEnd type="triangle" w="med" len="lg"/>
          </a:ln>
        </p:spPr>
      </p:sp>
      <p:sp>
        <p:nvSpPr>
          <p:cNvPr id="72719" name="Line 19"/>
          <p:cNvSpPr/>
          <p:nvPr/>
        </p:nvSpPr>
        <p:spPr>
          <a:xfrm flipV="1">
            <a:off x="4427538" y="3500438"/>
            <a:ext cx="0" cy="2989262"/>
          </a:xfrm>
          <a:prstGeom prst="line">
            <a:avLst/>
          </a:prstGeom>
          <a:ln w="9525" cap="flat" cmpd="sng">
            <a:solidFill>
              <a:schemeClr val="tx1"/>
            </a:solidFill>
            <a:prstDash val="solid"/>
            <a:round/>
            <a:headEnd type="none" w="med" len="med"/>
            <a:tailEnd type="triangle" w="med" len="lg"/>
          </a:ln>
        </p:spPr>
      </p:sp>
      <p:sp>
        <p:nvSpPr>
          <p:cNvPr id="72720" name="Line 20"/>
          <p:cNvSpPr/>
          <p:nvPr/>
        </p:nvSpPr>
        <p:spPr>
          <a:xfrm flipV="1">
            <a:off x="4743450" y="4000500"/>
            <a:ext cx="0" cy="2489200"/>
          </a:xfrm>
          <a:prstGeom prst="line">
            <a:avLst/>
          </a:prstGeom>
          <a:ln w="9525" cap="flat" cmpd="sng">
            <a:solidFill>
              <a:schemeClr val="tx1"/>
            </a:solidFill>
            <a:prstDash val="solid"/>
            <a:round/>
            <a:headEnd type="none" w="med" len="med"/>
            <a:tailEnd type="none" w="med" len="med"/>
          </a:ln>
        </p:spPr>
      </p:sp>
      <p:sp>
        <p:nvSpPr>
          <p:cNvPr id="72721" name="Line 21"/>
          <p:cNvSpPr/>
          <p:nvPr/>
        </p:nvSpPr>
        <p:spPr>
          <a:xfrm flipV="1">
            <a:off x="5059363" y="4000500"/>
            <a:ext cx="0" cy="2489200"/>
          </a:xfrm>
          <a:prstGeom prst="line">
            <a:avLst/>
          </a:prstGeom>
          <a:ln w="9525" cap="flat" cmpd="sng">
            <a:solidFill>
              <a:schemeClr val="tx1"/>
            </a:solidFill>
            <a:prstDash val="solid"/>
            <a:round/>
            <a:headEnd type="none" w="med" len="med"/>
            <a:tailEnd type="none" w="med" len="med"/>
          </a:ln>
        </p:spPr>
      </p:sp>
      <p:sp>
        <p:nvSpPr>
          <p:cNvPr id="72722" name="Line 22"/>
          <p:cNvSpPr/>
          <p:nvPr/>
        </p:nvSpPr>
        <p:spPr>
          <a:xfrm flipV="1">
            <a:off x="5375275" y="4000500"/>
            <a:ext cx="0" cy="2489200"/>
          </a:xfrm>
          <a:prstGeom prst="line">
            <a:avLst/>
          </a:prstGeom>
          <a:ln w="9525" cap="flat" cmpd="sng">
            <a:solidFill>
              <a:schemeClr val="tx1"/>
            </a:solidFill>
            <a:prstDash val="solid"/>
            <a:round/>
            <a:headEnd type="none" w="med" len="med"/>
            <a:tailEnd type="none" w="med" len="med"/>
          </a:ln>
        </p:spPr>
      </p:sp>
      <p:sp>
        <p:nvSpPr>
          <p:cNvPr id="72723" name="Line 23"/>
          <p:cNvSpPr/>
          <p:nvPr/>
        </p:nvSpPr>
        <p:spPr>
          <a:xfrm flipV="1">
            <a:off x="5691188" y="4000500"/>
            <a:ext cx="0" cy="2489200"/>
          </a:xfrm>
          <a:prstGeom prst="line">
            <a:avLst/>
          </a:prstGeom>
          <a:ln w="9525" cap="flat" cmpd="sng">
            <a:solidFill>
              <a:schemeClr val="tx1"/>
            </a:solidFill>
            <a:prstDash val="solid"/>
            <a:round/>
            <a:headEnd type="none" w="med" len="med"/>
            <a:tailEnd type="none" w="med" len="med"/>
          </a:ln>
        </p:spPr>
      </p:sp>
      <p:sp>
        <p:nvSpPr>
          <p:cNvPr id="72724" name="Line 24"/>
          <p:cNvSpPr/>
          <p:nvPr/>
        </p:nvSpPr>
        <p:spPr>
          <a:xfrm flipV="1">
            <a:off x="6008688" y="4000500"/>
            <a:ext cx="0" cy="2489200"/>
          </a:xfrm>
          <a:prstGeom prst="line">
            <a:avLst/>
          </a:prstGeom>
          <a:ln w="9525" cap="flat" cmpd="sng">
            <a:solidFill>
              <a:schemeClr val="tx1"/>
            </a:solidFill>
            <a:prstDash val="solid"/>
            <a:round/>
            <a:headEnd type="none" w="med" len="med"/>
            <a:tailEnd type="none" w="med" len="med"/>
          </a:ln>
        </p:spPr>
      </p:sp>
      <p:sp>
        <p:nvSpPr>
          <p:cNvPr id="72725" name="Line 25"/>
          <p:cNvSpPr/>
          <p:nvPr/>
        </p:nvSpPr>
        <p:spPr>
          <a:xfrm flipV="1">
            <a:off x="6323013" y="4000500"/>
            <a:ext cx="0" cy="2489200"/>
          </a:xfrm>
          <a:prstGeom prst="line">
            <a:avLst/>
          </a:prstGeom>
          <a:ln w="9525" cap="flat" cmpd="sng">
            <a:solidFill>
              <a:schemeClr val="tx1"/>
            </a:solidFill>
            <a:prstDash val="solid"/>
            <a:round/>
            <a:headEnd type="none" w="med" len="med"/>
            <a:tailEnd type="none" w="med" len="med"/>
          </a:ln>
        </p:spPr>
      </p:sp>
      <p:sp>
        <p:nvSpPr>
          <p:cNvPr id="72726" name="Line 26"/>
          <p:cNvSpPr/>
          <p:nvPr/>
        </p:nvSpPr>
        <p:spPr>
          <a:xfrm flipV="1">
            <a:off x="6640513" y="4000500"/>
            <a:ext cx="0" cy="2489200"/>
          </a:xfrm>
          <a:prstGeom prst="line">
            <a:avLst/>
          </a:prstGeom>
          <a:ln w="9525" cap="flat" cmpd="sng">
            <a:solidFill>
              <a:schemeClr val="tx1"/>
            </a:solidFill>
            <a:prstDash val="solid"/>
            <a:round/>
            <a:headEnd type="none" w="med" len="med"/>
            <a:tailEnd type="none" w="med" len="med"/>
          </a:ln>
        </p:spPr>
      </p:sp>
      <p:sp>
        <p:nvSpPr>
          <p:cNvPr id="72727" name="Line 27"/>
          <p:cNvSpPr/>
          <p:nvPr/>
        </p:nvSpPr>
        <p:spPr>
          <a:xfrm flipV="1">
            <a:off x="6954838" y="4000500"/>
            <a:ext cx="0" cy="2489200"/>
          </a:xfrm>
          <a:prstGeom prst="line">
            <a:avLst/>
          </a:prstGeom>
          <a:ln w="9525" cap="flat" cmpd="sng">
            <a:solidFill>
              <a:schemeClr val="tx1"/>
            </a:solidFill>
            <a:prstDash val="solid"/>
            <a:round/>
            <a:headEnd type="none" w="med" len="med"/>
            <a:tailEnd type="none" w="med" len="med"/>
          </a:ln>
        </p:spPr>
      </p:sp>
      <p:sp>
        <p:nvSpPr>
          <p:cNvPr id="72728" name="Line 28"/>
          <p:cNvSpPr/>
          <p:nvPr/>
        </p:nvSpPr>
        <p:spPr>
          <a:xfrm flipV="1">
            <a:off x="7272338" y="4000500"/>
            <a:ext cx="0" cy="2489200"/>
          </a:xfrm>
          <a:prstGeom prst="line">
            <a:avLst/>
          </a:prstGeom>
          <a:ln w="9525" cap="flat" cmpd="sng">
            <a:solidFill>
              <a:schemeClr val="tx1"/>
            </a:solidFill>
            <a:prstDash val="solid"/>
            <a:round/>
            <a:headEnd type="none" w="med" len="med"/>
            <a:tailEnd type="none" w="med" len="med"/>
          </a:ln>
        </p:spPr>
      </p:sp>
      <p:sp>
        <p:nvSpPr>
          <p:cNvPr id="72729" name="Line 29"/>
          <p:cNvSpPr/>
          <p:nvPr/>
        </p:nvSpPr>
        <p:spPr>
          <a:xfrm flipV="1">
            <a:off x="7588250" y="3998913"/>
            <a:ext cx="0" cy="2489200"/>
          </a:xfrm>
          <a:prstGeom prst="line">
            <a:avLst/>
          </a:prstGeom>
          <a:ln w="9525" cap="flat" cmpd="sng">
            <a:solidFill>
              <a:schemeClr val="tx1"/>
            </a:solidFill>
            <a:prstDash val="solid"/>
            <a:round/>
            <a:headEnd type="none" w="med" len="med"/>
            <a:tailEnd type="none" w="med" len="med"/>
          </a:ln>
        </p:spPr>
      </p:sp>
      <p:grpSp>
        <p:nvGrpSpPr>
          <p:cNvPr id="72730" name="Group 30"/>
          <p:cNvGrpSpPr/>
          <p:nvPr/>
        </p:nvGrpSpPr>
        <p:grpSpPr>
          <a:xfrm>
            <a:off x="4117975" y="3860800"/>
            <a:ext cx="504825" cy="2779713"/>
            <a:chOff x="2880" y="2047"/>
            <a:chExt cx="318" cy="1751"/>
          </a:xfrm>
        </p:grpSpPr>
        <p:sp>
          <p:nvSpPr>
            <p:cNvPr id="72731" name="Text Box 31"/>
            <p:cNvSpPr txBox="1"/>
            <p:nvPr/>
          </p:nvSpPr>
          <p:spPr>
            <a:xfrm>
              <a:off x="2880" y="3585"/>
              <a:ext cx="318" cy="213"/>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0</a:t>
              </a:r>
              <a:endParaRPr lang="en-US" altLang="zh-CN" sz="1600" dirty="0">
                <a:latin typeface="Times New Roman" panose="02020603050405020304" pitchFamily="18" charset="0"/>
                <a:ea typeface="宋体" panose="02010600030101010101" pitchFamily="2" charset="-122"/>
              </a:endParaRPr>
            </a:p>
          </p:txBody>
        </p:sp>
        <p:sp>
          <p:nvSpPr>
            <p:cNvPr id="72732" name="Text Box 32"/>
            <p:cNvSpPr txBox="1"/>
            <p:nvPr/>
          </p:nvSpPr>
          <p:spPr>
            <a:xfrm>
              <a:off x="2880" y="3200"/>
              <a:ext cx="318" cy="213"/>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2</a:t>
              </a:r>
              <a:endParaRPr lang="en-US" altLang="zh-CN" sz="1600" dirty="0">
                <a:latin typeface="Times New Roman" panose="02020603050405020304" pitchFamily="18" charset="0"/>
                <a:ea typeface="宋体" panose="02010600030101010101" pitchFamily="2" charset="-122"/>
              </a:endParaRPr>
            </a:p>
          </p:txBody>
        </p:sp>
        <p:sp>
          <p:nvSpPr>
            <p:cNvPr id="72733" name="Text Box 33"/>
            <p:cNvSpPr txBox="1"/>
            <p:nvPr/>
          </p:nvSpPr>
          <p:spPr>
            <a:xfrm>
              <a:off x="2880" y="2816"/>
              <a:ext cx="318" cy="213"/>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4</a:t>
              </a:r>
              <a:endParaRPr lang="en-US" altLang="zh-CN" sz="1600" dirty="0">
                <a:latin typeface="Times New Roman" panose="02020603050405020304" pitchFamily="18" charset="0"/>
                <a:ea typeface="宋体" panose="02010600030101010101" pitchFamily="2" charset="-122"/>
              </a:endParaRPr>
            </a:p>
          </p:txBody>
        </p:sp>
        <p:sp>
          <p:nvSpPr>
            <p:cNvPr id="72734" name="Text Box 34"/>
            <p:cNvSpPr txBox="1"/>
            <p:nvPr/>
          </p:nvSpPr>
          <p:spPr>
            <a:xfrm>
              <a:off x="2880" y="2431"/>
              <a:ext cx="318" cy="213"/>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6</a:t>
              </a:r>
              <a:endParaRPr lang="en-US" altLang="zh-CN" sz="1600" dirty="0">
                <a:latin typeface="Times New Roman" panose="02020603050405020304" pitchFamily="18" charset="0"/>
                <a:ea typeface="宋体" panose="02010600030101010101" pitchFamily="2" charset="-122"/>
              </a:endParaRPr>
            </a:p>
          </p:txBody>
        </p:sp>
        <p:sp>
          <p:nvSpPr>
            <p:cNvPr id="72735" name="Text Box 35"/>
            <p:cNvSpPr txBox="1"/>
            <p:nvPr/>
          </p:nvSpPr>
          <p:spPr>
            <a:xfrm>
              <a:off x="2880" y="2047"/>
              <a:ext cx="318" cy="213"/>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18" charset="0"/>
                  <a:ea typeface="宋体" panose="02010600030101010101" pitchFamily="2" charset="-122"/>
                </a:rPr>
                <a:t>8</a:t>
              </a:r>
              <a:endParaRPr lang="en-US" altLang="zh-CN" sz="1600" dirty="0">
                <a:latin typeface="Times New Roman" panose="02020603050405020304" pitchFamily="18" charset="0"/>
                <a:ea typeface="宋体" panose="02010600030101010101" pitchFamily="2" charset="-122"/>
              </a:endParaRPr>
            </a:p>
          </p:txBody>
        </p:sp>
      </p:grpSp>
      <p:sp>
        <p:nvSpPr>
          <p:cNvPr id="125" name="Line 332"/>
          <p:cNvSpPr/>
          <p:nvPr/>
        </p:nvSpPr>
        <p:spPr>
          <a:xfrm>
            <a:off x="6948488" y="4598988"/>
            <a:ext cx="0" cy="1584325"/>
          </a:xfrm>
          <a:prstGeom prst="line">
            <a:avLst/>
          </a:prstGeom>
          <a:ln w="57150" cap="flat" cmpd="sng">
            <a:solidFill>
              <a:srgbClr val="FF9966"/>
            </a:solidFill>
            <a:prstDash val="solid"/>
            <a:round/>
            <a:headEnd type="none" w="med" len="med"/>
            <a:tailEnd type="none" w="med" len="med"/>
          </a:ln>
        </p:spPr>
      </p:sp>
      <p:sp>
        <p:nvSpPr>
          <p:cNvPr id="126" name="Line 333"/>
          <p:cNvSpPr/>
          <p:nvPr/>
        </p:nvSpPr>
        <p:spPr>
          <a:xfrm flipH="1">
            <a:off x="6011863" y="4598988"/>
            <a:ext cx="936625" cy="973137"/>
          </a:xfrm>
          <a:prstGeom prst="line">
            <a:avLst/>
          </a:prstGeom>
          <a:ln w="57150" cap="flat" cmpd="sng">
            <a:solidFill>
              <a:srgbClr val="FF9966"/>
            </a:solidFill>
            <a:prstDash val="solid"/>
            <a:round/>
            <a:headEnd type="none" w="med" len="med"/>
            <a:tailEnd type="none" w="med" len="med"/>
          </a:ln>
        </p:spPr>
      </p:sp>
      <p:sp>
        <p:nvSpPr>
          <p:cNvPr id="127" name="Line 334"/>
          <p:cNvSpPr/>
          <p:nvPr/>
        </p:nvSpPr>
        <p:spPr>
          <a:xfrm flipH="1" flipV="1">
            <a:off x="4716463" y="4311650"/>
            <a:ext cx="1295400" cy="1260475"/>
          </a:xfrm>
          <a:prstGeom prst="line">
            <a:avLst/>
          </a:prstGeom>
          <a:ln w="57150" cap="flat" cmpd="sng">
            <a:solidFill>
              <a:srgbClr val="FF9966"/>
            </a:solidFill>
            <a:prstDash val="solid"/>
            <a:round/>
            <a:headEnd type="none" w="med" len="med"/>
            <a:tailEnd type="none" w="med" len="med"/>
          </a:ln>
        </p:spPr>
      </p:sp>
      <p:sp>
        <p:nvSpPr>
          <p:cNvPr id="128" name="Line 335"/>
          <p:cNvSpPr/>
          <p:nvPr/>
        </p:nvSpPr>
        <p:spPr>
          <a:xfrm>
            <a:off x="4730750" y="4311650"/>
            <a:ext cx="0" cy="1871663"/>
          </a:xfrm>
          <a:prstGeom prst="line">
            <a:avLst/>
          </a:prstGeom>
          <a:ln w="57150" cap="flat" cmpd="sng">
            <a:solidFill>
              <a:srgbClr val="FF9966"/>
            </a:solidFill>
            <a:prstDash val="solid"/>
            <a:round/>
            <a:headEnd type="none" w="med" len="med"/>
            <a:tailEnd type="none" w="med" len="med"/>
          </a:ln>
        </p:spPr>
      </p:sp>
      <p:grpSp>
        <p:nvGrpSpPr>
          <p:cNvPr id="129" name="Group 337"/>
          <p:cNvGrpSpPr/>
          <p:nvPr/>
        </p:nvGrpSpPr>
        <p:grpSpPr>
          <a:xfrm>
            <a:off x="6973888" y="4648200"/>
            <a:ext cx="641350" cy="947738"/>
            <a:chOff x="2426" y="1956"/>
            <a:chExt cx="383" cy="575"/>
          </a:xfrm>
        </p:grpSpPr>
        <p:sp>
          <p:nvSpPr>
            <p:cNvPr id="72741" name="Rectangle 338"/>
            <p:cNvSpPr>
              <a:spLocks noChangeAspect="1"/>
            </p:cNvSpPr>
            <p:nvPr/>
          </p:nvSpPr>
          <p:spPr>
            <a:xfrm>
              <a:off x="2426" y="1956"/>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2" name="Rectangle 339"/>
            <p:cNvSpPr>
              <a:spLocks noChangeAspect="1"/>
            </p:cNvSpPr>
            <p:nvPr/>
          </p:nvSpPr>
          <p:spPr>
            <a:xfrm>
              <a:off x="2616" y="1956"/>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3" name="Rectangle 340"/>
            <p:cNvSpPr>
              <a:spLocks noChangeAspect="1"/>
            </p:cNvSpPr>
            <p:nvPr/>
          </p:nvSpPr>
          <p:spPr>
            <a:xfrm>
              <a:off x="2616" y="2152"/>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4" name="Rectangle 341"/>
            <p:cNvSpPr>
              <a:spLocks noChangeAspect="1"/>
            </p:cNvSpPr>
            <p:nvPr/>
          </p:nvSpPr>
          <p:spPr>
            <a:xfrm>
              <a:off x="2616" y="2338"/>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5" name="Rectangle 342"/>
            <p:cNvSpPr>
              <a:spLocks noChangeAspect="1"/>
            </p:cNvSpPr>
            <p:nvPr/>
          </p:nvSpPr>
          <p:spPr>
            <a:xfrm>
              <a:off x="2426" y="2152"/>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6" name="Rectangle 343"/>
            <p:cNvSpPr>
              <a:spLocks noChangeAspect="1"/>
            </p:cNvSpPr>
            <p:nvPr/>
          </p:nvSpPr>
          <p:spPr>
            <a:xfrm>
              <a:off x="2426" y="2338"/>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grpSp>
        <p:nvGrpSpPr>
          <p:cNvPr id="136" name="Group 344"/>
          <p:cNvGrpSpPr/>
          <p:nvPr/>
        </p:nvGrpSpPr>
        <p:grpSpPr>
          <a:xfrm>
            <a:off x="6988175" y="5548313"/>
            <a:ext cx="609600" cy="639762"/>
            <a:chOff x="2699" y="1389"/>
            <a:chExt cx="384" cy="388"/>
          </a:xfrm>
        </p:grpSpPr>
        <p:sp>
          <p:nvSpPr>
            <p:cNvPr id="72748" name="Rectangle 345"/>
            <p:cNvSpPr>
              <a:spLocks noChangeAspect="1"/>
            </p:cNvSpPr>
            <p:nvPr/>
          </p:nvSpPr>
          <p:spPr>
            <a:xfrm>
              <a:off x="2699" y="1584"/>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49" name="Rectangle 346"/>
            <p:cNvSpPr>
              <a:spLocks noChangeAspect="1"/>
            </p:cNvSpPr>
            <p:nvPr/>
          </p:nvSpPr>
          <p:spPr>
            <a:xfrm>
              <a:off x="2890" y="1584"/>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0" name="Rectangle 347"/>
            <p:cNvSpPr>
              <a:spLocks noChangeAspect="1"/>
            </p:cNvSpPr>
            <p:nvPr/>
          </p:nvSpPr>
          <p:spPr>
            <a:xfrm>
              <a:off x="2890" y="1390"/>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1" name="Rectangle 348"/>
            <p:cNvSpPr>
              <a:spLocks noChangeAspect="1"/>
            </p:cNvSpPr>
            <p:nvPr/>
          </p:nvSpPr>
          <p:spPr>
            <a:xfrm>
              <a:off x="2699" y="1389"/>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grpSp>
        <p:nvGrpSpPr>
          <p:cNvPr id="141" name="Group 349"/>
          <p:cNvGrpSpPr/>
          <p:nvPr/>
        </p:nvGrpSpPr>
        <p:grpSpPr>
          <a:xfrm>
            <a:off x="5008563" y="4322763"/>
            <a:ext cx="2592387" cy="1385887"/>
            <a:chOff x="317" y="1647"/>
            <a:chExt cx="1587" cy="774"/>
          </a:xfrm>
        </p:grpSpPr>
        <p:sp>
          <p:nvSpPr>
            <p:cNvPr id="72753" name="Rectangle 350"/>
            <p:cNvSpPr>
              <a:spLocks noChangeAspect="1"/>
            </p:cNvSpPr>
            <p:nvPr/>
          </p:nvSpPr>
          <p:spPr>
            <a:xfrm>
              <a:off x="317" y="1647"/>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4" name="Rectangle 351"/>
            <p:cNvSpPr>
              <a:spLocks noChangeAspect="1"/>
            </p:cNvSpPr>
            <p:nvPr/>
          </p:nvSpPr>
          <p:spPr>
            <a:xfrm>
              <a:off x="515" y="1647"/>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5" name="Rectangle 352"/>
            <p:cNvSpPr>
              <a:spLocks noChangeAspect="1"/>
            </p:cNvSpPr>
            <p:nvPr/>
          </p:nvSpPr>
          <p:spPr>
            <a:xfrm>
              <a:off x="713" y="1647"/>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6" name="Rectangle 353"/>
            <p:cNvSpPr>
              <a:spLocks noChangeAspect="1"/>
            </p:cNvSpPr>
            <p:nvPr/>
          </p:nvSpPr>
          <p:spPr>
            <a:xfrm>
              <a:off x="915" y="1647"/>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7" name="Rectangle 354"/>
            <p:cNvSpPr>
              <a:spLocks noChangeAspect="1"/>
            </p:cNvSpPr>
            <p:nvPr/>
          </p:nvSpPr>
          <p:spPr>
            <a:xfrm>
              <a:off x="1113" y="1647"/>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8" name="Rectangle 355"/>
            <p:cNvSpPr>
              <a:spLocks noChangeAspect="1"/>
            </p:cNvSpPr>
            <p:nvPr/>
          </p:nvSpPr>
          <p:spPr>
            <a:xfrm>
              <a:off x="1315" y="1647"/>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59" name="Rectangle 356"/>
            <p:cNvSpPr>
              <a:spLocks noChangeAspect="1"/>
            </p:cNvSpPr>
            <p:nvPr/>
          </p:nvSpPr>
          <p:spPr>
            <a:xfrm>
              <a:off x="1509" y="1647"/>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0" name="Rectangle 357"/>
            <p:cNvSpPr>
              <a:spLocks noChangeAspect="1"/>
            </p:cNvSpPr>
            <p:nvPr/>
          </p:nvSpPr>
          <p:spPr>
            <a:xfrm>
              <a:off x="1708" y="1647"/>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1" name="Rectangle 358"/>
            <p:cNvSpPr>
              <a:spLocks noChangeAspect="1"/>
            </p:cNvSpPr>
            <p:nvPr/>
          </p:nvSpPr>
          <p:spPr>
            <a:xfrm>
              <a:off x="518" y="1843"/>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2" name="Rectangle 359"/>
            <p:cNvSpPr>
              <a:spLocks noChangeAspect="1"/>
            </p:cNvSpPr>
            <p:nvPr/>
          </p:nvSpPr>
          <p:spPr>
            <a:xfrm>
              <a:off x="716" y="1843"/>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3" name="Rectangle 360"/>
            <p:cNvSpPr>
              <a:spLocks noChangeAspect="1"/>
            </p:cNvSpPr>
            <p:nvPr/>
          </p:nvSpPr>
          <p:spPr>
            <a:xfrm>
              <a:off x="918" y="1843"/>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4" name="Rectangle 361"/>
            <p:cNvSpPr>
              <a:spLocks noChangeAspect="1"/>
            </p:cNvSpPr>
            <p:nvPr/>
          </p:nvSpPr>
          <p:spPr>
            <a:xfrm>
              <a:off x="1119" y="1843"/>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5" name="Rectangle 362"/>
            <p:cNvSpPr>
              <a:spLocks noChangeAspect="1"/>
            </p:cNvSpPr>
            <p:nvPr/>
          </p:nvSpPr>
          <p:spPr>
            <a:xfrm>
              <a:off x="716" y="2024"/>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6" name="Rectangle 363"/>
            <p:cNvSpPr>
              <a:spLocks noChangeAspect="1"/>
            </p:cNvSpPr>
            <p:nvPr/>
          </p:nvSpPr>
          <p:spPr>
            <a:xfrm>
              <a:off x="918" y="2024"/>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7" name="Rectangle 364"/>
            <p:cNvSpPr>
              <a:spLocks noChangeAspect="1"/>
            </p:cNvSpPr>
            <p:nvPr/>
          </p:nvSpPr>
          <p:spPr>
            <a:xfrm>
              <a:off x="1115" y="2029"/>
              <a:ext cx="197"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8" name="Rectangle 365"/>
            <p:cNvSpPr>
              <a:spLocks noChangeAspect="1"/>
            </p:cNvSpPr>
            <p:nvPr/>
          </p:nvSpPr>
          <p:spPr>
            <a:xfrm>
              <a:off x="1321" y="1828"/>
              <a:ext cx="196"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69" name="Rectangle 366"/>
            <p:cNvSpPr>
              <a:spLocks noChangeAspect="1"/>
            </p:cNvSpPr>
            <p:nvPr/>
          </p:nvSpPr>
          <p:spPr>
            <a:xfrm>
              <a:off x="917" y="2216"/>
              <a:ext cx="208" cy="205"/>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grpSp>
        <p:nvGrpSpPr>
          <p:cNvPr id="159" name="Group 367"/>
          <p:cNvGrpSpPr/>
          <p:nvPr/>
        </p:nvGrpSpPr>
        <p:grpSpPr>
          <a:xfrm>
            <a:off x="4722813" y="4311650"/>
            <a:ext cx="2274887" cy="1908175"/>
            <a:chOff x="319" y="1844"/>
            <a:chExt cx="1433" cy="1157"/>
          </a:xfrm>
        </p:grpSpPr>
        <p:sp>
          <p:nvSpPr>
            <p:cNvPr id="72771" name="Rectangle 368"/>
            <p:cNvSpPr>
              <a:spLocks noChangeAspect="1"/>
            </p:cNvSpPr>
            <p:nvPr/>
          </p:nvSpPr>
          <p:spPr>
            <a:xfrm>
              <a:off x="930" y="2422"/>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2" name="Rectangle 369"/>
            <p:cNvSpPr>
              <a:spLocks noChangeAspect="1"/>
            </p:cNvSpPr>
            <p:nvPr/>
          </p:nvSpPr>
          <p:spPr>
            <a:xfrm>
              <a:off x="319" y="1844"/>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3" name="Rectangle 370"/>
            <p:cNvSpPr>
              <a:spLocks noChangeAspect="1"/>
            </p:cNvSpPr>
            <p:nvPr/>
          </p:nvSpPr>
          <p:spPr>
            <a:xfrm>
              <a:off x="319" y="2039"/>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4" name="Rectangle 371"/>
            <p:cNvSpPr>
              <a:spLocks noChangeAspect="1"/>
            </p:cNvSpPr>
            <p:nvPr/>
          </p:nvSpPr>
          <p:spPr>
            <a:xfrm>
              <a:off x="511" y="2030"/>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5" name="Rectangle 372"/>
            <p:cNvSpPr>
              <a:spLocks noChangeAspect="1"/>
            </p:cNvSpPr>
            <p:nvPr/>
          </p:nvSpPr>
          <p:spPr>
            <a:xfrm>
              <a:off x="319" y="2229"/>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6" name="Rectangle 373"/>
            <p:cNvSpPr>
              <a:spLocks noChangeAspect="1"/>
            </p:cNvSpPr>
            <p:nvPr/>
          </p:nvSpPr>
          <p:spPr>
            <a:xfrm>
              <a:off x="319" y="2427"/>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7" name="Rectangle 374"/>
            <p:cNvSpPr>
              <a:spLocks noChangeAspect="1"/>
            </p:cNvSpPr>
            <p:nvPr/>
          </p:nvSpPr>
          <p:spPr>
            <a:xfrm>
              <a:off x="319"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8" name="Rectangle 375"/>
            <p:cNvSpPr>
              <a:spLocks noChangeAspect="1"/>
            </p:cNvSpPr>
            <p:nvPr/>
          </p:nvSpPr>
          <p:spPr>
            <a:xfrm>
              <a:off x="319"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79" name="Rectangle 376"/>
            <p:cNvSpPr>
              <a:spLocks noChangeAspect="1"/>
            </p:cNvSpPr>
            <p:nvPr/>
          </p:nvSpPr>
          <p:spPr>
            <a:xfrm>
              <a:off x="714" y="2224"/>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0" name="Rectangle 377"/>
            <p:cNvSpPr>
              <a:spLocks noChangeAspect="1"/>
            </p:cNvSpPr>
            <p:nvPr/>
          </p:nvSpPr>
          <p:spPr>
            <a:xfrm>
              <a:off x="510" y="2229"/>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1" name="Rectangle 378"/>
            <p:cNvSpPr>
              <a:spLocks noChangeAspect="1"/>
            </p:cNvSpPr>
            <p:nvPr/>
          </p:nvSpPr>
          <p:spPr>
            <a:xfrm>
              <a:off x="519" y="2427"/>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2" name="Rectangle 379"/>
            <p:cNvSpPr>
              <a:spLocks noChangeAspect="1"/>
            </p:cNvSpPr>
            <p:nvPr/>
          </p:nvSpPr>
          <p:spPr>
            <a:xfrm>
              <a:off x="519"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3" name="Rectangle 380"/>
            <p:cNvSpPr>
              <a:spLocks noChangeAspect="1"/>
            </p:cNvSpPr>
            <p:nvPr/>
          </p:nvSpPr>
          <p:spPr>
            <a:xfrm>
              <a:off x="519"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4" name="Rectangle 381"/>
            <p:cNvSpPr>
              <a:spLocks noChangeAspect="1"/>
            </p:cNvSpPr>
            <p:nvPr/>
          </p:nvSpPr>
          <p:spPr>
            <a:xfrm>
              <a:off x="933"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5" name="Rectangle 382"/>
            <p:cNvSpPr>
              <a:spLocks noChangeAspect="1"/>
            </p:cNvSpPr>
            <p:nvPr/>
          </p:nvSpPr>
          <p:spPr>
            <a:xfrm>
              <a:off x="933"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6" name="Rectangle 383"/>
            <p:cNvSpPr>
              <a:spLocks noChangeAspect="1"/>
            </p:cNvSpPr>
            <p:nvPr/>
          </p:nvSpPr>
          <p:spPr>
            <a:xfrm>
              <a:off x="1133"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7" name="Rectangle 384"/>
            <p:cNvSpPr>
              <a:spLocks noChangeAspect="1"/>
            </p:cNvSpPr>
            <p:nvPr/>
          </p:nvSpPr>
          <p:spPr>
            <a:xfrm>
              <a:off x="1133"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8" name="Rectangle 385"/>
            <p:cNvSpPr>
              <a:spLocks noChangeAspect="1"/>
            </p:cNvSpPr>
            <p:nvPr/>
          </p:nvSpPr>
          <p:spPr>
            <a:xfrm>
              <a:off x="1339" y="2613"/>
              <a:ext cx="204"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89" name="Rectangle 386"/>
            <p:cNvSpPr>
              <a:spLocks noChangeAspect="1"/>
            </p:cNvSpPr>
            <p:nvPr/>
          </p:nvSpPr>
          <p:spPr>
            <a:xfrm>
              <a:off x="1549"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0" name="Rectangle 387"/>
            <p:cNvSpPr>
              <a:spLocks noChangeAspect="1"/>
            </p:cNvSpPr>
            <p:nvPr/>
          </p:nvSpPr>
          <p:spPr>
            <a:xfrm>
              <a:off x="1549"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1" name="Rectangle 388"/>
            <p:cNvSpPr>
              <a:spLocks noChangeAspect="1"/>
            </p:cNvSpPr>
            <p:nvPr/>
          </p:nvSpPr>
          <p:spPr>
            <a:xfrm>
              <a:off x="1341" y="2808"/>
              <a:ext cx="204"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2" name="Rectangle 389"/>
            <p:cNvSpPr>
              <a:spLocks noChangeAspect="1"/>
            </p:cNvSpPr>
            <p:nvPr/>
          </p:nvSpPr>
          <p:spPr>
            <a:xfrm>
              <a:off x="723" y="2422"/>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3" name="Rectangle 390"/>
            <p:cNvSpPr>
              <a:spLocks noChangeAspect="1"/>
            </p:cNvSpPr>
            <p:nvPr/>
          </p:nvSpPr>
          <p:spPr>
            <a:xfrm>
              <a:off x="725" y="2613"/>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4" name="Rectangle 391"/>
            <p:cNvSpPr>
              <a:spLocks noChangeAspect="1"/>
            </p:cNvSpPr>
            <p:nvPr/>
          </p:nvSpPr>
          <p:spPr>
            <a:xfrm>
              <a:off x="725" y="2808"/>
              <a:ext cx="20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grpSp>
        <p:nvGrpSpPr>
          <p:cNvPr id="184" name="Group 392"/>
          <p:cNvGrpSpPr/>
          <p:nvPr/>
        </p:nvGrpSpPr>
        <p:grpSpPr>
          <a:xfrm>
            <a:off x="6303963" y="4970463"/>
            <a:ext cx="658812" cy="644525"/>
            <a:chOff x="3521" y="2416"/>
            <a:chExt cx="391" cy="391"/>
          </a:xfrm>
        </p:grpSpPr>
        <p:sp>
          <p:nvSpPr>
            <p:cNvPr id="72796" name="Rectangle 393"/>
            <p:cNvSpPr>
              <a:spLocks noChangeAspect="1"/>
            </p:cNvSpPr>
            <p:nvPr/>
          </p:nvSpPr>
          <p:spPr>
            <a:xfrm>
              <a:off x="3521" y="2614"/>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7" name="Rectangle 394"/>
            <p:cNvSpPr>
              <a:spLocks noChangeAspect="1"/>
            </p:cNvSpPr>
            <p:nvPr/>
          </p:nvSpPr>
          <p:spPr>
            <a:xfrm>
              <a:off x="3719" y="2416"/>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72798" name="Rectangle 395"/>
            <p:cNvSpPr>
              <a:spLocks noChangeAspect="1"/>
            </p:cNvSpPr>
            <p:nvPr/>
          </p:nvSpPr>
          <p:spPr>
            <a:xfrm>
              <a:off x="3719" y="2614"/>
              <a:ext cx="193" cy="193"/>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4932">
                                            <p:txEl>
                                              <p:charRg st="0" end="15"/>
                                            </p:txEl>
                                          </p:spTgt>
                                        </p:tgtEl>
                                        <p:attrNameLst>
                                          <p:attrName>style.visibility</p:attrName>
                                        </p:attrNameLst>
                                      </p:cBhvr>
                                      <p:to>
                                        <p:strVal val="visible"/>
                                      </p:to>
                                    </p:set>
                                    <p:animEffect transition="in" filter="wipe(up)">
                                      <p:cBhvr>
                                        <p:cTn id="7" dur="500"/>
                                        <p:tgtEl>
                                          <p:spTgt spid="124932">
                                            <p:txEl>
                                              <p:charRg st="0" end="1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4932">
                                            <p:txEl>
                                              <p:charRg st="15" end="96"/>
                                            </p:txEl>
                                          </p:spTgt>
                                        </p:tgtEl>
                                        <p:attrNameLst>
                                          <p:attrName>style.visibility</p:attrName>
                                        </p:attrNameLst>
                                      </p:cBhvr>
                                      <p:to>
                                        <p:strVal val="visible"/>
                                      </p:to>
                                    </p:set>
                                    <p:animEffect transition="in" filter="wipe(up)">
                                      <p:cBhvr>
                                        <p:cTn id="10" dur="500"/>
                                        <p:tgtEl>
                                          <p:spTgt spid="124932">
                                            <p:txEl>
                                              <p:charRg st="15" end="9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4932">
                                            <p:txEl>
                                              <p:charRg st="96" end="121"/>
                                            </p:txEl>
                                          </p:spTgt>
                                        </p:tgtEl>
                                        <p:attrNameLst>
                                          <p:attrName>style.visibility</p:attrName>
                                        </p:attrNameLst>
                                      </p:cBhvr>
                                      <p:to>
                                        <p:strVal val="visible"/>
                                      </p:to>
                                    </p:set>
                                    <p:animEffect transition="in" filter="wipe(up)">
                                      <p:cBhvr>
                                        <p:cTn id="13" dur="500"/>
                                        <p:tgtEl>
                                          <p:spTgt spid="124932">
                                            <p:txEl>
                                              <p:charRg st="96" end="12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4932">
                                            <p:txEl>
                                              <p:charRg st="121" end="143"/>
                                            </p:txEl>
                                          </p:spTgt>
                                        </p:tgtEl>
                                        <p:attrNameLst>
                                          <p:attrName>style.visibility</p:attrName>
                                        </p:attrNameLst>
                                      </p:cBhvr>
                                      <p:to>
                                        <p:strVal val="visible"/>
                                      </p:to>
                                    </p:set>
                                    <p:animEffect transition="in" filter="wipe(up)">
                                      <p:cBhvr>
                                        <p:cTn id="16" dur="500"/>
                                        <p:tgtEl>
                                          <p:spTgt spid="124932">
                                            <p:txEl>
                                              <p:charRg st="121" end="14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9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2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2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8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9"/>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141"/>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84"/>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1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3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  </a:t>
            </a:r>
            <a:r>
              <a:rPr lang="zh-CN" altLang="en-US" sz="3200" b="1" dirty="0">
                <a:solidFill>
                  <a:schemeClr val="tx1"/>
                </a:solidFill>
                <a:latin typeface="Times New Roman" panose="02020603050405020304" pitchFamily="18" charset="0"/>
                <a:ea typeface="楷体" panose="02010609060101010101" pitchFamily="49" charset="-122"/>
              </a:rPr>
              <a:t>区域填充算法</a:t>
            </a:r>
            <a:endParaRPr lang="zh-CN" altLang="en-US" sz="3200" b="1" dirty="0">
              <a:solidFill>
                <a:schemeClr val="tx1"/>
              </a:solidFill>
              <a:latin typeface="Times New Roman" panose="02020603050405020304" pitchFamily="18" charset="0"/>
              <a:ea typeface="楷体" panose="02010609060101010101" pitchFamily="49" charset="-122"/>
            </a:endParaRPr>
          </a:p>
        </p:txBody>
      </p:sp>
      <p:sp>
        <p:nvSpPr>
          <p:cNvPr id="4099" name="Rectangle 3"/>
          <p:cNvSpPr>
            <a:spLocks noGrp="1" noChangeArrowheads="1"/>
          </p:cNvSpPr>
          <p:nvPr>
            <p:ph idx="1"/>
          </p:nvPr>
        </p:nvSpPr>
        <p:spPr>
          <a:xfrm>
            <a:off x="395288" y="1341438"/>
            <a:ext cx="8291513" cy="427990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60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分为两部分</a:t>
            </a:r>
            <a:endPar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多边形扫描转换</a:t>
            </a:r>
            <a:endParaRPr kumimoji="0" lang="en-US" altLang="zh-CN"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3.4.1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多边形填充算法）</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rPr>
              <a:t>已知多边形顶点序列，将帧缓存对应像素设置为指定颜色</a:t>
            </a:r>
            <a:endParaRPr kumimoji="0" lang="en-US" altLang="zh-CN"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endParaRPr>
          </a:p>
          <a:p>
            <a:pPr marL="342900" marR="0" lvl="0" indent="-342900"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区域填充</a:t>
            </a:r>
            <a:endParaRPr kumimoji="0" lang="en-US" altLang="zh-CN" sz="2800" b="1" i="0" u="sng"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3.4.2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种子填充算法）</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60095" marR="0" lvl="1" indent="-360045" algn="l" defTabSz="914400" rtl="0" eaLnBrk="0" fontAlgn="base" latinLnBrk="0" hangingPunct="0">
              <a:lnSpc>
                <a:spcPct val="12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ea"/>
              </a:rPr>
              <a:t>已知区域的像素范围</a:t>
            </a:r>
            <a:r>
              <a:rPr kumimoji="0" lang="zh-CN" altLang="en-US" sz="2400" b="1" i="0" u="none" strike="noStrike" kern="0" cap="none" spc="0" normalizeH="0" baseline="0" noProof="0">
                <a:ln>
                  <a:noFill/>
                </a:ln>
                <a:solidFill>
                  <a:srgbClr val="3333FF"/>
                </a:solidFill>
                <a:effectLst/>
                <a:uLnTx/>
                <a:uFillTx/>
                <a:latin typeface="Times New Roman" panose="02020603050405020304" pitchFamily="18" charset="0"/>
                <a:ea typeface="楷体" panose="02010609060101010101" pitchFamily="49" charset="-122"/>
                <a:cs typeface="+mn-ea"/>
              </a:rPr>
              <a:t>，先将区域内一点设置为指定颜色，然后将颜色扩展到整个区域</a:t>
            </a:r>
            <a:endParaRPr kumimoji="0" lang="en-US" altLang="zh-CN" sz="2400" b="1" i="0" u="none" strike="noStrike" kern="0" cap="none" spc="0" normalizeH="0" baseline="0" noProof="0">
              <a:ln>
                <a:noFill/>
              </a:ln>
              <a:solidFill>
                <a:srgbClr val="3333FF"/>
              </a:solidFill>
              <a:effectLst/>
              <a:uLnTx/>
              <a:uFillTx/>
              <a:latin typeface="Times New Roman" panose="02020603050405020304" pitchFamily="18" charset="0"/>
              <a:ea typeface="楷体" panose="02010609060101010101" pitchFamily="49" charset="-122"/>
              <a:cs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内容占位符 4"/>
          <p:cNvSpPr>
            <a:spLocks noGrp="1"/>
          </p:cNvSpPr>
          <p:nvPr>
            <p:ph idx="1"/>
          </p:nvPr>
        </p:nvSpPr>
        <p:spPr>
          <a:xfrm>
            <a:off x="179388" y="1268413"/>
            <a:ext cx="8785225" cy="4694237"/>
          </a:xfrm>
        </p:spPr>
        <p:txBody>
          <a:bodyPr vert="horz" wrap="square" lIns="91440" tIns="45720" rIns="91440" bIns="45720" anchor="t" anchorCtr="0"/>
          <a:p>
            <a:pPr marL="36830" indent="0" eaLnBrk="1" hangingPunct="1">
              <a:lnSpc>
                <a:spcPct val="120000"/>
              </a:lnSpc>
              <a:spcBef>
                <a:spcPts val="600"/>
              </a:spcBef>
            </a:pPr>
            <a:r>
              <a:rPr lang="en-US" altLang="zh-CN" b="1" dirty="0">
                <a:latin typeface="楷体" panose="02010609060101010101" pitchFamily="49" charset="-122"/>
                <a:ea typeface="楷体" panose="02010609060101010101" pitchFamily="49" charset="-122"/>
                <a:cs typeface="+mn-cs"/>
                <a:sym typeface="宋体" panose="02010600030101010101" pitchFamily="2" charset="-122"/>
              </a:rPr>
              <a:t> </a:t>
            </a:r>
            <a:r>
              <a:rPr lang="zh-CN" altLang="en-US" b="1" dirty="0">
                <a:latin typeface="楷体" panose="02010609060101010101" pitchFamily="49" charset="-122"/>
                <a:ea typeface="楷体" panose="02010609060101010101" pitchFamily="49" charset="-122"/>
                <a:cs typeface="+mn-cs"/>
                <a:sym typeface="宋体" panose="02010600030101010101" pitchFamily="2" charset="-122"/>
              </a:rPr>
              <a:t>区域：</a:t>
            </a:r>
            <a:r>
              <a:rPr lang="zh-CN" altLang="en-US" b="1" dirty="0">
                <a:latin typeface="华文中宋" panose="02010600040101010101" pitchFamily="2" charset="-122"/>
                <a:ea typeface="华文中宋" panose="02010600040101010101" pitchFamily="2" charset="-122"/>
                <a:cs typeface="+mn-cs"/>
              </a:rPr>
              <a:t>  </a:t>
            </a:r>
            <a:r>
              <a:rPr lang="zh-CN" altLang="en-US" b="1" dirty="0">
                <a:latin typeface="楷体" panose="02010609060101010101" pitchFamily="49" charset="-122"/>
                <a:ea typeface="楷体" panose="02010609060101010101" pitchFamily="49" charset="-122"/>
                <a:cs typeface="+mn-cs"/>
              </a:rPr>
              <a:t>指相互连通的一组象素的集合</a:t>
            </a:r>
            <a:endParaRPr lang="en-US" altLang="zh-CN" b="1" dirty="0">
              <a:latin typeface="楷体" panose="02010609060101010101" pitchFamily="49" charset="-122"/>
              <a:ea typeface="楷体" panose="02010609060101010101" pitchFamily="49" charset="-122"/>
              <a:cs typeface="+mn-cs"/>
              <a:sym typeface="宋体" panose="02010600030101010101" pitchFamily="2" charset="-122"/>
            </a:endParaRPr>
          </a:p>
          <a:p>
            <a:pPr marL="36830" indent="0" eaLnBrk="1" hangingPunct="1">
              <a:lnSpc>
                <a:spcPct val="120000"/>
              </a:lnSpc>
              <a:spcBef>
                <a:spcPts val="600"/>
              </a:spcBef>
            </a:pPr>
            <a:r>
              <a:rPr lang="zh-CN" altLang="en-US" b="1" dirty="0">
                <a:latin typeface="楷体" panose="02010609060101010101" pitchFamily="49" charset="-122"/>
                <a:ea typeface="楷体" panose="02010609060101010101" pitchFamily="49" charset="-122"/>
                <a:cs typeface="+mn-cs"/>
                <a:sym typeface="宋体" panose="02010600030101010101" pitchFamily="2" charset="-122"/>
              </a:rPr>
              <a:t> 区域填充：给定区域范围，将区域内的象素设置成新颜色的过程</a:t>
            </a:r>
            <a:endParaRPr lang="zh-CN" altLang="en-US" b="1" dirty="0">
              <a:latin typeface="楷体" panose="02010609060101010101" pitchFamily="49" charset="-122"/>
              <a:ea typeface="楷体" panose="02010609060101010101" pitchFamily="49" charset="-122"/>
              <a:cs typeface="+mn-cs"/>
              <a:sym typeface="宋体" panose="02010600030101010101" pitchFamily="2" charset="-122"/>
            </a:endParaRPr>
          </a:p>
          <a:p>
            <a:pPr marL="436880" lvl="1" indent="0" eaLnBrk="1" hangingPunct="1">
              <a:lnSpc>
                <a:spcPct val="110000"/>
              </a:lnSpc>
              <a:spcBef>
                <a:spcPts val="600"/>
              </a:spcBef>
            </a:pPr>
            <a:r>
              <a:rPr lang="zh-CN" altLang="en-US" b="1" dirty="0">
                <a:latin typeface="楷体" panose="02010609060101010101" pitchFamily="49" charset="-122"/>
                <a:ea typeface="楷体" panose="02010609060101010101" pitchFamily="49" charset="-122"/>
                <a:sym typeface="宋体" panose="02010600030101010101" pitchFamily="2" charset="-122"/>
              </a:rPr>
              <a:t>新颜色可以是常量，表示填充某种单一颜色；</a:t>
            </a:r>
            <a:endParaRPr lang="zh-CN" altLang="en-US" b="1" dirty="0">
              <a:latin typeface="楷体" panose="02010609060101010101" pitchFamily="49" charset="-122"/>
              <a:ea typeface="楷体" panose="02010609060101010101" pitchFamily="49" charset="-122"/>
              <a:sym typeface="宋体" panose="02010600030101010101" pitchFamily="2" charset="-122"/>
            </a:endParaRPr>
          </a:p>
          <a:p>
            <a:pPr marL="436880" lvl="1" indent="0" eaLnBrk="1" hangingPunct="1">
              <a:lnSpc>
                <a:spcPct val="110000"/>
              </a:lnSpc>
              <a:spcBef>
                <a:spcPts val="600"/>
              </a:spcBef>
            </a:pPr>
            <a:r>
              <a:rPr lang="zh-CN" altLang="en-US" b="1" dirty="0">
                <a:latin typeface="楷体" panose="02010609060101010101" pitchFamily="49" charset="-122"/>
                <a:ea typeface="楷体" panose="02010609060101010101" pitchFamily="49" charset="-122"/>
                <a:sym typeface="宋体" panose="02010600030101010101" pitchFamily="2" charset="-122"/>
              </a:rPr>
              <a:t>也可以是变化的量，表示填充的是图案。</a:t>
            </a:r>
            <a:endParaRPr lang="zh-CN" altLang="en-US" b="1" dirty="0">
              <a:latin typeface="楷体" panose="02010609060101010101" pitchFamily="49" charset="-122"/>
              <a:ea typeface="楷体" panose="02010609060101010101" pitchFamily="49" charset="-122"/>
            </a:endParaRPr>
          </a:p>
        </p:txBody>
      </p:sp>
      <p:sp>
        <p:nvSpPr>
          <p:cNvPr id="76802"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3.4.2  </a:t>
            </a:r>
            <a:r>
              <a:rPr lang="zh-CN" altLang="en-US" sz="3200" b="1" dirty="0">
                <a:solidFill>
                  <a:schemeClr val="tx1"/>
                </a:solidFill>
                <a:latin typeface="Times New Roman" panose="02020603050405020304" pitchFamily="18" charset="0"/>
                <a:ea typeface="楷体" panose="02010609060101010101" pitchFamily="49" charset="-122"/>
              </a:rPr>
              <a:t>区域填充算法</a:t>
            </a:r>
            <a:r>
              <a:rPr lang="en-US" altLang="zh-CN" sz="3200" b="1" dirty="0">
                <a:solidFill>
                  <a:schemeClr val="tx1"/>
                </a:solidFill>
                <a:latin typeface="Times New Roman" panose="02020603050405020304" pitchFamily="18" charset="0"/>
                <a:ea typeface="楷体" panose="02010609060101010101" pitchFamily="49" charset="-122"/>
              </a:rPr>
              <a:t>--</a:t>
            </a:r>
            <a:r>
              <a:rPr lang="zh-CN" altLang="en-US" sz="3200" b="1" dirty="0">
                <a:solidFill>
                  <a:schemeClr val="tx1"/>
                </a:solidFill>
                <a:latin typeface="Times New Roman" panose="02020603050405020304" pitchFamily="18" charset="0"/>
                <a:ea typeface="楷体" panose="02010609060101010101" pitchFamily="49" charset="-122"/>
              </a:rPr>
              <a:t>区域</a:t>
            </a:r>
            <a:endParaRPr lang="zh-CN" altLang="en-US" sz="3200" b="1" dirty="0">
              <a:solidFill>
                <a:schemeClr val="tx1"/>
              </a:solidFill>
              <a:latin typeface="Times New Roman" panose="02020603050405020304" pitchFamily="18" charset="0"/>
              <a:ea typeface="楷体" panose="02010609060101010101" pitchFamily="49" charset="-122"/>
            </a:endParaRPr>
          </a:p>
        </p:txBody>
      </p:sp>
      <p:grpSp>
        <p:nvGrpSpPr>
          <p:cNvPr id="76803" name="组合 11"/>
          <p:cNvGrpSpPr/>
          <p:nvPr/>
        </p:nvGrpSpPr>
        <p:grpSpPr>
          <a:xfrm>
            <a:off x="1331913" y="4581525"/>
            <a:ext cx="2251075" cy="1465263"/>
            <a:chOff x="2328333" y="4826000"/>
            <a:chExt cx="2252134" cy="1464733"/>
          </a:xfrm>
        </p:grpSpPr>
        <p:sp>
          <p:nvSpPr>
            <p:cNvPr id="8" name="圆角矩形 7"/>
            <p:cNvSpPr/>
            <p:nvPr/>
          </p:nvSpPr>
          <p:spPr>
            <a:xfrm>
              <a:off x="2328333" y="4826000"/>
              <a:ext cx="2252134" cy="1464733"/>
            </a:xfrm>
            <a:prstGeom prst="roundRect">
              <a:avLst/>
            </a:prstGeom>
            <a:solidFill>
              <a:srgbClr val="4F56E7"/>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a:off x="3039868" y="5224319"/>
              <a:ext cx="871947" cy="617314"/>
            </a:xfrm>
            <a:prstGeom prst="triangle">
              <a:avLst/>
            </a:prstGeom>
            <a:solidFill>
              <a:schemeClr val="bg1"/>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6806" name="组合 10"/>
          <p:cNvGrpSpPr/>
          <p:nvPr/>
        </p:nvGrpSpPr>
        <p:grpSpPr>
          <a:xfrm>
            <a:off x="4356100" y="4556125"/>
            <a:ext cx="2252663" cy="1465263"/>
            <a:chOff x="5249862" y="4826000"/>
            <a:chExt cx="2252134" cy="1464733"/>
          </a:xfrm>
        </p:grpSpPr>
        <p:sp>
          <p:nvSpPr>
            <p:cNvPr id="11" name="圆角矩形 10"/>
            <p:cNvSpPr/>
            <p:nvPr/>
          </p:nvSpPr>
          <p:spPr>
            <a:xfrm>
              <a:off x="5249862" y="4826000"/>
              <a:ext cx="2252134" cy="1464733"/>
            </a:xfrm>
            <a:prstGeom prst="roundRect">
              <a:avLst/>
            </a:prstGeom>
            <a:pattFill prst="diagBrick">
              <a:fgClr>
                <a:srgbClr val="3333FF"/>
              </a:fgClr>
              <a:bgClr>
                <a:schemeClr val="bg1"/>
              </a:bgClr>
            </a:patt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FF"/>
                </a:solidFill>
                <a:effectLst/>
                <a:uLnTx/>
                <a:uFillTx/>
                <a:latin typeface="+mn-lt"/>
                <a:ea typeface="+mn-ea"/>
                <a:cs typeface="+mn-cs"/>
              </a:endParaRPr>
            </a:p>
          </p:txBody>
        </p:sp>
        <p:sp>
          <p:nvSpPr>
            <p:cNvPr id="12" name="等腰三角形 11"/>
            <p:cNvSpPr/>
            <p:nvPr/>
          </p:nvSpPr>
          <p:spPr>
            <a:xfrm>
              <a:off x="5960895" y="5224319"/>
              <a:ext cx="872920" cy="617314"/>
            </a:xfrm>
            <a:prstGeom prst="triangle">
              <a:avLst/>
            </a:prstGeom>
            <a:solidFill>
              <a:schemeClr val="bg1"/>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FF"/>
                </a:solidFill>
                <a:effectLst/>
                <a:uLnTx/>
                <a:uFillTx/>
                <a:latin typeface="+mn-lt"/>
                <a:ea typeface="+mn-ea"/>
                <a:cs typeface="+mn-c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3"/>
          <p:cNvSpPr>
            <a:spLocks noGrp="1"/>
          </p:cNvSpPr>
          <p:nvPr>
            <p:ph type="body" sz="half" idx="1"/>
          </p:nvPr>
        </p:nvSpPr>
        <p:spPr>
          <a:xfrm>
            <a:off x="107950" y="1341438"/>
            <a:ext cx="8928100" cy="4287838"/>
          </a:xfrm>
        </p:spPr>
        <p:txBody>
          <a:bodyPr vert="horz" wrap="square" lIns="91440" tIns="45720" rIns="91440" bIns="45720" numCol="1" anchor="t" anchorCtr="0" compatLnSpc="1"/>
          <a:lstStyle/>
          <a:p>
            <a:pPr marL="539750" marR="0" lvl="1" indent="-342900" algn="l" defTabSz="914400" rtl="0" eaLnBrk="0" fontAlgn="base" latinLnBrk="0" hangingPunct="0">
              <a:lnSpc>
                <a:spcPct val="120000"/>
              </a:lnSpc>
              <a:spcBef>
                <a:spcPts val="600"/>
              </a:spcBef>
              <a:spcAft>
                <a:spcPct val="0"/>
              </a:spcAft>
              <a:buClrTx/>
              <a:buSzTx/>
              <a:buFont typeface="Arial" panose="020B0604020202020204" pitchFamily="34" charset="0"/>
              <a:buChar char="•"/>
              <a:defRPr/>
            </a:pPr>
            <a:r>
              <a:rPr kumimoji="1" lang="zh-CN" altLang="en-US" sz="26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ea"/>
              </a:rPr>
              <a:t>区域的表示形式：</a:t>
            </a:r>
            <a:r>
              <a:rPr kumimoji="0" lang="zh-CN" altLang="en-US" sz="2600" b="1"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ea"/>
              </a:rPr>
              <a:t>点阵</a:t>
            </a:r>
            <a:r>
              <a:rPr kumimoji="0" lang="zh-CN" altLang="en-US" sz="26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表示 </a:t>
            </a:r>
            <a:endParaRPr kumimoji="1" lang="en-US" altLang="zh-CN" sz="26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ts val="1200"/>
              </a:spcBef>
              <a:spcAft>
                <a:spcPct val="0"/>
              </a:spcAft>
              <a:buClrTx/>
              <a:buSzTx/>
              <a:buFontTx/>
              <a:buChar char="–"/>
              <a:defRPr/>
            </a:pPr>
            <a:r>
              <a:rPr kumimoji="1" lang="zh-CN" altLang="en-US" sz="2400" b="1" i="0" u="none" strike="noStrike" kern="0" cap="none" spc="0" normalizeH="0" baseline="0" noProof="0" smtClean="0">
                <a:ln>
                  <a:noFill/>
                </a:ln>
                <a:solidFill>
                  <a:srgbClr val="000000"/>
                </a:solidFill>
                <a:effectLst/>
                <a:uLnTx/>
                <a:uFillTx/>
                <a:latin typeface="楷体" panose="02010609060101010101" pitchFamily="49" charset="-122"/>
                <a:ea typeface="楷体" panose="02010609060101010101" pitchFamily="49" charset="-122"/>
                <a:cs typeface="+mn-ea"/>
              </a:rPr>
              <a:t>内点</a:t>
            </a:r>
            <a:r>
              <a:rPr kumimoji="1"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ea"/>
              </a:rPr>
              <a:t>表示法</a:t>
            </a:r>
            <a:endParaRPr kumimoji="1"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0" fontAlgn="base" latinLnBrk="0" hangingPunct="0">
              <a:lnSpc>
                <a:spcPct val="110000"/>
              </a:lnSpc>
              <a:spcBef>
                <a:spcPts val="600"/>
              </a:spcBef>
              <a:spcAft>
                <a:spcPct val="0"/>
              </a:spcAft>
              <a:buClrTx/>
              <a:buSzTx/>
              <a:buFontTx/>
              <a:buChar char="–"/>
              <a:defRPr/>
            </a:pPr>
            <a:r>
              <a:rPr kumimoji="1" lang="zh-CN" altLang="en-US" sz="2400" b="1" i="0" u="none" strike="noStrike" kern="0" cap="none" spc="0" normalizeH="0" baseline="0" noProof="0" smtClean="0">
                <a:ln>
                  <a:noFill/>
                </a:ln>
                <a:solidFill>
                  <a:srgbClr val="000000"/>
                </a:solidFill>
                <a:effectLst/>
                <a:uLnTx/>
                <a:uFillTx/>
                <a:latin typeface="楷体" panose="02010609060101010101" pitchFamily="49" charset="-122"/>
                <a:ea typeface="楷体" panose="02010609060101010101" pitchFamily="49" charset="-122"/>
                <a:cs typeface="+mn-ea"/>
              </a:rPr>
              <a:t>边界表示法</a:t>
            </a:r>
            <a:endParaRPr kumimoji="1" lang="en-US" altLang="zh-CN" sz="2400" b="1" i="0" u="none" strike="noStrike" kern="0" cap="none" spc="0" normalizeH="0" baseline="0" noProof="0" smtClean="0">
              <a:ln>
                <a:noFill/>
              </a:ln>
              <a:solidFill>
                <a:srgbClr val="000000"/>
              </a:solidFill>
              <a:effectLst/>
              <a:uLnTx/>
              <a:uFillTx/>
              <a:latin typeface="楷体" panose="02010609060101010101" pitchFamily="49" charset="-122"/>
              <a:ea typeface="楷体" panose="02010609060101010101" pitchFamily="49" charset="-122"/>
              <a:cs typeface="+mn-ea"/>
            </a:endParaRPr>
          </a:p>
          <a:p>
            <a:pPr marL="1143000" marR="0" lvl="2" indent="-228600" algn="l" defTabSz="914400" rtl="0" eaLnBrk="0" fontAlgn="base" latinLnBrk="0" hangingPunct="0">
              <a:lnSpc>
                <a:spcPct val="120000"/>
              </a:lnSpc>
              <a:spcBef>
                <a:spcPts val="600"/>
              </a:spcBef>
              <a:spcAft>
                <a:spcPct val="0"/>
              </a:spcAft>
              <a:buClrTx/>
              <a:buSzTx/>
              <a:buFontTx/>
              <a:buChar char="•"/>
              <a:defRPr/>
            </a:pPr>
            <a:endParaRPr kumimoji="1" lang="en-US" altLang="zh-CN" sz="26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ea"/>
            </a:endParaRPr>
          </a:p>
          <a:p>
            <a:pPr marL="53975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连通</a:t>
            </a:r>
            <a:r>
              <a:rPr kumimoji="0" lang="zh-CN" altLang="en-US" sz="26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区域分类 ：区域内的任意两点，在某种规则下通过运动可以相互到达</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a:t>
            </a:r>
            <a:endPar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endParaRPr>
          </a:p>
          <a:p>
            <a:pPr marL="864235" marR="0" lvl="0" indent="-342900" algn="l" defTabSz="914400" rtl="0" eaLnBrk="1" fontAlgn="base" latinLnBrk="0" hangingPunct="1">
              <a:lnSpc>
                <a:spcPct val="11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四连通区域：</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通过上下左右四个方向的运动可到达另</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一点</a:t>
            </a:r>
            <a:endParaRPr kumimoji="0" lang="en-US" altLang="zh-CN"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64235" marR="0" lvl="0" indent="-342900" algn="l" defTabSz="914400" rtl="0" eaLnBrk="1" fontAlgn="base" latinLnBrk="0" hangingPunct="1">
              <a:lnSpc>
                <a:spcPct val="11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八</a:t>
            </a:r>
            <a:r>
              <a:rPr kumimoji="0" lang="zh-CN" altLang="en-US" sz="2400" b="1"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连通区域</a:t>
            </a:r>
            <a:r>
              <a:rPr kumimoji="0" lang="zh-CN" altLang="en-US" sz="2400" b="1" i="0" u="none" strike="noStrike" kern="0" cap="none" spc="0" normalizeH="0" baseline="0" noProof="0">
                <a:ln>
                  <a:noFill/>
                </a:ln>
                <a:solidFill>
                  <a:srgbClr val="0066FF"/>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通过八个方向的</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运动可以到达</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另</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一点</a:t>
            </a:r>
            <a:endParaRPr kumimoji="1" lang="en-US" altLang="zh-CN" sz="3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77826"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3.4.2  </a:t>
            </a:r>
            <a:r>
              <a:rPr lang="zh-CN" altLang="en-US" sz="3200" b="1" dirty="0">
                <a:solidFill>
                  <a:schemeClr val="tx1"/>
                </a:solidFill>
                <a:latin typeface="Times New Roman" panose="02020603050405020304" pitchFamily="18" charset="0"/>
                <a:ea typeface="楷体" panose="02010609060101010101" pitchFamily="49" charset="-122"/>
              </a:rPr>
              <a:t>区域填充算法</a:t>
            </a:r>
            <a:r>
              <a:rPr lang="en-US" altLang="zh-CN" sz="3200" b="1" dirty="0">
                <a:solidFill>
                  <a:schemeClr val="tx1"/>
                </a:solidFill>
                <a:latin typeface="Times New Roman" panose="02020603050405020304" pitchFamily="18" charset="0"/>
                <a:ea typeface="楷体" panose="02010609060101010101" pitchFamily="49" charset="-122"/>
              </a:rPr>
              <a:t>--</a:t>
            </a:r>
            <a:r>
              <a:rPr lang="zh-CN" altLang="en-US" sz="3200" b="1" dirty="0">
                <a:solidFill>
                  <a:schemeClr val="tx1"/>
                </a:solidFill>
                <a:latin typeface="Times New Roman" panose="02020603050405020304" pitchFamily="18" charset="0"/>
                <a:ea typeface="楷体" panose="02010609060101010101" pitchFamily="49" charset="-122"/>
              </a:rPr>
              <a:t>区域</a:t>
            </a:r>
            <a:r>
              <a:rPr lang="en-US" altLang="en-US" sz="3200" b="1" dirty="0">
                <a:latin typeface="楷体" panose="02010609060101010101" pitchFamily="49" charset="-122"/>
                <a:ea typeface="楷体" panose="02010609060101010101" pitchFamily="49" charset="-122"/>
                <a:sym typeface="+mn-ea"/>
              </a:rPr>
              <a:t>边界表示</a:t>
            </a:r>
            <a:endParaRPr lang="zh-CN" altLang="en-US" sz="3200" b="1" dirty="0">
              <a:solidFill>
                <a:schemeClr val="tx1"/>
              </a:solidFill>
              <a:latin typeface="Times New Roman" panose="02020603050405020304" pitchFamily="18" charset="0"/>
              <a:ea typeface="楷体" panose="02010609060101010101" pitchFamily="49" charset="-122"/>
            </a:endParaRPr>
          </a:p>
        </p:txBody>
      </p:sp>
      <p:pic>
        <p:nvPicPr>
          <p:cNvPr id="77827" name="Picture 9"/>
          <p:cNvPicPr>
            <a:picLocks noChangeAspect="1"/>
          </p:cNvPicPr>
          <p:nvPr/>
        </p:nvPicPr>
        <p:blipFill>
          <a:blip r:embed="rId1"/>
          <a:stretch>
            <a:fillRect/>
          </a:stretch>
        </p:blipFill>
        <p:spPr>
          <a:xfrm>
            <a:off x="4356100" y="1752600"/>
            <a:ext cx="4645025" cy="1663700"/>
          </a:xfrm>
          <a:prstGeom prst="rect">
            <a:avLst/>
          </a:prstGeom>
          <a:noFill/>
          <a:ln w="9525">
            <a:noFill/>
          </a:ln>
        </p:spPr>
      </p:pic>
      <p:grpSp>
        <p:nvGrpSpPr>
          <p:cNvPr id="77828" name="组合 2"/>
          <p:cNvGrpSpPr/>
          <p:nvPr/>
        </p:nvGrpSpPr>
        <p:grpSpPr>
          <a:xfrm>
            <a:off x="5005388" y="3284538"/>
            <a:ext cx="3346450" cy="307975"/>
            <a:chOff x="5444066" y="6060069"/>
            <a:chExt cx="3777324" cy="366653"/>
          </a:xfrm>
        </p:grpSpPr>
        <p:sp>
          <p:nvSpPr>
            <p:cNvPr id="77829" name="TextBox 1"/>
            <p:cNvSpPr txBox="1"/>
            <p:nvPr/>
          </p:nvSpPr>
          <p:spPr>
            <a:xfrm>
              <a:off x="5444066" y="6073801"/>
              <a:ext cx="1082348" cy="307777"/>
            </a:xfrm>
            <a:prstGeom prst="rect">
              <a:avLst/>
            </a:prstGeom>
            <a:noFill/>
            <a:ln w="9525">
              <a:noFill/>
            </a:ln>
          </p:spPr>
          <p:txBody>
            <a:bodyPr wrap="none" anchor="t" anchorCtr="0">
              <a:spAutoFit/>
            </a:bodyPr>
            <a:p>
              <a:r>
                <a:rPr lang="zh-CN" altLang="en-US" sz="1400" dirty="0">
                  <a:latin typeface="等线" panose="02010600030101010101" pitchFamily="2" charset="-122"/>
                  <a:ea typeface="等线" panose="02010600030101010101" pitchFamily="2" charset="-122"/>
                </a:rPr>
                <a:t>内点表示法</a:t>
              </a:r>
              <a:endParaRPr lang="zh-CN" altLang="en-US" sz="1400" dirty="0">
                <a:latin typeface="等线" panose="02010600030101010101" pitchFamily="2" charset="-122"/>
                <a:ea typeface="等线" panose="02010600030101010101" pitchFamily="2" charset="-122"/>
              </a:endParaRPr>
            </a:p>
          </p:txBody>
        </p:sp>
        <p:sp>
          <p:nvSpPr>
            <p:cNvPr id="77830" name="TextBox 8"/>
            <p:cNvSpPr txBox="1"/>
            <p:nvPr/>
          </p:nvSpPr>
          <p:spPr>
            <a:xfrm>
              <a:off x="7979054" y="6060069"/>
              <a:ext cx="1242336" cy="366653"/>
            </a:xfrm>
            <a:prstGeom prst="rect">
              <a:avLst/>
            </a:prstGeom>
            <a:noFill/>
            <a:ln w="9525">
              <a:noFill/>
            </a:ln>
          </p:spPr>
          <p:txBody>
            <a:bodyPr anchor="t" anchorCtr="0">
              <a:spAutoFit/>
            </a:bodyPr>
            <a:p>
              <a:r>
                <a:rPr lang="zh-CN" altLang="en-US" sz="1400" dirty="0">
                  <a:latin typeface="等线" panose="02010600030101010101" pitchFamily="2" charset="-122"/>
                  <a:ea typeface="等线" panose="02010600030101010101" pitchFamily="2" charset="-122"/>
                </a:rPr>
                <a:t>边界表示法</a:t>
              </a:r>
              <a:endParaRPr lang="zh-CN" altLang="en-US" sz="1400" dirty="0">
                <a:latin typeface="等线" panose="02010600030101010101" pitchFamily="2" charset="-122"/>
                <a:ea typeface="等线" panose="02010600030101010101" pitchFamily="2" charset="-122"/>
              </a:endParaRPr>
            </a:p>
          </p:txBody>
        </p:sp>
      </p:grpSp>
      <p:sp>
        <p:nvSpPr>
          <p:cNvPr id="16" name="Rectangle 3"/>
          <p:cNvSpPr/>
          <p:nvPr/>
        </p:nvSpPr>
        <p:spPr>
          <a:xfrm>
            <a:off x="3168650"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17" name="Rectangle 4"/>
          <p:cNvSpPr/>
          <p:nvPr/>
        </p:nvSpPr>
        <p:spPr>
          <a:xfrm>
            <a:off x="3492500"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18" name="Rectangle 5"/>
          <p:cNvSpPr/>
          <p:nvPr/>
        </p:nvSpPr>
        <p:spPr>
          <a:xfrm>
            <a:off x="3168650" y="608171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19" name="Rectangle 6"/>
          <p:cNvSpPr/>
          <p:nvPr/>
        </p:nvSpPr>
        <p:spPr>
          <a:xfrm>
            <a:off x="2844800"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0" name="Rectangle 7"/>
          <p:cNvSpPr/>
          <p:nvPr/>
        </p:nvSpPr>
        <p:spPr>
          <a:xfrm>
            <a:off x="3168650" y="543401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1" name="Rectangle 8"/>
          <p:cNvSpPr/>
          <p:nvPr/>
        </p:nvSpPr>
        <p:spPr>
          <a:xfrm>
            <a:off x="5041900"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2" name="Rectangle 9"/>
          <p:cNvSpPr/>
          <p:nvPr/>
        </p:nvSpPr>
        <p:spPr>
          <a:xfrm>
            <a:off x="5365750"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3" name="Rectangle 10"/>
          <p:cNvSpPr/>
          <p:nvPr/>
        </p:nvSpPr>
        <p:spPr>
          <a:xfrm>
            <a:off x="5041900" y="60753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4" name="Rectangle 11"/>
          <p:cNvSpPr/>
          <p:nvPr/>
        </p:nvSpPr>
        <p:spPr>
          <a:xfrm>
            <a:off x="4716463" y="57578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5" name="Rectangle 12"/>
          <p:cNvSpPr/>
          <p:nvPr/>
        </p:nvSpPr>
        <p:spPr>
          <a:xfrm>
            <a:off x="5041900" y="543401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6" name="Rectangle 13"/>
          <p:cNvSpPr/>
          <p:nvPr/>
        </p:nvSpPr>
        <p:spPr>
          <a:xfrm>
            <a:off x="5365750" y="60753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7" name="Rectangle 14"/>
          <p:cNvSpPr/>
          <p:nvPr/>
        </p:nvSpPr>
        <p:spPr>
          <a:xfrm>
            <a:off x="4716463" y="607536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8" name="Rectangle 15"/>
          <p:cNvSpPr/>
          <p:nvPr/>
        </p:nvSpPr>
        <p:spPr>
          <a:xfrm>
            <a:off x="5365750" y="543401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9" name="Rectangle 16"/>
          <p:cNvSpPr/>
          <p:nvPr/>
        </p:nvSpPr>
        <p:spPr>
          <a:xfrm>
            <a:off x="4716463" y="5434013"/>
            <a:ext cx="323850" cy="323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30" name="Text Box 119"/>
          <p:cNvSpPr txBox="1"/>
          <p:nvPr/>
        </p:nvSpPr>
        <p:spPr>
          <a:xfrm>
            <a:off x="2808288" y="6453188"/>
            <a:ext cx="1116012" cy="400050"/>
          </a:xfrm>
          <a:prstGeom prst="rect">
            <a:avLst/>
          </a:prstGeom>
          <a:noFill/>
          <a:ln w="9525">
            <a:noFill/>
          </a:ln>
        </p:spPr>
        <p:txBody>
          <a:bodyPr anchor="t" anchorCtr="0">
            <a:spAutoFit/>
          </a:bodyPr>
          <a:p>
            <a:pPr>
              <a:spcBef>
                <a:spcPct val="50000"/>
              </a:spcBef>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连通域</a:t>
            </a:r>
            <a:endParaRPr lang="zh-CN" altLang="en-US" sz="2000" dirty="0">
              <a:latin typeface="楷体" panose="02010609060101010101" pitchFamily="49" charset="-122"/>
              <a:ea typeface="楷体" panose="02010609060101010101" pitchFamily="49" charset="-122"/>
            </a:endParaRPr>
          </a:p>
        </p:txBody>
      </p:sp>
      <p:sp>
        <p:nvSpPr>
          <p:cNvPr id="31" name="Text Box 120"/>
          <p:cNvSpPr txBox="1"/>
          <p:nvPr/>
        </p:nvSpPr>
        <p:spPr>
          <a:xfrm>
            <a:off x="4710113" y="6484938"/>
            <a:ext cx="1157287" cy="400050"/>
          </a:xfrm>
          <a:prstGeom prst="rect">
            <a:avLst/>
          </a:prstGeom>
          <a:noFill/>
          <a:ln w="9525">
            <a:noFill/>
          </a:ln>
        </p:spPr>
        <p:txBody>
          <a:bodyPr anchor="t" anchorCtr="0">
            <a:spAutoFit/>
          </a:bodyPr>
          <a:p>
            <a:pPr>
              <a:spcBef>
                <a:spcPct val="50000"/>
              </a:spcBef>
            </a:pP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连通域</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p:bldP spid="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矩形 5"/>
          <p:cNvSpPr/>
          <p:nvPr/>
        </p:nvSpPr>
        <p:spPr>
          <a:xfrm>
            <a:off x="614363" y="1755775"/>
            <a:ext cx="7051675" cy="623888"/>
          </a:xfrm>
          <a:prstGeom prst="rect">
            <a:avLst/>
          </a:prstGeom>
          <a:noFill/>
          <a:ln w="9525">
            <a:noFill/>
          </a:ln>
        </p:spPr>
        <p:txBody>
          <a:bodyPr anchor="t" anchorCtr="0">
            <a:spAutoFit/>
          </a:bodyPr>
          <a:p>
            <a:pPr marL="215900" lvl="1" indent="0" algn="l" rtl="0" eaLnBrk="1" fontAlgn="base" hangingPunct="1">
              <a:lnSpc>
                <a:spcPct val="150000"/>
              </a:lnSpc>
              <a:spcBef>
                <a:spcPct val="0"/>
              </a:spcBef>
              <a:spcAft>
                <a:spcPct val="0"/>
              </a:spcAft>
              <a:buNone/>
            </a:pPr>
            <a:r>
              <a:rPr lang="en-US" altLang="zh-CN" sz="2300" b="1" dirty="0">
                <a:solidFill>
                  <a:schemeClr val="tx1"/>
                </a:solidFill>
                <a:latin typeface="华文中宋" panose="02010600040101010101" pitchFamily="2" charset="-122"/>
                <a:ea typeface="华文中宋" panose="02010600040101010101" pitchFamily="2" charset="-122"/>
              </a:rPr>
              <a:t> </a:t>
            </a:r>
            <a:endParaRPr lang="en-US" altLang="zh-CN" sz="2300" b="1" dirty="0">
              <a:solidFill>
                <a:schemeClr val="tx1"/>
              </a:solidFill>
              <a:latin typeface="华文中宋" panose="02010600040101010101" pitchFamily="2" charset="-122"/>
              <a:ea typeface="华文中宋" panose="02010600040101010101" pitchFamily="2" charset="-122"/>
            </a:endParaRPr>
          </a:p>
        </p:txBody>
      </p:sp>
      <p:sp>
        <p:nvSpPr>
          <p:cNvPr id="9" name="矩形 2"/>
          <p:cNvSpPr>
            <a:spLocks noChangeArrowheads="1"/>
          </p:cNvSpPr>
          <p:nvPr/>
        </p:nvSpPr>
        <p:spPr bwMode="auto">
          <a:xfrm>
            <a:off x="333375" y="1268413"/>
            <a:ext cx="85598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144145" marR="0" lvl="1"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连通区域类型的区别和意义</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539750" marR="0" lvl="1"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填充时允许</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从四个方向寻找下</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一像素</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者，称为四向算法；允许从八个方向搜索</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下个像素则称为</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八向算法。</a:t>
            </a:r>
            <a:endPar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a:p>
            <a:pPr marL="539750" marR="0" lvl="1"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八向算法可以填充</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八连通区域和四</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连通区域</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539750" marR="0" lvl="1"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四</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向</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算法</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有时不能通过狭窄的</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区域，所以只能</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填充</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四连通区域；八</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向算法</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的</a:t>
            </a:r>
            <a:r>
              <a:rPr kumimoji="0" lang="zh-CN" altLang="en-US" sz="24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缺点是有时会填出多边形的边界</a:t>
            </a:r>
            <a:endParaRPr kumimoji="0" lang="en-US" altLang="zh-CN"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539750" marR="0" lvl="1" indent="-342900" algn="l" defTabSz="914400" rtl="0" eaLnBrk="1" fontAlgn="base" latinLnBrk="0" hangingPunct="1">
              <a:lnSpc>
                <a:spcPct val="110000"/>
              </a:lnSpc>
              <a:spcBef>
                <a:spcPct val="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根据区域连通类型，设置适当的种子运动方向（四向或八向）。</a:t>
            </a:r>
            <a:endPar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79875" name="标题 1"/>
          <p:cNvSpPr txBox="1"/>
          <p:nvPr/>
        </p:nvSpPr>
        <p:spPr>
          <a:xfrm>
            <a:off x="457200" y="274638"/>
            <a:ext cx="8229600"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区域</a:t>
            </a:r>
            <a:r>
              <a:rPr lang="en-US" altLang="en-US" sz="3200" b="1" dirty="0">
                <a:latin typeface="Times New Roman" panose="02020603050405020304" pitchFamily="18" charset="0"/>
                <a:ea typeface="楷体" panose="02010609060101010101" pitchFamily="49" charset="-122"/>
                <a:sym typeface="+mn-ea"/>
              </a:rPr>
              <a:t>边界表示</a:t>
            </a:r>
            <a:endParaRPr lang="zh-CN" altLang="en-US" sz="3200" b="1" dirty="0">
              <a:latin typeface="Times New Roman" panose="02020603050405020304" pitchFamily="18" charset="0"/>
              <a:ea typeface="楷体" panose="02010609060101010101" pitchFamily="49" charset="-122"/>
            </a:endParaRPr>
          </a:p>
        </p:txBody>
      </p:sp>
      <p:sp>
        <p:nvSpPr>
          <p:cNvPr id="5" name="Rectangle 3"/>
          <p:cNvSpPr txBox="1">
            <a:spLocks noChangeArrowheads="1"/>
          </p:cNvSpPr>
          <p:nvPr/>
        </p:nvSpPr>
        <p:spPr bwMode="auto">
          <a:xfrm>
            <a:off x="149225" y="6334125"/>
            <a:ext cx="19796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四连通区域实例</a:t>
            </a:r>
            <a:endParaRPr kumimoji="0" lang="zh-CN" altLang="en-US" sz="20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 name="Rectangle 4"/>
          <p:cNvSpPr txBox="1">
            <a:spLocks noChangeArrowheads="1"/>
          </p:cNvSpPr>
          <p:nvPr/>
        </p:nvSpPr>
        <p:spPr bwMode="auto">
          <a:xfrm>
            <a:off x="7040563" y="6334125"/>
            <a:ext cx="2047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八连通区域实例</a:t>
            </a:r>
            <a:endParaRPr kumimoji="0" lang="zh-CN" altLang="en-US" sz="2000" b="0"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grpSp>
        <p:nvGrpSpPr>
          <p:cNvPr id="79878" name="组合 1"/>
          <p:cNvGrpSpPr/>
          <p:nvPr/>
        </p:nvGrpSpPr>
        <p:grpSpPr>
          <a:xfrm>
            <a:off x="2139950" y="4468813"/>
            <a:ext cx="2295525" cy="2297112"/>
            <a:chOff x="611188" y="2349500"/>
            <a:chExt cx="3059112" cy="3063875"/>
          </a:xfrm>
        </p:grpSpPr>
        <p:sp>
          <p:nvSpPr>
            <p:cNvPr id="79879" name="Rectangle 208"/>
            <p:cNvSpPr>
              <a:spLocks noChangeAspect="1"/>
            </p:cNvSpPr>
            <p:nvPr/>
          </p:nvSpPr>
          <p:spPr>
            <a:xfrm>
              <a:off x="61118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0" name="Rectangle 209"/>
            <p:cNvSpPr>
              <a:spLocks noChangeAspect="1"/>
            </p:cNvSpPr>
            <p:nvPr/>
          </p:nvSpPr>
          <p:spPr>
            <a:xfrm>
              <a:off x="611188"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1" name="Rectangle 210"/>
            <p:cNvSpPr>
              <a:spLocks noChangeAspect="1"/>
            </p:cNvSpPr>
            <p:nvPr/>
          </p:nvSpPr>
          <p:spPr>
            <a:xfrm>
              <a:off x="611188" y="2962275"/>
              <a:ext cx="306387"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2" name="Rectangle 211"/>
            <p:cNvSpPr>
              <a:spLocks noChangeAspect="1"/>
            </p:cNvSpPr>
            <p:nvPr/>
          </p:nvSpPr>
          <p:spPr>
            <a:xfrm>
              <a:off x="611188" y="3268663"/>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3" name="Rectangle 212"/>
            <p:cNvSpPr>
              <a:spLocks noChangeAspect="1"/>
            </p:cNvSpPr>
            <p:nvPr/>
          </p:nvSpPr>
          <p:spPr>
            <a:xfrm>
              <a:off x="611188" y="35766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4" name="Rectangle 213"/>
            <p:cNvSpPr>
              <a:spLocks noChangeAspect="1"/>
            </p:cNvSpPr>
            <p:nvPr/>
          </p:nvSpPr>
          <p:spPr>
            <a:xfrm>
              <a:off x="611188" y="38814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5" name="Rectangle 214"/>
            <p:cNvSpPr>
              <a:spLocks noChangeAspect="1"/>
            </p:cNvSpPr>
            <p:nvPr/>
          </p:nvSpPr>
          <p:spPr>
            <a:xfrm>
              <a:off x="611188" y="4186238"/>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6" name="Rectangle 215"/>
            <p:cNvSpPr>
              <a:spLocks noChangeAspect="1"/>
            </p:cNvSpPr>
            <p:nvPr/>
          </p:nvSpPr>
          <p:spPr>
            <a:xfrm>
              <a:off x="611188" y="4494213"/>
              <a:ext cx="306387"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7" name="Rectangle 216"/>
            <p:cNvSpPr>
              <a:spLocks noChangeAspect="1"/>
            </p:cNvSpPr>
            <p:nvPr/>
          </p:nvSpPr>
          <p:spPr>
            <a:xfrm>
              <a:off x="611188"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8" name="Rectangle 217"/>
            <p:cNvSpPr>
              <a:spLocks noChangeAspect="1"/>
            </p:cNvSpPr>
            <p:nvPr/>
          </p:nvSpPr>
          <p:spPr>
            <a:xfrm>
              <a:off x="61118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89" name="Rectangle 218"/>
            <p:cNvSpPr>
              <a:spLocks noChangeAspect="1"/>
            </p:cNvSpPr>
            <p:nvPr/>
          </p:nvSpPr>
          <p:spPr>
            <a:xfrm>
              <a:off x="91757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0" name="Rectangle 219"/>
            <p:cNvSpPr>
              <a:spLocks noChangeAspect="1"/>
            </p:cNvSpPr>
            <p:nvPr/>
          </p:nvSpPr>
          <p:spPr>
            <a:xfrm>
              <a:off x="91757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1" name="Rectangle 220"/>
            <p:cNvSpPr>
              <a:spLocks noChangeAspect="1"/>
            </p:cNvSpPr>
            <p:nvPr/>
          </p:nvSpPr>
          <p:spPr>
            <a:xfrm>
              <a:off x="917575"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2" name="Rectangle 221"/>
            <p:cNvSpPr>
              <a:spLocks noChangeAspect="1"/>
            </p:cNvSpPr>
            <p:nvPr/>
          </p:nvSpPr>
          <p:spPr>
            <a:xfrm>
              <a:off x="917575" y="3268663"/>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3" name="Rectangle 222"/>
            <p:cNvSpPr>
              <a:spLocks noChangeAspect="1"/>
            </p:cNvSpPr>
            <p:nvPr/>
          </p:nvSpPr>
          <p:spPr>
            <a:xfrm>
              <a:off x="917575" y="3576638"/>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4" name="Rectangle 223"/>
            <p:cNvSpPr>
              <a:spLocks noChangeAspect="1"/>
            </p:cNvSpPr>
            <p:nvPr/>
          </p:nvSpPr>
          <p:spPr>
            <a:xfrm>
              <a:off x="917575" y="3881438"/>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5" name="Rectangle 224"/>
            <p:cNvSpPr>
              <a:spLocks noChangeAspect="1"/>
            </p:cNvSpPr>
            <p:nvPr/>
          </p:nvSpPr>
          <p:spPr>
            <a:xfrm>
              <a:off x="917575" y="4186238"/>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6" name="Rectangle 225"/>
            <p:cNvSpPr>
              <a:spLocks noChangeAspect="1"/>
            </p:cNvSpPr>
            <p:nvPr/>
          </p:nvSpPr>
          <p:spPr>
            <a:xfrm>
              <a:off x="917575" y="4494213"/>
              <a:ext cx="306388"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7" name="Rectangle 226"/>
            <p:cNvSpPr>
              <a:spLocks noChangeAspect="1"/>
            </p:cNvSpPr>
            <p:nvPr/>
          </p:nvSpPr>
          <p:spPr>
            <a:xfrm>
              <a:off x="91757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8" name="Rectangle 227"/>
            <p:cNvSpPr>
              <a:spLocks noChangeAspect="1"/>
            </p:cNvSpPr>
            <p:nvPr/>
          </p:nvSpPr>
          <p:spPr>
            <a:xfrm>
              <a:off x="91757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899" name="Rectangle 228"/>
            <p:cNvSpPr>
              <a:spLocks noChangeAspect="1"/>
            </p:cNvSpPr>
            <p:nvPr/>
          </p:nvSpPr>
          <p:spPr>
            <a:xfrm>
              <a:off x="1225550"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0" name="Rectangle 229"/>
            <p:cNvSpPr>
              <a:spLocks noChangeAspect="1"/>
            </p:cNvSpPr>
            <p:nvPr/>
          </p:nvSpPr>
          <p:spPr>
            <a:xfrm>
              <a:off x="1225550"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1" name="Rectangle 230"/>
            <p:cNvSpPr>
              <a:spLocks noChangeAspect="1"/>
            </p:cNvSpPr>
            <p:nvPr/>
          </p:nvSpPr>
          <p:spPr>
            <a:xfrm>
              <a:off x="1225550"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2" name="Rectangle 231"/>
            <p:cNvSpPr>
              <a:spLocks noChangeAspect="1"/>
            </p:cNvSpPr>
            <p:nvPr/>
          </p:nvSpPr>
          <p:spPr>
            <a:xfrm>
              <a:off x="1225550" y="3268663"/>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3" name="Rectangle 232"/>
            <p:cNvSpPr>
              <a:spLocks noChangeAspect="1"/>
            </p:cNvSpPr>
            <p:nvPr/>
          </p:nvSpPr>
          <p:spPr>
            <a:xfrm>
              <a:off x="1225550" y="3576638"/>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4" name="Rectangle 233"/>
            <p:cNvSpPr>
              <a:spLocks noChangeAspect="1"/>
            </p:cNvSpPr>
            <p:nvPr/>
          </p:nvSpPr>
          <p:spPr>
            <a:xfrm>
              <a:off x="1225550" y="3881438"/>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5" name="Rectangle 234"/>
            <p:cNvSpPr>
              <a:spLocks noChangeAspect="1"/>
            </p:cNvSpPr>
            <p:nvPr/>
          </p:nvSpPr>
          <p:spPr>
            <a:xfrm>
              <a:off x="1225550" y="4186238"/>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6" name="Rectangle 235"/>
            <p:cNvSpPr>
              <a:spLocks noChangeAspect="1"/>
            </p:cNvSpPr>
            <p:nvPr/>
          </p:nvSpPr>
          <p:spPr>
            <a:xfrm>
              <a:off x="1225550" y="4494213"/>
              <a:ext cx="306388"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7" name="Rectangle 236"/>
            <p:cNvSpPr>
              <a:spLocks noChangeAspect="1"/>
            </p:cNvSpPr>
            <p:nvPr/>
          </p:nvSpPr>
          <p:spPr>
            <a:xfrm>
              <a:off x="1225550" y="48006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8" name="Rectangle 237"/>
            <p:cNvSpPr>
              <a:spLocks noChangeAspect="1"/>
            </p:cNvSpPr>
            <p:nvPr/>
          </p:nvSpPr>
          <p:spPr>
            <a:xfrm>
              <a:off x="1225550"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09" name="Rectangle 238"/>
            <p:cNvSpPr>
              <a:spLocks noChangeAspect="1"/>
            </p:cNvSpPr>
            <p:nvPr/>
          </p:nvSpPr>
          <p:spPr>
            <a:xfrm>
              <a:off x="153193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0" name="Rectangle 239"/>
            <p:cNvSpPr>
              <a:spLocks noChangeAspect="1"/>
            </p:cNvSpPr>
            <p:nvPr/>
          </p:nvSpPr>
          <p:spPr>
            <a:xfrm>
              <a:off x="1531938"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1" name="Rectangle 240"/>
            <p:cNvSpPr>
              <a:spLocks noChangeAspect="1"/>
            </p:cNvSpPr>
            <p:nvPr/>
          </p:nvSpPr>
          <p:spPr>
            <a:xfrm>
              <a:off x="1531938" y="2962275"/>
              <a:ext cx="306387" cy="306388"/>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2" name="Rectangle 241"/>
            <p:cNvSpPr>
              <a:spLocks noChangeAspect="1"/>
            </p:cNvSpPr>
            <p:nvPr/>
          </p:nvSpPr>
          <p:spPr>
            <a:xfrm>
              <a:off x="1531938"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3" name="Rectangle 242"/>
            <p:cNvSpPr>
              <a:spLocks noChangeAspect="1"/>
            </p:cNvSpPr>
            <p:nvPr/>
          </p:nvSpPr>
          <p:spPr>
            <a:xfrm>
              <a:off x="1531938"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4" name="Rectangle 243"/>
            <p:cNvSpPr>
              <a:spLocks noChangeAspect="1"/>
            </p:cNvSpPr>
            <p:nvPr/>
          </p:nvSpPr>
          <p:spPr>
            <a:xfrm>
              <a:off x="1531938"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5" name="Rectangle 244"/>
            <p:cNvSpPr>
              <a:spLocks noChangeAspect="1"/>
            </p:cNvSpPr>
            <p:nvPr/>
          </p:nvSpPr>
          <p:spPr>
            <a:xfrm>
              <a:off x="1531938"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6" name="Rectangle 245"/>
            <p:cNvSpPr>
              <a:spLocks noChangeAspect="1"/>
            </p:cNvSpPr>
            <p:nvPr/>
          </p:nvSpPr>
          <p:spPr>
            <a:xfrm>
              <a:off x="1531938" y="4494213"/>
              <a:ext cx="306387"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7" name="Rectangle 246"/>
            <p:cNvSpPr>
              <a:spLocks noChangeAspect="1"/>
            </p:cNvSpPr>
            <p:nvPr/>
          </p:nvSpPr>
          <p:spPr>
            <a:xfrm>
              <a:off x="1531938" y="4800600"/>
              <a:ext cx="306387"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8" name="Rectangle 247"/>
            <p:cNvSpPr>
              <a:spLocks noChangeAspect="1"/>
            </p:cNvSpPr>
            <p:nvPr/>
          </p:nvSpPr>
          <p:spPr>
            <a:xfrm>
              <a:off x="153193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19" name="Rectangle 248"/>
            <p:cNvSpPr>
              <a:spLocks noChangeAspect="1"/>
            </p:cNvSpPr>
            <p:nvPr/>
          </p:nvSpPr>
          <p:spPr>
            <a:xfrm>
              <a:off x="1830388" y="2349500"/>
              <a:ext cx="307975"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0" name="Rectangle 249"/>
            <p:cNvSpPr>
              <a:spLocks noChangeAspect="1"/>
            </p:cNvSpPr>
            <p:nvPr/>
          </p:nvSpPr>
          <p:spPr>
            <a:xfrm>
              <a:off x="1830388" y="2654300"/>
              <a:ext cx="307975"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1" name="Rectangle 250"/>
            <p:cNvSpPr>
              <a:spLocks noChangeAspect="1"/>
            </p:cNvSpPr>
            <p:nvPr/>
          </p:nvSpPr>
          <p:spPr>
            <a:xfrm>
              <a:off x="1830388" y="2962275"/>
              <a:ext cx="307975" cy="306388"/>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2" name="Rectangle 251"/>
            <p:cNvSpPr>
              <a:spLocks noChangeAspect="1"/>
            </p:cNvSpPr>
            <p:nvPr/>
          </p:nvSpPr>
          <p:spPr>
            <a:xfrm>
              <a:off x="1830388" y="3268663"/>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3" name="Rectangle 252"/>
            <p:cNvSpPr>
              <a:spLocks noChangeAspect="1"/>
            </p:cNvSpPr>
            <p:nvPr/>
          </p:nvSpPr>
          <p:spPr>
            <a:xfrm>
              <a:off x="1830388" y="3576638"/>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4" name="Rectangle 253"/>
            <p:cNvSpPr>
              <a:spLocks noChangeAspect="1"/>
            </p:cNvSpPr>
            <p:nvPr/>
          </p:nvSpPr>
          <p:spPr>
            <a:xfrm>
              <a:off x="1830388" y="3881438"/>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5" name="Rectangle 254"/>
            <p:cNvSpPr>
              <a:spLocks noChangeAspect="1"/>
            </p:cNvSpPr>
            <p:nvPr/>
          </p:nvSpPr>
          <p:spPr>
            <a:xfrm>
              <a:off x="1830388" y="4186238"/>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6" name="Rectangle 255"/>
            <p:cNvSpPr>
              <a:spLocks noChangeAspect="1"/>
            </p:cNvSpPr>
            <p:nvPr/>
          </p:nvSpPr>
          <p:spPr>
            <a:xfrm>
              <a:off x="1830388" y="4494213"/>
              <a:ext cx="307975"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7" name="Rectangle 256"/>
            <p:cNvSpPr>
              <a:spLocks noChangeAspect="1"/>
            </p:cNvSpPr>
            <p:nvPr/>
          </p:nvSpPr>
          <p:spPr>
            <a:xfrm>
              <a:off x="1830388" y="480060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8" name="Rectangle 257"/>
            <p:cNvSpPr>
              <a:spLocks noChangeAspect="1"/>
            </p:cNvSpPr>
            <p:nvPr/>
          </p:nvSpPr>
          <p:spPr>
            <a:xfrm>
              <a:off x="1830388" y="5108575"/>
              <a:ext cx="307975"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29" name="Rectangle 258"/>
            <p:cNvSpPr>
              <a:spLocks noChangeAspect="1"/>
            </p:cNvSpPr>
            <p:nvPr/>
          </p:nvSpPr>
          <p:spPr>
            <a:xfrm>
              <a:off x="2138363"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0" name="Rectangle 259"/>
            <p:cNvSpPr>
              <a:spLocks noChangeAspect="1"/>
            </p:cNvSpPr>
            <p:nvPr/>
          </p:nvSpPr>
          <p:spPr>
            <a:xfrm>
              <a:off x="2138363" y="2654300"/>
              <a:ext cx="306387"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1" name="Rectangle 260"/>
            <p:cNvSpPr>
              <a:spLocks noChangeAspect="1"/>
            </p:cNvSpPr>
            <p:nvPr/>
          </p:nvSpPr>
          <p:spPr>
            <a:xfrm>
              <a:off x="2138363" y="2962275"/>
              <a:ext cx="306387" cy="306388"/>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2" name="Rectangle 261"/>
            <p:cNvSpPr>
              <a:spLocks noChangeAspect="1"/>
            </p:cNvSpPr>
            <p:nvPr/>
          </p:nvSpPr>
          <p:spPr>
            <a:xfrm>
              <a:off x="2138363"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3" name="Rectangle 262"/>
            <p:cNvSpPr>
              <a:spLocks noChangeAspect="1"/>
            </p:cNvSpPr>
            <p:nvPr/>
          </p:nvSpPr>
          <p:spPr>
            <a:xfrm>
              <a:off x="2138363"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4" name="Rectangle 263"/>
            <p:cNvSpPr>
              <a:spLocks noChangeAspect="1"/>
            </p:cNvSpPr>
            <p:nvPr/>
          </p:nvSpPr>
          <p:spPr>
            <a:xfrm>
              <a:off x="2138363"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5" name="Rectangle 264"/>
            <p:cNvSpPr>
              <a:spLocks noChangeAspect="1"/>
            </p:cNvSpPr>
            <p:nvPr/>
          </p:nvSpPr>
          <p:spPr>
            <a:xfrm>
              <a:off x="2138363"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6" name="Rectangle 265"/>
            <p:cNvSpPr>
              <a:spLocks noChangeAspect="1"/>
            </p:cNvSpPr>
            <p:nvPr/>
          </p:nvSpPr>
          <p:spPr>
            <a:xfrm>
              <a:off x="2138363" y="4494213"/>
              <a:ext cx="306387"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7" name="Rectangle 266"/>
            <p:cNvSpPr>
              <a:spLocks noChangeAspect="1"/>
            </p:cNvSpPr>
            <p:nvPr/>
          </p:nvSpPr>
          <p:spPr>
            <a:xfrm>
              <a:off x="2138363"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8" name="Rectangle 267"/>
            <p:cNvSpPr>
              <a:spLocks noChangeAspect="1"/>
            </p:cNvSpPr>
            <p:nvPr/>
          </p:nvSpPr>
          <p:spPr>
            <a:xfrm>
              <a:off x="2138363"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39" name="Rectangle 268"/>
            <p:cNvSpPr>
              <a:spLocks noChangeAspect="1"/>
            </p:cNvSpPr>
            <p:nvPr/>
          </p:nvSpPr>
          <p:spPr>
            <a:xfrm>
              <a:off x="244633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0" name="Rectangle 269"/>
            <p:cNvSpPr>
              <a:spLocks noChangeAspect="1"/>
            </p:cNvSpPr>
            <p:nvPr/>
          </p:nvSpPr>
          <p:spPr>
            <a:xfrm>
              <a:off x="2446338" y="2654300"/>
              <a:ext cx="306387"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1" name="Rectangle 270"/>
            <p:cNvSpPr>
              <a:spLocks noChangeAspect="1"/>
            </p:cNvSpPr>
            <p:nvPr/>
          </p:nvSpPr>
          <p:spPr>
            <a:xfrm>
              <a:off x="2446338" y="2962275"/>
              <a:ext cx="306387" cy="306388"/>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2" name="Rectangle 271"/>
            <p:cNvSpPr>
              <a:spLocks noChangeAspect="1"/>
            </p:cNvSpPr>
            <p:nvPr/>
          </p:nvSpPr>
          <p:spPr>
            <a:xfrm>
              <a:off x="2446338"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3" name="Rectangle 272"/>
            <p:cNvSpPr>
              <a:spLocks noChangeAspect="1"/>
            </p:cNvSpPr>
            <p:nvPr/>
          </p:nvSpPr>
          <p:spPr>
            <a:xfrm>
              <a:off x="2446338"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4" name="Rectangle 273"/>
            <p:cNvSpPr>
              <a:spLocks noChangeAspect="1"/>
            </p:cNvSpPr>
            <p:nvPr/>
          </p:nvSpPr>
          <p:spPr>
            <a:xfrm>
              <a:off x="2446338"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5" name="Rectangle 274"/>
            <p:cNvSpPr>
              <a:spLocks noChangeAspect="1"/>
            </p:cNvSpPr>
            <p:nvPr/>
          </p:nvSpPr>
          <p:spPr>
            <a:xfrm>
              <a:off x="2446338"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6" name="Rectangle 275"/>
            <p:cNvSpPr>
              <a:spLocks noChangeAspect="1"/>
            </p:cNvSpPr>
            <p:nvPr/>
          </p:nvSpPr>
          <p:spPr>
            <a:xfrm>
              <a:off x="2446338" y="4494213"/>
              <a:ext cx="306387"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7" name="Rectangle 276"/>
            <p:cNvSpPr>
              <a:spLocks noChangeAspect="1"/>
            </p:cNvSpPr>
            <p:nvPr/>
          </p:nvSpPr>
          <p:spPr>
            <a:xfrm>
              <a:off x="2446338"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8" name="Rectangle 277"/>
            <p:cNvSpPr>
              <a:spLocks noChangeAspect="1"/>
            </p:cNvSpPr>
            <p:nvPr/>
          </p:nvSpPr>
          <p:spPr>
            <a:xfrm>
              <a:off x="244633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49" name="Rectangle 278"/>
            <p:cNvSpPr>
              <a:spLocks noChangeAspect="1"/>
            </p:cNvSpPr>
            <p:nvPr/>
          </p:nvSpPr>
          <p:spPr>
            <a:xfrm>
              <a:off x="275272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0" name="Rectangle 279"/>
            <p:cNvSpPr>
              <a:spLocks noChangeAspect="1"/>
            </p:cNvSpPr>
            <p:nvPr/>
          </p:nvSpPr>
          <p:spPr>
            <a:xfrm>
              <a:off x="275272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1" name="Rectangle 280"/>
            <p:cNvSpPr>
              <a:spLocks noChangeAspect="1"/>
            </p:cNvSpPr>
            <p:nvPr/>
          </p:nvSpPr>
          <p:spPr>
            <a:xfrm>
              <a:off x="2752725" y="2962275"/>
              <a:ext cx="306388" cy="306388"/>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2" name="Rectangle 281"/>
            <p:cNvSpPr>
              <a:spLocks noChangeAspect="1"/>
            </p:cNvSpPr>
            <p:nvPr/>
          </p:nvSpPr>
          <p:spPr>
            <a:xfrm>
              <a:off x="2752725" y="3268663"/>
              <a:ext cx="306388"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3" name="Rectangle 282"/>
            <p:cNvSpPr>
              <a:spLocks noChangeAspect="1"/>
            </p:cNvSpPr>
            <p:nvPr/>
          </p:nvSpPr>
          <p:spPr>
            <a:xfrm>
              <a:off x="2752725" y="3576638"/>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4" name="Rectangle 283"/>
            <p:cNvSpPr>
              <a:spLocks noChangeAspect="1"/>
            </p:cNvSpPr>
            <p:nvPr/>
          </p:nvSpPr>
          <p:spPr>
            <a:xfrm>
              <a:off x="2752725" y="3881438"/>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5" name="Rectangle 284"/>
            <p:cNvSpPr>
              <a:spLocks noChangeAspect="1"/>
            </p:cNvSpPr>
            <p:nvPr/>
          </p:nvSpPr>
          <p:spPr>
            <a:xfrm>
              <a:off x="2752725" y="4186238"/>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6" name="Rectangle 285"/>
            <p:cNvSpPr>
              <a:spLocks noChangeAspect="1"/>
            </p:cNvSpPr>
            <p:nvPr/>
          </p:nvSpPr>
          <p:spPr>
            <a:xfrm>
              <a:off x="2752725" y="4494213"/>
              <a:ext cx="306388" cy="306387"/>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7" name="Rectangle 286"/>
            <p:cNvSpPr>
              <a:spLocks noChangeAspect="1"/>
            </p:cNvSpPr>
            <p:nvPr/>
          </p:nvSpPr>
          <p:spPr>
            <a:xfrm>
              <a:off x="275272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8" name="Rectangle 287"/>
            <p:cNvSpPr>
              <a:spLocks noChangeAspect="1"/>
            </p:cNvSpPr>
            <p:nvPr/>
          </p:nvSpPr>
          <p:spPr>
            <a:xfrm>
              <a:off x="275272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59" name="Rectangle 288"/>
            <p:cNvSpPr>
              <a:spLocks noChangeAspect="1"/>
            </p:cNvSpPr>
            <p:nvPr/>
          </p:nvSpPr>
          <p:spPr>
            <a:xfrm>
              <a:off x="305752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0" name="Rectangle 289"/>
            <p:cNvSpPr>
              <a:spLocks noChangeAspect="1"/>
            </p:cNvSpPr>
            <p:nvPr/>
          </p:nvSpPr>
          <p:spPr>
            <a:xfrm>
              <a:off x="305752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1" name="Rectangle 290"/>
            <p:cNvSpPr>
              <a:spLocks noChangeAspect="1"/>
            </p:cNvSpPr>
            <p:nvPr/>
          </p:nvSpPr>
          <p:spPr>
            <a:xfrm>
              <a:off x="3057525"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2" name="Rectangle 291"/>
            <p:cNvSpPr>
              <a:spLocks noChangeAspect="1"/>
            </p:cNvSpPr>
            <p:nvPr/>
          </p:nvSpPr>
          <p:spPr>
            <a:xfrm>
              <a:off x="3057525" y="3268663"/>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3" name="Rectangle 292"/>
            <p:cNvSpPr>
              <a:spLocks noChangeAspect="1"/>
            </p:cNvSpPr>
            <p:nvPr/>
          </p:nvSpPr>
          <p:spPr>
            <a:xfrm>
              <a:off x="3057525" y="3576638"/>
              <a:ext cx="306388" cy="304800"/>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4" name="Rectangle 293"/>
            <p:cNvSpPr>
              <a:spLocks noChangeAspect="1"/>
            </p:cNvSpPr>
            <p:nvPr/>
          </p:nvSpPr>
          <p:spPr>
            <a:xfrm>
              <a:off x="3057525" y="3881438"/>
              <a:ext cx="306388" cy="304800"/>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5" name="Rectangle 294"/>
            <p:cNvSpPr>
              <a:spLocks noChangeAspect="1"/>
            </p:cNvSpPr>
            <p:nvPr/>
          </p:nvSpPr>
          <p:spPr>
            <a:xfrm>
              <a:off x="3057525" y="4186238"/>
              <a:ext cx="306388"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6" name="Rectangle 295"/>
            <p:cNvSpPr>
              <a:spLocks noChangeAspect="1"/>
            </p:cNvSpPr>
            <p:nvPr/>
          </p:nvSpPr>
          <p:spPr>
            <a:xfrm>
              <a:off x="3057525" y="4494213"/>
              <a:ext cx="306388"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7" name="Rectangle 296"/>
            <p:cNvSpPr>
              <a:spLocks noChangeAspect="1"/>
            </p:cNvSpPr>
            <p:nvPr/>
          </p:nvSpPr>
          <p:spPr>
            <a:xfrm>
              <a:off x="305752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8" name="Rectangle 297"/>
            <p:cNvSpPr>
              <a:spLocks noChangeAspect="1"/>
            </p:cNvSpPr>
            <p:nvPr/>
          </p:nvSpPr>
          <p:spPr>
            <a:xfrm>
              <a:off x="305752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69" name="Rectangle 298"/>
            <p:cNvSpPr>
              <a:spLocks noChangeAspect="1"/>
            </p:cNvSpPr>
            <p:nvPr/>
          </p:nvSpPr>
          <p:spPr>
            <a:xfrm>
              <a:off x="3363913"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0" name="Rectangle 299"/>
            <p:cNvSpPr>
              <a:spLocks noChangeAspect="1"/>
            </p:cNvSpPr>
            <p:nvPr/>
          </p:nvSpPr>
          <p:spPr>
            <a:xfrm>
              <a:off x="3363913"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1" name="Rectangle 300"/>
            <p:cNvSpPr>
              <a:spLocks noChangeAspect="1"/>
            </p:cNvSpPr>
            <p:nvPr/>
          </p:nvSpPr>
          <p:spPr>
            <a:xfrm>
              <a:off x="3363913" y="2962275"/>
              <a:ext cx="306387"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2" name="Rectangle 301"/>
            <p:cNvSpPr>
              <a:spLocks noChangeAspect="1"/>
            </p:cNvSpPr>
            <p:nvPr/>
          </p:nvSpPr>
          <p:spPr>
            <a:xfrm>
              <a:off x="3363913" y="3268663"/>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3" name="Rectangle 302"/>
            <p:cNvSpPr>
              <a:spLocks noChangeAspect="1"/>
            </p:cNvSpPr>
            <p:nvPr/>
          </p:nvSpPr>
          <p:spPr>
            <a:xfrm>
              <a:off x="3363913" y="35766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4" name="Rectangle 303"/>
            <p:cNvSpPr>
              <a:spLocks noChangeAspect="1"/>
            </p:cNvSpPr>
            <p:nvPr/>
          </p:nvSpPr>
          <p:spPr>
            <a:xfrm>
              <a:off x="3363913" y="38814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5" name="Rectangle 304"/>
            <p:cNvSpPr>
              <a:spLocks noChangeAspect="1"/>
            </p:cNvSpPr>
            <p:nvPr/>
          </p:nvSpPr>
          <p:spPr>
            <a:xfrm>
              <a:off x="3363913" y="4186238"/>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6" name="Rectangle 305"/>
            <p:cNvSpPr>
              <a:spLocks noChangeAspect="1"/>
            </p:cNvSpPr>
            <p:nvPr/>
          </p:nvSpPr>
          <p:spPr>
            <a:xfrm>
              <a:off x="3363913" y="4494213"/>
              <a:ext cx="306387"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7" name="Rectangle 306"/>
            <p:cNvSpPr>
              <a:spLocks noChangeAspect="1"/>
            </p:cNvSpPr>
            <p:nvPr/>
          </p:nvSpPr>
          <p:spPr>
            <a:xfrm>
              <a:off x="3363913"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78" name="Rectangle 307"/>
            <p:cNvSpPr>
              <a:spLocks noChangeAspect="1"/>
            </p:cNvSpPr>
            <p:nvPr/>
          </p:nvSpPr>
          <p:spPr>
            <a:xfrm>
              <a:off x="3363913"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79979" name="组合 2"/>
          <p:cNvGrpSpPr/>
          <p:nvPr/>
        </p:nvGrpSpPr>
        <p:grpSpPr>
          <a:xfrm>
            <a:off x="4616450" y="4468813"/>
            <a:ext cx="2403475" cy="2297112"/>
            <a:chOff x="4743450" y="2349500"/>
            <a:chExt cx="3068638" cy="3067050"/>
          </a:xfrm>
        </p:grpSpPr>
        <p:sp>
          <p:nvSpPr>
            <p:cNvPr id="79980" name="Rectangle 309"/>
            <p:cNvSpPr>
              <a:spLocks noChangeAspect="1"/>
            </p:cNvSpPr>
            <p:nvPr/>
          </p:nvSpPr>
          <p:spPr>
            <a:xfrm>
              <a:off x="4743450"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1" name="Rectangle 310"/>
            <p:cNvSpPr>
              <a:spLocks noChangeAspect="1"/>
            </p:cNvSpPr>
            <p:nvPr/>
          </p:nvSpPr>
          <p:spPr>
            <a:xfrm>
              <a:off x="4743450" y="26574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2" name="Rectangle 311"/>
            <p:cNvSpPr>
              <a:spLocks noChangeAspect="1"/>
            </p:cNvSpPr>
            <p:nvPr/>
          </p:nvSpPr>
          <p:spPr>
            <a:xfrm>
              <a:off x="4743450" y="29622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3" name="Rectangle 312"/>
            <p:cNvSpPr>
              <a:spLocks noChangeAspect="1"/>
            </p:cNvSpPr>
            <p:nvPr/>
          </p:nvSpPr>
          <p:spPr>
            <a:xfrm>
              <a:off x="4743450" y="327025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4" name="Rectangle 313"/>
            <p:cNvSpPr>
              <a:spLocks noChangeAspect="1"/>
            </p:cNvSpPr>
            <p:nvPr/>
          </p:nvSpPr>
          <p:spPr>
            <a:xfrm>
              <a:off x="4743450" y="357505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5" name="Rectangle 314"/>
            <p:cNvSpPr>
              <a:spLocks noChangeAspect="1"/>
            </p:cNvSpPr>
            <p:nvPr/>
          </p:nvSpPr>
          <p:spPr>
            <a:xfrm>
              <a:off x="4743450"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6" name="Rectangle 315"/>
            <p:cNvSpPr>
              <a:spLocks noChangeAspect="1"/>
            </p:cNvSpPr>
            <p:nvPr/>
          </p:nvSpPr>
          <p:spPr>
            <a:xfrm>
              <a:off x="4743450"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7" name="Rectangle 316"/>
            <p:cNvSpPr>
              <a:spLocks noChangeAspect="1"/>
            </p:cNvSpPr>
            <p:nvPr/>
          </p:nvSpPr>
          <p:spPr>
            <a:xfrm>
              <a:off x="4743450"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8" name="Rectangle 317"/>
            <p:cNvSpPr>
              <a:spLocks noChangeAspect="1"/>
            </p:cNvSpPr>
            <p:nvPr/>
          </p:nvSpPr>
          <p:spPr>
            <a:xfrm>
              <a:off x="4743450"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89" name="Rectangle 318"/>
            <p:cNvSpPr>
              <a:spLocks noChangeAspect="1"/>
            </p:cNvSpPr>
            <p:nvPr/>
          </p:nvSpPr>
          <p:spPr>
            <a:xfrm>
              <a:off x="4743450"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0" name="Rectangle 319"/>
            <p:cNvSpPr>
              <a:spLocks noChangeAspect="1"/>
            </p:cNvSpPr>
            <p:nvPr/>
          </p:nvSpPr>
          <p:spPr>
            <a:xfrm>
              <a:off x="5051425" y="23495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1" name="Rectangle 320"/>
            <p:cNvSpPr>
              <a:spLocks noChangeAspect="1"/>
            </p:cNvSpPr>
            <p:nvPr/>
          </p:nvSpPr>
          <p:spPr>
            <a:xfrm>
              <a:off x="5051425" y="26574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2" name="Rectangle 321"/>
            <p:cNvSpPr>
              <a:spLocks noChangeAspect="1"/>
            </p:cNvSpPr>
            <p:nvPr/>
          </p:nvSpPr>
          <p:spPr>
            <a:xfrm>
              <a:off x="5051425" y="29622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3" name="Rectangle 322"/>
            <p:cNvSpPr>
              <a:spLocks noChangeAspect="1"/>
            </p:cNvSpPr>
            <p:nvPr/>
          </p:nvSpPr>
          <p:spPr>
            <a:xfrm>
              <a:off x="5051425" y="327025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4" name="Rectangle 323"/>
            <p:cNvSpPr>
              <a:spLocks noChangeAspect="1"/>
            </p:cNvSpPr>
            <p:nvPr/>
          </p:nvSpPr>
          <p:spPr>
            <a:xfrm>
              <a:off x="5051425"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5" name="Rectangle 324"/>
            <p:cNvSpPr>
              <a:spLocks noChangeAspect="1"/>
            </p:cNvSpPr>
            <p:nvPr/>
          </p:nvSpPr>
          <p:spPr>
            <a:xfrm>
              <a:off x="5051425" y="3883025"/>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6" name="Rectangle 325"/>
            <p:cNvSpPr>
              <a:spLocks noChangeAspect="1"/>
            </p:cNvSpPr>
            <p:nvPr/>
          </p:nvSpPr>
          <p:spPr>
            <a:xfrm>
              <a:off x="5051425" y="4191000"/>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7" name="Rectangle 326"/>
            <p:cNvSpPr>
              <a:spLocks noChangeAspect="1"/>
            </p:cNvSpPr>
            <p:nvPr/>
          </p:nvSpPr>
          <p:spPr>
            <a:xfrm>
              <a:off x="5051425" y="44958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8" name="Rectangle 327"/>
            <p:cNvSpPr>
              <a:spLocks noChangeAspect="1"/>
            </p:cNvSpPr>
            <p:nvPr/>
          </p:nvSpPr>
          <p:spPr>
            <a:xfrm>
              <a:off x="5051425" y="4803775"/>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79999" name="Rectangle 328"/>
            <p:cNvSpPr>
              <a:spLocks noChangeAspect="1"/>
            </p:cNvSpPr>
            <p:nvPr/>
          </p:nvSpPr>
          <p:spPr>
            <a:xfrm>
              <a:off x="5051425"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0" name="Rectangle 329"/>
            <p:cNvSpPr>
              <a:spLocks noChangeAspect="1"/>
            </p:cNvSpPr>
            <p:nvPr/>
          </p:nvSpPr>
          <p:spPr>
            <a:xfrm>
              <a:off x="5357813" y="2349500"/>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1" name="Rectangle 330"/>
            <p:cNvSpPr>
              <a:spLocks noChangeAspect="1"/>
            </p:cNvSpPr>
            <p:nvPr/>
          </p:nvSpPr>
          <p:spPr>
            <a:xfrm>
              <a:off x="5357813" y="2657475"/>
              <a:ext cx="306387"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2" name="Rectangle 331"/>
            <p:cNvSpPr>
              <a:spLocks noChangeAspect="1"/>
            </p:cNvSpPr>
            <p:nvPr/>
          </p:nvSpPr>
          <p:spPr>
            <a:xfrm>
              <a:off x="5357813" y="2962275"/>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3" name="Rectangle 332"/>
            <p:cNvSpPr>
              <a:spLocks noChangeAspect="1"/>
            </p:cNvSpPr>
            <p:nvPr/>
          </p:nvSpPr>
          <p:spPr>
            <a:xfrm>
              <a:off x="5357813" y="3270250"/>
              <a:ext cx="306387"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4" name="Rectangle 333"/>
            <p:cNvSpPr>
              <a:spLocks noChangeAspect="1"/>
            </p:cNvSpPr>
            <p:nvPr/>
          </p:nvSpPr>
          <p:spPr>
            <a:xfrm>
              <a:off x="5357813" y="3575050"/>
              <a:ext cx="306387"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5" name="Rectangle 334"/>
            <p:cNvSpPr>
              <a:spLocks noChangeAspect="1"/>
            </p:cNvSpPr>
            <p:nvPr/>
          </p:nvSpPr>
          <p:spPr>
            <a:xfrm>
              <a:off x="5357813" y="3883025"/>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6" name="Rectangle 335"/>
            <p:cNvSpPr>
              <a:spLocks noChangeAspect="1"/>
            </p:cNvSpPr>
            <p:nvPr/>
          </p:nvSpPr>
          <p:spPr>
            <a:xfrm>
              <a:off x="5357813" y="4191000"/>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7" name="Rectangle 336"/>
            <p:cNvSpPr>
              <a:spLocks noChangeAspect="1"/>
            </p:cNvSpPr>
            <p:nvPr/>
          </p:nvSpPr>
          <p:spPr>
            <a:xfrm>
              <a:off x="5357813" y="4495800"/>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8" name="Rectangle 337"/>
            <p:cNvSpPr>
              <a:spLocks noChangeAspect="1"/>
            </p:cNvSpPr>
            <p:nvPr/>
          </p:nvSpPr>
          <p:spPr>
            <a:xfrm>
              <a:off x="5357813" y="4803775"/>
              <a:ext cx="306387"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09" name="Rectangle 338"/>
            <p:cNvSpPr>
              <a:spLocks noChangeAspect="1"/>
            </p:cNvSpPr>
            <p:nvPr/>
          </p:nvSpPr>
          <p:spPr>
            <a:xfrm>
              <a:off x="5357813" y="5108575"/>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0" name="Rectangle 339"/>
            <p:cNvSpPr>
              <a:spLocks noChangeAspect="1"/>
            </p:cNvSpPr>
            <p:nvPr/>
          </p:nvSpPr>
          <p:spPr>
            <a:xfrm>
              <a:off x="5664200" y="2349500"/>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1" name="Rectangle 340"/>
            <p:cNvSpPr>
              <a:spLocks noChangeAspect="1"/>
            </p:cNvSpPr>
            <p:nvPr/>
          </p:nvSpPr>
          <p:spPr>
            <a:xfrm>
              <a:off x="5664200" y="2657475"/>
              <a:ext cx="306388"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2" name="Rectangle 341"/>
            <p:cNvSpPr>
              <a:spLocks noChangeAspect="1"/>
            </p:cNvSpPr>
            <p:nvPr/>
          </p:nvSpPr>
          <p:spPr>
            <a:xfrm>
              <a:off x="5664200" y="29622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3" name="Rectangle 342"/>
            <p:cNvSpPr>
              <a:spLocks noChangeAspect="1"/>
            </p:cNvSpPr>
            <p:nvPr/>
          </p:nvSpPr>
          <p:spPr>
            <a:xfrm>
              <a:off x="5664200" y="3270250"/>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4" name="Rectangle 343"/>
            <p:cNvSpPr>
              <a:spLocks noChangeAspect="1"/>
            </p:cNvSpPr>
            <p:nvPr/>
          </p:nvSpPr>
          <p:spPr>
            <a:xfrm>
              <a:off x="5664200" y="3575050"/>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5" name="Rectangle 344"/>
            <p:cNvSpPr>
              <a:spLocks noChangeAspect="1"/>
            </p:cNvSpPr>
            <p:nvPr/>
          </p:nvSpPr>
          <p:spPr>
            <a:xfrm>
              <a:off x="5664200" y="3883025"/>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6" name="Rectangle 345"/>
            <p:cNvSpPr>
              <a:spLocks noChangeAspect="1"/>
            </p:cNvSpPr>
            <p:nvPr/>
          </p:nvSpPr>
          <p:spPr>
            <a:xfrm>
              <a:off x="5664200" y="4191000"/>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7" name="Rectangle 346"/>
            <p:cNvSpPr>
              <a:spLocks noChangeAspect="1"/>
            </p:cNvSpPr>
            <p:nvPr/>
          </p:nvSpPr>
          <p:spPr>
            <a:xfrm>
              <a:off x="5664200" y="4495800"/>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8" name="Rectangle 347"/>
            <p:cNvSpPr>
              <a:spLocks noChangeAspect="1"/>
            </p:cNvSpPr>
            <p:nvPr/>
          </p:nvSpPr>
          <p:spPr>
            <a:xfrm>
              <a:off x="5664200" y="48037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19" name="Rectangle 348"/>
            <p:cNvSpPr>
              <a:spLocks noChangeAspect="1"/>
            </p:cNvSpPr>
            <p:nvPr/>
          </p:nvSpPr>
          <p:spPr>
            <a:xfrm>
              <a:off x="5664200" y="51085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0" name="Rectangle 349"/>
            <p:cNvSpPr>
              <a:spLocks noChangeAspect="1"/>
            </p:cNvSpPr>
            <p:nvPr/>
          </p:nvSpPr>
          <p:spPr>
            <a:xfrm>
              <a:off x="5972175"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1" name="Rectangle 350"/>
            <p:cNvSpPr>
              <a:spLocks noChangeAspect="1"/>
            </p:cNvSpPr>
            <p:nvPr/>
          </p:nvSpPr>
          <p:spPr>
            <a:xfrm>
              <a:off x="5972175" y="2657475"/>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2" name="Rectangle 351"/>
            <p:cNvSpPr>
              <a:spLocks noChangeAspect="1"/>
            </p:cNvSpPr>
            <p:nvPr/>
          </p:nvSpPr>
          <p:spPr>
            <a:xfrm>
              <a:off x="5972175" y="2962275"/>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3" name="Rectangle 352"/>
            <p:cNvSpPr>
              <a:spLocks noChangeAspect="1"/>
            </p:cNvSpPr>
            <p:nvPr/>
          </p:nvSpPr>
          <p:spPr>
            <a:xfrm>
              <a:off x="5972175" y="3270250"/>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4" name="Rectangle 353"/>
            <p:cNvSpPr>
              <a:spLocks noChangeAspect="1"/>
            </p:cNvSpPr>
            <p:nvPr/>
          </p:nvSpPr>
          <p:spPr>
            <a:xfrm>
              <a:off x="5972175" y="3575050"/>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5" name="Rectangle 354"/>
            <p:cNvSpPr>
              <a:spLocks noChangeAspect="1"/>
            </p:cNvSpPr>
            <p:nvPr/>
          </p:nvSpPr>
          <p:spPr>
            <a:xfrm>
              <a:off x="5972175" y="3883025"/>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6" name="Rectangle 355"/>
            <p:cNvSpPr>
              <a:spLocks noChangeAspect="1"/>
            </p:cNvSpPr>
            <p:nvPr/>
          </p:nvSpPr>
          <p:spPr>
            <a:xfrm>
              <a:off x="5972175" y="4191000"/>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7" name="Rectangle 356"/>
            <p:cNvSpPr>
              <a:spLocks noChangeAspect="1"/>
            </p:cNvSpPr>
            <p:nvPr/>
          </p:nvSpPr>
          <p:spPr>
            <a:xfrm>
              <a:off x="5972175" y="4495800"/>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8" name="Rectangle 357"/>
            <p:cNvSpPr>
              <a:spLocks noChangeAspect="1"/>
            </p:cNvSpPr>
            <p:nvPr/>
          </p:nvSpPr>
          <p:spPr>
            <a:xfrm>
              <a:off x="5972175" y="4803775"/>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29" name="Rectangle 358"/>
            <p:cNvSpPr>
              <a:spLocks noChangeAspect="1"/>
            </p:cNvSpPr>
            <p:nvPr/>
          </p:nvSpPr>
          <p:spPr>
            <a:xfrm>
              <a:off x="5972175"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0" name="Rectangle 359"/>
            <p:cNvSpPr>
              <a:spLocks noChangeAspect="1"/>
            </p:cNvSpPr>
            <p:nvPr/>
          </p:nvSpPr>
          <p:spPr>
            <a:xfrm>
              <a:off x="6280150" y="23495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1" name="Rectangle 360"/>
            <p:cNvSpPr>
              <a:spLocks noChangeAspect="1"/>
            </p:cNvSpPr>
            <p:nvPr/>
          </p:nvSpPr>
          <p:spPr>
            <a:xfrm>
              <a:off x="6280150" y="26574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2" name="Rectangle 361"/>
            <p:cNvSpPr>
              <a:spLocks noChangeAspect="1"/>
            </p:cNvSpPr>
            <p:nvPr/>
          </p:nvSpPr>
          <p:spPr>
            <a:xfrm>
              <a:off x="6280150" y="2962275"/>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3" name="Rectangle 362"/>
            <p:cNvSpPr>
              <a:spLocks noChangeAspect="1"/>
            </p:cNvSpPr>
            <p:nvPr/>
          </p:nvSpPr>
          <p:spPr>
            <a:xfrm>
              <a:off x="6280150" y="3270250"/>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4" name="Rectangle 363"/>
            <p:cNvSpPr>
              <a:spLocks noChangeAspect="1"/>
            </p:cNvSpPr>
            <p:nvPr/>
          </p:nvSpPr>
          <p:spPr>
            <a:xfrm>
              <a:off x="6280150" y="357505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5" name="Rectangle 364"/>
            <p:cNvSpPr>
              <a:spLocks noChangeAspect="1"/>
            </p:cNvSpPr>
            <p:nvPr/>
          </p:nvSpPr>
          <p:spPr>
            <a:xfrm>
              <a:off x="6280150" y="3883025"/>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6" name="Rectangle 365"/>
            <p:cNvSpPr>
              <a:spLocks noChangeAspect="1"/>
            </p:cNvSpPr>
            <p:nvPr/>
          </p:nvSpPr>
          <p:spPr>
            <a:xfrm>
              <a:off x="6280150" y="4191000"/>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7" name="Rectangle 366"/>
            <p:cNvSpPr>
              <a:spLocks noChangeAspect="1"/>
            </p:cNvSpPr>
            <p:nvPr/>
          </p:nvSpPr>
          <p:spPr>
            <a:xfrm>
              <a:off x="6280150" y="44958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8" name="Rectangle 367"/>
            <p:cNvSpPr>
              <a:spLocks noChangeAspect="1"/>
            </p:cNvSpPr>
            <p:nvPr/>
          </p:nvSpPr>
          <p:spPr>
            <a:xfrm>
              <a:off x="6280150" y="48037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39" name="Rectangle 368"/>
            <p:cNvSpPr>
              <a:spLocks noChangeAspect="1"/>
            </p:cNvSpPr>
            <p:nvPr/>
          </p:nvSpPr>
          <p:spPr>
            <a:xfrm>
              <a:off x="6280150" y="51085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0" name="Rectangle 369"/>
            <p:cNvSpPr>
              <a:spLocks noChangeAspect="1"/>
            </p:cNvSpPr>
            <p:nvPr/>
          </p:nvSpPr>
          <p:spPr>
            <a:xfrm>
              <a:off x="6588125" y="23495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1" name="Rectangle 370"/>
            <p:cNvSpPr>
              <a:spLocks noChangeAspect="1"/>
            </p:cNvSpPr>
            <p:nvPr/>
          </p:nvSpPr>
          <p:spPr>
            <a:xfrm>
              <a:off x="6588125" y="2657475"/>
              <a:ext cx="304800"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2" name="Rectangle 371"/>
            <p:cNvSpPr>
              <a:spLocks noChangeAspect="1"/>
            </p:cNvSpPr>
            <p:nvPr/>
          </p:nvSpPr>
          <p:spPr>
            <a:xfrm>
              <a:off x="6588125" y="2962275"/>
              <a:ext cx="304800"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3" name="Rectangle 372"/>
            <p:cNvSpPr>
              <a:spLocks noChangeAspect="1"/>
            </p:cNvSpPr>
            <p:nvPr/>
          </p:nvSpPr>
          <p:spPr>
            <a:xfrm>
              <a:off x="6588125" y="3270250"/>
              <a:ext cx="304800"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4" name="Rectangle 373"/>
            <p:cNvSpPr>
              <a:spLocks noChangeAspect="1"/>
            </p:cNvSpPr>
            <p:nvPr/>
          </p:nvSpPr>
          <p:spPr>
            <a:xfrm>
              <a:off x="6588125"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5" name="Rectangle 374"/>
            <p:cNvSpPr>
              <a:spLocks noChangeAspect="1"/>
            </p:cNvSpPr>
            <p:nvPr/>
          </p:nvSpPr>
          <p:spPr>
            <a:xfrm>
              <a:off x="6588125" y="388302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6" name="Rectangle 375"/>
            <p:cNvSpPr>
              <a:spLocks noChangeAspect="1"/>
            </p:cNvSpPr>
            <p:nvPr/>
          </p:nvSpPr>
          <p:spPr>
            <a:xfrm>
              <a:off x="6588125" y="419100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7" name="Rectangle 376"/>
            <p:cNvSpPr>
              <a:spLocks noChangeAspect="1"/>
            </p:cNvSpPr>
            <p:nvPr/>
          </p:nvSpPr>
          <p:spPr>
            <a:xfrm>
              <a:off x="6588125" y="44958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8" name="Rectangle 377"/>
            <p:cNvSpPr>
              <a:spLocks noChangeAspect="1"/>
            </p:cNvSpPr>
            <p:nvPr/>
          </p:nvSpPr>
          <p:spPr>
            <a:xfrm>
              <a:off x="6588125" y="48037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49" name="Rectangle 378"/>
            <p:cNvSpPr>
              <a:spLocks noChangeAspect="1"/>
            </p:cNvSpPr>
            <p:nvPr/>
          </p:nvSpPr>
          <p:spPr>
            <a:xfrm>
              <a:off x="6588125"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0" name="Rectangle 379"/>
            <p:cNvSpPr>
              <a:spLocks noChangeAspect="1"/>
            </p:cNvSpPr>
            <p:nvPr/>
          </p:nvSpPr>
          <p:spPr>
            <a:xfrm>
              <a:off x="6892925" y="234950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1" name="Rectangle 380"/>
            <p:cNvSpPr>
              <a:spLocks noChangeAspect="1"/>
            </p:cNvSpPr>
            <p:nvPr/>
          </p:nvSpPr>
          <p:spPr>
            <a:xfrm>
              <a:off x="6892925" y="2657475"/>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2" name="Rectangle 381"/>
            <p:cNvSpPr>
              <a:spLocks noChangeAspect="1"/>
            </p:cNvSpPr>
            <p:nvPr/>
          </p:nvSpPr>
          <p:spPr>
            <a:xfrm>
              <a:off x="6892925" y="2962275"/>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3" name="Rectangle 382"/>
            <p:cNvSpPr>
              <a:spLocks noChangeAspect="1"/>
            </p:cNvSpPr>
            <p:nvPr/>
          </p:nvSpPr>
          <p:spPr>
            <a:xfrm>
              <a:off x="6892925" y="3270250"/>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4" name="Rectangle 383"/>
            <p:cNvSpPr>
              <a:spLocks noChangeAspect="1"/>
            </p:cNvSpPr>
            <p:nvPr/>
          </p:nvSpPr>
          <p:spPr>
            <a:xfrm>
              <a:off x="6892925" y="357505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5" name="Rectangle 384"/>
            <p:cNvSpPr>
              <a:spLocks noChangeAspect="1"/>
            </p:cNvSpPr>
            <p:nvPr/>
          </p:nvSpPr>
          <p:spPr>
            <a:xfrm>
              <a:off x="6892925"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6" name="Rectangle 385"/>
            <p:cNvSpPr>
              <a:spLocks noChangeAspect="1"/>
            </p:cNvSpPr>
            <p:nvPr/>
          </p:nvSpPr>
          <p:spPr>
            <a:xfrm>
              <a:off x="6892925"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7" name="Rectangle 386"/>
            <p:cNvSpPr>
              <a:spLocks noChangeAspect="1"/>
            </p:cNvSpPr>
            <p:nvPr/>
          </p:nvSpPr>
          <p:spPr>
            <a:xfrm>
              <a:off x="6892925"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8" name="Rectangle 387"/>
            <p:cNvSpPr>
              <a:spLocks noChangeAspect="1"/>
            </p:cNvSpPr>
            <p:nvPr/>
          </p:nvSpPr>
          <p:spPr>
            <a:xfrm>
              <a:off x="6892925"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59" name="Rectangle 388"/>
            <p:cNvSpPr>
              <a:spLocks noChangeAspect="1"/>
            </p:cNvSpPr>
            <p:nvPr/>
          </p:nvSpPr>
          <p:spPr>
            <a:xfrm>
              <a:off x="6892925"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0" name="Rectangle 389"/>
            <p:cNvSpPr>
              <a:spLocks noChangeAspect="1"/>
            </p:cNvSpPr>
            <p:nvPr/>
          </p:nvSpPr>
          <p:spPr>
            <a:xfrm>
              <a:off x="7199313" y="23495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1" name="Rectangle 390"/>
            <p:cNvSpPr>
              <a:spLocks noChangeAspect="1"/>
            </p:cNvSpPr>
            <p:nvPr/>
          </p:nvSpPr>
          <p:spPr>
            <a:xfrm>
              <a:off x="7199313" y="2657475"/>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2" name="Rectangle 391"/>
            <p:cNvSpPr>
              <a:spLocks noChangeAspect="1"/>
            </p:cNvSpPr>
            <p:nvPr/>
          </p:nvSpPr>
          <p:spPr>
            <a:xfrm>
              <a:off x="7199313" y="2962275"/>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3" name="Rectangle 392"/>
            <p:cNvSpPr>
              <a:spLocks noChangeAspect="1"/>
            </p:cNvSpPr>
            <p:nvPr/>
          </p:nvSpPr>
          <p:spPr>
            <a:xfrm>
              <a:off x="7199313" y="3270250"/>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4" name="Rectangle 393"/>
            <p:cNvSpPr>
              <a:spLocks noChangeAspect="1"/>
            </p:cNvSpPr>
            <p:nvPr/>
          </p:nvSpPr>
          <p:spPr>
            <a:xfrm>
              <a:off x="7199313"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5" name="Rectangle 394"/>
            <p:cNvSpPr>
              <a:spLocks noChangeAspect="1"/>
            </p:cNvSpPr>
            <p:nvPr/>
          </p:nvSpPr>
          <p:spPr>
            <a:xfrm>
              <a:off x="7199313" y="388302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6" name="Rectangle 395"/>
            <p:cNvSpPr>
              <a:spLocks noChangeAspect="1"/>
            </p:cNvSpPr>
            <p:nvPr/>
          </p:nvSpPr>
          <p:spPr>
            <a:xfrm>
              <a:off x="7199313" y="419100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7" name="Rectangle 396"/>
            <p:cNvSpPr>
              <a:spLocks noChangeAspect="1"/>
            </p:cNvSpPr>
            <p:nvPr/>
          </p:nvSpPr>
          <p:spPr>
            <a:xfrm>
              <a:off x="7199313" y="44958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8" name="Rectangle 397"/>
            <p:cNvSpPr>
              <a:spLocks noChangeAspect="1"/>
            </p:cNvSpPr>
            <p:nvPr/>
          </p:nvSpPr>
          <p:spPr>
            <a:xfrm>
              <a:off x="7199313" y="48037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69" name="Rectangle 398"/>
            <p:cNvSpPr>
              <a:spLocks noChangeAspect="1"/>
            </p:cNvSpPr>
            <p:nvPr/>
          </p:nvSpPr>
          <p:spPr>
            <a:xfrm>
              <a:off x="7199313"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0" name="Rectangle 399"/>
            <p:cNvSpPr>
              <a:spLocks noChangeAspect="1"/>
            </p:cNvSpPr>
            <p:nvPr/>
          </p:nvSpPr>
          <p:spPr>
            <a:xfrm>
              <a:off x="7504113"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1" name="Rectangle 400"/>
            <p:cNvSpPr>
              <a:spLocks noChangeAspect="1"/>
            </p:cNvSpPr>
            <p:nvPr/>
          </p:nvSpPr>
          <p:spPr>
            <a:xfrm>
              <a:off x="7504113" y="26574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2" name="Rectangle 401"/>
            <p:cNvSpPr>
              <a:spLocks noChangeAspect="1"/>
            </p:cNvSpPr>
            <p:nvPr/>
          </p:nvSpPr>
          <p:spPr>
            <a:xfrm>
              <a:off x="7504113" y="29622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3" name="Rectangle 402"/>
            <p:cNvSpPr>
              <a:spLocks noChangeAspect="1"/>
            </p:cNvSpPr>
            <p:nvPr/>
          </p:nvSpPr>
          <p:spPr>
            <a:xfrm>
              <a:off x="7504113" y="327025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4" name="Rectangle 403"/>
            <p:cNvSpPr>
              <a:spLocks noChangeAspect="1"/>
            </p:cNvSpPr>
            <p:nvPr/>
          </p:nvSpPr>
          <p:spPr>
            <a:xfrm>
              <a:off x="7504113" y="357505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5" name="Rectangle 404"/>
            <p:cNvSpPr>
              <a:spLocks noChangeAspect="1"/>
            </p:cNvSpPr>
            <p:nvPr/>
          </p:nvSpPr>
          <p:spPr>
            <a:xfrm>
              <a:off x="7504113"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6" name="Rectangle 405"/>
            <p:cNvSpPr>
              <a:spLocks noChangeAspect="1"/>
            </p:cNvSpPr>
            <p:nvPr/>
          </p:nvSpPr>
          <p:spPr>
            <a:xfrm>
              <a:off x="7504113"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7" name="Rectangle 406"/>
            <p:cNvSpPr>
              <a:spLocks noChangeAspect="1"/>
            </p:cNvSpPr>
            <p:nvPr/>
          </p:nvSpPr>
          <p:spPr>
            <a:xfrm>
              <a:off x="7504113"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8" name="Rectangle 407"/>
            <p:cNvSpPr>
              <a:spLocks noChangeAspect="1"/>
            </p:cNvSpPr>
            <p:nvPr/>
          </p:nvSpPr>
          <p:spPr>
            <a:xfrm>
              <a:off x="7504113"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0079" name="Rectangle 408"/>
            <p:cNvSpPr>
              <a:spLocks noChangeAspect="1"/>
            </p:cNvSpPr>
            <p:nvPr/>
          </p:nvSpPr>
          <p:spPr>
            <a:xfrm>
              <a:off x="7504113"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type="body" sz="half" idx="4294967295"/>
          </p:nvPr>
        </p:nvSpPr>
        <p:spPr>
          <a:xfrm>
            <a:off x="471488" y="4076700"/>
            <a:ext cx="2105025" cy="412750"/>
          </a:xfrm>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2000" dirty="0">
                <a:latin typeface="楷体" panose="02010609060101010101" pitchFamily="49" charset="-122"/>
                <a:ea typeface="楷体" panose="02010609060101010101" pitchFamily="49" charset="-122"/>
              </a:rPr>
              <a:t>四连通区域实例</a:t>
            </a:r>
            <a:endParaRPr lang="zh-CN" altLang="en-US" sz="2000" dirty="0">
              <a:latin typeface="楷体" panose="02010609060101010101" pitchFamily="49" charset="-122"/>
              <a:ea typeface="楷体" panose="02010609060101010101" pitchFamily="49" charset="-122"/>
            </a:endParaRPr>
          </a:p>
        </p:txBody>
      </p:sp>
      <p:sp>
        <p:nvSpPr>
          <p:cNvPr id="81922" name="Rectangle 4"/>
          <p:cNvSpPr>
            <a:spLocks noGrp="1"/>
          </p:cNvSpPr>
          <p:nvPr>
            <p:ph type="body" sz="half" idx="4294967295"/>
          </p:nvPr>
        </p:nvSpPr>
        <p:spPr>
          <a:xfrm>
            <a:off x="3157538" y="4076700"/>
            <a:ext cx="2047875" cy="431800"/>
          </a:xfrm>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0" lvl="0" indent="0" eaLnBrk="1" hangingPunct="1">
              <a:buNone/>
            </a:pPr>
            <a:r>
              <a:rPr lang="zh-CN" altLang="en-US" sz="2000" dirty="0">
                <a:latin typeface="楷体" panose="02010609060101010101" pitchFamily="49" charset="-122"/>
                <a:ea typeface="楷体" panose="02010609060101010101" pitchFamily="49" charset="-122"/>
              </a:rPr>
              <a:t>八连通区域实例</a:t>
            </a:r>
            <a:endParaRPr lang="zh-CN" altLang="en-US" sz="2000" dirty="0">
              <a:latin typeface="楷体" panose="02010609060101010101" pitchFamily="49" charset="-122"/>
              <a:ea typeface="楷体" panose="02010609060101010101" pitchFamily="49" charset="-122"/>
            </a:endParaRPr>
          </a:p>
        </p:txBody>
      </p:sp>
      <p:grpSp>
        <p:nvGrpSpPr>
          <p:cNvPr id="81923" name="组合 1"/>
          <p:cNvGrpSpPr/>
          <p:nvPr/>
        </p:nvGrpSpPr>
        <p:grpSpPr>
          <a:xfrm>
            <a:off x="439738" y="1660525"/>
            <a:ext cx="2295525" cy="2297113"/>
            <a:chOff x="611188" y="2349500"/>
            <a:chExt cx="3059112" cy="3063875"/>
          </a:xfrm>
        </p:grpSpPr>
        <p:sp>
          <p:nvSpPr>
            <p:cNvPr id="81924" name="Rectangle 208"/>
            <p:cNvSpPr>
              <a:spLocks noChangeAspect="1"/>
            </p:cNvSpPr>
            <p:nvPr/>
          </p:nvSpPr>
          <p:spPr>
            <a:xfrm>
              <a:off x="61118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25" name="Rectangle 209"/>
            <p:cNvSpPr>
              <a:spLocks noChangeAspect="1"/>
            </p:cNvSpPr>
            <p:nvPr/>
          </p:nvSpPr>
          <p:spPr>
            <a:xfrm>
              <a:off x="611188"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26" name="Rectangle 210"/>
            <p:cNvSpPr>
              <a:spLocks noChangeAspect="1"/>
            </p:cNvSpPr>
            <p:nvPr/>
          </p:nvSpPr>
          <p:spPr>
            <a:xfrm>
              <a:off x="611188" y="2962275"/>
              <a:ext cx="306387"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27" name="Rectangle 211"/>
            <p:cNvSpPr>
              <a:spLocks noChangeAspect="1"/>
            </p:cNvSpPr>
            <p:nvPr/>
          </p:nvSpPr>
          <p:spPr>
            <a:xfrm>
              <a:off x="611188" y="3268663"/>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28" name="Rectangle 212"/>
            <p:cNvSpPr>
              <a:spLocks noChangeAspect="1"/>
            </p:cNvSpPr>
            <p:nvPr/>
          </p:nvSpPr>
          <p:spPr>
            <a:xfrm>
              <a:off x="611188" y="35766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29" name="Rectangle 213"/>
            <p:cNvSpPr>
              <a:spLocks noChangeAspect="1"/>
            </p:cNvSpPr>
            <p:nvPr/>
          </p:nvSpPr>
          <p:spPr>
            <a:xfrm>
              <a:off x="611188" y="38814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0" name="Rectangle 214"/>
            <p:cNvSpPr>
              <a:spLocks noChangeAspect="1"/>
            </p:cNvSpPr>
            <p:nvPr/>
          </p:nvSpPr>
          <p:spPr>
            <a:xfrm>
              <a:off x="611188" y="4186238"/>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1" name="Rectangle 215"/>
            <p:cNvSpPr>
              <a:spLocks noChangeAspect="1"/>
            </p:cNvSpPr>
            <p:nvPr/>
          </p:nvSpPr>
          <p:spPr>
            <a:xfrm>
              <a:off x="611188" y="4494213"/>
              <a:ext cx="306387"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2" name="Rectangle 216"/>
            <p:cNvSpPr>
              <a:spLocks noChangeAspect="1"/>
            </p:cNvSpPr>
            <p:nvPr/>
          </p:nvSpPr>
          <p:spPr>
            <a:xfrm>
              <a:off x="611188"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3" name="Rectangle 217"/>
            <p:cNvSpPr>
              <a:spLocks noChangeAspect="1"/>
            </p:cNvSpPr>
            <p:nvPr/>
          </p:nvSpPr>
          <p:spPr>
            <a:xfrm>
              <a:off x="61118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4" name="Rectangle 218"/>
            <p:cNvSpPr>
              <a:spLocks noChangeAspect="1"/>
            </p:cNvSpPr>
            <p:nvPr/>
          </p:nvSpPr>
          <p:spPr>
            <a:xfrm>
              <a:off x="91757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5" name="Rectangle 219"/>
            <p:cNvSpPr>
              <a:spLocks noChangeAspect="1"/>
            </p:cNvSpPr>
            <p:nvPr/>
          </p:nvSpPr>
          <p:spPr>
            <a:xfrm>
              <a:off x="91757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6" name="Rectangle 220"/>
            <p:cNvSpPr>
              <a:spLocks noChangeAspect="1"/>
            </p:cNvSpPr>
            <p:nvPr/>
          </p:nvSpPr>
          <p:spPr>
            <a:xfrm>
              <a:off x="917575"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7" name="Rectangle 221"/>
            <p:cNvSpPr>
              <a:spLocks noChangeAspect="1"/>
            </p:cNvSpPr>
            <p:nvPr/>
          </p:nvSpPr>
          <p:spPr>
            <a:xfrm>
              <a:off x="917575" y="3268663"/>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8" name="Rectangle 222"/>
            <p:cNvSpPr>
              <a:spLocks noChangeAspect="1"/>
            </p:cNvSpPr>
            <p:nvPr/>
          </p:nvSpPr>
          <p:spPr>
            <a:xfrm>
              <a:off x="917575" y="3576638"/>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39" name="Rectangle 223"/>
            <p:cNvSpPr>
              <a:spLocks noChangeAspect="1"/>
            </p:cNvSpPr>
            <p:nvPr/>
          </p:nvSpPr>
          <p:spPr>
            <a:xfrm>
              <a:off x="917575" y="3881438"/>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0" name="Rectangle 224"/>
            <p:cNvSpPr>
              <a:spLocks noChangeAspect="1"/>
            </p:cNvSpPr>
            <p:nvPr/>
          </p:nvSpPr>
          <p:spPr>
            <a:xfrm>
              <a:off x="917575" y="4186238"/>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1" name="Rectangle 225"/>
            <p:cNvSpPr>
              <a:spLocks noChangeAspect="1"/>
            </p:cNvSpPr>
            <p:nvPr/>
          </p:nvSpPr>
          <p:spPr>
            <a:xfrm>
              <a:off x="917575" y="4494213"/>
              <a:ext cx="306388"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2" name="Rectangle 226"/>
            <p:cNvSpPr>
              <a:spLocks noChangeAspect="1"/>
            </p:cNvSpPr>
            <p:nvPr/>
          </p:nvSpPr>
          <p:spPr>
            <a:xfrm>
              <a:off x="91757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3" name="Rectangle 227"/>
            <p:cNvSpPr>
              <a:spLocks noChangeAspect="1"/>
            </p:cNvSpPr>
            <p:nvPr/>
          </p:nvSpPr>
          <p:spPr>
            <a:xfrm>
              <a:off x="91757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4" name="Rectangle 228"/>
            <p:cNvSpPr>
              <a:spLocks noChangeAspect="1"/>
            </p:cNvSpPr>
            <p:nvPr/>
          </p:nvSpPr>
          <p:spPr>
            <a:xfrm>
              <a:off x="1225550"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5" name="Rectangle 229"/>
            <p:cNvSpPr>
              <a:spLocks noChangeAspect="1"/>
            </p:cNvSpPr>
            <p:nvPr/>
          </p:nvSpPr>
          <p:spPr>
            <a:xfrm>
              <a:off x="1225550"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6" name="Rectangle 230"/>
            <p:cNvSpPr>
              <a:spLocks noChangeAspect="1"/>
            </p:cNvSpPr>
            <p:nvPr/>
          </p:nvSpPr>
          <p:spPr>
            <a:xfrm>
              <a:off x="1225550"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7" name="Rectangle 231"/>
            <p:cNvSpPr>
              <a:spLocks noChangeAspect="1"/>
            </p:cNvSpPr>
            <p:nvPr/>
          </p:nvSpPr>
          <p:spPr>
            <a:xfrm>
              <a:off x="1225550" y="3268663"/>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8" name="Rectangle 232"/>
            <p:cNvSpPr>
              <a:spLocks noChangeAspect="1"/>
            </p:cNvSpPr>
            <p:nvPr/>
          </p:nvSpPr>
          <p:spPr>
            <a:xfrm>
              <a:off x="1225550" y="3576638"/>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49" name="Rectangle 233"/>
            <p:cNvSpPr>
              <a:spLocks noChangeAspect="1"/>
            </p:cNvSpPr>
            <p:nvPr/>
          </p:nvSpPr>
          <p:spPr>
            <a:xfrm>
              <a:off x="1225550" y="3881438"/>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0" name="Rectangle 234"/>
            <p:cNvSpPr>
              <a:spLocks noChangeAspect="1"/>
            </p:cNvSpPr>
            <p:nvPr/>
          </p:nvSpPr>
          <p:spPr>
            <a:xfrm>
              <a:off x="1225550" y="4186238"/>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1" name="Rectangle 235"/>
            <p:cNvSpPr>
              <a:spLocks noChangeAspect="1"/>
            </p:cNvSpPr>
            <p:nvPr/>
          </p:nvSpPr>
          <p:spPr>
            <a:xfrm>
              <a:off x="1225550" y="4494213"/>
              <a:ext cx="306388"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2" name="Rectangle 236"/>
            <p:cNvSpPr>
              <a:spLocks noChangeAspect="1"/>
            </p:cNvSpPr>
            <p:nvPr/>
          </p:nvSpPr>
          <p:spPr>
            <a:xfrm>
              <a:off x="1225550" y="48006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3" name="Rectangle 237"/>
            <p:cNvSpPr>
              <a:spLocks noChangeAspect="1"/>
            </p:cNvSpPr>
            <p:nvPr/>
          </p:nvSpPr>
          <p:spPr>
            <a:xfrm>
              <a:off x="1225550"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4" name="Rectangle 238"/>
            <p:cNvSpPr>
              <a:spLocks noChangeAspect="1"/>
            </p:cNvSpPr>
            <p:nvPr/>
          </p:nvSpPr>
          <p:spPr>
            <a:xfrm>
              <a:off x="153193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5" name="Rectangle 239"/>
            <p:cNvSpPr>
              <a:spLocks noChangeAspect="1"/>
            </p:cNvSpPr>
            <p:nvPr/>
          </p:nvSpPr>
          <p:spPr>
            <a:xfrm>
              <a:off x="1531938"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6" name="Rectangle 240"/>
            <p:cNvSpPr>
              <a:spLocks noChangeAspect="1"/>
            </p:cNvSpPr>
            <p:nvPr/>
          </p:nvSpPr>
          <p:spPr>
            <a:xfrm>
              <a:off x="1531938" y="2962275"/>
              <a:ext cx="306387" cy="306388"/>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7" name="Rectangle 241"/>
            <p:cNvSpPr>
              <a:spLocks noChangeAspect="1"/>
            </p:cNvSpPr>
            <p:nvPr/>
          </p:nvSpPr>
          <p:spPr>
            <a:xfrm>
              <a:off x="1531938"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8" name="Rectangle 242"/>
            <p:cNvSpPr>
              <a:spLocks noChangeAspect="1"/>
            </p:cNvSpPr>
            <p:nvPr/>
          </p:nvSpPr>
          <p:spPr>
            <a:xfrm>
              <a:off x="1531938"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59" name="Rectangle 243"/>
            <p:cNvSpPr>
              <a:spLocks noChangeAspect="1"/>
            </p:cNvSpPr>
            <p:nvPr/>
          </p:nvSpPr>
          <p:spPr>
            <a:xfrm>
              <a:off x="1531938"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0" name="Rectangle 244"/>
            <p:cNvSpPr>
              <a:spLocks noChangeAspect="1"/>
            </p:cNvSpPr>
            <p:nvPr/>
          </p:nvSpPr>
          <p:spPr>
            <a:xfrm>
              <a:off x="1531938"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1" name="Rectangle 245"/>
            <p:cNvSpPr>
              <a:spLocks noChangeAspect="1"/>
            </p:cNvSpPr>
            <p:nvPr/>
          </p:nvSpPr>
          <p:spPr>
            <a:xfrm>
              <a:off x="1531938" y="4494213"/>
              <a:ext cx="306387"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2" name="Rectangle 246"/>
            <p:cNvSpPr>
              <a:spLocks noChangeAspect="1"/>
            </p:cNvSpPr>
            <p:nvPr/>
          </p:nvSpPr>
          <p:spPr>
            <a:xfrm>
              <a:off x="1531938" y="4800600"/>
              <a:ext cx="306387"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3" name="Rectangle 247"/>
            <p:cNvSpPr>
              <a:spLocks noChangeAspect="1"/>
            </p:cNvSpPr>
            <p:nvPr/>
          </p:nvSpPr>
          <p:spPr>
            <a:xfrm>
              <a:off x="153193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4" name="Rectangle 248"/>
            <p:cNvSpPr>
              <a:spLocks noChangeAspect="1"/>
            </p:cNvSpPr>
            <p:nvPr/>
          </p:nvSpPr>
          <p:spPr>
            <a:xfrm>
              <a:off x="1830388" y="2349500"/>
              <a:ext cx="307975"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5" name="Rectangle 249"/>
            <p:cNvSpPr>
              <a:spLocks noChangeAspect="1"/>
            </p:cNvSpPr>
            <p:nvPr/>
          </p:nvSpPr>
          <p:spPr>
            <a:xfrm>
              <a:off x="1830388" y="2654300"/>
              <a:ext cx="307975"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6" name="Rectangle 250"/>
            <p:cNvSpPr>
              <a:spLocks noChangeAspect="1"/>
            </p:cNvSpPr>
            <p:nvPr/>
          </p:nvSpPr>
          <p:spPr>
            <a:xfrm>
              <a:off x="1830388" y="2962275"/>
              <a:ext cx="307975" cy="306388"/>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7" name="Rectangle 251"/>
            <p:cNvSpPr>
              <a:spLocks noChangeAspect="1"/>
            </p:cNvSpPr>
            <p:nvPr/>
          </p:nvSpPr>
          <p:spPr>
            <a:xfrm>
              <a:off x="1830388" y="3268663"/>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8" name="Rectangle 252"/>
            <p:cNvSpPr>
              <a:spLocks noChangeAspect="1"/>
            </p:cNvSpPr>
            <p:nvPr/>
          </p:nvSpPr>
          <p:spPr>
            <a:xfrm>
              <a:off x="1830388" y="3576638"/>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69" name="Rectangle 253"/>
            <p:cNvSpPr>
              <a:spLocks noChangeAspect="1"/>
            </p:cNvSpPr>
            <p:nvPr/>
          </p:nvSpPr>
          <p:spPr>
            <a:xfrm>
              <a:off x="1830388" y="3881438"/>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0" name="Rectangle 254"/>
            <p:cNvSpPr>
              <a:spLocks noChangeAspect="1"/>
            </p:cNvSpPr>
            <p:nvPr/>
          </p:nvSpPr>
          <p:spPr>
            <a:xfrm>
              <a:off x="1830388" y="4186238"/>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1" name="Rectangle 255"/>
            <p:cNvSpPr>
              <a:spLocks noChangeAspect="1"/>
            </p:cNvSpPr>
            <p:nvPr/>
          </p:nvSpPr>
          <p:spPr>
            <a:xfrm>
              <a:off x="1830388" y="4494213"/>
              <a:ext cx="307975" cy="306387"/>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2" name="Rectangle 256"/>
            <p:cNvSpPr>
              <a:spLocks noChangeAspect="1"/>
            </p:cNvSpPr>
            <p:nvPr/>
          </p:nvSpPr>
          <p:spPr>
            <a:xfrm>
              <a:off x="1830388" y="480060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3" name="Rectangle 257"/>
            <p:cNvSpPr>
              <a:spLocks noChangeAspect="1"/>
            </p:cNvSpPr>
            <p:nvPr/>
          </p:nvSpPr>
          <p:spPr>
            <a:xfrm>
              <a:off x="1830388" y="5108575"/>
              <a:ext cx="307975"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4" name="Rectangle 258"/>
            <p:cNvSpPr>
              <a:spLocks noChangeAspect="1"/>
            </p:cNvSpPr>
            <p:nvPr/>
          </p:nvSpPr>
          <p:spPr>
            <a:xfrm>
              <a:off x="2138363"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5" name="Rectangle 259"/>
            <p:cNvSpPr>
              <a:spLocks noChangeAspect="1"/>
            </p:cNvSpPr>
            <p:nvPr/>
          </p:nvSpPr>
          <p:spPr>
            <a:xfrm>
              <a:off x="2138363" y="2654300"/>
              <a:ext cx="306387"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6" name="Rectangle 260"/>
            <p:cNvSpPr>
              <a:spLocks noChangeAspect="1"/>
            </p:cNvSpPr>
            <p:nvPr/>
          </p:nvSpPr>
          <p:spPr>
            <a:xfrm>
              <a:off x="2138363" y="2962275"/>
              <a:ext cx="306387" cy="306388"/>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7" name="Rectangle 261"/>
            <p:cNvSpPr>
              <a:spLocks noChangeAspect="1"/>
            </p:cNvSpPr>
            <p:nvPr/>
          </p:nvSpPr>
          <p:spPr>
            <a:xfrm>
              <a:off x="2138363"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8" name="Rectangle 262"/>
            <p:cNvSpPr>
              <a:spLocks noChangeAspect="1"/>
            </p:cNvSpPr>
            <p:nvPr/>
          </p:nvSpPr>
          <p:spPr>
            <a:xfrm>
              <a:off x="2138363"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79" name="Rectangle 263"/>
            <p:cNvSpPr>
              <a:spLocks noChangeAspect="1"/>
            </p:cNvSpPr>
            <p:nvPr/>
          </p:nvSpPr>
          <p:spPr>
            <a:xfrm>
              <a:off x="2138363"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0" name="Rectangle 264"/>
            <p:cNvSpPr>
              <a:spLocks noChangeAspect="1"/>
            </p:cNvSpPr>
            <p:nvPr/>
          </p:nvSpPr>
          <p:spPr>
            <a:xfrm>
              <a:off x="2138363"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1" name="Rectangle 265"/>
            <p:cNvSpPr>
              <a:spLocks noChangeAspect="1"/>
            </p:cNvSpPr>
            <p:nvPr/>
          </p:nvSpPr>
          <p:spPr>
            <a:xfrm>
              <a:off x="2138363" y="4494213"/>
              <a:ext cx="306387"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2" name="Rectangle 266"/>
            <p:cNvSpPr>
              <a:spLocks noChangeAspect="1"/>
            </p:cNvSpPr>
            <p:nvPr/>
          </p:nvSpPr>
          <p:spPr>
            <a:xfrm>
              <a:off x="2138363"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3" name="Rectangle 267"/>
            <p:cNvSpPr>
              <a:spLocks noChangeAspect="1"/>
            </p:cNvSpPr>
            <p:nvPr/>
          </p:nvSpPr>
          <p:spPr>
            <a:xfrm>
              <a:off x="2138363"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4" name="Rectangle 268"/>
            <p:cNvSpPr>
              <a:spLocks noChangeAspect="1"/>
            </p:cNvSpPr>
            <p:nvPr/>
          </p:nvSpPr>
          <p:spPr>
            <a:xfrm>
              <a:off x="2446338"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5" name="Rectangle 269"/>
            <p:cNvSpPr>
              <a:spLocks noChangeAspect="1"/>
            </p:cNvSpPr>
            <p:nvPr/>
          </p:nvSpPr>
          <p:spPr>
            <a:xfrm>
              <a:off x="2446338" y="2654300"/>
              <a:ext cx="306387"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6" name="Rectangle 270"/>
            <p:cNvSpPr>
              <a:spLocks noChangeAspect="1"/>
            </p:cNvSpPr>
            <p:nvPr/>
          </p:nvSpPr>
          <p:spPr>
            <a:xfrm>
              <a:off x="2446338" y="2962275"/>
              <a:ext cx="306387" cy="306388"/>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7" name="Rectangle 271"/>
            <p:cNvSpPr>
              <a:spLocks noChangeAspect="1"/>
            </p:cNvSpPr>
            <p:nvPr/>
          </p:nvSpPr>
          <p:spPr>
            <a:xfrm>
              <a:off x="2446338" y="3268663"/>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8" name="Rectangle 272"/>
            <p:cNvSpPr>
              <a:spLocks noChangeAspect="1"/>
            </p:cNvSpPr>
            <p:nvPr/>
          </p:nvSpPr>
          <p:spPr>
            <a:xfrm>
              <a:off x="2446338" y="35766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89" name="Rectangle 273"/>
            <p:cNvSpPr>
              <a:spLocks noChangeAspect="1"/>
            </p:cNvSpPr>
            <p:nvPr/>
          </p:nvSpPr>
          <p:spPr>
            <a:xfrm>
              <a:off x="2446338" y="3881438"/>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0" name="Rectangle 274"/>
            <p:cNvSpPr>
              <a:spLocks noChangeAspect="1"/>
            </p:cNvSpPr>
            <p:nvPr/>
          </p:nvSpPr>
          <p:spPr>
            <a:xfrm>
              <a:off x="2446338" y="4186238"/>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1" name="Rectangle 275"/>
            <p:cNvSpPr>
              <a:spLocks noChangeAspect="1"/>
            </p:cNvSpPr>
            <p:nvPr/>
          </p:nvSpPr>
          <p:spPr>
            <a:xfrm>
              <a:off x="2446338" y="4494213"/>
              <a:ext cx="306387" cy="306387"/>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2" name="Rectangle 276"/>
            <p:cNvSpPr>
              <a:spLocks noChangeAspect="1"/>
            </p:cNvSpPr>
            <p:nvPr/>
          </p:nvSpPr>
          <p:spPr>
            <a:xfrm>
              <a:off x="2446338"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3" name="Rectangle 277"/>
            <p:cNvSpPr>
              <a:spLocks noChangeAspect="1"/>
            </p:cNvSpPr>
            <p:nvPr/>
          </p:nvSpPr>
          <p:spPr>
            <a:xfrm>
              <a:off x="2446338"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4" name="Rectangle 278"/>
            <p:cNvSpPr>
              <a:spLocks noChangeAspect="1"/>
            </p:cNvSpPr>
            <p:nvPr/>
          </p:nvSpPr>
          <p:spPr>
            <a:xfrm>
              <a:off x="275272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5" name="Rectangle 279"/>
            <p:cNvSpPr>
              <a:spLocks noChangeAspect="1"/>
            </p:cNvSpPr>
            <p:nvPr/>
          </p:nvSpPr>
          <p:spPr>
            <a:xfrm>
              <a:off x="275272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6" name="Rectangle 280"/>
            <p:cNvSpPr>
              <a:spLocks noChangeAspect="1"/>
            </p:cNvSpPr>
            <p:nvPr/>
          </p:nvSpPr>
          <p:spPr>
            <a:xfrm>
              <a:off x="2752725" y="2962275"/>
              <a:ext cx="306388" cy="306388"/>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7" name="Rectangle 281"/>
            <p:cNvSpPr>
              <a:spLocks noChangeAspect="1"/>
            </p:cNvSpPr>
            <p:nvPr/>
          </p:nvSpPr>
          <p:spPr>
            <a:xfrm>
              <a:off x="2752725" y="3268663"/>
              <a:ext cx="306388"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8" name="Rectangle 282"/>
            <p:cNvSpPr>
              <a:spLocks noChangeAspect="1"/>
            </p:cNvSpPr>
            <p:nvPr/>
          </p:nvSpPr>
          <p:spPr>
            <a:xfrm>
              <a:off x="2752725" y="3576638"/>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1999" name="Rectangle 283"/>
            <p:cNvSpPr>
              <a:spLocks noChangeAspect="1"/>
            </p:cNvSpPr>
            <p:nvPr/>
          </p:nvSpPr>
          <p:spPr>
            <a:xfrm>
              <a:off x="2752725" y="3881438"/>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0" name="Rectangle 284"/>
            <p:cNvSpPr>
              <a:spLocks noChangeAspect="1"/>
            </p:cNvSpPr>
            <p:nvPr/>
          </p:nvSpPr>
          <p:spPr>
            <a:xfrm>
              <a:off x="2752725" y="4186238"/>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1" name="Rectangle 285"/>
            <p:cNvSpPr>
              <a:spLocks noChangeAspect="1"/>
            </p:cNvSpPr>
            <p:nvPr/>
          </p:nvSpPr>
          <p:spPr>
            <a:xfrm>
              <a:off x="2752725" y="4494213"/>
              <a:ext cx="306388" cy="306387"/>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2" name="Rectangle 286"/>
            <p:cNvSpPr>
              <a:spLocks noChangeAspect="1"/>
            </p:cNvSpPr>
            <p:nvPr/>
          </p:nvSpPr>
          <p:spPr>
            <a:xfrm>
              <a:off x="275272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3" name="Rectangle 287"/>
            <p:cNvSpPr>
              <a:spLocks noChangeAspect="1"/>
            </p:cNvSpPr>
            <p:nvPr/>
          </p:nvSpPr>
          <p:spPr>
            <a:xfrm>
              <a:off x="275272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4" name="Rectangle 288"/>
            <p:cNvSpPr>
              <a:spLocks noChangeAspect="1"/>
            </p:cNvSpPr>
            <p:nvPr/>
          </p:nvSpPr>
          <p:spPr>
            <a:xfrm>
              <a:off x="3057525" y="2349500"/>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5" name="Rectangle 289"/>
            <p:cNvSpPr>
              <a:spLocks noChangeAspect="1"/>
            </p:cNvSpPr>
            <p:nvPr/>
          </p:nvSpPr>
          <p:spPr>
            <a:xfrm>
              <a:off x="3057525" y="26543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6" name="Rectangle 290"/>
            <p:cNvSpPr>
              <a:spLocks noChangeAspect="1"/>
            </p:cNvSpPr>
            <p:nvPr/>
          </p:nvSpPr>
          <p:spPr>
            <a:xfrm>
              <a:off x="3057525" y="2962275"/>
              <a:ext cx="306388"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7" name="Rectangle 291"/>
            <p:cNvSpPr>
              <a:spLocks noChangeAspect="1"/>
            </p:cNvSpPr>
            <p:nvPr/>
          </p:nvSpPr>
          <p:spPr>
            <a:xfrm>
              <a:off x="3057525" y="3268663"/>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8" name="Rectangle 292"/>
            <p:cNvSpPr>
              <a:spLocks noChangeAspect="1"/>
            </p:cNvSpPr>
            <p:nvPr/>
          </p:nvSpPr>
          <p:spPr>
            <a:xfrm>
              <a:off x="3057525" y="3576638"/>
              <a:ext cx="306388" cy="304800"/>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09" name="Rectangle 293"/>
            <p:cNvSpPr>
              <a:spLocks noChangeAspect="1"/>
            </p:cNvSpPr>
            <p:nvPr/>
          </p:nvSpPr>
          <p:spPr>
            <a:xfrm>
              <a:off x="3057525" y="3881438"/>
              <a:ext cx="306388" cy="304800"/>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0" name="Rectangle 294"/>
            <p:cNvSpPr>
              <a:spLocks noChangeAspect="1"/>
            </p:cNvSpPr>
            <p:nvPr/>
          </p:nvSpPr>
          <p:spPr>
            <a:xfrm>
              <a:off x="3057525" y="4186238"/>
              <a:ext cx="306388" cy="307975"/>
            </a:xfrm>
            <a:prstGeom prst="rect">
              <a:avLst/>
            </a:prstGeom>
            <a:solidFill>
              <a:srgbClr val="FF6600"/>
            </a:solidFill>
            <a:ln w="9525" cap="flat" cmpd="sng">
              <a:solidFill>
                <a:schemeClr val="tx1"/>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1" name="Rectangle 295"/>
            <p:cNvSpPr>
              <a:spLocks noChangeAspect="1"/>
            </p:cNvSpPr>
            <p:nvPr/>
          </p:nvSpPr>
          <p:spPr>
            <a:xfrm>
              <a:off x="3057525" y="4494213"/>
              <a:ext cx="306388"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2" name="Rectangle 296"/>
            <p:cNvSpPr>
              <a:spLocks noChangeAspect="1"/>
            </p:cNvSpPr>
            <p:nvPr/>
          </p:nvSpPr>
          <p:spPr>
            <a:xfrm>
              <a:off x="3057525" y="4800600"/>
              <a:ext cx="306388"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3" name="Rectangle 297"/>
            <p:cNvSpPr>
              <a:spLocks noChangeAspect="1"/>
            </p:cNvSpPr>
            <p:nvPr/>
          </p:nvSpPr>
          <p:spPr>
            <a:xfrm>
              <a:off x="3057525" y="5108575"/>
              <a:ext cx="306388"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4" name="Rectangle 298"/>
            <p:cNvSpPr>
              <a:spLocks noChangeAspect="1"/>
            </p:cNvSpPr>
            <p:nvPr/>
          </p:nvSpPr>
          <p:spPr>
            <a:xfrm>
              <a:off x="3363913" y="2349500"/>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5" name="Rectangle 299"/>
            <p:cNvSpPr>
              <a:spLocks noChangeAspect="1"/>
            </p:cNvSpPr>
            <p:nvPr/>
          </p:nvSpPr>
          <p:spPr>
            <a:xfrm>
              <a:off x="3363913" y="26543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6" name="Rectangle 300"/>
            <p:cNvSpPr>
              <a:spLocks noChangeAspect="1"/>
            </p:cNvSpPr>
            <p:nvPr/>
          </p:nvSpPr>
          <p:spPr>
            <a:xfrm>
              <a:off x="3363913" y="2962275"/>
              <a:ext cx="306387" cy="3063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7" name="Rectangle 301"/>
            <p:cNvSpPr>
              <a:spLocks noChangeAspect="1"/>
            </p:cNvSpPr>
            <p:nvPr/>
          </p:nvSpPr>
          <p:spPr>
            <a:xfrm>
              <a:off x="3363913" y="3268663"/>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8" name="Rectangle 302"/>
            <p:cNvSpPr>
              <a:spLocks noChangeAspect="1"/>
            </p:cNvSpPr>
            <p:nvPr/>
          </p:nvSpPr>
          <p:spPr>
            <a:xfrm>
              <a:off x="3363913" y="35766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19" name="Rectangle 303"/>
            <p:cNvSpPr>
              <a:spLocks noChangeAspect="1"/>
            </p:cNvSpPr>
            <p:nvPr/>
          </p:nvSpPr>
          <p:spPr>
            <a:xfrm>
              <a:off x="3363913" y="3881438"/>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0" name="Rectangle 304"/>
            <p:cNvSpPr>
              <a:spLocks noChangeAspect="1"/>
            </p:cNvSpPr>
            <p:nvPr/>
          </p:nvSpPr>
          <p:spPr>
            <a:xfrm>
              <a:off x="3363913" y="4186238"/>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1" name="Rectangle 305"/>
            <p:cNvSpPr>
              <a:spLocks noChangeAspect="1"/>
            </p:cNvSpPr>
            <p:nvPr/>
          </p:nvSpPr>
          <p:spPr>
            <a:xfrm>
              <a:off x="3363913" y="4494213"/>
              <a:ext cx="306387" cy="3063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2" name="Rectangle 306"/>
            <p:cNvSpPr>
              <a:spLocks noChangeAspect="1"/>
            </p:cNvSpPr>
            <p:nvPr/>
          </p:nvSpPr>
          <p:spPr>
            <a:xfrm>
              <a:off x="3363913" y="4800600"/>
              <a:ext cx="306387" cy="3079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3" name="Rectangle 307"/>
            <p:cNvSpPr>
              <a:spLocks noChangeAspect="1"/>
            </p:cNvSpPr>
            <p:nvPr/>
          </p:nvSpPr>
          <p:spPr>
            <a:xfrm>
              <a:off x="3363913" y="5108575"/>
              <a:ext cx="306387" cy="304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82024" name="组合 2"/>
          <p:cNvGrpSpPr/>
          <p:nvPr/>
        </p:nvGrpSpPr>
        <p:grpSpPr>
          <a:xfrm>
            <a:off x="2916238" y="1660525"/>
            <a:ext cx="2403475" cy="2297113"/>
            <a:chOff x="4743450" y="2349500"/>
            <a:chExt cx="3068638" cy="3067050"/>
          </a:xfrm>
        </p:grpSpPr>
        <p:sp>
          <p:nvSpPr>
            <p:cNvPr id="82025" name="Rectangle 309"/>
            <p:cNvSpPr>
              <a:spLocks noChangeAspect="1"/>
            </p:cNvSpPr>
            <p:nvPr/>
          </p:nvSpPr>
          <p:spPr>
            <a:xfrm>
              <a:off x="4743450"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6" name="Rectangle 310"/>
            <p:cNvSpPr>
              <a:spLocks noChangeAspect="1"/>
            </p:cNvSpPr>
            <p:nvPr/>
          </p:nvSpPr>
          <p:spPr>
            <a:xfrm>
              <a:off x="4743450" y="26574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7" name="Rectangle 311"/>
            <p:cNvSpPr>
              <a:spLocks noChangeAspect="1"/>
            </p:cNvSpPr>
            <p:nvPr/>
          </p:nvSpPr>
          <p:spPr>
            <a:xfrm>
              <a:off x="4743450" y="29622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8" name="Rectangle 312"/>
            <p:cNvSpPr>
              <a:spLocks noChangeAspect="1"/>
            </p:cNvSpPr>
            <p:nvPr/>
          </p:nvSpPr>
          <p:spPr>
            <a:xfrm>
              <a:off x="4743450" y="327025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29" name="Rectangle 313"/>
            <p:cNvSpPr>
              <a:spLocks noChangeAspect="1"/>
            </p:cNvSpPr>
            <p:nvPr/>
          </p:nvSpPr>
          <p:spPr>
            <a:xfrm>
              <a:off x="4743450" y="357505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0" name="Rectangle 314"/>
            <p:cNvSpPr>
              <a:spLocks noChangeAspect="1"/>
            </p:cNvSpPr>
            <p:nvPr/>
          </p:nvSpPr>
          <p:spPr>
            <a:xfrm>
              <a:off x="4743450"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1" name="Rectangle 315"/>
            <p:cNvSpPr>
              <a:spLocks noChangeAspect="1"/>
            </p:cNvSpPr>
            <p:nvPr/>
          </p:nvSpPr>
          <p:spPr>
            <a:xfrm>
              <a:off x="4743450"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2" name="Rectangle 316"/>
            <p:cNvSpPr>
              <a:spLocks noChangeAspect="1"/>
            </p:cNvSpPr>
            <p:nvPr/>
          </p:nvSpPr>
          <p:spPr>
            <a:xfrm>
              <a:off x="4743450"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3" name="Rectangle 317"/>
            <p:cNvSpPr>
              <a:spLocks noChangeAspect="1"/>
            </p:cNvSpPr>
            <p:nvPr/>
          </p:nvSpPr>
          <p:spPr>
            <a:xfrm>
              <a:off x="4743450"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4" name="Rectangle 318"/>
            <p:cNvSpPr>
              <a:spLocks noChangeAspect="1"/>
            </p:cNvSpPr>
            <p:nvPr/>
          </p:nvSpPr>
          <p:spPr>
            <a:xfrm>
              <a:off x="4743450"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5" name="Rectangle 319"/>
            <p:cNvSpPr>
              <a:spLocks noChangeAspect="1"/>
            </p:cNvSpPr>
            <p:nvPr/>
          </p:nvSpPr>
          <p:spPr>
            <a:xfrm>
              <a:off x="5051425" y="23495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6" name="Rectangle 320"/>
            <p:cNvSpPr>
              <a:spLocks noChangeAspect="1"/>
            </p:cNvSpPr>
            <p:nvPr/>
          </p:nvSpPr>
          <p:spPr>
            <a:xfrm>
              <a:off x="5051425" y="26574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7" name="Rectangle 321"/>
            <p:cNvSpPr>
              <a:spLocks noChangeAspect="1"/>
            </p:cNvSpPr>
            <p:nvPr/>
          </p:nvSpPr>
          <p:spPr>
            <a:xfrm>
              <a:off x="5051425" y="29622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8" name="Rectangle 322"/>
            <p:cNvSpPr>
              <a:spLocks noChangeAspect="1"/>
            </p:cNvSpPr>
            <p:nvPr/>
          </p:nvSpPr>
          <p:spPr>
            <a:xfrm>
              <a:off x="5051425" y="327025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39" name="Rectangle 323"/>
            <p:cNvSpPr>
              <a:spLocks noChangeAspect="1"/>
            </p:cNvSpPr>
            <p:nvPr/>
          </p:nvSpPr>
          <p:spPr>
            <a:xfrm>
              <a:off x="5051425"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0" name="Rectangle 324"/>
            <p:cNvSpPr>
              <a:spLocks noChangeAspect="1"/>
            </p:cNvSpPr>
            <p:nvPr/>
          </p:nvSpPr>
          <p:spPr>
            <a:xfrm>
              <a:off x="5051425" y="3883025"/>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1" name="Rectangle 325"/>
            <p:cNvSpPr>
              <a:spLocks noChangeAspect="1"/>
            </p:cNvSpPr>
            <p:nvPr/>
          </p:nvSpPr>
          <p:spPr>
            <a:xfrm>
              <a:off x="5051425" y="4191000"/>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2" name="Rectangle 326"/>
            <p:cNvSpPr>
              <a:spLocks noChangeAspect="1"/>
            </p:cNvSpPr>
            <p:nvPr/>
          </p:nvSpPr>
          <p:spPr>
            <a:xfrm>
              <a:off x="5051425" y="44958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3" name="Rectangle 327"/>
            <p:cNvSpPr>
              <a:spLocks noChangeAspect="1"/>
            </p:cNvSpPr>
            <p:nvPr/>
          </p:nvSpPr>
          <p:spPr>
            <a:xfrm>
              <a:off x="5051425" y="4803775"/>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4" name="Rectangle 328"/>
            <p:cNvSpPr>
              <a:spLocks noChangeAspect="1"/>
            </p:cNvSpPr>
            <p:nvPr/>
          </p:nvSpPr>
          <p:spPr>
            <a:xfrm>
              <a:off x="5051425"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5" name="Rectangle 329"/>
            <p:cNvSpPr>
              <a:spLocks noChangeAspect="1"/>
            </p:cNvSpPr>
            <p:nvPr/>
          </p:nvSpPr>
          <p:spPr>
            <a:xfrm>
              <a:off x="5357813" y="2349500"/>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6" name="Rectangle 330"/>
            <p:cNvSpPr>
              <a:spLocks noChangeAspect="1"/>
            </p:cNvSpPr>
            <p:nvPr/>
          </p:nvSpPr>
          <p:spPr>
            <a:xfrm>
              <a:off x="5357813" y="2657475"/>
              <a:ext cx="306387"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7" name="Rectangle 331"/>
            <p:cNvSpPr>
              <a:spLocks noChangeAspect="1"/>
            </p:cNvSpPr>
            <p:nvPr/>
          </p:nvSpPr>
          <p:spPr>
            <a:xfrm>
              <a:off x="5357813" y="2962275"/>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8" name="Rectangle 332"/>
            <p:cNvSpPr>
              <a:spLocks noChangeAspect="1"/>
            </p:cNvSpPr>
            <p:nvPr/>
          </p:nvSpPr>
          <p:spPr>
            <a:xfrm>
              <a:off x="5357813" y="3270250"/>
              <a:ext cx="306387"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49" name="Rectangle 333"/>
            <p:cNvSpPr>
              <a:spLocks noChangeAspect="1"/>
            </p:cNvSpPr>
            <p:nvPr/>
          </p:nvSpPr>
          <p:spPr>
            <a:xfrm>
              <a:off x="5357813" y="3575050"/>
              <a:ext cx="306387"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0" name="Rectangle 334"/>
            <p:cNvSpPr>
              <a:spLocks noChangeAspect="1"/>
            </p:cNvSpPr>
            <p:nvPr/>
          </p:nvSpPr>
          <p:spPr>
            <a:xfrm>
              <a:off x="5357813" y="3883025"/>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1" name="Rectangle 335"/>
            <p:cNvSpPr>
              <a:spLocks noChangeAspect="1"/>
            </p:cNvSpPr>
            <p:nvPr/>
          </p:nvSpPr>
          <p:spPr>
            <a:xfrm>
              <a:off x="5357813" y="4191000"/>
              <a:ext cx="306387"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2" name="Rectangle 336"/>
            <p:cNvSpPr>
              <a:spLocks noChangeAspect="1"/>
            </p:cNvSpPr>
            <p:nvPr/>
          </p:nvSpPr>
          <p:spPr>
            <a:xfrm>
              <a:off x="5357813" y="4495800"/>
              <a:ext cx="306387"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3" name="Rectangle 337"/>
            <p:cNvSpPr>
              <a:spLocks noChangeAspect="1"/>
            </p:cNvSpPr>
            <p:nvPr/>
          </p:nvSpPr>
          <p:spPr>
            <a:xfrm>
              <a:off x="5357813" y="4803775"/>
              <a:ext cx="306387"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4" name="Rectangle 338"/>
            <p:cNvSpPr>
              <a:spLocks noChangeAspect="1"/>
            </p:cNvSpPr>
            <p:nvPr/>
          </p:nvSpPr>
          <p:spPr>
            <a:xfrm>
              <a:off x="5357813" y="5108575"/>
              <a:ext cx="306387"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5" name="Rectangle 339"/>
            <p:cNvSpPr>
              <a:spLocks noChangeAspect="1"/>
            </p:cNvSpPr>
            <p:nvPr/>
          </p:nvSpPr>
          <p:spPr>
            <a:xfrm>
              <a:off x="5664200" y="2349500"/>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6" name="Rectangle 340"/>
            <p:cNvSpPr>
              <a:spLocks noChangeAspect="1"/>
            </p:cNvSpPr>
            <p:nvPr/>
          </p:nvSpPr>
          <p:spPr>
            <a:xfrm>
              <a:off x="5664200" y="2657475"/>
              <a:ext cx="306388"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7" name="Rectangle 341"/>
            <p:cNvSpPr>
              <a:spLocks noChangeAspect="1"/>
            </p:cNvSpPr>
            <p:nvPr/>
          </p:nvSpPr>
          <p:spPr>
            <a:xfrm>
              <a:off x="5664200" y="29622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8" name="Rectangle 342"/>
            <p:cNvSpPr>
              <a:spLocks noChangeAspect="1"/>
            </p:cNvSpPr>
            <p:nvPr/>
          </p:nvSpPr>
          <p:spPr>
            <a:xfrm>
              <a:off x="5664200" y="3270250"/>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59" name="Rectangle 343"/>
            <p:cNvSpPr>
              <a:spLocks noChangeAspect="1"/>
            </p:cNvSpPr>
            <p:nvPr/>
          </p:nvSpPr>
          <p:spPr>
            <a:xfrm>
              <a:off x="5664200" y="3575050"/>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0" name="Rectangle 344"/>
            <p:cNvSpPr>
              <a:spLocks noChangeAspect="1"/>
            </p:cNvSpPr>
            <p:nvPr/>
          </p:nvSpPr>
          <p:spPr>
            <a:xfrm>
              <a:off x="5664200" y="3883025"/>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1" name="Rectangle 345"/>
            <p:cNvSpPr>
              <a:spLocks noChangeAspect="1"/>
            </p:cNvSpPr>
            <p:nvPr/>
          </p:nvSpPr>
          <p:spPr>
            <a:xfrm>
              <a:off x="5664200" y="4191000"/>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2" name="Rectangle 346"/>
            <p:cNvSpPr>
              <a:spLocks noChangeAspect="1"/>
            </p:cNvSpPr>
            <p:nvPr/>
          </p:nvSpPr>
          <p:spPr>
            <a:xfrm>
              <a:off x="5664200" y="4495800"/>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3" name="Rectangle 347"/>
            <p:cNvSpPr>
              <a:spLocks noChangeAspect="1"/>
            </p:cNvSpPr>
            <p:nvPr/>
          </p:nvSpPr>
          <p:spPr>
            <a:xfrm>
              <a:off x="5664200" y="48037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4" name="Rectangle 348"/>
            <p:cNvSpPr>
              <a:spLocks noChangeAspect="1"/>
            </p:cNvSpPr>
            <p:nvPr/>
          </p:nvSpPr>
          <p:spPr>
            <a:xfrm>
              <a:off x="5664200" y="51085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5" name="Rectangle 349"/>
            <p:cNvSpPr>
              <a:spLocks noChangeAspect="1"/>
            </p:cNvSpPr>
            <p:nvPr/>
          </p:nvSpPr>
          <p:spPr>
            <a:xfrm>
              <a:off x="5972175"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6" name="Rectangle 350"/>
            <p:cNvSpPr>
              <a:spLocks noChangeAspect="1"/>
            </p:cNvSpPr>
            <p:nvPr/>
          </p:nvSpPr>
          <p:spPr>
            <a:xfrm>
              <a:off x="5972175" y="2657475"/>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7" name="Rectangle 351"/>
            <p:cNvSpPr>
              <a:spLocks noChangeAspect="1"/>
            </p:cNvSpPr>
            <p:nvPr/>
          </p:nvSpPr>
          <p:spPr>
            <a:xfrm>
              <a:off x="5972175" y="2962275"/>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8" name="Rectangle 352"/>
            <p:cNvSpPr>
              <a:spLocks noChangeAspect="1"/>
            </p:cNvSpPr>
            <p:nvPr/>
          </p:nvSpPr>
          <p:spPr>
            <a:xfrm>
              <a:off x="5972175" y="3270250"/>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69" name="Rectangle 353"/>
            <p:cNvSpPr>
              <a:spLocks noChangeAspect="1"/>
            </p:cNvSpPr>
            <p:nvPr/>
          </p:nvSpPr>
          <p:spPr>
            <a:xfrm>
              <a:off x="5972175" y="3575050"/>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0" name="Rectangle 354"/>
            <p:cNvSpPr>
              <a:spLocks noChangeAspect="1"/>
            </p:cNvSpPr>
            <p:nvPr/>
          </p:nvSpPr>
          <p:spPr>
            <a:xfrm>
              <a:off x="5972175" y="3883025"/>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1" name="Rectangle 355"/>
            <p:cNvSpPr>
              <a:spLocks noChangeAspect="1"/>
            </p:cNvSpPr>
            <p:nvPr/>
          </p:nvSpPr>
          <p:spPr>
            <a:xfrm>
              <a:off x="5972175" y="4191000"/>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2" name="Rectangle 356"/>
            <p:cNvSpPr>
              <a:spLocks noChangeAspect="1"/>
            </p:cNvSpPr>
            <p:nvPr/>
          </p:nvSpPr>
          <p:spPr>
            <a:xfrm>
              <a:off x="5972175" y="4495800"/>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3" name="Rectangle 357"/>
            <p:cNvSpPr>
              <a:spLocks noChangeAspect="1"/>
            </p:cNvSpPr>
            <p:nvPr/>
          </p:nvSpPr>
          <p:spPr>
            <a:xfrm>
              <a:off x="5972175" y="4803775"/>
              <a:ext cx="307975"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4" name="Rectangle 358"/>
            <p:cNvSpPr>
              <a:spLocks noChangeAspect="1"/>
            </p:cNvSpPr>
            <p:nvPr/>
          </p:nvSpPr>
          <p:spPr>
            <a:xfrm>
              <a:off x="5972175"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5" name="Rectangle 359"/>
            <p:cNvSpPr>
              <a:spLocks noChangeAspect="1"/>
            </p:cNvSpPr>
            <p:nvPr/>
          </p:nvSpPr>
          <p:spPr>
            <a:xfrm>
              <a:off x="6280150" y="23495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6" name="Rectangle 360"/>
            <p:cNvSpPr>
              <a:spLocks noChangeAspect="1"/>
            </p:cNvSpPr>
            <p:nvPr/>
          </p:nvSpPr>
          <p:spPr>
            <a:xfrm>
              <a:off x="6280150" y="26574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7" name="Rectangle 361"/>
            <p:cNvSpPr>
              <a:spLocks noChangeAspect="1"/>
            </p:cNvSpPr>
            <p:nvPr/>
          </p:nvSpPr>
          <p:spPr>
            <a:xfrm>
              <a:off x="6280150" y="2962275"/>
              <a:ext cx="306388"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8" name="Rectangle 362"/>
            <p:cNvSpPr>
              <a:spLocks noChangeAspect="1"/>
            </p:cNvSpPr>
            <p:nvPr/>
          </p:nvSpPr>
          <p:spPr>
            <a:xfrm>
              <a:off x="6280150" y="3270250"/>
              <a:ext cx="306388"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79" name="Rectangle 363"/>
            <p:cNvSpPr>
              <a:spLocks noChangeAspect="1"/>
            </p:cNvSpPr>
            <p:nvPr/>
          </p:nvSpPr>
          <p:spPr>
            <a:xfrm>
              <a:off x="6280150" y="357505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0" name="Rectangle 364"/>
            <p:cNvSpPr>
              <a:spLocks noChangeAspect="1"/>
            </p:cNvSpPr>
            <p:nvPr/>
          </p:nvSpPr>
          <p:spPr>
            <a:xfrm>
              <a:off x="6280150" y="3883025"/>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1" name="Rectangle 365"/>
            <p:cNvSpPr>
              <a:spLocks noChangeAspect="1"/>
            </p:cNvSpPr>
            <p:nvPr/>
          </p:nvSpPr>
          <p:spPr>
            <a:xfrm>
              <a:off x="6280150" y="4191000"/>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2" name="Rectangle 366"/>
            <p:cNvSpPr>
              <a:spLocks noChangeAspect="1"/>
            </p:cNvSpPr>
            <p:nvPr/>
          </p:nvSpPr>
          <p:spPr>
            <a:xfrm>
              <a:off x="6280150" y="4495800"/>
              <a:ext cx="306388"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3" name="Rectangle 367"/>
            <p:cNvSpPr>
              <a:spLocks noChangeAspect="1"/>
            </p:cNvSpPr>
            <p:nvPr/>
          </p:nvSpPr>
          <p:spPr>
            <a:xfrm>
              <a:off x="6280150" y="4803775"/>
              <a:ext cx="306388"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4" name="Rectangle 368"/>
            <p:cNvSpPr>
              <a:spLocks noChangeAspect="1"/>
            </p:cNvSpPr>
            <p:nvPr/>
          </p:nvSpPr>
          <p:spPr>
            <a:xfrm>
              <a:off x="6280150" y="5108575"/>
              <a:ext cx="306388"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5" name="Rectangle 369"/>
            <p:cNvSpPr>
              <a:spLocks noChangeAspect="1"/>
            </p:cNvSpPr>
            <p:nvPr/>
          </p:nvSpPr>
          <p:spPr>
            <a:xfrm>
              <a:off x="6588125" y="23495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6" name="Rectangle 370"/>
            <p:cNvSpPr>
              <a:spLocks noChangeAspect="1"/>
            </p:cNvSpPr>
            <p:nvPr/>
          </p:nvSpPr>
          <p:spPr>
            <a:xfrm>
              <a:off x="6588125" y="2657475"/>
              <a:ext cx="304800"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7" name="Rectangle 371"/>
            <p:cNvSpPr>
              <a:spLocks noChangeAspect="1"/>
            </p:cNvSpPr>
            <p:nvPr/>
          </p:nvSpPr>
          <p:spPr>
            <a:xfrm>
              <a:off x="6588125" y="2962275"/>
              <a:ext cx="304800"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8" name="Rectangle 372"/>
            <p:cNvSpPr>
              <a:spLocks noChangeAspect="1"/>
            </p:cNvSpPr>
            <p:nvPr/>
          </p:nvSpPr>
          <p:spPr>
            <a:xfrm>
              <a:off x="6588125" y="3270250"/>
              <a:ext cx="304800"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89" name="Rectangle 373"/>
            <p:cNvSpPr>
              <a:spLocks noChangeAspect="1"/>
            </p:cNvSpPr>
            <p:nvPr/>
          </p:nvSpPr>
          <p:spPr>
            <a:xfrm>
              <a:off x="6588125"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0" name="Rectangle 374"/>
            <p:cNvSpPr>
              <a:spLocks noChangeAspect="1"/>
            </p:cNvSpPr>
            <p:nvPr/>
          </p:nvSpPr>
          <p:spPr>
            <a:xfrm>
              <a:off x="6588125" y="388302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1" name="Rectangle 375"/>
            <p:cNvSpPr>
              <a:spLocks noChangeAspect="1"/>
            </p:cNvSpPr>
            <p:nvPr/>
          </p:nvSpPr>
          <p:spPr>
            <a:xfrm>
              <a:off x="6588125" y="419100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2" name="Rectangle 376"/>
            <p:cNvSpPr>
              <a:spLocks noChangeAspect="1"/>
            </p:cNvSpPr>
            <p:nvPr/>
          </p:nvSpPr>
          <p:spPr>
            <a:xfrm>
              <a:off x="6588125" y="44958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3" name="Rectangle 377"/>
            <p:cNvSpPr>
              <a:spLocks noChangeAspect="1"/>
            </p:cNvSpPr>
            <p:nvPr/>
          </p:nvSpPr>
          <p:spPr>
            <a:xfrm>
              <a:off x="6588125" y="48037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4" name="Rectangle 378"/>
            <p:cNvSpPr>
              <a:spLocks noChangeAspect="1"/>
            </p:cNvSpPr>
            <p:nvPr/>
          </p:nvSpPr>
          <p:spPr>
            <a:xfrm>
              <a:off x="6588125"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5" name="Rectangle 379"/>
            <p:cNvSpPr>
              <a:spLocks noChangeAspect="1"/>
            </p:cNvSpPr>
            <p:nvPr/>
          </p:nvSpPr>
          <p:spPr>
            <a:xfrm>
              <a:off x="6892925" y="234950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6" name="Rectangle 380"/>
            <p:cNvSpPr>
              <a:spLocks noChangeAspect="1"/>
            </p:cNvSpPr>
            <p:nvPr/>
          </p:nvSpPr>
          <p:spPr>
            <a:xfrm>
              <a:off x="6892925" y="2657475"/>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7" name="Rectangle 381"/>
            <p:cNvSpPr>
              <a:spLocks noChangeAspect="1"/>
            </p:cNvSpPr>
            <p:nvPr/>
          </p:nvSpPr>
          <p:spPr>
            <a:xfrm>
              <a:off x="6892925" y="2962275"/>
              <a:ext cx="307975" cy="307975"/>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8" name="Rectangle 382"/>
            <p:cNvSpPr>
              <a:spLocks noChangeAspect="1"/>
            </p:cNvSpPr>
            <p:nvPr/>
          </p:nvSpPr>
          <p:spPr>
            <a:xfrm>
              <a:off x="6892925" y="3270250"/>
              <a:ext cx="307975" cy="304800"/>
            </a:xfrm>
            <a:prstGeom prst="rect">
              <a:avLst/>
            </a:prstGeom>
            <a:solidFill>
              <a:schemeClr val="accent2"/>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099" name="Rectangle 383"/>
            <p:cNvSpPr>
              <a:spLocks noChangeAspect="1"/>
            </p:cNvSpPr>
            <p:nvPr/>
          </p:nvSpPr>
          <p:spPr>
            <a:xfrm>
              <a:off x="6892925" y="3575050"/>
              <a:ext cx="307975"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0" name="Rectangle 384"/>
            <p:cNvSpPr>
              <a:spLocks noChangeAspect="1"/>
            </p:cNvSpPr>
            <p:nvPr/>
          </p:nvSpPr>
          <p:spPr>
            <a:xfrm>
              <a:off x="6892925"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1" name="Rectangle 385"/>
            <p:cNvSpPr>
              <a:spLocks noChangeAspect="1"/>
            </p:cNvSpPr>
            <p:nvPr/>
          </p:nvSpPr>
          <p:spPr>
            <a:xfrm>
              <a:off x="6892925"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2" name="Rectangle 386"/>
            <p:cNvSpPr>
              <a:spLocks noChangeAspect="1"/>
            </p:cNvSpPr>
            <p:nvPr/>
          </p:nvSpPr>
          <p:spPr>
            <a:xfrm>
              <a:off x="6892925"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3" name="Rectangle 387"/>
            <p:cNvSpPr>
              <a:spLocks noChangeAspect="1"/>
            </p:cNvSpPr>
            <p:nvPr/>
          </p:nvSpPr>
          <p:spPr>
            <a:xfrm>
              <a:off x="6892925"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4" name="Rectangle 388"/>
            <p:cNvSpPr>
              <a:spLocks noChangeAspect="1"/>
            </p:cNvSpPr>
            <p:nvPr/>
          </p:nvSpPr>
          <p:spPr>
            <a:xfrm>
              <a:off x="6892925"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5" name="Rectangle 389"/>
            <p:cNvSpPr>
              <a:spLocks noChangeAspect="1"/>
            </p:cNvSpPr>
            <p:nvPr/>
          </p:nvSpPr>
          <p:spPr>
            <a:xfrm>
              <a:off x="7199313" y="234950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6" name="Rectangle 390"/>
            <p:cNvSpPr>
              <a:spLocks noChangeAspect="1"/>
            </p:cNvSpPr>
            <p:nvPr/>
          </p:nvSpPr>
          <p:spPr>
            <a:xfrm>
              <a:off x="7199313" y="2657475"/>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7" name="Rectangle 391"/>
            <p:cNvSpPr>
              <a:spLocks noChangeAspect="1"/>
            </p:cNvSpPr>
            <p:nvPr/>
          </p:nvSpPr>
          <p:spPr>
            <a:xfrm>
              <a:off x="7199313" y="2962275"/>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8" name="Rectangle 392"/>
            <p:cNvSpPr>
              <a:spLocks noChangeAspect="1"/>
            </p:cNvSpPr>
            <p:nvPr/>
          </p:nvSpPr>
          <p:spPr>
            <a:xfrm>
              <a:off x="7199313" y="3270250"/>
              <a:ext cx="304800" cy="304800"/>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09" name="Rectangle 393"/>
            <p:cNvSpPr>
              <a:spLocks noChangeAspect="1"/>
            </p:cNvSpPr>
            <p:nvPr/>
          </p:nvSpPr>
          <p:spPr>
            <a:xfrm>
              <a:off x="7199313" y="3575050"/>
              <a:ext cx="304800" cy="307975"/>
            </a:xfrm>
            <a:prstGeom prst="rect">
              <a:avLst/>
            </a:prstGeom>
            <a:solidFill>
              <a:srgbClr val="FF6600"/>
            </a:solid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0" name="Rectangle 394"/>
            <p:cNvSpPr>
              <a:spLocks noChangeAspect="1"/>
            </p:cNvSpPr>
            <p:nvPr/>
          </p:nvSpPr>
          <p:spPr>
            <a:xfrm>
              <a:off x="7199313" y="388302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1" name="Rectangle 395"/>
            <p:cNvSpPr>
              <a:spLocks noChangeAspect="1"/>
            </p:cNvSpPr>
            <p:nvPr/>
          </p:nvSpPr>
          <p:spPr>
            <a:xfrm>
              <a:off x="7199313" y="4191000"/>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2" name="Rectangle 396"/>
            <p:cNvSpPr>
              <a:spLocks noChangeAspect="1"/>
            </p:cNvSpPr>
            <p:nvPr/>
          </p:nvSpPr>
          <p:spPr>
            <a:xfrm>
              <a:off x="7199313" y="4495800"/>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3" name="Rectangle 397"/>
            <p:cNvSpPr>
              <a:spLocks noChangeAspect="1"/>
            </p:cNvSpPr>
            <p:nvPr/>
          </p:nvSpPr>
          <p:spPr>
            <a:xfrm>
              <a:off x="7199313" y="4803775"/>
              <a:ext cx="304800"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4" name="Rectangle 398"/>
            <p:cNvSpPr>
              <a:spLocks noChangeAspect="1"/>
            </p:cNvSpPr>
            <p:nvPr/>
          </p:nvSpPr>
          <p:spPr>
            <a:xfrm>
              <a:off x="7199313" y="5108575"/>
              <a:ext cx="304800"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5" name="Rectangle 399"/>
            <p:cNvSpPr>
              <a:spLocks noChangeAspect="1"/>
            </p:cNvSpPr>
            <p:nvPr/>
          </p:nvSpPr>
          <p:spPr>
            <a:xfrm>
              <a:off x="7504113" y="23495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6" name="Rectangle 400"/>
            <p:cNvSpPr>
              <a:spLocks noChangeAspect="1"/>
            </p:cNvSpPr>
            <p:nvPr/>
          </p:nvSpPr>
          <p:spPr>
            <a:xfrm>
              <a:off x="7504113" y="26574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7" name="Rectangle 401"/>
            <p:cNvSpPr>
              <a:spLocks noChangeAspect="1"/>
            </p:cNvSpPr>
            <p:nvPr/>
          </p:nvSpPr>
          <p:spPr>
            <a:xfrm>
              <a:off x="7504113" y="29622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8" name="Rectangle 402"/>
            <p:cNvSpPr>
              <a:spLocks noChangeAspect="1"/>
            </p:cNvSpPr>
            <p:nvPr/>
          </p:nvSpPr>
          <p:spPr>
            <a:xfrm>
              <a:off x="7504113" y="327025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19" name="Rectangle 403"/>
            <p:cNvSpPr>
              <a:spLocks noChangeAspect="1"/>
            </p:cNvSpPr>
            <p:nvPr/>
          </p:nvSpPr>
          <p:spPr>
            <a:xfrm>
              <a:off x="7504113" y="357505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20" name="Rectangle 404"/>
            <p:cNvSpPr>
              <a:spLocks noChangeAspect="1"/>
            </p:cNvSpPr>
            <p:nvPr/>
          </p:nvSpPr>
          <p:spPr>
            <a:xfrm>
              <a:off x="7504113" y="388302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21" name="Rectangle 405"/>
            <p:cNvSpPr>
              <a:spLocks noChangeAspect="1"/>
            </p:cNvSpPr>
            <p:nvPr/>
          </p:nvSpPr>
          <p:spPr>
            <a:xfrm>
              <a:off x="7504113" y="4191000"/>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22" name="Rectangle 406"/>
            <p:cNvSpPr>
              <a:spLocks noChangeAspect="1"/>
            </p:cNvSpPr>
            <p:nvPr/>
          </p:nvSpPr>
          <p:spPr>
            <a:xfrm>
              <a:off x="7504113" y="4495800"/>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23" name="Rectangle 407"/>
            <p:cNvSpPr>
              <a:spLocks noChangeAspect="1"/>
            </p:cNvSpPr>
            <p:nvPr/>
          </p:nvSpPr>
          <p:spPr>
            <a:xfrm>
              <a:off x="7504113" y="4803775"/>
              <a:ext cx="307975" cy="304800"/>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sp>
          <p:nvSpPr>
            <p:cNvPr id="82124" name="Rectangle 408"/>
            <p:cNvSpPr>
              <a:spLocks noChangeAspect="1"/>
            </p:cNvSpPr>
            <p:nvPr/>
          </p:nvSpPr>
          <p:spPr>
            <a:xfrm>
              <a:off x="7504113" y="5108575"/>
              <a:ext cx="307975" cy="307975"/>
            </a:xfrm>
            <a:prstGeom prst="rect">
              <a:avLst/>
            </a:prstGeom>
            <a:noFill/>
            <a:ln w="9525" cap="flat" cmpd="sng">
              <a:solidFill>
                <a:srgbClr val="000000"/>
              </a:solidFill>
              <a:prstDash val="solid"/>
              <a:miter/>
              <a:headEnd type="none" w="med" len="med"/>
              <a:tailEnd type="none" w="med" len="med"/>
            </a:ln>
          </p:spPr>
          <p:txBody>
            <a:bodyPr anchor="t" anchorCtr="0"/>
            <a:p>
              <a:pPr>
                <a:spcBef>
                  <a:spcPct val="50000"/>
                </a:spcBef>
              </a:pPr>
              <a:endParaRPr lang="zh-CN" altLang="zh-CN" sz="2400" b="1" dirty="0">
                <a:latin typeface="Arial" panose="020B0604020202020204" pitchFamily="34" charset="0"/>
                <a:ea typeface="黑体" panose="02010609060101010101" pitchFamily="49" charset="-122"/>
              </a:endParaRPr>
            </a:p>
          </p:txBody>
        </p:sp>
      </p:grpSp>
      <p:grpSp>
        <p:nvGrpSpPr>
          <p:cNvPr id="207" name="Group 75"/>
          <p:cNvGrpSpPr/>
          <p:nvPr/>
        </p:nvGrpSpPr>
        <p:grpSpPr>
          <a:xfrm>
            <a:off x="5567363" y="3836988"/>
            <a:ext cx="2908300" cy="1943100"/>
            <a:chOff x="2977" y="2207"/>
            <a:chExt cx="1832" cy="1223"/>
          </a:xfrm>
        </p:grpSpPr>
        <p:sp>
          <p:nvSpPr>
            <p:cNvPr id="82126" name="Rectangle 76"/>
            <p:cNvSpPr/>
            <p:nvPr/>
          </p:nvSpPr>
          <p:spPr>
            <a:xfrm>
              <a:off x="4195" y="220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27" name="Rectangle 77"/>
            <p:cNvSpPr/>
            <p:nvPr/>
          </p:nvSpPr>
          <p:spPr>
            <a:xfrm>
              <a:off x="3991" y="220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28" name="Rectangle 78"/>
            <p:cNvSpPr/>
            <p:nvPr/>
          </p:nvSpPr>
          <p:spPr>
            <a:xfrm>
              <a:off x="3787" y="2411"/>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29" name="Rectangle 79"/>
            <p:cNvSpPr/>
            <p:nvPr/>
          </p:nvSpPr>
          <p:spPr>
            <a:xfrm>
              <a:off x="4400" y="220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0" name="Rectangle 80"/>
            <p:cNvSpPr/>
            <p:nvPr/>
          </p:nvSpPr>
          <p:spPr>
            <a:xfrm>
              <a:off x="3787" y="220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1" name="Rectangle 81"/>
            <p:cNvSpPr/>
            <p:nvPr/>
          </p:nvSpPr>
          <p:spPr>
            <a:xfrm>
              <a:off x="3379" y="261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2" name="Rectangle 82"/>
            <p:cNvSpPr/>
            <p:nvPr/>
          </p:nvSpPr>
          <p:spPr>
            <a:xfrm>
              <a:off x="3175" y="261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3" name="Rectangle 83"/>
            <p:cNvSpPr/>
            <p:nvPr/>
          </p:nvSpPr>
          <p:spPr>
            <a:xfrm>
              <a:off x="3787" y="261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4" name="Rectangle 84"/>
            <p:cNvSpPr/>
            <p:nvPr/>
          </p:nvSpPr>
          <p:spPr>
            <a:xfrm>
              <a:off x="3584" y="261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5" name="Rectangle 85"/>
            <p:cNvSpPr/>
            <p:nvPr/>
          </p:nvSpPr>
          <p:spPr>
            <a:xfrm>
              <a:off x="2977" y="261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6" name="Rectangle 86"/>
            <p:cNvSpPr/>
            <p:nvPr/>
          </p:nvSpPr>
          <p:spPr>
            <a:xfrm>
              <a:off x="3184"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7" name="Rectangle 87"/>
            <p:cNvSpPr/>
            <p:nvPr/>
          </p:nvSpPr>
          <p:spPr>
            <a:xfrm>
              <a:off x="2977" y="3023"/>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8" name="Rectangle 88"/>
            <p:cNvSpPr/>
            <p:nvPr/>
          </p:nvSpPr>
          <p:spPr>
            <a:xfrm>
              <a:off x="2977" y="2819"/>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39" name="Rectangle 89"/>
            <p:cNvSpPr/>
            <p:nvPr/>
          </p:nvSpPr>
          <p:spPr>
            <a:xfrm>
              <a:off x="2977"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0" name="Rectangle 90"/>
            <p:cNvSpPr/>
            <p:nvPr/>
          </p:nvSpPr>
          <p:spPr>
            <a:xfrm>
              <a:off x="3998" y="3020"/>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1" name="Rectangle 91"/>
            <p:cNvSpPr/>
            <p:nvPr/>
          </p:nvSpPr>
          <p:spPr>
            <a:xfrm>
              <a:off x="3590"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2" name="Rectangle 92"/>
            <p:cNvSpPr/>
            <p:nvPr/>
          </p:nvSpPr>
          <p:spPr>
            <a:xfrm>
              <a:off x="3386"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3" name="Rectangle 93"/>
            <p:cNvSpPr/>
            <p:nvPr/>
          </p:nvSpPr>
          <p:spPr>
            <a:xfrm>
              <a:off x="3998"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4" name="Rectangle 94"/>
            <p:cNvSpPr/>
            <p:nvPr/>
          </p:nvSpPr>
          <p:spPr>
            <a:xfrm>
              <a:off x="3795" y="322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5" name="Rectangle 95"/>
            <p:cNvSpPr/>
            <p:nvPr/>
          </p:nvSpPr>
          <p:spPr>
            <a:xfrm>
              <a:off x="3999" y="281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6" name="Rectangle 96"/>
            <p:cNvSpPr/>
            <p:nvPr/>
          </p:nvSpPr>
          <p:spPr>
            <a:xfrm>
              <a:off x="4407" y="281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7" name="Rectangle 97"/>
            <p:cNvSpPr/>
            <p:nvPr/>
          </p:nvSpPr>
          <p:spPr>
            <a:xfrm>
              <a:off x="4203" y="281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8" name="Rectangle 98"/>
            <p:cNvSpPr/>
            <p:nvPr/>
          </p:nvSpPr>
          <p:spPr>
            <a:xfrm>
              <a:off x="4605" y="2615"/>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49" name="Rectangle 99"/>
            <p:cNvSpPr/>
            <p:nvPr/>
          </p:nvSpPr>
          <p:spPr>
            <a:xfrm>
              <a:off x="4605" y="2816"/>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0" name="Rectangle 100"/>
            <p:cNvSpPr/>
            <p:nvPr/>
          </p:nvSpPr>
          <p:spPr>
            <a:xfrm>
              <a:off x="4605" y="2207"/>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1" name="Rectangle 101"/>
            <p:cNvSpPr/>
            <p:nvPr/>
          </p:nvSpPr>
          <p:spPr>
            <a:xfrm>
              <a:off x="4605" y="2411"/>
              <a:ext cx="204" cy="20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sp>
        <p:nvSpPr>
          <p:cNvPr id="234" name="Rectangle 102"/>
          <p:cNvSpPr/>
          <p:nvPr/>
        </p:nvSpPr>
        <p:spPr>
          <a:xfrm>
            <a:off x="6215063" y="5129213"/>
            <a:ext cx="323850" cy="323850"/>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nvGrpSpPr>
          <p:cNvPr id="235" name="Group 103"/>
          <p:cNvGrpSpPr/>
          <p:nvPr/>
        </p:nvGrpSpPr>
        <p:grpSpPr>
          <a:xfrm>
            <a:off x="5892800" y="4811713"/>
            <a:ext cx="1295400" cy="647700"/>
            <a:chOff x="3606" y="2727"/>
            <a:chExt cx="816" cy="408"/>
          </a:xfrm>
        </p:grpSpPr>
        <p:sp>
          <p:nvSpPr>
            <p:cNvPr id="82154" name="Rectangle 104"/>
            <p:cNvSpPr/>
            <p:nvPr/>
          </p:nvSpPr>
          <p:spPr>
            <a:xfrm>
              <a:off x="3810" y="272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5" name="Rectangle 105"/>
            <p:cNvSpPr/>
            <p:nvPr/>
          </p:nvSpPr>
          <p:spPr>
            <a:xfrm>
              <a:off x="3606" y="2931"/>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6" name="Rectangle 106"/>
            <p:cNvSpPr/>
            <p:nvPr/>
          </p:nvSpPr>
          <p:spPr>
            <a:xfrm>
              <a:off x="3606" y="272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7" name="Rectangle 107"/>
            <p:cNvSpPr/>
            <p:nvPr/>
          </p:nvSpPr>
          <p:spPr>
            <a:xfrm>
              <a:off x="4014" y="2931"/>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8" name="Rectangle 108"/>
            <p:cNvSpPr/>
            <p:nvPr/>
          </p:nvSpPr>
          <p:spPr>
            <a:xfrm>
              <a:off x="4014" y="272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59" name="Rectangle 109"/>
            <p:cNvSpPr/>
            <p:nvPr/>
          </p:nvSpPr>
          <p:spPr>
            <a:xfrm>
              <a:off x="4218" y="2931"/>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60" name="Rectangle 110"/>
            <p:cNvSpPr/>
            <p:nvPr/>
          </p:nvSpPr>
          <p:spPr>
            <a:xfrm>
              <a:off x="4218" y="272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sp>
        <p:nvSpPr>
          <p:cNvPr id="243" name="Rectangle 111"/>
          <p:cNvSpPr/>
          <p:nvPr/>
        </p:nvSpPr>
        <p:spPr>
          <a:xfrm>
            <a:off x="7178675" y="4487863"/>
            <a:ext cx="323850" cy="323850"/>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nvGrpSpPr>
          <p:cNvPr id="244" name="Group 112"/>
          <p:cNvGrpSpPr/>
          <p:nvPr/>
        </p:nvGrpSpPr>
        <p:grpSpPr>
          <a:xfrm>
            <a:off x="7178675" y="4160838"/>
            <a:ext cx="974725" cy="650875"/>
            <a:chOff x="4416" y="2317"/>
            <a:chExt cx="614" cy="410"/>
          </a:xfrm>
        </p:grpSpPr>
        <p:sp>
          <p:nvSpPr>
            <p:cNvPr id="82163" name="Rectangle 113"/>
            <p:cNvSpPr/>
            <p:nvPr/>
          </p:nvSpPr>
          <p:spPr>
            <a:xfrm>
              <a:off x="4416" y="231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64" name="Rectangle 114"/>
            <p:cNvSpPr/>
            <p:nvPr/>
          </p:nvSpPr>
          <p:spPr>
            <a:xfrm>
              <a:off x="4620" y="231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65" name="Rectangle 115"/>
            <p:cNvSpPr/>
            <p:nvPr/>
          </p:nvSpPr>
          <p:spPr>
            <a:xfrm>
              <a:off x="4620" y="2521"/>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66" name="Rectangle 116"/>
            <p:cNvSpPr/>
            <p:nvPr/>
          </p:nvSpPr>
          <p:spPr>
            <a:xfrm>
              <a:off x="4824" y="2317"/>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82167" name="Rectangle 117"/>
            <p:cNvSpPr/>
            <p:nvPr/>
          </p:nvSpPr>
          <p:spPr>
            <a:xfrm>
              <a:off x="4826" y="2523"/>
              <a:ext cx="204" cy="204"/>
            </a:xfrm>
            <a:prstGeom prst="rect">
              <a:avLst/>
            </a:prstGeom>
            <a:solidFill>
              <a:srgbClr val="A3A3E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grpSp>
      <p:sp>
        <p:nvSpPr>
          <p:cNvPr id="250" name="AutoShape 118"/>
          <p:cNvSpPr/>
          <p:nvPr/>
        </p:nvSpPr>
        <p:spPr>
          <a:xfrm rot="-7849535">
            <a:off x="7078663" y="4916488"/>
            <a:ext cx="790575" cy="504825"/>
          </a:xfrm>
          <a:prstGeom prst="notchedRightArrow">
            <a:avLst>
              <a:gd name="adj1" fmla="val 50000"/>
              <a:gd name="adj2" fmla="val 39071"/>
            </a:avLst>
          </a:prstGeom>
          <a:solidFill>
            <a:srgbClr val="FF7C80"/>
          </a:solidFill>
          <a:ln w="9525" cap="flat" cmpd="sng">
            <a:solidFill>
              <a:schemeClr val="tx1"/>
            </a:solidFill>
            <a:prstDash val="solid"/>
            <a:miter/>
            <a:headEnd type="none" w="med" len="med"/>
            <a:tailEnd type="none" w="med" len="med"/>
          </a:ln>
        </p:spPr>
        <p:txBody>
          <a:bodyPr wrap="none" anchor="ctr" anchorCtr="0"/>
          <a:p>
            <a:endParaRPr lang="zh-CN" altLang="zh-CN" sz="2800" dirty="0">
              <a:latin typeface="Arial" panose="020B0604020202020204" pitchFamily="34" charset="0"/>
              <a:ea typeface="宋体" panose="02010600030101010101" pitchFamily="2" charset="-122"/>
            </a:endParaRPr>
          </a:p>
        </p:txBody>
      </p:sp>
      <p:sp>
        <p:nvSpPr>
          <p:cNvPr id="251" name="Text Box 121"/>
          <p:cNvSpPr txBox="1"/>
          <p:nvPr/>
        </p:nvSpPr>
        <p:spPr>
          <a:xfrm>
            <a:off x="5378450" y="5964238"/>
            <a:ext cx="1809750" cy="520700"/>
          </a:xfrm>
          <a:prstGeom prst="rect">
            <a:avLst/>
          </a:prstGeom>
          <a:noFill/>
          <a:ln w="9525">
            <a:noFill/>
          </a:ln>
        </p:spPr>
        <p:txBody>
          <a:bodyPr anchor="t" anchorCtr="0">
            <a:spAutoFit/>
          </a:bodyPr>
          <a:p>
            <a:pPr>
              <a:spcBef>
                <a:spcPct val="50000"/>
              </a:spcBef>
            </a:pP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连通填充</a:t>
            </a:r>
            <a:endParaRPr lang="zh-CN" altLang="en-US" sz="2800" dirty="0">
              <a:latin typeface="楷体" panose="02010609060101010101" pitchFamily="49" charset="-122"/>
              <a:ea typeface="楷体" panose="02010609060101010101" pitchFamily="49" charset="-122"/>
            </a:endParaRPr>
          </a:p>
        </p:txBody>
      </p:sp>
      <p:sp>
        <p:nvSpPr>
          <p:cNvPr id="252" name="Text Box 122"/>
          <p:cNvSpPr txBox="1"/>
          <p:nvPr/>
        </p:nvSpPr>
        <p:spPr>
          <a:xfrm>
            <a:off x="5402263" y="5964238"/>
            <a:ext cx="1866900" cy="523875"/>
          </a:xfrm>
          <a:prstGeom prst="rect">
            <a:avLst/>
          </a:prstGeom>
          <a:noFill/>
          <a:ln w="9525">
            <a:noFill/>
          </a:ln>
        </p:spPr>
        <p:txBody>
          <a:bodyPr anchor="t" anchorCtr="0">
            <a:spAutoFit/>
          </a:bodyPr>
          <a:p>
            <a:pPr>
              <a:spcBef>
                <a:spcPct val="50000"/>
              </a:spcBef>
            </a:pP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连通填充</a:t>
            </a:r>
            <a:endParaRPr lang="zh-CN" altLang="en-US" sz="2800" dirty="0">
              <a:latin typeface="楷体" panose="02010609060101010101" pitchFamily="49" charset="-122"/>
              <a:ea typeface="楷体" panose="02010609060101010101" pitchFamily="49" charset="-122"/>
            </a:endParaRPr>
          </a:p>
        </p:txBody>
      </p:sp>
      <p:sp>
        <p:nvSpPr>
          <p:cNvPr id="82171" name="标题 1"/>
          <p:cNvSpPr txBox="1"/>
          <p:nvPr/>
        </p:nvSpPr>
        <p:spPr>
          <a:xfrm>
            <a:off x="457200" y="274638"/>
            <a:ext cx="8229600"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区域</a:t>
            </a:r>
            <a:r>
              <a:rPr lang="en-US" altLang="en-US" sz="3200" b="1" dirty="0">
                <a:latin typeface="Times New Roman" panose="02020603050405020304" pitchFamily="18" charset="0"/>
                <a:ea typeface="楷体" panose="02010609060101010101" pitchFamily="49" charset="-122"/>
                <a:sym typeface="+mn-ea"/>
              </a:rPr>
              <a:t>边界表示</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3000">
                                          <p:stCondLst>
                                            <p:cond delay="0"/>
                                          </p:stCondLst>
                                        </p:cTn>
                                        <p:tgtEl>
                                          <p:spTgt spid="2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ldLvl="0" animBg="1"/>
      <p:bldP spid="243" grpId="0" bldLvl="0" animBg="1"/>
      <p:bldP spid="250" grpId="0" bldLvl="0" animBg="1"/>
      <p:bldP spid="251" grpId="0"/>
      <p:bldP spid="251" grpId="1"/>
      <p:bldP spid="2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内容占位符 5"/>
          <p:cNvSpPr>
            <a:spLocks noGrp="1"/>
          </p:cNvSpPr>
          <p:nvPr>
            <p:ph idx="1"/>
          </p:nvPr>
        </p:nvSpPr>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简单种子填充算法</a:t>
            </a:r>
            <a:endParaRPr lang="en-US" altLang="zh-CN" dirty="0">
              <a:latin typeface="楷体" panose="02010609060101010101" pitchFamily="49" charset="-122"/>
              <a:ea typeface="楷体" panose="02010609060101010101" pitchFamily="49" charset="-122"/>
              <a:cs typeface="+mn-cs"/>
            </a:endParaRPr>
          </a:p>
          <a:p>
            <a:r>
              <a:rPr lang="zh-CN" altLang="en-US" dirty="0">
                <a:latin typeface="楷体" panose="02010609060101010101" pitchFamily="49" charset="-122"/>
                <a:ea typeface="楷体" panose="02010609060101010101" pitchFamily="49" charset="-122"/>
                <a:cs typeface="+mn-cs"/>
              </a:rPr>
              <a:t>扫描线种子填充算法</a:t>
            </a:r>
            <a:endParaRPr lang="zh-CN" altLang="en-US" dirty="0">
              <a:latin typeface="楷体" panose="02010609060101010101" pitchFamily="49" charset="-122"/>
              <a:ea typeface="楷体" panose="02010609060101010101" pitchFamily="49" charset="-122"/>
              <a:cs typeface="+mn-cs"/>
            </a:endParaRPr>
          </a:p>
        </p:txBody>
      </p:sp>
      <p:sp>
        <p:nvSpPr>
          <p:cNvPr id="82946"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3.4.2  </a:t>
            </a:r>
            <a:r>
              <a:rPr lang="zh-CN" altLang="en-US" sz="3200" b="1" dirty="0">
                <a:solidFill>
                  <a:schemeClr val="tx1"/>
                </a:solidFill>
                <a:latin typeface="Times New Roman" panose="02020603050405020304" pitchFamily="18" charset="0"/>
                <a:ea typeface="楷体" panose="02010609060101010101" pitchFamily="49" charset="-122"/>
              </a:rPr>
              <a:t>区域填充算法</a:t>
            </a:r>
            <a:endParaRPr lang="zh-CN" altLang="en-US" sz="3200" b="1" dirty="0">
              <a:solidFill>
                <a:schemeClr val="tx1"/>
              </a:solidFill>
              <a:latin typeface="Times New Roman" panose="02020603050405020304" pitchFamily="18" charset="0"/>
              <a:ea typeface="楷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矩形 2"/>
          <p:cNvSpPr/>
          <p:nvPr/>
        </p:nvSpPr>
        <p:spPr>
          <a:xfrm>
            <a:off x="384175" y="1557338"/>
            <a:ext cx="8353425" cy="2659062"/>
          </a:xfrm>
          <a:prstGeom prst="rect">
            <a:avLst/>
          </a:prstGeom>
          <a:noFill/>
          <a:ln w="9525">
            <a:noFill/>
          </a:ln>
        </p:spPr>
        <p:txBody>
          <a:bodyPr anchor="t" anchorCtr="0">
            <a:spAutoFit/>
          </a:bodyPr>
          <a:p>
            <a:pPr marL="179705" lvl="1" indent="0" algn="l" rtl="0" eaLnBrk="1" fontAlgn="base" hangingPunct="1">
              <a:lnSpc>
                <a:spcPct val="120000"/>
              </a:lnSpc>
              <a:spcBef>
                <a:spcPts val="600"/>
              </a:spcBef>
              <a:spcAft>
                <a:spcPct val="0"/>
              </a:spcAft>
              <a:buNone/>
            </a:pPr>
            <a:r>
              <a:rPr lang="zh-CN" altLang="en-US" sz="2600" b="1" dirty="0">
                <a:solidFill>
                  <a:srgbClr val="0000FF"/>
                </a:solidFill>
                <a:latin typeface="楷体" panose="02010609060101010101" pitchFamily="49" charset="-122"/>
                <a:ea typeface="楷体" panose="02010609060101010101" pitchFamily="49" charset="-122"/>
              </a:rPr>
              <a:t>思想</a:t>
            </a:r>
            <a:r>
              <a:rPr lang="zh-CN" altLang="en-US" sz="2600" b="1" dirty="0">
                <a:solidFill>
                  <a:srgbClr val="0070C0"/>
                </a:solidFill>
                <a:latin typeface="楷体" panose="02010609060101010101" pitchFamily="49" charset="-122"/>
                <a:ea typeface="楷体" panose="02010609060101010101" pitchFamily="49" charset="-122"/>
              </a:rPr>
              <a:t> </a:t>
            </a:r>
            <a:r>
              <a:rPr lang="zh-CN" altLang="en-US" sz="2600" b="1" dirty="0">
                <a:solidFill>
                  <a:schemeClr val="tx1"/>
                </a:solidFill>
                <a:latin typeface="楷体" panose="02010609060101010101" pitchFamily="49" charset="-122"/>
                <a:ea typeface="楷体" panose="02010609060101010101" pitchFamily="49" charset="-122"/>
              </a:rPr>
              <a:t> </a:t>
            </a:r>
            <a:r>
              <a:rPr lang="en-US" altLang="zh-CN" sz="2600" b="1" dirty="0">
                <a:solidFill>
                  <a:schemeClr val="tx1"/>
                </a:solidFill>
                <a:latin typeface="楷体" panose="02010609060101010101" pitchFamily="49" charset="-122"/>
                <a:ea typeface="楷体" panose="02010609060101010101" pitchFamily="49" charset="-122"/>
              </a:rPr>
              <a:t>--</a:t>
            </a:r>
            <a:r>
              <a:rPr lang="zh-CN" altLang="en-US" sz="2600" b="1" dirty="0">
                <a:solidFill>
                  <a:schemeClr val="tx1"/>
                </a:solidFill>
                <a:latin typeface="楷体" panose="02010609060101010101" pitchFamily="49" charset="-122"/>
                <a:ea typeface="楷体" panose="02010609060101010101" pitchFamily="49" charset="-122"/>
              </a:rPr>
              <a:t>（基于连通域内点属性相似）</a:t>
            </a:r>
            <a:endParaRPr lang="en-US" altLang="zh-CN" sz="2600" b="1" dirty="0">
              <a:solidFill>
                <a:schemeClr val="tx1"/>
              </a:solidFill>
              <a:latin typeface="楷体" panose="02010609060101010101" pitchFamily="49" charset="-122"/>
              <a:ea typeface="楷体" panose="02010609060101010101" pitchFamily="49" charset="-122"/>
            </a:endParaRPr>
          </a:p>
          <a:p>
            <a:pPr marL="179705" lvl="1" indent="0" algn="l" rtl="0" eaLnBrk="1" fontAlgn="base" hangingPunct="1">
              <a:lnSpc>
                <a:spcPct val="120000"/>
              </a:lnSpc>
              <a:spcBef>
                <a:spcPts val="600"/>
              </a:spcBef>
              <a:spcAft>
                <a:spcPct val="0"/>
              </a:spcAft>
              <a:buNone/>
            </a:pPr>
            <a:r>
              <a:rPr lang="zh-CN" altLang="en-US" sz="2600" b="1" dirty="0">
                <a:solidFill>
                  <a:schemeClr val="tx1"/>
                </a:solidFill>
                <a:latin typeface="楷体" panose="02010609060101010101" pitchFamily="49" charset="-122"/>
                <a:ea typeface="楷体" panose="02010609060101010101" pitchFamily="49" charset="-122"/>
              </a:rPr>
              <a:t>    从区域内任意一个种子像素开始，由内向外将种子像素的颜色扩散到整个区域内</a:t>
            </a:r>
            <a:endParaRPr lang="en-US" altLang="zh-CN" sz="2600" b="1" dirty="0">
              <a:solidFill>
                <a:schemeClr val="tx1"/>
              </a:solidFill>
              <a:latin typeface="楷体" panose="02010609060101010101" pitchFamily="49" charset="-122"/>
              <a:ea typeface="楷体" panose="02010609060101010101" pitchFamily="49" charset="-122"/>
            </a:endParaRPr>
          </a:p>
          <a:p>
            <a:pPr marL="179705" lvl="1" indent="0" algn="l" rtl="0" eaLnBrk="1" fontAlgn="base" hangingPunct="1">
              <a:lnSpc>
                <a:spcPct val="120000"/>
              </a:lnSpc>
              <a:spcBef>
                <a:spcPts val="600"/>
              </a:spcBef>
              <a:spcAft>
                <a:spcPct val="0"/>
              </a:spcAft>
              <a:buNone/>
            </a:pPr>
            <a:r>
              <a:rPr lang="zh-CN" altLang="en-US" sz="2600" b="1" dirty="0">
                <a:solidFill>
                  <a:srgbClr val="0000FF"/>
                </a:solidFill>
                <a:latin typeface="楷体" panose="02010609060101010101" pitchFamily="49" charset="-122"/>
                <a:ea typeface="楷体" panose="02010609060101010101" pitchFamily="49" charset="-122"/>
              </a:rPr>
              <a:t>特点</a:t>
            </a:r>
            <a:r>
              <a:rPr lang="zh-CN" altLang="en-US" sz="2600" b="1" dirty="0">
                <a:solidFill>
                  <a:schemeClr val="tx1"/>
                </a:solidFill>
                <a:latin typeface="楷体" panose="02010609060101010101" pitchFamily="49" charset="-122"/>
                <a:ea typeface="楷体" panose="02010609060101010101" pitchFamily="49" charset="-122"/>
              </a:rPr>
              <a:t>  </a:t>
            </a:r>
            <a:r>
              <a:rPr lang="en-US" altLang="zh-CN" sz="2600" b="1" dirty="0">
                <a:solidFill>
                  <a:schemeClr val="tx1"/>
                </a:solidFill>
                <a:latin typeface="楷体" panose="02010609060101010101" pitchFamily="49" charset="-122"/>
                <a:ea typeface="楷体" panose="02010609060101010101" pitchFamily="49" charset="-122"/>
              </a:rPr>
              <a:t>-- </a:t>
            </a:r>
            <a:r>
              <a:rPr lang="zh-CN" altLang="en-US" sz="2600" b="1" dirty="0">
                <a:solidFill>
                  <a:schemeClr val="tx1"/>
                </a:solidFill>
                <a:latin typeface="楷体" panose="02010609060101010101" pitchFamily="49" charset="-122"/>
                <a:ea typeface="楷体" panose="02010609060101010101" pitchFamily="49" charset="-122"/>
              </a:rPr>
              <a:t>以递归方式确定区域内部像素</a:t>
            </a:r>
            <a:endParaRPr lang="en-US" altLang="zh-CN" sz="2600" b="1" dirty="0">
              <a:solidFill>
                <a:schemeClr val="tx1"/>
              </a:solidFill>
              <a:latin typeface="楷体" panose="02010609060101010101" pitchFamily="49" charset="-122"/>
              <a:ea typeface="楷体" panose="02010609060101010101" pitchFamily="49" charset="-122"/>
            </a:endParaRPr>
          </a:p>
          <a:p>
            <a:pPr marL="179705" lvl="1" indent="0" algn="l" rtl="0" eaLnBrk="1" fontAlgn="base" hangingPunct="1">
              <a:lnSpc>
                <a:spcPct val="120000"/>
              </a:lnSpc>
              <a:spcBef>
                <a:spcPts val="600"/>
              </a:spcBef>
              <a:spcAft>
                <a:spcPct val="0"/>
              </a:spcAft>
              <a:buNone/>
            </a:pPr>
            <a:r>
              <a:rPr lang="zh-CN" altLang="en-US" sz="2600" b="1" dirty="0">
                <a:solidFill>
                  <a:srgbClr val="0000FF"/>
                </a:solidFill>
                <a:latin typeface="楷体" panose="02010609060101010101" pitchFamily="49" charset="-122"/>
                <a:ea typeface="楷体" panose="02010609060101010101" pitchFamily="49" charset="-122"/>
              </a:rPr>
              <a:t>分类</a:t>
            </a:r>
            <a:r>
              <a:rPr lang="zh-CN" altLang="en-US" sz="2600" b="1" dirty="0">
                <a:solidFill>
                  <a:schemeClr val="tx1"/>
                </a:solidFill>
                <a:latin typeface="楷体" panose="02010609060101010101" pitchFamily="49" charset="-122"/>
                <a:ea typeface="楷体" panose="02010609060101010101" pitchFamily="49" charset="-122"/>
              </a:rPr>
              <a:t>  </a:t>
            </a:r>
            <a:r>
              <a:rPr lang="en-US" altLang="zh-CN" sz="2600" b="1" dirty="0">
                <a:solidFill>
                  <a:schemeClr val="tx1"/>
                </a:solidFill>
                <a:latin typeface="楷体" panose="02010609060101010101" pitchFamily="49" charset="-122"/>
                <a:ea typeface="楷体" panose="02010609060101010101" pitchFamily="49" charset="-122"/>
              </a:rPr>
              <a:t>--</a:t>
            </a:r>
            <a:endParaRPr lang="zh-CN" altLang="en-US" sz="2600" b="1" dirty="0">
              <a:solidFill>
                <a:schemeClr val="tx1"/>
              </a:solidFill>
              <a:latin typeface="楷体" panose="02010609060101010101" pitchFamily="49" charset="-122"/>
              <a:ea typeface="楷体" panose="02010609060101010101" pitchFamily="49" charset="-122"/>
            </a:endParaRPr>
          </a:p>
        </p:txBody>
      </p:sp>
      <p:grpSp>
        <p:nvGrpSpPr>
          <p:cNvPr id="83970" name="组合 3"/>
          <p:cNvGrpSpPr/>
          <p:nvPr/>
        </p:nvGrpSpPr>
        <p:grpSpPr>
          <a:xfrm>
            <a:off x="1331913" y="4418013"/>
            <a:ext cx="6181725" cy="1084262"/>
            <a:chOff x="1693334" y="5046104"/>
            <a:chExt cx="5850465" cy="1084739"/>
          </a:xfrm>
        </p:grpSpPr>
        <p:sp>
          <p:nvSpPr>
            <p:cNvPr id="6" name="左大括号 5"/>
            <p:cNvSpPr/>
            <p:nvPr/>
          </p:nvSpPr>
          <p:spPr>
            <a:xfrm>
              <a:off x="3586397" y="5276392"/>
              <a:ext cx="283959" cy="668632"/>
            </a:xfrm>
            <a:prstGeom prst="leftBrace">
              <a:avLst>
                <a:gd name="adj1" fmla="val 7181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3972" name="TextBox 6"/>
            <p:cNvSpPr txBox="1"/>
            <p:nvPr/>
          </p:nvSpPr>
          <p:spPr>
            <a:xfrm>
              <a:off x="3913712" y="5046104"/>
              <a:ext cx="3630087" cy="461925"/>
            </a:xfrm>
            <a:prstGeom prst="rect">
              <a:avLst/>
            </a:prstGeom>
            <a:noFill/>
            <a:ln w="9525">
              <a:noFill/>
            </a:ln>
          </p:spPr>
          <p:txBody>
            <a:bodyPr anchor="t" anchorCtr="0">
              <a:spAutoFit/>
            </a:bodyPr>
            <a:p>
              <a:r>
                <a:rPr lang="zh-CN" altLang="en-US" sz="2400" b="1" dirty="0">
                  <a:latin typeface="楷体" panose="02010609060101010101" pitchFamily="49" charset="-122"/>
                  <a:ea typeface="楷体" panose="02010609060101010101" pitchFamily="49" charset="-122"/>
                </a:rPr>
                <a:t>基于内点表示的种子填充</a:t>
              </a:r>
              <a:endParaRPr lang="zh-CN" altLang="en-US" sz="2400" b="1" dirty="0">
                <a:latin typeface="楷体" panose="02010609060101010101" pitchFamily="49" charset="-122"/>
                <a:ea typeface="楷体" panose="02010609060101010101" pitchFamily="49" charset="-122"/>
              </a:endParaRPr>
            </a:p>
          </p:txBody>
        </p:sp>
        <p:sp>
          <p:nvSpPr>
            <p:cNvPr id="83973" name="TextBox 7"/>
            <p:cNvSpPr txBox="1"/>
            <p:nvPr/>
          </p:nvSpPr>
          <p:spPr>
            <a:xfrm>
              <a:off x="3888721" y="5668918"/>
              <a:ext cx="3630087" cy="461925"/>
            </a:xfrm>
            <a:prstGeom prst="rect">
              <a:avLst/>
            </a:prstGeom>
            <a:noFill/>
            <a:ln w="9525">
              <a:noFill/>
            </a:ln>
          </p:spPr>
          <p:txBody>
            <a:bodyPr anchor="t" anchorCtr="0">
              <a:spAutoFit/>
            </a:bodyPr>
            <a:p>
              <a:r>
                <a:rPr lang="zh-CN" altLang="en-US" sz="2400" b="1" dirty="0">
                  <a:latin typeface="楷体" panose="02010609060101010101" pitchFamily="49" charset="-122"/>
                  <a:ea typeface="楷体" panose="02010609060101010101" pitchFamily="49" charset="-122"/>
                </a:rPr>
                <a:t>基于边界表示的种子填充</a:t>
              </a:r>
              <a:endParaRPr lang="zh-CN" altLang="en-US" sz="2400" b="1" dirty="0">
                <a:latin typeface="楷体" panose="02010609060101010101" pitchFamily="49" charset="-122"/>
                <a:ea typeface="楷体" panose="02010609060101010101" pitchFamily="49" charset="-122"/>
              </a:endParaRPr>
            </a:p>
          </p:txBody>
        </p:sp>
        <p:sp>
          <p:nvSpPr>
            <p:cNvPr id="83974" name="TextBox 1"/>
            <p:cNvSpPr txBox="1"/>
            <p:nvPr/>
          </p:nvSpPr>
          <p:spPr>
            <a:xfrm>
              <a:off x="1693334" y="5357512"/>
              <a:ext cx="1990860" cy="461925"/>
            </a:xfrm>
            <a:prstGeom prst="rect">
              <a:avLst/>
            </a:prstGeom>
            <a:noFill/>
            <a:ln w="9525">
              <a:noFill/>
            </a:ln>
          </p:spPr>
          <p:txBody>
            <a:bodyPr anchor="t" anchorCtr="0">
              <a:spAutoFit/>
            </a:bodyPr>
            <a:p>
              <a:r>
                <a:rPr lang="zh-CN" altLang="en-US" sz="2400" b="1" dirty="0">
                  <a:latin typeface="楷体" panose="02010609060101010101" pitchFamily="49" charset="-122"/>
                  <a:ea typeface="楷体" panose="02010609060101010101" pitchFamily="49" charset="-122"/>
                </a:rPr>
                <a:t>种子填充算法</a:t>
              </a:r>
              <a:endParaRPr lang="zh-CN" altLang="en-US" sz="2400" b="1" dirty="0">
                <a:latin typeface="楷体" panose="02010609060101010101" pitchFamily="49" charset="-122"/>
                <a:ea typeface="楷体" panose="02010609060101010101" pitchFamily="49" charset="-122"/>
              </a:endParaRPr>
            </a:p>
          </p:txBody>
        </p:sp>
      </p:grpSp>
      <p:sp>
        <p:nvSpPr>
          <p:cNvPr id="83975" name="标题 1"/>
          <p:cNvSpPr txBox="1"/>
          <p:nvPr/>
        </p:nvSpPr>
        <p:spPr>
          <a:xfrm>
            <a:off x="457200" y="274638"/>
            <a:ext cx="8229600"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2"/>
          <p:cNvSpPr>
            <a:spLocks noChangeArrowheads="1"/>
          </p:cNvSpPr>
          <p:nvPr/>
        </p:nvSpPr>
        <p:spPr bwMode="auto">
          <a:xfrm>
            <a:off x="457200" y="1557338"/>
            <a:ext cx="8362950" cy="487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已知：</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 种子点坐标、区域原有颜色 和 填充新颜色</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目标</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：区域内像素设置为填充新颜色</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基本思想</a:t>
            </a:r>
            <a:r>
              <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829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 给定种子</a:t>
            </a:r>
            <a:r>
              <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(x,y)</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，首先判断该点是否位于区域内（</a:t>
            </a:r>
            <a:r>
              <a:rPr kumimoji="0" lang="zh-CN" altLang="en-US" sz="2600" b="1" i="0" u="none" strike="noStrike" kern="1200" cap="none" spc="0" normalizeH="0" baseline="0" noProof="0" smtClean="0">
                <a:ln>
                  <a:noFill/>
                </a:ln>
                <a:solidFill>
                  <a:srgbClr val="3333FF"/>
                </a:solidFill>
                <a:effectLst/>
                <a:uLnTx/>
                <a:uFillTx/>
                <a:latin typeface="楷体" panose="02010609060101010101" pitchFamily="49" charset="-122"/>
                <a:ea typeface="楷体" panose="02010609060101010101" pitchFamily="49" charset="-122"/>
                <a:cs typeface="+mn-cs"/>
              </a:rPr>
              <a:t>比较种子位置像素颜色是否和区域原有颜色相同</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）。若是，则将该像素点填充为新颜色，然后将周围的四个邻点作为新的种子，进行同样的处理。通过这种扩散完成对整个区域的填充   </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829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四向 </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28829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递归</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pic>
        <p:nvPicPr>
          <p:cNvPr id="84994" name="Picture 7"/>
          <p:cNvPicPr>
            <a:picLocks noChangeAspect="1"/>
          </p:cNvPicPr>
          <p:nvPr/>
        </p:nvPicPr>
        <p:blipFill>
          <a:blip r:embed="rId1"/>
          <a:srcRect t="8057" b="9721"/>
          <a:stretch>
            <a:fillRect/>
          </a:stretch>
        </p:blipFill>
        <p:spPr>
          <a:xfrm>
            <a:off x="5651500" y="5133975"/>
            <a:ext cx="2854325" cy="1690688"/>
          </a:xfrm>
          <a:prstGeom prst="rect">
            <a:avLst/>
          </a:prstGeom>
          <a:noFill/>
          <a:ln w="9525">
            <a:noFill/>
          </a:ln>
        </p:spPr>
      </p:pic>
      <p:sp>
        <p:nvSpPr>
          <p:cNvPr id="84995"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内点表示</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Box 7"/>
          <p:cNvSpPr txBox="1"/>
          <p:nvPr/>
        </p:nvSpPr>
        <p:spPr>
          <a:xfrm>
            <a:off x="434975" y="1773238"/>
            <a:ext cx="8048625" cy="4130675"/>
          </a:xfrm>
          <a:prstGeom prst="rect">
            <a:avLst/>
          </a:prstGeom>
          <a:noFill/>
          <a:ln w="9525">
            <a:noFill/>
          </a:ln>
        </p:spPr>
        <p:txBody>
          <a:bodyPr anchor="t" anchorCtr="0">
            <a:spAutoFit/>
          </a:bodyPr>
          <a:p>
            <a:pPr>
              <a:lnSpc>
                <a:spcPct val="110000"/>
              </a:lnSpc>
            </a:pPr>
            <a:r>
              <a:rPr lang="en-US" altLang="zh-CN" sz="2000" b="1" dirty="0">
                <a:solidFill>
                  <a:srgbClr val="008000"/>
                </a:solidFill>
                <a:latin typeface="Times New Roman" panose="02020603050405020304" pitchFamily="18" charset="0"/>
                <a:ea typeface="楷体" panose="02010609060101010101" pitchFamily="49" charset="-122"/>
              </a:rPr>
              <a:t>//</a:t>
            </a:r>
            <a:r>
              <a:rPr lang="zh-CN" altLang="en-US" sz="2000" b="1" dirty="0">
                <a:solidFill>
                  <a:srgbClr val="008000"/>
                </a:solidFill>
                <a:latin typeface="Times New Roman" panose="02020603050405020304" pitchFamily="18" charset="0"/>
                <a:ea typeface="楷体" panose="02010609060101010101" pitchFamily="49" charset="-122"/>
              </a:rPr>
              <a:t>简单种子填充</a:t>
            </a:r>
            <a:r>
              <a:rPr lang="en-US" altLang="zh-CN" sz="2000" b="1" dirty="0">
                <a:solidFill>
                  <a:srgbClr val="008000"/>
                </a:solidFill>
                <a:latin typeface="Times New Roman" panose="02020603050405020304" pitchFamily="18" charset="0"/>
                <a:ea typeface="楷体" panose="02010609060101010101" pitchFamily="49" charset="-122"/>
              </a:rPr>
              <a:t>--</a:t>
            </a:r>
            <a:r>
              <a:rPr lang="zh-CN" altLang="en-US" sz="2000" b="1" dirty="0">
                <a:solidFill>
                  <a:srgbClr val="008000"/>
                </a:solidFill>
                <a:latin typeface="Times New Roman" panose="02020603050405020304" pitchFamily="18" charset="0"/>
                <a:ea typeface="楷体" panose="02010609060101010101" pitchFamily="49" charset="-122"/>
              </a:rPr>
              <a:t>内点表示的四连通区域</a:t>
            </a:r>
            <a:endParaRPr lang="zh-CN" altLang="en-US" sz="2000" b="1" dirty="0">
              <a:solidFill>
                <a:srgbClr val="008000"/>
              </a:solidFill>
              <a:latin typeface="Times New Roman" panose="02020603050405020304" pitchFamily="18" charset="0"/>
              <a:ea typeface="楷体" panose="02010609060101010101" pitchFamily="49" charset="-122"/>
            </a:endParaRPr>
          </a:p>
          <a:p>
            <a:pPr>
              <a:lnSpc>
                <a:spcPct val="110000"/>
              </a:lnSpc>
            </a:pPr>
            <a:r>
              <a:rPr lang="en-US" altLang="zh-CN" sz="2000" b="1" dirty="0">
                <a:solidFill>
                  <a:srgbClr val="0000FF"/>
                </a:solidFill>
                <a:latin typeface="Times New Roman" panose="02020603050405020304" pitchFamily="18" charset="0"/>
                <a:ea typeface="楷体" panose="02010609060101010101" pitchFamily="49" charset="-122"/>
              </a:rPr>
              <a:t>void</a:t>
            </a:r>
            <a:r>
              <a:rPr lang="en-US" altLang="zh-CN" sz="2000" b="1" dirty="0">
                <a:latin typeface="Times New Roman" panose="02020603050405020304" pitchFamily="18" charset="0"/>
                <a:ea typeface="楷体" panose="02010609060101010101" pitchFamily="49" charset="-122"/>
              </a:rPr>
              <a:t> FloodFill4(</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x, </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y,</a:t>
            </a:r>
            <a:r>
              <a:rPr lang="en-US" altLang="zh-CN" sz="2000" b="1" dirty="0">
                <a:solidFill>
                  <a:srgbClr val="0000FF"/>
                </a:solidFill>
                <a:latin typeface="Times New Roman" panose="02020603050405020304" pitchFamily="18" charset="0"/>
                <a:ea typeface="楷体" panose="02010609060101010101" pitchFamily="49" charset="-122"/>
              </a:rPr>
              <a:t> int </a:t>
            </a:r>
            <a:r>
              <a:rPr lang="en-US" altLang="zh-CN" sz="2000" b="1" dirty="0">
                <a:latin typeface="Times New Roman" panose="02020603050405020304" pitchFamily="18" charset="0"/>
                <a:ea typeface="楷体" panose="02010609060101010101" pitchFamily="49" charset="-122"/>
              </a:rPr>
              <a:t>oldcolor, </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solidFill>
                  <a:srgbClr val="0000FF"/>
                </a:solidFill>
                <a:latin typeface="Times New Roman" panose="02020603050405020304" pitchFamily="18" charset="0"/>
                <a:ea typeface="楷体" panose="02010609060101010101" pitchFamily="49" charset="-122"/>
              </a:rPr>
              <a:t>	if </a:t>
            </a:r>
            <a:r>
              <a:rPr lang="en-US" altLang="zh-CN" sz="2000" b="1" dirty="0">
                <a:latin typeface="Times New Roman" panose="02020603050405020304" pitchFamily="18" charset="0"/>
                <a:ea typeface="楷体" panose="02010609060101010101" pitchFamily="49" charset="-122"/>
              </a:rPr>
              <a:t>(getPixel(x, y)==oldcolor)</a:t>
            </a:r>
            <a:endParaRPr lang="en-US" altLang="zh-CN" sz="2000" b="1" dirty="0">
              <a:latin typeface="Times New Roman" panose="02020603050405020304" pitchFamily="18" charset="0"/>
              <a:ea typeface="楷体" panose="02010609060101010101" pitchFamily="49" charset="-122"/>
            </a:endParaRPr>
          </a:p>
          <a:p>
            <a:pPr lvl="1" indent="0" algn="l" rtl="0" eaLnBrk="1" fontAlgn="base" hangingPunct="1">
              <a:lnSpc>
                <a:spcPct val="110000"/>
              </a:lnSpc>
              <a:spcBef>
                <a:spcPct val="0"/>
              </a:spcBef>
              <a:spcAft>
                <a:spcPct val="0"/>
              </a:spcAft>
              <a:buNone/>
            </a:pPr>
            <a:r>
              <a:rPr lang="en-US" altLang="zh-CN" sz="2000" b="1" dirty="0">
                <a:solidFill>
                  <a:schemeClr val="tx1"/>
                </a:solidFill>
                <a:latin typeface="Times New Roman" panose="02020603050405020304" pitchFamily="18" charset="0"/>
                <a:ea typeface="楷体" panose="02010609060101010101" pitchFamily="49" charset="-122"/>
              </a:rPr>
              <a:t>	{</a:t>
            </a:r>
            <a:endParaRPr lang="en-US" altLang="zh-CN" sz="2000" b="1" dirty="0">
              <a:solidFill>
                <a:schemeClr val="tx1"/>
              </a:solidFill>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setPixel( x, y,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FloodFill4(x, y+1, oldcolor,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FloodFill4(x, y-1, oldcolor,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FloodFill4(x-1, y, oldcolor,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FloodFill4(x+1, y, oldcolor, newcolor);</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110000"/>
              </a:lnSpc>
            </a:pPr>
            <a:r>
              <a:rPr lang="en-US" altLang="zh-CN" sz="2000" b="1" dirty="0">
                <a:latin typeface="Times New Roman" panose="02020603050405020304" pitchFamily="18" charset="0"/>
                <a:ea typeface="楷体" panose="02010609060101010101" pitchFamily="49" charset="-122"/>
              </a:rPr>
              <a:t>}</a:t>
            </a:r>
            <a:endParaRPr lang="zh-CN" altLang="en-US" sz="2000" b="1" dirty="0">
              <a:latin typeface="Times New Roman" panose="02020603050405020304" pitchFamily="18" charset="0"/>
              <a:ea typeface="楷体" panose="02010609060101010101" pitchFamily="49" charset="-122"/>
            </a:endParaRPr>
          </a:p>
        </p:txBody>
      </p:sp>
      <p:sp>
        <p:nvSpPr>
          <p:cNvPr id="86018"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内点表示</a:t>
            </a:r>
            <a:endParaRPr lang="zh-CN" altLang="en-US" sz="3200" b="1" dirty="0">
              <a:latin typeface="Times New Roman" panose="02020603050405020304" pitchFamily="18" charset="0"/>
              <a:ea typeface="楷体" panose="02010609060101010101" pitchFamily="49" charset="-122"/>
            </a:endParaRPr>
          </a:p>
        </p:txBody>
      </p:sp>
      <p:sp>
        <p:nvSpPr>
          <p:cNvPr id="7" name="矩形 2"/>
          <p:cNvSpPr/>
          <p:nvPr/>
        </p:nvSpPr>
        <p:spPr>
          <a:xfrm>
            <a:off x="1303338" y="5803900"/>
            <a:ext cx="6076950" cy="646113"/>
          </a:xfrm>
          <a:prstGeom prst="rect">
            <a:avLst/>
          </a:prstGeom>
          <a:noFill/>
          <a:ln w="9525" cap="flat" cmpd="sng">
            <a:solidFill>
              <a:srgbClr val="0000FF"/>
            </a:solidFill>
            <a:prstDash val="solid"/>
            <a:miter/>
            <a:headEnd type="none" w="med" len="med"/>
            <a:tailEnd type="none" w="med" len="med"/>
          </a:ln>
        </p:spPr>
        <p:txBody>
          <a:bodyPr anchor="t" anchorCtr="0">
            <a:spAutoFit/>
          </a:bodyPr>
          <a:p>
            <a:r>
              <a:rPr lang="zh-CN" altLang="en-US" dirty="0">
                <a:latin typeface="Times New Roman" panose="02020603050405020304" pitchFamily="18" charset="0"/>
                <a:ea typeface="楷体" panose="02010609060101010101" pitchFamily="49" charset="-122"/>
              </a:rPr>
              <a:t>glReadPixels(x,y,1,1,GL_RGBA,GL_FLOAT,oldColor);</a:t>
            </a:r>
            <a:endParaRPr lang="en-US" altLang="zh-CN" dirty="0">
              <a:latin typeface="Times New Roman" panose="02020603050405020304" pitchFamily="18" charset="0"/>
              <a:ea typeface="楷体" panose="02010609060101010101" pitchFamily="49" charset="-122"/>
            </a:endParaRPr>
          </a:p>
          <a:p>
            <a:r>
              <a:rPr lang="zh-CN" altLang="en-US" dirty="0">
                <a:solidFill>
                  <a:srgbClr val="008000"/>
                </a:solidFill>
                <a:latin typeface="Times New Roman" panose="02020603050405020304" pitchFamily="18" charset="0"/>
                <a:ea typeface="楷体" panose="02010609060101010101" pitchFamily="49" charset="-122"/>
              </a:rPr>
              <a:t>//获取(x,y)像素点的颜色值，存放于</a:t>
            </a:r>
            <a:r>
              <a:rPr lang="en-US" altLang="zh-CN" dirty="0">
                <a:solidFill>
                  <a:srgbClr val="008000"/>
                </a:solidFill>
                <a:latin typeface="Times New Roman" panose="02020603050405020304" pitchFamily="18" charset="0"/>
                <a:ea typeface="楷体" panose="02010609060101010101" pitchFamily="49" charset="-122"/>
              </a:rPr>
              <a:t>float </a:t>
            </a:r>
            <a:r>
              <a:rPr lang="zh-CN" altLang="en-US" dirty="0">
                <a:solidFill>
                  <a:srgbClr val="008000"/>
                </a:solidFill>
                <a:latin typeface="Times New Roman" panose="02020603050405020304" pitchFamily="18" charset="0"/>
                <a:ea typeface="楷体" panose="02010609060101010101" pitchFamily="49" charset="-122"/>
              </a:rPr>
              <a:t>oldColor</a:t>
            </a:r>
            <a:r>
              <a:rPr lang="en-US" altLang="zh-CN" dirty="0">
                <a:solidFill>
                  <a:srgbClr val="008000"/>
                </a:solidFill>
                <a:latin typeface="Times New Roman" panose="02020603050405020304" pitchFamily="18" charset="0"/>
                <a:ea typeface="楷体" panose="02010609060101010101" pitchFamily="49" charset="-122"/>
              </a:rPr>
              <a:t>[ ]</a:t>
            </a:r>
            <a:endParaRPr lang="zh-CN" altLang="en-US" dirty="0">
              <a:solidFill>
                <a:srgbClr val="008000"/>
              </a:solidFill>
              <a:latin typeface="Times New Roman" panose="02020603050405020304" pitchFamily="18" charset="0"/>
              <a:ea typeface="楷体" panose="02010609060101010101" pitchFamily="49" charset="-122"/>
            </a:endParaRPr>
          </a:p>
        </p:txBody>
      </p:sp>
      <p:cxnSp>
        <p:nvCxnSpPr>
          <p:cNvPr id="4" name="直接箭头连接符 3"/>
          <p:cNvCxnSpPr/>
          <p:nvPr/>
        </p:nvCxnSpPr>
        <p:spPr>
          <a:xfrm>
            <a:off x="1835150" y="3357563"/>
            <a:ext cx="73025" cy="2446338"/>
          </a:xfrm>
          <a:prstGeom prst="straightConnector1">
            <a:avLst/>
          </a:prstGeom>
          <a:ln w="444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1"/>
          </p:nvPr>
        </p:nvSpPr>
        <p:spPr/>
        <p:txBody>
          <a:bodyPr vert="horz" wrap="square" lIns="91440" tIns="45720" rIns="91440" bIns="45720" anchor="t" anchorCtr="0"/>
          <a:p>
            <a:pPr eaLnBrk="1" hangingPunct="1"/>
            <a:r>
              <a:rPr lang="zh-CN" altLang="en-US" dirty="0">
                <a:latin typeface="楷体" panose="02010609060101010101" pitchFamily="49" charset="-122"/>
                <a:ea typeface="楷体" panose="02010609060101010101" pitchFamily="49" charset="-122"/>
                <a:cs typeface="+mn-cs"/>
              </a:rPr>
              <a:t>关键：已知多边形顶点序列，如何</a:t>
            </a:r>
            <a:r>
              <a:rPr lang="zh-CN" altLang="en-US" dirty="0">
                <a:latin typeface="楷体" panose="02010609060101010101" pitchFamily="49" charset="-122"/>
                <a:ea typeface="楷体" panose="02010609060101010101" pitchFamily="49" charset="-122"/>
                <a:cs typeface="+mn-cs"/>
                <a:sym typeface="+mn-ea"/>
              </a:rPr>
              <a:t>求出位于其内部的各个像素并填色？</a:t>
            </a:r>
            <a:endParaRPr lang="zh-CN" altLang="en-US" dirty="0">
              <a:latin typeface="楷体" panose="02010609060101010101" pitchFamily="49" charset="-122"/>
              <a:ea typeface="楷体" panose="02010609060101010101" pitchFamily="49" charset="-122"/>
              <a:cs typeface="+mn-cs"/>
            </a:endParaRPr>
          </a:p>
        </p:txBody>
      </p:sp>
      <p:graphicFrame>
        <p:nvGraphicFramePr>
          <p:cNvPr id="14338" name="Object 4"/>
          <p:cNvGraphicFramePr/>
          <p:nvPr/>
        </p:nvGraphicFramePr>
        <p:xfrm>
          <a:off x="1763713" y="2636838"/>
          <a:ext cx="5978525" cy="1820862"/>
        </p:xfrm>
        <a:graphic>
          <a:graphicData uri="http://schemas.openxmlformats.org/presentationml/2006/ole">
            <mc:AlternateContent xmlns:mc="http://schemas.openxmlformats.org/markup-compatibility/2006">
              <mc:Choice xmlns:v="urn:schemas-microsoft-com:vml" Requires="v">
                <p:oleObj spid="_x0000_s3076" name="" r:id="rId1" imgW="5063490" imgH="1514475" progId="Visio.Drawing.11">
                  <p:embed/>
                </p:oleObj>
              </mc:Choice>
              <mc:Fallback>
                <p:oleObj name="" r:id="rId1" imgW="5063490" imgH="1514475" progId="Visio.Drawing.11">
                  <p:embed/>
                  <p:pic>
                    <p:nvPicPr>
                      <p:cNvPr id="0" name="图片 3075"/>
                      <p:cNvPicPr/>
                      <p:nvPr/>
                    </p:nvPicPr>
                    <p:blipFill>
                      <a:blip r:embed="rId2"/>
                      <a:stretch>
                        <a:fillRect/>
                      </a:stretch>
                    </p:blipFill>
                    <p:spPr>
                      <a:xfrm>
                        <a:off x="1763713" y="2636838"/>
                        <a:ext cx="5978525" cy="1820862"/>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矩形 2"/>
          <p:cNvSpPr>
            <a:spLocks noChangeArrowheads="1"/>
          </p:cNvSpPr>
          <p:nvPr/>
        </p:nvSpPr>
        <p:spPr bwMode="auto">
          <a:xfrm>
            <a:off x="614363" y="1755775"/>
            <a:ext cx="8205788"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已知</a:t>
            </a:r>
            <a:r>
              <a:rPr kumimoji="1"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：种子点坐标、</a:t>
            </a:r>
            <a:r>
              <a:rPr kumimoji="1" lang="zh-CN" altLang="en-US" sz="2600" b="1" i="0" u="none" strike="noStrike" kern="120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边界颜色 </a:t>
            </a:r>
            <a:r>
              <a:rPr kumimoji="1"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和 新颜色</a:t>
            </a:r>
            <a:endParaRPr kumimoji="1" lang="en-US" altLang="zh-CN"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目标</a:t>
            </a:r>
            <a:r>
              <a:rPr kumimoji="0"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：区域内像素设置为填充新颜色</a:t>
            </a:r>
            <a:endParaRPr kumimoji="1" lang="en-US" altLang="zh-CN"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a:ln>
                  <a:noFill/>
                </a:ln>
                <a:solidFill>
                  <a:srgbClr val="0000FF"/>
                </a:solidFill>
                <a:effectLst/>
                <a:uLnTx/>
                <a:uFillTx/>
                <a:latin typeface="楷体" panose="02010609060101010101" pitchFamily="49" charset="-122"/>
                <a:ea typeface="楷体" panose="02010609060101010101" pitchFamily="49" charset="-122"/>
                <a:cs typeface="+mn-cs"/>
              </a:rPr>
              <a:t>基本思想</a:t>
            </a:r>
            <a:endParaRPr kumimoji="1" lang="en-US" altLang="zh-CN"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1"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与内点表示类似。种子颜色需要和 边界颜色及新颜色比较（</a:t>
            </a:r>
            <a:r>
              <a:rPr kumimoji="1" lang="zh-CN" altLang="en-US" sz="2600" b="1" i="0" u="none" strike="noStrike" kern="1200" cap="none" spc="0" normalizeH="0" baseline="0" noProof="0">
                <a:ln>
                  <a:noFill/>
                </a:ln>
                <a:solidFill>
                  <a:srgbClr val="3333FF"/>
                </a:solidFill>
                <a:effectLst/>
                <a:uLnTx/>
                <a:uFillTx/>
                <a:latin typeface="楷体" panose="02010609060101010101" pitchFamily="49" charset="-122"/>
                <a:ea typeface="楷体" panose="02010609060101010101" pitchFamily="49" charset="-122"/>
                <a:cs typeface="+mn-cs"/>
              </a:rPr>
              <a:t>既不等于边界颜色又不等于新颜色时，才进行填充并扩散颜色</a:t>
            </a:r>
            <a:r>
              <a:rPr kumimoji="1"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1" lang="en-US" altLang="zh-CN"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1" lang="zh-CN" altLang="en-US"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递归</a:t>
            </a:r>
            <a:endParaRPr kumimoji="1" lang="en-US" altLang="zh-CN" sz="2600" b="1" i="0" u="none" strike="noStrike" kern="120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pic>
        <p:nvPicPr>
          <p:cNvPr id="88066" name="Picture 6"/>
          <p:cNvPicPr>
            <a:picLocks noChangeAspect="1"/>
          </p:cNvPicPr>
          <p:nvPr/>
        </p:nvPicPr>
        <p:blipFill>
          <a:blip r:embed="rId1"/>
          <a:srcRect l="17557" t="8289" r="14780" b="15523"/>
          <a:stretch>
            <a:fillRect/>
          </a:stretch>
        </p:blipFill>
        <p:spPr>
          <a:xfrm>
            <a:off x="5873750" y="4594225"/>
            <a:ext cx="2082800" cy="2089150"/>
          </a:xfrm>
          <a:prstGeom prst="rect">
            <a:avLst/>
          </a:prstGeom>
          <a:noFill/>
          <a:ln w="9525">
            <a:noFill/>
          </a:ln>
        </p:spPr>
      </p:pic>
      <p:sp>
        <p:nvSpPr>
          <p:cNvPr id="88067"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边界表示</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Box 2"/>
          <p:cNvSpPr txBox="1"/>
          <p:nvPr/>
        </p:nvSpPr>
        <p:spPr>
          <a:xfrm>
            <a:off x="457200" y="1417638"/>
            <a:ext cx="8147050" cy="4860925"/>
          </a:xfrm>
          <a:prstGeom prst="rect">
            <a:avLst/>
          </a:prstGeom>
          <a:noFill/>
          <a:ln w="9525">
            <a:noFill/>
          </a:ln>
        </p:spPr>
        <p:txBody>
          <a:bodyPr anchor="t" anchorCtr="0">
            <a:spAutoFit/>
          </a:bodyPr>
          <a:p>
            <a:pPr>
              <a:lnSpc>
                <a:spcPct val="120000"/>
              </a:lnSpc>
            </a:pPr>
            <a:r>
              <a:rPr lang="en-US" altLang="zh-CN" sz="2000" b="1" dirty="0">
                <a:solidFill>
                  <a:srgbClr val="008000"/>
                </a:solidFill>
                <a:latin typeface="Times New Roman" panose="02020603050405020304" pitchFamily="18" charset="0"/>
                <a:ea typeface="楷体" panose="02010609060101010101" pitchFamily="49" charset="-122"/>
              </a:rPr>
              <a:t>//</a:t>
            </a:r>
            <a:r>
              <a:rPr lang="zh-CN" altLang="en-US" sz="2000" b="1" dirty="0">
                <a:solidFill>
                  <a:srgbClr val="008000"/>
                </a:solidFill>
                <a:latin typeface="Times New Roman" panose="02020603050405020304" pitchFamily="18" charset="0"/>
                <a:ea typeface="楷体" panose="02010609060101010101" pitchFamily="49" charset="-122"/>
              </a:rPr>
              <a:t>简单种子填充</a:t>
            </a:r>
            <a:r>
              <a:rPr lang="en-US" altLang="zh-CN" sz="2000" b="1" dirty="0">
                <a:solidFill>
                  <a:srgbClr val="008000"/>
                </a:solidFill>
                <a:latin typeface="Times New Roman" panose="02020603050405020304" pitchFamily="18" charset="0"/>
                <a:ea typeface="楷体" panose="02010609060101010101" pitchFamily="49" charset="-122"/>
              </a:rPr>
              <a:t>--</a:t>
            </a:r>
            <a:r>
              <a:rPr lang="zh-CN" altLang="en-US" sz="2000" b="1" dirty="0">
                <a:solidFill>
                  <a:srgbClr val="008000"/>
                </a:solidFill>
                <a:latin typeface="Times New Roman" panose="02020603050405020304" pitchFamily="18" charset="0"/>
                <a:ea typeface="楷体" panose="02010609060101010101" pitchFamily="49" charset="-122"/>
              </a:rPr>
              <a:t>边界表示的四连通区域</a:t>
            </a:r>
            <a:endParaRPr lang="zh-CN" altLang="en-US" sz="2000" b="1" dirty="0">
              <a:solidFill>
                <a:srgbClr val="008000"/>
              </a:solidFill>
              <a:latin typeface="Times New Roman" panose="02020603050405020304" pitchFamily="18" charset="0"/>
              <a:ea typeface="楷体" panose="02010609060101010101" pitchFamily="49" charset="-122"/>
            </a:endParaRPr>
          </a:p>
          <a:p>
            <a:pPr>
              <a:lnSpc>
                <a:spcPct val="120000"/>
              </a:lnSpc>
            </a:pPr>
            <a:r>
              <a:rPr lang="en-US" altLang="zh-CN" sz="2000" b="1" dirty="0">
                <a:solidFill>
                  <a:srgbClr val="0000FF"/>
                </a:solidFill>
                <a:latin typeface="Times New Roman" panose="02020603050405020304" pitchFamily="18" charset="0"/>
                <a:ea typeface="楷体" panose="02010609060101010101" pitchFamily="49" charset="-122"/>
              </a:rPr>
              <a:t>void</a:t>
            </a:r>
            <a:r>
              <a:rPr lang="en-US" altLang="zh-CN" sz="2000" b="1" dirty="0">
                <a:latin typeface="Times New Roman" panose="02020603050405020304" pitchFamily="18" charset="0"/>
                <a:ea typeface="楷体" panose="02010609060101010101" pitchFamily="49" charset="-122"/>
              </a:rPr>
              <a:t> FloodFill4(</a:t>
            </a:r>
            <a:r>
              <a:rPr lang="en-US" altLang="zh-CN" sz="2000" b="1" dirty="0">
                <a:solidFill>
                  <a:srgbClr val="0000FF"/>
                </a:solidFill>
                <a:latin typeface="Times New Roman" panose="02020603050405020304" pitchFamily="18" charset="0"/>
                <a:ea typeface="楷体" panose="02010609060101010101" pitchFamily="49" charset="-122"/>
              </a:rPr>
              <a:t>int </a:t>
            </a:r>
            <a:r>
              <a:rPr lang="en-US" altLang="zh-CN" sz="2000" b="1" dirty="0">
                <a:latin typeface="Times New Roman" panose="02020603050405020304" pitchFamily="18" charset="0"/>
                <a:ea typeface="楷体" panose="02010609060101010101" pitchFamily="49" charset="-122"/>
              </a:rPr>
              <a:t>x, </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y, </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boundarycolor, </a:t>
            </a:r>
            <a:r>
              <a:rPr lang="en-US" altLang="zh-CN" sz="2000" b="1" dirty="0">
                <a:solidFill>
                  <a:srgbClr val="0000FF"/>
                </a:solidFill>
                <a:latin typeface="Times New Roman" panose="02020603050405020304" pitchFamily="18" charset="0"/>
                <a:ea typeface="楷体" panose="02010609060101010101" pitchFamily="49" charset="-122"/>
              </a:rPr>
              <a:t>int </a:t>
            </a:r>
            <a:r>
              <a:rPr lang="en-US" altLang="zh-CN" sz="2000" b="1" dirty="0">
                <a:latin typeface="Times New Roman" panose="02020603050405020304" pitchFamily="18" charset="0"/>
                <a:ea typeface="楷体" panose="02010609060101010101" pitchFamily="49" charset="-122"/>
              </a:rPr>
              <a:t>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a:t>
            </a:r>
            <a:r>
              <a:rPr lang="en-US" altLang="zh-CN" sz="2000" b="1" dirty="0">
                <a:solidFill>
                  <a:srgbClr val="0000FF"/>
                </a:solidFill>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color=getPixel(x, y) ;</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a:t>
            </a:r>
            <a:r>
              <a:rPr lang="en-US" altLang="zh-CN" sz="2000" b="1" dirty="0">
                <a:solidFill>
                  <a:srgbClr val="0000FF"/>
                </a:solidFill>
                <a:latin typeface="Times New Roman" panose="02020603050405020304" pitchFamily="18" charset="0"/>
                <a:ea typeface="楷体" panose="02010609060101010101" pitchFamily="49" charset="-122"/>
              </a:rPr>
              <a:t>if </a:t>
            </a:r>
            <a:r>
              <a:rPr lang="en-US" altLang="zh-CN" sz="2000" b="1" dirty="0">
                <a:latin typeface="Times New Roman" panose="02020603050405020304" pitchFamily="18" charset="0"/>
                <a:ea typeface="楷体" panose="02010609060101010101" pitchFamily="49" charset="-122"/>
              </a:rPr>
              <a:t>(color != newcolor &amp;&amp; color != boundarycolor)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setPixel( x, y, 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FloodFill4(x, y+1, boundarycolor, 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FloodFill4(x, y-1, boundarycolor, 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FloodFill4(x-1, y, boundarycolor, 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FloodFill4(x+1, y, boundarycolor, newcolor);</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120000"/>
              </a:lnSpc>
            </a:pPr>
            <a:r>
              <a:rPr lang="en-US" altLang="zh-CN" sz="2000" b="1" dirty="0">
                <a:latin typeface="Times New Roman" panose="02020603050405020304" pitchFamily="18" charset="0"/>
                <a:ea typeface="楷体" panose="02010609060101010101" pitchFamily="49" charset="-122"/>
              </a:rPr>
              <a:t>}</a:t>
            </a:r>
            <a:endParaRPr lang="zh-CN" altLang="en-US" sz="2000" b="1" dirty="0">
              <a:latin typeface="Times New Roman" panose="02020603050405020304" pitchFamily="18" charset="0"/>
              <a:ea typeface="楷体" panose="02010609060101010101" pitchFamily="49" charset="-122"/>
            </a:endParaRPr>
          </a:p>
        </p:txBody>
      </p:sp>
      <p:sp>
        <p:nvSpPr>
          <p:cNvPr id="8" name="对话气泡: 圆角矩形 1"/>
          <p:cNvSpPr/>
          <p:nvPr/>
        </p:nvSpPr>
        <p:spPr>
          <a:xfrm>
            <a:off x="6948488" y="2565400"/>
            <a:ext cx="2087563" cy="1152525"/>
          </a:xfrm>
          <a:prstGeom prst="wedgeRoundRectCallout">
            <a:avLst>
              <a:gd name="adj1" fmla="val -222790"/>
              <a:gd name="adj2" fmla="val -819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确保种子点位于区域内部！！</a:t>
            </a:r>
            <a:r>
              <a:rPr kumimoji="0" lang="zh-CN" altLang="en-US" sz="2000" b="1" i="0" u="none" strike="noStrike" kern="1200" cap="none" spc="0" normalizeH="0" baseline="0" noProof="0" dirty="0">
                <a:ln>
                  <a:noFill/>
                </a:ln>
                <a:solidFill>
                  <a:schemeClr val="lt1"/>
                </a:solidFill>
                <a:effectLst/>
                <a:uLnTx/>
                <a:uFillTx/>
                <a:latin typeface="华文中宋" panose="02010600040101010101" pitchFamily="2" charset="-122"/>
                <a:ea typeface="华文中宋" panose="02010600040101010101" pitchFamily="2" charset="-122"/>
                <a:cs typeface="+mn-cs"/>
              </a:rPr>
              <a:t>！</a:t>
            </a:r>
            <a:endParaRPr kumimoji="0" lang="zh-CN" altLang="en-US" sz="2000" b="1" i="0" u="none" strike="noStrike" kern="1200" cap="none" spc="0" normalizeH="0" baseline="0" noProof="0" dirty="0">
              <a:ln>
                <a:noFill/>
              </a:ln>
              <a:solidFill>
                <a:schemeClr val="lt1"/>
              </a:solidFill>
              <a:effectLst/>
              <a:uLnTx/>
              <a:uFillTx/>
              <a:latin typeface="华文中宋" panose="02010600040101010101" pitchFamily="2" charset="-122"/>
              <a:ea typeface="华文中宋" panose="02010600040101010101" pitchFamily="2" charset="-122"/>
              <a:cs typeface="+mn-cs"/>
            </a:endParaRPr>
          </a:p>
        </p:txBody>
      </p:sp>
      <p:sp>
        <p:nvSpPr>
          <p:cNvPr id="89091"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边界表示</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矩形 5"/>
          <p:cNvSpPr>
            <a:spLocks noChangeArrowheads="1"/>
          </p:cNvSpPr>
          <p:nvPr/>
        </p:nvSpPr>
        <p:spPr bwMode="auto">
          <a:xfrm>
            <a:off x="395288" y="1755775"/>
            <a:ext cx="8280400"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1" indent="0" algn="l" defTabSz="914400" rtl="0" eaLnBrk="1" fontAlgn="base" latinLnBrk="0" hangingPunct="1">
              <a:lnSpc>
                <a:spcPct val="110000"/>
              </a:lnSpc>
              <a:spcBef>
                <a:spcPts val="600"/>
              </a:spcBef>
              <a:spcAft>
                <a:spcPct val="0"/>
              </a:spcAft>
              <a:buClrTx/>
              <a:buSzTx/>
              <a:buFont typeface="Arial" panose="020B0604020202020204" pitchFamily="34" charset="0"/>
              <a:buNone/>
              <a:defRPr/>
            </a:pPr>
            <a:r>
              <a:rPr kumimoji="1" lang="zh-CN" altLang="en-US" sz="2600" b="1" i="0" u="none" strike="noStrike" kern="120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算法分析</a:t>
            </a:r>
            <a:r>
              <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程序简单</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可填充带有</a:t>
            </a:r>
            <a:r>
              <a:rPr kumimoji="1" lang="zh-CN" altLang="en-US" sz="2600" b="1" i="0" u="none" strike="noStrike" kern="120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内孔、边界复杂</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的不规则封闭平面区域</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需要交互</a:t>
            </a:r>
            <a:endParaRPr kumimoji="0" lang="en-US" altLang="zh-CN"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457200" marR="0" lvl="1" indent="-457200" algn="l" defTabSz="914400" rtl="0" eaLnBrk="1" fontAlgn="base" latinLnBrk="0" hangingPunct="1">
              <a:lnSpc>
                <a:spcPct val="110000"/>
              </a:lnSpc>
              <a:spcBef>
                <a:spcPts val="6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多层</a:t>
            </a:r>
            <a:r>
              <a:rPr kumimoji="1" lang="zh-CN" altLang="en-US" sz="2600" b="1" i="0" u="none" strike="noStrike" kern="1200" cap="none" spc="0" normalizeH="0" baseline="0" noProof="0" smtClean="0">
                <a:ln>
                  <a:noFill/>
                </a:ln>
                <a:solidFill>
                  <a:srgbClr val="0000FF"/>
                </a:solidFill>
                <a:effectLst/>
                <a:uLnTx/>
                <a:uFillTx/>
                <a:latin typeface="楷体" panose="02010609060101010101" pitchFamily="49" charset="-122"/>
                <a:ea typeface="楷体" panose="02010609060101010101" pitchFamily="49" charset="-122"/>
                <a:cs typeface="+mn-cs"/>
              </a:rPr>
              <a:t>递归</a:t>
            </a:r>
            <a:r>
              <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，反复进行堆栈操作，耗费资源，所以用于细小的连通区域填充</a:t>
            </a:r>
            <a:endParaRPr kumimoji="0" lang="zh-CN" altLang="en-US" sz="26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5" name="对话气泡: 圆角矩形 2"/>
          <p:cNvSpPr/>
          <p:nvPr/>
        </p:nvSpPr>
        <p:spPr>
          <a:xfrm>
            <a:off x="1763713" y="5780088"/>
            <a:ext cx="2376488" cy="766763"/>
          </a:xfrm>
          <a:prstGeom prst="wedgeRoundRectCallout">
            <a:avLst>
              <a:gd name="adj1" fmla="val -25084"/>
              <a:gd name="adj2" fmla="val -17561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递归改为栈实现？</a:t>
            </a:r>
            <a:endParaRPr kumimoji="0" lang="zh-CN" altLang="en-US" sz="20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endParaRPr>
          </a:p>
        </p:txBody>
      </p:sp>
      <p:sp>
        <p:nvSpPr>
          <p:cNvPr id="90115"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Rectangle 4"/>
          <p:cNvSpPr>
            <a:spLocks noGrp="1"/>
          </p:cNvSpPr>
          <p:nvPr>
            <p:ph idx="1"/>
          </p:nvPr>
        </p:nvSpPr>
        <p:spPr>
          <a:xfrm>
            <a:off x="323850" y="1412875"/>
            <a:ext cx="8569325" cy="4525963"/>
          </a:xfrm>
        </p:spPr>
        <p:txBody>
          <a:bodyPr vert="horz" wrap="square" lIns="91440" tIns="45720" rIns="91440" bIns="45720" numCol="1" anchor="t" anchorCtr="0" compatLnSpc="1"/>
          <a:lstStyle/>
          <a:p>
            <a:pPr marL="71755" marR="0" lvl="0" indent="0" algn="l" defTabSz="914400" rtl="0" eaLnBrk="1" fontAlgn="base" latinLnBrk="0" hangingPunct="1">
              <a:lnSpc>
                <a:spcPct val="110000"/>
              </a:lnSpc>
              <a:spcBef>
                <a:spcPts val="6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rPr>
              <a:t>模拟系统栈的变化，</a:t>
            </a:r>
            <a:r>
              <a:rPr kumimoji="0" lang="zh-CN" altLang="en-US" sz="28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使用自定义栈结构实现简单种子</a:t>
            </a:r>
            <a:r>
              <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填充</a:t>
            </a:r>
            <a:r>
              <a:rPr kumimoji="0" lang="zh-CN" altLang="en-US" sz="28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算法。</a:t>
            </a:r>
            <a:endPar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71755" marR="0" lvl="0" indent="0" algn="l" defTabSz="914400" rtl="0" eaLnBrk="1" fontAlgn="base" latinLnBrk="0" hangingPunct="1">
              <a:lnSpc>
                <a:spcPct val="110000"/>
              </a:lnSpc>
              <a:spcBef>
                <a:spcPts val="6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算法步骤</a:t>
            </a:r>
            <a:endParaRPr kumimoji="0" lang="en-US" altLang="zh-CN" sz="28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0" algn="l" defTabSz="914400" rtl="0" eaLnBrk="1" fontAlgn="base" latinLnBrk="0" hangingPunct="1">
              <a:lnSpc>
                <a:spcPct val="110000"/>
              </a:lnSpc>
              <a:spcBef>
                <a:spcPts val="600"/>
              </a:spcBef>
              <a:spcAft>
                <a:spcPct val="0"/>
              </a:spcAft>
              <a:buClrTx/>
              <a:buSzTx/>
              <a:buFontTx/>
              <a:buNone/>
              <a:defRPr/>
            </a:pPr>
            <a:r>
              <a:rPr kumimoji="0" lang="en-US" altLang="zh-CN" sz="28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zh-CN" altLang="en-US" sz="26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种子</a:t>
            </a:r>
            <a:r>
              <a:rPr kumimoji="0" lang="zh-CN" altLang="en-US" sz="26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像素入栈；当栈非空时重复执行如下三步操作：</a:t>
            </a:r>
            <a:endParaRPr kumimoji="0" lang="zh-CN" altLang="en-US" sz="26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1200150" marR="0" lvl="1" indent="-457200" algn="l" defTabSz="914400" rtl="0" eaLnBrk="1" fontAlgn="base" latinLnBrk="0" hangingPunct="1">
              <a:lnSpc>
                <a:spcPct val="110000"/>
              </a:lnSpc>
              <a:spcBef>
                <a:spcPts val="600"/>
              </a:spcBef>
              <a:spcAft>
                <a:spcPct val="0"/>
              </a:spcAft>
              <a:buClrTx/>
              <a:buSzTx/>
              <a:buFont typeface="+mj-ea"/>
              <a:buAutoNum type="circleNumDbPlain"/>
              <a:defRPr/>
            </a:pP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栈</a:t>
            </a:r>
            <a:r>
              <a:rPr kumimoji="0" lang="zh-CN" altLang="en-US" sz="24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顶像素出栈</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a:t>
            </a:r>
            <a:endParaRPr kumimoji="0" lang="en-US" altLang="zh-CN"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1200150" marR="0" lvl="1" indent="-457200" algn="l" defTabSz="914400" rtl="0" eaLnBrk="1" fontAlgn="base" latinLnBrk="0" hangingPunct="1">
              <a:lnSpc>
                <a:spcPct val="110000"/>
              </a:lnSpc>
              <a:spcBef>
                <a:spcPts val="600"/>
              </a:spcBef>
              <a:spcAft>
                <a:spcPct val="0"/>
              </a:spcAft>
              <a:buClrTx/>
              <a:buSzTx/>
              <a:buFont typeface="+mj-ea"/>
              <a:buAutoNum type="circleNumDbPlain"/>
              <a:defRPr/>
            </a:pP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判断出栈像素颜色是否区域</a:t>
            </a:r>
            <a:r>
              <a:rPr kumimoji="0" lang="zh-CN" altLang="en-US" sz="24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中原有颜色，且不为边界</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，若是则将该像素填色，并继续第</a:t>
            </a:r>
            <a:r>
              <a:rPr kumimoji="0" lang="en-US" altLang="zh-CN"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③</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步；否则执行第</a:t>
            </a:r>
            <a:r>
              <a:rPr kumimoji="0" lang="en-US" altLang="zh-CN"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①</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步</a:t>
            </a:r>
            <a:endParaRPr kumimoji="0" lang="en-US" altLang="zh-CN"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1200150" marR="0" lvl="1" indent="-457200" algn="l" defTabSz="914400" rtl="0" eaLnBrk="1" fontAlgn="base" latinLnBrk="0" hangingPunct="1">
              <a:lnSpc>
                <a:spcPct val="110000"/>
              </a:lnSpc>
              <a:spcBef>
                <a:spcPts val="600"/>
              </a:spcBef>
              <a:spcAft>
                <a:spcPct val="0"/>
              </a:spcAft>
              <a:buClrTx/>
              <a:buSzTx/>
              <a:buFont typeface="+mj-ea"/>
              <a:buAutoNum type="circleNumDbPlain"/>
              <a:defRPr/>
            </a:pP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按顺序检查</a:t>
            </a:r>
            <a:r>
              <a:rPr kumimoji="0" lang="zh-CN" altLang="en-US" sz="24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与出栈像素相邻的四个像素，若其中某个像素还是区域中原有颜色，</a:t>
            </a:r>
            <a:r>
              <a:rPr lang="zh-CN" altLang="en-US" sz="2400" b="1">
                <a:ln>
                  <a:noFill/>
                </a:ln>
                <a:effectLst/>
                <a:uLnTx/>
                <a:uFillTx/>
                <a:latin typeface="楷体" panose="02010609060101010101" pitchFamily="49" charset="-122"/>
                <a:ea typeface="楷体" panose="02010609060101010101" pitchFamily="49" charset="-122"/>
                <a:cs typeface="+mn-ea"/>
                <a:sym typeface="+mn-ea"/>
              </a:rPr>
              <a:t>且</a:t>
            </a:r>
            <a:r>
              <a:rPr kumimoji="0" lang="zh-CN" altLang="en-US" sz="24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不为边界，则把该</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像素</a:t>
            </a:r>
            <a:r>
              <a:rPr kumimoji="0" lang="zh-CN" altLang="en-US" sz="2400" b="1" i="0" u="none" strike="noStrike" kern="0" cap="none" spc="0" normalizeH="0" baseline="0" noProof="1" smtClean="0">
                <a:ln>
                  <a:noFill/>
                </a:ln>
                <a:solidFill>
                  <a:srgbClr val="0000FF"/>
                </a:solidFill>
                <a:effectLst/>
                <a:uLnTx/>
                <a:uFillTx/>
                <a:latin typeface="楷体" panose="02010609060101010101" pitchFamily="49" charset="-122"/>
                <a:ea typeface="楷体" panose="02010609060101010101" pitchFamily="49" charset="-122"/>
                <a:cs typeface="+mn-ea"/>
              </a:rPr>
              <a:t>坐标</a:t>
            </a:r>
            <a:r>
              <a:rPr kumimoji="0" lang="zh-CN" altLang="en-US" sz="240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入</a:t>
            </a:r>
            <a:r>
              <a:rPr kumimoji="0" lang="zh-CN" altLang="en-US" sz="24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栈。</a:t>
            </a:r>
            <a:r>
              <a:rPr kumimoji="0" lang="zh-CN" altLang="en-US" sz="24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 </a:t>
            </a:r>
            <a:endParaRPr kumimoji="0" lang="en-US" altLang="zh-CN" sz="24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endParaRPr>
          </a:p>
        </p:txBody>
      </p:sp>
      <p:sp>
        <p:nvSpPr>
          <p:cNvPr id="91138"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TextBox 1"/>
          <p:cNvSpPr txBox="1"/>
          <p:nvPr/>
        </p:nvSpPr>
        <p:spPr>
          <a:xfrm>
            <a:off x="179388" y="1341438"/>
            <a:ext cx="8785225" cy="5446712"/>
          </a:xfrm>
          <a:prstGeom prst="rect">
            <a:avLst/>
          </a:prstGeom>
          <a:noFill/>
          <a:ln w="9525">
            <a:noFill/>
          </a:ln>
        </p:spPr>
        <p:txBody>
          <a:bodyPr anchor="t" anchorCtr="0">
            <a:spAutoFit/>
          </a:bodyPr>
          <a:p>
            <a:r>
              <a:rPr lang="en-US" altLang="zh-CN" sz="2000" b="1" dirty="0">
                <a:solidFill>
                  <a:srgbClr val="009900"/>
                </a:solidFill>
                <a:latin typeface="等线" panose="02010600030101010101" pitchFamily="2" charset="-122"/>
                <a:ea typeface="等线" panose="02010600030101010101" pitchFamily="2" charset="-122"/>
              </a:rPr>
              <a:t>//</a:t>
            </a:r>
            <a:r>
              <a:rPr lang="zh-CN" altLang="en-US" sz="2000" b="1" dirty="0">
                <a:solidFill>
                  <a:srgbClr val="009900"/>
                </a:solidFill>
                <a:latin typeface="等线" panose="02010600030101010101" pitchFamily="2" charset="-122"/>
                <a:ea typeface="等线" panose="02010600030101010101" pitchFamily="2" charset="-122"/>
              </a:rPr>
              <a:t>简单种子填充</a:t>
            </a:r>
            <a:r>
              <a:rPr lang="en-US" altLang="zh-CN" sz="2000" b="1" dirty="0">
                <a:solidFill>
                  <a:srgbClr val="009900"/>
                </a:solidFill>
                <a:latin typeface="等线" panose="02010600030101010101" pitchFamily="2" charset="-122"/>
                <a:ea typeface="等线" panose="02010600030101010101" pitchFamily="2" charset="-122"/>
              </a:rPr>
              <a:t>---</a:t>
            </a:r>
            <a:r>
              <a:rPr lang="zh-CN" altLang="en-US" sz="2000" b="1" dirty="0">
                <a:solidFill>
                  <a:srgbClr val="009900"/>
                </a:solidFill>
                <a:latin typeface="等线" panose="02010600030101010101" pitchFamily="2" charset="-122"/>
                <a:ea typeface="等线" panose="02010600030101010101" pitchFamily="2" charset="-122"/>
              </a:rPr>
              <a:t>栈实现边界表示的四连通区域</a:t>
            </a:r>
            <a:endParaRPr lang="zh-CN" altLang="en-US" sz="2000" b="1" dirty="0">
              <a:solidFill>
                <a:srgbClr val="009900"/>
              </a:solidFill>
              <a:latin typeface="等线" panose="02010600030101010101" pitchFamily="2" charset="-122"/>
              <a:ea typeface="等线" panose="02010600030101010101" pitchFamily="2" charset="-122"/>
            </a:endParaRPr>
          </a:p>
          <a:p>
            <a:r>
              <a:rPr lang="en-US" altLang="zh-CN" sz="2000" b="1" dirty="0">
                <a:latin typeface="等线" panose="02010600030101010101" pitchFamily="2" charset="-122"/>
                <a:ea typeface="等线" panose="02010600030101010101" pitchFamily="2" charset="-122"/>
              </a:rPr>
              <a:t>void FloodFill4(int x, int y, int newcolor, int boundarycolor)</a:t>
            </a:r>
            <a:endParaRPr lang="en-US" altLang="zh-CN" sz="2000" b="1" dirty="0">
              <a:latin typeface="等线" panose="02010600030101010101" pitchFamily="2" charset="-122"/>
              <a:ea typeface="等线" panose="02010600030101010101" pitchFamily="2" charset="-122"/>
            </a:endParaRPr>
          </a:p>
          <a:p>
            <a:r>
              <a:rPr lang="en-US" altLang="zh-CN" sz="2000" b="1" dirty="0">
                <a:latin typeface="等线" panose="02010600030101010101" pitchFamily="2" charset="-122"/>
                <a:ea typeface="等线" panose="02010600030101010101" pitchFamily="2" charset="-122"/>
              </a:rPr>
              <a:t>{</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Stack st;</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st.Push(Pixel(x, y));</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while(!st.Empty())</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pixel=st.Pop();</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if(pixel.color != newcolor &amp;&amp; pixel.color != boundarycolor)</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xx=pixel.x;   yy=pixel.y;</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setPixel( xx, yy, newcolor);</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st.Push(Pixel(xx-1, yy));</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st.Push(Pixel(xx, yy+1);;</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st.Push(Pixel(xx+1,yy;)</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st.Push(Pixel(xx, yy-1);</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       }</a:t>
            </a:r>
            <a:endParaRPr lang="en-US" altLang="zh-CN" sz="2000" b="1" dirty="0">
              <a:latin typeface="等线" panose="02010600030101010101" pitchFamily="2" charset="-122"/>
              <a:ea typeface="等线" panose="02010600030101010101" pitchFamily="2" charset="-122"/>
            </a:endParaRPr>
          </a:p>
          <a:p>
            <a:pPr>
              <a:lnSpc>
                <a:spcPct val="90000"/>
              </a:lnSpc>
            </a:pPr>
            <a:r>
              <a:rPr lang="en-US" altLang="zh-CN" sz="2000" b="1" dirty="0">
                <a:latin typeface="等线" panose="02010600030101010101" pitchFamily="2" charset="-122"/>
                <a:ea typeface="等线" panose="02010600030101010101" pitchFamily="2" charset="-122"/>
              </a:rPr>
              <a:t>}</a:t>
            </a:r>
            <a:endParaRPr lang="zh-CN" altLang="en-US" sz="2000" b="1" dirty="0">
              <a:latin typeface="等线" panose="02010600030101010101" pitchFamily="2" charset="-122"/>
              <a:ea typeface="等线" panose="02010600030101010101" pitchFamily="2" charset="-122"/>
            </a:endParaRPr>
          </a:p>
        </p:txBody>
      </p:sp>
      <p:sp>
        <p:nvSpPr>
          <p:cNvPr id="93186"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简单种子填充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扫描线种子填充</a:t>
            </a:r>
            <a:endParaRPr lang="zh-CN" altLang="en-US" sz="3200" b="1" dirty="0">
              <a:latin typeface="Times New Roman" panose="02020603050405020304" pitchFamily="18" charset="0"/>
              <a:ea typeface="楷体" panose="02010609060101010101" pitchFamily="49" charset="-122"/>
            </a:endParaRPr>
          </a:p>
        </p:txBody>
      </p:sp>
      <p:sp>
        <p:nvSpPr>
          <p:cNvPr id="4" name="内容占位符 3"/>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基本思想</a:t>
            </a:r>
            <a:endParaRPr kumimoji="0" lang="en-US" altLang="zh-CN"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77240" marR="0" lvl="1" indent="-342900" algn="l" defTabSz="914400" rtl="0" eaLnBrk="1" fontAlgn="base" latinLnBrk="0" hangingPunct="1">
              <a:lnSpc>
                <a:spcPct val="11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从给定的种子点开始，填充当前扫描线上种子点所在区间，然后确定与这区间相邻的上下两条扫描线上需要填充的区间。从这些区间上各取一个种子点并依次把它们保存起来，作为下次填充的种子点。反复进行这个过程，直到所保存的各区间都填充完毕。</a:t>
            </a:r>
            <a:endPar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342900" marR="0" lvl="0" indent="-342900" algn="l" defTabSz="914400" rtl="0" eaLnBrk="1" fontAlgn="base" latinLnBrk="0" hangingPunct="1">
              <a:lnSpc>
                <a:spcPct val="110000"/>
              </a:lnSpc>
              <a:spcBef>
                <a:spcPts val="600"/>
              </a:spcBef>
              <a:spcAft>
                <a:spcPct val="0"/>
              </a:spcAft>
              <a:buClrTx/>
              <a:buSzTx/>
              <a:buFontTx/>
              <a:buChar char="•"/>
              <a:defRPr/>
            </a:pPr>
            <a:r>
              <a:rPr kumimoji="0" lang="zh-CN" altLang="en-US"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特点</a:t>
            </a:r>
            <a:endParaRPr kumimoji="0" lang="en-US" altLang="zh-CN" sz="26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10000"/>
              </a:lnSpc>
              <a:spcBef>
                <a:spcPts val="6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即在任意一个扫描线与边界的相交区间中，只取一个种子像素，一次填充区域内扫描线上连续的像素（</a:t>
            </a:r>
            <a:r>
              <a:rPr kumimoji="0" lang="zh-CN" altLang="en-US" sz="2400" b="1"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ea"/>
              </a:rPr>
              <a:t>区间</a:t>
            </a:r>
            <a:r>
              <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rPr>
              <a:t>）。</a:t>
            </a:r>
            <a:endParaRPr kumimoji="0" lang="zh-CN" altLang="en-US" sz="2400" b="1" i="0" u="none" strike="noStrike" kern="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600" b="0" i="0" u="none" strike="noStrike" kern="0" cap="none" spc="0" normalizeH="0" baseline="0" noProof="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3"/>
          <p:cNvSpPr>
            <a:spLocks noGrp="1" noChangeArrowheads="1"/>
          </p:cNvSpPr>
          <p:nvPr>
            <p:ph idx="1"/>
          </p:nvPr>
        </p:nvSpPr>
        <p:spPr>
          <a:xfrm>
            <a:off x="323850" y="1700213"/>
            <a:ext cx="843915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算法步骤：</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1.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将堆栈设置为空，将给定的种子点</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x</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y</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压入堆栈</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2.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若栈空，算法结束。否则取栈顶元素</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x</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y</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作为种子点。</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3.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从种子点</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x</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1"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y</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开始，沿纵坐标为</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y</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的</a:t>
            </a: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当前扫描线向左向右两个方向</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逐个</a:t>
            </a:r>
            <a:r>
              <a:rPr kumimoji="0"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mn-cs"/>
              </a:rPr>
              <a:t>将</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像素用新颜色填充，直到边界。设区间边界横坐标分别为</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x_left,x_right.</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0" marR="0" lvl="0" indent="0" algn="l"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4. </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在与</a:t>
            </a: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当前扫描线相邻的上下两条扫描线上</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，以区间</a:t>
            </a:r>
            <a:r>
              <a:rPr kumimoji="0" lang="en-US" altLang="zh-CN"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[x_left,x_right]</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为搜索范围，求出</a:t>
            </a: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需要填充的各个小区间</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，把</a:t>
            </a:r>
            <a:r>
              <a:rPr kumimoji="0" lang="zh-CN" altLang="en-US" sz="2400" b="1" i="0" u="none" strike="noStrike" kern="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各小区间中最右边的点</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作为种子点压入栈，转到步骤</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2</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96258"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扫描线种子填充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8305" name="Object 2"/>
          <p:cNvGraphicFramePr>
            <a:graphicFrameLocks noGrp="1"/>
          </p:cNvGraphicFramePr>
          <p:nvPr>
            <p:ph idx="4294967295"/>
          </p:nvPr>
        </p:nvGraphicFramePr>
        <p:xfrm>
          <a:off x="1619250" y="476250"/>
          <a:ext cx="5905500" cy="6265863"/>
        </p:xfrm>
        <a:graphic>
          <a:graphicData uri="http://schemas.openxmlformats.org/presentationml/2006/ole">
            <mc:AlternateContent xmlns:mc="http://schemas.openxmlformats.org/markup-compatibility/2006">
              <mc:Choice xmlns:v="urn:schemas-microsoft-com:vml" Requires="v">
                <p:oleObj spid="_x0000_s3106" name="" r:id="rId1" imgW="4129405" imgH="4591685" progId="Visio.Drawing.11">
                  <p:embed/>
                </p:oleObj>
              </mc:Choice>
              <mc:Fallback>
                <p:oleObj name="" r:id="rId1" imgW="4129405" imgH="4591685" progId="Visio.Drawing.11">
                  <p:embed/>
                  <p:pic>
                    <p:nvPicPr>
                      <p:cNvPr id="0" name="图片 3105"/>
                      <p:cNvPicPr/>
                      <p:nvPr/>
                    </p:nvPicPr>
                    <p:blipFill>
                      <a:blip r:embed="rId2"/>
                      <a:stretch>
                        <a:fillRect/>
                      </a:stretch>
                    </p:blipFill>
                    <p:spPr>
                      <a:xfrm>
                        <a:off x="1619250" y="476250"/>
                        <a:ext cx="5905500" cy="6265863"/>
                      </a:xfrm>
                      <a:prstGeom prst="rect">
                        <a:avLst/>
                      </a:prstGeom>
                      <a:noFill/>
                      <a:ln w="38100">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p:txBody>
          <a:bodyPr vert="horz" wrap="square" lIns="91440" tIns="45720" rIns="91440" bIns="45720" anchor="ctr" anchorCtr="0"/>
          <a:p>
            <a:endParaRPr lang="zh-CN" altLang="en-US" dirty="0"/>
          </a:p>
        </p:txBody>
      </p:sp>
      <p:sp>
        <p:nvSpPr>
          <p:cNvPr id="99330" name="内容占位符 2"/>
          <p:cNvSpPr>
            <a:spLocks noGrp="1"/>
          </p:cNvSpPr>
          <p:nvPr>
            <p:ph idx="1"/>
          </p:nvPr>
        </p:nvSpPr>
        <p:spPr/>
        <p:txBody>
          <a:bodyPr vert="horz" wrap="square" lIns="91440" tIns="45720" rIns="91440" bIns="45720" anchor="t" anchorCtr="0"/>
          <a:p>
            <a:endParaRPr lang="zh-CN" altLang="en-US" dirty="0"/>
          </a:p>
        </p:txBody>
      </p:sp>
      <p:pic>
        <p:nvPicPr>
          <p:cNvPr id="99331" name="Picture 8"/>
          <p:cNvPicPr>
            <a:picLocks noChangeAspect="1"/>
          </p:cNvPicPr>
          <p:nvPr/>
        </p:nvPicPr>
        <p:blipFill>
          <a:blip r:embed="rId1"/>
          <a:stretch>
            <a:fillRect/>
          </a:stretch>
        </p:blipFill>
        <p:spPr>
          <a:xfrm>
            <a:off x="539750" y="115888"/>
            <a:ext cx="7419975" cy="5957887"/>
          </a:xfrm>
          <a:prstGeom prst="rect">
            <a:avLst/>
          </a:prstGeom>
          <a:noFill/>
          <a:ln w="9525">
            <a:noFill/>
          </a:ln>
        </p:spPr>
      </p:pic>
      <p:sp>
        <p:nvSpPr>
          <p:cNvPr id="2" name="等腰三角形 1"/>
          <p:cNvSpPr/>
          <p:nvPr/>
        </p:nvSpPr>
        <p:spPr>
          <a:xfrm>
            <a:off x="1273175" y="1728788"/>
            <a:ext cx="73025" cy="73025"/>
          </a:xfrm>
          <a:prstGeom prst="triangl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333" name="TextBox 2"/>
          <p:cNvSpPr txBox="1"/>
          <p:nvPr/>
        </p:nvSpPr>
        <p:spPr>
          <a:xfrm>
            <a:off x="1290638" y="6257925"/>
            <a:ext cx="7308850" cy="369888"/>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该图为按照从右向左顺序扫描相邻扫描线</a:t>
            </a:r>
            <a:r>
              <a:rPr lang="en-US" altLang="zh-CN" dirty="0">
                <a:latin typeface="Arial" panose="020B0604020202020204" pitchFamily="34" charset="0"/>
                <a:ea typeface="华文楷体" panose="02010600040101010101" pitchFamily="2" charset="-122"/>
              </a:rPr>
              <a:t>[xleft,xright]</a:t>
            </a:r>
            <a:r>
              <a:rPr lang="zh-CN" altLang="en-US" dirty="0">
                <a:latin typeface="Arial" panose="020B0604020202020204" pitchFamily="34" charset="0"/>
                <a:ea typeface="华文楷体" panose="02010600040101010101" pitchFamily="2" charset="-122"/>
              </a:rPr>
              <a:t>区间时的处理过程</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3"/>
          <p:cNvSpPr>
            <a:spLocks noGrp="1"/>
          </p:cNvSpPr>
          <p:nvPr>
            <p:ph idx="1"/>
          </p:nvPr>
        </p:nvSpPr>
        <p:spPr/>
        <p:txBody>
          <a:bodyPr vert="horz" wrap="square" lIns="91440" tIns="45720" rIns="91440" bIns="45720" anchor="t" anchorCtr="0"/>
          <a:p>
            <a:pPr eaLnBrk="1" hangingPunct="1">
              <a:lnSpc>
                <a:spcPct val="120000"/>
              </a:lnSpc>
              <a:spcBef>
                <a:spcPts val="600"/>
              </a:spcBef>
            </a:pPr>
            <a:r>
              <a:rPr lang="zh-CN" altLang="en-US" sz="2800" b="1" dirty="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lvl="1" eaLnBrk="1" hangingPunct="1">
              <a:lnSpc>
                <a:spcPct val="120000"/>
              </a:lnSpc>
              <a:spcBef>
                <a:spcPts val="600"/>
              </a:spcBef>
            </a:pPr>
            <a:r>
              <a:rPr lang="zh-CN" altLang="en-US" b="1" dirty="0">
                <a:latin typeface="楷体" panose="02010609060101010101" pitchFamily="49" charset="-122"/>
                <a:ea typeface="楷体" panose="02010609060101010101" pitchFamily="49" charset="-122"/>
              </a:rPr>
              <a:t>每个需要填充的区间只需要向栈中压入一个种子，而每取走一个栈顶元素则填充一个区间</a:t>
            </a:r>
            <a:endParaRPr lang="zh-CN" altLang="en-US" b="1" dirty="0">
              <a:latin typeface="楷体" panose="02010609060101010101" pitchFamily="49" charset="-122"/>
              <a:ea typeface="楷体" panose="02010609060101010101" pitchFamily="49" charset="-122"/>
            </a:endParaRPr>
          </a:p>
          <a:p>
            <a:pPr lvl="1" eaLnBrk="1" hangingPunct="1">
              <a:lnSpc>
                <a:spcPct val="120000"/>
              </a:lnSpc>
              <a:spcBef>
                <a:spcPts val="600"/>
              </a:spcBef>
            </a:pPr>
            <a:r>
              <a:rPr lang="zh-CN" altLang="en-US" b="1" dirty="0">
                <a:latin typeface="楷体" panose="02010609060101010101" pitchFamily="49" charset="-122"/>
                <a:ea typeface="楷体" panose="02010609060101010101" pitchFamily="49" charset="-122"/>
              </a:rPr>
              <a:t>入栈出栈次数减少，节省内存，速度提高</a:t>
            </a:r>
            <a:endParaRPr lang="zh-CN" altLang="en-US" b="1" dirty="0">
              <a:latin typeface="楷体" panose="02010609060101010101" pitchFamily="49" charset="-122"/>
              <a:ea typeface="楷体" panose="02010609060101010101" pitchFamily="49" charset="-122"/>
            </a:endParaRPr>
          </a:p>
        </p:txBody>
      </p:sp>
      <p:sp>
        <p:nvSpPr>
          <p:cNvPr id="101378" name="标题 1"/>
          <p:cNvSpPr txBox="1"/>
          <p:nvPr/>
        </p:nvSpPr>
        <p:spPr>
          <a:xfrm>
            <a:off x="457200" y="274638"/>
            <a:ext cx="8435975" cy="1143000"/>
          </a:xfrm>
          <a:prstGeom prst="rect">
            <a:avLst/>
          </a:prstGeom>
          <a:noFill/>
          <a:ln w="9525">
            <a:noFill/>
          </a:ln>
        </p:spPr>
        <p:txBody>
          <a:bodyPr anchor="ctr" anchorCtr="0"/>
          <a:p>
            <a:pPr eaLnBrk="0" hangingPunct="0"/>
            <a:r>
              <a:rPr lang="en-US" altLang="zh-CN" sz="3200" b="1" dirty="0">
                <a:latin typeface="Times New Roman" panose="02020603050405020304" pitchFamily="18" charset="0"/>
                <a:ea typeface="楷体" panose="02010609060101010101" pitchFamily="49" charset="-122"/>
              </a:rPr>
              <a:t>3.4.2  </a:t>
            </a:r>
            <a:r>
              <a:rPr lang="zh-CN" altLang="en-US" sz="3200" b="1" dirty="0">
                <a:latin typeface="Times New Roman" panose="02020603050405020304" pitchFamily="18" charset="0"/>
                <a:ea typeface="楷体" panose="02010609060101010101" pitchFamily="49" charset="-122"/>
              </a:rPr>
              <a:t>区域填充算法</a:t>
            </a:r>
            <a:r>
              <a:rPr lang="en-US" altLang="zh-CN" sz="3200" b="1" dirty="0">
                <a:latin typeface="Times New Roman" panose="02020603050405020304" pitchFamily="18" charset="0"/>
                <a:ea typeface="楷体" panose="02010609060101010101" pitchFamily="49" charset="-122"/>
              </a:rPr>
              <a:t>--</a:t>
            </a:r>
            <a:r>
              <a:rPr lang="zh-CN" altLang="en-US" sz="3200" b="1" dirty="0">
                <a:latin typeface="Times New Roman" panose="02020603050405020304" pitchFamily="18" charset="0"/>
                <a:ea typeface="楷体" panose="02010609060101010101" pitchFamily="49" charset="-122"/>
              </a:rPr>
              <a:t>扫描线种子填充</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3"/>
          <p:cNvSpPr>
            <a:spLocks noGrp="1"/>
          </p:cNvSpPr>
          <p:nvPr>
            <p:ph idx="1"/>
          </p:nvPr>
        </p:nvSpPr>
        <p:spPr/>
        <p:txBody>
          <a:bodyPr vert="horz" wrap="square" lIns="91440" tIns="45720" rIns="91440" bIns="45720" anchor="t" anchorCtr="0"/>
          <a:p>
            <a:pPr eaLnBrk="1" hangingPunct="1">
              <a:spcBef>
                <a:spcPts val="600"/>
              </a:spcBef>
              <a:spcAft>
                <a:spcPts val="600"/>
              </a:spcAft>
            </a:pPr>
            <a:r>
              <a:rPr lang="en-US" altLang="en-US" dirty="0">
                <a:latin typeface="楷体" panose="02010609060101010101" pitchFamily="49" charset="-122"/>
                <a:ea typeface="楷体" panose="02010609060101010101" pitchFamily="49" charset="-122"/>
                <a:cs typeface="+mn-cs"/>
                <a:sym typeface="+mn-ea"/>
              </a:rPr>
              <a:t>简单凸多边形</a:t>
            </a:r>
            <a:r>
              <a:rPr lang="en-US" altLang="zh-CN" dirty="0">
                <a:latin typeface="楷体" panose="02010609060101010101" pitchFamily="49" charset="-122"/>
                <a:ea typeface="楷体" panose="02010609060101010101" pitchFamily="49" charset="-122"/>
                <a:cs typeface="+mn-cs"/>
                <a:sym typeface="+mn-ea"/>
              </a:rPr>
              <a:t>—</a:t>
            </a:r>
            <a:r>
              <a:rPr lang="en-US" altLang="en-US" dirty="0">
                <a:latin typeface="楷体" panose="02010609060101010101" pitchFamily="49" charset="-122"/>
                <a:ea typeface="楷体" panose="02010609060101010101" pitchFamily="49" charset="-122"/>
                <a:cs typeface="+mn-cs"/>
                <a:sym typeface="+mn-ea"/>
              </a:rPr>
              <a:t>矩形</a:t>
            </a:r>
            <a:endParaRPr lang="zh-CN" altLang="en-US" sz="2400" dirty="0">
              <a:latin typeface="楷体" panose="02010609060101010101" pitchFamily="49" charset="-122"/>
              <a:ea typeface="楷体" panose="02010609060101010101" pitchFamily="49" charset="-122"/>
              <a:cs typeface="+mn-cs"/>
            </a:endParaRPr>
          </a:p>
          <a:p>
            <a:pPr eaLnBrk="1" hangingPunct="1">
              <a:buNone/>
            </a:pPr>
            <a:r>
              <a:rPr lang="zh-CN" altLang="en-US" sz="2400" dirty="0">
                <a:latin typeface="微软雅黑" panose="020B0503020204020204" pitchFamily="34" charset="-122"/>
                <a:ea typeface="微软雅黑" panose="020B0503020204020204" pitchFamily="34" charset="-122"/>
                <a:cs typeface="+mn-cs"/>
              </a:rPr>
              <a:t>	</a:t>
            </a:r>
            <a:r>
              <a:rPr lang="en-US" altLang="zh-CN" sz="2400" dirty="0">
                <a:latin typeface="微软雅黑" panose="020B0503020204020204" pitchFamily="34" charset="-122"/>
                <a:ea typeface="微软雅黑" panose="020B0503020204020204" pitchFamily="34" charset="-122"/>
                <a:cs typeface="+mn-cs"/>
              </a:rPr>
              <a:t>class Rectangle { int xmin, xmax, ymin, ymax;};</a:t>
            </a:r>
            <a:endParaRPr lang="en-US" altLang="zh-CN" sz="2400" dirty="0">
              <a:latin typeface="微软雅黑" panose="020B0503020204020204" pitchFamily="34" charset="-122"/>
              <a:ea typeface="微软雅黑" panose="020B0503020204020204" pitchFamily="34" charset="-122"/>
              <a:cs typeface="+mn-cs"/>
            </a:endParaRPr>
          </a:p>
          <a:p>
            <a:pPr eaLnBrk="1" hangingPunct="1">
              <a:buNone/>
            </a:pPr>
            <a:r>
              <a:rPr lang="en-US" altLang="zh-CN" sz="2400" dirty="0">
                <a:latin typeface="微软雅黑" panose="020B0503020204020204" pitchFamily="34" charset="-122"/>
                <a:ea typeface="微软雅黑" panose="020B0503020204020204" pitchFamily="34" charset="-122"/>
                <a:cs typeface="+mn-cs"/>
              </a:rPr>
              <a:t>	void  FillRectangle(Rectangle rec, int color)</a:t>
            </a:r>
            <a:endParaRPr lang="en-US" altLang="zh-CN" sz="2400" dirty="0">
              <a:latin typeface="微软雅黑" panose="020B0503020204020204" pitchFamily="34" charset="-122"/>
              <a:ea typeface="微软雅黑" panose="020B0503020204020204" pitchFamily="34" charset="-122"/>
              <a:cs typeface="+mn-cs"/>
            </a:endParaRPr>
          </a:p>
          <a:p>
            <a:pPr eaLnBrk="1" hangingPunct="1">
              <a:buNone/>
            </a:pPr>
            <a:r>
              <a:rPr lang="en-US" altLang="zh-CN" sz="2400" dirty="0">
                <a:latin typeface="微软雅黑" panose="020B0503020204020204" pitchFamily="34" charset="-122"/>
                <a:ea typeface="微软雅黑" panose="020B0503020204020204" pitchFamily="34" charset="-122"/>
                <a:cs typeface="+mn-cs"/>
              </a:rPr>
              <a:t>	{</a:t>
            </a:r>
            <a:endParaRPr lang="en-US" altLang="zh-CN" sz="2400" dirty="0">
              <a:latin typeface="微软雅黑" panose="020B0503020204020204" pitchFamily="34" charset="-122"/>
              <a:ea typeface="微软雅黑" panose="020B0503020204020204" pitchFamily="34" charset="-122"/>
              <a:cs typeface="+mn-cs"/>
            </a:endParaRPr>
          </a:p>
          <a:p>
            <a:pPr lvl="1" eaLnBrk="1" hangingPunct="1">
              <a:buNone/>
            </a:pPr>
            <a:r>
              <a:rPr lang="en-US" altLang="zh-CN" sz="2000" dirty="0">
                <a:latin typeface="微软雅黑" panose="020B0503020204020204" pitchFamily="34" charset="-122"/>
                <a:ea typeface="微软雅黑" panose="020B0503020204020204" pitchFamily="34" charset="-122"/>
              </a:rPr>
              <a:t>  for(y=rect-&gt;ymin; y&lt;=rect-&gt;ymax; y++)</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     for(x=rect-&gt;xmin; x&lt;=rect-&gt;xmax; x++)</a:t>
            </a:r>
            <a:endParaRPr lang="en-US" altLang="zh-CN" sz="2000" dirty="0">
              <a:latin typeface="微软雅黑" panose="020B0503020204020204" pitchFamily="34" charset="-122"/>
              <a:ea typeface="微软雅黑" panose="020B0503020204020204" pitchFamily="34" charset="-122"/>
            </a:endParaRPr>
          </a:p>
          <a:p>
            <a:pPr lvl="1" eaLnBrk="1" hangingPunct="1">
              <a:buNone/>
            </a:pPr>
            <a:r>
              <a:rPr lang="en-US" altLang="zh-CN" sz="2000" dirty="0">
                <a:latin typeface="微软雅黑" panose="020B0503020204020204" pitchFamily="34" charset="-122"/>
                <a:ea typeface="微软雅黑" panose="020B0503020204020204" pitchFamily="34" charset="-122"/>
              </a:rPr>
              <a:t>	     putpixel(x,y,color);</a:t>
            </a:r>
            <a:endParaRPr lang="en-US" altLang="zh-CN" sz="2000" dirty="0">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cs typeface="+mn-cs"/>
              </a:rPr>
              <a:t>	}</a:t>
            </a:r>
            <a:endParaRPr lang="en-US" altLang="zh-CN" sz="2400" dirty="0">
              <a:latin typeface="微软雅黑" panose="020B0503020204020204" pitchFamily="34" charset="-122"/>
              <a:ea typeface="微软雅黑" panose="020B0503020204020204" pitchFamily="34" charset="-122"/>
              <a:cs typeface="+mn-cs"/>
            </a:endParaRPr>
          </a:p>
          <a:p>
            <a:pPr eaLnBrk="1" hangingPunct="1"/>
            <a:r>
              <a:rPr lang="zh-CN" altLang="en-US" dirty="0">
                <a:latin typeface="楷体" panose="02010609060101010101" pitchFamily="49" charset="-122"/>
                <a:ea typeface="楷体" panose="02010609060101010101" pitchFamily="49" charset="-122"/>
                <a:cs typeface="+mn-cs"/>
              </a:rPr>
              <a:t>任意多边形（凸、凹、带内环）如何扫描转换？</a:t>
            </a:r>
            <a:endParaRPr lang="zh-CN" altLang="en-US" dirty="0">
              <a:latin typeface="楷体" panose="02010609060101010101" pitchFamily="49" charset="-122"/>
              <a:ea typeface="楷体" panose="02010609060101010101" pitchFamily="49"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p:txBody>
          <a:bodyPr vert="horz" wrap="square" lIns="91440" tIns="45720" rIns="91440" bIns="45720" numCol="1" anchor="ctr"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多边形填充（</a:t>
            </a:r>
            <a:r>
              <a:rPr kumimoji="0" lang="zh-CN" altLang="en-US" sz="2400" b="1" i="0" u="none" strike="noStrike" kern="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多边形</a:t>
            </a:r>
            <a:r>
              <a:rPr kumimoji="0" lang="zh-CN" altLang="en-US" sz="2400" b="1"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扫描转换）与</a:t>
            </a:r>
            <a:r>
              <a:rPr kumimoji="0" lang="zh-CN" altLang="en-US" sz="2400" b="1" i="0" u="none" strike="noStrike" kern="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区域填充</a:t>
            </a:r>
            <a:r>
              <a:rPr kumimoji="0" lang="zh-CN" altLang="en-US" sz="2400" b="1"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的比较（</a:t>
            </a:r>
            <a:r>
              <a:rPr kumimoji="0" lang="zh-CN" altLang="en-US" sz="2400" b="1" i="0" u="none" strike="noStrike" kern="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补充</a:t>
            </a:r>
            <a:r>
              <a:rPr kumimoji="0"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rPr>
              <a:t>）</a:t>
            </a:r>
            <a:endParaRPr kumimoji="0" lang="zh-CN" altLang="en-US" sz="2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endParaRPr>
          </a:p>
        </p:txBody>
      </p:sp>
      <p:sp>
        <p:nvSpPr>
          <p:cNvPr id="102402" name="内容占位符 2"/>
          <p:cNvSpPr>
            <a:spLocks noGrp="1"/>
          </p:cNvSpPr>
          <p:nvPr>
            <p:ph idx="4294967295"/>
          </p:nvPr>
        </p:nvSpPr>
        <p:spPr>
          <a:xfrm>
            <a:off x="395288" y="1412875"/>
            <a:ext cx="8424862" cy="4713288"/>
          </a:xfrm>
        </p:spPr>
        <p:txBody>
          <a:bodyPr vert="horz" wrap="square" lIns="91440" tIns="45720" rIns="91440" bIns="45720" anchor="t" anchorCtr="0"/>
          <a:p>
            <a:pPr marL="365125" indent="-282575" eaLnBrk="1" hangingPunct="1"/>
            <a:r>
              <a:rPr lang="zh-CN" altLang="en-US" sz="2400" b="1" dirty="0">
                <a:latin typeface="楷体" panose="02010609060101010101" pitchFamily="49" charset="-122"/>
                <a:ea typeface="楷体" panose="02010609060101010101" pitchFamily="49" charset="-122"/>
              </a:rPr>
              <a:t>多边形扫描转换与区域填充是光栅图形中两类典型的面着色问题，在真实感图形学中广泛应用，一定条件下可以转换，也有明显区别。</a:t>
            </a:r>
            <a:endParaRPr lang="zh-CN" altLang="en-US" sz="2400" b="1" dirty="0">
              <a:latin typeface="楷体" panose="02010609060101010101" pitchFamily="49" charset="-122"/>
              <a:ea typeface="楷体" panose="02010609060101010101" pitchFamily="49" charset="-122"/>
            </a:endParaRPr>
          </a:p>
          <a:p>
            <a:pPr marL="640080" lvl="1" indent="-236855" eaLnBrk="1" hangingPunct="1"/>
            <a:r>
              <a:rPr lang="zh-CN" altLang="en-US" sz="2400" b="1" dirty="0">
                <a:solidFill>
                  <a:srgbClr val="3333FF"/>
                </a:solidFill>
                <a:latin typeface="楷体" panose="02010609060101010101" pitchFamily="49" charset="-122"/>
                <a:ea typeface="楷体" panose="02010609060101010101" pitchFamily="49" charset="-122"/>
              </a:rPr>
              <a:t>基本思想不同</a:t>
            </a:r>
            <a:r>
              <a:rPr lang="zh-CN" altLang="en-US" sz="2400" b="1" dirty="0">
                <a:latin typeface="楷体" panose="02010609060101010101" pitchFamily="49" charset="-122"/>
                <a:ea typeface="楷体" panose="02010609060101010101" pitchFamily="49" charset="-122"/>
              </a:rPr>
              <a:t>：多边形扫描转换是指将多边形的顶点表示转换成点阵表示，而区域填充只改变了区域的颜色，没有改变区域的表示方法。</a:t>
            </a:r>
            <a:endParaRPr lang="zh-CN" altLang="en-US" sz="2400" b="1" dirty="0">
              <a:latin typeface="楷体" panose="02010609060101010101" pitchFamily="49" charset="-122"/>
              <a:ea typeface="楷体" panose="02010609060101010101" pitchFamily="49" charset="-122"/>
            </a:endParaRPr>
          </a:p>
          <a:p>
            <a:pPr marL="640080" lvl="1" indent="-236855" eaLnBrk="1" hangingPunct="1"/>
            <a:r>
              <a:rPr lang="zh-CN" altLang="en-US" sz="2400" b="1" dirty="0">
                <a:solidFill>
                  <a:srgbClr val="3333FF"/>
                </a:solidFill>
                <a:latin typeface="楷体" panose="02010609060101010101" pitchFamily="49" charset="-122"/>
                <a:ea typeface="楷体" panose="02010609060101010101" pitchFamily="49" charset="-122"/>
              </a:rPr>
              <a:t>对边界的要求不同</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marL="640080" lvl="1" indent="-236855" eaLnBrk="1" hangingPunct="1"/>
            <a:r>
              <a:rPr lang="zh-CN" altLang="en-US" sz="2400" b="1" dirty="0">
                <a:solidFill>
                  <a:srgbClr val="3333FF"/>
                </a:solidFill>
                <a:latin typeface="楷体" panose="02010609060101010101" pitchFamily="49" charset="-122"/>
                <a:ea typeface="楷体" panose="02010609060101010101" pitchFamily="49" charset="-122"/>
              </a:rPr>
              <a:t>基于的条件不同</a:t>
            </a:r>
            <a:r>
              <a:rPr lang="zh-CN" altLang="en-US" sz="2400" b="1" dirty="0">
                <a:latin typeface="楷体" panose="02010609060101010101" pitchFamily="49" charset="-122"/>
                <a:ea typeface="楷体" panose="02010609060101010101" pitchFamily="49" charset="-122"/>
              </a:rPr>
              <a:t>：一个是从多边形的边界</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顶点</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出发，利用多种形式的连贯性进行填充；另一个是从种子点出发。</a:t>
            </a:r>
            <a:endParaRPr lang="en-US" altLang="zh-CN" sz="2400" b="1" dirty="0">
              <a:latin typeface="楷体" panose="02010609060101010101" pitchFamily="49" charset="-122"/>
              <a:ea typeface="楷体" panose="02010609060101010101" pitchFamily="49" charset="-122"/>
            </a:endParaRPr>
          </a:p>
          <a:p>
            <a:pPr marL="640080" lvl="1" indent="-236855" eaLnBrk="1" hangingPunct="1"/>
            <a:r>
              <a:rPr lang="zh-CN" altLang="en-US" sz="2400" b="1" dirty="0">
                <a:solidFill>
                  <a:srgbClr val="3333FF"/>
                </a:solidFill>
                <a:latin typeface="楷体" panose="02010609060101010101" pitchFamily="49" charset="-122"/>
                <a:ea typeface="楷体" panose="02010609060101010101" pitchFamily="49" charset="-122"/>
              </a:rPr>
              <a:t>应用不同。</a:t>
            </a:r>
            <a:endParaRPr lang="zh-CN" altLang="en-US" sz="2400" b="1" dirty="0">
              <a:solidFill>
                <a:srgbClr val="3333FF"/>
              </a:solidFill>
              <a:latin typeface="楷体" panose="02010609060101010101" pitchFamily="49" charset="-122"/>
              <a:ea typeface="楷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idx="4294967295"/>
          </p:nvPr>
        </p:nvSpPr>
        <p:spPr>
          <a:xfrm>
            <a:off x="457200" y="274638"/>
            <a:ext cx="8229600" cy="823912"/>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 </a:t>
            </a:r>
            <a:r>
              <a:rPr lang="zh-CN" altLang="en-US" sz="3200" b="1" dirty="0">
                <a:latin typeface="Times New Roman" panose="02020603050405020304" pitchFamily="18" charset="0"/>
                <a:ea typeface="楷体" panose="02010609060101010101" pitchFamily="49" charset="-122"/>
              </a:rPr>
              <a:t>字符</a:t>
            </a:r>
            <a:endParaRPr lang="zh-CN" altLang="zh-CN" sz="3200" b="1" dirty="0">
              <a:latin typeface="Times New Roman" panose="02020603050405020304" pitchFamily="18" charset="0"/>
              <a:ea typeface="楷体" panose="02010609060101010101" pitchFamily="49" charset="-122"/>
            </a:endParaRPr>
          </a:p>
        </p:txBody>
      </p:sp>
      <p:sp>
        <p:nvSpPr>
          <p:cNvPr id="87043" name="Rectangle 3"/>
          <p:cNvSpPr>
            <a:spLocks noGrp="1" noChangeArrowheads="1"/>
          </p:cNvSpPr>
          <p:nvPr>
            <p:ph idx="4294967295"/>
          </p:nvPr>
        </p:nvSpPr>
        <p:spPr>
          <a:xfrm>
            <a:off x="203200" y="1098550"/>
            <a:ext cx="8707755" cy="4695825"/>
          </a:xfrm>
        </p:spPr>
        <p:txBody>
          <a:bodyPr vert="horz" wrap="square" lIns="91440" tIns="45720" rIns="91440" bIns="45720" numCol="1" anchor="t" anchorCtr="0" compatLnSpc="1"/>
          <a:lstStyle/>
          <a:p>
            <a:pPr marL="0" marR="0" lvl="0" indent="-457200" algn="l" defTabSz="914400" rtl="0" eaLnBrk="1" fontAlgn="base" latinLnBrk="0" hangingPunct="1">
              <a:lnSpc>
                <a:spcPct val="110000"/>
              </a:lnSpc>
              <a:spcBef>
                <a:spcPts val="0"/>
              </a:spcBef>
              <a:spcAft>
                <a:spcPct val="0"/>
              </a:spcAft>
              <a:buClrTx/>
              <a:buSzTx/>
              <a:buFontTx/>
              <a:buChar char="•"/>
              <a:defRPr/>
            </a:pP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rPr>
              <a:t>计算机中字符由一个数字编码唯一标识，它所对应的编码由它所属的字符集决定</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rPr>
              <a:t>ASCII</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“美国信息交换用标准代码集”(American Standard Code for Information </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Interchange)</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742950" marR="0" lvl="1"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汉字字符集</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GB2312 </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中华人民共和国国家标准信息交换编码</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。区位码   </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94*94 </a:t>
            </a:r>
            <a:r>
              <a:rPr kumimoji="0" lang="zh-CN" altLang="en-US" sz="2400" b="1" i="0" u="none" strike="noStrike" kern="0" cap="none" spc="0" normalizeH="0" baseline="0" noProof="0" dirty="0" smtClean="0">
                <a:ln>
                  <a:noFill/>
                </a:ln>
                <a:solidFill>
                  <a:srgbClr val="800080"/>
                </a:solidFill>
                <a:effectLst/>
                <a:uLnTx/>
                <a:uFillTx/>
                <a:latin typeface="Times New Roman" panose="02020603050405020304" pitchFamily="18" charset="0"/>
                <a:ea typeface="楷体" panose="02010609060101010101" pitchFamily="49" charset="-122"/>
                <a:cs typeface="+mn-cs"/>
                <a:sym typeface="+mn-ea"/>
              </a:rPr>
              <a:t>两个字节，</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最高位1（6763个汉字，482</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个符号）</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endParaRPr>
          </a:p>
          <a:p>
            <a:pPr marL="1200150" marR="0" lvl="2"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zh-CN" altLang="en-US"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如何区分</a:t>
            </a:r>
            <a:r>
              <a:rPr kumimoji="0" lang="en-US" altLang="zh-CN" sz="2055"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rPr>
              <a:t>ASCII</a:t>
            </a:r>
            <a:r>
              <a:rPr kumimoji="0" lang="zh-CN" altLang="en-US" sz="2055"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rPr>
              <a:t>码和汉字国标码</a:t>
            </a:r>
            <a:r>
              <a:rPr kumimoji="0" lang="zh-CN" altLang="en-US"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 看</a:t>
            </a:r>
            <a:r>
              <a:rPr kumimoji="0" lang="zh-CN" altLang="en-US"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最高位</a:t>
            </a:r>
            <a:r>
              <a:rPr kumimoji="0" lang="en-US" altLang="zh-CN" sz="2055"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ea"/>
              </a:rPr>
              <a:t>0</a:t>
            </a:r>
            <a:r>
              <a:rPr kumimoji="0" lang="zh-CN" altLang="en-US"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还是</a:t>
            </a:r>
            <a:r>
              <a:rPr kumimoji="0" lang="en-US" altLang="zh-CN"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1</a:t>
            </a:r>
            <a:endParaRPr kumimoji="0" lang="en-US" altLang="zh-CN" sz="2055"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742950" marR="0" lvl="1"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Unicode</a:t>
            </a: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是一种能够表示全球所有文字和符号的字符编码系统</a:t>
            </a:r>
            <a:r>
              <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rPr>
              <a:t>      </a:t>
            </a:r>
            <a:endParaRPr kumimoji="0" lang="en-US" altLang="zh-CN" sz="24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1200150" marR="0" lvl="2"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lang="en-US" altLang="zh-CN" sz="2050" b="1" noProof="0" dirty="0" smtClean="0">
                <a:ln>
                  <a:noFill/>
                </a:ln>
                <a:effectLst/>
                <a:uLnTx/>
                <a:uFillTx/>
                <a:latin typeface="Times New Roman" panose="02020603050405020304" pitchFamily="18" charset="0"/>
                <a:ea typeface="楷体" panose="02010609060101010101" pitchFamily="49" charset="-122"/>
                <a:cs typeface="+mn-ea"/>
                <a:sym typeface="+mn-ea"/>
              </a:rPr>
              <a:t>Unicode</a:t>
            </a:r>
            <a:r>
              <a:rPr lang="zh-CN" altLang="en-US" sz="2050" b="1" noProof="0" dirty="0" smtClean="0">
                <a:ln>
                  <a:noFill/>
                </a:ln>
                <a:effectLst/>
                <a:uLnTx/>
                <a:uFillTx/>
                <a:latin typeface="Times New Roman" panose="02020603050405020304" pitchFamily="18" charset="0"/>
                <a:ea typeface="楷体" panose="02010609060101010101" pitchFamily="49" charset="-122"/>
                <a:cs typeface="+mn-ea"/>
                <a:sym typeface="+mn-ea"/>
              </a:rPr>
              <a:t>中，一个汉字占用</a:t>
            </a:r>
            <a:r>
              <a:rPr lang="en-US" altLang="zh-CN" sz="2050" b="1" noProof="0" dirty="0" smtClean="0">
                <a:ln>
                  <a:noFill/>
                </a:ln>
                <a:effectLst/>
                <a:uLnTx/>
                <a:uFillTx/>
                <a:latin typeface="Times New Roman" panose="02020603050405020304" pitchFamily="18" charset="0"/>
                <a:ea typeface="楷体" panose="02010609060101010101" pitchFamily="49" charset="-122"/>
                <a:cs typeface="+mn-ea"/>
                <a:sym typeface="+mn-ea"/>
              </a:rPr>
              <a:t>2-4</a:t>
            </a:r>
            <a:r>
              <a:rPr lang="zh-CN" altLang="en-US" sz="2050" b="1" noProof="0" dirty="0" smtClean="0">
                <a:ln>
                  <a:noFill/>
                </a:ln>
                <a:effectLst/>
                <a:uLnTx/>
                <a:uFillTx/>
                <a:latin typeface="Times New Roman" panose="02020603050405020304" pitchFamily="18" charset="0"/>
                <a:ea typeface="楷体" panose="02010609060101010101" pitchFamily="49" charset="-122"/>
                <a:cs typeface="+mn-ea"/>
                <a:sym typeface="+mn-ea"/>
              </a:rPr>
              <a:t>个字节</a:t>
            </a:r>
            <a:endParaRPr kumimoji="0" lang="en-US" altLang="zh-CN" sz="2055"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ea"/>
            </a:endParaRPr>
          </a:p>
          <a:p>
            <a:pPr marL="1200150" marR="0" lvl="2" indent="-28575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en-US" altLang="zh-CN" sz="2055"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ea"/>
              </a:rPr>
              <a:t>优点是可使用一个统一的编码来表示所有的字符和符号，因此可以避免因为不同编码方案之间的兼容性而导致的乱码问题。</a:t>
            </a:r>
            <a:endParaRPr kumimoji="0" lang="zh-CN"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noProof="0" dirty="0" smtClean="0">
                <a:ln>
                  <a:noFill/>
                </a:ln>
                <a:effectLst/>
                <a:uLnTx/>
                <a:uFillTx/>
                <a:latin typeface="Times New Roman" panose="02020603050405020304" pitchFamily="18" charset="0"/>
                <a:sym typeface="+mn-ea"/>
              </a:rPr>
              <a:t>这只是计算机内的表示和存储形式，那么如何显示字符？即字形如何表示</a:t>
            </a:r>
            <a:endParaRPr kumimoji="0" lang="zh-CN" altLang="zh-CN" b="1" i="0" u="none" strike="noStrike" kern="0" cap="none" spc="0" normalizeH="0" baseline="0" noProof="0" dirty="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3"/>
          <p:cNvSpPr>
            <a:spLocks noGrp="1"/>
          </p:cNvSpPr>
          <p:nvPr>
            <p:ph idx="1"/>
          </p:nvPr>
        </p:nvSpPr>
        <p:spPr>
          <a:xfrm>
            <a:off x="349885" y="1196975"/>
            <a:ext cx="8569325" cy="4929505"/>
          </a:xfrm>
        </p:spPr>
        <p:txBody>
          <a:bodyPr vert="horz" wrap="square" lIns="91440" tIns="45720" rIns="91440" bIns="45720" anchor="t" anchorCtr="0"/>
          <a:p>
            <a:pPr eaLnBrk="1" hangingPunct="1"/>
            <a:r>
              <a:rPr lang="zh-CN" altLang="en-US" b="1" dirty="0">
                <a:latin typeface="楷体" panose="02010609060101010101" pitchFamily="49" charset="-122"/>
                <a:ea typeface="楷体" panose="02010609060101010101" pitchFamily="49" charset="-122"/>
                <a:cs typeface="+mn-cs"/>
              </a:rPr>
              <a:t>字库：字库中储存了每个字符的图形信息</a:t>
            </a:r>
            <a:endParaRPr lang="en-US" altLang="zh-CN" b="1" dirty="0">
              <a:latin typeface="楷体" panose="02010609060101010101" pitchFamily="49" charset="-122"/>
              <a:ea typeface="楷体" panose="02010609060101010101" pitchFamily="49" charset="-122"/>
              <a:cs typeface="+mn-cs"/>
            </a:endParaRPr>
          </a:p>
          <a:p>
            <a:pPr eaLnBrk="1" hangingPunct="1"/>
            <a:r>
              <a:rPr lang="zh-CN" altLang="en-US" b="1" dirty="0">
                <a:latin typeface="楷体" panose="02010609060101010101" pitchFamily="49" charset="-122"/>
                <a:ea typeface="楷体" panose="02010609060101010101" pitchFamily="49" charset="-122"/>
                <a:cs typeface="+mn-cs"/>
              </a:rPr>
              <a:t>在计算机图形学中，字符可以用不同的方式表达和生成。常用的方法有</a:t>
            </a:r>
            <a:r>
              <a:rPr lang="zh-CN" altLang="en-US" b="1" dirty="0">
                <a:solidFill>
                  <a:srgbClr val="FF0000"/>
                </a:solidFill>
                <a:latin typeface="楷体" panose="02010609060101010101" pitchFamily="49" charset="-122"/>
                <a:ea typeface="楷体" panose="02010609060101010101" pitchFamily="49" charset="-122"/>
                <a:cs typeface="+mn-cs"/>
              </a:rPr>
              <a:t>点阵式</a:t>
            </a:r>
            <a:r>
              <a:rPr lang="zh-CN" altLang="en-US" b="1" dirty="0">
                <a:latin typeface="楷体" panose="02010609060101010101" pitchFamily="49" charset="-122"/>
                <a:ea typeface="楷体" panose="02010609060101010101" pitchFamily="49" charset="-122"/>
                <a:cs typeface="+mn-cs"/>
              </a:rPr>
              <a:t>、</a:t>
            </a:r>
            <a:r>
              <a:rPr lang="zh-CN" altLang="en-US" b="1" dirty="0">
                <a:solidFill>
                  <a:srgbClr val="FF0000"/>
                </a:solidFill>
                <a:latin typeface="楷体" panose="02010609060101010101" pitchFamily="49" charset="-122"/>
                <a:ea typeface="楷体" panose="02010609060101010101" pitchFamily="49" charset="-122"/>
                <a:cs typeface="+mn-cs"/>
              </a:rPr>
              <a:t>矢量式</a:t>
            </a:r>
            <a:r>
              <a:rPr lang="zh-CN" altLang="en-US" b="1" dirty="0">
                <a:latin typeface="楷体" panose="02010609060101010101" pitchFamily="49" charset="-122"/>
                <a:ea typeface="楷体" panose="02010609060101010101" pitchFamily="49" charset="-122"/>
                <a:cs typeface="+mn-cs"/>
              </a:rPr>
              <a:t>。</a:t>
            </a:r>
            <a:endParaRPr lang="zh-CN" altLang="en-US" b="1" dirty="0">
              <a:latin typeface="楷体" panose="02010609060101010101" pitchFamily="49" charset="-122"/>
              <a:ea typeface="楷体" panose="02010609060101010101" pitchFamily="49" charset="-122"/>
              <a:cs typeface="+mn-cs"/>
            </a:endParaRPr>
          </a:p>
          <a:p>
            <a:pPr eaLnBrk="1" hangingPunct="1"/>
            <a:endParaRPr lang="en-US" altLang="zh-CN" dirty="0">
              <a:latin typeface="华文楷体" panose="02010600040101010101" pitchFamily="2" charset="-122"/>
              <a:ea typeface="华文楷体" panose="02010600040101010101" pitchFamily="2" charset="-122"/>
              <a:cs typeface="+mn-cs"/>
            </a:endParaRPr>
          </a:p>
        </p:txBody>
      </p:sp>
      <p:pic>
        <p:nvPicPr>
          <p:cNvPr id="104450" name="Picture 4" descr="chapte2-57"/>
          <p:cNvPicPr>
            <a:picLocks noChangeAspect="1"/>
          </p:cNvPicPr>
          <p:nvPr/>
        </p:nvPicPr>
        <p:blipFill>
          <a:blip r:embed="rId1"/>
          <a:stretch>
            <a:fillRect/>
          </a:stretch>
        </p:blipFill>
        <p:spPr>
          <a:xfrm>
            <a:off x="1403350" y="3573463"/>
            <a:ext cx="5219700" cy="1628775"/>
          </a:xfrm>
          <a:prstGeom prst="rect">
            <a:avLst/>
          </a:prstGeom>
          <a:noFill/>
          <a:ln w="9525">
            <a:noFill/>
          </a:ln>
        </p:spPr>
      </p:pic>
      <p:sp>
        <p:nvSpPr>
          <p:cNvPr id="104451" name="Rectangle 2"/>
          <p:cNvSpPr>
            <a:spLocks noGrp="1"/>
          </p:cNvSpPr>
          <p:nvPr>
            <p:ph type="title"/>
          </p:nvPr>
        </p:nvSpPr>
        <p:spPr>
          <a:xfrm>
            <a:off x="457200" y="274638"/>
            <a:ext cx="8229600" cy="823912"/>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 </a:t>
            </a:r>
            <a:r>
              <a:rPr lang="zh-CN" altLang="en-US" sz="3200" b="1" dirty="0">
                <a:latin typeface="Times New Roman" panose="02020603050405020304" pitchFamily="18" charset="0"/>
                <a:ea typeface="楷体" panose="02010609060101010101" pitchFamily="49" charset="-122"/>
              </a:rPr>
              <a:t>字符</a:t>
            </a:r>
            <a:endParaRPr lang="zh-CN" altLang="zh-CN" sz="3200" b="1" dirty="0">
              <a:latin typeface="Times New Roman" panose="02020603050405020304" pitchFamily="18" charset="0"/>
              <a:ea typeface="楷体" panose="02010609060101010101" pitchFamily="49" charset="-122"/>
            </a:endParaRPr>
          </a:p>
        </p:txBody>
      </p:sp>
      <p:sp>
        <p:nvSpPr>
          <p:cNvPr id="104452" name="TextBox 1"/>
          <p:cNvSpPr txBox="1"/>
          <p:nvPr/>
        </p:nvSpPr>
        <p:spPr>
          <a:xfrm>
            <a:off x="1439863" y="5445125"/>
            <a:ext cx="5399087" cy="369888"/>
          </a:xfrm>
          <a:prstGeom prst="rect">
            <a:avLst/>
          </a:prstGeom>
          <a:noFill/>
          <a:ln w="9525">
            <a:noFill/>
          </a:ln>
        </p:spPr>
        <p:txBody>
          <a:bodyPr anchor="t" anchorCtr="0">
            <a:spAutoFit/>
          </a:bodyPr>
          <a:p>
            <a:r>
              <a:rPr lang="zh-CN" altLang="en-US" dirty="0">
                <a:latin typeface="Arial" panose="020B0604020202020204" pitchFamily="34" charset="0"/>
                <a:ea typeface="华文楷体" panose="02010600040101010101" pitchFamily="2" charset="-122"/>
              </a:rPr>
              <a:t>点阵字符   点阵字库中的位图表示   矢量轮廓字符</a:t>
            </a:r>
            <a:endParaRPr lang="zh-CN" altLang="en-US" dirty="0">
              <a:latin typeface="Arial" panose="020B0604020202020204" pitchFamily="34" charset="0"/>
              <a:ea typeface="华文楷体" panose="0201060004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p:nvPr>
        </p:nvSpPr>
        <p:spPr>
          <a:xfrm>
            <a:off x="457200" y="274638"/>
            <a:ext cx="8229600" cy="8509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3.5.2 </a:t>
            </a:r>
            <a:r>
              <a:rPr lang="zh-CN" altLang="en-US" sz="3200" b="1" dirty="0">
                <a:latin typeface="Times New Roman" panose="02020603050405020304" pitchFamily="18" charset="0"/>
                <a:ea typeface="楷体" panose="02010609060101010101" pitchFamily="49" charset="-122"/>
              </a:rPr>
              <a:t>点阵字符</a:t>
            </a:r>
            <a:endParaRPr lang="zh-CN" altLang="en-US" sz="3200" b="1" dirty="0">
              <a:latin typeface="Times New Roman" panose="02020603050405020304" pitchFamily="18" charset="0"/>
              <a:ea typeface="楷体" panose="02010609060101010101" pitchFamily="49" charset="-122"/>
            </a:endParaRPr>
          </a:p>
        </p:txBody>
      </p:sp>
      <p:sp>
        <p:nvSpPr>
          <p:cNvPr id="106498" name="文本占位符 2"/>
          <p:cNvSpPr>
            <a:spLocks noGrp="1"/>
          </p:cNvSpPr>
          <p:nvPr>
            <p:ph idx="1"/>
          </p:nvPr>
        </p:nvSpPr>
        <p:spPr>
          <a:xfrm>
            <a:off x="250825" y="1341438"/>
            <a:ext cx="8642350" cy="1397000"/>
          </a:xfrm>
        </p:spPr>
        <p:txBody>
          <a:bodyPr vert="horz" wrap="square" lIns="91440" tIns="45720" rIns="91440" bIns="45720" anchor="t" anchorCtr="0"/>
          <a:p>
            <a:pPr eaLnBrk="1" hangingPunct="1"/>
            <a:r>
              <a:rPr lang="zh-CN" altLang="en-US" b="1" dirty="0">
                <a:latin typeface="楷体" panose="02010609060101010101" pitchFamily="49" charset="-122"/>
                <a:ea typeface="楷体" panose="02010609060101010101" pitchFamily="49" charset="-122"/>
                <a:cs typeface="+mn-cs"/>
              </a:rPr>
              <a:t>点阵字符将字符表示为一个二值位图，由位图像素的不同值表达字符的形状。常用的点阵大</a:t>
            </a:r>
            <a:r>
              <a:rPr lang="zh-CN" altLang="en-US" b="1" dirty="0">
                <a:latin typeface="Times New Roman" panose="02020603050405020304" pitchFamily="18" charset="0"/>
                <a:ea typeface="楷体" panose="02010609060101010101" pitchFamily="49" charset="-122"/>
                <a:cs typeface="+mn-cs"/>
              </a:rPr>
              <a:t>小有</a:t>
            </a:r>
            <a:r>
              <a:rPr lang="en-US" altLang="zh-CN" b="1" dirty="0">
                <a:latin typeface="Times New Roman" panose="02020603050405020304" pitchFamily="18" charset="0"/>
                <a:ea typeface="楷体" panose="02010609060101010101" pitchFamily="49" charset="-122"/>
                <a:cs typeface="+mn-cs"/>
              </a:rPr>
              <a:t>7*9</a:t>
            </a:r>
            <a:r>
              <a:rPr lang="zh-CN" altLang="en-US" b="1" dirty="0">
                <a:latin typeface="Times New Roman" panose="02020603050405020304" pitchFamily="18" charset="0"/>
                <a:ea typeface="楷体" panose="02010609060101010101" pitchFamily="49" charset="-122"/>
                <a:cs typeface="+mn-cs"/>
              </a:rPr>
              <a:t>、</a:t>
            </a:r>
            <a:r>
              <a:rPr lang="en-US" altLang="zh-CN" b="1" dirty="0">
                <a:latin typeface="Times New Roman" panose="02020603050405020304" pitchFamily="18" charset="0"/>
                <a:ea typeface="楷体" panose="02010609060101010101" pitchFamily="49" charset="-122"/>
                <a:cs typeface="+mn-cs"/>
              </a:rPr>
              <a:t>16*24</a:t>
            </a:r>
            <a:r>
              <a:rPr lang="zh-CN" altLang="en-US" b="1" dirty="0">
                <a:latin typeface="Times New Roman" panose="02020603050405020304" pitchFamily="18" charset="0"/>
                <a:ea typeface="楷体" panose="02010609060101010101" pitchFamily="49" charset="-122"/>
                <a:cs typeface="+mn-cs"/>
              </a:rPr>
              <a:t>等。</a:t>
            </a:r>
            <a:endParaRPr lang="zh-CN" altLang="en-US" b="1" dirty="0">
              <a:latin typeface="Times New Roman" panose="02020603050405020304" pitchFamily="18" charset="0"/>
              <a:ea typeface="楷体" panose="02010609060101010101" pitchFamily="49" charset="-122"/>
              <a:cs typeface="+mn-cs"/>
            </a:endParaRPr>
          </a:p>
        </p:txBody>
      </p:sp>
      <p:sp>
        <p:nvSpPr>
          <p:cNvPr id="106499" name="文本占位符 2"/>
          <p:cNvSpPr/>
          <p:nvPr/>
        </p:nvSpPr>
        <p:spPr>
          <a:xfrm>
            <a:off x="490538" y="5445125"/>
            <a:ext cx="8229600" cy="965200"/>
          </a:xfrm>
          <a:prstGeom prst="rect">
            <a:avLst/>
          </a:prstGeom>
          <a:noFill/>
          <a:ln w="9525">
            <a:noFill/>
          </a:ln>
        </p:spPr>
        <p:txBody>
          <a:bodyPr anchor="t" anchorCtr="0"/>
          <a:p>
            <a:pPr marL="342900" indent="-342900">
              <a:spcBef>
                <a:spcPct val="20000"/>
              </a:spcBef>
            </a:pPr>
            <a:r>
              <a:rPr lang="zh-CN" altLang="en-US" sz="2800" b="1" dirty="0">
                <a:latin typeface="楷体" panose="02010609060101010101" pitchFamily="49" charset="-122"/>
                <a:ea typeface="楷体" panose="02010609060101010101" pitchFamily="49" charset="-122"/>
              </a:rPr>
              <a:t>思考：如何变换字体？放大，粗体</a:t>
            </a:r>
            <a:endParaRPr lang="zh-CN" altLang="en-US" sz="2800" b="1" dirty="0">
              <a:latin typeface="楷体" panose="02010609060101010101" pitchFamily="49" charset="-122"/>
              <a:ea typeface="楷体" panose="02010609060101010101" pitchFamily="49" charset="-122"/>
            </a:endParaRPr>
          </a:p>
        </p:txBody>
      </p:sp>
      <p:pic>
        <p:nvPicPr>
          <p:cNvPr id="106500" name="Picture 11"/>
          <p:cNvPicPr>
            <a:picLocks noChangeAspect="1"/>
          </p:cNvPicPr>
          <p:nvPr/>
        </p:nvPicPr>
        <p:blipFill>
          <a:blip r:embed="rId1"/>
          <a:stretch>
            <a:fillRect/>
          </a:stretch>
        </p:blipFill>
        <p:spPr>
          <a:xfrm>
            <a:off x="2843213" y="2711450"/>
            <a:ext cx="3705225" cy="2733675"/>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3"/>
          <p:cNvSpPr>
            <a:spLocks noGrp="1" noRot="1"/>
          </p:cNvSpPr>
          <p:nvPr>
            <p:ph type="body" idx="4294967295"/>
          </p:nvPr>
        </p:nvSpPr>
        <p:spPr>
          <a:xfrm>
            <a:off x="274638" y="1125538"/>
            <a:ext cx="5838825" cy="4060825"/>
          </a:xfrm>
        </p:spPr>
        <p:txBody>
          <a:bodyPr vert="horz" wrap="square" lIns="91440" tIns="45720" rIns="91440" bIns="45720" anchor="t" anchorCtr="0"/>
          <a:p>
            <a:pPr eaLnBrk="1" hangingPunct="1">
              <a:lnSpc>
                <a:spcPct val="90000"/>
              </a:lnSpc>
              <a:buNone/>
            </a:pPr>
            <a:r>
              <a:rPr lang="zh-CN" altLang="en-US" sz="2400" dirty="0">
                <a:latin typeface="楷体" panose="02010609060101010101" pitchFamily="49" charset="-122"/>
                <a:ea typeface="楷体" panose="02010609060101010101" pitchFamily="49" charset="-122"/>
              </a:rPr>
              <a:t>点阵字符就是位图</a:t>
            </a:r>
            <a:endParaRPr lang="zh-CN" altLang="en-US" sz="2400" dirty="0">
              <a:latin typeface="楷体" panose="02010609060101010101" pitchFamily="49" charset="-122"/>
              <a:ea typeface="楷体" panose="02010609060101010101" pitchFamily="49" charset="-122"/>
            </a:endParaRPr>
          </a:p>
          <a:p>
            <a:pPr algn="just" eaLnBrk="1" hangingPunct="1">
              <a:lnSpc>
                <a:spcPct val="90000"/>
              </a:lnSpc>
            </a:pPr>
            <a:r>
              <a:rPr lang="en-US" altLang="zh-CN" sz="2400" dirty="0">
                <a:solidFill>
                  <a:srgbClr val="FF0000"/>
                </a:solidFill>
                <a:latin typeface="Times New Roman" panose="02020603050405020304" pitchFamily="18" charset="0"/>
              </a:rPr>
              <a:t>1 1 1 1 1 1 </a:t>
            </a:r>
            <a:r>
              <a:rPr lang="en-US" altLang="zh-CN" sz="2400" dirty="0">
                <a:latin typeface="Times New Roman" panose="02020603050405020304" pitchFamily="18" charset="0"/>
              </a:rPr>
              <a:t>0 0     0FCH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66H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66H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1 1 1 </a:t>
            </a:r>
            <a:r>
              <a:rPr lang="en-US" altLang="zh-CN" sz="2400" dirty="0">
                <a:latin typeface="Times New Roman" panose="02020603050405020304" pitchFamily="18" charset="0"/>
              </a:rPr>
              <a:t>0 0      7CH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0 0 0 0      60H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a:t>
            </a:r>
            <a:r>
              <a:rPr lang="en-US" altLang="zh-CN" sz="2400" dirty="0">
                <a:solidFill>
                  <a:srgbClr val="FF0000"/>
                </a:solidFill>
                <a:latin typeface="Times New Roman" panose="02020603050405020304" pitchFamily="18" charset="0"/>
              </a:rPr>
              <a:t>1 1</a:t>
            </a:r>
            <a:r>
              <a:rPr lang="en-US" altLang="zh-CN" sz="2400" dirty="0">
                <a:latin typeface="Times New Roman" panose="02020603050405020304" pitchFamily="18" charset="0"/>
              </a:rPr>
              <a:t> 0 0 0 0 0      60H</a:t>
            </a:r>
            <a:endParaRPr lang="en-US" altLang="zh-CN" sz="2400" dirty="0">
              <a:latin typeface="Times New Roman" panose="02020603050405020304" pitchFamily="18" charset="0"/>
            </a:endParaRPr>
          </a:p>
          <a:p>
            <a:pPr algn="just" eaLnBrk="1" hangingPunct="1">
              <a:lnSpc>
                <a:spcPct val="90000"/>
              </a:lnSpc>
            </a:pPr>
            <a:r>
              <a:rPr lang="en-US" altLang="zh-CN" sz="2400" dirty="0">
                <a:solidFill>
                  <a:srgbClr val="FF0000"/>
                </a:solidFill>
                <a:latin typeface="Times New Roman" panose="02020603050405020304" pitchFamily="18" charset="0"/>
              </a:rPr>
              <a:t>1 1 1 1 </a:t>
            </a:r>
            <a:r>
              <a:rPr lang="en-US" altLang="zh-CN" sz="2400" dirty="0">
                <a:latin typeface="Times New Roman" panose="02020603050405020304" pitchFamily="18" charset="0"/>
              </a:rPr>
              <a:t>0 0 0 0     0F0H</a:t>
            </a:r>
            <a:endParaRPr lang="en-US" altLang="zh-CN" sz="2400" dirty="0">
              <a:latin typeface="Times New Roman" panose="02020603050405020304" pitchFamily="18" charset="0"/>
            </a:endParaRPr>
          </a:p>
          <a:p>
            <a:pPr algn="just" eaLnBrk="1" hangingPunct="1">
              <a:lnSpc>
                <a:spcPct val="90000"/>
              </a:lnSpc>
            </a:pPr>
            <a:r>
              <a:rPr lang="en-US" altLang="zh-CN" sz="2400" dirty="0">
                <a:latin typeface="Times New Roman" panose="02020603050405020304" pitchFamily="18" charset="0"/>
              </a:rPr>
              <a:t>0 0 0 0 0 0 0 0      00H</a:t>
            </a:r>
            <a:r>
              <a:rPr lang="en-US" altLang="zh-CN" sz="2400" dirty="0">
                <a:latin typeface="宋体" panose="02010600030101010101" pitchFamily="2" charset="-122"/>
              </a:rPr>
              <a:t> </a:t>
            </a:r>
            <a:r>
              <a:rPr lang="en-US" altLang="zh-CN" sz="2400" dirty="0"/>
              <a:t> </a:t>
            </a:r>
            <a:endParaRPr lang="en-US" altLang="zh-CN" sz="2400" dirty="0"/>
          </a:p>
        </p:txBody>
      </p:sp>
      <p:pic>
        <p:nvPicPr>
          <p:cNvPr id="107522" name="Picture 3"/>
          <p:cNvPicPr>
            <a:picLocks noChangeAspect="1"/>
          </p:cNvPicPr>
          <p:nvPr/>
        </p:nvPicPr>
        <p:blipFill>
          <a:blip r:embed="rId1"/>
          <a:stretch>
            <a:fillRect/>
          </a:stretch>
        </p:blipFill>
        <p:spPr>
          <a:xfrm>
            <a:off x="4643438" y="1412875"/>
            <a:ext cx="3455987" cy="3455988"/>
          </a:xfrm>
          <a:prstGeom prst="rect">
            <a:avLst/>
          </a:prstGeom>
          <a:noFill/>
          <a:ln w="9525">
            <a:noFill/>
          </a:ln>
        </p:spPr>
      </p:pic>
      <p:pic>
        <p:nvPicPr>
          <p:cNvPr id="107523" name="Picture 2" descr="2_4_1.gif (3270 bytes)"/>
          <p:cNvPicPr>
            <a:picLocks noChangeAspect="1"/>
          </p:cNvPicPr>
          <p:nvPr/>
        </p:nvPicPr>
        <p:blipFill>
          <a:blip r:embed="rId2"/>
          <a:srcRect l="4697" t="5127" r="1370" b="8858"/>
          <a:stretch>
            <a:fillRect/>
          </a:stretch>
        </p:blipFill>
        <p:spPr>
          <a:xfrm>
            <a:off x="2411413" y="5373688"/>
            <a:ext cx="4322762" cy="1090612"/>
          </a:xfrm>
          <a:prstGeom prst="rect">
            <a:avLst/>
          </a:prstGeom>
          <a:noFill/>
          <a:ln w="9525">
            <a:noFill/>
          </a:ln>
        </p:spPr>
      </p:pic>
      <p:sp>
        <p:nvSpPr>
          <p:cNvPr id="107524" name="标题 1"/>
          <p:cNvSpPr txBox="1"/>
          <p:nvPr/>
        </p:nvSpPr>
        <p:spPr>
          <a:xfrm>
            <a:off x="457200" y="274638"/>
            <a:ext cx="8229600" cy="8509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3.5.2 </a:t>
            </a:r>
            <a:r>
              <a:rPr lang="zh-CN" altLang="en-US" sz="3200" b="1" dirty="0">
                <a:solidFill>
                  <a:schemeClr val="tx2"/>
                </a:solidFill>
                <a:latin typeface="Times New Roman" panose="02020603050405020304" pitchFamily="18" charset="0"/>
                <a:ea typeface="楷体" panose="02010609060101010101" pitchFamily="49" charset="-122"/>
              </a:rPr>
              <a:t>点阵字符</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3"/>
          <p:cNvSpPr>
            <a:spLocks noGrp="1"/>
          </p:cNvSpPr>
          <p:nvPr>
            <p:ph idx="1"/>
          </p:nvPr>
        </p:nvSpPr>
        <p:spPr>
          <a:xfrm>
            <a:off x="457200" y="1484313"/>
            <a:ext cx="8229600" cy="4641850"/>
          </a:xfrm>
        </p:spPr>
        <p:txBody>
          <a:bodyPr vert="horz" wrap="square" lIns="91440" tIns="45720" rIns="91440" bIns="45720" anchor="t" anchorCtr="0"/>
          <a:p>
            <a:pPr eaLnBrk="1" hangingPunct="1">
              <a:buNone/>
            </a:pPr>
            <a:r>
              <a:rPr lang="zh-CN" altLang="en-US" b="1" u="sng" dirty="0">
                <a:latin typeface="楷体" panose="02010609060101010101" pitchFamily="49" charset="-122"/>
                <a:ea typeface="楷体" panose="02010609060101010101" pitchFamily="49" charset="-122"/>
                <a:cs typeface="+mn-cs"/>
              </a:rPr>
              <a:t>点阵字符特点</a:t>
            </a:r>
            <a:r>
              <a:rPr lang="zh-CN" altLang="en-US" b="1" dirty="0">
                <a:latin typeface="楷体" panose="02010609060101010101" pitchFamily="49" charset="-122"/>
                <a:ea typeface="楷体" panose="02010609060101010101" pitchFamily="49" charset="-122"/>
                <a:cs typeface="+mn-cs"/>
              </a:rPr>
              <a:t>：</a:t>
            </a:r>
            <a:endParaRPr lang="zh-CN" altLang="en-US" b="1" dirty="0">
              <a:latin typeface="楷体" panose="02010609060101010101" pitchFamily="49" charset="-122"/>
              <a:ea typeface="楷体" panose="02010609060101010101" pitchFamily="49" charset="-122"/>
              <a:cs typeface="+mn-cs"/>
            </a:endParaRPr>
          </a:p>
          <a:p>
            <a:pPr eaLnBrk="1" hangingPunct="1"/>
            <a:r>
              <a:rPr lang="zh-CN" altLang="en-US" sz="2400" b="1" dirty="0">
                <a:latin typeface="楷体" panose="02010609060101010101" pitchFamily="49" charset="-122"/>
                <a:ea typeface="楷体" panose="02010609060101010101" pitchFamily="49" charset="-122"/>
                <a:cs typeface="+mn-cs"/>
              </a:rPr>
              <a:t>字库占用空间大（字体*字号*阵列），需要压缩</a:t>
            </a:r>
            <a:endParaRPr lang="zh-CN" altLang="en-US" sz="2400" b="1" dirty="0">
              <a:latin typeface="楷体" panose="02010609060101010101" pitchFamily="49" charset="-122"/>
              <a:ea typeface="楷体" panose="02010609060101010101" pitchFamily="49" charset="-122"/>
              <a:cs typeface="+mn-cs"/>
            </a:endParaRPr>
          </a:p>
          <a:p>
            <a:pPr eaLnBrk="1" hangingPunct="1"/>
            <a:r>
              <a:rPr lang="zh-CN" altLang="en-US" sz="2400" b="1" dirty="0">
                <a:latin typeface="楷体" panose="02010609060101010101" pitchFamily="49" charset="-122"/>
                <a:ea typeface="楷体" panose="02010609060101010101" pitchFamily="49" charset="-122"/>
                <a:cs typeface="+mn-cs"/>
              </a:rPr>
              <a:t>变换针对像素进行，计算量大，旋转缩放效果差</a:t>
            </a:r>
            <a:endParaRPr lang="zh-CN" altLang="en-US" sz="2400" b="1" dirty="0">
              <a:latin typeface="楷体" panose="02010609060101010101" pitchFamily="49" charset="-122"/>
              <a:ea typeface="楷体" panose="02010609060101010101" pitchFamily="49" charset="-122"/>
              <a:cs typeface="+mn-cs"/>
            </a:endParaRPr>
          </a:p>
          <a:p>
            <a:pPr eaLnBrk="1" hangingPunct="1"/>
            <a:r>
              <a:rPr lang="zh-CN" altLang="en-US" sz="2400" b="1" dirty="0">
                <a:latin typeface="楷体" panose="02010609060101010101" pitchFamily="49" charset="-122"/>
                <a:ea typeface="楷体" panose="02010609060101010101" pitchFamily="49" charset="-122"/>
                <a:cs typeface="+mn-cs"/>
              </a:rPr>
              <a:t>显示速度快</a:t>
            </a:r>
            <a:endParaRPr lang="zh-CN" altLang="en-US" sz="2400" b="1" dirty="0">
              <a:latin typeface="楷体" panose="02010609060101010101" pitchFamily="49" charset="-122"/>
              <a:ea typeface="楷体" panose="02010609060101010101" pitchFamily="49" charset="-122"/>
              <a:cs typeface="+mn-cs"/>
            </a:endParaRPr>
          </a:p>
          <a:p>
            <a:pPr eaLnBrk="1" hangingPunct="1">
              <a:buNone/>
            </a:pPr>
            <a:r>
              <a:rPr lang="zh-CN" altLang="en-US" b="1" u="sng" dirty="0">
                <a:latin typeface="楷体" panose="02010609060101010101" pitchFamily="49" charset="-122"/>
                <a:ea typeface="楷体" panose="02010609060101010101" pitchFamily="49" charset="-122"/>
                <a:cs typeface="+mn-cs"/>
              </a:rPr>
              <a:t>点阵字符显示步骤</a:t>
            </a:r>
            <a:r>
              <a:rPr lang="zh-CN" altLang="en-US" b="1" dirty="0">
                <a:latin typeface="楷体" panose="02010609060101010101" pitchFamily="49" charset="-122"/>
                <a:ea typeface="楷体" panose="02010609060101010101" pitchFamily="49" charset="-122"/>
                <a:cs typeface="+mn-cs"/>
              </a:rPr>
              <a:t>：</a:t>
            </a:r>
            <a:endParaRPr lang="zh-CN" altLang="en-US" b="1" dirty="0">
              <a:latin typeface="楷体" panose="02010609060101010101" pitchFamily="49" charset="-122"/>
              <a:ea typeface="楷体" panose="02010609060101010101" pitchFamily="49" charset="-122"/>
              <a:cs typeface="+mn-cs"/>
            </a:endParaRPr>
          </a:p>
          <a:p>
            <a:pPr eaLnBrk="1" hangingPunct="1"/>
            <a:r>
              <a:rPr lang="zh-CN" altLang="en-US" sz="2400" b="1" dirty="0">
                <a:latin typeface="楷体" panose="02010609060101010101" pitchFamily="49" charset="-122"/>
                <a:ea typeface="楷体" panose="02010609060101010101" pitchFamily="49" charset="-122"/>
                <a:cs typeface="+mn-cs"/>
              </a:rPr>
              <a:t>从字库中将它的位图检索出来，直接计算位置</a:t>
            </a:r>
            <a:endParaRPr lang="zh-CN" altLang="en-US" sz="2400" b="1" dirty="0">
              <a:latin typeface="楷体" panose="02010609060101010101" pitchFamily="49" charset="-122"/>
              <a:ea typeface="楷体" panose="02010609060101010101" pitchFamily="49" charset="-122"/>
              <a:cs typeface="+mn-cs"/>
            </a:endParaRPr>
          </a:p>
          <a:p>
            <a:pPr eaLnBrk="1" hangingPunct="1"/>
            <a:r>
              <a:rPr lang="zh-CN" altLang="en-US" sz="2400" b="1" dirty="0">
                <a:latin typeface="楷体" panose="02010609060101010101" pitchFamily="49" charset="-122"/>
                <a:ea typeface="楷体" panose="02010609060101010101" pitchFamily="49" charset="-122"/>
                <a:cs typeface="+mn-cs"/>
              </a:rPr>
              <a:t>将检索出的位图写到缓存，位块拷贝</a:t>
            </a:r>
            <a:endParaRPr lang="zh-CN" altLang="en-US" sz="2400" b="1" dirty="0">
              <a:latin typeface="楷体" panose="02010609060101010101" pitchFamily="49" charset="-122"/>
              <a:ea typeface="楷体" panose="02010609060101010101" pitchFamily="49" charset="-122"/>
              <a:cs typeface="+mn-cs"/>
            </a:endParaRPr>
          </a:p>
          <a:p>
            <a:pPr eaLnBrk="1" hangingPunct="1"/>
            <a:endParaRPr lang="zh-CN" altLang="en-US" b="1" dirty="0">
              <a:latin typeface="楷体" panose="02010609060101010101" pitchFamily="49" charset="-122"/>
              <a:ea typeface="楷体" panose="02010609060101010101" pitchFamily="49" charset="-122"/>
              <a:cs typeface="+mn-cs"/>
            </a:endParaRPr>
          </a:p>
          <a:p>
            <a:pPr eaLnBrk="1" hangingPunct="1"/>
            <a:r>
              <a:rPr lang="zh-CN" altLang="en-US" b="1" dirty="0">
                <a:latin typeface="楷体" panose="02010609060101010101" pitchFamily="49" charset="-122"/>
                <a:ea typeface="楷体" panose="02010609060101010101" pitchFamily="49" charset="-122"/>
                <a:cs typeface="+mn-cs"/>
              </a:rPr>
              <a:t>字体信息存在哪里？字体文件 </a:t>
            </a:r>
            <a:r>
              <a:rPr lang="en-US" altLang="zh-CN" b="1" dirty="0">
                <a:latin typeface="Times New Roman" panose="02020603050405020304" pitchFamily="18" charset="0"/>
                <a:ea typeface="楷体" panose="02010609060101010101" pitchFamily="49" charset="-122"/>
                <a:cs typeface="+mn-cs"/>
              </a:rPr>
              <a:t>font</a:t>
            </a:r>
            <a:endParaRPr lang="en-US" altLang="zh-CN" b="1" dirty="0">
              <a:latin typeface="Times New Roman" panose="02020603050405020304" pitchFamily="18" charset="0"/>
              <a:ea typeface="楷体" panose="02010609060101010101" pitchFamily="49" charset="-122"/>
              <a:cs typeface="+mn-cs"/>
            </a:endParaRPr>
          </a:p>
        </p:txBody>
      </p:sp>
      <p:sp>
        <p:nvSpPr>
          <p:cNvPr id="108546" name="标题 1"/>
          <p:cNvSpPr>
            <a:spLocks noGrp="1"/>
          </p:cNvSpPr>
          <p:nvPr>
            <p:ph type="title"/>
          </p:nvPr>
        </p:nvSpPr>
        <p:spPr>
          <a:xfrm>
            <a:off x="457200" y="274638"/>
            <a:ext cx="8229600" cy="850900"/>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3.5.2 </a:t>
            </a:r>
            <a:r>
              <a:rPr lang="zh-CN" altLang="en-US" sz="3200" b="1" dirty="0">
                <a:latin typeface="Times New Roman" panose="02020603050405020304" pitchFamily="18" charset="0"/>
                <a:ea typeface="楷体" panose="02010609060101010101" pitchFamily="49" charset="-122"/>
              </a:rPr>
              <a:t>点阵字符</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idx="4294967295"/>
          </p:nvPr>
        </p:nvSpPr>
        <p:spPr>
          <a:xfrm>
            <a:off x="457200" y="274638"/>
            <a:ext cx="8229600" cy="922337"/>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3.5.3  </a:t>
            </a:r>
            <a:r>
              <a:rPr lang="zh-CN" altLang="en-US" sz="3200" b="1" dirty="0">
                <a:latin typeface="Times New Roman" panose="02020603050405020304" pitchFamily="18" charset="0"/>
                <a:ea typeface="楷体" panose="02010609060101010101" pitchFamily="49" charset="-122"/>
              </a:rPr>
              <a:t>矢量字符</a:t>
            </a:r>
            <a:endParaRPr lang="zh-CN" altLang="en-US" sz="3200" b="1" dirty="0">
              <a:latin typeface="Times New Roman" panose="02020603050405020304" pitchFamily="18" charset="0"/>
              <a:ea typeface="楷体" panose="02010609060101010101" pitchFamily="49" charset="-122"/>
            </a:endParaRPr>
          </a:p>
        </p:txBody>
      </p:sp>
      <p:sp>
        <p:nvSpPr>
          <p:cNvPr id="109570" name="文本占位符 2"/>
          <p:cNvSpPr>
            <a:spLocks noGrp="1"/>
          </p:cNvSpPr>
          <p:nvPr>
            <p:ph type="body" sz="half" idx="4294967295"/>
          </p:nvPr>
        </p:nvSpPr>
        <p:spPr>
          <a:xfrm>
            <a:off x="250825" y="1276350"/>
            <a:ext cx="8594725" cy="1765300"/>
          </a:xfrm>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lvl="0" eaLnBrk="1" hangingPunct="1"/>
            <a:r>
              <a:rPr lang="zh-CN" altLang="en-US" sz="2800" b="1" dirty="0">
                <a:latin typeface="楷体" panose="02010609060101010101" pitchFamily="49" charset="-122"/>
                <a:ea typeface="楷体" panose="02010609060101010101" pitchFamily="49" charset="-122"/>
              </a:rPr>
              <a:t>字体轮廓：直线或二三次样条曲线构成的矢量图形参数，字符的形状由矢量序列刻划</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lvl="0" eaLnBrk="1" hangingPunct="1"/>
            <a:r>
              <a:rPr lang="zh-CN" altLang="en-US" sz="2800" b="1" dirty="0">
                <a:latin typeface="华文楷体" panose="02010600040101010101" pitchFamily="2" charset="-122"/>
                <a:ea typeface="华文楷体" panose="02010600040101010101" pitchFamily="2" charset="-122"/>
              </a:rPr>
              <a:t>字体库中存储的是轮廓线的顶点序列信息</a:t>
            </a:r>
            <a:endParaRPr lang="zh-CN" altLang="en-US" sz="2800" b="1" dirty="0">
              <a:latin typeface="华文楷体" panose="02010600040101010101" pitchFamily="2" charset="-122"/>
              <a:ea typeface="华文楷体" panose="02010600040101010101" pitchFamily="2" charset="-122"/>
            </a:endParaRPr>
          </a:p>
          <a:p>
            <a:pPr lvl="0" eaLnBrk="1" hangingPunct="1">
              <a:spcBef>
                <a:spcPct val="0"/>
              </a:spcBef>
            </a:pPr>
            <a:endParaRPr lang="zh-CN" altLang="en-US" sz="2800" b="1" dirty="0">
              <a:latin typeface="楷体" panose="02010609060101010101" pitchFamily="49" charset="-122"/>
              <a:ea typeface="楷体" panose="02010609060101010101" pitchFamily="49" charset="-122"/>
            </a:endParaRPr>
          </a:p>
        </p:txBody>
      </p:sp>
      <p:pic>
        <p:nvPicPr>
          <p:cNvPr id="109571" name="Picture 2"/>
          <p:cNvPicPr>
            <a:picLocks noChangeAspect="1"/>
          </p:cNvPicPr>
          <p:nvPr/>
        </p:nvPicPr>
        <p:blipFill>
          <a:blip r:embed="rId1"/>
          <a:stretch>
            <a:fillRect/>
          </a:stretch>
        </p:blipFill>
        <p:spPr>
          <a:xfrm>
            <a:off x="2051050" y="4232275"/>
            <a:ext cx="1908175" cy="1925638"/>
          </a:xfrm>
          <a:prstGeom prst="rect">
            <a:avLst/>
          </a:prstGeom>
          <a:noFill/>
          <a:ln w="9525">
            <a:noFill/>
          </a:ln>
        </p:spPr>
      </p:pic>
      <p:pic>
        <p:nvPicPr>
          <p:cNvPr id="109572" name="Picture 14"/>
          <p:cNvPicPr>
            <a:picLocks noChangeAspect="1"/>
          </p:cNvPicPr>
          <p:nvPr/>
        </p:nvPicPr>
        <p:blipFill>
          <a:blip r:embed="rId2"/>
          <a:stretch>
            <a:fillRect/>
          </a:stretch>
        </p:blipFill>
        <p:spPr>
          <a:xfrm>
            <a:off x="4211638" y="4292600"/>
            <a:ext cx="1676400" cy="161925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3"/>
          <p:cNvSpPr>
            <a:spLocks noGrp="1"/>
          </p:cNvSpPr>
          <p:nvPr>
            <p:ph idx="1"/>
          </p:nvPr>
        </p:nvSpPr>
        <p:spPr>
          <a:xfrm>
            <a:off x="457200" y="1125538"/>
            <a:ext cx="8229600" cy="5000625"/>
          </a:xfrm>
        </p:spPr>
        <p:txBody>
          <a:bodyPr vert="horz" wrap="square" lIns="91440" tIns="45720" rIns="91440" bIns="45720" anchor="t" anchorCtr="0"/>
          <a:p>
            <a:pPr eaLnBrk="1" hangingPunct="1">
              <a:lnSpc>
                <a:spcPct val="90000"/>
              </a:lnSpc>
              <a:buNone/>
            </a:pPr>
            <a:r>
              <a:rPr lang="zh-CN" altLang="en-US" sz="2600" b="1" dirty="0">
                <a:latin typeface="楷体" panose="02010609060101010101" pitchFamily="49" charset="-122"/>
                <a:ea typeface="楷体" panose="02010609060101010101" pitchFamily="49" charset="-122"/>
                <a:cs typeface="+mn-cs"/>
              </a:rPr>
              <a:t>特点：</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存储空间小</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美观，不失真</a:t>
            </a:r>
            <a:endParaRPr lang="en-US" altLang="zh-CN"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采用直线和曲线段来描述字符形状，矢量字符库中记录的是笔划信息，变换方便</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显示时解释字符的每个笔划信息</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endParaRPr lang="zh-CN" altLang="en-US" b="1" dirty="0">
              <a:latin typeface="楷体" panose="02010609060101010101" pitchFamily="49" charset="-122"/>
              <a:ea typeface="楷体" panose="02010609060101010101" pitchFamily="49" charset="-122"/>
              <a:cs typeface="+mn-cs"/>
            </a:endParaRPr>
          </a:p>
          <a:p>
            <a:pPr eaLnBrk="1" hangingPunct="1">
              <a:lnSpc>
                <a:spcPct val="90000"/>
              </a:lnSpc>
              <a:buNone/>
            </a:pPr>
            <a:r>
              <a:rPr lang="zh-CN" altLang="en-US" sz="2600" b="1" dirty="0">
                <a:latin typeface="楷体" panose="02010609060101010101" pitchFamily="49" charset="-122"/>
                <a:ea typeface="楷体" panose="02010609060101010101" pitchFamily="49" charset="-122"/>
                <a:cs typeface="+mn-cs"/>
              </a:rPr>
              <a:t>矢量字符显示步骤：</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根据字符编码从字库中检索</a:t>
            </a:r>
            <a:endParaRPr lang="zh-CN" altLang="en-US" sz="2600" b="1" dirty="0">
              <a:latin typeface="楷体" panose="02010609060101010101" pitchFamily="49" charset="-122"/>
              <a:ea typeface="楷体" panose="02010609060101010101" pitchFamily="49" charset="-122"/>
              <a:cs typeface="+mn-cs"/>
            </a:endParaRPr>
          </a:p>
          <a:p>
            <a:pPr eaLnBrk="1" hangingPunct="1">
              <a:lnSpc>
                <a:spcPct val="90000"/>
              </a:lnSpc>
            </a:pPr>
            <a:r>
              <a:rPr lang="zh-CN" altLang="en-US" sz="2600" b="1" dirty="0">
                <a:latin typeface="楷体" panose="02010609060101010101" pitchFamily="49" charset="-122"/>
                <a:ea typeface="楷体" panose="02010609060101010101" pitchFamily="49" charset="-122"/>
                <a:cs typeface="+mn-cs"/>
              </a:rPr>
              <a:t>取出端点坐标，对其进行适当几何变换，再根据扫描转换算法绘制轮廓线，显示出字符。</a:t>
            </a:r>
            <a:endParaRPr lang="en-US" altLang="zh-CN" sz="2600" b="1" dirty="0">
              <a:latin typeface="楷体" panose="02010609060101010101" pitchFamily="49" charset="-122"/>
              <a:ea typeface="楷体" panose="02010609060101010101" pitchFamily="49" charset="-122"/>
              <a:cs typeface="+mn-cs"/>
            </a:endParaRPr>
          </a:p>
        </p:txBody>
      </p:sp>
      <p:sp>
        <p:nvSpPr>
          <p:cNvPr id="111618" name="标题 1"/>
          <p:cNvSpPr>
            <a:spLocks noGrp="1"/>
          </p:cNvSpPr>
          <p:nvPr>
            <p:ph type="title"/>
          </p:nvPr>
        </p:nvSpPr>
        <p:spPr>
          <a:xfrm>
            <a:off x="457200" y="274638"/>
            <a:ext cx="8229600" cy="922337"/>
          </a:xfrm>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3.5.3  </a:t>
            </a:r>
            <a:r>
              <a:rPr lang="zh-CN" altLang="en-US" sz="3200" b="1" dirty="0">
                <a:latin typeface="Times New Roman" panose="02020603050405020304" pitchFamily="18" charset="0"/>
                <a:ea typeface="楷体" panose="02010609060101010101" pitchFamily="49" charset="-122"/>
              </a:rPr>
              <a:t>矢量字符</a:t>
            </a:r>
            <a:endParaRPr lang="zh-CN" altLang="en-US" sz="3200" b="1" dirty="0">
              <a:latin typeface="Times New Roman" panose="02020603050405020304" pitchFamily="18" charset="0"/>
              <a:ea typeface="楷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title" idx="4294967295"/>
          </p:nvPr>
        </p:nvSpPr>
        <p:spPr/>
        <p:txBody>
          <a:bodyPr vert="horz" wrap="square" lIns="91440" tIns="45720" rIns="91440" bIns="45720" anchor="ctr" anchorCtr="0"/>
          <a:p>
            <a:pPr eaLnBrk="1" hangingPunct="1"/>
            <a:r>
              <a:rPr lang="zh-CN" altLang="en-US" sz="3200" b="1" dirty="0">
                <a:latin typeface="楷体" panose="02010609060101010101" pitchFamily="49" charset="-122"/>
                <a:ea typeface="楷体" panose="02010609060101010101" pitchFamily="49" charset="-122"/>
              </a:rPr>
              <a:t>点阵字符与矢量字符对比</a:t>
            </a:r>
            <a:endParaRPr lang="zh-CN" altLang="en-US" sz="3200" b="1" dirty="0">
              <a:latin typeface="楷体" panose="02010609060101010101" pitchFamily="49" charset="-122"/>
              <a:ea typeface="楷体" panose="02010609060101010101" pitchFamily="49" charset="-122"/>
            </a:endParaRPr>
          </a:p>
        </p:txBody>
      </p:sp>
      <p:sp>
        <p:nvSpPr>
          <p:cNvPr id="98306" name="内容占位符 2"/>
          <p:cNvSpPr>
            <a:spLocks noGrp="1"/>
          </p:cNvSpPr>
          <p:nvPr>
            <p:ph idx="4294967295"/>
          </p:nvPr>
        </p:nvSpPr>
        <p:spPr>
          <a:xfrm>
            <a:off x="457200" y="1417955"/>
            <a:ext cx="8229600" cy="4983480"/>
          </a:xfrm>
        </p:spPr>
        <p:txBody>
          <a:bodyPr vert="horz" wrap="square" lIns="91440" tIns="45720" rIns="91440" bIns="45720" numCol="1" anchor="t" anchorCtr="0" compatLnSpc="1"/>
          <a:lstStyle/>
          <a:p>
            <a:pPr marL="365125" marR="0" lvl="0" indent="-282575"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字符的变换</a:t>
            </a:r>
            <a:endPar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822325" marR="0" lvl="1" indent="-282575" algn="l" defTabSz="914400" rtl="0" eaLnBrk="1" fontAlgn="base" latinLnBrk="0" hangingPunct="1">
              <a:lnSpc>
                <a:spcPct val="100000"/>
              </a:lnSpc>
              <a:spcBef>
                <a:spcPct val="20000"/>
              </a:spcBef>
              <a:spcAft>
                <a:spcPct val="0"/>
              </a:spcAft>
              <a:buClrTx/>
              <a:buSzTx/>
              <a:buFontTx/>
              <a:buChar char="–"/>
              <a:defRPr/>
            </a:pPr>
            <a:r>
              <a:rPr kumimoji="0" lang="zh-CN" altLang="en-US"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点阵字符是位图，其变换是图像变换；矢量字符主要保存端点坐标，对矢量字符的变换是对端点的变换，对图形变换。</a:t>
            </a:r>
            <a:endParaRPr kumimoji="0" lang="zh-CN" altLang="en-US"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endParaRPr>
          </a:p>
          <a:p>
            <a:pPr marL="365125" marR="0" lvl="0" indent="-282575"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字符的存储：</a:t>
            </a:r>
            <a:endPar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822325" marR="0" lvl="1" indent="-282575" algn="l" defTabSz="914400" rtl="0" eaLnBrk="1" fontAlgn="base" latinLnBrk="0" hangingPunct="1">
              <a:lnSpc>
                <a:spcPct val="100000"/>
              </a:lnSpc>
              <a:spcBef>
                <a:spcPct val="20000"/>
              </a:spcBef>
              <a:spcAft>
                <a:spcPct val="0"/>
              </a:spcAft>
              <a:buClrTx/>
              <a:buSzTx/>
              <a:buFontTx/>
              <a:buChar char="–"/>
              <a:defRPr/>
            </a:pPr>
            <a:r>
              <a:rPr kumimoji="0" lang="zh-CN" altLang="en-US"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点阵字符存储空间大，每种字体每种字号都要存储对应的点阵；矢量字符比点阵字符占用较少的空间，表现在：单个字符占用较少空间；对每种字体矢量字符只需保存一套字符。</a:t>
            </a:r>
            <a:endParaRPr kumimoji="0" lang="en-US" altLang="zh-CN"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endParaRPr>
          </a:p>
          <a:p>
            <a:pPr marL="365125" marR="0" lvl="0" indent="-282575"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字符的显示</a:t>
            </a:r>
            <a:endParaRPr kumimoji="0" lang="zh-CN" altLang="en-US" sz="280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822325" marR="0" lvl="1" indent="-282575" algn="l" defTabSz="914400" rtl="0" eaLnBrk="1" fontAlgn="base" latinLnBrk="0" hangingPunct="1">
              <a:lnSpc>
                <a:spcPct val="100000"/>
              </a:lnSpc>
              <a:spcBef>
                <a:spcPct val="20000"/>
              </a:spcBef>
              <a:spcAft>
                <a:spcPct val="0"/>
              </a:spcAft>
              <a:buClrTx/>
              <a:buSzTx/>
              <a:buFontTx/>
              <a:buChar char="–"/>
              <a:defRPr/>
            </a:pPr>
            <a:r>
              <a:rPr kumimoji="0" lang="zh-CN" altLang="en-US"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rPr>
              <a:t>位块拷贝和</a:t>
            </a:r>
            <a:r>
              <a:rPr kumimoji="0" lang="zh-CN" altLang="en-US" sz="2450" b="1"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ea"/>
              </a:rPr>
              <a:t>矢量绘图</a:t>
            </a:r>
            <a:endParaRPr kumimoji="0" lang="zh-CN" altLang="en-US" sz="2450" b="1"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1"/>
          </p:nvPr>
        </p:nvSpPr>
        <p:spPr/>
        <p:txBody>
          <a:bodyPr vert="horz" wrap="square" lIns="91440" tIns="45720" rIns="91440" bIns="45720" anchor="t" anchorCtr="0"/>
          <a:p>
            <a:r>
              <a:rPr lang="zh-CN" altLang="en-US" dirty="0">
                <a:latin typeface="楷体" panose="02010609060101010101" pitchFamily="49" charset="-122"/>
                <a:ea typeface="楷体" panose="02010609060101010101" pitchFamily="49" charset="-122"/>
                <a:cs typeface="+mn-cs"/>
              </a:rPr>
              <a:t>逐点判断法</a:t>
            </a:r>
            <a:endParaRPr lang="en-US" altLang="zh-CN" dirty="0">
              <a:latin typeface="楷体" panose="02010609060101010101" pitchFamily="49" charset="-122"/>
              <a:ea typeface="楷体" panose="02010609060101010101" pitchFamily="49" charset="-122"/>
              <a:cs typeface="+mn-cs"/>
            </a:endParaRPr>
          </a:p>
          <a:p>
            <a:r>
              <a:rPr lang="zh-CN" altLang="en-US" dirty="0">
                <a:latin typeface="楷体" panose="02010609060101010101" pitchFamily="49" charset="-122"/>
                <a:ea typeface="楷体" panose="02010609060101010101" pitchFamily="49" charset="-122"/>
                <a:cs typeface="+mn-cs"/>
              </a:rPr>
              <a:t>扫描线算法</a:t>
            </a:r>
            <a:endParaRPr lang="en-US" altLang="zh-CN" dirty="0">
              <a:latin typeface="楷体" panose="02010609060101010101" pitchFamily="49" charset="-122"/>
              <a:ea typeface="楷体" panose="02010609060101010101" pitchFamily="49" charset="-122"/>
              <a:cs typeface="+mn-cs"/>
            </a:endParaRPr>
          </a:p>
          <a:p>
            <a:endParaRPr lang="zh-CN" altLang="en-US" dirty="0">
              <a:latin typeface="楷体" panose="02010609060101010101" pitchFamily="49" charset="-122"/>
              <a:ea typeface="楷体" panose="02010609060101010101" pitchFamily="49" charset="-122"/>
              <a:cs typeface="+mn-cs"/>
            </a:endParaRPr>
          </a:p>
        </p:txBody>
      </p:sp>
      <p:sp>
        <p:nvSpPr>
          <p:cNvPr id="17410" name="标题 1"/>
          <p:cNvSpPr>
            <a:spLocks noGrp="1"/>
          </p:cNvSpPr>
          <p:nvPr>
            <p:ph type="title"/>
          </p:nvPr>
        </p:nvSpPr>
        <p:spPr/>
        <p:txBody>
          <a:bodyPr vert="horz" wrap="square" lIns="91440" tIns="45720" rIns="91440" bIns="45720" anchor="ctr" anchorCtr="0"/>
          <a:p>
            <a:pPr algn="l"/>
            <a:r>
              <a:rPr lang="en-US" altLang="zh-CN" sz="3200" b="1" dirty="0">
                <a:solidFill>
                  <a:schemeClr val="tx1"/>
                </a:solidFill>
                <a:latin typeface="Times New Roman" panose="02020603050405020304" pitchFamily="18" charset="0"/>
                <a:ea typeface="楷体" panose="02010609060101010101" pitchFamily="49" charset="-122"/>
              </a:rPr>
              <a:t>3.4.1  </a:t>
            </a:r>
            <a:r>
              <a:rPr lang="en-US" altLang="en-US" sz="3200" b="1" dirty="0">
                <a:latin typeface="楷体" panose="02010609060101010101" pitchFamily="49" charset="-122"/>
                <a:ea typeface="楷体" panose="02010609060101010101" pitchFamily="49" charset="-122"/>
                <a:sym typeface="+mn-ea"/>
              </a:rPr>
              <a:t>多边形扫描转换</a:t>
            </a:r>
            <a:endParaRPr lang="zh-CN" altLang="en-US" sz="3200" b="1" dirty="0">
              <a:solidFill>
                <a:schemeClr val="tx1"/>
              </a:solidFill>
              <a:latin typeface="Times New Roman" panose="02020603050405020304" pitchFamily="18" charset="0"/>
              <a:ea typeface="楷体" panose="020106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p:txBody>
          <a:bodyPr vert="horz" wrap="square" lIns="91440" tIns="45720" rIns="91440" bIns="45720" anchor="ctr" anchorCtr="0"/>
          <a:p>
            <a:pPr algn="l" eaLnBrk="1" hangingPunct="1"/>
            <a:r>
              <a:rPr lang="en-US" altLang="zh-CN" sz="3200" b="1" dirty="0">
                <a:latin typeface="Times New Roman" panose="02020603050405020304" pitchFamily="18" charset="0"/>
                <a:ea typeface="楷体" panose="02010609060101010101" pitchFamily="49" charset="-122"/>
              </a:rPr>
              <a:t>3.6 </a:t>
            </a:r>
            <a:r>
              <a:rPr lang="zh-CN" altLang="en-US" sz="3200" b="1" dirty="0">
                <a:latin typeface="Times New Roman" panose="02020603050405020304" pitchFamily="18" charset="0"/>
                <a:ea typeface="楷体" panose="02010609060101010101" pitchFamily="49" charset="-122"/>
              </a:rPr>
              <a:t>反走样</a:t>
            </a:r>
            <a:endParaRPr lang="zh-CN" altLang="en-US" sz="3200" b="1" dirty="0">
              <a:latin typeface="Times New Roman" panose="02020603050405020304" pitchFamily="18" charset="0"/>
              <a:ea typeface="楷体" panose="02010609060101010101" pitchFamily="49" charset="-122"/>
            </a:endParaRPr>
          </a:p>
        </p:txBody>
      </p:sp>
      <p:sp>
        <p:nvSpPr>
          <p:cNvPr id="113666" name="Rectangle 3"/>
          <p:cNvSpPr>
            <a:spLocks noGrp="1"/>
          </p:cNvSpPr>
          <p:nvPr>
            <p:ph idx="1"/>
          </p:nvPr>
        </p:nvSpPr>
        <p:spPr>
          <a:xfrm>
            <a:off x="191770" y="1412875"/>
            <a:ext cx="8506460" cy="4968875"/>
          </a:xfrm>
        </p:spPr>
        <p:txBody>
          <a:bodyPr vert="horz" wrap="square" lIns="91440" tIns="45720" rIns="91440" bIns="45720" anchor="t" anchorCtr="0"/>
          <a:p>
            <a:pPr eaLnBrk="1" hangingPunct="1">
              <a:buClr>
                <a:schemeClr val="tx1"/>
              </a:buClr>
            </a:pPr>
            <a:r>
              <a:rPr lang="zh-CN" altLang="en-US" sz="2600" b="1" dirty="0">
                <a:latin typeface="Times New Roman" panose="02020603050405020304" pitchFamily="18" charset="0"/>
                <a:ea typeface="楷体" panose="02010609060101010101" pitchFamily="49" charset="-122"/>
                <a:cs typeface="+mn-cs"/>
              </a:rPr>
              <a:t>光栅显示器显示图形时，直线及多边形边界或多或少会呈现锯齿。</a:t>
            </a:r>
            <a:endParaRPr lang="zh-CN" altLang="en-US" sz="2600" b="1" dirty="0">
              <a:latin typeface="Times New Roman" panose="02020603050405020304" pitchFamily="18" charset="0"/>
              <a:ea typeface="楷体" panose="02010609060101010101" pitchFamily="49" charset="-122"/>
              <a:cs typeface="+mn-cs"/>
            </a:endParaRPr>
          </a:p>
          <a:p>
            <a:pPr lvl="1" eaLnBrk="1" hangingPunct="1">
              <a:buClr>
                <a:schemeClr val="tx1"/>
              </a:buClr>
            </a:pPr>
            <a:r>
              <a:rPr lang="zh-CN" altLang="en-US" sz="2225" b="1" dirty="0">
                <a:latin typeface="Times New Roman" panose="02020603050405020304" pitchFamily="18" charset="0"/>
                <a:sym typeface="+mn-ea"/>
              </a:rPr>
              <a:t>原因是图形的信号是连续的，而在光栅图形显示系统中表示图形的却是一个个离散的像素。</a:t>
            </a:r>
            <a:endParaRPr lang="en-US" altLang="zh-CN" sz="2225" b="1" dirty="0">
              <a:latin typeface="Times New Roman" panose="02020603050405020304" pitchFamily="18" charset="0"/>
              <a:ea typeface="楷体" panose="02010609060101010101" pitchFamily="49" charset="-122"/>
              <a:cs typeface="+mn-cs"/>
            </a:endParaRPr>
          </a:p>
          <a:p>
            <a:pPr lvl="1" eaLnBrk="1" hangingPunct="1">
              <a:buClr>
                <a:schemeClr val="tx1"/>
              </a:buClr>
            </a:pPr>
            <a:r>
              <a:rPr lang="zh-CN" altLang="en-US" sz="2225" b="1" dirty="0">
                <a:latin typeface="Times New Roman" panose="02020603050405020304" pitchFamily="18" charset="0"/>
                <a:ea typeface="楷体" panose="02010609060101010101" pitchFamily="49" charset="-122"/>
                <a:cs typeface="+mn-cs"/>
              </a:rPr>
              <a:t>这种</a:t>
            </a:r>
            <a:r>
              <a:rPr lang="zh-CN" altLang="en-US" sz="2225" b="1" dirty="0">
                <a:latin typeface="Times New Roman" panose="02020603050405020304" pitchFamily="18" charset="0"/>
                <a:cs typeface="+mn-cs"/>
                <a:sym typeface="+mn-ea"/>
              </a:rPr>
              <a:t>用</a:t>
            </a:r>
            <a:r>
              <a:rPr lang="zh-CN" altLang="en-US" sz="2225" b="1" dirty="0">
                <a:latin typeface="Times New Roman" panose="02020603050405020304" pitchFamily="18" charset="0"/>
                <a:ea typeface="楷体" panose="02010609060101010101" pitchFamily="49" charset="-122"/>
                <a:cs typeface="+mn-cs"/>
              </a:rPr>
              <a:t>离散量</a:t>
            </a:r>
            <a:r>
              <a:rPr lang="en-US" altLang="zh-CN" sz="2225" b="1" dirty="0">
                <a:latin typeface="Times New Roman" panose="02020603050405020304" pitchFamily="18" charset="0"/>
                <a:ea typeface="楷体" panose="02010609060101010101" pitchFamily="49" charset="-122"/>
                <a:cs typeface="+mn-cs"/>
              </a:rPr>
              <a:t>(</a:t>
            </a:r>
            <a:r>
              <a:rPr lang="zh-CN" altLang="en-US" sz="2225" b="1" dirty="0">
                <a:latin typeface="Times New Roman" panose="02020603050405020304" pitchFamily="18" charset="0"/>
                <a:ea typeface="楷体" panose="02010609060101010101" pitchFamily="49" charset="-122"/>
                <a:cs typeface="+mn-cs"/>
              </a:rPr>
              <a:t>像素</a:t>
            </a:r>
            <a:r>
              <a:rPr lang="en-US" altLang="zh-CN" sz="2225" b="1" dirty="0">
                <a:latin typeface="Times New Roman" panose="02020603050405020304" pitchFamily="18" charset="0"/>
                <a:ea typeface="楷体" panose="02010609060101010101" pitchFamily="49" charset="-122"/>
                <a:cs typeface="+mn-cs"/>
              </a:rPr>
              <a:t>)</a:t>
            </a:r>
            <a:r>
              <a:rPr lang="zh-CN" altLang="en-US" sz="2225" b="1" dirty="0">
                <a:latin typeface="Times New Roman" panose="02020603050405020304" pitchFamily="18" charset="0"/>
                <a:ea typeface="楷体" panose="02010609060101010101" pitchFamily="49" charset="-122"/>
                <a:cs typeface="+mn-cs"/>
              </a:rPr>
              <a:t>表示连续量</a:t>
            </a:r>
            <a:r>
              <a:rPr lang="en-US" altLang="zh-CN" sz="2225" b="1" dirty="0">
                <a:latin typeface="Times New Roman" panose="02020603050405020304" pitchFamily="18" charset="0"/>
                <a:ea typeface="楷体" panose="02010609060101010101" pitchFamily="49" charset="-122"/>
                <a:cs typeface="+mn-cs"/>
              </a:rPr>
              <a:t>(</a:t>
            </a:r>
            <a:r>
              <a:rPr lang="zh-CN" altLang="en-US" sz="2225" b="1" dirty="0">
                <a:latin typeface="Times New Roman" panose="02020603050405020304" pitchFamily="18" charset="0"/>
                <a:ea typeface="楷体" panose="02010609060101010101" pitchFamily="49" charset="-122"/>
                <a:cs typeface="+mn-cs"/>
              </a:rPr>
              <a:t>图形</a:t>
            </a:r>
            <a:r>
              <a:rPr lang="en-US" altLang="zh-CN" sz="2225" b="1" dirty="0">
                <a:latin typeface="Times New Roman" panose="02020603050405020304" pitchFamily="18" charset="0"/>
                <a:ea typeface="楷体" panose="02010609060101010101" pitchFamily="49" charset="-122"/>
                <a:cs typeface="+mn-cs"/>
              </a:rPr>
              <a:t>)</a:t>
            </a:r>
            <a:r>
              <a:rPr lang="zh-CN" altLang="en-US" sz="2225" b="1" dirty="0">
                <a:latin typeface="Times New Roman" panose="02020603050405020304" pitchFamily="18" charset="0"/>
                <a:ea typeface="楷体" panose="02010609060101010101" pitchFamily="49" charset="-122"/>
                <a:cs typeface="+mn-cs"/>
              </a:rPr>
              <a:t>引起的失真，叫做</a:t>
            </a:r>
            <a:r>
              <a:rPr lang="zh-CN" altLang="en-US" sz="2225" b="1" dirty="0">
                <a:solidFill>
                  <a:srgbClr val="0000FF"/>
                </a:solidFill>
                <a:latin typeface="Times New Roman" panose="02020603050405020304" pitchFamily="18" charset="0"/>
                <a:ea typeface="楷体" panose="02010609060101010101" pitchFamily="49" charset="-122"/>
                <a:cs typeface="+mn-cs"/>
              </a:rPr>
              <a:t>走样</a:t>
            </a:r>
            <a:r>
              <a:rPr lang="zh-CN" altLang="en-US" sz="2225" b="1" dirty="0">
                <a:latin typeface="Times New Roman" panose="02020603050405020304" pitchFamily="18" charset="0"/>
                <a:ea typeface="楷体" panose="02010609060101010101" pitchFamily="49" charset="-122"/>
                <a:cs typeface="+mn-cs"/>
              </a:rPr>
              <a:t>。</a:t>
            </a:r>
            <a:endParaRPr lang="zh-CN" altLang="en-US" sz="2225" b="1" dirty="0">
              <a:latin typeface="Times New Roman" panose="02020603050405020304" pitchFamily="18" charset="0"/>
              <a:ea typeface="楷体" panose="02010609060101010101" pitchFamily="49" charset="-122"/>
              <a:cs typeface="+mn-cs"/>
            </a:endParaRPr>
          </a:p>
          <a:p>
            <a:pPr lvl="1" algn="l" eaLnBrk="1" hangingPunct="1">
              <a:buClr>
                <a:schemeClr val="tx1"/>
              </a:buClr>
              <a:buSzTx/>
              <a:buFontTx/>
            </a:pPr>
            <a:r>
              <a:rPr lang="zh-CN" altLang="en-US" sz="2225" b="1" dirty="0">
                <a:latin typeface="Times New Roman" panose="02020603050405020304" pitchFamily="18" charset="0"/>
                <a:cs typeface="+mn-ea"/>
                <a:sym typeface="+mn-ea"/>
              </a:rPr>
              <a:t>走样是数字化过程中的必然产物。</a:t>
            </a:r>
            <a:endParaRPr lang="zh-CN" altLang="en-US" sz="2225" b="1" dirty="0">
              <a:latin typeface="Times New Roman" panose="02020603050405020304" pitchFamily="18" charset="0"/>
              <a:ea typeface="楷体" panose="02010609060101010101" pitchFamily="49" charset="-122"/>
              <a:cs typeface="+mn-ea"/>
            </a:endParaRPr>
          </a:p>
          <a:p>
            <a:pPr eaLnBrk="1" hangingPunct="1">
              <a:buClr>
                <a:schemeClr val="tx1"/>
              </a:buClr>
            </a:pPr>
            <a:endParaRPr lang="zh-CN" altLang="en-US" sz="2600" b="1" dirty="0">
              <a:latin typeface="Times New Roman" panose="02020603050405020304" pitchFamily="18" charset="0"/>
              <a:ea typeface="楷体" panose="02010609060101010101" pitchFamily="49" charset="-122"/>
              <a:cs typeface="+mn-cs"/>
            </a:endParaRPr>
          </a:p>
          <a:p>
            <a:pPr eaLnBrk="1" hangingPunct="1">
              <a:buClr>
                <a:schemeClr val="tx1"/>
              </a:buClr>
            </a:pPr>
            <a:r>
              <a:rPr lang="zh-CN" altLang="en-US" sz="2600" b="1" dirty="0">
                <a:latin typeface="Times New Roman" panose="02020603050405020304" pitchFamily="18" charset="0"/>
                <a:ea typeface="楷体" panose="02010609060101010101" pitchFamily="49" charset="-122"/>
                <a:cs typeface="+mn-cs"/>
              </a:rPr>
              <a:t>假设：将像素看成为中心为</a:t>
            </a:r>
            <a:r>
              <a:rPr lang="en-US" altLang="zh-CN" sz="2600" b="1" dirty="0">
                <a:latin typeface="Times New Roman" panose="02020603050405020304" pitchFamily="18" charset="0"/>
                <a:ea typeface="楷体" panose="02010609060101010101" pitchFamily="49" charset="-122"/>
                <a:cs typeface="+mn-cs"/>
              </a:rPr>
              <a:t>(x,y)</a:t>
            </a:r>
            <a:r>
              <a:rPr lang="zh-CN" altLang="en-US" sz="2600" b="1" dirty="0">
                <a:latin typeface="Times New Roman" panose="02020603050405020304" pitchFamily="18" charset="0"/>
                <a:ea typeface="楷体" panose="02010609060101010101" pitchFamily="49" charset="-122"/>
                <a:cs typeface="+mn-cs"/>
              </a:rPr>
              <a:t>，</a:t>
            </a:r>
            <a:r>
              <a:rPr lang="zh-CN" altLang="zh-CN" sz="2600" b="1" dirty="0">
                <a:latin typeface="Times New Roman" panose="02020603050405020304" pitchFamily="18" charset="0"/>
                <a:ea typeface="楷体" panose="02010609060101010101" pitchFamily="49" charset="-122"/>
                <a:cs typeface="+mn-cs"/>
              </a:rPr>
              <a:t>边长为</a:t>
            </a:r>
            <a:r>
              <a:rPr lang="en-US" altLang="zh-CN" sz="2600" b="1" dirty="0">
                <a:latin typeface="Times New Roman" panose="02020603050405020304" pitchFamily="18" charset="0"/>
                <a:ea typeface="楷体" panose="02010609060101010101" pitchFamily="49" charset="-122"/>
                <a:cs typeface="+mn-cs"/>
              </a:rPr>
              <a:t>1</a:t>
            </a:r>
            <a:r>
              <a:rPr lang="zh-CN" altLang="en-US" sz="2600" b="1" dirty="0">
                <a:latin typeface="Times New Roman" panose="02020603050405020304" pitchFamily="18" charset="0"/>
                <a:ea typeface="楷体" panose="02010609060101010101" pitchFamily="49" charset="-122"/>
                <a:cs typeface="+mn-cs"/>
              </a:rPr>
              <a:t>的正方形。它们紧密地排列在一起。</a:t>
            </a:r>
            <a:endParaRPr lang="en-US" altLang="zh-CN" b="1" dirty="0">
              <a:latin typeface="华文楷体" panose="02010600040101010101" pitchFamily="2" charset="-122"/>
              <a:ea typeface="华文楷体" panose="0201060004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dirty="0">
                <a:solidFill>
                  <a:srgbClr val="0000FF"/>
                </a:solidFill>
                <a:latin typeface="Times New Roman" panose="02020603050405020304" pitchFamily="18" charset="0"/>
                <a:sym typeface="+mn-ea"/>
              </a:rPr>
              <a:t>反走样</a:t>
            </a:r>
            <a:r>
              <a:rPr lang="zh-CN" altLang="en-US" b="1" dirty="0">
                <a:latin typeface="华文中宋" panose="02010600040101010101" pitchFamily="2" charset="-122"/>
                <a:ea typeface="华文中宋" panose="02010600040101010101" pitchFamily="2" charset="-122"/>
                <a:sym typeface="+mn-ea"/>
              </a:rPr>
              <a:t>（</a:t>
            </a:r>
            <a:r>
              <a:rPr lang="en-US" altLang="zh-CN" b="1" dirty="0">
                <a:latin typeface="华文中宋" panose="02010600040101010101" pitchFamily="2" charset="-122"/>
                <a:ea typeface="华文中宋" panose="02010600040101010101" pitchFamily="2" charset="-122"/>
                <a:sym typeface="+mn-ea"/>
              </a:rPr>
              <a:t>Anti-aliasing ）</a:t>
            </a:r>
            <a:r>
              <a:rPr lang="zh-CN" altLang="en-US" b="1" dirty="0">
                <a:latin typeface="Times New Roman" panose="02020603050405020304" pitchFamily="18" charset="0"/>
                <a:sym typeface="+mn-ea"/>
              </a:rPr>
              <a:t>用于减少和消除走样的技术</a:t>
            </a:r>
            <a:endParaRPr lang="zh-CN" altLang="en-US" b="1" dirty="0">
              <a:latin typeface="Times New Roman" panose="02020603050405020304" pitchFamily="18" charset="0"/>
              <a:sym typeface="+mn-ea"/>
            </a:endParaRPr>
          </a:p>
          <a:p>
            <a:pPr lvl="1"/>
            <a:r>
              <a:rPr lang="zh-CN" altLang="en-US" b="1" dirty="0">
                <a:latin typeface="Times New Roman" panose="02020603050405020304" pitchFamily="18" charset="0"/>
                <a:cs typeface="+mn-cs"/>
                <a:sym typeface="+mn-ea"/>
              </a:rPr>
              <a:t>走样是理想图形扫描转换后的必然结果</a:t>
            </a:r>
            <a:endParaRPr lang="zh-CN" altLang="en-US" b="1" dirty="0">
              <a:latin typeface="Times New Roman" panose="02020603050405020304" pitchFamily="18" charset="0"/>
              <a:cs typeface="+mn-cs"/>
              <a:sym typeface="+mn-ea"/>
            </a:endParaRPr>
          </a:p>
          <a:p>
            <a:pPr lvl="1"/>
            <a:r>
              <a:rPr lang="zh-CN" altLang="en-US" b="1" dirty="0">
                <a:latin typeface="Times New Roman" panose="02020603050405020304" pitchFamily="18" charset="0"/>
                <a:cs typeface="+mn-cs"/>
                <a:sym typeface="+mn-ea"/>
              </a:rPr>
              <a:t>走样现象不可避免，只能减轻</a:t>
            </a:r>
            <a:endParaRPr lang="zh-CN" altLang="en-US" b="1" dirty="0">
              <a:latin typeface="Times New Roman" panose="02020603050405020304" pitchFamily="18" charset="0"/>
              <a:cs typeface="+mn-cs"/>
            </a:endParaRPr>
          </a:p>
          <a:p>
            <a:endParaRPr lang="zh-CN" altLang="en-US" b="1" dirty="0">
              <a:latin typeface="Times New Roman" panose="02020603050405020304" pitchFamily="18" charset="0"/>
              <a:ea typeface="楷体" panose="02010609060101010101" pitchFamily="49" charset="-122"/>
              <a:cs typeface="+mn-cs"/>
            </a:endParaRPr>
          </a:p>
          <a:p>
            <a:endParaRPr lang="zh-CN" altLang="en-US"/>
          </a:p>
        </p:txBody>
      </p:sp>
      <p:pic>
        <p:nvPicPr>
          <p:cNvPr id="5124" name="Picture 5"/>
          <p:cNvPicPr>
            <a:picLocks noChangeAspect="1"/>
          </p:cNvPicPr>
          <p:nvPr>
            <p:custDataLst>
              <p:tags r:id="rId1"/>
            </p:custDataLst>
          </p:nvPr>
        </p:nvPicPr>
        <p:blipFill>
          <a:blip r:embed="rId2"/>
          <a:stretch>
            <a:fillRect/>
          </a:stretch>
        </p:blipFill>
        <p:spPr>
          <a:xfrm>
            <a:off x="1428750" y="3939779"/>
            <a:ext cx="2213372" cy="864394"/>
          </a:xfrm>
          <a:prstGeom prst="rect">
            <a:avLst/>
          </a:prstGeom>
          <a:noFill/>
          <a:ln w="9525">
            <a:noFill/>
          </a:ln>
        </p:spPr>
      </p:pic>
      <p:pic>
        <p:nvPicPr>
          <p:cNvPr id="5125" name="Picture 6"/>
          <p:cNvPicPr>
            <a:picLocks noChangeAspect="1"/>
          </p:cNvPicPr>
          <p:nvPr>
            <p:custDataLst>
              <p:tags r:id="rId3"/>
            </p:custDataLst>
          </p:nvPr>
        </p:nvPicPr>
        <p:blipFill>
          <a:blip r:embed="rId4"/>
          <a:stretch>
            <a:fillRect/>
          </a:stretch>
        </p:blipFill>
        <p:spPr>
          <a:xfrm>
            <a:off x="5435997" y="3890963"/>
            <a:ext cx="2159794" cy="913210"/>
          </a:xfrm>
          <a:prstGeom prst="rect">
            <a:avLst/>
          </a:prstGeom>
          <a:noFill/>
          <a:ln w="9525">
            <a:noFill/>
          </a:ln>
        </p:spPr>
      </p:pic>
      <p:sp>
        <p:nvSpPr>
          <p:cNvPr id="5126" name="Rectangle 7"/>
          <p:cNvSpPr/>
          <p:nvPr>
            <p:custDataLst>
              <p:tags r:id="rId5"/>
            </p:custDataLst>
          </p:nvPr>
        </p:nvSpPr>
        <p:spPr>
          <a:xfrm>
            <a:off x="4152900" y="4981457"/>
            <a:ext cx="3986530" cy="337185"/>
          </a:xfrm>
          <a:prstGeom prst="rect">
            <a:avLst/>
          </a:prstGeom>
          <a:noFill/>
          <a:ln w="9525">
            <a:noFill/>
          </a:ln>
        </p:spPr>
        <p:txBody>
          <a:bodyPr wrap="none" anchor="ctr" anchorCtr="0">
            <a:spAutoFit/>
          </a:bodyPr>
          <a:p>
            <a:pPr eaLnBrk="1" hangingPunct="1"/>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word”</a:t>
            </a:r>
            <a:r>
              <a:rPr lang="zh-CN" altLang="en-US" sz="1600" dirty="0">
                <a:latin typeface="华文中宋" panose="02010600040101010101" pitchFamily="2" charset="-122"/>
                <a:ea typeface="华文中宋" panose="02010600040101010101" pitchFamily="2" charset="-122"/>
              </a:rPr>
              <a:t>绘制的斜线（经过反走样处理） </a:t>
            </a:r>
            <a:endParaRPr lang="zh-CN" altLang="en-US" sz="1600" dirty="0">
              <a:latin typeface="华文中宋" panose="02010600040101010101" pitchFamily="2" charset="-122"/>
              <a:ea typeface="华文中宋" panose="02010600040101010101" pitchFamily="2" charset="-122"/>
            </a:endParaRPr>
          </a:p>
        </p:txBody>
      </p:sp>
      <p:sp>
        <p:nvSpPr>
          <p:cNvPr id="5127" name="Rectangle 8"/>
          <p:cNvSpPr/>
          <p:nvPr>
            <p:custDataLst>
              <p:tags r:id="rId6"/>
            </p:custDataLst>
          </p:nvPr>
        </p:nvSpPr>
        <p:spPr>
          <a:xfrm>
            <a:off x="1552575" y="4981457"/>
            <a:ext cx="2076450" cy="337185"/>
          </a:xfrm>
          <a:prstGeom prst="rect">
            <a:avLst/>
          </a:prstGeom>
          <a:noFill/>
          <a:ln w="9525">
            <a:noFill/>
          </a:ln>
        </p:spPr>
        <p:txBody>
          <a:bodyPr wrap="none" anchor="ctr" anchorCtr="0">
            <a:spAutoFit/>
          </a:bodyPr>
          <a:p>
            <a:pPr eaLnBrk="1" hangingPunct="1"/>
            <a:r>
              <a:rPr lang="zh-CN" altLang="en-US" sz="1600" dirty="0">
                <a:latin typeface="华文中宋" panose="02010600040101010101" pitchFamily="2" charset="-122"/>
                <a:ea typeface="华文中宋" panose="02010600040101010101" pitchFamily="2" charset="-122"/>
              </a:rPr>
              <a:t>“画图”绘制的斜线 </a:t>
            </a:r>
            <a:endParaRPr lang="zh-CN" altLang="en-US" sz="1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1027"/>
          <p:cNvSpPr>
            <a:spLocks noGrp="1"/>
          </p:cNvSpPr>
          <p:nvPr>
            <p:ph type="body" idx="4294967295"/>
          </p:nvPr>
        </p:nvSpPr>
        <p:spPr>
          <a:xfrm>
            <a:off x="446088" y="1412875"/>
            <a:ext cx="6337300" cy="642938"/>
          </a:xfrm>
        </p:spPr>
        <p:txBody>
          <a:bodyPr vert="horz" wrap="square" lIns="91440" tIns="45720" rIns="91440" bIns="45720" anchor="t" anchorCtr="0"/>
          <a:p>
            <a:pPr marL="0" indent="0" eaLnBrk="1" hangingPunct="1">
              <a:buClr>
                <a:schemeClr val="tx1"/>
              </a:buClr>
              <a:buFont typeface="Symbol" panose="05050102010706020507" pitchFamily="18" charset="2"/>
              <a:buNone/>
            </a:pPr>
            <a:r>
              <a:rPr lang="zh-CN" altLang="en-US" sz="2800" b="1" dirty="0">
                <a:latin typeface="楷体" panose="02010609060101010101" pitchFamily="49" charset="-122"/>
                <a:ea typeface="楷体" panose="02010609060101010101" pitchFamily="49" charset="-122"/>
              </a:rPr>
              <a:t>二维光栅图形的走样现象：</a:t>
            </a:r>
            <a:endParaRPr lang="zh-CN" altLang="en-US" sz="2800" b="1" dirty="0">
              <a:latin typeface="楷体" panose="02010609060101010101" pitchFamily="49" charset="-122"/>
              <a:ea typeface="楷体" panose="02010609060101010101" pitchFamily="49" charset="-122"/>
            </a:endParaRPr>
          </a:p>
        </p:txBody>
      </p:sp>
      <p:sp>
        <p:nvSpPr>
          <p:cNvPr id="114690" name="Text Box 1029"/>
          <p:cNvSpPr txBox="1"/>
          <p:nvPr/>
        </p:nvSpPr>
        <p:spPr>
          <a:xfrm>
            <a:off x="539750" y="2306638"/>
            <a:ext cx="8002588" cy="1201737"/>
          </a:xfrm>
          <a:prstGeom prst="rect">
            <a:avLst/>
          </a:prstGeom>
          <a:noFill/>
          <a:ln w="9525">
            <a:noFill/>
          </a:ln>
        </p:spPr>
        <p:txBody>
          <a:bodyPr anchor="t" anchorCtr="0">
            <a:spAutoFit/>
          </a:bodyPr>
          <a:p>
            <a:pPr>
              <a:buFont typeface="Symbol" panose="05050102010706020507" pitchFamily="18" charset="2"/>
            </a:pPr>
            <a:r>
              <a:rPr lang="zh-CN" altLang="en-US" sz="2400" b="1" dirty="0">
                <a:latin typeface="Times New Roman" panose="02020603050405020304" pitchFamily="18" charset="0"/>
                <a:ea typeface="楷体" panose="02010609060101010101" pitchFamily="49" charset="-122"/>
              </a:rPr>
              <a:t>１、边界呈阶梯状：</a:t>
            </a:r>
            <a:endParaRPr lang="zh-CN" altLang="en-US" sz="2400" b="1" dirty="0">
              <a:latin typeface="Times New Roman" panose="02020603050405020304" pitchFamily="18" charset="0"/>
              <a:ea typeface="楷体" panose="02010609060101010101" pitchFamily="49" charset="-122"/>
            </a:endParaRPr>
          </a:p>
          <a:p>
            <a:pPr>
              <a:buFont typeface="Symbol" panose="05050102010706020507" pitchFamily="18" charset="2"/>
            </a:pPr>
            <a:r>
              <a:rPr lang="zh-CN" altLang="en-US" sz="2400" b="1" dirty="0">
                <a:latin typeface="Times New Roman" panose="02020603050405020304" pitchFamily="18" charset="0"/>
                <a:ea typeface="楷体" panose="02010609060101010101" pitchFamily="49" charset="-122"/>
              </a:rPr>
              <a:t>　　用中点算法等绘制直线段或用扫描转换多边形的方法填充多边形时，会发现边界呈阶梯状。</a:t>
            </a:r>
            <a:endParaRPr lang="zh-CN" altLang="en-US" sz="2400" b="1" dirty="0">
              <a:latin typeface="Times New Roman" panose="02020603050405020304" pitchFamily="18" charset="0"/>
              <a:ea typeface="楷体" panose="02010609060101010101" pitchFamily="49" charset="-122"/>
            </a:endParaRPr>
          </a:p>
        </p:txBody>
      </p:sp>
      <p:grpSp>
        <p:nvGrpSpPr>
          <p:cNvPr id="114713" name="Group 1082"/>
          <p:cNvGrpSpPr/>
          <p:nvPr/>
        </p:nvGrpSpPr>
        <p:grpSpPr>
          <a:xfrm>
            <a:off x="5419725" y="3962400"/>
            <a:ext cx="2057400" cy="1828800"/>
            <a:chOff x="3168" y="2496"/>
            <a:chExt cx="1296" cy="1152"/>
          </a:xfrm>
        </p:grpSpPr>
        <p:sp>
          <p:nvSpPr>
            <p:cNvPr id="114714" name="Rectangle 1054"/>
            <p:cNvSpPr/>
            <p:nvPr/>
          </p:nvSpPr>
          <p:spPr>
            <a:xfrm>
              <a:off x="3168" y="2496"/>
              <a:ext cx="1296" cy="115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15" name="Line 1055"/>
            <p:cNvSpPr/>
            <p:nvPr/>
          </p:nvSpPr>
          <p:spPr>
            <a:xfrm>
              <a:off x="3312" y="2496"/>
              <a:ext cx="0" cy="1152"/>
            </a:xfrm>
            <a:prstGeom prst="line">
              <a:avLst/>
            </a:prstGeom>
            <a:ln w="9525" cap="flat" cmpd="sng">
              <a:solidFill>
                <a:schemeClr val="tx1"/>
              </a:solidFill>
              <a:prstDash val="solid"/>
              <a:round/>
              <a:headEnd type="none" w="med" len="med"/>
              <a:tailEnd type="none" w="med" len="med"/>
            </a:ln>
          </p:spPr>
        </p:sp>
        <p:sp>
          <p:nvSpPr>
            <p:cNvPr id="114716" name="Line 1056"/>
            <p:cNvSpPr/>
            <p:nvPr/>
          </p:nvSpPr>
          <p:spPr>
            <a:xfrm>
              <a:off x="3456" y="2496"/>
              <a:ext cx="0" cy="1152"/>
            </a:xfrm>
            <a:prstGeom prst="line">
              <a:avLst/>
            </a:prstGeom>
            <a:ln w="9525" cap="flat" cmpd="sng">
              <a:solidFill>
                <a:schemeClr val="tx1"/>
              </a:solidFill>
              <a:prstDash val="solid"/>
              <a:round/>
              <a:headEnd type="none" w="med" len="med"/>
              <a:tailEnd type="none" w="med" len="med"/>
            </a:ln>
          </p:spPr>
        </p:sp>
        <p:sp>
          <p:nvSpPr>
            <p:cNvPr id="114717" name="Line 1057"/>
            <p:cNvSpPr/>
            <p:nvPr/>
          </p:nvSpPr>
          <p:spPr>
            <a:xfrm>
              <a:off x="3600" y="2496"/>
              <a:ext cx="0" cy="1152"/>
            </a:xfrm>
            <a:prstGeom prst="line">
              <a:avLst/>
            </a:prstGeom>
            <a:ln w="9525" cap="flat" cmpd="sng">
              <a:solidFill>
                <a:schemeClr val="tx1"/>
              </a:solidFill>
              <a:prstDash val="solid"/>
              <a:round/>
              <a:headEnd type="none" w="med" len="med"/>
              <a:tailEnd type="none" w="med" len="med"/>
            </a:ln>
          </p:spPr>
        </p:sp>
        <p:sp>
          <p:nvSpPr>
            <p:cNvPr id="114718" name="Line 1058"/>
            <p:cNvSpPr/>
            <p:nvPr/>
          </p:nvSpPr>
          <p:spPr>
            <a:xfrm>
              <a:off x="3744" y="2496"/>
              <a:ext cx="0" cy="1152"/>
            </a:xfrm>
            <a:prstGeom prst="line">
              <a:avLst/>
            </a:prstGeom>
            <a:ln w="9525" cap="flat" cmpd="sng">
              <a:solidFill>
                <a:schemeClr val="tx1"/>
              </a:solidFill>
              <a:prstDash val="solid"/>
              <a:round/>
              <a:headEnd type="none" w="med" len="med"/>
              <a:tailEnd type="none" w="med" len="med"/>
            </a:ln>
          </p:spPr>
        </p:sp>
        <p:sp>
          <p:nvSpPr>
            <p:cNvPr id="114719" name="Line 1059"/>
            <p:cNvSpPr/>
            <p:nvPr/>
          </p:nvSpPr>
          <p:spPr>
            <a:xfrm>
              <a:off x="3888" y="2496"/>
              <a:ext cx="0" cy="1152"/>
            </a:xfrm>
            <a:prstGeom prst="line">
              <a:avLst/>
            </a:prstGeom>
            <a:ln w="9525" cap="flat" cmpd="sng">
              <a:solidFill>
                <a:schemeClr val="tx1"/>
              </a:solidFill>
              <a:prstDash val="solid"/>
              <a:round/>
              <a:headEnd type="none" w="med" len="med"/>
              <a:tailEnd type="none" w="med" len="med"/>
            </a:ln>
          </p:spPr>
        </p:sp>
        <p:sp>
          <p:nvSpPr>
            <p:cNvPr id="114720" name="Line 1060"/>
            <p:cNvSpPr/>
            <p:nvPr/>
          </p:nvSpPr>
          <p:spPr>
            <a:xfrm>
              <a:off x="4032" y="2496"/>
              <a:ext cx="0" cy="1152"/>
            </a:xfrm>
            <a:prstGeom prst="line">
              <a:avLst/>
            </a:prstGeom>
            <a:ln w="9525" cap="flat" cmpd="sng">
              <a:solidFill>
                <a:schemeClr val="tx1"/>
              </a:solidFill>
              <a:prstDash val="solid"/>
              <a:round/>
              <a:headEnd type="none" w="med" len="med"/>
              <a:tailEnd type="none" w="med" len="med"/>
            </a:ln>
          </p:spPr>
        </p:sp>
        <p:sp>
          <p:nvSpPr>
            <p:cNvPr id="114721" name="Line 1061"/>
            <p:cNvSpPr/>
            <p:nvPr/>
          </p:nvSpPr>
          <p:spPr>
            <a:xfrm>
              <a:off x="4176" y="2496"/>
              <a:ext cx="0" cy="1152"/>
            </a:xfrm>
            <a:prstGeom prst="line">
              <a:avLst/>
            </a:prstGeom>
            <a:ln w="9525" cap="flat" cmpd="sng">
              <a:solidFill>
                <a:schemeClr val="tx1"/>
              </a:solidFill>
              <a:prstDash val="solid"/>
              <a:round/>
              <a:headEnd type="none" w="med" len="med"/>
              <a:tailEnd type="none" w="med" len="med"/>
            </a:ln>
          </p:spPr>
        </p:sp>
        <p:sp>
          <p:nvSpPr>
            <p:cNvPr id="114722" name="Line 1062"/>
            <p:cNvSpPr/>
            <p:nvPr/>
          </p:nvSpPr>
          <p:spPr>
            <a:xfrm>
              <a:off x="4320" y="2496"/>
              <a:ext cx="0" cy="1152"/>
            </a:xfrm>
            <a:prstGeom prst="line">
              <a:avLst/>
            </a:prstGeom>
            <a:ln w="9525" cap="flat" cmpd="sng">
              <a:solidFill>
                <a:schemeClr val="tx1"/>
              </a:solidFill>
              <a:prstDash val="solid"/>
              <a:round/>
              <a:headEnd type="none" w="med" len="med"/>
              <a:tailEnd type="none" w="med" len="med"/>
            </a:ln>
          </p:spPr>
        </p:sp>
        <p:sp>
          <p:nvSpPr>
            <p:cNvPr id="114723" name="Line 1063"/>
            <p:cNvSpPr/>
            <p:nvPr/>
          </p:nvSpPr>
          <p:spPr>
            <a:xfrm>
              <a:off x="3168" y="2640"/>
              <a:ext cx="1296" cy="0"/>
            </a:xfrm>
            <a:prstGeom prst="line">
              <a:avLst/>
            </a:prstGeom>
            <a:ln w="9525" cap="flat" cmpd="sng">
              <a:solidFill>
                <a:schemeClr val="tx1"/>
              </a:solidFill>
              <a:prstDash val="solid"/>
              <a:round/>
              <a:headEnd type="none" w="med" len="med"/>
              <a:tailEnd type="none" w="med" len="med"/>
            </a:ln>
          </p:spPr>
        </p:sp>
        <p:sp>
          <p:nvSpPr>
            <p:cNvPr id="114724" name="Line 1064"/>
            <p:cNvSpPr/>
            <p:nvPr/>
          </p:nvSpPr>
          <p:spPr>
            <a:xfrm>
              <a:off x="3168" y="2784"/>
              <a:ext cx="1296" cy="0"/>
            </a:xfrm>
            <a:prstGeom prst="line">
              <a:avLst/>
            </a:prstGeom>
            <a:ln w="9525" cap="flat" cmpd="sng">
              <a:solidFill>
                <a:schemeClr val="tx1"/>
              </a:solidFill>
              <a:prstDash val="solid"/>
              <a:round/>
              <a:headEnd type="none" w="med" len="med"/>
              <a:tailEnd type="none" w="med" len="med"/>
            </a:ln>
          </p:spPr>
        </p:sp>
        <p:sp>
          <p:nvSpPr>
            <p:cNvPr id="114725" name="Line 1065"/>
            <p:cNvSpPr/>
            <p:nvPr/>
          </p:nvSpPr>
          <p:spPr>
            <a:xfrm>
              <a:off x="3168" y="2928"/>
              <a:ext cx="1296" cy="0"/>
            </a:xfrm>
            <a:prstGeom prst="line">
              <a:avLst/>
            </a:prstGeom>
            <a:ln w="9525" cap="flat" cmpd="sng">
              <a:solidFill>
                <a:schemeClr val="tx1"/>
              </a:solidFill>
              <a:prstDash val="solid"/>
              <a:round/>
              <a:headEnd type="none" w="med" len="med"/>
              <a:tailEnd type="none" w="med" len="med"/>
            </a:ln>
          </p:spPr>
        </p:sp>
        <p:sp>
          <p:nvSpPr>
            <p:cNvPr id="114726" name="Line 1066"/>
            <p:cNvSpPr/>
            <p:nvPr/>
          </p:nvSpPr>
          <p:spPr>
            <a:xfrm>
              <a:off x="3168" y="3072"/>
              <a:ext cx="1296" cy="0"/>
            </a:xfrm>
            <a:prstGeom prst="line">
              <a:avLst/>
            </a:prstGeom>
            <a:ln w="9525" cap="flat" cmpd="sng">
              <a:solidFill>
                <a:schemeClr val="tx1"/>
              </a:solidFill>
              <a:prstDash val="solid"/>
              <a:round/>
              <a:headEnd type="none" w="med" len="med"/>
              <a:tailEnd type="none" w="med" len="med"/>
            </a:ln>
          </p:spPr>
        </p:sp>
        <p:sp>
          <p:nvSpPr>
            <p:cNvPr id="114727" name="Line 1067"/>
            <p:cNvSpPr/>
            <p:nvPr/>
          </p:nvSpPr>
          <p:spPr>
            <a:xfrm>
              <a:off x="3168" y="3216"/>
              <a:ext cx="1296" cy="0"/>
            </a:xfrm>
            <a:prstGeom prst="line">
              <a:avLst/>
            </a:prstGeom>
            <a:ln w="9525" cap="flat" cmpd="sng">
              <a:solidFill>
                <a:schemeClr val="tx1"/>
              </a:solidFill>
              <a:prstDash val="solid"/>
              <a:round/>
              <a:headEnd type="none" w="med" len="med"/>
              <a:tailEnd type="none" w="med" len="med"/>
            </a:ln>
          </p:spPr>
        </p:sp>
        <p:sp>
          <p:nvSpPr>
            <p:cNvPr id="114728" name="Line 1068"/>
            <p:cNvSpPr/>
            <p:nvPr/>
          </p:nvSpPr>
          <p:spPr>
            <a:xfrm>
              <a:off x="3168" y="3360"/>
              <a:ext cx="1296" cy="0"/>
            </a:xfrm>
            <a:prstGeom prst="line">
              <a:avLst/>
            </a:prstGeom>
            <a:ln w="9525" cap="flat" cmpd="sng">
              <a:solidFill>
                <a:schemeClr val="tx1"/>
              </a:solidFill>
              <a:prstDash val="solid"/>
              <a:round/>
              <a:headEnd type="none" w="med" len="med"/>
              <a:tailEnd type="none" w="med" len="med"/>
            </a:ln>
          </p:spPr>
        </p:sp>
        <p:sp>
          <p:nvSpPr>
            <p:cNvPr id="114729" name="Line 1069"/>
            <p:cNvSpPr/>
            <p:nvPr/>
          </p:nvSpPr>
          <p:spPr>
            <a:xfrm>
              <a:off x="3168" y="3504"/>
              <a:ext cx="1296" cy="0"/>
            </a:xfrm>
            <a:prstGeom prst="line">
              <a:avLst/>
            </a:prstGeom>
            <a:ln w="9525" cap="flat" cmpd="sng">
              <a:solidFill>
                <a:schemeClr val="tx1"/>
              </a:solidFill>
              <a:prstDash val="solid"/>
              <a:round/>
              <a:headEnd type="none" w="med" len="med"/>
              <a:tailEnd type="none" w="med" len="med"/>
            </a:ln>
          </p:spPr>
        </p:sp>
        <p:sp>
          <p:nvSpPr>
            <p:cNvPr id="114730" name="Rectangle 1075"/>
            <p:cNvSpPr/>
            <p:nvPr/>
          </p:nvSpPr>
          <p:spPr>
            <a:xfrm>
              <a:off x="3168" y="2640"/>
              <a:ext cx="288" cy="100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31" name="Rectangle 1076"/>
            <p:cNvSpPr/>
            <p:nvPr/>
          </p:nvSpPr>
          <p:spPr>
            <a:xfrm>
              <a:off x="3456" y="2784"/>
              <a:ext cx="144" cy="864"/>
            </a:xfrm>
            <a:prstGeom prst="rect">
              <a:avLst/>
            </a:prstGeom>
            <a:solidFill>
              <a:schemeClr val="tx1"/>
            </a:solidFill>
            <a:ln w="9525">
              <a:noFill/>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32" name="Rectangle 1077"/>
            <p:cNvSpPr/>
            <p:nvPr/>
          </p:nvSpPr>
          <p:spPr>
            <a:xfrm>
              <a:off x="3600" y="2928"/>
              <a:ext cx="288" cy="720"/>
            </a:xfrm>
            <a:prstGeom prst="rect">
              <a:avLst/>
            </a:prstGeom>
            <a:solidFill>
              <a:schemeClr val="tx1"/>
            </a:solidFill>
            <a:ln w="9525">
              <a:noFill/>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33" name="Rectangle 1078"/>
            <p:cNvSpPr/>
            <p:nvPr/>
          </p:nvSpPr>
          <p:spPr>
            <a:xfrm>
              <a:off x="3888" y="3072"/>
              <a:ext cx="144" cy="576"/>
            </a:xfrm>
            <a:prstGeom prst="rect">
              <a:avLst/>
            </a:prstGeom>
            <a:solidFill>
              <a:schemeClr val="tx1"/>
            </a:solidFill>
            <a:ln w="9525">
              <a:noFill/>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34" name="Rectangle 1079"/>
            <p:cNvSpPr/>
            <p:nvPr/>
          </p:nvSpPr>
          <p:spPr>
            <a:xfrm>
              <a:off x="4032" y="3216"/>
              <a:ext cx="288" cy="432"/>
            </a:xfrm>
            <a:prstGeom prst="rect">
              <a:avLst/>
            </a:prstGeom>
            <a:solidFill>
              <a:schemeClr val="tx1"/>
            </a:solidFill>
            <a:ln w="9525">
              <a:noFill/>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4735" name="Rectangle 1080"/>
            <p:cNvSpPr/>
            <p:nvPr/>
          </p:nvSpPr>
          <p:spPr>
            <a:xfrm>
              <a:off x="4320" y="3360"/>
              <a:ext cx="144" cy="288"/>
            </a:xfrm>
            <a:prstGeom prst="rect">
              <a:avLst/>
            </a:prstGeom>
            <a:solidFill>
              <a:schemeClr val="tx1"/>
            </a:solidFill>
            <a:ln w="9525">
              <a:noFill/>
            </a:ln>
          </p:spPr>
          <p:txBody>
            <a:bodyPr wrap="none" anchor="ctr" anchorCtr="0"/>
            <a:p>
              <a:endParaRPr lang="zh-CN" altLang="zh-CN" b="1" dirty="0">
                <a:latin typeface="Arial" panose="020B0604020202020204" pitchFamily="34" charset="0"/>
                <a:ea typeface="宋体" panose="02010600030101010101" pitchFamily="2" charset="-122"/>
              </a:endParaRPr>
            </a:p>
          </p:txBody>
        </p:sp>
      </p:grpSp>
      <p:sp>
        <p:nvSpPr>
          <p:cNvPr id="114736"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endParaRPr lang="zh-CN" altLang="en-US" sz="3200" b="1" dirty="0">
              <a:solidFill>
                <a:schemeClr val="tx2"/>
              </a:solidFill>
              <a:latin typeface="Times New Roman" panose="02020603050405020304" pitchFamily="18" charset="0"/>
              <a:ea typeface="楷体" panose="02010609060101010101" pitchFamily="49" charset="-122"/>
            </a:endParaRPr>
          </a:p>
        </p:txBody>
      </p:sp>
      <p:grpSp>
        <p:nvGrpSpPr>
          <p:cNvPr id="6149" name="组合 1"/>
          <p:cNvGrpSpPr/>
          <p:nvPr/>
        </p:nvGrpSpPr>
        <p:grpSpPr>
          <a:xfrm>
            <a:off x="1547495" y="3788728"/>
            <a:ext cx="3092450" cy="1724025"/>
            <a:chOff x="1092200" y="2608263"/>
            <a:chExt cx="5570538" cy="2822575"/>
          </a:xfrm>
        </p:grpSpPr>
        <p:sp>
          <p:nvSpPr>
            <p:cNvPr id="50" name="矩形 49"/>
            <p:cNvSpPr/>
            <p:nvPr>
              <p:custDataLst>
                <p:tags r:id="rId1"/>
              </p:custDataLst>
            </p:nvPr>
          </p:nvSpPr>
          <p:spPr bwMode="auto">
            <a:xfrm>
              <a:off x="1336437" y="3055423"/>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custDataLst>
                <p:tags r:id="rId2"/>
              </p:custDataLst>
            </p:nvPr>
          </p:nvSpPr>
          <p:spPr bwMode="auto">
            <a:xfrm>
              <a:off x="1813186" y="3055423"/>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custDataLst>
                <p:tags r:id="rId3"/>
              </p:custDataLst>
            </p:nvPr>
          </p:nvSpPr>
          <p:spPr bwMode="auto">
            <a:xfrm>
              <a:off x="2289935" y="3055423"/>
              <a:ext cx="474794"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custDataLst>
                <p:tags r:id="rId4"/>
              </p:custDataLst>
            </p:nvPr>
          </p:nvSpPr>
          <p:spPr bwMode="auto">
            <a:xfrm>
              <a:off x="2764729" y="3055423"/>
              <a:ext cx="474796" cy="477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custDataLst>
                <p:tags r:id="rId5"/>
              </p:custDataLst>
            </p:nvPr>
          </p:nvSpPr>
          <p:spPr bwMode="auto">
            <a:xfrm>
              <a:off x="3239525" y="3055423"/>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矩形 54"/>
            <p:cNvSpPr/>
            <p:nvPr>
              <p:custDataLst>
                <p:tags r:id="rId6"/>
              </p:custDataLst>
            </p:nvPr>
          </p:nvSpPr>
          <p:spPr bwMode="auto">
            <a:xfrm>
              <a:off x="3716273" y="3055423"/>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矩形 55"/>
            <p:cNvSpPr/>
            <p:nvPr>
              <p:custDataLst>
                <p:tags r:id="rId7"/>
              </p:custDataLst>
            </p:nvPr>
          </p:nvSpPr>
          <p:spPr bwMode="auto">
            <a:xfrm>
              <a:off x="4191068" y="3055423"/>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矩形 56"/>
            <p:cNvSpPr/>
            <p:nvPr>
              <p:custDataLst>
                <p:tags r:id="rId8"/>
              </p:custDataLst>
            </p:nvPr>
          </p:nvSpPr>
          <p:spPr bwMode="auto">
            <a:xfrm>
              <a:off x="4667817" y="3055423"/>
              <a:ext cx="474796" cy="477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矩形 57"/>
            <p:cNvSpPr/>
            <p:nvPr>
              <p:custDataLst>
                <p:tags r:id="rId9"/>
              </p:custDataLst>
            </p:nvPr>
          </p:nvSpPr>
          <p:spPr bwMode="auto">
            <a:xfrm>
              <a:off x="5617407" y="3055423"/>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 name="矩形 58"/>
            <p:cNvSpPr/>
            <p:nvPr>
              <p:custDataLst>
                <p:tags r:id="rId10"/>
              </p:custDataLst>
            </p:nvPr>
          </p:nvSpPr>
          <p:spPr bwMode="auto">
            <a:xfrm>
              <a:off x="1336437" y="3530883"/>
              <a:ext cx="476749"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 name="矩形 59"/>
            <p:cNvSpPr/>
            <p:nvPr>
              <p:custDataLst>
                <p:tags r:id="rId11"/>
              </p:custDataLst>
            </p:nvPr>
          </p:nvSpPr>
          <p:spPr bwMode="auto">
            <a:xfrm>
              <a:off x="1813186" y="3530883"/>
              <a:ext cx="476749" cy="47357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矩形 60"/>
            <p:cNvSpPr/>
            <p:nvPr>
              <p:custDataLst>
                <p:tags r:id="rId12"/>
              </p:custDataLst>
            </p:nvPr>
          </p:nvSpPr>
          <p:spPr bwMode="auto">
            <a:xfrm>
              <a:off x="2289935" y="3530883"/>
              <a:ext cx="474794"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矩形 61"/>
            <p:cNvSpPr/>
            <p:nvPr>
              <p:custDataLst>
                <p:tags r:id="rId13"/>
              </p:custDataLst>
            </p:nvPr>
          </p:nvSpPr>
          <p:spPr bwMode="auto">
            <a:xfrm>
              <a:off x="2764729" y="3530883"/>
              <a:ext cx="474796"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3" name="矩形 62"/>
            <p:cNvSpPr/>
            <p:nvPr>
              <p:custDataLst>
                <p:tags r:id="rId14"/>
              </p:custDataLst>
            </p:nvPr>
          </p:nvSpPr>
          <p:spPr bwMode="auto">
            <a:xfrm>
              <a:off x="3239525" y="3530883"/>
              <a:ext cx="476749"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 name="矩形 63"/>
            <p:cNvSpPr/>
            <p:nvPr>
              <p:custDataLst>
                <p:tags r:id="rId15"/>
              </p:custDataLst>
            </p:nvPr>
          </p:nvSpPr>
          <p:spPr bwMode="auto">
            <a:xfrm>
              <a:off x="3716273" y="3530883"/>
              <a:ext cx="474794"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5" name="矩形 64"/>
            <p:cNvSpPr/>
            <p:nvPr>
              <p:custDataLst>
                <p:tags r:id="rId16"/>
              </p:custDataLst>
            </p:nvPr>
          </p:nvSpPr>
          <p:spPr bwMode="auto">
            <a:xfrm>
              <a:off x="4191068" y="3530883"/>
              <a:ext cx="476749"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矩形 65"/>
            <p:cNvSpPr/>
            <p:nvPr>
              <p:custDataLst>
                <p:tags r:id="rId17"/>
              </p:custDataLst>
            </p:nvPr>
          </p:nvSpPr>
          <p:spPr bwMode="auto">
            <a:xfrm>
              <a:off x="4667817" y="3530883"/>
              <a:ext cx="474796"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矩形 66"/>
            <p:cNvSpPr/>
            <p:nvPr>
              <p:custDataLst>
                <p:tags r:id="rId18"/>
              </p:custDataLst>
            </p:nvPr>
          </p:nvSpPr>
          <p:spPr bwMode="auto">
            <a:xfrm>
              <a:off x="5617407" y="3530883"/>
              <a:ext cx="476749" cy="473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矩形 67"/>
            <p:cNvSpPr/>
            <p:nvPr>
              <p:custDataLst>
                <p:tags r:id="rId19"/>
              </p:custDataLst>
            </p:nvPr>
          </p:nvSpPr>
          <p:spPr bwMode="auto">
            <a:xfrm>
              <a:off x="1336437" y="4004457"/>
              <a:ext cx="476749"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custDataLst>
                <p:tags r:id="rId20"/>
              </p:custDataLst>
            </p:nvPr>
          </p:nvSpPr>
          <p:spPr bwMode="auto">
            <a:xfrm>
              <a:off x="1813186" y="4004457"/>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矩形 69"/>
            <p:cNvSpPr/>
            <p:nvPr>
              <p:custDataLst>
                <p:tags r:id="rId21"/>
              </p:custDataLst>
            </p:nvPr>
          </p:nvSpPr>
          <p:spPr bwMode="auto">
            <a:xfrm>
              <a:off x="2289935" y="4004457"/>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矩形 70"/>
            <p:cNvSpPr/>
            <p:nvPr>
              <p:custDataLst>
                <p:tags r:id="rId22"/>
              </p:custDataLst>
            </p:nvPr>
          </p:nvSpPr>
          <p:spPr bwMode="auto">
            <a:xfrm>
              <a:off x="2764729" y="4004457"/>
              <a:ext cx="474796" cy="47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矩形 71"/>
            <p:cNvSpPr/>
            <p:nvPr>
              <p:custDataLst>
                <p:tags r:id="rId23"/>
              </p:custDataLst>
            </p:nvPr>
          </p:nvSpPr>
          <p:spPr bwMode="auto">
            <a:xfrm>
              <a:off x="3239525" y="4004457"/>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矩形 72"/>
            <p:cNvSpPr/>
            <p:nvPr>
              <p:custDataLst>
                <p:tags r:id="rId24"/>
              </p:custDataLst>
            </p:nvPr>
          </p:nvSpPr>
          <p:spPr bwMode="auto">
            <a:xfrm>
              <a:off x="3716273" y="4004457"/>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4" name="矩形 73"/>
            <p:cNvSpPr/>
            <p:nvPr>
              <p:custDataLst>
                <p:tags r:id="rId25"/>
              </p:custDataLst>
            </p:nvPr>
          </p:nvSpPr>
          <p:spPr bwMode="auto">
            <a:xfrm>
              <a:off x="4191068" y="4004457"/>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矩形 74"/>
            <p:cNvSpPr/>
            <p:nvPr>
              <p:custDataLst>
                <p:tags r:id="rId26"/>
              </p:custDataLst>
            </p:nvPr>
          </p:nvSpPr>
          <p:spPr bwMode="auto">
            <a:xfrm>
              <a:off x="4667817" y="4004457"/>
              <a:ext cx="474796" cy="477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矩形 75"/>
            <p:cNvSpPr/>
            <p:nvPr>
              <p:custDataLst>
                <p:tags r:id="rId27"/>
              </p:custDataLst>
            </p:nvPr>
          </p:nvSpPr>
          <p:spPr bwMode="auto">
            <a:xfrm>
              <a:off x="5142612" y="4004457"/>
              <a:ext cx="474794"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矩形 76"/>
            <p:cNvSpPr/>
            <p:nvPr>
              <p:custDataLst>
                <p:tags r:id="rId28"/>
              </p:custDataLst>
            </p:nvPr>
          </p:nvSpPr>
          <p:spPr bwMode="auto">
            <a:xfrm>
              <a:off x="5617407" y="4004457"/>
              <a:ext cx="476749"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矩形 77"/>
            <p:cNvSpPr/>
            <p:nvPr>
              <p:custDataLst>
                <p:tags r:id="rId29"/>
              </p:custDataLst>
            </p:nvPr>
          </p:nvSpPr>
          <p:spPr bwMode="auto">
            <a:xfrm>
              <a:off x="1336437" y="4481804"/>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9" name="矩形 78"/>
            <p:cNvSpPr/>
            <p:nvPr>
              <p:custDataLst>
                <p:tags r:id="rId30"/>
              </p:custDataLst>
            </p:nvPr>
          </p:nvSpPr>
          <p:spPr bwMode="auto">
            <a:xfrm>
              <a:off x="1813186" y="4481804"/>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 name="矩形 79"/>
            <p:cNvSpPr/>
            <p:nvPr>
              <p:custDataLst>
                <p:tags r:id="rId31"/>
              </p:custDataLst>
            </p:nvPr>
          </p:nvSpPr>
          <p:spPr bwMode="auto">
            <a:xfrm>
              <a:off x="2289935" y="4481804"/>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 name="矩形 80"/>
            <p:cNvSpPr/>
            <p:nvPr>
              <p:custDataLst>
                <p:tags r:id="rId32"/>
              </p:custDataLst>
            </p:nvPr>
          </p:nvSpPr>
          <p:spPr bwMode="auto">
            <a:xfrm>
              <a:off x="3239525" y="4481804"/>
              <a:ext cx="476749"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 name="矩形 81"/>
            <p:cNvSpPr/>
            <p:nvPr>
              <p:custDataLst>
                <p:tags r:id="rId33"/>
              </p:custDataLst>
            </p:nvPr>
          </p:nvSpPr>
          <p:spPr bwMode="auto">
            <a:xfrm>
              <a:off x="3716273" y="4481804"/>
              <a:ext cx="474794"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3" name="矩形 82"/>
            <p:cNvSpPr/>
            <p:nvPr>
              <p:custDataLst>
                <p:tags r:id="rId34"/>
              </p:custDataLst>
            </p:nvPr>
          </p:nvSpPr>
          <p:spPr bwMode="auto">
            <a:xfrm>
              <a:off x="4191068" y="4481804"/>
              <a:ext cx="476749"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4" name="矩形 83"/>
            <p:cNvSpPr/>
            <p:nvPr>
              <p:custDataLst>
                <p:tags r:id="rId35"/>
              </p:custDataLst>
            </p:nvPr>
          </p:nvSpPr>
          <p:spPr bwMode="auto">
            <a:xfrm>
              <a:off x="5142612" y="4479917"/>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5" name="矩形 84"/>
            <p:cNvSpPr/>
            <p:nvPr>
              <p:custDataLst>
                <p:tags r:id="rId36"/>
              </p:custDataLst>
            </p:nvPr>
          </p:nvSpPr>
          <p:spPr bwMode="auto">
            <a:xfrm>
              <a:off x="5617407" y="4481804"/>
              <a:ext cx="476749"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6" name="矩形 85"/>
            <p:cNvSpPr/>
            <p:nvPr>
              <p:custDataLst>
                <p:tags r:id="rId37"/>
              </p:custDataLst>
            </p:nvPr>
          </p:nvSpPr>
          <p:spPr bwMode="auto">
            <a:xfrm>
              <a:off x="1336437" y="4955378"/>
              <a:ext cx="476749" cy="4735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7" name="矩形 86"/>
            <p:cNvSpPr/>
            <p:nvPr>
              <p:custDataLst>
                <p:tags r:id="rId38"/>
              </p:custDataLst>
            </p:nvPr>
          </p:nvSpPr>
          <p:spPr bwMode="auto">
            <a:xfrm>
              <a:off x="1813186" y="4955378"/>
              <a:ext cx="476749" cy="4735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5">
                    <a:lumMod val="60000"/>
                    <a:lumOff val="40000"/>
                  </a:schemeClr>
                </a:solidFill>
                <a:effectLst/>
                <a:uLnTx/>
                <a:uFillTx/>
                <a:latin typeface="+mn-lt"/>
                <a:ea typeface="+mn-ea"/>
                <a:cs typeface="+mn-cs"/>
              </a:endParaRPr>
            </a:p>
          </p:txBody>
        </p:sp>
        <p:sp>
          <p:nvSpPr>
            <p:cNvPr id="88" name="矩形 87"/>
            <p:cNvSpPr/>
            <p:nvPr>
              <p:custDataLst>
                <p:tags r:id="rId39"/>
              </p:custDataLst>
            </p:nvPr>
          </p:nvSpPr>
          <p:spPr bwMode="auto">
            <a:xfrm>
              <a:off x="2289935" y="4955378"/>
              <a:ext cx="474794" cy="47357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9" name="矩形 88"/>
            <p:cNvSpPr/>
            <p:nvPr>
              <p:custDataLst>
                <p:tags r:id="rId40"/>
              </p:custDataLst>
            </p:nvPr>
          </p:nvSpPr>
          <p:spPr bwMode="auto">
            <a:xfrm>
              <a:off x="3239525" y="4955378"/>
              <a:ext cx="476749" cy="47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0" name="矩形 89"/>
            <p:cNvSpPr/>
            <p:nvPr>
              <p:custDataLst>
                <p:tags r:id="rId41"/>
              </p:custDataLst>
            </p:nvPr>
          </p:nvSpPr>
          <p:spPr bwMode="auto">
            <a:xfrm>
              <a:off x="3716273" y="4955378"/>
              <a:ext cx="474794" cy="47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custDataLst>
                <p:tags r:id="rId42"/>
              </p:custDataLst>
            </p:nvPr>
          </p:nvSpPr>
          <p:spPr bwMode="auto">
            <a:xfrm>
              <a:off x="4191068" y="4955378"/>
              <a:ext cx="476749" cy="47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 name="矩形 91"/>
            <p:cNvSpPr/>
            <p:nvPr>
              <p:custDataLst>
                <p:tags r:id="rId43"/>
              </p:custDataLst>
            </p:nvPr>
          </p:nvSpPr>
          <p:spPr bwMode="auto">
            <a:xfrm>
              <a:off x="4667817" y="4955378"/>
              <a:ext cx="474796"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 name="矩形 92"/>
            <p:cNvSpPr/>
            <p:nvPr>
              <p:custDataLst>
                <p:tags r:id="rId44"/>
              </p:custDataLst>
            </p:nvPr>
          </p:nvSpPr>
          <p:spPr bwMode="auto">
            <a:xfrm>
              <a:off x="5617407" y="4955378"/>
              <a:ext cx="476749" cy="47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4" name="矩形 93"/>
            <p:cNvSpPr/>
            <p:nvPr>
              <p:custDataLst>
                <p:tags r:id="rId45"/>
              </p:custDataLst>
            </p:nvPr>
          </p:nvSpPr>
          <p:spPr bwMode="auto">
            <a:xfrm>
              <a:off x="4667817" y="4481804"/>
              <a:ext cx="474796"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5" name="矩形 94"/>
            <p:cNvSpPr/>
            <p:nvPr>
              <p:custDataLst>
                <p:tags r:id="rId46"/>
              </p:custDataLst>
            </p:nvPr>
          </p:nvSpPr>
          <p:spPr bwMode="auto">
            <a:xfrm>
              <a:off x="2764729" y="4479917"/>
              <a:ext cx="474796" cy="47546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6" name="矩形 95"/>
            <p:cNvSpPr/>
            <p:nvPr>
              <p:custDataLst>
                <p:tags r:id="rId47"/>
              </p:custDataLst>
            </p:nvPr>
          </p:nvSpPr>
          <p:spPr bwMode="auto">
            <a:xfrm>
              <a:off x="2764729" y="4955378"/>
              <a:ext cx="474796"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7" name="矩形 96"/>
            <p:cNvSpPr/>
            <p:nvPr>
              <p:custDataLst>
                <p:tags r:id="rId48"/>
              </p:custDataLst>
            </p:nvPr>
          </p:nvSpPr>
          <p:spPr bwMode="auto">
            <a:xfrm>
              <a:off x="5142612" y="4955378"/>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8" name="直接连接符 97"/>
            <p:cNvCxnSpPr/>
            <p:nvPr>
              <p:custDataLst>
                <p:tags r:id="rId49"/>
              </p:custDataLst>
            </p:nvPr>
          </p:nvCxnSpPr>
          <p:spPr bwMode="auto">
            <a:xfrm flipV="1">
              <a:off x="1154724" y="4174264"/>
              <a:ext cx="5508014" cy="1058466"/>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矩形 98"/>
            <p:cNvSpPr/>
            <p:nvPr>
              <p:custDataLst>
                <p:tags r:id="rId50"/>
              </p:custDataLst>
            </p:nvPr>
          </p:nvSpPr>
          <p:spPr bwMode="auto">
            <a:xfrm>
              <a:off x="5142612" y="3049762"/>
              <a:ext cx="474794" cy="47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0" name="直接连接符 99"/>
            <p:cNvCxnSpPr/>
            <p:nvPr>
              <p:custDataLst>
                <p:tags r:id="rId51"/>
              </p:custDataLst>
            </p:nvPr>
          </p:nvCxnSpPr>
          <p:spPr bwMode="auto">
            <a:xfrm flipV="1">
              <a:off x="1092200" y="2608263"/>
              <a:ext cx="2147325" cy="209617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1027"/>
          <p:cNvSpPr>
            <a:spLocks noGrp="1"/>
          </p:cNvSpPr>
          <p:nvPr>
            <p:ph type="body" idx="4294967295"/>
          </p:nvPr>
        </p:nvSpPr>
        <p:spPr>
          <a:xfrm>
            <a:off x="414338" y="1447800"/>
            <a:ext cx="8707437" cy="2197100"/>
          </a:xfrm>
        </p:spPr>
        <p:txBody>
          <a:bodyPr vert="horz" wrap="square" lIns="91440" tIns="45720" rIns="91440" bIns="45720" anchor="t" anchorCtr="0"/>
          <a:p>
            <a:pPr marL="0" indent="0" eaLnBrk="1" hangingPunct="1">
              <a:buClr>
                <a:schemeClr val="tx1"/>
              </a:buClr>
              <a:buFont typeface="Symbol" panose="05050102010706020507" pitchFamily="18" charset="2"/>
              <a:buNone/>
            </a:pPr>
            <a:r>
              <a:rPr lang="zh-CN" altLang="en-US" sz="2400" b="1" dirty="0">
                <a:latin typeface="楷体" panose="02010609060101010101" pitchFamily="49" charset="-122"/>
                <a:ea typeface="楷体" panose="02010609060101010101" pitchFamily="49" charset="-122"/>
              </a:rPr>
              <a:t>２、图形细节失真：</a:t>
            </a:r>
            <a:endParaRPr lang="zh-CN" altLang="en-US" sz="2400" b="1" dirty="0">
              <a:latin typeface="楷体" panose="02010609060101010101" pitchFamily="49" charset="-122"/>
              <a:ea typeface="楷体" panose="02010609060101010101" pitchFamily="49" charset="-122"/>
            </a:endParaRPr>
          </a:p>
          <a:p>
            <a:pPr marL="0" indent="0" eaLnBrk="1" hangingPunct="1">
              <a:buClr>
                <a:schemeClr val="tx1"/>
              </a:buClr>
              <a:buFont typeface="Symbol" panose="05050102010706020507" pitchFamily="18" charset="2"/>
              <a:buNone/>
            </a:pPr>
            <a:r>
              <a:rPr lang="zh-CN" altLang="en-US" sz="2400" b="1" dirty="0">
                <a:latin typeface="楷体" panose="02010609060101010101" pitchFamily="49" charset="-122"/>
                <a:ea typeface="楷体" panose="02010609060101010101" pitchFamily="49" charset="-122"/>
              </a:rPr>
              <a:t>　　当在光栅显示器上显示细长的矩形时，由于光栅显示系统中表示图形的最小单位为像素，造成图形细节失真，如图：细长的矩形变成了加宽的矩形，即图形中的那些比像素更窄的细节丢失了，这种混淆现象叫细节失真。</a:t>
            </a:r>
            <a:endParaRPr lang="zh-CN" altLang="en-US" sz="2400" b="1" dirty="0">
              <a:latin typeface="楷体" panose="02010609060101010101" pitchFamily="49" charset="-122"/>
              <a:ea typeface="楷体" panose="02010609060101010101" pitchFamily="49" charset="-122"/>
            </a:endParaRPr>
          </a:p>
        </p:txBody>
      </p:sp>
      <p:grpSp>
        <p:nvGrpSpPr>
          <p:cNvPr id="116764" name="Group 1117"/>
          <p:cNvGrpSpPr/>
          <p:nvPr/>
        </p:nvGrpSpPr>
        <p:grpSpPr>
          <a:xfrm>
            <a:off x="5272088" y="3962400"/>
            <a:ext cx="1828800" cy="1828800"/>
            <a:chOff x="3120" y="2496"/>
            <a:chExt cx="1152" cy="1152"/>
          </a:xfrm>
        </p:grpSpPr>
        <p:sp>
          <p:nvSpPr>
            <p:cNvPr id="116765" name="Rectangle 1091"/>
            <p:cNvSpPr/>
            <p:nvPr/>
          </p:nvSpPr>
          <p:spPr>
            <a:xfrm>
              <a:off x="3120" y="2496"/>
              <a:ext cx="1152" cy="115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66" name="Line 1092"/>
            <p:cNvSpPr/>
            <p:nvPr/>
          </p:nvSpPr>
          <p:spPr>
            <a:xfrm>
              <a:off x="3408" y="2496"/>
              <a:ext cx="0" cy="1152"/>
            </a:xfrm>
            <a:prstGeom prst="line">
              <a:avLst/>
            </a:prstGeom>
            <a:ln w="9525" cap="flat" cmpd="sng">
              <a:solidFill>
                <a:schemeClr val="tx1"/>
              </a:solidFill>
              <a:prstDash val="solid"/>
              <a:round/>
              <a:headEnd type="none" w="med" len="med"/>
              <a:tailEnd type="none" w="med" len="med"/>
            </a:ln>
          </p:spPr>
        </p:sp>
        <p:sp>
          <p:nvSpPr>
            <p:cNvPr id="116767" name="Line 1093"/>
            <p:cNvSpPr/>
            <p:nvPr/>
          </p:nvSpPr>
          <p:spPr>
            <a:xfrm>
              <a:off x="3696" y="2496"/>
              <a:ext cx="0" cy="1152"/>
            </a:xfrm>
            <a:prstGeom prst="line">
              <a:avLst/>
            </a:prstGeom>
            <a:ln w="9525" cap="flat" cmpd="sng">
              <a:solidFill>
                <a:schemeClr val="tx1"/>
              </a:solidFill>
              <a:prstDash val="solid"/>
              <a:round/>
              <a:headEnd type="none" w="med" len="med"/>
              <a:tailEnd type="none" w="med" len="med"/>
            </a:ln>
          </p:spPr>
        </p:sp>
        <p:sp>
          <p:nvSpPr>
            <p:cNvPr id="116768" name="Line 1094"/>
            <p:cNvSpPr/>
            <p:nvPr/>
          </p:nvSpPr>
          <p:spPr>
            <a:xfrm>
              <a:off x="3984" y="2496"/>
              <a:ext cx="0" cy="1152"/>
            </a:xfrm>
            <a:prstGeom prst="line">
              <a:avLst/>
            </a:prstGeom>
            <a:ln w="9525" cap="flat" cmpd="sng">
              <a:solidFill>
                <a:schemeClr val="tx1"/>
              </a:solidFill>
              <a:prstDash val="solid"/>
              <a:round/>
              <a:headEnd type="none" w="med" len="med"/>
              <a:tailEnd type="none" w="med" len="med"/>
            </a:ln>
          </p:spPr>
        </p:sp>
        <p:sp>
          <p:nvSpPr>
            <p:cNvPr id="116769" name="Line 1095"/>
            <p:cNvSpPr/>
            <p:nvPr/>
          </p:nvSpPr>
          <p:spPr>
            <a:xfrm>
              <a:off x="3120" y="2784"/>
              <a:ext cx="1152" cy="0"/>
            </a:xfrm>
            <a:prstGeom prst="line">
              <a:avLst/>
            </a:prstGeom>
            <a:ln w="9525" cap="flat" cmpd="sng">
              <a:solidFill>
                <a:schemeClr val="tx1"/>
              </a:solidFill>
              <a:prstDash val="solid"/>
              <a:round/>
              <a:headEnd type="none" w="med" len="med"/>
              <a:tailEnd type="none" w="med" len="med"/>
            </a:ln>
          </p:spPr>
        </p:sp>
        <p:sp>
          <p:nvSpPr>
            <p:cNvPr id="116770" name="Line 1096"/>
            <p:cNvSpPr/>
            <p:nvPr/>
          </p:nvSpPr>
          <p:spPr>
            <a:xfrm>
              <a:off x="3120" y="3072"/>
              <a:ext cx="1152" cy="0"/>
            </a:xfrm>
            <a:prstGeom prst="line">
              <a:avLst/>
            </a:prstGeom>
            <a:ln w="9525" cap="flat" cmpd="sng">
              <a:solidFill>
                <a:schemeClr val="tx1"/>
              </a:solidFill>
              <a:prstDash val="solid"/>
              <a:round/>
              <a:headEnd type="none" w="med" len="med"/>
              <a:tailEnd type="none" w="med" len="med"/>
            </a:ln>
          </p:spPr>
        </p:sp>
        <p:sp>
          <p:nvSpPr>
            <p:cNvPr id="116771" name="Line 1097"/>
            <p:cNvSpPr/>
            <p:nvPr/>
          </p:nvSpPr>
          <p:spPr>
            <a:xfrm>
              <a:off x="3120" y="3360"/>
              <a:ext cx="1152" cy="0"/>
            </a:xfrm>
            <a:prstGeom prst="line">
              <a:avLst/>
            </a:prstGeom>
            <a:ln w="9525" cap="flat" cmpd="sng">
              <a:solidFill>
                <a:schemeClr val="tx1"/>
              </a:solidFill>
              <a:prstDash val="solid"/>
              <a:round/>
              <a:headEnd type="none" w="med" len="med"/>
              <a:tailEnd type="none" w="med" len="med"/>
            </a:ln>
          </p:spPr>
        </p:sp>
        <p:sp>
          <p:nvSpPr>
            <p:cNvPr id="116772" name="Oval 1098"/>
            <p:cNvSpPr/>
            <p:nvPr/>
          </p:nvSpPr>
          <p:spPr>
            <a:xfrm>
              <a:off x="3216"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3" name="Oval 1099"/>
            <p:cNvSpPr/>
            <p:nvPr/>
          </p:nvSpPr>
          <p:spPr>
            <a:xfrm>
              <a:off x="3216" y="288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4" name="Oval 1100"/>
            <p:cNvSpPr/>
            <p:nvPr/>
          </p:nvSpPr>
          <p:spPr>
            <a:xfrm>
              <a:off x="3216" y="316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5" name="Oval 1101"/>
            <p:cNvSpPr/>
            <p:nvPr/>
          </p:nvSpPr>
          <p:spPr>
            <a:xfrm>
              <a:off x="3216" y="345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6" name="Oval 1102"/>
            <p:cNvSpPr/>
            <p:nvPr/>
          </p:nvSpPr>
          <p:spPr>
            <a:xfrm>
              <a:off x="3504"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7" name="Oval 1103"/>
            <p:cNvSpPr/>
            <p:nvPr/>
          </p:nvSpPr>
          <p:spPr>
            <a:xfrm>
              <a:off x="3504" y="288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8" name="Oval 1104"/>
            <p:cNvSpPr/>
            <p:nvPr/>
          </p:nvSpPr>
          <p:spPr>
            <a:xfrm>
              <a:off x="3504" y="316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79" name="Oval 1105"/>
            <p:cNvSpPr/>
            <p:nvPr/>
          </p:nvSpPr>
          <p:spPr>
            <a:xfrm>
              <a:off x="3504" y="345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0" name="Oval 1106"/>
            <p:cNvSpPr/>
            <p:nvPr/>
          </p:nvSpPr>
          <p:spPr>
            <a:xfrm>
              <a:off x="3792"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1" name="Oval 1107"/>
            <p:cNvSpPr/>
            <p:nvPr/>
          </p:nvSpPr>
          <p:spPr>
            <a:xfrm>
              <a:off x="3792" y="288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2" name="Oval 1108"/>
            <p:cNvSpPr/>
            <p:nvPr/>
          </p:nvSpPr>
          <p:spPr>
            <a:xfrm>
              <a:off x="3792" y="316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3" name="Oval 1109"/>
            <p:cNvSpPr/>
            <p:nvPr/>
          </p:nvSpPr>
          <p:spPr>
            <a:xfrm>
              <a:off x="3792" y="345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4" name="Oval 1110"/>
            <p:cNvSpPr/>
            <p:nvPr/>
          </p:nvSpPr>
          <p:spPr>
            <a:xfrm>
              <a:off x="4080"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5" name="Oval 1111"/>
            <p:cNvSpPr/>
            <p:nvPr/>
          </p:nvSpPr>
          <p:spPr>
            <a:xfrm>
              <a:off x="4080" y="288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6" name="Oval 1112"/>
            <p:cNvSpPr/>
            <p:nvPr/>
          </p:nvSpPr>
          <p:spPr>
            <a:xfrm>
              <a:off x="4080" y="316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7" name="Oval 1113"/>
            <p:cNvSpPr/>
            <p:nvPr/>
          </p:nvSpPr>
          <p:spPr>
            <a:xfrm>
              <a:off x="4080" y="345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8" name="Rectangle 1114"/>
            <p:cNvSpPr/>
            <p:nvPr/>
          </p:nvSpPr>
          <p:spPr>
            <a:xfrm>
              <a:off x="3408" y="2784"/>
              <a:ext cx="288" cy="864"/>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6789" name="Rectangle 1115"/>
            <p:cNvSpPr/>
            <p:nvPr/>
          </p:nvSpPr>
          <p:spPr>
            <a:xfrm>
              <a:off x="3984" y="3072"/>
              <a:ext cx="288" cy="576"/>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grpSp>
      <p:sp>
        <p:nvSpPr>
          <p:cNvPr id="116790"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endParaRPr lang="zh-CN" altLang="en-US" sz="3200" b="1" dirty="0">
              <a:solidFill>
                <a:schemeClr val="tx2"/>
              </a:solidFill>
              <a:latin typeface="Times New Roman" panose="02020603050405020304" pitchFamily="18" charset="0"/>
              <a:ea typeface="楷体" panose="02010609060101010101" pitchFamily="49" charset="-122"/>
            </a:endParaRPr>
          </a:p>
        </p:txBody>
      </p:sp>
      <p:grpSp>
        <p:nvGrpSpPr>
          <p:cNvPr id="7172" name="组合 3"/>
          <p:cNvGrpSpPr/>
          <p:nvPr/>
        </p:nvGrpSpPr>
        <p:grpSpPr>
          <a:xfrm>
            <a:off x="2295525" y="3933190"/>
            <a:ext cx="1828800" cy="1828800"/>
            <a:chOff x="3667125" y="3762375"/>
            <a:chExt cx="1828800" cy="1828800"/>
          </a:xfrm>
        </p:grpSpPr>
        <p:grpSp>
          <p:nvGrpSpPr>
            <p:cNvPr id="7200" name="Group 1116"/>
            <p:cNvGrpSpPr/>
            <p:nvPr/>
          </p:nvGrpSpPr>
          <p:grpSpPr>
            <a:xfrm>
              <a:off x="3667125" y="3762375"/>
              <a:ext cx="1828800" cy="1828800"/>
              <a:chOff x="1200" y="2496"/>
              <a:chExt cx="1152" cy="1152"/>
            </a:xfrm>
          </p:grpSpPr>
          <p:sp>
            <p:nvSpPr>
              <p:cNvPr id="7204" name="Rectangle 1030"/>
              <p:cNvSpPr/>
              <p:nvPr>
                <p:custDataLst>
                  <p:tags r:id="rId1"/>
                </p:custDataLst>
              </p:nvPr>
            </p:nvSpPr>
            <p:spPr>
              <a:xfrm>
                <a:off x="1200" y="2496"/>
                <a:ext cx="1152" cy="1152"/>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05" name="Line 1031"/>
              <p:cNvSpPr/>
              <p:nvPr>
                <p:custDataLst>
                  <p:tags r:id="rId2"/>
                </p:custDataLst>
              </p:nvPr>
            </p:nvSpPr>
            <p:spPr>
              <a:xfrm>
                <a:off x="1488" y="2496"/>
                <a:ext cx="0" cy="1152"/>
              </a:xfrm>
              <a:prstGeom prst="line">
                <a:avLst/>
              </a:prstGeom>
              <a:ln w="9525" cap="flat" cmpd="sng">
                <a:solidFill>
                  <a:schemeClr val="tx1"/>
                </a:solidFill>
                <a:prstDash val="solid"/>
                <a:headEnd type="none" w="med" len="med"/>
                <a:tailEnd type="none" w="med" len="med"/>
              </a:ln>
            </p:spPr>
          </p:sp>
          <p:sp>
            <p:nvSpPr>
              <p:cNvPr id="7206" name="Line 1033"/>
              <p:cNvSpPr/>
              <p:nvPr>
                <p:custDataLst>
                  <p:tags r:id="rId3"/>
                </p:custDataLst>
              </p:nvPr>
            </p:nvSpPr>
            <p:spPr>
              <a:xfrm>
                <a:off x="1776" y="2496"/>
                <a:ext cx="0" cy="1152"/>
              </a:xfrm>
              <a:prstGeom prst="line">
                <a:avLst/>
              </a:prstGeom>
              <a:ln w="9525" cap="flat" cmpd="sng">
                <a:solidFill>
                  <a:schemeClr val="tx1"/>
                </a:solidFill>
                <a:prstDash val="solid"/>
                <a:headEnd type="none" w="med" len="med"/>
                <a:tailEnd type="none" w="med" len="med"/>
              </a:ln>
            </p:spPr>
          </p:sp>
          <p:sp>
            <p:nvSpPr>
              <p:cNvPr id="7207" name="Line 1034"/>
              <p:cNvSpPr/>
              <p:nvPr>
                <p:custDataLst>
                  <p:tags r:id="rId4"/>
                </p:custDataLst>
              </p:nvPr>
            </p:nvSpPr>
            <p:spPr>
              <a:xfrm>
                <a:off x="2064" y="2496"/>
                <a:ext cx="0" cy="1152"/>
              </a:xfrm>
              <a:prstGeom prst="line">
                <a:avLst/>
              </a:prstGeom>
              <a:ln w="9525" cap="flat" cmpd="sng">
                <a:solidFill>
                  <a:schemeClr val="tx1"/>
                </a:solidFill>
                <a:prstDash val="solid"/>
                <a:headEnd type="none" w="med" len="med"/>
                <a:tailEnd type="none" w="med" len="med"/>
              </a:ln>
            </p:spPr>
          </p:sp>
          <p:sp>
            <p:nvSpPr>
              <p:cNvPr id="7208" name="Line 1040"/>
              <p:cNvSpPr/>
              <p:nvPr>
                <p:custDataLst>
                  <p:tags r:id="rId5"/>
                </p:custDataLst>
              </p:nvPr>
            </p:nvSpPr>
            <p:spPr>
              <a:xfrm>
                <a:off x="1200" y="2784"/>
                <a:ext cx="1152" cy="0"/>
              </a:xfrm>
              <a:prstGeom prst="line">
                <a:avLst/>
              </a:prstGeom>
              <a:ln w="9525" cap="flat" cmpd="sng">
                <a:solidFill>
                  <a:schemeClr val="tx1"/>
                </a:solidFill>
                <a:prstDash val="solid"/>
                <a:headEnd type="none" w="med" len="med"/>
                <a:tailEnd type="none" w="med" len="med"/>
              </a:ln>
            </p:spPr>
          </p:sp>
          <p:sp>
            <p:nvSpPr>
              <p:cNvPr id="7209" name="Line 1043"/>
              <p:cNvSpPr/>
              <p:nvPr>
                <p:custDataLst>
                  <p:tags r:id="rId6"/>
                </p:custDataLst>
              </p:nvPr>
            </p:nvSpPr>
            <p:spPr>
              <a:xfrm>
                <a:off x="1200" y="3072"/>
                <a:ext cx="1152" cy="0"/>
              </a:xfrm>
              <a:prstGeom prst="line">
                <a:avLst/>
              </a:prstGeom>
              <a:ln w="9525" cap="flat" cmpd="sng">
                <a:solidFill>
                  <a:schemeClr val="tx1"/>
                </a:solidFill>
                <a:prstDash val="solid"/>
                <a:headEnd type="none" w="med" len="med"/>
                <a:tailEnd type="none" w="med" len="med"/>
              </a:ln>
            </p:spPr>
          </p:sp>
          <p:sp>
            <p:nvSpPr>
              <p:cNvPr id="7210" name="Line 1044"/>
              <p:cNvSpPr/>
              <p:nvPr>
                <p:custDataLst>
                  <p:tags r:id="rId7"/>
                </p:custDataLst>
              </p:nvPr>
            </p:nvSpPr>
            <p:spPr>
              <a:xfrm>
                <a:off x="1200" y="3360"/>
                <a:ext cx="1152" cy="0"/>
              </a:xfrm>
              <a:prstGeom prst="line">
                <a:avLst/>
              </a:prstGeom>
              <a:ln w="9525" cap="flat" cmpd="sng">
                <a:solidFill>
                  <a:schemeClr val="tx1"/>
                </a:solidFill>
                <a:prstDash val="solid"/>
                <a:headEnd type="none" w="med" len="med"/>
                <a:tailEnd type="none" w="med" len="med"/>
              </a:ln>
            </p:spPr>
          </p:sp>
          <p:sp>
            <p:nvSpPr>
              <p:cNvPr id="7211" name="Oval 1073"/>
              <p:cNvSpPr/>
              <p:nvPr>
                <p:custDataLst>
                  <p:tags r:id="rId8"/>
                </p:custDataLst>
              </p:nvPr>
            </p:nvSpPr>
            <p:spPr>
              <a:xfrm>
                <a:off x="1296"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2" name="Oval 1074"/>
              <p:cNvSpPr/>
              <p:nvPr>
                <p:custDataLst>
                  <p:tags r:id="rId9"/>
                </p:custDataLst>
              </p:nvPr>
            </p:nvSpPr>
            <p:spPr>
              <a:xfrm>
                <a:off x="1296" y="288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3" name="Oval 1075"/>
              <p:cNvSpPr/>
              <p:nvPr>
                <p:custDataLst>
                  <p:tags r:id="rId10"/>
                </p:custDataLst>
              </p:nvPr>
            </p:nvSpPr>
            <p:spPr>
              <a:xfrm>
                <a:off x="1296" y="31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4" name="Oval 1076"/>
              <p:cNvSpPr/>
              <p:nvPr>
                <p:custDataLst>
                  <p:tags r:id="rId11"/>
                </p:custDataLst>
              </p:nvPr>
            </p:nvSpPr>
            <p:spPr>
              <a:xfrm>
                <a:off x="1296" y="345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5" name="Oval 1077"/>
              <p:cNvSpPr/>
              <p:nvPr>
                <p:custDataLst>
                  <p:tags r:id="rId12"/>
                </p:custDataLst>
              </p:nvPr>
            </p:nvSpPr>
            <p:spPr>
              <a:xfrm>
                <a:off x="1584"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6" name="Oval 1078"/>
              <p:cNvSpPr/>
              <p:nvPr>
                <p:custDataLst>
                  <p:tags r:id="rId13"/>
                </p:custDataLst>
              </p:nvPr>
            </p:nvSpPr>
            <p:spPr>
              <a:xfrm>
                <a:off x="1584" y="288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7" name="Oval 1079"/>
              <p:cNvSpPr/>
              <p:nvPr>
                <p:custDataLst>
                  <p:tags r:id="rId14"/>
                </p:custDataLst>
              </p:nvPr>
            </p:nvSpPr>
            <p:spPr>
              <a:xfrm>
                <a:off x="1584" y="31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8" name="Oval 1080"/>
              <p:cNvSpPr/>
              <p:nvPr>
                <p:custDataLst>
                  <p:tags r:id="rId15"/>
                </p:custDataLst>
              </p:nvPr>
            </p:nvSpPr>
            <p:spPr>
              <a:xfrm>
                <a:off x="1584" y="345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19" name="Oval 1081"/>
              <p:cNvSpPr/>
              <p:nvPr>
                <p:custDataLst>
                  <p:tags r:id="rId16"/>
                </p:custDataLst>
              </p:nvPr>
            </p:nvSpPr>
            <p:spPr>
              <a:xfrm>
                <a:off x="1872"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0" name="Oval 1082"/>
              <p:cNvSpPr/>
              <p:nvPr>
                <p:custDataLst>
                  <p:tags r:id="rId17"/>
                </p:custDataLst>
              </p:nvPr>
            </p:nvSpPr>
            <p:spPr>
              <a:xfrm>
                <a:off x="1872" y="288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1" name="Oval 1083"/>
              <p:cNvSpPr/>
              <p:nvPr>
                <p:custDataLst>
                  <p:tags r:id="rId18"/>
                </p:custDataLst>
              </p:nvPr>
            </p:nvSpPr>
            <p:spPr>
              <a:xfrm>
                <a:off x="1872" y="31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2" name="Oval 1084"/>
              <p:cNvSpPr/>
              <p:nvPr>
                <p:custDataLst>
                  <p:tags r:id="rId19"/>
                </p:custDataLst>
              </p:nvPr>
            </p:nvSpPr>
            <p:spPr>
              <a:xfrm>
                <a:off x="1872" y="345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3" name="Oval 1085"/>
              <p:cNvSpPr/>
              <p:nvPr>
                <p:custDataLst>
                  <p:tags r:id="rId20"/>
                </p:custDataLst>
              </p:nvPr>
            </p:nvSpPr>
            <p:spPr>
              <a:xfrm>
                <a:off x="2160" y="2592"/>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4" name="Oval 1086"/>
              <p:cNvSpPr/>
              <p:nvPr>
                <p:custDataLst>
                  <p:tags r:id="rId21"/>
                </p:custDataLst>
              </p:nvPr>
            </p:nvSpPr>
            <p:spPr>
              <a:xfrm>
                <a:off x="2160" y="2880"/>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5" name="Oval 1087"/>
              <p:cNvSpPr/>
              <p:nvPr>
                <p:custDataLst>
                  <p:tags r:id="rId22"/>
                </p:custDataLst>
              </p:nvPr>
            </p:nvSpPr>
            <p:spPr>
              <a:xfrm>
                <a:off x="2160" y="3168"/>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6" name="Oval 1088"/>
              <p:cNvSpPr/>
              <p:nvPr>
                <p:custDataLst>
                  <p:tags r:id="rId23"/>
                </p:custDataLst>
              </p:nvPr>
            </p:nvSpPr>
            <p:spPr>
              <a:xfrm>
                <a:off x="2160" y="3456"/>
                <a:ext cx="96"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7" name="Rectangle 1089"/>
              <p:cNvSpPr/>
              <p:nvPr>
                <p:custDataLst>
                  <p:tags r:id="rId24"/>
                </p:custDataLst>
              </p:nvPr>
            </p:nvSpPr>
            <p:spPr>
              <a:xfrm>
                <a:off x="1591" y="2832"/>
                <a:ext cx="89" cy="8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8" name="Rectangle 1090"/>
              <p:cNvSpPr/>
              <p:nvPr>
                <p:custDataLst>
                  <p:tags r:id="rId25"/>
                </p:custDataLst>
              </p:nvPr>
            </p:nvSpPr>
            <p:spPr>
              <a:xfrm>
                <a:off x="2112" y="3120"/>
                <a:ext cx="48" cy="52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29" name="Rectangle 1089"/>
              <p:cNvSpPr/>
              <p:nvPr>
                <p:custDataLst>
                  <p:tags r:id="rId26"/>
                </p:custDataLst>
              </p:nvPr>
            </p:nvSpPr>
            <p:spPr>
              <a:xfrm>
                <a:off x="1200" y="2832"/>
                <a:ext cx="54" cy="816"/>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30" name="Rectangle 1090"/>
              <p:cNvSpPr/>
              <p:nvPr>
                <p:custDataLst>
                  <p:tags r:id="rId27"/>
                </p:custDataLst>
              </p:nvPr>
            </p:nvSpPr>
            <p:spPr>
              <a:xfrm>
                <a:off x="2184" y="3120"/>
                <a:ext cx="48" cy="528"/>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grpSp>
        <p:sp>
          <p:nvSpPr>
            <p:cNvPr id="7201" name="Rectangle 1089"/>
            <p:cNvSpPr/>
            <p:nvPr>
              <p:custDataLst>
                <p:tags r:id="rId28"/>
              </p:custDataLst>
            </p:nvPr>
          </p:nvSpPr>
          <p:spPr>
            <a:xfrm>
              <a:off x="3971925" y="4295775"/>
              <a:ext cx="85725" cy="129540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02" name="Rectangle 1089"/>
            <p:cNvSpPr/>
            <p:nvPr>
              <p:custDataLst>
                <p:tags r:id="rId29"/>
              </p:custDataLst>
            </p:nvPr>
          </p:nvSpPr>
          <p:spPr>
            <a:xfrm>
              <a:off x="4648200" y="4295775"/>
              <a:ext cx="85725" cy="129540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sp>
          <p:nvSpPr>
            <p:cNvPr id="7203" name="Rectangle 1089"/>
            <p:cNvSpPr/>
            <p:nvPr>
              <p:custDataLst>
                <p:tags r:id="rId30"/>
              </p:custDataLst>
            </p:nvPr>
          </p:nvSpPr>
          <p:spPr>
            <a:xfrm>
              <a:off x="4905375" y="4295775"/>
              <a:ext cx="85725" cy="1295400"/>
            </a:xfrm>
            <a:prstGeom prst="rect">
              <a:avLst/>
            </a:prstGeom>
            <a:solidFill>
              <a:srgbClr val="00B0F0"/>
            </a:solidFill>
            <a:ln w="9525" cap="flat" cmpd="sng">
              <a:solidFill>
                <a:schemeClr val="tx1"/>
              </a:solidFill>
              <a:prstDash val="solid"/>
              <a:miter/>
              <a:headEnd type="none" w="med" len="med"/>
              <a:tailEnd type="none" w="med" len="med"/>
            </a:ln>
          </p:spPr>
          <p:txBody>
            <a:bodyPr wrap="none" anchor="ctr" anchorCtr="0"/>
            <a:p>
              <a:pPr eaLnBrk="1" hangingPunct="1"/>
              <a:endParaRPr lang="zh-CN" altLang="zh-CN"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1027"/>
          <p:cNvSpPr>
            <a:spLocks noGrp="1"/>
          </p:cNvSpPr>
          <p:nvPr>
            <p:ph type="body" idx="4294967295"/>
          </p:nvPr>
        </p:nvSpPr>
        <p:spPr>
          <a:xfrm>
            <a:off x="317500" y="1577975"/>
            <a:ext cx="8526463" cy="1995488"/>
          </a:xfrm>
        </p:spPr>
        <p:txBody>
          <a:bodyPr vert="horz" wrap="square" lIns="91440" tIns="45720" rIns="91440" bIns="45720" anchor="t" anchorCtr="0"/>
          <a:p>
            <a:pPr marL="0" indent="0" eaLnBrk="1" hangingPunct="1">
              <a:buClr>
                <a:schemeClr val="tx1"/>
              </a:buClr>
              <a:buFont typeface="Symbol" panose="05050102010706020507" pitchFamily="18" charset="2"/>
              <a:buNone/>
            </a:pPr>
            <a:r>
              <a:rPr lang="zh-CN" altLang="en-US" sz="2400" b="1" dirty="0">
                <a:latin typeface="Times New Roman" panose="02020603050405020304" pitchFamily="18" charset="0"/>
                <a:ea typeface="楷体" panose="02010609060101010101" pitchFamily="49" charset="-122"/>
              </a:rPr>
              <a:t>３、狭小图形的遗失：</a:t>
            </a:r>
            <a:endParaRPr lang="zh-CN" altLang="en-US" sz="2400" b="1" dirty="0">
              <a:latin typeface="Times New Roman" panose="02020603050405020304" pitchFamily="18" charset="0"/>
              <a:ea typeface="楷体" panose="02010609060101010101" pitchFamily="49" charset="-122"/>
            </a:endParaRPr>
          </a:p>
          <a:p>
            <a:pPr marL="0" indent="0" eaLnBrk="1" hangingPunct="1">
              <a:buClr>
                <a:schemeClr val="tx1"/>
              </a:buClr>
              <a:buFont typeface="Symbol" panose="05050102010706020507" pitchFamily="18" charset="2"/>
              <a:buNone/>
            </a:pPr>
            <a:r>
              <a:rPr lang="zh-CN" altLang="en-US" sz="2400" b="1" dirty="0">
                <a:latin typeface="Times New Roman" panose="02020603050405020304" pitchFamily="18" charset="0"/>
                <a:ea typeface="楷体" panose="02010609060101010101" pitchFamily="49" charset="-122"/>
              </a:rPr>
              <a:t>　　一些狭小的多边形分布在两条扫描线之间，由于它不覆盖任何一个像素中心，故没有被显示出来，这种现象称为狭小图形的遗失。</a:t>
            </a:r>
            <a:endParaRPr lang="zh-CN" altLang="en-US" sz="2400" b="1" dirty="0">
              <a:latin typeface="Times New Roman" panose="02020603050405020304" pitchFamily="18" charset="0"/>
              <a:ea typeface="楷体" panose="02010609060101010101" pitchFamily="49" charset="-122"/>
            </a:endParaRPr>
          </a:p>
        </p:txBody>
      </p:sp>
      <p:grpSp>
        <p:nvGrpSpPr>
          <p:cNvPr id="118786" name="Group 1119"/>
          <p:cNvGrpSpPr/>
          <p:nvPr/>
        </p:nvGrpSpPr>
        <p:grpSpPr>
          <a:xfrm>
            <a:off x="3819525" y="3810000"/>
            <a:ext cx="2209800" cy="1905000"/>
            <a:chOff x="2160" y="2400"/>
            <a:chExt cx="1392" cy="1200"/>
          </a:xfrm>
        </p:grpSpPr>
        <p:sp>
          <p:nvSpPr>
            <p:cNvPr id="118787" name="Rectangle 1079"/>
            <p:cNvSpPr/>
            <p:nvPr/>
          </p:nvSpPr>
          <p:spPr>
            <a:xfrm>
              <a:off x="2208" y="2400"/>
              <a:ext cx="1344" cy="1152"/>
            </a:xfrm>
            <a:prstGeom prst="rect">
              <a:avLst/>
            </a:prstGeom>
            <a:noFill/>
            <a:ln w="12700" cap="sq" cmpd="sng">
              <a:solidFill>
                <a:schemeClr val="tx1"/>
              </a:solidFill>
              <a:prstDash val="solid"/>
              <a:miter/>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788" name="Line 1080"/>
            <p:cNvSpPr/>
            <p:nvPr/>
          </p:nvSpPr>
          <p:spPr>
            <a:xfrm>
              <a:off x="2688" y="2400"/>
              <a:ext cx="0" cy="1152"/>
            </a:xfrm>
            <a:prstGeom prst="line">
              <a:avLst/>
            </a:prstGeom>
            <a:ln w="12700" cap="sq" cmpd="sng">
              <a:solidFill>
                <a:schemeClr val="tx1"/>
              </a:solidFill>
              <a:prstDash val="solid"/>
              <a:round/>
              <a:headEnd type="none" w="sm" len="sm"/>
              <a:tailEnd type="none" w="sm" len="sm"/>
            </a:ln>
          </p:spPr>
        </p:sp>
        <p:sp>
          <p:nvSpPr>
            <p:cNvPr id="118789" name="Line 1081"/>
            <p:cNvSpPr/>
            <p:nvPr/>
          </p:nvSpPr>
          <p:spPr>
            <a:xfrm>
              <a:off x="2496" y="2400"/>
              <a:ext cx="0" cy="1152"/>
            </a:xfrm>
            <a:prstGeom prst="line">
              <a:avLst/>
            </a:prstGeom>
            <a:ln w="12700" cap="sq" cmpd="sng">
              <a:solidFill>
                <a:schemeClr val="tx1"/>
              </a:solidFill>
              <a:prstDash val="solid"/>
              <a:round/>
              <a:headEnd type="none" w="sm" len="sm"/>
              <a:tailEnd type="none" w="sm" len="sm"/>
            </a:ln>
          </p:spPr>
        </p:sp>
        <p:sp>
          <p:nvSpPr>
            <p:cNvPr id="118790" name="Line 1082"/>
            <p:cNvSpPr/>
            <p:nvPr/>
          </p:nvSpPr>
          <p:spPr>
            <a:xfrm>
              <a:off x="2880" y="2400"/>
              <a:ext cx="0" cy="1152"/>
            </a:xfrm>
            <a:prstGeom prst="line">
              <a:avLst/>
            </a:prstGeom>
            <a:ln w="12700" cap="sq" cmpd="sng">
              <a:solidFill>
                <a:schemeClr val="tx1"/>
              </a:solidFill>
              <a:prstDash val="solid"/>
              <a:round/>
              <a:headEnd type="none" w="sm" len="sm"/>
              <a:tailEnd type="none" w="sm" len="sm"/>
            </a:ln>
          </p:spPr>
        </p:sp>
        <p:sp>
          <p:nvSpPr>
            <p:cNvPr id="118791" name="Line 1083"/>
            <p:cNvSpPr/>
            <p:nvPr/>
          </p:nvSpPr>
          <p:spPr>
            <a:xfrm>
              <a:off x="2208" y="2880"/>
              <a:ext cx="1344" cy="0"/>
            </a:xfrm>
            <a:prstGeom prst="line">
              <a:avLst/>
            </a:prstGeom>
            <a:ln w="12700" cap="sq" cmpd="sng">
              <a:solidFill>
                <a:schemeClr val="tx1"/>
              </a:solidFill>
              <a:prstDash val="solid"/>
              <a:round/>
              <a:headEnd type="none" w="sm" len="sm"/>
              <a:tailEnd type="none" w="sm" len="sm"/>
            </a:ln>
          </p:spPr>
        </p:sp>
        <p:sp>
          <p:nvSpPr>
            <p:cNvPr id="118792" name="Line 1084"/>
            <p:cNvSpPr/>
            <p:nvPr/>
          </p:nvSpPr>
          <p:spPr>
            <a:xfrm>
              <a:off x="2208" y="2592"/>
              <a:ext cx="1344" cy="0"/>
            </a:xfrm>
            <a:prstGeom prst="line">
              <a:avLst/>
            </a:prstGeom>
            <a:ln w="12700" cap="sq" cmpd="sng">
              <a:solidFill>
                <a:schemeClr val="tx1"/>
              </a:solidFill>
              <a:prstDash val="solid"/>
              <a:round/>
              <a:headEnd type="none" w="sm" len="sm"/>
              <a:tailEnd type="none" w="sm" len="sm"/>
            </a:ln>
          </p:spPr>
        </p:sp>
        <p:sp>
          <p:nvSpPr>
            <p:cNvPr id="118793" name="Line 1085"/>
            <p:cNvSpPr/>
            <p:nvPr/>
          </p:nvSpPr>
          <p:spPr>
            <a:xfrm>
              <a:off x="2208" y="2688"/>
              <a:ext cx="1344" cy="0"/>
            </a:xfrm>
            <a:prstGeom prst="line">
              <a:avLst/>
            </a:prstGeom>
            <a:ln w="12700" cap="sq" cmpd="sng">
              <a:solidFill>
                <a:schemeClr val="tx1"/>
              </a:solidFill>
              <a:prstDash val="solid"/>
              <a:round/>
              <a:headEnd type="none" w="sm" len="sm"/>
              <a:tailEnd type="none" w="sm" len="sm"/>
            </a:ln>
          </p:spPr>
        </p:sp>
        <p:sp>
          <p:nvSpPr>
            <p:cNvPr id="118794" name="Line 1086"/>
            <p:cNvSpPr/>
            <p:nvPr/>
          </p:nvSpPr>
          <p:spPr>
            <a:xfrm>
              <a:off x="2208" y="2784"/>
              <a:ext cx="1344" cy="0"/>
            </a:xfrm>
            <a:prstGeom prst="line">
              <a:avLst/>
            </a:prstGeom>
            <a:ln w="12700" cap="sq" cmpd="sng">
              <a:solidFill>
                <a:schemeClr val="tx1"/>
              </a:solidFill>
              <a:prstDash val="solid"/>
              <a:round/>
              <a:headEnd type="none" w="sm" len="sm"/>
              <a:tailEnd type="none" w="sm" len="sm"/>
            </a:ln>
          </p:spPr>
        </p:sp>
        <p:sp>
          <p:nvSpPr>
            <p:cNvPr id="118795" name="Line 1087"/>
            <p:cNvSpPr/>
            <p:nvPr/>
          </p:nvSpPr>
          <p:spPr>
            <a:xfrm>
              <a:off x="2400" y="2400"/>
              <a:ext cx="0" cy="1152"/>
            </a:xfrm>
            <a:prstGeom prst="line">
              <a:avLst/>
            </a:prstGeom>
            <a:ln w="12700" cap="sq" cmpd="sng">
              <a:solidFill>
                <a:schemeClr val="tx1"/>
              </a:solidFill>
              <a:prstDash val="solid"/>
              <a:round/>
              <a:headEnd type="none" w="sm" len="sm"/>
              <a:tailEnd type="none" w="sm" len="sm"/>
            </a:ln>
          </p:spPr>
        </p:sp>
        <p:sp>
          <p:nvSpPr>
            <p:cNvPr id="118796" name="Line 1088"/>
            <p:cNvSpPr/>
            <p:nvPr/>
          </p:nvSpPr>
          <p:spPr>
            <a:xfrm>
              <a:off x="2592" y="2400"/>
              <a:ext cx="0" cy="1152"/>
            </a:xfrm>
            <a:prstGeom prst="line">
              <a:avLst/>
            </a:prstGeom>
            <a:ln w="12700" cap="sq" cmpd="sng">
              <a:solidFill>
                <a:schemeClr val="tx1"/>
              </a:solidFill>
              <a:prstDash val="solid"/>
              <a:round/>
              <a:headEnd type="none" w="sm" len="sm"/>
              <a:tailEnd type="none" w="sm" len="sm"/>
            </a:ln>
          </p:spPr>
        </p:sp>
        <p:sp>
          <p:nvSpPr>
            <p:cNvPr id="118797" name="Line 1089"/>
            <p:cNvSpPr/>
            <p:nvPr/>
          </p:nvSpPr>
          <p:spPr>
            <a:xfrm>
              <a:off x="2208" y="2976"/>
              <a:ext cx="1344" cy="0"/>
            </a:xfrm>
            <a:prstGeom prst="line">
              <a:avLst/>
            </a:prstGeom>
            <a:ln w="12700" cap="sq" cmpd="sng">
              <a:solidFill>
                <a:schemeClr val="tx1"/>
              </a:solidFill>
              <a:prstDash val="solid"/>
              <a:round/>
              <a:headEnd type="none" w="sm" len="sm"/>
              <a:tailEnd type="none" w="sm" len="sm"/>
            </a:ln>
          </p:spPr>
        </p:sp>
        <p:sp>
          <p:nvSpPr>
            <p:cNvPr id="118798" name="Line 1090"/>
            <p:cNvSpPr/>
            <p:nvPr/>
          </p:nvSpPr>
          <p:spPr>
            <a:xfrm>
              <a:off x="2208" y="3072"/>
              <a:ext cx="1344" cy="0"/>
            </a:xfrm>
            <a:prstGeom prst="line">
              <a:avLst/>
            </a:prstGeom>
            <a:ln w="12700" cap="sq" cmpd="sng">
              <a:solidFill>
                <a:schemeClr val="tx1"/>
              </a:solidFill>
              <a:prstDash val="solid"/>
              <a:round/>
              <a:headEnd type="none" w="sm" len="sm"/>
              <a:tailEnd type="none" w="sm" len="sm"/>
            </a:ln>
          </p:spPr>
        </p:sp>
        <p:sp>
          <p:nvSpPr>
            <p:cNvPr id="118799" name="Line 1091"/>
            <p:cNvSpPr/>
            <p:nvPr/>
          </p:nvSpPr>
          <p:spPr>
            <a:xfrm>
              <a:off x="2976" y="2400"/>
              <a:ext cx="0" cy="1152"/>
            </a:xfrm>
            <a:prstGeom prst="line">
              <a:avLst/>
            </a:prstGeom>
            <a:ln w="12700" cap="sq" cmpd="sng">
              <a:solidFill>
                <a:schemeClr val="tx1"/>
              </a:solidFill>
              <a:prstDash val="solid"/>
              <a:round/>
              <a:headEnd type="none" w="sm" len="sm"/>
              <a:tailEnd type="none" w="sm" len="sm"/>
            </a:ln>
          </p:spPr>
        </p:sp>
        <p:sp>
          <p:nvSpPr>
            <p:cNvPr id="118800" name="Line 1092"/>
            <p:cNvSpPr/>
            <p:nvPr/>
          </p:nvSpPr>
          <p:spPr>
            <a:xfrm>
              <a:off x="3072" y="2400"/>
              <a:ext cx="0" cy="1152"/>
            </a:xfrm>
            <a:prstGeom prst="line">
              <a:avLst/>
            </a:prstGeom>
            <a:ln w="12700" cap="sq" cmpd="sng">
              <a:solidFill>
                <a:schemeClr val="tx1"/>
              </a:solidFill>
              <a:prstDash val="solid"/>
              <a:round/>
              <a:headEnd type="none" w="sm" len="sm"/>
              <a:tailEnd type="none" w="sm" len="sm"/>
            </a:ln>
          </p:spPr>
        </p:sp>
        <p:sp>
          <p:nvSpPr>
            <p:cNvPr id="118801" name="Line 1093"/>
            <p:cNvSpPr/>
            <p:nvPr/>
          </p:nvSpPr>
          <p:spPr>
            <a:xfrm>
              <a:off x="3168" y="2400"/>
              <a:ext cx="0" cy="1152"/>
            </a:xfrm>
            <a:prstGeom prst="line">
              <a:avLst/>
            </a:prstGeom>
            <a:ln w="12700" cap="sq" cmpd="sng">
              <a:solidFill>
                <a:schemeClr val="tx1"/>
              </a:solidFill>
              <a:prstDash val="solid"/>
              <a:round/>
              <a:headEnd type="none" w="sm" len="sm"/>
              <a:tailEnd type="none" w="sm" len="sm"/>
            </a:ln>
          </p:spPr>
        </p:sp>
        <p:sp>
          <p:nvSpPr>
            <p:cNvPr id="118802" name="Line 1094"/>
            <p:cNvSpPr/>
            <p:nvPr/>
          </p:nvSpPr>
          <p:spPr>
            <a:xfrm>
              <a:off x="2208" y="3168"/>
              <a:ext cx="1344" cy="0"/>
            </a:xfrm>
            <a:prstGeom prst="line">
              <a:avLst/>
            </a:prstGeom>
            <a:ln w="12700" cap="sq" cmpd="sng">
              <a:solidFill>
                <a:schemeClr val="tx1"/>
              </a:solidFill>
              <a:prstDash val="solid"/>
              <a:round/>
              <a:headEnd type="none" w="sm" len="sm"/>
              <a:tailEnd type="none" w="sm" len="sm"/>
            </a:ln>
          </p:spPr>
        </p:sp>
        <p:sp>
          <p:nvSpPr>
            <p:cNvPr id="118803" name="Line 1095"/>
            <p:cNvSpPr/>
            <p:nvPr/>
          </p:nvSpPr>
          <p:spPr>
            <a:xfrm>
              <a:off x="2784" y="2400"/>
              <a:ext cx="0" cy="1152"/>
            </a:xfrm>
            <a:prstGeom prst="line">
              <a:avLst/>
            </a:prstGeom>
            <a:ln w="12700" cap="sq" cmpd="sng">
              <a:solidFill>
                <a:schemeClr val="tx1"/>
              </a:solidFill>
              <a:prstDash val="solid"/>
              <a:round/>
              <a:headEnd type="none" w="sm" len="sm"/>
              <a:tailEnd type="none" w="sm" len="sm"/>
            </a:ln>
          </p:spPr>
        </p:sp>
        <p:sp>
          <p:nvSpPr>
            <p:cNvPr id="118804" name="Line 1096"/>
            <p:cNvSpPr/>
            <p:nvPr/>
          </p:nvSpPr>
          <p:spPr>
            <a:xfrm>
              <a:off x="2208" y="2496"/>
              <a:ext cx="1344" cy="0"/>
            </a:xfrm>
            <a:prstGeom prst="line">
              <a:avLst/>
            </a:prstGeom>
            <a:ln w="12700" cap="sq" cmpd="sng">
              <a:solidFill>
                <a:schemeClr val="tx1"/>
              </a:solidFill>
              <a:prstDash val="solid"/>
              <a:round/>
              <a:headEnd type="none" w="sm" len="sm"/>
              <a:tailEnd type="none" w="sm" len="sm"/>
            </a:ln>
          </p:spPr>
        </p:sp>
        <p:sp>
          <p:nvSpPr>
            <p:cNvPr id="118805" name="Line 1097"/>
            <p:cNvSpPr/>
            <p:nvPr/>
          </p:nvSpPr>
          <p:spPr>
            <a:xfrm>
              <a:off x="2208" y="3264"/>
              <a:ext cx="1344" cy="0"/>
            </a:xfrm>
            <a:prstGeom prst="line">
              <a:avLst/>
            </a:prstGeom>
            <a:ln w="12700" cap="sq" cmpd="sng">
              <a:solidFill>
                <a:schemeClr val="tx1"/>
              </a:solidFill>
              <a:prstDash val="solid"/>
              <a:round/>
              <a:headEnd type="none" w="sm" len="sm"/>
              <a:tailEnd type="none" w="sm" len="sm"/>
            </a:ln>
          </p:spPr>
        </p:sp>
        <p:sp>
          <p:nvSpPr>
            <p:cNvPr id="118806" name="Line 1098"/>
            <p:cNvSpPr/>
            <p:nvPr/>
          </p:nvSpPr>
          <p:spPr>
            <a:xfrm>
              <a:off x="2208" y="3360"/>
              <a:ext cx="1344" cy="0"/>
            </a:xfrm>
            <a:prstGeom prst="line">
              <a:avLst/>
            </a:prstGeom>
            <a:ln w="12700" cap="sq" cmpd="sng">
              <a:solidFill>
                <a:schemeClr val="tx1"/>
              </a:solidFill>
              <a:prstDash val="solid"/>
              <a:round/>
              <a:headEnd type="none" w="sm" len="sm"/>
              <a:tailEnd type="none" w="sm" len="sm"/>
            </a:ln>
          </p:spPr>
        </p:sp>
        <p:sp>
          <p:nvSpPr>
            <p:cNvPr id="118807" name="Line 1099"/>
            <p:cNvSpPr/>
            <p:nvPr/>
          </p:nvSpPr>
          <p:spPr>
            <a:xfrm>
              <a:off x="2208" y="3456"/>
              <a:ext cx="1344" cy="0"/>
            </a:xfrm>
            <a:prstGeom prst="line">
              <a:avLst/>
            </a:prstGeom>
            <a:ln w="12700" cap="sq" cmpd="sng">
              <a:solidFill>
                <a:schemeClr val="tx1"/>
              </a:solidFill>
              <a:prstDash val="solid"/>
              <a:round/>
              <a:headEnd type="none" w="sm" len="sm"/>
              <a:tailEnd type="none" w="sm" len="sm"/>
            </a:ln>
          </p:spPr>
        </p:sp>
        <p:sp>
          <p:nvSpPr>
            <p:cNvPr id="118808" name="Line 1100"/>
            <p:cNvSpPr/>
            <p:nvPr/>
          </p:nvSpPr>
          <p:spPr>
            <a:xfrm>
              <a:off x="2304" y="2400"/>
              <a:ext cx="0" cy="1152"/>
            </a:xfrm>
            <a:prstGeom prst="line">
              <a:avLst/>
            </a:prstGeom>
            <a:ln w="12700" cap="sq" cmpd="sng">
              <a:solidFill>
                <a:schemeClr val="tx1"/>
              </a:solidFill>
              <a:prstDash val="solid"/>
              <a:round/>
              <a:headEnd type="none" w="sm" len="sm"/>
              <a:tailEnd type="none" w="sm" len="sm"/>
            </a:ln>
          </p:spPr>
        </p:sp>
        <p:sp>
          <p:nvSpPr>
            <p:cNvPr id="118809" name="Oval 1101"/>
            <p:cNvSpPr/>
            <p:nvPr/>
          </p:nvSpPr>
          <p:spPr>
            <a:xfrm>
              <a:off x="2160" y="3504"/>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0" name="Line 1102"/>
            <p:cNvSpPr/>
            <p:nvPr/>
          </p:nvSpPr>
          <p:spPr>
            <a:xfrm>
              <a:off x="3264" y="2400"/>
              <a:ext cx="0" cy="1152"/>
            </a:xfrm>
            <a:prstGeom prst="line">
              <a:avLst/>
            </a:prstGeom>
            <a:ln w="12700" cap="sq" cmpd="sng">
              <a:solidFill>
                <a:schemeClr val="tx1"/>
              </a:solidFill>
              <a:prstDash val="solid"/>
              <a:round/>
              <a:headEnd type="none" w="sm" len="sm"/>
              <a:tailEnd type="none" w="sm" len="sm"/>
            </a:ln>
          </p:spPr>
        </p:sp>
        <p:sp>
          <p:nvSpPr>
            <p:cNvPr id="118811" name="Line 1103"/>
            <p:cNvSpPr/>
            <p:nvPr/>
          </p:nvSpPr>
          <p:spPr>
            <a:xfrm>
              <a:off x="3360" y="2400"/>
              <a:ext cx="0" cy="1152"/>
            </a:xfrm>
            <a:prstGeom prst="line">
              <a:avLst/>
            </a:prstGeom>
            <a:ln w="12700" cap="sq" cmpd="sng">
              <a:solidFill>
                <a:schemeClr val="tx1"/>
              </a:solidFill>
              <a:prstDash val="solid"/>
              <a:round/>
              <a:headEnd type="none" w="sm" len="sm"/>
              <a:tailEnd type="none" w="sm" len="sm"/>
            </a:ln>
          </p:spPr>
        </p:sp>
        <p:sp>
          <p:nvSpPr>
            <p:cNvPr id="118812" name="Line 1104"/>
            <p:cNvSpPr/>
            <p:nvPr/>
          </p:nvSpPr>
          <p:spPr>
            <a:xfrm>
              <a:off x="3456" y="2400"/>
              <a:ext cx="0" cy="1152"/>
            </a:xfrm>
            <a:prstGeom prst="line">
              <a:avLst/>
            </a:prstGeom>
            <a:ln w="12700" cap="sq" cmpd="sng">
              <a:solidFill>
                <a:schemeClr val="tx1"/>
              </a:solidFill>
              <a:prstDash val="solid"/>
              <a:round/>
              <a:headEnd type="none" w="sm" len="sm"/>
              <a:tailEnd type="none" w="sm" len="sm"/>
            </a:ln>
          </p:spPr>
        </p:sp>
        <p:sp>
          <p:nvSpPr>
            <p:cNvPr id="118813" name="Oval 1105"/>
            <p:cNvSpPr/>
            <p:nvPr/>
          </p:nvSpPr>
          <p:spPr>
            <a:xfrm>
              <a:off x="2928" y="2448"/>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4" name="Oval 1106"/>
            <p:cNvSpPr/>
            <p:nvPr/>
          </p:nvSpPr>
          <p:spPr>
            <a:xfrm>
              <a:off x="2544" y="2928"/>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5" name="Oval 1107"/>
            <p:cNvSpPr/>
            <p:nvPr/>
          </p:nvSpPr>
          <p:spPr>
            <a:xfrm>
              <a:off x="2448" y="3024"/>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6" name="Oval 1108"/>
            <p:cNvSpPr/>
            <p:nvPr/>
          </p:nvSpPr>
          <p:spPr>
            <a:xfrm>
              <a:off x="2448" y="3120"/>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7" name="Oval 1109"/>
            <p:cNvSpPr/>
            <p:nvPr/>
          </p:nvSpPr>
          <p:spPr>
            <a:xfrm>
              <a:off x="2352" y="3216"/>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8" name="Oval 1110"/>
            <p:cNvSpPr/>
            <p:nvPr/>
          </p:nvSpPr>
          <p:spPr>
            <a:xfrm>
              <a:off x="2736" y="2544"/>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19" name="Oval 1111"/>
            <p:cNvSpPr/>
            <p:nvPr/>
          </p:nvSpPr>
          <p:spPr>
            <a:xfrm>
              <a:off x="2640" y="2832"/>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20" name="Oval 1112"/>
            <p:cNvSpPr/>
            <p:nvPr/>
          </p:nvSpPr>
          <p:spPr>
            <a:xfrm>
              <a:off x="2832" y="2544"/>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21" name="Oval 1113"/>
            <p:cNvSpPr/>
            <p:nvPr/>
          </p:nvSpPr>
          <p:spPr>
            <a:xfrm>
              <a:off x="2640" y="2736"/>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22" name="Oval 1114"/>
            <p:cNvSpPr/>
            <p:nvPr/>
          </p:nvSpPr>
          <p:spPr>
            <a:xfrm>
              <a:off x="2736" y="2640"/>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23" name="Oval 1115"/>
            <p:cNvSpPr/>
            <p:nvPr/>
          </p:nvSpPr>
          <p:spPr>
            <a:xfrm>
              <a:off x="2832" y="2448"/>
              <a:ext cx="96" cy="96"/>
            </a:xfrm>
            <a:prstGeom prst="ellipse">
              <a:avLst/>
            </a:prstGeom>
            <a:solidFill>
              <a:schemeClr val="tx1"/>
            </a:solidFill>
            <a:ln w="12700" cap="sq" cmpd="sng">
              <a:solidFill>
                <a:schemeClr val="tx1"/>
              </a:solidFill>
              <a:prstDash val="solid"/>
              <a:round/>
              <a:headEnd type="none" w="sm" len="sm"/>
              <a:tailEnd type="none" w="sm" len="sm"/>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18824" name="Line 1116"/>
            <p:cNvSpPr/>
            <p:nvPr/>
          </p:nvSpPr>
          <p:spPr>
            <a:xfrm flipH="1">
              <a:off x="2208" y="2400"/>
              <a:ext cx="672" cy="1152"/>
            </a:xfrm>
            <a:prstGeom prst="line">
              <a:avLst/>
            </a:prstGeom>
            <a:ln w="12700" cap="sq" cmpd="sng">
              <a:solidFill>
                <a:schemeClr val="tx1"/>
              </a:solidFill>
              <a:prstDash val="solid"/>
              <a:round/>
              <a:headEnd type="none" w="sm" len="sm"/>
              <a:tailEnd type="none" w="sm" len="sm"/>
            </a:ln>
          </p:spPr>
        </p:sp>
        <p:sp>
          <p:nvSpPr>
            <p:cNvPr id="118825" name="Line 1117"/>
            <p:cNvSpPr/>
            <p:nvPr/>
          </p:nvSpPr>
          <p:spPr>
            <a:xfrm flipV="1">
              <a:off x="2208" y="2400"/>
              <a:ext cx="864" cy="1152"/>
            </a:xfrm>
            <a:prstGeom prst="line">
              <a:avLst/>
            </a:prstGeom>
            <a:ln w="12700" cap="sq" cmpd="sng">
              <a:solidFill>
                <a:schemeClr val="tx1"/>
              </a:solidFill>
              <a:prstDash val="solid"/>
              <a:round/>
              <a:headEnd type="none" w="sm" len="sm"/>
              <a:tailEnd type="none" w="sm" len="sm"/>
            </a:ln>
          </p:spPr>
        </p:sp>
      </p:grpSp>
      <p:sp>
        <p:nvSpPr>
          <p:cNvPr id="118826"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1027"/>
          <p:cNvSpPr>
            <a:spLocks noGrp="1"/>
          </p:cNvSpPr>
          <p:nvPr>
            <p:ph type="body" idx="4294967295"/>
          </p:nvPr>
        </p:nvSpPr>
        <p:spPr>
          <a:xfrm>
            <a:off x="395288" y="1417638"/>
            <a:ext cx="8301037" cy="1655762"/>
          </a:xfrm>
        </p:spPr>
        <p:txBody>
          <a:bodyPr vert="horz" wrap="square" lIns="91440" tIns="45720" rIns="91440" bIns="45720" anchor="t" anchorCtr="0"/>
          <a:p>
            <a:pPr marL="0" indent="0" eaLnBrk="1" hangingPunct="1">
              <a:buClr>
                <a:schemeClr val="tx1"/>
              </a:buClr>
              <a:buFont typeface="Symbol" panose="05050102010706020507" pitchFamily="18" charset="2"/>
              <a:buNone/>
            </a:pPr>
            <a:r>
              <a:rPr lang="zh-CN" altLang="en-US" sz="2400" b="1" dirty="0">
                <a:ea typeface="华文楷体" panose="02010600040101010101" pitchFamily="2" charset="-122"/>
              </a:rPr>
              <a:t>　</a:t>
            </a:r>
            <a:r>
              <a:rPr lang="zh-CN" altLang="en-US" sz="2400" b="1" dirty="0">
                <a:latin typeface="楷体" panose="02010609060101010101" pitchFamily="49" charset="-122"/>
                <a:ea typeface="楷体" panose="02010609060101010101" pitchFamily="49" charset="-122"/>
              </a:rPr>
              <a:t>　又如狭小长方形从上往下运动时，当长方形覆盖某些像素中心时，被显示出来；当它不覆盖任何像素中心时，不被显示。这样，当长方形从上往下平缓连续运动时，显示出的效果是不连续的，出现闪烁。</a:t>
            </a:r>
            <a:endParaRPr lang="zh-CN" altLang="en-US" sz="2400" b="1" dirty="0">
              <a:latin typeface="楷体" panose="02010609060101010101" pitchFamily="49" charset="-122"/>
              <a:ea typeface="楷体" panose="02010609060101010101" pitchFamily="49" charset="-122"/>
            </a:endParaRPr>
          </a:p>
        </p:txBody>
      </p:sp>
      <p:grpSp>
        <p:nvGrpSpPr>
          <p:cNvPr id="120834" name="Group 1292"/>
          <p:cNvGrpSpPr/>
          <p:nvPr/>
        </p:nvGrpSpPr>
        <p:grpSpPr>
          <a:xfrm>
            <a:off x="1533525" y="3124200"/>
            <a:ext cx="3200400" cy="1524000"/>
            <a:chOff x="720" y="1968"/>
            <a:chExt cx="2016" cy="960"/>
          </a:xfrm>
        </p:grpSpPr>
        <p:sp>
          <p:nvSpPr>
            <p:cNvPr id="120835" name="Rectangle 1068"/>
            <p:cNvSpPr/>
            <p:nvPr/>
          </p:nvSpPr>
          <p:spPr>
            <a:xfrm>
              <a:off x="720" y="1968"/>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36" name="Line 1069"/>
            <p:cNvSpPr/>
            <p:nvPr/>
          </p:nvSpPr>
          <p:spPr>
            <a:xfrm>
              <a:off x="912" y="1968"/>
              <a:ext cx="0" cy="960"/>
            </a:xfrm>
            <a:prstGeom prst="line">
              <a:avLst/>
            </a:prstGeom>
            <a:ln w="9525" cap="flat" cmpd="sng">
              <a:solidFill>
                <a:schemeClr val="tx1"/>
              </a:solidFill>
              <a:prstDash val="solid"/>
              <a:round/>
              <a:headEnd type="none" w="med" len="med"/>
              <a:tailEnd type="none" w="med" len="med"/>
            </a:ln>
          </p:spPr>
        </p:sp>
        <p:sp>
          <p:nvSpPr>
            <p:cNvPr id="120837" name="Line 1070"/>
            <p:cNvSpPr/>
            <p:nvPr/>
          </p:nvSpPr>
          <p:spPr>
            <a:xfrm>
              <a:off x="1104" y="1968"/>
              <a:ext cx="0" cy="960"/>
            </a:xfrm>
            <a:prstGeom prst="line">
              <a:avLst/>
            </a:prstGeom>
            <a:ln w="9525" cap="flat" cmpd="sng">
              <a:solidFill>
                <a:schemeClr val="tx1"/>
              </a:solidFill>
              <a:prstDash val="solid"/>
              <a:round/>
              <a:headEnd type="none" w="med" len="med"/>
              <a:tailEnd type="none" w="med" len="med"/>
            </a:ln>
          </p:spPr>
        </p:sp>
        <p:sp>
          <p:nvSpPr>
            <p:cNvPr id="120838" name="Line 1071"/>
            <p:cNvSpPr/>
            <p:nvPr/>
          </p:nvSpPr>
          <p:spPr>
            <a:xfrm>
              <a:off x="1296" y="1968"/>
              <a:ext cx="0" cy="960"/>
            </a:xfrm>
            <a:prstGeom prst="line">
              <a:avLst/>
            </a:prstGeom>
            <a:ln w="9525" cap="flat" cmpd="sng">
              <a:solidFill>
                <a:schemeClr val="tx1"/>
              </a:solidFill>
              <a:prstDash val="solid"/>
              <a:round/>
              <a:headEnd type="none" w="med" len="med"/>
              <a:tailEnd type="none" w="med" len="med"/>
            </a:ln>
          </p:spPr>
        </p:sp>
        <p:sp>
          <p:nvSpPr>
            <p:cNvPr id="120839" name="Line 1072"/>
            <p:cNvSpPr/>
            <p:nvPr/>
          </p:nvSpPr>
          <p:spPr>
            <a:xfrm>
              <a:off x="720" y="2160"/>
              <a:ext cx="960" cy="0"/>
            </a:xfrm>
            <a:prstGeom prst="line">
              <a:avLst/>
            </a:prstGeom>
            <a:ln w="9525" cap="flat" cmpd="sng">
              <a:solidFill>
                <a:schemeClr val="tx1"/>
              </a:solidFill>
              <a:prstDash val="solid"/>
              <a:round/>
              <a:headEnd type="none" w="med" len="med"/>
              <a:tailEnd type="none" w="med" len="med"/>
            </a:ln>
          </p:spPr>
        </p:sp>
        <p:sp>
          <p:nvSpPr>
            <p:cNvPr id="120840" name="Line 1073"/>
            <p:cNvSpPr/>
            <p:nvPr/>
          </p:nvSpPr>
          <p:spPr>
            <a:xfrm>
              <a:off x="720" y="2352"/>
              <a:ext cx="960" cy="0"/>
            </a:xfrm>
            <a:prstGeom prst="line">
              <a:avLst/>
            </a:prstGeom>
            <a:ln w="9525" cap="flat" cmpd="sng">
              <a:solidFill>
                <a:schemeClr val="tx1"/>
              </a:solidFill>
              <a:prstDash val="solid"/>
              <a:round/>
              <a:headEnd type="none" w="med" len="med"/>
              <a:tailEnd type="none" w="med" len="med"/>
            </a:ln>
          </p:spPr>
        </p:sp>
        <p:sp>
          <p:nvSpPr>
            <p:cNvPr id="120841" name="Line 1074"/>
            <p:cNvSpPr/>
            <p:nvPr/>
          </p:nvSpPr>
          <p:spPr>
            <a:xfrm>
              <a:off x="720" y="2736"/>
              <a:ext cx="960" cy="0"/>
            </a:xfrm>
            <a:prstGeom prst="line">
              <a:avLst/>
            </a:prstGeom>
            <a:ln w="9525" cap="flat" cmpd="sng">
              <a:solidFill>
                <a:schemeClr val="tx1"/>
              </a:solidFill>
              <a:prstDash val="solid"/>
              <a:round/>
              <a:headEnd type="none" w="med" len="med"/>
              <a:tailEnd type="none" w="med" len="med"/>
            </a:ln>
          </p:spPr>
        </p:sp>
        <p:sp>
          <p:nvSpPr>
            <p:cNvPr id="120842" name="Oval 1075"/>
            <p:cNvSpPr/>
            <p:nvPr/>
          </p:nvSpPr>
          <p:spPr>
            <a:xfrm>
              <a:off x="768"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3" name="Oval 1079"/>
            <p:cNvSpPr/>
            <p:nvPr/>
          </p:nvSpPr>
          <p:spPr>
            <a:xfrm>
              <a:off x="960"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4" name="Oval 1083"/>
            <p:cNvSpPr/>
            <p:nvPr/>
          </p:nvSpPr>
          <p:spPr>
            <a:xfrm>
              <a:off x="1152"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5" name="Oval 1087"/>
            <p:cNvSpPr/>
            <p:nvPr/>
          </p:nvSpPr>
          <p:spPr>
            <a:xfrm>
              <a:off x="1536"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6" name="Line 1093"/>
            <p:cNvSpPr/>
            <p:nvPr/>
          </p:nvSpPr>
          <p:spPr>
            <a:xfrm>
              <a:off x="1488" y="1968"/>
              <a:ext cx="0" cy="960"/>
            </a:xfrm>
            <a:prstGeom prst="line">
              <a:avLst/>
            </a:prstGeom>
            <a:ln w="9525" cap="flat" cmpd="sng">
              <a:solidFill>
                <a:schemeClr val="tx1"/>
              </a:solidFill>
              <a:prstDash val="solid"/>
              <a:round/>
              <a:headEnd type="none" w="med" len="med"/>
              <a:tailEnd type="none" w="med" len="med"/>
            </a:ln>
          </p:spPr>
        </p:sp>
        <p:sp>
          <p:nvSpPr>
            <p:cNvPr id="120847" name="Oval 1094"/>
            <p:cNvSpPr/>
            <p:nvPr/>
          </p:nvSpPr>
          <p:spPr>
            <a:xfrm>
              <a:off x="1344"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8" name="Rectangle 1095"/>
            <p:cNvSpPr/>
            <p:nvPr/>
          </p:nvSpPr>
          <p:spPr>
            <a:xfrm>
              <a:off x="960" y="2208"/>
              <a:ext cx="480" cy="96"/>
            </a:xfrm>
            <a:prstGeom prst="rect">
              <a:avLst/>
            </a:prstGeom>
            <a:solidFill>
              <a:schemeClr val="accent1">
                <a:lumMod val="75000"/>
              </a:schemeClr>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49" name="Line 1096"/>
            <p:cNvSpPr/>
            <p:nvPr/>
          </p:nvSpPr>
          <p:spPr>
            <a:xfrm>
              <a:off x="720" y="2544"/>
              <a:ext cx="960" cy="0"/>
            </a:xfrm>
            <a:prstGeom prst="line">
              <a:avLst/>
            </a:prstGeom>
            <a:ln w="9525" cap="flat" cmpd="sng">
              <a:solidFill>
                <a:schemeClr val="tx1"/>
              </a:solidFill>
              <a:prstDash val="solid"/>
              <a:round/>
              <a:headEnd type="none" w="med" len="med"/>
              <a:tailEnd type="none" w="med" len="med"/>
            </a:ln>
          </p:spPr>
        </p:sp>
        <p:sp>
          <p:nvSpPr>
            <p:cNvPr id="120850" name="Oval 1097"/>
            <p:cNvSpPr/>
            <p:nvPr/>
          </p:nvSpPr>
          <p:spPr>
            <a:xfrm>
              <a:off x="768"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1" name="Oval 1098"/>
            <p:cNvSpPr/>
            <p:nvPr/>
          </p:nvSpPr>
          <p:spPr>
            <a:xfrm>
              <a:off x="960"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2" name="Oval 1099"/>
            <p:cNvSpPr/>
            <p:nvPr/>
          </p:nvSpPr>
          <p:spPr>
            <a:xfrm>
              <a:off x="1152"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3" name="Oval 1100"/>
            <p:cNvSpPr/>
            <p:nvPr/>
          </p:nvSpPr>
          <p:spPr>
            <a:xfrm>
              <a:off x="1536"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4" name="Oval 1101"/>
            <p:cNvSpPr/>
            <p:nvPr/>
          </p:nvSpPr>
          <p:spPr>
            <a:xfrm>
              <a:off x="1344"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5" name="Oval 1103"/>
            <p:cNvSpPr/>
            <p:nvPr/>
          </p:nvSpPr>
          <p:spPr>
            <a:xfrm>
              <a:off x="768"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6" name="Oval 1104"/>
            <p:cNvSpPr/>
            <p:nvPr/>
          </p:nvSpPr>
          <p:spPr>
            <a:xfrm>
              <a:off x="960"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7" name="Oval 1105"/>
            <p:cNvSpPr/>
            <p:nvPr/>
          </p:nvSpPr>
          <p:spPr>
            <a:xfrm>
              <a:off x="1152"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8" name="Oval 1106"/>
            <p:cNvSpPr/>
            <p:nvPr/>
          </p:nvSpPr>
          <p:spPr>
            <a:xfrm>
              <a:off x="1536"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59" name="Oval 1107"/>
            <p:cNvSpPr/>
            <p:nvPr/>
          </p:nvSpPr>
          <p:spPr>
            <a:xfrm>
              <a:off x="1344"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0" name="Oval 1108"/>
            <p:cNvSpPr/>
            <p:nvPr/>
          </p:nvSpPr>
          <p:spPr>
            <a:xfrm>
              <a:off x="768"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1" name="Oval 1109"/>
            <p:cNvSpPr/>
            <p:nvPr/>
          </p:nvSpPr>
          <p:spPr>
            <a:xfrm>
              <a:off x="960"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2" name="Oval 1110"/>
            <p:cNvSpPr/>
            <p:nvPr/>
          </p:nvSpPr>
          <p:spPr>
            <a:xfrm>
              <a:off x="1152"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3" name="Oval 1111"/>
            <p:cNvSpPr/>
            <p:nvPr/>
          </p:nvSpPr>
          <p:spPr>
            <a:xfrm>
              <a:off x="1536"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4" name="Oval 1112"/>
            <p:cNvSpPr/>
            <p:nvPr/>
          </p:nvSpPr>
          <p:spPr>
            <a:xfrm>
              <a:off x="1344"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5" name="Oval 1113"/>
            <p:cNvSpPr/>
            <p:nvPr/>
          </p:nvSpPr>
          <p:spPr>
            <a:xfrm>
              <a:off x="768"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6" name="Oval 1114"/>
            <p:cNvSpPr/>
            <p:nvPr/>
          </p:nvSpPr>
          <p:spPr>
            <a:xfrm>
              <a:off x="960"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7" name="Oval 1115"/>
            <p:cNvSpPr/>
            <p:nvPr/>
          </p:nvSpPr>
          <p:spPr>
            <a:xfrm>
              <a:off x="1152"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8" name="Oval 1116"/>
            <p:cNvSpPr/>
            <p:nvPr/>
          </p:nvSpPr>
          <p:spPr>
            <a:xfrm>
              <a:off x="1536"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69" name="Oval 1117"/>
            <p:cNvSpPr/>
            <p:nvPr/>
          </p:nvSpPr>
          <p:spPr>
            <a:xfrm>
              <a:off x="1344"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70" name="Rectangle 1118"/>
            <p:cNvSpPr/>
            <p:nvPr/>
          </p:nvSpPr>
          <p:spPr>
            <a:xfrm>
              <a:off x="1776" y="1968"/>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71" name="Line 1119"/>
            <p:cNvSpPr/>
            <p:nvPr/>
          </p:nvSpPr>
          <p:spPr>
            <a:xfrm>
              <a:off x="1968" y="1968"/>
              <a:ext cx="0" cy="960"/>
            </a:xfrm>
            <a:prstGeom prst="line">
              <a:avLst/>
            </a:prstGeom>
            <a:ln w="9525" cap="flat" cmpd="sng">
              <a:solidFill>
                <a:schemeClr val="tx1"/>
              </a:solidFill>
              <a:prstDash val="solid"/>
              <a:round/>
              <a:headEnd type="none" w="med" len="med"/>
              <a:tailEnd type="none" w="med" len="med"/>
            </a:ln>
          </p:spPr>
        </p:sp>
        <p:sp>
          <p:nvSpPr>
            <p:cNvPr id="120872" name="Line 1120"/>
            <p:cNvSpPr/>
            <p:nvPr/>
          </p:nvSpPr>
          <p:spPr>
            <a:xfrm>
              <a:off x="2160" y="1968"/>
              <a:ext cx="0" cy="960"/>
            </a:xfrm>
            <a:prstGeom prst="line">
              <a:avLst/>
            </a:prstGeom>
            <a:ln w="9525" cap="flat" cmpd="sng">
              <a:solidFill>
                <a:schemeClr val="tx1"/>
              </a:solidFill>
              <a:prstDash val="solid"/>
              <a:round/>
              <a:headEnd type="none" w="med" len="med"/>
              <a:tailEnd type="none" w="med" len="med"/>
            </a:ln>
          </p:spPr>
        </p:sp>
        <p:sp>
          <p:nvSpPr>
            <p:cNvPr id="120873" name="Line 1121"/>
            <p:cNvSpPr/>
            <p:nvPr/>
          </p:nvSpPr>
          <p:spPr>
            <a:xfrm>
              <a:off x="2352" y="1968"/>
              <a:ext cx="0" cy="960"/>
            </a:xfrm>
            <a:prstGeom prst="line">
              <a:avLst/>
            </a:prstGeom>
            <a:ln w="9525" cap="flat" cmpd="sng">
              <a:solidFill>
                <a:schemeClr val="tx1"/>
              </a:solidFill>
              <a:prstDash val="solid"/>
              <a:round/>
              <a:headEnd type="none" w="med" len="med"/>
              <a:tailEnd type="none" w="med" len="med"/>
            </a:ln>
          </p:spPr>
        </p:sp>
        <p:sp>
          <p:nvSpPr>
            <p:cNvPr id="120874" name="Line 1122"/>
            <p:cNvSpPr/>
            <p:nvPr/>
          </p:nvSpPr>
          <p:spPr>
            <a:xfrm>
              <a:off x="1776" y="2160"/>
              <a:ext cx="960" cy="0"/>
            </a:xfrm>
            <a:prstGeom prst="line">
              <a:avLst/>
            </a:prstGeom>
            <a:ln w="9525" cap="flat" cmpd="sng">
              <a:solidFill>
                <a:schemeClr val="tx1"/>
              </a:solidFill>
              <a:prstDash val="solid"/>
              <a:round/>
              <a:headEnd type="none" w="med" len="med"/>
              <a:tailEnd type="none" w="med" len="med"/>
            </a:ln>
          </p:spPr>
        </p:sp>
        <p:sp>
          <p:nvSpPr>
            <p:cNvPr id="120875" name="Line 1123"/>
            <p:cNvSpPr/>
            <p:nvPr/>
          </p:nvSpPr>
          <p:spPr>
            <a:xfrm>
              <a:off x="1776" y="2352"/>
              <a:ext cx="960" cy="0"/>
            </a:xfrm>
            <a:prstGeom prst="line">
              <a:avLst/>
            </a:prstGeom>
            <a:ln w="9525" cap="flat" cmpd="sng">
              <a:solidFill>
                <a:schemeClr val="tx1"/>
              </a:solidFill>
              <a:prstDash val="solid"/>
              <a:round/>
              <a:headEnd type="none" w="med" len="med"/>
              <a:tailEnd type="none" w="med" len="med"/>
            </a:ln>
          </p:spPr>
        </p:sp>
        <p:sp>
          <p:nvSpPr>
            <p:cNvPr id="120876" name="Line 1124"/>
            <p:cNvSpPr/>
            <p:nvPr/>
          </p:nvSpPr>
          <p:spPr>
            <a:xfrm>
              <a:off x="1776" y="2736"/>
              <a:ext cx="960" cy="0"/>
            </a:xfrm>
            <a:prstGeom prst="line">
              <a:avLst/>
            </a:prstGeom>
            <a:ln w="9525" cap="flat" cmpd="sng">
              <a:solidFill>
                <a:schemeClr val="tx1"/>
              </a:solidFill>
              <a:prstDash val="solid"/>
              <a:round/>
              <a:headEnd type="none" w="med" len="med"/>
              <a:tailEnd type="none" w="med" len="med"/>
            </a:ln>
          </p:spPr>
        </p:sp>
        <p:sp>
          <p:nvSpPr>
            <p:cNvPr id="120877" name="Line 1129"/>
            <p:cNvSpPr/>
            <p:nvPr/>
          </p:nvSpPr>
          <p:spPr>
            <a:xfrm>
              <a:off x="2544" y="1968"/>
              <a:ext cx="0" cy="960"/>
            </a:xfrm>
            <a:prstGeom prst="line">
              <a:avLst/>
            </a:prstGeom>
            <a:ln w="9525" cap="flat" cmpd="sng">
              <a:solidFill>
                <a:schemeClr val="tx1"/>
              </a:solidFill>
              <a:prstDash val="solid"/>
              <a:round/>
              <a:headEnd type="none" w="med" len="med"/>
              <a:tailEnd type="none" w="med" len="med"/>
            </a:ln>
          </p:spPr>
        </p:sp>
        <p:sp>
          <p:nvSpPr>
            <p:cNvPr id="120878" name="Line 1132"/>
            <p:cNvSpPr/>
            <p:nvPr/>
          </p:nvSpPr>
          <p:spPr>
            <a:xfrm>
              <a:off x="1776" y="2544"/>
              <a:ext cx="960" cy="0"/>
            </a:xfrm>
            <a:prstGeom prst="line">
              <a:avLst/>
            </a:prstGeom>
            <a:ln w="9525" cap="flat" cmpd="sng">
              <a:solidFill>
                <a:schemeClr val="tx1"/>
              </a:solidFill>
              <a:prstDash val="solid"/>
              <a:round/>
              <a:headEnd type="none" w="med" len="med"/>
              <a:tailEnd type="none" w="med" len="med"/>
            </a:ln>
          </p:spPr>
        </p:sp>
        <p:sp>
          <p:nvSpPr>
            <p:cNvPr id="120879" name="Rectangle 1153"/>
            <p:cNvSpPr/>
            <p:nvPr/>
          </p:nvSpPr>
          <p:spPr>
            <a:xfrm>
              <a:off x="1968" y="2160"/>
              <a:ext cx="576" cy="192"/>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grpSp>
      <p:grpSp>
        <p:nvGrpSpPr>
          <p:cNvPr id="120880" name="Group 1293"/>
          <p:cNvGrpSpPr/>
          <p:nvPr/>
        </p:nvGrpSpPr>
        <p:grpSpPr>
          <a:xfrm>
            <a:off x="5267325" y="3124200"/>
            <a:ext cx="3200400" cy="1524000"/>
            <a:chOff x="3072" y="1968"/>
            <a:chExt cx="2016" cy="960"/>
          </a:xfrm>
        </p:grpSpPr>
        <p:sp>
          <p:nvSpPr>
            <p:cNvPr id="120881" name="Rectangle 1154"/>
            <p:cNvSpPr/>
            <p:nvPr/>
          </p:nvSpPr>
          <p:spPr>
            <a:xfrm>
              <a:off x="3072" y="1968"/>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82" name="Line 1155"/>
            <p:cNvSpPr/>
            <p:nvPr/>
          </p:nvSpPr>
          <p:spPr>
            <a:xfrm>
              <a:off x="3264" y="1968"/>
              <a:ext cx="0" cy="960"/>
            </a:xfrm>
            <a:prstGeom prst="line">
              <a:avLst/>
            </a:prstGeom>
            <a:ln w="9525" cap="flat" cmpd="sng">
              <a:solidFill>
                <a:schemeClr val="tx1"/>
              </a:solidFill>
              <a:prstDash val="solid"/>
              <a:round/>
              <a:headEnd type="none" w="med" len="med"/>
              <a:tailEnd type="none" w="med" len="med"/>
            </a:ln>
          </p:spPr>
        </p:sp>
        <p:sp>
          <p:nvSpPr>
            <p:cNvPr id="120883" name="Line 1156"/>
            <p:cNvSpPr/>
            <p:nvPr/>
          </p:nvSpPr>
          <p:spPr>
            <a:xfrm>
              <a:off x="3456" y="1968"/>
              <a:ext cx="0" cy="960"/>
            </a:xfrm>
            <a:prstGeom prst="line">
              <a:avLst/>
            </a:prstGeom>
            <a:ln w="9525" cap="flat" cmpd="sng">
              <a:solidFill>
                <a:schemeClr val="tx1"/>
              </a:solidFill>
              <a:prstDash val="solid"/>
              <a:round/>
              <a:headEnd type="none" w="med" len="med"/>
              <a:tailEnd type="none" w="med" len="med"/>
            </a:ln>
          </p:spPr>
        </p:sp>
        <p:sp>
          <p:nvSpPr>
            <p:cNvPr id="120884" name="Line 1157"/>
            <p:cNvSpPr/>
            <p:nvPr/>
          </p:nvSpPr>
          <p:spPr>
            <a:xfrm>
              <a:off x="3648" y="1968"/>
              <a:ext cx="0" cy="960"/>
            </a:xfrm>
            <a:prstGeom prst="line">
              <a:avLst/>
            </a:prstGeom>
            <a:ln w="9525" cap="flat" cmpd="sng">
              <a:solidFill>
                <a:schemeClr val="tx1"/>
              </a:solidFill>
              <a:prstDash val="solid"/>
              <a:round/>
              <a:headEnd type="none" w="med" len="med"/>
              <a:tailEnd type="none" w="med" len="med"/>
            </a:ln>
          </p:spPr>
        </p:sp>
        <p:sp>
          <p:nvSpPr>
            <p:cNvPr id="120885" name="Line 1158"/>
            <p:cNvSpPr/>
            <p:nvPr/>
          </p:nvSpPr>
          <p:spPr>
            <a:xfrm>
              <a:off x="3072" y="2160"/>
              <a:ext cx="960" cy="0"/>
            </a:xfrm>
            <a:prstGeom prst="line">
              <a:avLst/>
            </a:prstGeom>
            <a:ln w="9525" cap="flat" cmpd="sng">
              <a:solidFill>
                <a:schemeClr val="tx1"/>
              </a:solidFill>
              <a:prstDash val="solid"/>
              <a:round/>
              <a:headEnd type="none" w="med" len="med"/>
              <a:tailEnd type="none" w="med" len="med"/>
            </a:ln>
          </p:spPr>
        </p:sp>
        <p:sp>
          <p:nvSpPr>
            <p:cNvPr id="120886" name="Line 1159"/>
            <p:cNvSpPr/>
            <p:nvPr/>
          </p:nvSpPr>
          <p:spPr>
            <a:xfrm>
              <a:off x="3072" y="2352"/>
              <a:ext cx="960" cy="0"/>
            </a:xfrm>
            <a:prstGeom prst="line">
              <a:avLst/>
            </a:prstGeom>
            <a:ln w="9525" cap="flat" cmpd="sng">
              <a:solidFill>
                <a:schemeClr val="tx1"/>
              </a:solidFill>
              <a:prstDash val="solid"/>
              <a:round/>
              <a:headEnd type="none" w="med" len="med"/>
              <a:tailEnd type="none" w="med" len="med"/>
            </a:ln>
          </p:spPr>
        </p:sp>
        <p:sp>
          <p:nvSpPr>
            <p:cNvPr id="120887" name="Line 1160"/>
            <p:cNvSpPr/>
            <p:nvPr/>
          </p:nvSpPr>
          <p:spPr>
            <a:xfrm>
              <a:off x="3072" y="2736"/>
              <a:ext cx="960" cy="0"/>
            </a:xfrm>
            <a:prstGeom prst="line">
              <a:avLst/>
            </a:prstGeom>
            <a:ln w="9525" cap="flat" cmpd="sng">
              <a:solidFill>
                <a:schemeClr val="tx1"/>
              </a:solidFill>
              <a:prstDash val="solid"/>
              <a:round/>
              <a:headEnd type="none" w="med" len="med"/>
              <a:tailEnd type="none" w="med" len="med"/>
            </a:ln>
          </p:spPr>
        </p:sp>
        <p:sp>
          <p:nvSpPr>
            <p:cNvPr id="120888" name="Oval 1161"/>
            <p:cNvSpPr/>
            <p:nvPr/>
          </p:nvSpPr>
          <p:spPr>
            <a:xfrm>
              <a:off x="3120"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89" name="Oval 1162"/>
            <p:cNvSpPr/>
            <p:nvPr/>
          </p:nvSpPr>
          <p:spPr>
            <a:xfrm>
              <a:off x="3312"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0" name="Oval 1163"/>
            <p:cNvSpPr/>
            <p:nvPr/>
          </p:nvSpPr>
          <p:spPr>
            <a:xfrm>
              <a:off x="3504"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1" name="Oval 1164"/>
            <p:cNvSpPr/>
            <p:nvPr/>
          </p:nvSpPr>
          <p:spPr>
            <a:xfrm>
              <a:off x="3888"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2" name="Line 1165"/>
            <p:cNvSpPr/>
            <p:nvPr/>
          </p:nvSpPr>
          <p:spPr>
            <a:xfrm>
              <a:off x="3840" y="1968"/>
              <a:ext cx="0" cy="960"/>
            </a:xfrm>
            <a:prstGeom prst="line">
              <a:avLst/>
            </a:prstGeom>
            <a:ln w="9525" cap="flat" cmpd="sng">
              <a:solidFill>
                <a:schemeClr val="tx1"/>
              </a:solidFill>
              <a:prstDash val="solid"/>
              <a:round/>
              <a:headEnd type="none" w="med" len="med"/>
              <a:tailEnd type="none" w="med" len="med"/>
            </a:ln>
          </p:spPr>
        </p:sp>
        <p:sp>
          <p:nvSpPr>
            <p:cNvPr id="120893" name="Oval 1166"/>
            <p:cNvSpPr/>
            <p:nvPr/>
          </p:nvSpPr>
          <p:spPr>
            <a:xfrm>
              <a:off x="3696" y="201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4" name="Rectangle 1167"/>
            <p:cNvSpPr/>
            <p:nvPr/>
          </p:nvSpPr>
          <p:spPr>
            <a:xfrm>
              <a:off x="3312" y="2304"/>
              <a:ext cx="480" cy="96"/>
            </a:xfrm>
            <a:prstGeom prst="rect">
              <a:avLst/>
            </a:prstGeom>
            <a:solidFill>
              <a:schemeClr val="accent1">
                <a:lumMod val="75000"/>
              </a:schemeClr>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5" name="Line 1168"/>
            <p:cNvSpPr/>
            <p:nvPr/>
          </p:nvSpPr>
          <p:spPr>
            <a:xfrm>
              <a:off x="3072" y="2544"/>
              <a:ext cx="960" cy="0"/>
            </a:xfrm>
            <a:prstGeom prst="line">
              <a:avLst/>
            </a:prstGeom>
            <a:ln w="9525" cap="flat" cmpd="sng">
              <a:solidFill>
                <a:schemeClr val="tx1"/>
              </a:solidFill>
              <a:prstDash val="solid"/>
              <a:round/>
              <a:headEnd type="none" w="med" len="med"/>
              <a:tailEnd type="none" w="med" len="med"/>
            </a:ln>
          </p:spPr>
        </p:sp>
        <p:sp>
          <p:nvSpPr>
            <p:cNvPr id="120896" name="Oval 1169"/>
            <p:cNvSpPr/>
            <p:nvPr/>
          </p:nvSpPr>
          <p:spPr>
            <a:xfrm>
              <a:off x="3120"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7" name="Oval 1170"/>
            <p:cNvSpPr/>
            <p:nvPr/>
          </p:nvSpPr>
          <p:spPr>
            <a:xfrm>
              <a:off x="3312"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8" name="Oval 1171"/>
            <p:cNvSpPr/>
            <p:nvPr/>
          </p:nvSpPr>
          <p:spPr>
            <a:xfrm>
              <a:off x="3504"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899" name="Oval 1172"/>
            <p:cNvSpPr/>
            <p:nvPr/>
          </p:nvSpPr>
          <p:spPr>
            <a:xfrm>
              <a:off x="3888"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0" name="Oval 1173"/>
            <p:cNvSpPr/>
            <p:nvPr/>
          </p:nvSpPr>
          <p:spPr>
            <a:xfrm>
              <a:off x="3696" y="220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1" name="Oval 1174"/>
            <p:cNvSpPr/>
            <p:nvPr/>
          </p:nvSpPr>
          <p:spPr>
            <a:xfrm>
              <a:off x="3120"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2" name="Oval 1175"/>
            <p:cNvSpPr/>
            <p:nvPr/>
          </p:nvSpPr>
          <p:spPr>
            <a:xfrm>
              <a:off x="3312"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3" name="Oval 1176"/>
            <p:cNvSpPr/>
            <p:nvPr/>
          </p:nvSpPr>
          <p:spPr>
            <a:xfrm>
              <a:off x="3504"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4" name="Oval 1177"/>
            <p:cNvSpPr/>
            <p:nvPr/>
          </p:nvSpPr>
          <p:spPr>
            <a:xfrm>
              <a:off x="3888"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5" name="Oval 1178"/>
            <p:cNvSpPr/>
            <p:nvPr/>
          </p:nvSpPr>
          <p:spPr>
            <a:xfrm>
              <a:off x="3696" y="240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6" name="Oval 1179"/>
            <p:cNvSpPr/>
            <p:nvPr/>
          </p:nvSpPr>
          <p:spPr>
            <a:xfrm>
              <a:off x="3120"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7" name="Oval 1180"/>
            <p:cNvSpPr/>
            <p:nvPr/>
          </p:nvSpPr>
          <p:spPr>
            <a:xfrm>
              <a:off x="3312"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8" name="Oval 1181"/>
            <p:cNvSpPr/>
            <p:nvPr/>
          </p:nvSpPr>
          <p:spPr>
            <a:xfrm>
              <a:off x="3504"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09" name="Oval 1182"/>
            <p:cNvSpPr/>
            <p:nvPr/>
          </p:nvSpPr>
          <p:spPr>
            <a:xfrm>
              <a:off x="3888"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0" name="Oval 1183"/>
            <p:cNvSpPr/>
            <p:nvPr/>
          </p:nvSpPr>
          <p:spPr>
            <a:xfrm>
              <a:off x="3696"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1" name="Oval 1184"/>
            <p:cNvSpPr/>
            <p:nvPr/>
          </p:nvSpPr>
          <p:spPr>
            <a:xfrm>
              <a:off x="3120"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2" name="Oval 1185"/>
            <p:cNvSpPr/>
            <p:nvPr/>
          </p:nvSpPr>
          <p:spPr>
            <a:xfrm>
              <a:off x="3312"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3" name="Oval 1186"/>
            <p:cNvSpPr/>
            <p:nvPr/>
          </p:nvSpPr>
          <p:spPr>
            <a:xfrm>
              <a:off x="3504"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4" name="Oval 1187"/>
            <p:cNvSpPr/>
            <p:nvPr/>
          </p:nvSpPr>
          <p:spPr>
            <a:xfrm>
              <a:off x="3888"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5" name="Oval 1188"/>
            <p:cNvSpPr/>
            <p:nvPr/>
          </p:nvSpPr>
          <p:spPr>
            <a:xfrm>
              <a:off x="3696" y="278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6" name="Rectangle 1189"/>
            <p:cNvSpPr/>
            <p:nvPr/>
          </p:nvSpPr>
          <p:spPr>
            <a:xfrm>
              <a:off x="4128" y="1968"/>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17" name="Line 1190"/>
            <p:cNvSpPr/>
            <p:nvPr/>
          </p:nvSpPr>
          <p:spPr>
            <a:xfrm>
              <a:off x="4320" y="1968"/>
              <a:ext cx="0" cy="960"/>
            </a:xfrm>
            <a:prstGeom prst="line">
              <a:avLst/>
            </a:prstGeom>
            <a:ln w="9525" cap="flat" cmpd="sng">
              <a:solidFill>
                <a:schemeClr val="tx1"/>
              </a:solidFill>
              <a:prstDash val="solid"/>
              <a:round/>
              <a:headEnd type="none" w="med" len="med"/>
              <a:tailEnd type="none" w="med" len="med"/>
            </a:ln>
          </p:spPr>
        </p:sp>
        <p:sp>
          <p:nvSpPr>
            <p:cNvPr id="120918" name="Line 1191"/>
            <p:cNvSpPr/>
            <p:nvPr/>
          </p:nvSpPr>
          <p:spPr>
            <a:xfrm>
              <a:off x="4512" y="1968"/>
              <a:ext cx="0" cy="960"/>
            </a:xfrm>
            <a:prstGeom prst="line">
              <a:avLst/>
            </a:prstGeom>
            <a:ln w="9525" cap="flat" cmpd="sng">
              <a:solidFill>
                <a:schemeClr val="tx1"/>
              </a:solidFill>
              <a:prstDash val="solid"/>
              <a:round/>
              <a:headEnd type="none" w="med" len="med"/>
              <a:tailEnd type="none" w="med" len="med"/>
            </a:ln>
          </p:spPr>
        </p:sp>
        <p:sp>
          <p:nvSpPr>
            <p:cNvPr id="120919" name="Line 1192"/>
            <p:cNvSpPr/>
            <p:nvPr/>
          </p:nvSpPr>
          <p:spPr>
            <a:xfrm>
              <a:off x="4704" y="1968"/>
              <a:ext cx="0" cy="960"/>
            </a:xfrm>
            <a:prstGeom prst="line">
              <a:avLst/>
            </a:prstGeom>
            <a:ln w="9525" cap="flat" cmpd="sng">
              <a:solidFill>
                <a:schemeClr val="tx1"/>
              </a:solidFill>
              <a:prstDash val="solid"/>
              <a:round/>
              <a:headEnd type="none" w="med" len="med"/>
              <a:tailEnd type="none" w="med" len="med"/>
            </a:ln>
          </p:spPr>
        </p:sp>
        <p:sp>
          <p:nvSpPr>
            <p:cNvPr id="120920" name="Line 1193"/>
            <p:cNvSpPr/>
            <p:nvPr/>
          </p:nvSpPr>
          <p:spPr>
            <a:xfrm>
              <a:off x="4128" y="2160"/>
              <a:ext cx="960" cy="0"/>
            </a:xfrm>
            <a:prstGeom prst="line">
              <a:avLst/>
            </a:prstGeom>
            <a:ln w="9525" cap="flat" cmpd="sng">
              <a:solidFill>
                <a:schemeClr val="tx1"/>
              </a:solidFill>
              <a:prstDash val="solid"/>
              <a:round/>
              <a:headEnd type="none" w="med" len="med"/>
              <a:tailEnd type="none" w="med" len="med"/>
            </a:ln>
          </p:spPr>
        </p:sp>
        <p:sp>
          <p:nvSpPr>
            <p:cNvPr id="120921" name="Line 1194"/>
            <p:cNvSpPr/>
            <p:nvPr/>
          </p:nvSpPr>
          <p:spPr>
            <a:xfrm>
              <a:off x="4128" y="2352"/>
              <a:ext cx="960" cy="0"/>
            </a:xfrm>
            <a:prstGeom prst="line">
              <a:avLst/>
            </a:prstGeom>
            <a:ln w="9525" cap="flat" cmpd="sng">
              <a:solidFill>
                <a:schemeClr val="tx1"/>
              </a:solidFill>
              <a:prstDash val="solid"/>
              <a:round/>
              <a:headEnd type="none" w="med" len="med"/>
              <a:tailEnd type="none" w="med" len="med"/>
            </a:ln>
          </p:spPr>
        </p:sp>
        <p:sp>
          <p:nvSpPr>
            <p:cNvPr id="120922" name="Line 1195"/>
            <p:cNvSpPr/>
            <p:nvPr/>
          </p:nvSpPr>
          <p:spPr>
            <a:xfrm>
              <a:off x="4128" y="2736"/>
              <a:ext cx="960" cy="0"/>
            </a:xfrm>
            <a:prstGeom prst="line">
              <a:avLst/>
            </a:prstGeom>
            <a:ln w="9525" cap="flat" cmpd="sng">
              <a:solidFill>
                <a:schemeClr val="tx1"/>
              </a:solidFill>
              <a:prstDash val="solid"/>
              <a:round/>
              <a:headEnd type="none" w="med" len="med"/>
              <a:tailEnd type="none" w="med" len="med"/>
            </a:ln>
          </p:spPr>
        </p:sp>
        <p:sp>
          <p:nvSpPr>
            <p:cNvPr id="120923" name="Line 1196"/>
            <p:cNvSpPr/>
            <p:nvPr/>
          </p:nvSpPr>
          <p:spPr>
            <a:xfrm>
              <a:off x="4896" y="1968"/>
              <a:ext cx="0" cy="960"/>
            </a:xfrm>
            <a:prstGeom prst="line">
              <a:avLst/>
            </a:prstGeom>
            <a:ln w="9525" cap="flat" cmpd="sng">
              <a:solidFill>
                <a:schemeClr val="tx1"/>
              </a:solidFill>
              <a:prstDash val="solid"/>
              <a:round/>
              <a:headEnd type="none" w="med" len="med"/>
              <a:tailEnd type="none" w="med" len="med"/>
            </a:ln>
          </p:spPr>
        </p:sp>
        <p:sp>
          <p:nvSpPr>
            <p:cNvPr id="120924" name="Line 1197"/>
            <p:cNvSpPr/>
            <p:nvPr/>
          </p:nvSpPr>
          <p:spPr>
            <a:xfrm>
              <a:off x="4128" y="2544"/>
              <a:ext cx="960" cy="0"/>
            </a:xfrm>
            <a:prstGeom prst="line">
              <a:avLst/>
            </a:prstGeom>
            <a:ln w="9525" cap="flat" cmpd="sng">
              <a:solidFill>
                <a:schemeClr val="tx1"/>
              </a:solidFill>
              <a:prstDash val="solid"/>
              <a:round/>
              <a:headEnd type="none" w="med" len="med"/>
              <a:tailEnd type="none" w="med" len="med"/>
            </a:ln>
          </p:spPr>
        </p:sp>
      </p:grpSp>
      <p:grpSp>
        <p:nvGrpSpPr>
          <p:cNvPr id="120925" name="Group 1294"/>
          <p:cNvGrpSpPr/>
          <p:nvPr/>
        </p:nvGrpSpPr>
        <p:grpSpPr>
          <a:xfrm>
            <a:off x="1533525" y="4876800"/>
            <a:ext cx="3200400" cy="1524000"/>
            <a:chOff x="720" y="3072"/>
            <a:chExt cx="2016" cy="960"/>
          </a:xfrm>
        </p:grpSpPr>
        <p:sp>
          <p:nvSpPr>
            <p:cNvPr id="120926" name="Rectangle 1199"/>
            <p:cNvSpPr/>
            <p:nvPr/>
          </p:nvSpPr>
          <p:spPr>
            <a:xfrm>
              <a:off x="720" y="3072"/>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27" name="Line 1200"/>
            <p:cNvSpPr/>
            <p:nvPr/>
          </p:nvSpPr>
          <p:spPr>
            <a:xfrm>
              <a:off x="912" y="3072"/>
              <a:ext cx="0" cy="960"/>
            </a:xfrm>
            <a:prstGeom prst="line">
              <a:avLst/>
            </a:prstGeom>
            <a:ln w="9525" cap="flat" cmpd="sng">
              <a:solidFill>
                <a:schemeClr val="tx1"/>
              </a:solidFill>
              <a:prstDash val="solid"/>
              <a:round/>
              <a:headEnd type="none" w="med" len="med"/>
              <a:tailEnd type="none" w="med" len="med"/>
            </a:ln>
          </p:spPr>
        </p:sp>
        <p:sp>
          <p:nvSpPr>
            <p:cNvPr id="120928" name="Line 1201"/>
            <p:cNvSpPr/>
            <p:nvPr/>
          </p:nvSpPr>
          <p:spPr>
            <a:xfrm>
              <a:off x="1104" y="3072"/>
              <a:ext cx="0" cy="960"/>
            </a:xfrm>
            <a:prstGeom prst="line">
              <a:avLst/>
            </a:prstGeom>
            <a:ln w="9525" cap="flat" cmpd="sng">
              <a:solidFill>
                <a:schemeClr val="tx1"/>
              </a:solidFill>
              <a:prstDash val="solid"/>
              <a:round/>
              <a:headEnd type="none" w="med" len="med"/>
              <a:tailEnd type="none" w="med" len="med"/>
            </a:ln>
          </p:spPr>
        </p:sp>
        <p:sp>
          <p:nvSpPr>
            <p:cNvPr id="120929" name="Line 1202"/>
            <p:cNvSpPr/>
            <p:nvPr/>
          </p:nvSpPr>
          <p:spPr>
            <a:xfrm>
              <a:off x="1296" y="3072"/>
              <a:ext cx="0" cy="960"/>
            </a:xfrm>
            <a:prstGeom prst="line">
              <a:avLst/>
            </a:prstGeom>
            <a:ln w="9525" cap="flat" cmpd="sng">
              <a:solidFill>
                <a:schemeClr val="tx1"/>
              </a:solidFill>
              <a:prstDash val="solid"/>
              <a:round/>
              <a:headEnd type="none" w="med" len="med"/>
              <a:tailEnd type="none" w="med" len="med"/>
            </a:ln>
          </p:spPr>
        </p:sp>
        <p:sp>
          <p:nvSpPr>
            <p:cNvPr id="120930" name="Line 1203"/>
            <p:cNvSpPr/>
            <p:nvPr/>
          </p:nvSpPr>
          <p:spPr>
            <a:xfrm>
              <a:off x="720" y="3264"/>
              <a:ext cx="960" cy="0"/>
            </a:xfrm>
            <a:prstGeom prst="line">
              <a:avLst/>
            </a:prstGeom>
            <a:ln w="9525" cap="flat" cmpd="sng">
              <a:solidFill>
                <a:schemeClr val="tx1"/>
              </a:solidFill>
              <a:prstDash val="solid"/>
              <a:round/>
              <a:headEnd type="none" w="med" len="med"/>
              <a:tailEnd type="none" w="med" len="med"/>
            </a:ln>
          </p:spPr>
        </p:sp>
        <p:sp>
          <p:nvSpPr>
            <p:cNvPr id="120931" name="Line 1204"/>
            <p:cNvSpPr/>
            <p:nvPr/>
          </p:nvSpPr>
          <p:spPr>
            <a:xfrm>
              <a:off x="720" y="3456"/>
              <a:ext cx="960" cy="0"/>
            </a:xfrm>
            <a:prstGeom prst="line">
              <a:avLst/>
            </a:prstGeom>
            <a:ln w="9525" cap="flat" cmpd="sng">
              <a:solidFill>
                <a:schemeClr val="tx1"/>
              </a:solidFill>
              <a:prstDash val="solid"/>
              <a:round/>
              <a:headEnd type="none" w="med" len="med"/>
              <a:tailEnd type="none" w="med" len="med"/>
            </a:ln>
          </p:spPr>
        </p:sp>
        <p:sp>
          <p:nvSpPr>
            <p:cNvPr id="120932" name="Line 1205"/>
            <p:cNvSpPr/>
            <p:nvPr/>
          </p:nvSpPr>
          <p:spPr>
            <a:xfrm>
              <a:off x="720" y="3840"/>
              <a:ext cx="960" cy="0"/>
            </a:xfrm>
            <a:prstGeom prst="line">
              <a:avLst/>
            </a:prstGeom>
            <a:ln w="9525" cap="flat" cmpd="sng">
              <a:solidFill>
                <a:schemeClr val="tx1"/>
              </a:solidFill>
              <a:prstDash val="solid"/>
              <a:round/>
              <a:headEnd type="none" w="med" len="med"/>
              <a:tailEnd type="none" w="med" len="med"/>
            </a:ln>
          </p:spPr>
        </p:sp>
        <p:sp>
          <p:nvSpPr>
            <p:cNvPr id="120933" name="Oval 1206"/>
            <p:cNvSpPr/>
            <p:nvPr/>
          </p:nvSpPr>
          <p:spPr>
            <a:xfrm>
              <a:off x="768"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34" name="Oval 1207"/>
            <p:cNvSpPr/>
            <p:nvPr/>
          </p:nvSpPr>
          <p:spPr>
            <a:xfrm>
              <a:off x="960"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35" name="Oval 1208"/>
            <p:cNvSpPr/>
            <p:nvPr/>
          </p:nvSpPr>
          <p:spPr>
            <a:xfrm>
              <a:off x="1152"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36" name="Oval 1209"/>
            <p:cNvSpPr/>
            <p:nvPr/>
          </p:nvSpPr>
          <p:spPr>
            <a:xfrm>
              <a:off x="1536"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37" name="Line 1210"/>
            <p:cNvSpPr/>
            <p:nvPr/>
          </p:nvSpPr>
          <p:spPr>
            <a:xfrm>
              <a:off x="1488" y="3072"/>
              <a:ext cx="0" cy="960"/>
            </a:xfrm>
            <a:prstGeom prst="line">
              <a:avLst/>
            </a:prstGeom>
            <a:ln w="9525" cap="flat" cmpd="sng">
              <a:solidFill>
                <a:schemeClr val="tx1"/>
              </a:solidFill>
              <a:prstDash val="solid"/>
              <a:round/>
              <a:headEnd type="none" w="med" len="med"/>
              <a:tailEnd type="none" w="med" len="med"/>
            </a:ln>
          </p:spPr>
        </p:sp>
        <p:sp>
          <p:nvSpPr>
            <p:cNvPr id="120938" name="Oval 1211"/>
            <p:cNvSpPr/>
            <p:nvPr/>
          </p:nvSpPr>
          <p:spPr>
            <a:xfrm>
              <a:off x="1344"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39" name="Rectangle 1212"/>
            <p:cNvSpPr/>
            <p:nvPr/>
          </p:nvSpPr>
          <p:spPr>
            <a:xfrm>
              <a:off x="960" y="3504"/>
              <a:ext cx="480" cy="96"/>
            </a:xfrm>
            <a:prstGeom prst="rect">
              <a:avLst/>
            </a:prstGeom>
            <a:solidFill>
              <a:schemeClr val="accent1">
                <a:lumMod val="75000"/>
              </a:schemeClr>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0" name="Line 1213"/>
            <p:cNvSpPr/>
            <p:nvPr/>
          </p:nvSpPr>
          <p:spPr>
            <a:xfrm>
              <a:off x="720" y="3648"/>
              <a:ext cx="960" cy="0"/>
            </a:xfrm>
            <a:prstGeom prst="line">
              <a:avLst/>
            </a:prstGeom>
            <a:ln w="9525" cap="flat" cmpd="sng">
              <a:solidFill>
                <a:schemeClr val="tx1"/>
              </a:solidFill>
              <a:prstDash val="solid"/>
              <a:round/>
              <a:headEnd type="none" w="med" len="med"/>
              <a:tailEnd type="none" w="med" len="med"/>
            </a:ln>
          </p:spPr>
        </p:sp>
        <p:sp>
          <p:nvSpPr>
            <p:cNvPr id="120941" name="Oval 1214"/>
            <p:cNvSpPr/>
            <p:nvPr/>
          </p:nvSpPr>
          <p:spPr>
            <a:xfrm>
              <a:off x="768"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2" name="Oval 1215"/>
            <p:cNvSpPr/>
            <p:nvPr/>
          </p:nvSpPr>
          <p:spPr>
            <a:xfrm>
              <a:off x="960"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3" name="Oval 1216"/>
            <p:cNvSpPr/>
            <p:nvPr/>
          </p:nvSpPr>
          <p:spPr>
            <a:xfrm>
              <a:off x="1152"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4" name="Oval 1217"/>
            <p:cNvSpPr/>
            <p:nvPr/>
          </p:nvSpPr>
          <p:spPr>
            <a:xfrm>
              <a:off x="1536"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5" name="Oval 1218"/>
            <p:cNvSpPr/>
            <p:nvPr/>
          </p:nvSpPr>
          <p:spPr>
            <a:xfrm>
              <a:off x="1344"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6" name="Oval 1219"/>
            <p:cNvSpPr/>
            <p:nvPr/>
          </p:nvSpPr>
          <p:spPr>
            <a:xfrm>
              <a:off x="768"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7" name="Oval 1220"/>
            <p:cNvSpPr/>
            <p:nvPr/>
          </p:nvSpPr>
          <p:spPr>
            <a:xfrm>
              <a:off x="960"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8" name="Oval 1221"/>
            <p:cNvSpPr/>
            <p:nvPr/>
          </p:nvSpPr>
          <p:spPr>
            <a:xfrm>
              <a:off x="1152"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49" name="Oval 1222"/>
            <p:cNvSpPr/>
            <p:nvPr/>
          </p:nvSpPr>
          <p:spPr>
            <a:xfrm>
              <a:off x="1536"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0" name="Oval 1223"/>
            <p:cNvSpPr/>
            <p:nvPr/>
          </p:nvSpPr>
          <p:spPr>
            <a:xfrm>
              <a:off x="1344"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1" name="Oval 1224"/>
            <p:cNvSpPr/>
            <p:nvPr/>
          </p:nvSpPr>
          <p:spPr>
            <a:xfrm>
              <a:off x="768"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2" name="Oval 1225"/>
            <p:cNvSpPr/>
            <p:nvPr/>
          </p:nvSpPr>
          <p:spPr>
            <a:xfrm>
              <a:off x="960"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3" name="Oval 1226"/>
            <p:cNvSpPr/>
            <p:nvPr/>
          </p:nvSpPr>
          <p:spPr>
            <a:xfrm>
              <a:off x="1152"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4" name="Oval 1227"/>
            <p:cNvSpPr/>
            <p:nvPr/>
          </p:nvSpPr>
          <p:spPr>
            <a:xfrm>
              <a:off x="1536"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5" name="Oval 1228"/>
            <p:cNvSpPr/>
            <p:nvPr/>
          </p:nvSpPr>
          <p:spPr>
            <a:xfrm>
              <a:off x="1344"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6" name="Oval 1229"/>
            <p:cNvSpPr/>
            <p:nvPr/>
          </p:nvSpPr>
          <p:spPr>
            <a:xfrm>
              <a:off x="768"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7" name="Oval 1230"/>
            <p:cNvSpPr/>
            <p:nvPr/>
          </p:nvSpPr>
          <p:spPr>
            <a:xfrm>
              <a:off x="960"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8" name="Oval 1231"/>
            <p:cNvSpPr/>
            <p:nvPr/>
          </p:nvSpPr>
          <p:spPr>
            <a:xfrm>
              <a:off x="1152"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59" name="Oval 1232"/>
            <p:cNvSpPr/>
            <p:nvPr/>
          </p:nvSpPr>
          <p:spPr>
            <a:xfrm>
              <a:off x="1536"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60" name="Oval 1233"/>
            <p:cNvSpPr/>
            <p:nvPr/>
          </p:nvSpPr>
          <p:spPr>
            <a:xfrm>
              <a:off x="1344"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61" name="Rectangle 1234"/>
            <p:cNvSpPr/>
            <p:nvPr/>
          </p:nvSpPr>
          <p:spPr>
            <a:xfrm>
              <a:off x="1776" y="3072"/>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62" name="Line 1235"/>
            <p:cNvSpPr/>
            <p:nvPr/>
          </p:nvSpPr>
          <p:spPr>
            <a:xfrm>
              <a:off x="1968" y="3072"/>
              <a:ext cx="0" cy="960"/>
            </a:xfrm>
            <a:prstGeom prst="line">
              <a:avLst/>
            </a:prstGeom>
            <a:ln w="9525" cap="flat" cmpd="sng">
              <a:solidFill>
                <a:schemeClr val="tx1"/>
              </a:solidFill>
              <a:prstDash val="solid"/>
              <a:round/>
              <a:headEnd type="none" w="med" len="med"/>
              <a:tailEnd type="none" w="med" len="med"/>
            </a:ln>
          </p:spPr>
        </p:sp>
        <p:sp>
          <p:nvSpPr>
            <p:cNvPr id="120963" name="Line 1236"/>
            <p:cNvSpPr/>
            <p:nvPr/>
          </p:nvSpPr>
          <p:spPr>
            <a:xfrm>
              <a:off x="2160" y="3072"/>
              <a:ext cx="0" cy="960"/>
            </a:xfrm>
            <a:prstGeom prst="line">
              <a:avLst/>
            </a:prstGeom>
            <a:ln w="9525" cap="flat" cmpd="sng">
              <a:solidFill>
                <a:schemeClr val="tx1"/>
              </a:solidFill>
              <a:prstDash val="solid"/>
              <a:round/>
              <a:headEnd type="none" w="med" len="med"/>
              <a:tailEnd type="none" w="med" len="med"/>
            </a:ln>
          </p:spPr>
        </p:sp>
        <p:sp>
          <p:nvSpPr>
            <p:cNvPr id="120964" name="Line 1237"/>
            <p:cNvSpPr/>
            <p:nvPr/>
          </p:nvSpPr>
          <p:spPr>
            <a:xfrm>
              <a:off x="2352" y="3072"/>
              <a:ext cx="0" cy="960"/>
            </a:xfrm>
            <a:prstGeom prst="line">
              <a:avLst/>
            </a:prstGeom>
            <a:ln w="9525" cap="flat" cmpd="sng">
              <a:solidFill>
                <a:schemeClr val="tx1"/>
              </a:solidFill>
              <a:prstDash val="solid"/>
              <a:round/>
              <a:headEnd type="none" w="med" len="med"/>
              <a:tailEnd type="none" w="med" len="med"/>
            </a:ln>
          </p:spPr>
        </p:sp>
        <p:sp>
          <p:nvSpPr>
            <p:cNvPr id="120965" name="Line 1238"/>
            <p:cNvSpPr/>
            <p:nvPr/>
          </p:nvSpPr>
          <p:spPr>
            <a:xfrm>
              <a:off x="1776" y="3264"/>
              <a:ext cx="960" cy="0"/>
            </a:xfrm>
            <a:prstGeom prst="line">
              <a:avLst/>
            </a:prstGeom>
            <a:ln w="9525" cap="flat" cmpd="sng">
              <a:solidFill>
                <a:schemeClr val="tx1"/>
              </a:solidFill>
              <a:prstDash val="solid"/>
              <a:round/>
              <a:headEnd type="none" w="med" len="med"/>
              <a:tailEnd type="none" w="med" len="med"/>
            </a:ln>
          </p:spPr>
        </p:sp>
        <p:sp>
          <p:nvSpPr>
            <p:cNvPr id="120966" name="Line 1239"/>
            <p:cNvSpPr/>
            <p:nvPr/>
          </p:nvSpPr>
          <p:spPr>
            <a:xfrm>
              <a:off x="1776" y="3456"/>
              <a:ext cx="960" cy="0"/>
            </a:xfrm>
            <a:prstGeom prst="line">
              <a:avLst/>
            </a:prstGeom>
            <a:ln w="9525" cap="flat" cmpd="sng">
              <a:solidFill>
                <a:schemeClr val="tx1"/>
              </a:solidFill>
              <a:prstDash val="solid"/>
              <a:round/>
              <a:headEnd type="none" w="med" len="med"/>
              <a:tailEnd type="none" w="med" len="med"/>
            </a:ln>
          </p:spPr>
        </p:sp>
        <p:sp>
          <p:nvSpPr>
            <p:cNvPr id="120967" name="Line 1240"/>
            <p:cNvSpPr/>
            <p:nvPr/>
          </p:nvSpPr>
          <p:spPr>
            <a:xfrm>
              <a:off x="1776" y="3840"/>
              <a:ext cx="960" cy="0"/>
            </a:xfrm>
            <a:prstGeom prst="line">
              <a:avLst/>
            </a:prstGeom>
            <a:ln w="9525" cap="flat" cmpd="sng">
              <a:solidFill>
                <a:schemeClr val="tx1"/>
              </a:solidFill>
              <a:prstDash val="solid"/>
              <a:round/>
              <a:headEnd type="none" w="med" len="med"/>
              <a:tailEnd type="none" w="med" len="med"/>
            </a:ln>
          </p:spPr>
        </p:sp>
        <p:sp>
          <p:nvSpPr>
            <p:cNvPr id="120968" name="Line 1241"/>
            <p:cNvSpPr/>
            <p:nvPr/>
          </p:nvSpPr>
          <p:spPr>
            <a:xfrm>
              <a:off x="2544" y="3072"/>
              <a:ext cx="0" cy="960"/>
            </a:xfrm>
            <a:prstGeom prst="line">
              <a:avLst/>
            </a:prstGeom>
            <a:ln w="9525" cap="flat" cmpd="sng">
              <a:solidFill>
                <a:schemeClr val="tx1"/>
              </a:solidFill>
              <a:prstDash val="solid"/>
              <a:round/>
              <a:headEnd type="none" w="med" len="med"/>
              <a:tailEnd type="none" w="med" len="med"/>
            </a:ln>
          </p:spPr>
        </p:sp>
        <p:sp>
          <p:nvSpPr>
            <p:cNvPr id="120969" name="Line 1242"/>
            <p:cNvSpPr/>
            <p:nvPr/>
          </p:nvSpPr>
          <p:spPr>
            <a:xfrm>
              <a:off x="1776" y="3648"/>
              <a:ext cx="960" cy="0"/>
            </a:xfrm>
            <a:prstGeom prst="line">
              <a:avLst/>
            </a:prstGeom>
            <a:ln w="9525" cap="flat" cmpd="sng">
              <a:solidFill>
                <a:schemeClr val="tx1"/>
              </a:solidFill>
              <a:prstDash val="solid"/>
              <a:round/>
              <a:headEnd type="none" w="med" len="med"/>
              <a:tailEnd type="none" w="med" len="med"/>
            </a:ln>
          </p:spPr>
        </p:sp>
        <p:sp>
          <p:nvSpPr>
            <p:cNvPr id="120970" name="Rectangle 1243"/>
            <p:cNvSpPr/>
            <p:nvPr/>
          </p:nvSpPr>
          <p:spPr>
            <a:xfrm>
              <a:off x="1968" y="3456"/>
              <a:ext cx="576" cy="192"/>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grpSp>
      <p:grpSp>
        <p:nvGrpSpPr>
          <p:cNvPr id="120971" name="Group 1295"/>
          <p:cNvGrpSpPr/>
          <p:nvPr/>
        </p:nvGrpSpPr>
        <p:grpSpPr>
          <a:xfrm>
            <a:off x="5267325" y="4876800"/>
            <a:ext cx="3200400" cy="1524000"/>
            <a:chOff x="3072" y="3072"/>
            <a:chExt cx="2016" cy="960"/>
          </a:xfrm>
        </p:grpSpPr>
        <p:sp>
          <p:nvSpPr>
            <p:cNvPr id="120972" name="Rectangle 1244"/>
            <p:cNvSpPr/>
            <p:nvPr/>
          </p:nvSpPr>
          <p:spPr>
            <a:xfrm>
              <a:off x="3072" y="3072"/>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73" name="Line 1245"/>
            <p:cNvSpPr/>
            <p:nvPr/>
          </p:nvSpPr>
          <p:spPr>
            <a:xfrm>
              <a:off x="3264" y="3072"/>
              <a:ext cx="0" cy="960"/>
            </a:xfrm>
            <a:prstGeom prst="line">
              <a:avLst/>
            </a:prstGeom>
            <a:ln w="9525" cap="flat" cmpd="sng">
              <a:solidFill>
                <a:schemeClr val="tx1"/>
              </a:solidFill>
              <a:prstDash val="solid"/>
              <a:round/>
              <a:headEnd type="none" w="med" len="med"/>
              <a:tailEnd type="none" w="med" len="med"/>
            </a:ln>
          </p:spPr>
        </p:sp>
        <p:sp>
          <p:nvSpPr>
            <p:cNvPr id="120974" name="Line 1246"/>
            <p:cNvSpPr/>
            <p:nvPr/>
          </p:nvSpPr>
          <p:spPr>
            <a:xfrm>
              <a:off x="3456" y="3072"/>
              <a:ext cx="0" cy="960"/>
            </a:xfrm>
            <a:prstGeom prst="line">
              <a:avLst/>
            </a:prstGeom>
            <a:ln w="9525" cap="flat" cmpd="sng">
              <a:solidFill>
                <a:schemeClr val="tx1"/>
              </a:solidFill>
              <a:prstDash val="solid"/>
              <a:round/>
              <a:headEnd type="none" w="med" len="med"/>
              <a:tailEnd type="none" w="med" len="med"/>
            </a:ln>
          </p:spPr>
        </p:sp>
        <p:sp>
          <p:nvSpPr>
            <p:cNvPr id="120975" name="Line 1247"/>
            <p:cNvSpPr/>
            <p:nvPr/>
          </p:nvSpPr>
          <p:spPr>
            <a:xfrm>
              <a:off x="3648" y="3072"/>
              <a:ext cx="0" cy="960"/>
            </a:xfrm>
            <a:prstGeom prst="line">
              <a:avLst/>
            </a:prstGeom>
            <a:ln w="9525" cap="flat" cmpd="sng">
              <a:solidFill>
                <a:schemeClr val="tx1"/>
              </a:solidFill>
              <a:prstDash val="solid"/>
              <a:round/>
              <a:headEnd type="none" w="med" len="med"/>
              <a:tailEnd type="none" w="med" len="med"/>
            </a:ln>
          </p:spPr>
        </p:sp>
        <p:sp>
          <p:nvSpPr>
            <p:cNvPr id="120976" name="Line 1248"/>
            <p:cNvSpPr/>
            <p:nvPr/>
          </p:nvSpPr>
          <p:spPr>
            <a:xfrm>
              <a:off x="3072" y="3264"/>
              <a:ext cx="960" cy="0"/>
            </a:xfrm>
            <a:prstGeom prst="line">
              <a:avLst/>
            </a:prstGeom>
            <a:ln w="9525" cap="flat" cmpd="sng">
              <a:solidFill>
                <a:schemeClr val="tx1"/>
              </a:solidFill>
              <a:prstDash val="solid"/>
              <a:round/>
              <a:headEnd type="none" w="med" len="med"/>
              <a:tailEnd type="none" w="med" len="med"/>
            </a:ln>
          </p:spPr>
        </p:sp>
        <p:sp>
          <p:nvSpPr>
            <p:cNvPr id="120977" name="Line 1249"/>
            <p:cNvSpPr/>
            <p:nvPr/>
          </p:nvSpPr>
          <p:spPr>
            <a:xfrm>
              <a:off x="3072" y="3456"/>
              <a:ext cx="960" cy="0"/>
            </a:xfrm>
            <a:prstGeom prst="line">
              <a:avLst/>
            </a:prstGeom>
            <a:ln w="9525" cap="flat" cmpd="sng">
              <a:solidFill>
                <a:schemeClr val="tx1"/>
              </a:solidFill>
              <a:prstDash val="solid"/>
              <a:round/>
              <a:headEnd type="none" w="med" len="med"/>
              <a:tailEnd type="none" w="med" len="med"/>
            </a:ln>
          </p:spPr>
        </p:sp>
        <p:sp>
          <p:nvSpPr>
            <p:cNvPr id="120978" name="Line 1250"/>
            <p:cNvSpPr/>
            <p:nvPr/>
          </p:nvSpPr>
          <p:spPr>
            <a:xfrm>
              <a:off x="3072" y="3840"/>
              <a:ext cx="960" cy="0"/>
            </a:xfrm>
            <a:prstGeom prst="line">
              <a:avLst/>
            </a:prstGeom>
            <a:ln w="9525" cap="flat" cmpd="sng">
              <a:solidFill>
                <a:schemeClr val="tx1"/>
              </a:solidFill>
              <a:prstDash val="solid"/>
              <a:round/>
              <a:headEnd type="none" w="med" len="med"/>
              <a:tailEnd type="none" w="med" len="med"/>
            </a:ln>
          </p:spPr>
        </p:sp>
        <p:sp>
          <p:nvSpPr>
            <p:cNvPr id="120979" name="Oval 1251"/>
            <p:cNvSpPr/>
            <p:nvPr/>
          </p:nvSpPr>
          <p:spPr>
            <a:xfrm>
              <a:off x="3120"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0" name="Oval 1252"/>
            <p:cNvSpPr/>
            <p:nvPr/>
          </p:nvSpPr>
          <p:spPr>
            <a:xfrm>
              <a:off x="3312"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1" name="Oval 1253"/>
            <p:cNvSpPr/>
            <p:nvPr/>
          </p:nvSpPr>
          <p:spPr>
            <a:xfrm>
              <a:off x="3504"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2" name="Oval 1254"/>
            <p:cNvSpPr/>
            <p:nvPr/>
          </p:nvSpPr>
          <p:spPr>
            <a:xfrm>
              <a:off x="3888"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3" name="Line 1255"/>
            <p:cNvSpPr/>
            <p:nvPr/>
          </p:nvSpPr>
          <p:spPr>
            <a:xfrm>
              <a:off x="3840" y="3072"/>
              <a:ext cx="0" cy="960"/>
            </a:xfrm>
            <a:prstGeom prst="line">
              <a:avLst/>
            </a:prstGeom>
            <a:ln w="9525" cap="flat" cmpd="sng">
              <a:solidFill>
                <a:schemeClr val="tx1"/>
              </a:solidFill>
              <a:prstDash val="solid"/>
              <a:round/>
              <a:headEnd type="none" w="med" len="med"/>
              <a:tailEnd type="none" w="med" len="med"/>
            </a:ln>
          </p:spPr>
        </p:sp>
        <p:sp>
          <p:nvSpPr>
            <p:cNvPr id="120984" name="Oval 1256"/>
            <p:cNvSpPr/>
            <p:nvPr/>
          </p:nvSpPr>
          <p:spPr>
            <a:xfrm>
              <a:off x="3696" y="3120"/>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5" name="Line 1258"/>
            <p:cNvSpPr/>
            <p:nvPr/>
          </p:nvSpPr>
          <p:spPr>
            <a:xfrm>
              <a:off x="3072" y="3648"/>
              <a:ext cx="960" cy="0"/>
            </a:xfrm>
            <a:prstGeom prst="line">
              <a:avLst/>
            </a:prstGeom>
            <a:ln w="9525" cap="flat" cmpd="sng">
              <a:solidFill>
                <a:schemeClr val="tx1"/>
              </a:solidFill>
              <a:prstDash val="solid"/>
              <a:round/>
              <a:headEnd type="none" w="med" len="med"/>
              <a:tailEnd type="none" w="med" len="med"/>
            </a:ln>
          </p:spPr>
        </p:sp>
        <p:sp>
          <p:nvSpPr>
            <p:cNvPr id="120986" name="Oval 1259"/>
            <p:cNvSpPr/>
            <p:nvPr/>
          </p:nvSpPr>
          <p:spPr>
            <a:xfrm>
              <a:off x="3120"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7" name="Oval 1260"/>
            <p:cNvSpPr/>
            <p:nvPr/>
          </p:nvSpPr>
          <p:spPr>
            <a:xfrm>
              <a:off x="3312"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8" name="Oval 1261"/>
            <p:cNvSpPr/>
            <p:nvPr/>
          </p:nvSpPr>
          <p:spPr>
            <a:xfrm>
              <a:off x="3504"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89" name="Oval 1262"/>
            <p:cNvSpPr/>
            <p:nvPr/>
          </p:nvSpPr>
          <p:spPr>
            <a:xfrm>
              <a:off x="3888"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0" name="Oval 1263"/>
            <p:cNvSpPr/>
            <p:nvPr/>
          </p:nvSpPr>
          <p:spPr>
            <a:xfrm>
              <a:off x="3696" y="331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1" name="Oval 1264"/>
            <p:cNvSpPr/>
            <p:nvPr/>
          </p:nvSpPr>
          <p:spPr>
            <a:xfrm>
              <a:off x="3120"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2" name="Oval 1265"/>
            <p:cNvSpPr/>
            <p:nvPr/>
          </p:nvSpPr>
          <p:spPr>
            <a:xfrm>
              <a:off x="3312"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3" name="Oval 1266"/>
            <p:cNvSpPr/>
            <p:nvPr/>
          </p:nvSpPr>
          <p:spPr>
            <a:xfrm>
              <a:off x="3504"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4" name="Oval 1267"/>
            <p:cNvSpPr/>
            <p:nvPr/>
          </p:nvSpPr>
          <p:spPr>
            <a:xfrm>
              <a:off x="3888"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5" name="Oval 1268"/>
            <p:cNvSpPr/>
            <p:nvPr/>
          </p:nvSpPr>
          <p:spPr>
            <a:xfrm>
              <a:off x="3696" y="3504"/>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6" name="Oval 1269"/>
            <p:cNvSpPr/>
            <p:nvPr/>
          </p:nvSpPr>
          <p:spPr>
            <a:xfrm>
              <a:off x="3120"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7" name="Oval 1270"/>
            <p:cNvSpPr/>
            <p:nvPr/>
          </p:nvSpPr>
          <p:spPr>
            <a:xfrm>
              <a:off x="3312"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8" name="Oval 1271"/>
            <p:cNvSpPr/>
            <p:nvPr/>
          </p:nvSpPr>
          <p:spPr>
            <a:xfrm>
              <a:off x="3504"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0999" name="Oval 1272"/>
            <p:cNvSpPr/>
            <p:nvPr/>
          </p:nvSpPr>
          <p:spPr>
            <a:xfrm>
              <a:off x="3888"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0" name="Oval 1273"/>
            <p:cNvSpPr/>
            <p:nvPr/>
          </p:nvSpPr>
          <p:spPr>
            <a:xfrm>
              <a:off x="3696" y="3696"/>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1" name="Oval 1274"/>
            <p:cNvSpPr/>
            <p:nvPr/>
          </p:nvSpPr>
          <p:spPr>
            <a:xfrm>
              <a:off x="3120"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2" name="Oval 1275"/>
            <p:cNvSpPr/>
            <p:nvPr/>
          </p:nvSpPr>
          <p:spPr>
            <a:xfrm>
              <a:off x="3312"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3" name="Oval 1276"/>
            <p:cNvSpPr/>
            <p:nvPr/>
          </p:nvSpPr>
          <p:spPr>
            <a:xfrm>
              <a:off x="3504"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4" name="Oval 1277"/>
            <p:cNvSpPr/>
            <p:nvPr/>
          </p:nvSpPr>
          <p:spPr>
            <a:xfrm>
              <a:off x="3888"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5" name="Oval 1278"/>
            <p:cNvSpPr/>
            <p:nvPr/>
          </p:nvSpPr>
          <p:spPr>
            <a:xfrm>
              <a:off x="3696" y="3888"/>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6" name="Rectangle 1279"/>
            <p:cNvSpPr/>
            <p:nvPr/>
          </p:nvSpPr>
          <p:spPr>
            <a:xfrm>
              <a:off x="4128" y="3072"/>
              <a:ext cx="960" cy="96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1007" name="Line 1280"/>
            <p:cNvSpPr/>
            <p:nvPr/>
          </p:nvSpPr>
          <p:spPr>
            <a:xfrm>
              <a:off x="4320" y="3072"/>
              <a:ext cx="0" cy="960"/>
            </a:xfrm>
            <a:prstGeom prst="line">
              <a:avLst/>
            </a:prstGeom>
            <a:ln w="9525" cap="flat" cmpd="sng">
              <a:solidFill>
                <a:schemeClr val="tx1"/>
              </a:solidFill>
              <a:prstDash val="solid"/>
              <a:round/>
              <a:headEnd type="none" w="med" len="med"/>
              <a:tailEnd type="none" w="med" len="med"/>
            </a:ln>
          </p:spPr>
        </p:sp>
        <p:sp>
          <p:nvSpPr>
            <p:cNvPr id="121008" name="Line 1281"/>
            <p:cNvSpPr/>
            <p:nvPr/>
          </p:nvSpPr>
          <p:spPr>
            <a:xfrm>
              <a:off x="4512" y="3072"/>
              <a:ext cx="0" cy="960"/>
            </a:xfrm>
            <a:prstGeom prst="line">
              <a:avLst/>
            </a:prstGeom>
            <a:ln w="9525" cap="flat" cmpd="sng">
              <a:solidFill>
                <a:schemeClr val="tx1"/>
              </a:solidFill>
              <a:prstDash val="solid"/>
              <a:round/>
              <a:headEnd type="none" w="med" len="med"/>
              <a:tailEnd type="none" w="med" len="med"/>
            </a:ln>
          </p:spPr>
        </p:sp>
        <p:sp>
          <p:nvSpPr>
            <p:cNvPr id="121009" name="Line 1282"/>
            <p:cNvSpPr/>
            <p:nvPr/>
          </p:nvSpPr>
          <p:spPr>
            <a:xfrm>
              <a:off x="4704" y="3072"/>
              <a:ext cx="0" cy="960"/>
            </a:xfrm>
            <a:prstGeom prst="line">
              <a:avLst/>
            </a:prstGeom>
            <a:ln w="9525" cap="flat" cmpd="sng">
              <a:solidFill>
                <a:schemeClr val="tx1"/>
              </a:solidFill>
              <a:prstDash val="solid"/>
              <a:round/>
              <a:headEnd type="none" w="med" len="med"/>
              <a:tailEnd type="none" w="med" len="med"/>
            </a:ln>
          </p:spPr>
        </p:sp>
        <p:sp>
          <p:nvSpPr>
            <p:cNvPr id="121010" name="Line 1283"/>
            <p:cNvSpPr/>
            <p:nvPr/>
          </p:nvSpPr>
          <p:spPr>
            <a:xfrm>
              <a:off x="4128" y="3264"/>
              <a:ext cx="960" cy="0"/>
            </a:xfrm>
            <a:prstGeom prst="line">
              <a:avLst/>
            </a:prstGeom>
            <a:ln w="9525" cap="flat" cmpd="sng">
              <a:solidFill>
                <a:schemeClr val="tx1"/>
              </a:solidFill>
              <a:prstDash val="solid"/>
              <a:round/>
              <a:headEnd type="none" w="med" len="med"/>
              <a:tailEnd type="none" w="med" len="med"/>
            </a:ln>
          </p:spPr>
        </p:sp>
        <p:sp>
          <p:nvSpPr>
            <p:cNvPr id="121011" name="Line 1284"/>
            <p:cNvSpPr/>
            <p:nvPr/>
          </p:nvSpPr>
          <p:spPr>
            <a:xfrm>
              <a:off x="4128" y="3456"/>
              <a:ext cx="960" cy="0"/>
            </a:xfrm>
            <a:prstGeom prst="line">
              <a:avLst/>
            </a:prstGeom>
            <a:ln w="9525" cap="flat" cmpd="sng">
              <a:solidFill>
                <a:schemeClr val="tx1"/>
              </a:solidFill>
              <a:prstDash val="solid"/>
              <a:round/>
              <a:headEnd type="none" w="med" len="med"/>
              <a:tailEnd type="none" w="med" len="med"/>
            </a:ln>
          </p:spPr>
        </p:sp>
        <p:sp>
          <p:nvSpPr>
            <p:cNvPr id="121012" name="Line 1285"/>
            <p:cNvSpPr/>
            <p:nvPr/>
          </p:nvSpPr>
          <p:spPr>
            <a:xfrm>
              <a:off x="4128" y="3840"/>
              <a:ext cx="960" cy="0"/>
            </a:xfrm>
            <a:prstGeom prst="line">
              <a:avLst/>
            </a:prstGeom>
            <a:ln w="9525" cap="flat" cmpd="sng">
              <a:solidFill>
                <a:schemeClr val="tx1"/>
              </a:solidFill>
              <a:prstDash val="solid"/>
              <a:round/>
              <a:headEnd type="none" w="med" len="med"/>
              <a:tailEnd type="none" w="med" len="med"/>
            </a:ln>
          </p:spPr>
        </p:sp>
        <p:sp>
          <p:nvSpPr>
            <p:cNvPr id="121013" name="Line 1286"/>
            <p:cNvSpPr/>
            <p:nvPr/>
          </p:nvSpPr>
          <p:spPr>
            <a:xfrm>
              <a:off x="4896" y="3072"/>
              <a:ext cx="0" cy="960"/>
            </a:xfrm>
            <a:prstGeom prst="line">
              <a:avLst/>
            </a:prstGeom>
            <a:ln w="9525" cap="flat" cmpd="sng">
              <a:solidFill>
                <a:schemeClr val="tx1"/>
              </a:solidFill>
              <a:prstDash val="solid"/>
              <a:round/>
              <a:headEnd type="none" w="med" len="med"/>
              <a:tailEnd type="none" w="med" len="med"/>
            </a:ln>
          </p:spPr>
        </p:sp>
        <p:sp>
          <p:nvSpPr>
            <p:cNvPr id="121014" name="Line 1287"/>
            <p:cNvSpPr/>
            <p:nvPr/>
          </p:nvSpPr>
          <p:spPr>
            <a:xfrm>
              <a:off x="4128" y="3648"/>
              <a:ext cx="960" cy="0"/>
            </a:xfrm>
            <a:prstGeom prst="line">
              <a:avLst/>
            </a:prstGeom>
            <a:ln w="9525" cap="flat" cmpd="sng">
              <a:solidFill>
                <a:schemeClr val="tx1"/>
              </a:solidFill>
              <a:prstDash val="solid"/>
              <a:round/>
              <a:headEnd type="none" w="med" len="med"/>
              <a:tailEnd type="none" w="med" len="med"/>
            </a:ln>
          </p:spPr>
        </p:sp>
        <p:sp>
          <p:nvSpPr>
            <p:cNvPr id="121015" name="Rectangle 1257"/>
            <p:cNvSpPr/>
            <p:nvPr/>
          </p:nvSpPr>
          <p:spPr>
            <a:xfrm>
              <a:off x="3312" y="3600"/>
              <a:ext cx="480" cy="96"/>
            </a:xfrm>
            <a:prstGeom prst="rect">
              <a:avLst/>
            </a:prstGeom>
            <a:solidFill>
              <a:schemeClr val="accent1">
                <a:lumMod val="75000"/>
              </a:schemeClr>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grpSp>
      <p:sp>
        <p:nvSpPr>
          <p:cNvPr id="121016" name="Line 1289"/>
          <p:cNvSpPr/>
          <p:nvPr/>
        </p:nvSpPr>
        <p:spPr>
          <a:xfrm>
            <a:off x="4886325" y="3962400"/>
            <a:ext cx="304800" cy="0"/>
          </a:xfrm>
          <a:prstGeom prst="line">
            <a:avLst/>
          </a:prstGeom>
          <a:ln w="9525" cap="flat" cmpd="sng">
            <a:solidFill>
              <a:schemeClr val="tx1"/>
            </a:solidFill>
            <a:prstDash val="solid"/>
            <a:round/>
            <a:headEnd type="none" w="med" len="med"/>
            <a:tailEnd type="triangle" w="med" len="med"/>
          </a:ln>
        </p:spPr>
      </p:sp>
      <p:sp>
        <p:nvSpPr>
          <p:cNvPr id="121017" name="Line 1290"/>
          <p:cNvSpPr/>
          <p:nvPr/>
        </p:nvSpPr>
        <p:spPr>
          <a:xfrm>
            <a:off x="8543925" y="3962400"/>
            <a:ext cx="304800" cy="0"/>
          </a:xfrm>
          <a:prstGeom prst="line">
            <a:avLst/>
          </a:prstGeom>
          <a:ln w="9525" cap="flat" cmpd="sng">
            <a:solidFill>
              <a:schemeClr val="tx1"/>
            </a:solidFill>
            <a:prstDash val="solid"/>
            <a:round/>
            <a:headEnd type="none" w="med" len="med"/>
            <a:tailEnd type="triangle" w="med" len="med"/>
          </a:ln>
        </p:spPr>
      </p:sp>
      <p:sp>
        <p:nvSpPr>
          <p:cNvPr id="121018" name="Line 1291"/>
          <p:cNvSpPr/>
          <p:nvPr/>
        </p:nvSpPr>
        <p:spPr>
          <a:xfrm>
            <a:off x="4886325" y="5638800"/>
            <a:ext cx="304800" cy="0"/>
          </a:xfrm>
          <a:prstGeom prst="line">
            <a:avLst/>
          </a:prstGeom>
          <a:ln w="9525" cap="flat" cmpd="sng">
            <a:solidFill>
              <a:schemeClr val="tx1"/>
            </a:solidFill>
            <a:prstDash val="solid"/>
            <a:round/>
            <a:headEnd type="none" w="med" len="med"/>
            <a:tailEnd type="triangle" w="med" len="med"/>
          </a:ln>
        </p:spPr>
      </p:sp>
      <p:sp>
        <p:nvSpPr>
          <p:cNvPr id="121019"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1027"/>
          <p:cNvSpPr>
            <a:spLocks noGrp="1"/>
          </p:cNvSpPr>
          <p:nvPr>
            <p:ph idx="1"/>
          </p:nvPr>
        </p:nvSpPr>
        <p:spPr>
          <a:xfrm>
            <a:off x="395288" y="1341438"/>
            <a:ext cx="8229600" cy="4525962"/>
          </a:xfrm>
        </p:spPr>
        <p:txBody>
          <a:bodyPr vert="horz" wrap="square" lIns="91440" tIns="45720" rIns="91440" bIns="45720" anchor="t" anchorCtr="0"/>
          <a:p>
            <a:pPr marL="0" indent="0" eaLnBrk="1" hangingPunct="1">
              <a:buClr>
                <a:schemeClr val="tx1"/>
              </a:buClr>
              <a:buFont typeface="Symbol" panose="05050102010706020507" pitchFamily="18" charset="2"/>
              <a:buNone/>
            </a:pPr>
            <a:r>
              <a:rPr lang="en-US" altLang="zh-CN" sz="2400" b="1" dirty="0">
                <a:latin typeface="华文楷体" panose="02010600040101010101" pitchFamily="2" charset="-122"/>
                <a:ea typeface="华文楷体" panose="02010600040101010101" pitchFamily="2" charset="-122"/>
                <a:cs typeface="+mn-cs"/>
              </a:rPr>
              <a:t> </a:t>
            </a:r>
            <a:r>
              <a:rPr lang="zh-CN" altLang="en-US" sz="2400" b="1" dirty="0">
                <a:latin typeface="华文楷体" panose="02010600040101010101" pitchFamily="2" charset="-122"/>
                <a:ea typeface="华文楷体" panose="02010600040101010101" pitchFamily="2" charset="-122"/>
                <a:cs typeface="+mn-cs"/>
              </a:rPr>
              <a:t>　</a:t>
            </a:r>
            <a:r>
              <a:rPr lang="zh-CN" altLang="en-US" sz="2400" b="1" dirty="0">
                <a:latin typeface="楷体" panose="02010609060101010101" pitchFamily="49" charset="-122"/>
                <a:ea typeface="楷体" panose="02010609060101010101" pitchFamily="49" charset="-122"/>
                <a:cs typeface="+mn-cs"/>
              </a:rPr>
              <a:t>为了提高图形的显示质量，需要减少和消除走样现象，即反走样。</a:t>
            </a:r>
            <a:endParaRPr lang="zh-CN" altLang="en-US" sz="2400" b="1" dirty="0">
              <a:latin typeface="楷体" panose="02010609060101010101" pitchFamily="49" charset="-122"/>
              <a:ea typeface="楷体" panose="02010609060101010101" pitchFamily="49" charset="-122"/>
              <a:cs typeface="+mn-cs"/>
            </a:endParaRPr>
          </a:p>
          <a:p>
            <a:pPr marL="0" indent="0" eaLnBrk="1" hangingPunct="1">
              <a:buClr>
                <a:schemeClr val="tx1"/>
              </a:buClr>
              <a:buFont typeface="Symbol" panose="05050102010706020507" pitchFamily="18" charset="2"/>
              <a:buNone/>
            </a:pPr>
            <a:r>
              <a:rPr lang="en-US" altLang="zh-CN" sz="2400" b="1" dirty="0">
                <a:latin typeface="楷体" panose="02010609060101010101" pitchFamily="49" charset="-122"/>
                <a:ea typeface="楷体" panose="02010609060101010101" pitchFamily="49" charset="-122"/>
                <a:cs typeface="+mn-cs"/>
              </a:rPr>
              <a:t>1.</a:t>
            </a:r>
            <a:r>
              <a:rPr lang="zh-CN" altLang="en-US" sz="2400" b="1" dirty="0">
                <a:latin typeface="楷体" panose="02010609060101010101" pitchFamily="49" charset="-122"/>
                <a:ea typeface="楷体" panose="02010609060101010101" pitchFamily="49" charset="-122"/>
                <a:cs typeface="+mn-cs"/>
              </a:rPr>
              <a:t>提高分辨率方法（</a:t>
            </a:r>
            <a:r>
              <a:rPr lang="zh-CN" altLang="en-US" sz="2400" b="1" dirty="0">
                <a:sym typeface="+mn-ea"/>
              </a:rPr>
              <a:t>硬件技术</a:t>
            </a:r>
            <a:r>
              <a:rPr lang="zh-CN" altLang="en-US" sz="2400" b="1" dirty="0">
                <a:latin typeface="楷体" panose="02010609060101010101" pitchFamily="49" charset="-122"/>
                <a:ea typeface="楷体" panose="02010609060101010101" pitchFamily="49" charset="-122"/>
                <a:cs typeface="+mn-cs"/>
              </a:rPr>
              <a:t>）：</a:t>
            </a:r>
            <a:endParaRPr lang="zh-CN" altLang="en-US" sz="2400" b="1" dirty="0">
              <a:latin typeface="楷体" panose="02010609060101010101" pitchFamily="49" charset="-122"/>
              <a:ea typeface="楷体" panose="02010609060101010101" pitchFamily="49" charset="-122"/>
              <a:cs typeface="+mn-cs"/>
            </a:endParaRPr>
          </a:p>
          <a:p>
            <a:pPr marL="0" indent="0" eaLnBrk="1" hangingPunct="1">
              <a:buClr>
                <a:schemeClr val="tx1"/>
              </a:buClr>
              <a:buFont typeface="Symbol" panose="05050102010706020507" pitchFamily="18" charset="2"/>
              <a:buNone/>
            </a:pPr>
            <a:r>
              <a:rPr lang="zh-CN" altLang="en-US" sz="2400" b="1" dirty="0">
                <a:latin typeface="楷体" panose="02010609060101010101" pitchFamily="49" charset="-122"/>
                <a:ea typeface="楷体" panose="02010609060101010101" pitchFamily="49" charset="-122"/>
                <a:cs typeface="+mn-cs"/>
              </a:rPr>
              <a:t>　　假设将显示器水平竖直分辨率都提高一倍，则显示的直线看起来比原来平直光滑。</a:t>
            </a:r>
            <a:endParaRPr lang="zh-CN" altLang="en-US" sz="2400" b="1" dirty="0">
              <a:latin typeface="楷体" panose="02010609060101010101" pitchFamily="49" charset="-122"/>
              <a:ea typeface="楷体" panose="02010609060101010101" pitchFamily="49" charset="-122"/>
              <a:cs typeface="+mn-cs"/>
            </a:endParaRPr>
          </a:p>
        </p:txBody>
      </p:sp>
      <p:grpSp>
        <p:nvGrpSpPr>
          <p:cNvPr id="122882" name="Group 1242"/>
          <p:cNvGrpSpPr/>
          <p:nvPr/>
        </p:nvGrpSpPr>
        <p:grpSpPr>
          <a:xfrm>
            <a:off x="5535613" y="5105400"/>
            <a:ext cx="2667000" cy="1219200"/>
            <a:chOff x="3216" y="3216"/>
            <a:chExt cx="1680" cy="768"/>
          </a:xfrm>
        </p:grpSpPr>
        <p:sp>
          <p:nvSpPr>
            <p:cNvPr id="122883" name="Rectangle 1210"/>
            <p:cNvSpPr/>
            <p:nvPr/>
          </p:nvSpPr>
          <p:spPr>
            <a:xfrm>
              <a:off x="3216" y="3216"/>
              <a:ext cx="768" cy="768"/>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884" name="Line 1211"/>
            <p:cNvSpPr/>
            <p:nvPr/>
          </p:nvSpPr>
          <p:spPr>
            <a:xfrm>
              <a:off x="3408" y="3216"/>
              <a:ext cx="0" cy="768"/>
            </a:xfrm>
            <a:prstGeom prst="line">
              <a:avLst/>
            </a:prstGeom>
            <a:ln w="9525" cap="flat" cmpd="sng">
              <a:solidFill>
                <a:schemeClr val="tx1"/>
              </a:solidFill>
              <a:prstDash val="solid"/>
              <a:round/>
              <a:headEnd type="none" w="med" len="med"/>
              <a:tailEnd type="none" w="med" len="med"/>
            </a:ln>
          </p:spPr>
        </p:sp>
        <p:sp>
          <p:nvSpPr>
            <p:cNvPr id="122885" name="Line 1213"/>
            <p:cNvSpPr/>
            <p:nvPr/>
          </p:nvSpPr>
          <p:spPr>
            <a:xfrm>
              <a:off x="3600" y="3216"/>
              <a:ext cx="0" cy="768"/>
            </a:xfrm>
            <a:prstGeom prst="line">
              <a:avLst/>
            </a:prstGeom>
            <a:ln w="9525" cap="flat" cmpd="sng">
              <a:solidFill>
                <a:schemeClr val="tx1"/>
              </a:solidFill>
              <a:prstDash val="solid"/>
              <a:round/>
              <a:headEnd type="none" w="med" len="med"/>
              <a:tailEnd type="none" w="med" len="med"/>
            </a:ln>
          </p:spPr>
        </p:sp>
        <p:sp>
          <p:nvSpPr>
            <p:cNvPr id="122886" name="Line 1214"/>
            <p:cNvSpPr/>
            <p:nvPr/>
          </p:nvSpPr>
          <p:spPr>
            <a:xfrm>
              <a:off x="3216" y="3408"/>
              <a:ext cx="768" cy="0"/>
            </a:xfrm>
            <a:prstGeom prst="line">
              <a:avLst/>
            </a:prstGeom>
            <a:ln w="9525" cap="flat" cmpd="sng">
              <a:solidFill>
                <a:schemeClr val="tx1"/>
              </a:solidFill>
              <a:prstDash val="solid"/>
              <a:round/>
              <a:headEnd type="none" w="med" len="med"/>
              <a:tailEnd type="none" w="med" len="med"/>
            </a:ln>
          </p:spPr>
        </p:sp>
        <p:sp>
          <p:nvSpPr>
            <p:cNvPr id="122887" name="Line 1215"/>
            <p:cNvSpPr/>
            <p:nvPr/>
          </p:nvSpPr>
          <p:spPr>
            <a:xfrm>
              <a:off x="3216" y="3600"/>
              <a:ext cx="768" cy="0"/>
            </a:xfrm>
            <a:prstGeom prst="line">
              <a:avLst/>
            </a:prstGeom>
            <a:ln w="9525" cap="flat" cmpd="sng">
              <a:solidFill>
                <a:schemeClr val="tx1"/>
              </a:solidFill>
              <a:prstDash val="solid"/>
              <a:round/>
              <a:headEnd type="none" w="med" len="med"/>
              <a:tailEnd type="none" w="med" len="med"/>
            </a:ln>
          </p:spPr>
        </p:sp>
        <p:sp>
          <p:nvSpPr>
            <p:cNvPr id="122888" name="Line 1216"/>
            <p:cNvSpPr/>
            <p:nvPr/>
          </p:nvSpPr>
          <p:spPr>
            <a:xfrm>
              <a:off x="3216" y="3792"/>
              <a:ext cx="768" cy="0"/>
            </a:xfrm>
            <a:prstGeom prst="line">
              <a:avLst/>
            </a:prstGeom>
            <a:ln w="9525" cap="flat" cmpd="sng">
              <a:solidFill>
                <a:schemeClr val="tx1"/>
              </a:solidFill>
              <a:prstDash val="solid"/>
              <a:round/>
              <a:headEnd type="none" w="med" len="med"/>
              <a:tailEnd type="none" w="med" len="med"/>
            </a:ln>
          </p:spPr>
        </p:sp>
        <p:sp>
          <p:nvSpPr>
            <p:cNvPr id="122889" name="Line 1217"/>
            <p:cNvSpPr/>
            <p:nvPr/>
          </p:nvSpPr>
          <p:spPr>
            <a:xfrm>
              <a:off x="3792" y="3216"/>
              <a:ext cx="0" cy="768"/>
            </a:xfrm>
            <a:prstGeom prst="line">
              <a:avLst/>
            </a:prstGeom>
            <a:ln w="9525" cap="flat" cmpd="sng">
              <a:solidFill>
                <a:schemeClr val="tx1"/>
              </a:solidFill>
              <a:prstDash val="solid"/>
              <a:round/>
              <a:headEnd type="none" w="med" len="med"/>
              <a:tailEnd type="none" w="med" len="med"/>
            </a:ln>
          </p:spPr>
        </p:sp>
        <p:sp>
          <p:nvSpPr>
            <p:cNvPr id="122890" name="Rectangle 1220"/>
            <p:cNvSpPr/>
            <p:nvPr/>
          </p:nvSpPr>
          <p:spPr>
            <a:xfrm>
              <a:off x="4128" y="3216"/>
              <a:ext cx="768" cy="768"/>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891" name="Line 1221"/>
            <p:cNvSpPr/>
            <p:nvPr/>
          </p:nvSpPr>
          <p:spPr>
            <a:xfrm>
              <a:off x="4320" y="3216"/>
              <a:ext cx="0" cy="768"/>
            </a:xfrm>
            <a:prstGeom prst="line">
              <a:avLst/>
            </a:prstGeom>
            <a:ln w="9525" cap="flat" cmpd="sng">
              <a:solidFill>
                <a:schemeClr val="tx1"/>
              </a:solidFill>
              <a:prstDash val="solid"/>
              <a:round/>
              <a:headEnd type="none" w="med" len="med"/>
              <a:tailEnd type="none" w="med" len="med"/>
            </a:ln>
          </p:spPr>
        </p:sp>
        <p:sp>
          <p:nvSpPr>
            <p:cNvPr id="122892" name="Line 1222"/>
            <p:cNvSpPr/>
            <p:nvPr/>
          </p:nvSpPr>
          <p:spPr>
            <a:xfrm>
              <a:off x="4512" y="3216"/>
              <a:ext cx="0" cy="768"/>
            </a:xfrm>
            <a:prstGeom prst="line">
              <a:avLst/>
            </a:prstGeom>
            <a:ln w="9525" cap="flat" cmpd="sng">
              <a:solidFill>
                <a:schemeClr val="tx1"/>
              </a:solidFill>
              <a:prstDash val="solid"/>
              <a:round/>
              <a:headEnd type="none" w="med" len="med"/>
              <a:tailEnd type="none" w="med" len="med"/>
            </a:ln>
          </p:spPr>
        </p:sp>
        <p:sp>
          <p:nvSpPr>
            <p:cNvPr id="122893" name="Line 1223"/>
            <p:cNvSpPr/>
            <p:nvPr/>
          </p:nvSpPr>
          <p:spPr>
            <a:xfrm>
              <a:off x="4128" y="3408"/>
              <a:ext cx="768" cy="0"/>
            </a:xfrm>
            <a:prstGeom prst="line">
              <a:avLst/>
            </a:prstGeom>
            <a:ln w="9525" cap="flat" cmpd="sng">
              <a:solidFill>
                <a:schemeClr val="tx1"/>
              </a:solidFill>
              <a:prstDash val="solid"/>
              <a:round/>
              <a:headEnd type="none" w="med" len="med"/>
              <a:tailEnd type="none" w="med" len="med"/>
            </a:ln>
          </p:spPr>
        </p:sp>
        <p:sp>
          <p:nvSpPr>
            <p:cNvPr id="122894" name="Line 1224"/>
            <p:cNvSpPr/>
            <p:nvPr/>
          </p:nvSpPr>
          <p:spPr>
            <a:xfrm>
              <a:off x="4128" y="3600"/>
              <a:ext cx="768" cy="0"/>
            </a:xfrm>
            <a:prstGeom prst="line">
              <a:avLst/>
            </a:prstGeom>
            <a:ln w="9525" cap="flat" cmpd="sng">
              <a:solidFill>
                <a:schemeClr val="tx1"/>
              </a:solidFill>
              <a:prstDash val="solid"/>
              <a:round/>
              <a:headEnd type="none" w="med" len="med"/>
              <a:tailEnd type="none" w="med" len="med"/>
            </a:ln>
          </p:spPr>
        </p:sp>
        <p:sp>
          <p:nvSpPr>
            <p:cNvPr id="122895" name="Line 1225"/>
            <p:cNvSpPr/>
            <p:nvPr/>
          </p:nvSpPr>
          <p:spPr>
            <a:xfrm>
              <a:off x="4128" y="3792"/>
              <a:ext cx="768" cy="0"/>
            </a:xfrm>
            <a:prstGeom prst="line">
              <a:avLst/>
            </a:prstGeom>
            <a:ln w="9525" cap="flat" cmpd="sng">
              <a:solidFill>
                <a:schemeClr val="tx1"/>
              </a:solidFill>
              <a:prstDash val="solid"/>
              <a:round/>
              <a:headEnd type="none" w="med" len="med"/>
              <a:tailEnd type="none" w="med" len="med"/>
            </a:ln>
          </p:spPr>
        </p:sp>
        <p:sp>
          <p:nvSpPr>
            <p:cNvPr id="122896" name="Line 1226"/>
            <p:cNvSpPr/>
            <p:nvPr/>
          </p:nvSpPr>
          <p:spPr>
            <a:xfrm>
              <a:off x="4704" y="3216"/>
              <a:ext cx="0" cy="768"/>
            </a:xfrm>
            <a:prstGeom prst="line">
              <a:avLst/>
            </a:prstGeom>
            <a:ln w="9525" cap="flat" cmpd="sng">
              <a:solidFill>
                <a:schemeClr val="tx1"/>
              </a:solidFill>
              <a:prstDash val="solid"/>
              <a:round/>
              <a:headEnd type="none" w="med" len="med"/>
              <a:tailEnd type="none" w="med" len="med"/>
            </a:ln>
          </p:spPr>
        </p:sp>
        <p:sp>
          <p:nvSpPr>
            <p:cNvPr id="122897" name="Rectangle 1227"/>
            <p:cNvSpPr/>
            <p:nvPr/>
          </p:nvSpPr>
          <p:spPr>
            <a:xfrm>
              <a:off x="3216" y="3600"/>
              <a:ext cx="384" cy="192"/>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898" name="Rectangle 1228"/>
            <p:cNvSpPr/>
            <p:nvPr/>
          </p:nvSpPr>
          <p:spPr>
            <a:xfrm>
              <a:off x="3600" y="3408"/>
              <a:ext cx="384" cy="192"/>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899" name="Line 1229"/>
            <p:cNvSpPr/>
            <p:nvPr/>
          </p:nvSpPr>
          <p:spPr>
            <a:xfrm>
              <a:off x="4224" y="3216"/>
              <a:ext cx="0" cy="768"/>
            </a:xfrm>
            <a:prstGeom prst="line">
              <a:avLst/>
            </a:prstGeom>
            <a:ln w="9525" cap="flat" cmpd="sng">
              <a:solidFill>
                <a:schemeClr val="tx1"/>
              </a:solidFill>
              <a:prstDash val="solid"/>
              <a:round/>
              <a:headEnd type="none" w="med" len="med"/>
              <a:tailEnd type="none" w="med" len="med"/>
            </a:ln>
          </p:spPr>
        </p:sp>
        <p:sp>
          <p:nvSpPr>
            <p:cNvPr id="122900" name="Line 1230"/>
            <p:cNvSpPr/>
            <p:nvPr/>
          </p:nvSpPr>
          <p:spPr>
            <a:xfrm>
              <a:off x="4416" y="3216"/>
              <a:ext cx="0" cy="768"/>
            </a:xfrm>
            <a:prstGeom prst="line">
              <a:avLst/>
            </a:prstGeom>
            <a:ln w="9525" cap="flat" cmpd="sng">
              <a:solidFill>
                <a:schemeClr val="tx1"/>
              </a:solidFill>
              <a:prstDash val="solid"/>
              <a:round/>
              <a:headEnd type="none" w="med" len="med"/>
              <a:tailEnd type="none" w="med" len="med"/>
            </a:ln>
          </p:spPr>
        </p:sp>
        <p:sp>
          <p:nvSpPr>
            <p:cNvPr id="122901" name="Line 1231"/>
            <p:cNvSpPr/>
            <p:nvPr/>
          </p:nvSpPr>
          <p:spPr>
            <a:xfrm>
              <a:off x="4608" y="3216"/>
              <a:ext cx="0" cy="768"/>
            </a:xfrm>
            <a:prstGeom prst="line">
              <a:avLst/>
            </a:prstGeom>
            <a:ln w="9525" cap="flat" cmpd="sng">
              <a:solidFill>
                <a:schemeClr val="tx1"/>
              </a:solidFill>
              <a:prstDash val="solid"/>
              <a:round/>
              <a:headEnd type="none" w="med" len="med"/>
              <a:tailEnd type="none" w="med" len="med"/>
            </a:ln>
          </p:spPr>
        </p:sp>
        <p:sp>
          <p:nvSpPr>
            <p:cNvPr id="122902" name="Line 1232"/>
            <p:cNvSpPr/>
            <p:nvPr/>
          </p:nvSpPr>
          <p:spPr>
            <a:xfrm>
              <a:off x="4800" y="3216"/>
              <a:ext cx="0" cy="768"/>
            </a:xfrm>
            <a:prstGeom prst="line">
              <a:avLst/>
            </a:prstGeom>
            <a:ln w="9525" cap="flat" cmpd="sng">
              <a:solidFill>
                <a:schemeClr val="tx1"/>
              </a:solidFill>
              <a:prstDash val="solid"/>
              <a:round/>
              <a:headEnd type="none" w="med" len="med"/>
              <a:tailEnd type="none" w="med" len="med"/>
            </a:ln>
          </p:spPr>
        </p:sp>
        <p:sp>
          <p:nvSpPr>
            <p:cNvPr id="122903" name="Line 1233"/>
            <p:cNvSpPr/>
            <p:nvPr/>
          </p:nvSpPr>
          <p:spPr>
            <a:xfrm>
              <a:off x="4128" y="3312"/>
              <a:ext cx="768" cy="0"/>
            </a:xfrm>
            <a:prstGeom prst="line">
              <a:avLst/>
            </a:prstGeom>
            <a:ln w="9525" cap="flat" cmpd="sng">
              <a:solidFill>
                <a:schemeClr val="tx1"/>
              </a:solidFill>
              <a:prstDash val="solid"/>
              <a:round/>
              <a:headEnd type="none" w="med" len="med"/>
              <a:tailEnd type="none" w="med" len="med"/>
            </a:ln>
          </p:spPr>
        </p:sp>
        <p:sp>
          <p:nvSpPr>
            <p:cNvPr id="122904" name="Line 1234"/>
            <p:cNvSpPr/>
            <p:nvPr/>
          </p:nvSpPr>
          <p:spPr>
            <a:xfrm>
              <a:off x="4128" y="3504"/>
              <a:ext cx="768" cy="0"/>
            </a:xfrm>
            <a:prstGeom prst="line">
              <a:avLst/>
            </a:prstGeom>
            <a:ln w="9525" cap="flat" cmpd="sng">
              <a:solidFill>
                <a:schemeClr val="tx1"/>
              </a:solidFill>
              <a:prstDash val="solid"/>
              <a:round/>
              <a:headEnd type="none" w="med" len="med"/>
              <a:tailEnd type="none" w="med" len="med"/>
            </a:ln>
          </p:spPr>
        </p:sp>
        <p:sp>
          <p:nvSpPr>
            <p:cNvPr id="122905" name="Line 1235"/>
            <p:cNvSpPr/>
            <p:nvPr/>
          </p:nvSpPr>
          <p:spPr>
            <a:xfrm>
              <a:off x="4128" y="3696"/>
              <a:ext cx="768" cy="0"/>
            </a:xfrm>
            <a:prstGeom prst="line">
              <a:avLst/>
            </a:prstGeom>
            <a:ln w="9525" cap="flat" cmpd="sng">
              <a:solidFill>
                <a:schemeClr val="tx1"/>
              </a:solidFill>
              <a:prstDash val="solid"/>
              <a:round/>
              <a:headEnd type="none" w="med" len="med"/>
              <a:tailEnd type="none" w="med" len="med"/>
            </a:ln>
          </p:spPr>
        </p:sp>
        <p:sp>
          <p:nvSpPr>
            <p:cNvPr id="122906" name="Line 1236"/>
            <p:cNvSpPr/>
            <p:nvPr/>
          </p:nvSpPr>
          <p:spPr>
            <a:xfrm>
              <a:off x="4128" y="3888"/>
              <a:ext cx="768" cy="0"/>
            </a:xfrm>
            <a:prstGeom prst="line">
              <a:avLst/>
            </a:prstGeom>
            <a:ln w="9525" cap="flat" cmpd="sng">
              <a:solidFill>
                <a:schemeClr val="tx1"/>
              </a:solidFill>
              <a:prstDash val="solid"/>
              <a:round/>
              <a:headEnd type="none" w="med" len="med"/>
              <a:tailEnd type="none" w="med" len="med"/>
            </a:ln>
          </p:spPr>
        </p:sp>
        <p:sp>
          <p:nvSpPr>
            <p:cNvPr id="122907" name="Rectangle 1237"/>
            <p:cNvSpPr/>
            <p:nvPr/>
          </p:nvSpPr>
          <p:spPr>
            <a:xfrm>
              <a:off x="4128" y="3696"/>
              <a:ext cx="192" cy="96"/>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908" name="Rectangle 1238"/>
            <p:cNvSpPr/>
            <p:nvPr/>
          </p:nvSpPr>
          <p:spPr>
            <a:xfrm>
              <a:off x="4320" y="3600"/>
              <a:ext cx="192" cy="96"/>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909" name="Rectangle 1239"/>
            <p:cNvSpPr/>
            <p:nvPr/>
          </p:nvSpPr>
          <p:spPr>
            <a:xfrm>
              <a:off x="4512" y="3504"/>
              <a:ext cx="192" cy="96"/>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2910" name="Rectangle 1240"/>
            <p:cNvSpPr/>
            <p:nvPr/>
          </p:nvSpPr>
          <p:spPr>
            <a:xfrm>
              <a:off x="4704" y="3408"/>
              <a:ext cx="192" cy="96"/>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grpSp>
      <p:sp>
        <p:nvSpPr>
          <p:cNvPr id="122911" name="Text Box 1241"/>
          <p:cNvSpPr txBox="1"/>
          <p:nvPr/>
        </p:nvSpPr>
        <p:spPr>
          <a:xfrm>
            <a:off x="827088" y="4437380"/>
            <a:ext cx="4206875" cy="1938020"/>
          </a:xfrm>
          <a:prstGeom prst="rect">
            <a:avLst/>
          </a:prstGeom>
          <a:noFill/>
          <a:ln w="9525">
            <a:noFill/>
          </a:ln>
        </p:spPr>
        <p:txBody>
          <a:bodyPr anchor="t" anchorCtr="0">
            <a:spAutoFit/>
          </a:bodyPr>
          <a:p>
            <a:pPr>
              <a:buFont typeface="Symbol" panose="05050102010706020507" pitchFamily="18" charset="2"/>
            </a:pPr>
            <a:r>
              <a:rPr lang="zh-CN" altLang="en-US" sz="2400" b="1" dirty="0">
                <a:latin typeface="Arial" panose="020B0604020202020204" pitchFamily="34" charset="0"/>
                <a:ea typeface="宋体" panose="02010600030101010101" pitchFamily="2" charset="-122"/>
              </a:rPr>
              <a:t>　　</a:t>
            </a:r>
            <a:r>
              <a:rPr lang="zh-CN" altLang="en-US" sz="2400" b="1" dirty="0">
                <a:latin typeface="楷体" panose="02010609060101010101" pitchFamily="49" charset="-122"/>
                <a:ea typeface="楷体" panose="02010609060101010101" pitchFamily="49" charset="-122"/>
              </a:rPr>
              <a:t>代价：水平竖直分辨率提高一倍，帧缓存容量增加</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倍，显卡和显示器之间的传输带宽增加</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倍。实现困难。</a:t>
            </a:r>
            <a:endParaRPr lang="zh-CN" altLang="en-US" sz="2400" b="1" dirty="0">
              <a:latin typeface="楷体" panose="02010609060101010101" pitchFamily="49" charset="-122"/>
              <a:ea typeface="楷体" panose="02010609060101010101" pitchFamily="49" charset="-122"/>
            </a:endParaRPr>
          </a:p>
          <a:p>
            <a:pPr>
              <a:buFont typeface="Symbol" panose="05050102010706020507" pitchFamily="18" charset="2"/>
            </a:pPr>
            <a:endParaRPr lang="en-US" altLang="zh-CN" sz="2400" b="1" dirty="0">
              <a:latin typeface="楷体" panose="02010609060101010101" pitchFamily="49" charset="-122"/>
              <a:ea typeface="楷体" panose="02010609060101010101" pitchFamily="49" charset="-122"/>
            </a:endParaRPr>
          </a:p>
        </p:txBody>
      </p:sp>
      <p:sp>
        <p:nvSpPr>
          <p:cNvPr id="122912"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常用反走样技术</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内容占位符 2"/>
          <p:cNvSpPr>
            <a:spLocks noGrp="1"/>
          </p:cNvSpPr>
          <p:nvPr>
            <p:ph idx="1"/>
          </p:nvPr>
        </p:nvSpPr>
        <p:spPr/>
        <p:txBody>
          <a:bodyPr vert="horz" wrap="square" lIns="91440" tIns="45720" rIns="91440" bIns="45720" anchor="t" anchorCtr="0"/>
          <a:p>
            <a:pPr>
              <a:buNone/>
            </a:pPr>
            <a:r>
              <a:rPr lang="zh-CN" altLang="en-US" sz="2400" b="1" dirty="0">
                <a:latin typeface="楷体" panose="02010609060101010101" pitchFamily="49" charset="-122"/>
                <a:ea typeface="楷体" panose="02010609060101010101" pitchFamily="49" charset="-122"/>
                <a:cs typeface="+mn-cs"/>
              </a:rPr>
              <a:t>高分辨率计算，低分辨率显示（软件技术）：</a:t>
            </a:r>
            <a:endParaRPr lang="en-US" altLang="zh-CN"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将低分辨率图形像素划分为许多子像素，然后按照通常算法计算出各个子像素点的颜色</a:t>
            </a:r>
            <a:endParaRPr lang="en-US" altLang="zh-CN" sz="2400" b="1" dirty="0">
              <a:latin typeface="楷体" panose="02010609060101010101" pitchFamily="49" charset="-122"/>
              <a:ea typeface="楷体" panose="02010609060101010101" pitchFamily="49" charset="-122"/>
              <a:cs typeface="+mn-cs"/>
            </a:endParaRPr>
          </a:p>
          <a:p>
            <a:r>
              <a:rPr lang="zh-CN" altLang="en-US" sz="2400" b="1" dirty="0">
                <a:latin typeface="楷体" panose="02010609060101010101" pitchFamily="49" charset="-122"/>
                <a:ea typeface="楷体" panose="02010609060101010101" pitchFamily="49" charset="-122"/>
                <a:cs typeface="+mn-cs"/>
              </a:rPr>
              <a:t>将一个像素内的各个子像素的颜色值的平均值（可以加权平均）作为显示该像素的颜色</a:t>
            </a:r>
            <a:endParaRPr lang="zh-CN" altLang="en-US" sz="2400" b="1" dirty="0">
              <a:latin typeface="楷体" panose="02010609060101010101" pitchFamily="49" charset="-122"/>
              <a:ea typeface="楷体" panose="02010609060101010101" pitchFamily="49" charset="-122"/>
              <a:cs typeface="+mn-cs"/>
            </a:endParaRPr>
          </a:p>
        </p:txBody>
      </p:sp>
      <p:sp>
        <p:nvSpPr>
          <p:cNvPr id="124930"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常用反走样技术</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3"/>
          <p:cNvSpPr>
            <a:spLocks noGrp="1"/>
          </p:cNvSpPr>
          <p:nvPr>
            <p:ph idx="1"/>
          </p:nvPr>
        </p:nvSpPr>
        <p:spPr>
          <a:xfrm>
            <a:off x="457200" y="1700213"/>
            <a:ext cx="8229600" cy="4425950"/>
          </a:xfrm>
        </p:spPr>
        <p:txBody>
          <a:bodyPr vert="horz" wrap="square" lIns="91440" tIns="45720" rIns="91440" bIns="45720" anchor="t" anchorCtr="0"/>
          <a:p>
            <a:pPr eaLnBrk="1" hangingPunct="1"/>
            <a:r>
              <a:rPr lang="en-US" altLang="zh-CN" b="1" dirty="0">
                <a:latin typeface="Times New Roman" panose="02020603050405020304" pitchFamily="18" charset="0"/>
                <a:ea typeface="楷体" panose="02010609060101010101" pitchFamily="49" charset="-122"/>
                <a:cs typeface="+mn-cs"/>
              </a:rPr>
              <a:t>2.</a:t>
            </a:r>
            <a:r>
              <a:rPr lang="zh-CN" altLang="en-US" b="1" dirty="0">
                <a:latin typeface="Times New Roman" panose="02020603050405020304" pitchFamily="18" charset="0"/>
                <a:ea typeface="楷体" panose="02010609060101010101" pitchFamily="49" charset="-122"/>
                <a:cs typeface="+mn-cs"/>
              </a:rPr>
              <a:t>线段反走样</a:t>
            </a:r>
            <a:endParaRPr lang="zh-CN" altLang="en-US" b="1" dirty="0">
              <a:latin typeface="Times New Roman" panose="02020603050405020304" pitchFamily="18" charset="0"/>
              <a:ea typeface="楷体" panose="02010609060101010101" pitchFamily="49" charset="-122"/>
              <a:cs typeface="+mn-cs"/>
            </a:endParaRPr>
          </a:p>
          <a:p>
            <a:pPr lvl="1" eaLnBrk="1" hangingPunct="1"/>
            <a:r>
              <a:rPr lang="zh-CN" altLang="en-US" b="1" dirty="0">
                <a:solidFill>
                  <a:srgbClr val="0070C0"/>
                </a:solidFill>
                <a:cs typeface="楷体" panose="02010609060101010101" pitchFamily="49" charset="-122"/>
                <a:sym typeface="+mn-ea"/>
              </a:rPr>
              <a:t>简单区域采样</a:t>
            </a:r>
            <a:r>
              <a:rPr lang="zh-CN" altLang="en-US" b="1" dirty="0">
                <a:cs typeface="楷体" panose="02010609060101010101" pitchFamily="49" charset="-122"/>
                <a:sym typeface="+mn-ea"/>
              </a:rPr>
              <a:t>：一条直线对一个像素点颜色值的贡献正比于该直线所覆盖的像素面积的比例。</a:t>
            </a:r>
            <a:endParaRPr lang="zh-CN" altLang="en-US" b="1" dirty="0">
              <a:cs typeface="楷体" panose="02010609060101010101" pitchFamily="49" charset="-122"/>
              <a:sym typeface="+mn-ea"/>
            </a:endParaRPr>
          </a:p>
          <a:p>
            <a:pPr lvl="2" eaLnBrk="1" hangingPunct="1"/>
            <a:r>
              <a:rPr lang="zh-CN" altLang="en-US" b="1" dirty="0">
                <a:latin typeface="Times New Roman" panose="02020603050405020304" pitchFamily="18" charset="0"/>
                <a:ea typeface="楷体" panose="02010609060101010101" pitchFamily="49" charset="-122"/>
                <a:cs typeface="+mn-cs"/>
              </a:rPr>
              <a:t>如图，需要计算出各种情况下阴影部分的面积</a:t>
            </a:r>
            <a:endParaRPr lang="zh-CN" altLang="en-US" b="1" dirty="0">
              <a:latin typeface="Times New Roman" panose="02020603050405020304" pitchFamily="18" charset="0"/>
              <a:ea typeface="楷体" panose="02010609060101010101" pitchFamily="49" charset="-122"/>
              <a:cs typeface="+mn-cs"/>
            </a:endParaRPr>
          </a:p>
          <a:p>
            <a:pPr lvl="2" eaLnBrk="1" hangingPunct="1"/>
            <a:endParaRPr lang="zh-CN" altLang="en-US" b="1" dirty="0">
              <a:latin typeface="Times New Roman" panose="02020603050405020304" pitchFamily="18" charset="0"/>
              <a:ea typeface="楷体" panose="02010609060101010101" pitchFamily="49" charset="-122"/>
              <a:cs typeface="+mn-cs"/>
            </a:endParaRPr>
          </a:p>
          <a:p>
            <a:pPr lvl="2" eaLnBrk="1" hangingPunct="1"/>
            <a:endParaRPr lang="zh-CN" altLang="en-US" b="1" dirty="0">
              <a:latin typeface="Times New Roman" panose="02020603050405020304" pitchFamily="18" charset="0"/>
              <a:ea typeface="楷体" panose="02010609060101010101" pitchFamily="49" charset="-122"/>
              <a:cs typeface="+mn-cs"/>
            </a:endParaRPr>
          </a:p>
          <a:p>
            <a:pPr lvl="2" eaLnBrk="1" hangingPunct="1"/>
            <a:endParaRPr lang="zh-CN" altLang="en-US" b="1" dirty="0">
              <a:latin typeface="Times New Roman" panose="02020603050405020304" pitchFamily="18" charset="0"/>
              <a:ea typeface="楷体" panose="02010609060101010101" pitchFamily="49" charset="-122"/>
              <a:cs typeface="+mn-cs"/>
            </a:endParaRPr>
          </a:p>
          <a:p>
            <a:pPr lvl="2" eaLnBrk="1" hangingPunct="1"/>
            <a:endParaRPr lang="zh-CN" altLang="en-US" b="1" dirty="0">
              <a:latin typeface="Times New Roman" panose="02020603050405020304" pitchFamily="18" charset="0"/>
              <a:ea typeface="楷体" panose="02010609060101010101" pitchFamily="49" charset="-122"/>
              <a:cs typeface="+mn-cs"/>
            </a:endParaRPr>
          </a:p>
          <a:p>
            <a:pPr lvl="2" eaLnBrk="1" hangingPunct="1"/>
            <a:endParaRPr lang="zh-CN" altLang="en-US" b="1" dirty="0">
              <a:latin typeface="Times New Roman" panose="02020603050405020304" pitchFamily="18" charset="0"/>
              <a:ea typeface="楷体" panose="02010609060101010101" pitchFamily="49" charset="-122"/>
              <a:cs typeface="+mn-cs"/>
            </a:endParaRPr>
          </a:p>
          <a:p>
            <a:pPr lvl="1" eaLnBrk="1" hangingPunct="1"/>
            <a:endParaRPr lang="zh-CN" altLang="en-US" b="1" dirty="0">
              <a:cs typeface="楷体" panose="02010609060101010101" pitchFamily="49" charset="-122"/>
            </a:endParaRPr>
          </a:p>
        </p:txBody>
      </p:sp>
      <p:grpSp>
        <p:nvGrpSpPr>
          <p:cNvPr id="125954" name="Group 61"/>
          <p:cNvGrpSpPr/>
          <p:nvPr/>
        </p:nvGrpSpPr>
        <p:grpSpPr>
          <a:xfrm>
            <a:off x="844868" y="3184843"/>
            <a:ext cx="1905000" cy="2019300"/>
            <a:chOff x="819" y="1344"/>
            <a:chExt cx="1200" cy="1272"/>
          </a:xfrm>
        </p:grpSpPr>
        <p:sp>
          <p:nvSpPr>
            <p:cNvPr id="125955" name="Rectangle 5"/>
            <p:cNvSpPr/>
            <p:nvPr/>
          </p:nvSpPr>
          <p:spPr>
            <a:xfrm>
              <a:off x="1443" y="1770"/>
              <a:ext cx="576" cy="567"/>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5956" name="Line 6"/>
            <p:cNvSpPr/>
            <p:nvPr/>
          </p:nvSpPr>
          <p:spPr>
            <a:xfrm flipV="1">
              <a:off x="1059" y="1675"/>
              <a:ext cx="960" cy="568"/>
            </a:xfrm>
            <a:prstGeom prst="line">
              <a:avLst/>
            </a:prstGeom>
            <a:ln w="9525" cap="flat" cmpd="sng">
              <a:solidFill>
                <a:schemeClr val="tx1"/>
              </a:solidFill>
              <a:prstDash val="solid"/>
              <a:round/>
              <a:headEnd type="none" w="med" len="med"/>
              <a:tailEnd type="none" w="med" len="med"/>
            </a:ln>
          </p:spPr>
        </p:sp>
        <p:sp>
          <p:nvSpPr>
            <p:cNvPr id="125957" name="Freeform 9" descr="深色下对角线"/>
            <p:cNvSpPr/>
            <p:nvPr/>
          </p:nvSpPr>
          <p:spPr>
            <a:xfrm>
              <a:off x="1443" y="1770"/>
              <a:ext cx="432" cy="236"/>
            </a:xfrm>
            <a:custGeom>
              <a:avLst/>
              <a:gdLst/>
              <a:ahLst/>
              <a:cxnLst>
                <a:cxn ang="0">
                  <a:pos x="0" y="0"/>
                </a:cxn>
                <a:cxn ang="0">
                  <a:pos x="0" y="4"/>
                </a:cxn>
                <a:cxn ang="0">
                  <a:pos x="432" y="0"/>
                </a:cxn>
                <a:cxn ang="0">
                  <a:pos x="0" y="0"/>
                </a:cxn>
              </a:cxnLst>
              <a:pathLst>
                <a:path w="432" h="336">
                  <a:moveTo>
                    <a:pt x="0" y="0"/>
                  </a:moveTo>
                  <a:lnTo>
                    <a:pt x="0" y="336"/>
                  </a:lnTo>
                  <a:lnTo>
                    <a:pt x="432" y="0"/>
                  </a:lnTo>
                  <a:lnTo>
                    <a:pt x="0" y="0"/>
                  </a:lnTo>
                  <a:close/>
                </a:path>
              </a:pathLst>
            </a:custGeom>
            <a:pattFill prst="dkDnDiag">
              <a:fgClr>
                <a:schemeClr val="bg2"/>
              </a:fgClr>
              <a:bgClr>
                <a:srgbClr val="FFFFFF"/>
              </a:bgClr>
            </a:pattFill>
            <a:ln w="9525" cap="flat" cmpd="sng">
              <a:solidFill>
                <a:schemeClr val="tx1"/>
              </a:solidFill>
              <a:prstDash val="solid"/>
              <a:round/>
              <a:headEnd type="none" w="med" len="med"/>
              <a:tailEnd type="none" w="med" len="med"/>
            </a:ln>
          </p:spPr>
          <p:txBody>
            <a:bodyPr/>
            <a:p>
              <a:endParaRPr lang="zh-CN" altLang="en-US"/>
            </a:p>
          </p:txBody>
        </p:sp>
        <p:sp>
          <p:nvSpPr>
            <p:cNvPr id="125958" name="Line 17"/>
            <p:cNvSpPr/>
            <p:nvPr/>
          </p:nvSpPr>
          <p:spPr>
            <a:xfrm flipV="1">
              <a:off x="819" y="1344"/>
              <a:ext cx="864" cy="520"/>
            </a:xfrm>
            <a:prstGeom prst="line">
              <a:avLst/>
            </a:prstGeom>
            <a:ln w="9525" cap="flat" cmpd="sng">
              <a:solidFill>
                <a:schemeClr val="tx1"/>
              </a:solidFill>
              <a:prstDash val="solid"/>
              <a:round/>
              <a:headEnd type="none" w="med" len="med"/>
              <a:tailEnd type="none" w="med" len="med"/>
            </a:ln>
          </p:spPr>
        </p:sp>
        <p:sp>
          <p:nvSpPr>
            <p:cNvPr id="125959" name="Text Box 28"/>
            <p:cNvSpPr txBox="1"/>
            <p:nvPr/>
          </p:nvSpPr>
          <p:spPr>
            <a:xfrm>
              <a:off x="1587" y="2384"/>
              <a:ext cx="292" cy="232"/>
            </a:xfrm>
            <a:prstGeom prst="rect">
              <a:avLst/>
            </a:prstGeom>
            <a:noFill/>
            <a:ln w="9525">
              <a:noFill/>
            </a:ln>
          </p:spPr>
          <p:txBody>
            <a:bodyPr wrap="none" anchor="t" anchorCtr="0">
              <a:spAutoFit/>
            </a:bodyPr>
            <a:p>
              <a:pPr>
                <a:buFont typeface="Symbol" panose="05050102010706020507" pitchFamily="18" charset="2"/>
              </a:pPr>
              <a:r>
                <a:rPr lang="en-US" altLang="zh-CN" b="1" dirty="0">
                  <a:latin typeface="Arial" panose="020B0604020202020204" pitchFamily="34" charset="0"/>
                  <a:ea typeface="宋体" panose="02010600030101010101" pitchFamily="2" charset="-122"/>
                </a:rPr>
                <a:t>(a)</a:t>
              </a:r>
              <a:endParaRPr lang="en-US" altLang="zh-CN" b="1" dirty="0">
                <a:latin typeface="Arial" panose="020B0604020202020204" pitchFamily="34" charset="0"/>
                <a:ea typeface="宋体" panose="02010600030101010101" pitchFamily="2" charset="-122"/>
              </a:endParaRPr>
            </a:p>
          </p:txBody>
        </p:sp>
      </p:grpSp>
      <p:grpSp>
        <p:nvGrpSpPr>
          <p:cNvPr id="125960" name="Group 33"/>
          <p:cNvGrpSpPr/>
          <p:nvPr/>
        </p:nvGrpSpPr>
        <p:grpSpPr>
          <a:xfrm>
            <a:off x="3280410" y="3184525"/>
            <a:ext cx="2286000" cy="2046288"/>
            <a:chOff x="2112" y="1392"/>
            <a:chExt cx="1440" cy="1289"/>
          </a:xfrm>
        </p:grpSpPr>
        <p:sp>
          <p:nvSpPr>
            <p:cNvPr id="125961" name="Rectangle 18"/>
            <p:cNvSpPr/>
            <p:nvPr/>
          </p:nvSpPr>
          <p:spPr>
            <a:xfrm>
              <a:off x="2736" y="1776"/>
              <a:ext cx="576" cy="576"/>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5962" name="Line 19"/>
            <p:cNvSpPr/>
            <p:nvPr/>
          </p:nvSpPr>
          <p:spPr>
            <a:xfrm flipV="1">
              <a:off x="2592" y="1776"/>
              <a:ext cx="960" cy="576"/>
            </a:xfrm>
            <a:prstGeom prst="line">
              <a:avLst/>
            </a:prstGeom>
            <a:ln w="9525" cap="flat" cmpd="sng">
              <a:solidFill>
                <a:schemeClr val="tx1"/>
              </a:solidFill>
              <a:prstDash val="solid"/>
              <a:round/>
              <a:headEnd type="none" w="med" len="med"/>
              <a:tailEnd type="none" w="med" len="med"/>
            </a:ln>
          </p:spPr>
        </p:sp>
        <p:sp>
          <p:nvSpPr>
            <p:cNvPr id="125963" name="Line 21"/>
            <p:cNvSpPr/>
            <p:nvPr/>
          </p:nvSpPr>
          <p:spPr>
            <a:xfrm flipV="1">
              <a:off x="2112" y="1392"/>
              <a:ext cx="1056" cy="672"/>
            </a:xfrm>
            <a:prstGeom prst="line">
              <a:avLst/>
            </a:prstGeom>
            <a:ln w="9525" cap="flat" cmpd="sng">
              <a:solidFill>
                <a:schemeClr val="tx1"/>
              </a:solidFill>
              <a:prstDash val="solid"/>
              <a:round/>
              <a:headEnd type="none" w="med" len="med"/>
              <a:tailEnd type="none" w="med" len="med"/>
            </a:ln>
          </p:spPr>
        </p:sp>
        <p:sp>
          <p:nvSpPr>
            <p:cNvPr id="125964" name="Freeform 22" descr="深色下对角线"/>
            <p:cNvSpPr/>
            <p:nvPr/>
          </p:nvSpPr>
          <p:spPr>
            <a:xfrm>
              <a:off x="2736" y="1776"/>
              <a:ext cx="576" cy="480"/>
            </a:xfrm>
            <a:custGeom>
              <a:avLst/>
              <a:gdLst/>
              <a:ahLst/>
              <a:cxnLst>
                <a:cxn ang="0">
                  <a:pos x="0" y="0"/>
                </a:cxn>
                <a:cxn ang="0">
                  <a:pos x="576" y="0"/>
                </a:cxn>
                <a:cxn ang="0">
                  <a:pos x="576" y="144"/>
                </a:cxn>
                <a:cxn ang="0">
                  <a:pos x="0" y="480"/>
                </a:cxn>
                <a:cxn ang="0">
                  <a:pos x="0" y="0"/>
                </a:cxn>
              </a:cxnLst>
              <a:pathLst>
                <a:path w="576" h="480">
                  <a:moveTo>
                    <a:pt x="0" y="0"/>
                  </a:moveTo>
                  <a:lnTo>
                    <a:pt x="576" y="0"/>
                  </a:lnTo>
                  <a:lnTo>
                    <a:pt x="576" y="144"/>
                  </a:lnTo>
                  <a:lnTo>
                    <a:pt x="0" y="480"/>
                  </a:lnTo>
                  <a:lnTo>
                    <a:pt x="0" y="0"/>
                  </a:lnTo>
                  <a:close/>
                </a:path>
              </a:pathLst>
            </a:custGeom>
            <a:pattFill prst="dkDnDiag">
              <a:fgClr>
                <a:schemeClr val="bg2"/>
              </a:fgClr>
              <a:bgClr>
                <a:srgbClr val="FFFFFF"/>
              </a:bgClr>
            </a:pattFill>
            <a:ln w="9525" cap="flat" cmpd="sng">
              <a:solidFill>
                <a:schemeClr val="tx1"/>
              </a:solidFill>
              <a:prstDash val="solid"/>
              <a:round/>
              <a:headEnd type="none" w="med" len="med"/>
              <a:tailEnd type="none" w="med" len="med"/>
            </a:ln>
          </p:spPr>
          <p:txBody>
            <a:bodyPr/>
            <a:p>
              <a:endParaRPr lang="zh-CN" altLang="en-US"/>
            </a:p>
          </p:txBody>
        </p:sp>
        <p:sp>
          <p:nvSpPr>
            <p:cNvPr id="125965" name="Text Box 29"/>
            <p:cNvSpPr txBox="1"/>
            <p:nvPr/>
          </p:nvSpPr>
          <p:spPr>
            <a:xfrm>
              <a:off x="2832" y="2448"/>
              <a:ext cx="302" cy="233"/>
            </a:xfrm>
            <a:prstGeom prst="rect">
              <a:avLst/>
            </a:prstGeom>
            <a:noFill/>
            <a:ln w="9525">
              <a:noFill/>
            </a:ln>
          </p:spPr>
          <p:txBody>
            <a:bodyPr wrap="none" anchor="t" anchorCtr="0">
              <a:spAutoFit/>
            </a:bodyPr>
            <a:p>
              <a:pPr>
                <a:buFont typeface="Symbol" panose="05050102010706020507" pitchFamily="18" charset="2"/>
              </a:pPr>
              <a:r>
                <a:rPr lang="en-US" altLang="zh-CN" b="1" dirty="0">
                  <a:latin typeface="Arial" panose="020B0604020202020204" pitchFamily="34" charset="0"/>
                  <a:ea typeface="宋体" panose="02010600030101010101" pitchFamily="2" charset="-122"/>
                </a:rPr>
                <a:t>(b)</a:t>
              </a:r>
              <a:endParaRPr lang="en-US" altLang="zh-CN" b="1" dirty="0">
                <a:latin typeface="Arial" panose="020B0604020202020204" pitchFamily="34" charset="0"/>
                <a:ea typeface="宋体" panose="02010600030101010101" pitchFamily="2" charset="-122"/>
              </a:endParaRPr>
            </a:p>
          </p:txBody>
        </p:sp>
      </p:grpSp>
      <p:grpSp>
        <p:nvGrpSpPr>
          <p:cNvPr id="125966" name="Group 34"/>
          <p:cNvGrpSpPr/>
          <p:nvPr/>
        </p:nvGrpSpPr>
        <p:grpSpPr>
          <a:xfrm>
            <a:off x="6216333" y="3170873"/>
            <a:ext cx="1600200" cy="2111375"/>
            <a:chOff x="4128" y="1248"/>
            <a:chExt cx="1008" cy="1330"/>
          </a:xfrm>
        </p:grpSpPr>
        <p:sp>
          <p:nvSpPr>
            <p:cNvPr id="125967" name="Rectangle 23"/>
            <p:cNvSpPr/>
            <p:nvPr/>
          </p:nvSpPr>
          <p:spPr>
            <a:xfrm>
              <a:off x="4320" y="1584"/>
              <a:ext cx="576" cy="576"/>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5968" name="Line 24"/>
            <p:cNvSpPr/>
            <p:nvPr/>
          </p:nvSpPr>
          <p:spPr>
            <a:xfrm flipV="1">
              <a:off x="4176" y="1824"/>
              <a:ext cx="960" cy="576"/>
            </a:xfrm>
            <a:prstGeom prst="line">
              <a:avLst/>
            </a:prstGeom>
            <a:ln w="9525" cap="flat" cmpd="sng">
              <a:solidFill>
                <a:schemeClr val="tx1"/>
              </a:solidFill>
              <a:prstDash val="solid"/>
              <a:round/>
              <a:headEnd type="none" w="med" len="med"/>
              <a:tailEnd type="none" w="med" len="med"/>
            </a:ln>
          </p:spPr>
        </p:sp>
        <p:sp>
          <p:nvSpPr>
            <p:cNvPr id="125969" name="Freeform 27" descr="深色下对角线"/>
            <p:cNvSpPr/>
            <p:nvPr/>
          </p:nvSpPr>
          <p:spPr>
            <a:xfrm>
              <a:off x="4320" y="1584"/>
              <a:ext cx="576" cy="576"/>
            </a:xfrm>
            <a:custGeom>
              <a:avLst/>
              <a:gdLst/>
              <a:ahLst/>
              <a:cxnLst>
                <a:cxn ang="0">
                  <a:pos x="0" y="96"/>
                </a:cxn>
                <a:cxn ang="0">
                  <a:pos x="0" y="576"/>
                </a:cxn>
                <a:cxn ang="0">
                  <a:pos x="240" y="576"/>
                </a:cxn>
                <a:cxn ang="0">
                  <a:pos x="576" y="384"/>
                </a:cxn>
                <a:cxn ang="0">
                  <a:pos x="576" y="0"/>
                </a:cxn>
                <a:cxn ang="0">
                  <a:pos x="192" y="0"/>
                </a:cxn>
              </a:cxnLst>
              <a:pathLst>
                <a:path w="576" h="576">
                  <a:moveTo>
                    <a:pt x="0" y="96"/>
                  </a:moveTo>
                  <a:lnTo>
                    <a:pt x="0" y="576"/>
                  </a:lnTo>
                  <a:lnTo>
                    <a:pt x="240" y="576"/>
                  </a:lnTo>
                  <a:lnTo>
                    <a:pt x="576" y="384"/>
                  </a:lnTo>
                  <a:lnTo>
                    <a:pt x="576" y="0"/>
                  </a:lnTo>
                  <a:lnTo>
                    <a:pt x="192" y="0"/>
                  </a:lnTo>
                </a:path>
              </a:pathLst>
            </a:custGeom>
            <a:pattFill prst="dkDnDiag">
              <a:fgClr>
                <a:schemeClr val="bg2"/>
              </a:fgClr>
              <a:bgClr>
                <a:srgbClr val="FFFFFF"/>
              </a:bgClr>
            </a:pattFill>
            <a:ln w="9525" cap="flat" cmpd="sng">
              <a:solidFill>
                <a:schemeClr val="tx1"/>
              </a:solidFill>
              <a:prstDash val="solid"/>
              <a:round/>
              <a:headEnd type="none" w="med" len="med"/>
              <a:tailEnd type="none" w="med" len="med"/>
            </a:ln>
          </p:spPr>
          <p:txBody>
            <a:bodyPr/>
            <a:p>
              <a:endParaRPr lang="zh-CN" altLang="en-US"/>
            </a:p>
          </p:txBody>
        </p:sp>
        <p:sp>
          <p:nvSpPr>
            <p:cNvPr id="125970" name="Line 25"/>
            <p:cNvSpPr/>
            <p:nvPr/>
          </p:nvSpPr>
          <p:spPr>
            <a:xfrm flipV="1">
              <a:off x="4128" y="1248"/>
              <a:ext cx="912" cy="576"/>
            </a:xfrm>
            <a:prstGeom prst="line">
              <a:avLst/>
            </a:prstGeom>
            <a:ln w="9525" cap="flat" cmpd="sng">
              <a:solidFill>
                <a:schemeClr val="tx1"/>
              </a:solidFill>
              <a:prstDash val="solid"/>
              <a:round/>
              <a:headEnd type="none" w="med" len="med"/>
              <a:tailEnd type="none" w="med" len="med"/>
            </a:ln>
          </p:spPr>
        </p:sp>
        <p:sp>
          <p:nvSpPr>
            <p:cNvPr id="125971" name="Text Box 30"/>
            <p:cNvSpPr txBox="1"/>
            <p:nvPr/>
          </p:nvSpPr>
          <p:spPr>
            <a:xfrm>
              <a:off x="4464" y="2345"/>
              <a:ext cx="294" cy="233"/>
            </a:xfrm>
            <a:prstGeom prst="rect">
              <a:avLst/>
            </a:prstGeom>
            <a:noFill/>
            <a:ln w="9525">
              <a:noFill/>
            </a:ln>
          </p:spPr>
          <p:txBody>
            <a:bodyPr wrap="none" anchor="t" anchorCtr="0">
              <a:spAutoFit/>
            </a:bodyPr>
            <a:p>
              <a:pPr>
                <a:buFont typeface="Symbol" panose="05050102010706020507" pitchFamily="18" charset="2"/>
              </a:pPr>
              <a:r>
                <a:rPr lang="en-US" altLang="zh-CN" b="1" dirty="0">
                  <a:latin typeface="Arial" panose="020B0604020202020204" pitchFamily="34" charset="0"/>
                  <a:ea typeface="宋体" panose="02010600030101010101" pitchFamily="2" charset="-122"/>
                </a:rPr>
                <a:t>(c)</a:t>
              </a:r>
              <a:endParaRPr lang="en-US" altLang="zh-CN" b="1" dirty="0">
                <a:latin typeface="Arial" panose="020B0604020202020204" pitchFamily="34" charset="0"/>
                <a:ea typeface="宋体" panose="02010600030101010101" pitchFamily="2" charset="-122"/>
              </a:endParaRPr>
            </a:p>
          </p:txBody>
        </p:sp>
      </p:grpSp>
      <p:sp>
        <p:nvSpPr>
          <p:cNvPr id="125972"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常用反走样技术</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3"/>
          <p:cNvSpPr>
            <a:spLocks noGrp="1"/>
          </p:cNvSpPr>
          <p:nvPr>
            <p:ph idx="1"/>
          </p:nvPr>
        </p:nvSpPr>
        <p:spPr>
          <a:xfrm>
            <a:off x="457200" y="1916113"/>
            <a:ext cx="8229600" cy="4210050"/>
          </a:xfrm>
        </p:spPr>
        <p:txBody>
          <a:bodyPr vert="horz" wrap="square" lIns="91440" tIns="45720" rIns="91440" bIns="45720" anchor="t" anchorCtr="0"/>
          <a:p>
            <a:pPr eaLnBrk="1" hangingPunct="1">
              <a:buClr>
                <a:schemeClr val="tx1"/>
              </a:buClr>
              <a:buFont typeface="Symbol" panose="05050102010706020507" pitchFamily="18" charset="2"/>
              <a:buNone/>
            </a:pPr>
            <a:r>
              <a:rPr lang="en-US" altLang="zh-CN" sz="2400" b="1" dirty="0">
                <a:latin typeface="楷体" panose="02010609060101010101" pitchFamily="49" charset="-122"/>
                <a:ea typeface="楷体" panose="02010609060101010101" pitchFamily="49" charset="-122"/>
                <a:cs typeface="+mn-cs"/>
              </a:rPr>
              <a:t>(1)</a:t>
            </a:r>
            <a:r>
              <a:rPr lang="zh-CN" altLang="en-US" sz="2400" b="1" dirty="0">
                <a:latin typeface="楷体" panose="02010609060101010101" pitchFamily="49" charset="-122"/>
                <a:ea typeface="楷体" panose="02010609060101010101" pitchFamily="49" charset="-122"/>
                <a:cs typeface="+mn-cs"/>
              </a:rPr>
              <a:t>将直线看成具有一定宽度的狭长矩形</a:t>
            </a:r>
            <a:endParaRPr lang="zh-CN" altLang="en-US" sz="2400" b="1" dirty="0">
              <a:latin typeface="楷体" panose="02010609060101010101" pitchFamily="49" charset="-122"/>
              <a:ea typeface="楷体" panose="02010609060101010101" pitchFamily="49" charset="-122"/>
              <a:cs typeface="+mn-cs"/>
            </a:endParaRPr>
          </a:p>
          <a:p>
            <a:pPr eaLnBrk="1" hangingPunct="1">
              <a:buClr>
                <a:schemeClr val="tx1"/>
              </a:buClr>
              <a:buFont typeface="Symbol" panose="05050102010706020507" pitchFamily="18" charset="2"/>
              <a:buNone/>
            </a:pPr>
            <a:r>
              <a:rPr lang="en-US" altLang="zh-CN" sz="2400" b="1" dirty="0">
                <a:latin typeface="楷体" panose="02010609060101010101" pitchFamily="49" charset="-122"/>
                <a:ea typeface="楷体" panose="02010609060101010101" pitchFamily="49" charset="-122"/>
                <a:cs typeface="+mn-cs"/>
              </a:rPr>
              <a:t>(2)</a:t>
            </a:r>
            <a:r>
              <a:rPr lang="zh-CN" altLang="en-US" sz="2400" b="1" dirty="0">
                <a:latin typeface="楷体" panose="02010609060101010101" pitchFamily="49" charset="-122"/>
                <a:ea typeface="楷体" panose="02010609060101010101" pitchFamily="49" charset="-122"/>
                <a:cs typeface="+mn-cs"/>
              </a:rPr>
              <a:t>直线段与像素有交，求出两者相交区域的面积。</a:t>
            </a:r>
            <a:endParaRPr lang="zh-CN" altLang="en-US" sz="2400" b="1" dirty="0">
              <a:latin typeface="楷体" panose="02010609060101010101" pitchFamily="49" charset="-122"/>
              <a:ea typeface="楷体" panose="02010609060101010101" pitchFamily="49" charset="-122"/>
              <a:cs typeface="+mn-cs"/>
            </a:endParaRPr>
          </a:p>
          <a:p>
            <a:pPr eaLnBrk="1" hangingPunct="1">
              <a:buClr>
                <a:schemeClr val="tx1"/>
              </a:buClr>
              <a:buFont typeface="Symbol" panose="05050102010706020507" pitchFamily="18" charset="2"/>
              <a:buNone/>
            </a:pPr>
            <a:r>
              <a:rPr lang="en-US" altLang="zh-CN" sz="2400" b="1" dirty="0">
                <a:latin typeface="楷体" panose="02010609060101010101" pitchFamily="49" charset="-122"/>
                <a:ea typeface="楷体" panose="02010609060101010101" pitchFamily="49" charset="-122"/>
                <a:cs typeface="+mn-cs"/>
              </a:rPr>
              <a:t>(3)</a:t>
            </a:r>
            <a:r>
              <a:rPr lang="zh-CN" altLang="en-US" sz="2400" b="1" dirty="0">
                <a:latin typeface="楷体" panose="02010609060101010101" pitchFamily="49" charset="-122"/>
                <a:ea typeface="楷体" panose="02010609060101010101" pitchFamily="49" charset="-122"/>
                <a:cs typeface="+mn-cs"/>
              </a:rPr>
              <a:t>根据相交区域的面积，确定该像素的亮度值。</a:t>
            </a:r>
            <a:endParaRPr lang="zh-CN" altLang="en-US" sz="2400" b="1" dirty="0">
              <a:latin typeface="楷体" panose="02010609060101010101" pitchFamily="49" charset="-122"/>
              <a:ea typeface="楷体" panose="02010609060101010101" pitchFamily="49" charset="-122"/>
              <a:cs typeface="+mn-cs"/>
            </a:endParaRPr>
          </a:p>
          <a:p>
            <a:pPr eaLnBrk="1" hangingPunct="1">
              <a:buClr>
                <a:schemeClr val="tx1"/>
              </a:buClr>
              <a:buFont typeface="Symbol" panose="05050102010706020507" pitchFamily="18" charset="2"/>
              <a:buNone/>
            </a:pPr>
            <a:r>
              <a:rPr lang="zh-CN" altLang="en-US" sz="2400" b="1" dirty="0">
                <a:latin typeface="楷体" panose="02010609060101010101" pitchFamily="49" charset="-122"/>
                <a:ea typeface="楷体" panose="02010609060101010101" pitchFamily="49" charset="-122"/>
                <a:cs typeface="+mn-cs"/>
              </a:rPr>
              <a:t>　　假设在具有多级灰度的显示器上画黑色直线，背景为白色。前面的直线光栅化算法，屏幕上要么是白，要么为黑，产生明显锯齿。而采用非加权区域采样方法，根据像素被直线段覆盖的面积确定灰度，淡化锯齿。</a:t>
            </a:r>
            <a:endParaRPr lang="zh-CN" altLang="en-US" sz="2400" b="1" dirty="0">
              <a:latin typeface="楷体" panose="02010609060101010101" pitchFamily="49" charset="-122"/>
              <a:ea typeface="楷体" panose="02010609060101010101" pitchFamily="49" charset="-122"/>
              <a:cs typeface="+mn-cs"/>
            </a:endParaRPr>
          </a:p>
          <a:p>
            <a:pPr eaLnBrk="1" hangingPunct="1"/>
            <a:endParaRPr lang="en-US" altLang="zh-CN" sz="2400" b="1" dirty="0">
              <a:latin typeface="楷体" panose="02010609060101010101" pitchFamily="49" charset="-122"/>
              <a:ea typeface="楷体" panose="02010609060101010101" pitchFamily="49" charset="-122"/>
              <a:cs typeface="+mn-cs"/>
            </a:endParaRPr>
          </a:p>
        </p:txBody>
      </p:sp>
      <p:grpSp>
        <p:nvGrpSpPr>
          <p:cNvPr id="126978" name="Group 112"/>
          <p:cNvGrpSpPr/>
          <p:nvPr/>
        </p:nvGrpSpPr>
        <p:grpSpPr>
          <a:xfrm>
            <a:off x="1835150" y="4940300"/>
            <a:ext cx="2089150" cy="1584325"/>
            <a:chOff x="1200" y="3216"/>
            <a:chExt cx="1152" cy="864"/>
          </a:xfrm>
        </p:grpSpPr>
        <p:sp>
          <p:nvSpPr>
            <p:cNvPr id="126979" name="Rectangle 27"/>
            <p:cNvSpPr/>
            <p:nvPr/>
          </p:nvSpPr>
          <p:spPr>
            <a:xfrm>
              <a:off x="1200" y="3216"/>
              <a:ext cx="1152" cy="864"/>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80" name="Line 29"/>
            <p:cNvSpPr/>
            <p:nvPr/>
          </p:nvSpPr>
          <p:spPr>
            <a:xfrm>
              <a:off x="1344" y="3216"/>
              <a:ext cx="0" cy="864"/>
            </a:xfrm>
            <a:prstGeom prst="line">
              <a:avLst/>
            </a:prstGeom>
            <a:ln w="9525" cap="flat" cmpd="sng">
              <a:solidFill>
                <a:schemeClr val="tx1"/>
              </a:solidFill>
              <a:prstDash val="solid"/>
              <a:round/>
              <a:headEnd type="none" w="med" len="med"/>
              <a:tailEnd type="none" w="med" len="med"/>
            </a:ln>
          </p:spPr>
        </p:sp>
        <p:sp>
          <p:nvSpPr>
            <p:cNvPr id="126981" name="Line 31"/>
            <p:cNvSpPr/>
            <p:nvPr/>
          </p:nvSpPr>
          <p:spPr>
            <a:xfrm>
              <a:off x="1488" y="3216"/>
              <a:ext cx="0" cy="864"/>
            </a:xfrm>
            <a:prstGeom prst="line">
              <a:avLst/>
            </a:prstGeom>
            <a:ln w="9525" cap="flat" cmpd="sng">
              <a:solidFill>
                <a:schemeClr val="tx1"/>
              </a:solidFill>
              <a:prstDash val="solid"/>
              <a:round/>
              <a:headEnd type="none" w="med" len="med"/>
              <a:tailEnd type="none" w="med" len="med"/>
            </a:ln>
          </p:spPr>
        </p:sp>
        <p:sp>
          <p:nvSpPr>
            <p:cNvPr id="126982" name="Line 33"/>
            <p:cNvSpPr/>
            <p:nvPr/>
          </p:nvSpPr>
          <p:spPr>
            <a:xfrm>
              <a:off x="1632" y="3216"/>
              <a:ext cx="0" cy="864"/>
            </a:xfrm>
            <a:prstGeom prst="line">
              <a:avLst/>
            </a:prstGeom>
            <a:ln w="9525" cap="flat" cmpd="sng">
              <a:solidFill>
                <a:schemeClr val="tx1"/>
              </a:solidFill>
              <a:prstDash val="solid"/>
              <a:round/>
              <a:headEnd type="none" w="med" len="med"/>
              <a:tailEnd type="none" w="med" len="med"/>
            </a:ln>
          </p:spPr>
        </p:sp>
        <p:sp>
          <p:nvSpPr>
            <p:cNvPr id="126983" name="Line 34"/>
            <p:cNvSpPr/>
            <p:nvPr/>
          </p:nvSpPr>
          <p:spPr>
            <a:xfrm>
              <a:off x="1776" y="3216"/>
              <a:ext cx="0" cy="864"/>
            </a:xfrm>
            <a:prstGeom prst="line">
              <a:avLst/>
            </a:prstGeom>
            <a:ln w="9525" cap="flat" cmpd="sng">
              <a:solidFill>
                <a:schemeClr val="tx1"/>
              </a:solidFill>
              <a:prstDash val="solid"/>
              <a:round/>
              <a:headEnd type="none" w="med" len="med"/>
              <a:tailEnd type="none" w="med" len="med"/>
            </a:ln>
          </p:spPr>
        </p:sp>
        <p:sp>
          <p:nvSpPr>
            <p:cNvPr id="126984" name="Line 35"/>
            <p:cNvSpPr/>
            <p:nvPr/>
          </p:nvSpPr>
          <p:spPr>
            <a:xfrm>
              <a:off x="1920" y="3216"/>
              <a:ext cx="0" cy="864"/>
            </a:xfrm>
            <a:prstGeom prst="line">
              <a:avLst/>
            </a:prstGeom>
            <a:ln w="9525" cap="flat" cmpd="sng">
              <a:solidFill>
                <a:schemeClr val="tx1"/>
              </a:solidFill>
              <a:prstDash val="solid"/>
              <a:round/>
              <a:headEnd type="none" w="med" len="med"/>
              <a:tailEnd type="none" w="med" len="med"/>
            </a:ln>
          </p:spPr>
        </p:sp>
        <p:sp>
          <p:nvSpPr>
            <p:cNvPr id="126985" name="Line 36"/>
            <p:cNvSpPr/>
            <p:nvPr/>
          </p:nvSpPr>
          <p:spPr>
            <a:xfrm>
              <a:off x="2064" y="3216"/>
              <a:ext cx="0" cy="864"/>
            </a:xfrm>
            <a:prstGeom prst="line">
              <a:avLst/>
            </a:prstGeom>
            <a:ln w="9525" cap="flat" cmpd="sng">
              <a:solidFill>
                <a:schemeClr val="tx1"/>
              </a:solidFill>
              <a:prstDash val="solid"/>
              <a:round/>
              <a:headEnd type="none" w="med" len="med"/>
              <a:tailEnd type="none" w="med" len="med"/>
            </a:ln>
          </p:spPr>
        </p:sp>
        <p:sp>
          <p:nvSpPr>
            <p:cNvPr id="126986" name="Line 38"/>
            <p:cNvSpPr/>
            <p:nvPr/>
          </p:nvSpPr>
          <p:spPr>
            <a:xfrm>
              <a:off x="2208" y="3216"/>
              <a:ext cx="0" cy="864"/>
            </a:xfrm>
            <a:prstGeom prst="line">
              <a:avLst/>
            </a:prstGeom>
            <a:ln w="9525" cap="flat" cmpd="sng">
              <a:solidFill>
                <a:schemeClr val="tx1"/>
              </a:solidFill>
              <a:prstDash val="solid"/>
              <a:round/>
              <a:headEnd type="none" w="med" len="med"/>
              <a:tailEnd type="none" w="med" len="med"/>
            </a:ln>
          </p:spPr>
        </p:sp>
        <p:sp>
          <p:nvSpPr>
            <p:cNvPr id="126987" name="Line 39"/>
            <p:cNvSpPr/>
            <p:nvPr/>
          </p:nvSpPr>
          <p:spPr>
            <a:xfrm>
              <a:off x="1200" y="3360"/>
              <a:ext cx="1152" cy="0"/>
            </a:xfrm>
            <a:prstGeom prst="line">
              <a:avLst/>
            </a:prstGeom>
            <a:ln w="9525" cap="flat" cmpd="sng">
              <a:solidFill>
                <a:schemeClr val="tx1"/>
              </a:solidFill>
              <a:prstDash val="solid"/>
              <a:round/>
              <a:headEnd type="none" w="med" len="med"/>
              <a:tailEnd type="none" w="med" len="med"/>
            </a:ln>
          </p:spPr>
        </p:sp>
        <p:sp>
          <p:nvSpPr>
            <p:cNvPr id="126988" name="Line 41"/>
            <p:cNvSpPr/>
            <p:nvPr/>
          </p:nvSpPr>
          <p:spPr>
            <a:xfrm>
              <a:off x="1200" y="3504"/>
              <a:ext cx="1152" cy="0"/>
            </a:xfrm>
            <a:prstGeom prst="line">
              <a:avLst/>
            </a:prstGeom>
            <a:ln w="9525" cap="flat" cmpd="sng">
              <a:solidFill>
                <a:schemeClr val="tx1"/>
              </a:solidFill>
              <a:prstDash val="solid"/>
              <a:round/>
              <a:headEnd type="none" w="med" len="med"/>
              <a:tailEnd type="none" w="med" len="med"/>
            </a:ln>
          </p:spPr>
        </p:sp>
        <p:sp>
          <p:nvSpPr>
            <p:cNvPr id="126989" name="Line 42"/>
            <p:cNvSpPr/>
            <p:nvPr/>
          </p:nvSpPr>
          <p:spPr>
            <a:xfrm>
              <a:off x="1200" y="3648"/>
              <a:ext cx="1152" cy="0"/>
            </a:xfrm>
            <a:prstGeom prst="line">
              <a:avLst/>
            </a:prstGeom>
            <a:ln w="9525" cap="flat" cmpd="sng">
              <a:solidFill>
                <a:schemeClr val="tx1"/>
              </a:solidFill>
              <a:prstDash val="solid"/>
              <a:round/>
              <a:headEnd type="none" w="med" len="med"/>
              <a:tailEnd type="none" w="med" len="med"/>
            </a:ln>
          </p:spPr>
        </p:sp>
        <p:sp>
          <p:nvSpPr>
            <p:cNvPr id="126990" name="Line 44"/>
            <p:cNvSpPr/>
            <p:nvPr/>
          </p:nvSpPr>
          <p:spPr>
            <a:xfrm>
              <a:off x="1200" y="3792"/>
              <a:ext cx="1152" cy="0"/>
            </a:xfrm>
            <a:prstGeom prst="line">
              <a:avLst/>
            </a:prstGeom>
            <a:ln w="9525" cap="flat" cmpd="sng">
              <a:solidFill>
                <a:schemeClr val="tx1"/>
              </a:solidFill>
              <a:prstDash val="solid"/>
              <a:round/>
              <a:headEnd type="none" w="med" len="med"/>
              <a:tailEnd type="none" w="med" len="med"/>
            </a:ln>
          </p:spPr>
        </p:sp>
        <p:sp>
          <p:nvSpPr>
            <p:cNvPr id="126991" name="Line 45"/>
            <p:cNvSpPr/>
            <p:nvPr/>
          </p:nvSpPr>
          <p:spPr>
            <a:xfrm>
              <a:off x="1200" y="3936"/>
              <a:ext cx="1152" cy="0"/>
            </a:xfrm>
            <a:prstGeom prst="line">
              <a:avLst/>
            </a:prstGeom>
            <a:ln w="9525" cap="flat" cmpd="sng">
              <a:solidFill>
                <a:schemeClr val="tx1"/>
              </a:solidFill>
              <a:prstDash val="solid"/>
              <a:round/>
              <a:headEnd type="none" w="med" len="med"/>
              <a:tailEnd type="none" w="med" len="med"/>
            </a:ln>
          </p:spPr>
        </p:sp>
        <p:sp>
          <p:nvSpPr>
            <p:cNvPr id="126992" name="Freeform 103"/>
            <p:cNvSpPr/>
            <p:nvPr/>
          </p:nvSpPr>
          <p:spPr>
            <a:xfrm>
              <a:off x="1248" y="3312"/>
              <a:ext cx="960" cy="624"/>
            </a:xfrm>
            <a:custGeom>
              <a:avLst/>
              <a:gdLst/>
              <a:ahLst/>
              <a:cxnLst>
                <a:cxn ang="0">
                  <a:pos x="0" y="528"/>
                </a:cxn>
                <a:cxn ang="0">
                  <a:pos x="48" y="624"/>
                </a:cxn>
                <a:cxn ang="0">
                  <a:pos x="960" y="96"/>
                </a:cxn>
                <a:cxn ang="0">
                  <a:pos x="912" y="0"/>
                </a:cxn>
                <a:cxn ang="0">
                  <a:pos x="0" y="528"/>
                </a:cxn>
              </a:cxnLst>
              <a:pathLst>
                <a:path w="960" h="624">
                  <a:moveTo>
                    <a:pt x="0" y="528"/>
                  </a:moveTo>
                  <a:lnTo>
                    <a:pt x="48" y="624"/>
                  </a:lnTo>
                  <a:lnTo>
                    <a:pt x="960" y="96"/>
                  </a:lnTo>
                  <a:lnTo>
                    <a:pt x="912" y="0"/>
                  </a:lnTo>
                  <a:lnTo>
                    <a:pt x="0" y="528"/>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grpSp>
        <p:nvGrpSpPr>
          <p:cNvPr id="126993" name="Group 113"/>
          <p:cNvGrpSpPr/>
          <p:nvPr/>
        </p:nvGrpSpPr>
        <p:grpSpPr>
          <a:xfrm>
            <a:off x="4572000" y="4940300"/>
            <a:ext cx="2447925" cy="1584325"/>
            <a:chOff x="3072" y="3216"/>
            <a:chExt cx="1152" cy="720"/>
          </a:xfrm>
        </p:grpSpPr>
        <p:sp>
          <p:nvSpPr>
            <p:cNvPr id="126994" name="Rectangle 71"/>
            <p:cNvSpPr/>
            <p:nvPr/>
          </p:nvSpPr>
          <p:spPr>
            <a:xfrm>
              <a:off x="3072" y="3792"/>
              <a:ext cx="144" cy="14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95" name="Rectangle 72"/>
            <p:cNvSpPr/>
            <p:nvPr/>
          </p:nvSpPr>
          <p:spPr>
            <a:xfrm>
              <a:off x="3216" y="3792"/>
              <a:ext cx="144" cy="144"/>
            </a:xfrm>
            <a:prstGeom prst="rect">
              <a:avLst/>
            </a:prstGeom>
            <a:solidFill>
              <a:srgbClr val="6E6E6E"/>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96" name="Rectangle 73"/>
            <p:cNvSpPr/>
            <p:nvPr/>
          </p:nvSpPr>
          <p:spPr>
            <a:xfrm>
              <a:off x="3360" y="3792"/>
              <a:ext cx="144" cy="14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97" name="Rectangle 74"/>
            <p:cNvSpPr/>
            <p:nvPr/>
          </p:nvSpPr>
          <p:spPr>
            <a:xfrm>
              <a:off x="3216" y="3648"/>
              <a:ext cx="144" cy="144"/>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98" name="Rectangle 75"/>
            <p:cNvSpPr/>
            <p:nvPr/>
          </p:nvSpPr>
          <p:spPr>
            <a:xfrm>
              <a:off x="3360" y="3648"/>
              <a:ext cx="144" cy="144"/>
            </a:xfrm>
            <a:prstGeom prst="rect">
              <a:avLst/>
            </a:prstGeom>
            <a:solidFill>
              <a:srgbClr val="6E6E6E"/>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6999" name="Rectangle 76"/>
            <p:cNvSpPr/>
            <p:nvPr/>
          </p:nvSpPr>
          <p:spPr>
            <a:xfrm>
              <a:off x="3504" y="3648"/>
              <a:ext cx="144" cy="144"/>
            </a:xfrm>
            <a:prstGeom prst="rect">
              <a:avLst/>
            </a:prstGeom>
            <a:solidFill>
              <a:srgbClr val="8C8C8C"/>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0" name="Rectangle 77"/>
            <p:cNvSpPr/>
            <p:nvPr/>
          </p:nvSpPr>
          <p:spPr>
            <a:xfrm>
              <a:off x="3360" y="3504"/>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1" name="Rectangle 78"/>
            <p:cNvSpPr/>
            <p:nvPr/>
          </p:nvSpPr>
          <p:spPr>
            <a:xfrm>
              <a:off x="3504" y="3504"/>
              <a:ext cx="144" cy="144"/>
            </a:xfrm>
            <a:prstGeom prst="rect">
              <a:avLst/>
            </a:prstGeom>
            <a:solidFill>
              <a:srgbClr val="A0A0A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2" name="Rectangle 79"/>
            <p:cNvSpPr/>
            <p:nvPr/>
          </p:nvSpPr>
          <p:spPr>
            <a:xfrm>
              <a:off x="3648" y="3504"/>
              <a:ext cx="144" cy="144"/>
            </a:xfrm>
            <a:prstGeom prst="rect">
              <a:avLst/>
            </a:prstGeom>
            <a:solidFill>
              <a:srgbClr val="5A5A5A"/>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3" name="Rectangle 80"/>
            <p:cNvSpPr/>
            <p:nvPr/>
          </p:nvSpPr>
          <p:spPr>
            <a:xfrm>
              <a:off x="3648" y="3648"/>
              <a:ext cx="144" cy="144"/>
            </a:xfrm>
            <a:prstGeom prst="rect">
              <a:avLst/>
            </a:prstGeom>
            <a:solidFill>
              <a:srgbClr val="D8D8D8"/>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4" name="Rectangle 81"/>
            <p:cNvSpPr/>
            <p:nvPr/>
          </p:nvSpPr>
          <p:spPr>
            <a:xfrm>
              <a:off x="3792" y="3504"/>
              <a:ext cx="144" cy="144"/>
            </a:xfrm>
            <a:prstGeom prst="rect">
              <a:avLst/>
            </a:prstGeom>
            <a:solidFill>
              <a:srgbClr val="A0A0A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5" name="Rectangle 82"/>
            <p:cNvSpPr/>
            <p:nvPr/>
          </p:nvSpPr>
          <p:spPr>
            <a:xfrm>
              <a:off x="3216" y="3504"/>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6" name="Rectangle 83"/>
            <p:cNvSpPr/>
            <p:nvPr/>
          </p:nvSpPr>
          <p:spPr>
            <a:xfrm>
              <a:off x="3072" y="3648"/>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7" name="Rectangle 84"/>
            <p:cNvSpPr/>
            <p:nvPr/>
          </p:nvSpPr>
          <p:spPr>
            <a:xfrm>
              <a:off x="3072" y="3504"/>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8" name="Rectangle 85"/>
            <p:cNvSpPr/>
            <p:nvPr/>
          </p:nvSpPr>
          <p:spPr>
            <a:xfrm>
              <a:off x="3504" y="3792"/>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09" name="Rectangle 86"/>
            <p:cNvSpPr/>
            <p:nvPr/>
          </p:nvSpPr>
          <p:spPr>
            <a:xfrm>
              <a:off x="3648" y="3792"/>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0" name="Rectangle 87"/>
            <p:cNvSpPr/>
            <p:nvPr/>
          </p:nvSpPr>
          <p:spPr>
            <a:xfrm>
              <a:off x="3792" y="3648"/>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1" name="Rectangle 88"/>
            <p:cNvSpPr/>
            <p:nvPr/>
          </p:nvSpPr>
          <p:spPr>
            <a:xfrm>
              <a:off x="3792" y="3792"/>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2" name="Rectangle 89"/>
            <p:cNvSpPr/>
            <p:nvPr/>
          </p:nvSpPr>
          <p:spPr>
            <a:xfrm>
              <a:off x="3072" y="3360"/>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3" name="Rectangle 90"/>
            <p:cNvSpPr/>
            <p:nvPr/>
          </p:nvSpPr>
          <p:spPr>
            <a:xfrm>
              <a:off x="3216" y="3360"/>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4" name="Rectangle 91"/>
            <p:cNvSpPr/>
            <p:nvPr/>
          </p:nvSpPr>
          <p:spPr>
            <a:xfrm>
              <a:off x="3360" y="3360"/>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5" name="Rectangle 92"/>
            <p:cNvSpPr/>
            <p:nvPr/>
          </p:nvSpPr>
          <p:spPr>
            <a:xfrm>
              <a:off x="3504" y="3360"/>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6" name="Rectangle 93"/>
            <p:cNvSpPr/>
            <p:nvPr/>
          </p:nvSpPr>
          <p:spPr>
            <a:xfrm>
              <a:off x="3648" y="3360"/>
              <a:ext cx="144" cy="144"/>
            </a:xfrm>
            <a:prstGeom prst="rect">
              <a:avLst/>
            </a:prstGeom>
            <a:solidFill>
              <a:srgbClr val="D8D8D8"/>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7" name="Rectangle 94"/>
            <p:cNvSpPr/>
            <p:nvPr/>
          </p:nvSpPr>
          <p:spPr>
            <a:xfrm>
              <a:off x="3792" y="3360"/>
              <a:ext cx="144" cy="144"/>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8" name="Rectangle 95"/>
            <p:cNvSpPr/>
            <p:nvPr/>
          </p:nvSpPr>
          <p:spPr>
            <a:xfrm>
              <a:off x="3936" y="3504"/>
              <a:ext cx="144" cy="144"/>
            </a:xfrm>
            <a:prstGeom prst="rect">
              <a:avLst/>
            </a:prstGeom>
            <a:solidFill>
              <a:srgbClr val="F0F0F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19" name="Rectangle 96"/>
            <p:cNvSpPr/>
            <p:nvPr/>
          </p:nvSpPr>
          <p:spPr>
            <a:xfrm>
              <a:off x="3936" y="3648"/>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0" name="Rectangle 97"/>
            <p:cNvSpPr/>
            <p:nvPr/>
          </p:nvSpPr>
          <p:spPr>
            <a:xfrm>
              <a:off x="3936" y="3792"/>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1" name="Rectangle 98"/>
            <p:cNvSpPr/>
            <p:nvPr/>
          </p:nvSpPr>
          <p:spPr>
            <a:xfrm>
              <a:off x="3936" y="3360"/>
              <a:ext cx="144" cy="144"/>
            </a:xfrm>
            <a:prstGeom prst="rect">
              <a:avLst/>
            </a:prstGeom>
            <a:solidFill>
              <a:srgbClr val="646464"/>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2" name="Rectangle 99"/>
            <p:cNvSpPr/>
            <p:nvPr/>
          </p:nvSpPr>
          <p:spPr>
            <a:xfrm>
              <a:off x="4080" y="3504"/>
              <a:ext cx="144" cy="144"/>
            </a:xfrm>
            <a:prstGeom prst="rect">
              <a:avLst/>
            </a:prstGeom>
            <a:solidFill>
              <a:srgbClr val="F0F0F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3" name="Rectangle 100"/>
            <p:cNvSpPr/>
            <p:nvPr/>
          </p:nvSpPr>
          <p:spPr>
            <a:xfrm>
              <a:off x="4080" y="3648"/>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4" name="Rectangle 101"/>
            <p:cNvSpPr/>
            <p:nvPr/>
          </p:nvSpPr>
          <p:spPr>
            <a:xfrm>
              <a:off x="4080" y="3792"/>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5" name="Rectangle 102"/>
            <p:cNvSpPr/>
            <p:nvPr/>
          </p:nvSpPr>
          <p:spPr>
            <a:xfrm>
              <a:off x="4080" y="3360"/>
              <a:ext cx="144" cy="144"/>
            </a:xfrm>
            <a:prstGeom prst="rect">
              <a:avLst/>
            </a:prstGeom>
            <a:solidFill>
              <a:srgbClr val="C8C8C8"/>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6" name="Rectangle 104"/>
            <p:cNvSpPr/>
            <p:nvPr/>
          </p:nvSpPr>
          <p:spPr>
            <a:xfrm>
              <a:off x="3072"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7" name="Rectangle 105"/>
            <p:cNvSpPr/>
            <p:nvPr/>
          </p:nvSpPr>
          <p:spPr>
            <a:xfrm>
              <a:off x="3216"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8" name="Rectangle 106"/>
            <p:cNvSpPr/>
            <p:nvPr/>
          </p:nvSpPr>
          <p:spPr>
            <a:xfrm>
              <a:off x="3360"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29" name="Rectangle 107"/>
            <p:cNvSpPr/>
            <p:nvPr/>
          </p:nvSpPr>
          <p:spPr>
            <a:xfrm>
              <a:off x="3504"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30" name="Rectangle 108"/>
            <p:cNvSpPr/>
            <p:nvPr/>
          </p:nvSpPr>
          <p:spPr>
            <a:xfrm>
              <a:off x="3648"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31" name="Rectangle 109"/>
            <p:cNvSpPr/>
            <p:nvPr/>
          </p:nvSpPr>
          <p:spPr>
            <a:xfrm>
              <a:off x="3792" y="3216"/>
              <a:ext cx="144" cy="1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32" name="Rectangle 110"/>
            <p:cNvSpPr/>
            <p:nvPr/>
          </p:nvSpPr>
          <p:spPr>
            <a:xfrm>
              <a:off x="3936" y="3216"/>
              <a:ext cx="144" cy="144"/>
            </a:xfrm>
            <a:prstGeom prst="rect">
              <a:avLst/>
            </a:prstGeom>
            <a:solidFill>
              <a:srgbClr val="C8C8C8"/>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33" name="Rectangle 111"/>
            <p:cNvSpPr/>
            <p:nvPr/>
          </p:nvSpPr>
          <p:spPr>
            <a:xfrm>
              <a:off x="4080" y="3216"/>
              <a:ext cx="144" cy="144"/>
            </a:xfrm>
            <a:prstGeom prst="rect">
              <a:avLst/>
            </a:prstGeom>
            <a:solidFill>
              <a:srgbClr val="F0F0F0"/>
            </a:solidFill>
            <a:ln w="9525" cap="flat" cmpd="sng">
              <a:solidFill>
                <a:schemeClr val="tx1"/>
              </a:solidFill>
              <a:prstDash val="solid"/>
              <a:miter/>
              <a:headEnd type="none" w="med" len="med"/>
              <a:tailEnd type="none" w="med" len="med"/>
            </a:ln>
          </p:spPr>
          <p:txBody>
            <a:bodyPr wrap="none" anchor="ctr" anchorCtr="0"/>
            <a:p>
              <a:endParaRPr lang="zh-CN" altLang="zh-CN" b="1" dirty="0">
                <a:latin typeface="Arial" panose="020B0604020202020204" pitchFamily="34" charset="0"/>
                <a:ea typeface="宋体" panose="02010600030101010101" pitchFamily="2" charset="-122"/>
              </a:endParaRPr>
            </a:p>
          </p:txBody>
        </p:sp>
        <p:sp>
          <p:nvSpPr>
            <p:cNvPr id="127034" name="Freeform 70"/>
            <p:cNvSpPr/>
            <p:nvPr/>
          </p:nvSpPr>
          <p:spPr>
            <a:xfrm>
              <a:off x="3168" y="3312"/>
              <a:ext cx="960" cy="624"/>
            </a:xfrm>
            <a:custGeom>
              <a:avLst/>
              <a:gdLst/>
              <a:ahLst/>
              <a:cxnLst>
                <a:cxn ang="0">
                  <a:pos x="0" y="528"/>
                </a:cxn>
                <a:cxn ang="0">
                  <a:pos x="48" y="624"/>
                </a:cxn>
                <a:cxn ang="0">
                  <a:pos x="960" y="96"/>
                </a:cxn>
                <a:cxn ang="0">
                  <a:pos x="912" y="0"/>
                </a:cxn>
                <a:cxn ang="0">
                  <a:pos x="0" y="528"/>
                </a:cxn>
              </a:cxnLst>
              <a:pathLst>
                <a:path w="960" h="624">
                  <a:moveTo>
                    <a:pt x="0" y="528"/>
                  </a:moveTo>
                  <a:lnTo>
                    <a:pt x="48" y="624"/>
                  </a:lnTo>
                  <a:lnTo>
                    <a:pt x="960" y="96"/>
                  </a:lnTo>
                  <a:lnTo>
                    <a:pt x="912" y="0"/>
                  </a:lnTo>
                  <a:lnTo>
                    <a:pt x="0" y="528"/>
                  </a:lnTo>
                  <a:close/>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127035"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常用反走样技术</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a:spLocks noGrp="1"/>
          </p:cNvSpPr>
          <p:nvPr>
            <p:ph type="body" idx="4294967295"/>
          </p:nvPr>
        </p:nvSpPr>
        <p:spPr>
          <a:xfrm>
            <a:off x="228600" y="1557338"/>
            <a:ext cx="8763000" cy="5111750"/>
          </a:xfrm>
        </p:spPr>
        <p:txBody>
          <a:bodyPr vert="horz" wrap="square" lIns="91440" tIns="45720" rIns="91440" bIns="45720" numCol="1" anchor="t" anchorCtr="0" compatLnSpc="1"/>
          <a:lstStyle/>
          <a:p>
            <a:pPr marL="457200" marR="0" lvl="0" indent="-457200" algn="l" defTabSz="914400" rtl="0" eaLnBrk="1" fontAlgn="base" latinLnBrk="0" hangingPunct="1">
              <a:lnSpc>
                <a:spcPct val="110000"/>
              </a:lnSpc>
              <a:spcBef>
                <a:spcPts val="600"/>
              </a:spcBef>
              <a:spcAft>
                <a:spcPct val="0"/>
              </a:spcAft>
              <a:buClrTx/>
              <a:buSzTx/>
              <a:buFontTx/>
              <a:buChar char="•"/>
              <a:defRPr/>
            </a:pPr>
            <a:r>
              <a:rPr kumimoji="0" lang="zh-CN" altLang="en-US" sz="26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原理</a:t>
            </a:r>
            <a:r>
              <a:rPr kumimoji="0" lang="zh-CN" altLang="en-US" sz="26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：逐个</a:t>
            </a:r>
            <a:r>
              <a:rPr kumimoji="0" lang="zh-CN" altLang="en-US" sz="26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判断像素是否</a:t>
            </a:r>
            <a:r>
              <a:rPr kumimoji="0" lang="zh-CN" altLang="en-US" sz="26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在多边形区域内部，从而求</a:t>
            </a:r>
            <a:r>
              <a:rPr kumimoji="0" lang="zh-CN" altLang="en-US" sz="26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出多边形</a:t>
            </a:r>
            <a:r>
              <a:rPr kumimoji="0" lang="zh-CN" altLang="en-US" sz="26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区域内的</a:t>
            </a:r>
            <a:r>
              <a:rPr kumimoji="0" lang="zh-CN" altLang="en-US" sz="26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像素集合。</a:t>
            </a:r>
            <a:endParaRPr kumimoji="0" lang="en-US" altLang="zh-CN" sz="26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0" lang="en-US" altLang="zh-CN" sz="2400" b="0" i="0" u="none" strike="noStrike" kern="0" cap="none" spc="0" normalizeH="0" baseline="0" noProof="1" smtClean="0">
                <a:ln>
                  <a:noFill/>
                </a:ln>
                <a:solidFill>
                  <a:schemeClr val="tx1"/>
                </a:solidFill>
                <a:effectLst/>
                <a:uLnTx/>
                <a:uFillTx/>
                <a:latin typeface="+mn-lt"/>
                <a:ea typeface="+mn-ea"/>
                <a:cs typeface="+mn-cs"/>
              </a:rPr>
              <a:t>class Polygon{ int </a:t>
            </a:r>
            <a:r>
              <a:rPr kumimoji="0" lang="en-US" altLang="zh-CN" sz="2400" b="0" i="0" u="none" strike="noStrike" kern="0" cap="none" spc="0" normalizeH="0" baseline="0" noProof="1">
                <a:ln>
                  <a:noFill/>
                </a:ln>
                <a:solidFill>
                  <a:schemeClr val="tx1"/>
                </a:solidFill>
                <a:effectLst/>
                <a:uLnTx/>
                <a:uFillTx/>
                <a:latin typeface="+mn-lt"/>
                <a:ea typeface="+mn-ea"/>
                <a:cs typeface="+mn-cs"/>
              </a:rPr>
              <a:t>vNum;Point verteces[100</a:t>
            </a:r>
            <a:r>
              <a:rPr kumimoji="0" lang="en-US" altLang="zh-CN" sz="2400" b="0" i="0" u="none" strike="noStrike" kern="0" cap="none" spc="0" normalizeH="0" baseline="0" noProof="1"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1">
                <a:ln>
                  <a:noFill/>
                </a:ln>
                <a:solidFill>
                  <a:schemeClr val="tx1"/>
                </a:solidFill>
                <a:effectLst/>
                <a:uLnTx/>
                <a:uFillTx/>
                <a:latin typeface="+mn-lt"/>
                <a:ea typeface="+mn-ea"/>
                <a:cs typeface="+mn-cs"/>
              </a:rPr>
              <a:t> };</a:t>
            </a:r>
            <a:r>
              <a:rPr kumimoji="0" lang="en-US" altLang="zh-CN" sz="2000" b="1" i="0" u="none" strike="noStrike" kern="0" cap="none" spc="0" normalizeH="0" baseline="0" noProof="1">
                <a:ln>
                  <a:noFill/>
                </a:ln>
                <a:solidFill>
                  <a:srgbClr val="00800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0" cap="none" spc="0" normalizeH="0" baseline="0" noProof="1">
                <a:ln>
                  <a:noFill/>
                </a:ln>
                <a:solidFill>
                  <a:srgbClr val="008000"/>
                </a:solidFill>
                <a:effectLst/>
                <a:uLnTx/>
                <a:uFillTx/>
                <a:latin typeface="楷体" panose="02010609060101010101" pitchFamily="49" charset="-122"/>
                <a:ea typeface="楷体" panose="02010609060101010101" pitchFamily="49" charset="-122"/>
                <a:cs typeface="+mn-cs"/>
              </a:rPr>
              <a:t>顶点个数和</a:t>
            </a:r>
            <a:r>
              <a:rPr kumimoji="0" lang="zh-CN" altLang="en-US" sz="2000" b="1" i="0" u="none" strike="noStrike" kern="0" cap="none" spc="0" normalizeH="0" baseline="0" noProof="1" smtClean="0">
                <a:ln>
                  <a:noFill/>
                </a:ln>
                <a:solidFill>
                  <a:srgbClr val="008000"/>
                </a:solidFill>
                <a:effectLst/>
                <a:uLnTx/>
                <a:uFillTx/>
                <a:latin typeface="楷体" panose="02010609060101010101" pitchFamily="49" charset="-122"/>
                <a:ea typeface="楷体" panose="02010609060101010101" pitchFamily="49" charset="-122"/>
                <a:cs typeface="+mn-cs"/>
              </a:rPr>
              <a:t>坐标</a:t>
            </a:r>
            <a:endParaRPr kumimoji="0" lang="en-US" altLang="zh-CN" sz="2000" b="1" i="0" u="none" strike="noStrike" kern="0" cap="none" spc="0" normalizeH="0" baseline="0" noProof="1">
              <a:ln>
                <a:noFill/>
              </a:ln>
              <a:solidFill>
                <a:srgbClr val="008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en-US" altLang="zh-CN" sz="24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逐点判断法填充不规则多边形</a:t>
            </a:r>
            <a:r>
              <a:rPr kumimoji="0" lang="en-US" altLang="zh-CN"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,p</a:t>
            </a:r>
            <a:r>
              <a:rPr kumimoji="0" lang="zh-CN" altLang="en-US"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为存储多边形形状信息的结构体</a:t>
            </a:r>
            <a:r>
              <a:rPr kumimoji="0" lang="en-US" altLang="zh-CN"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,Color</a:t>
            </a:r>
            <a:r>
              <a:rPr kumimoji="0" lang="zh-CN" altLang="en-US"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为多边形填充颜色，</a:t>
            </a:r>
            <a:r>
              <a:rPr kumimoji="0" lang="en-US" altLang="zh-CN"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bkColor</a:t>
            </a:r>
            <a:r>
              <a:rPr kumimoji="0" lang="zh-CN" altLang="en-US" sz="2000" b="1" i="0" u="none" strike="noStrike" kern="0" cap="none" spc="0" normalizeH="0" baseline="0" noProof="0" smtClean="0">
                <a:ln>
                  <a:noFill/>
                </a:ln>
                <a:solidFill>
                  <a:srgbClr val="008000"/>
                </a:solidFill>
                <a:effectLst/>
                <a:uLnTx/>
                <a:uFillTx/>
                <a:latin typeface="楷体" panose="02010609060101010101" pitchFamily="49" charset="-122"/>
                <a:ea typeface="楷体" panose="02010609060101010101" pitchFamily="49" charset="-122"/>
                <a:cs typeface="+mn-cs"/>
              </a:rPr>
              <a:t>为背景颜色</a:t>
            </a:r>
            <a:r>
              <a:rPr kumimoji="0" lang="en-US" altLang="zh-CN" sz="20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20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0" lang="en-US" altLang="zh-CN" sz="2400" b="0" i="0" u="none" strike="noStrike" kern="0" cap="none" spc="0" normalizeH="0" baseline="0" noProof="1" smtClean="0">
                <a:ln>
                  <a:noFill/>
                </a:ln>
                <a:solidFill>
                  <a:schemeClr val="tx1"/>
                </a:solidFill>
                <a:effectLst/>
                <a:uLnTx/>
                <a:uFillTx/>
                <a:latin typeface="+mn-lt"/>
                <a:ea typeface="+mn-ea"/>
                <a:cs typeface="+mn-cs"/>
              </a:rPr>
              <a:t>void </a:t>
            </a:r>
            <a:r>
              <a:rPr kumimoji="0" lang="en-US" altLang="zh-CN" sz="2400" b="0" i="0" u="none" strike="noStrike" kern="0" cap="none" spc="0" normalizeH="0" baseline="0" noProof="1">
                <a:ln>
                  <a:noFill/>
                </a:ln>
                <a:solidFill>
                  <a:schemeClr val="tx1"/>
                </a:solidFill>
                <a:effectLst/>
                <a:uLnTx/>
                <a:uFillTx/>
                <a:latin typeface="+mn-lt"/>
                <a:ea typeface="+mn-ea"/>
                <a:cs typeface="+mn-cs"/>
              </a:rPr>
              <a:t>FillPolygon(Polygon </a:t>
            </a:r>
            <a:r>
              <a:rPr kumimoji="0" lang="en-US" altLang="zh-CN" sz="2400" b="0" i="0" u="none" strike="noStrike" kern="0" cap="none" spc="0" normalizeH="0" baseline="0" noProof="1" smtClean="0">
                <a:ln>
                  <a:noFill/>
                </a:ln>
                <a:solidFill>
                  <a:schemeClr val="tx1"/>
                </a:solidFill>
                <a:effectLst/>
                <a:uLnTx/>
                <a:uFillTx/>
                <a:latin typeface="+mn-lt"/>
                <a:ea typeface="+mn-ea"/>
                <a:cs typeface="+mn-cs"/>
              </a:rPr>
              <a:t>P,int Color,int bkColor)</a:t>
            </a:r>
            <a:endParaRPr kumimoji="0" lang="en-US" altLang="zh-CN" sz="2400" b="0" i="0" u="none" strike="noStrike" kern="0" cap="none" spc="0" normalizeH="0" baseline="0" noProof="1"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0" lang="en-US" altLang="zh-CN" sz="2400" b="0" i="0" u="none" strike="noStrike" kern="0" cap="none" spc="0" normalizeH="0" baseline="0" noProof="1" smtClean="0">
                <a:ln>
                  <a:noFill/>
                </a:ln>
                <a:solidFill>
                  <a:schemeClr val="tx1"/>
                </a:solidFill>
                <a:effectLst/>
                <a:uLnTx/>
                <a:uFillTx/>
                <a:latin typeface="+mn-lt"/>
                <a:ea typeface="+mn-ea"/>
                <a:cs typeface="+mn-cs"/>
              </a:rPr>
              <a:t>{</a:t>
            </a:r>
            <a:endParaRPr kumimoji="0" lang="en-US" altLang="zh-CN" sz="2400" b="0" i="0" u="none" strike="noStrike" kern="0" cap="none" spc="0" normalizeH="0" baseline="0" noProof="1">
              <a:ln>
                <a:noFill/>
              </a:ln>
              <a:solidFill>
                <a:schemeClr val="tx1"/>
              </a:solidFill>
              <a:effectLst/>
              <a:uLnTx/>
              <a:uFillTx/>
              <a:latin typeface="+mn-lt"/>
              <a:ea typeface="+mn-ea"/>
              <a:cs typeface="+mn-cs"/>
            </a:endParaRPr>
          </a:p>
          <a:p>
            <a:pPr marL="0" marR="0" lvl="0" indent="719455"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0" cap="none" spc="0" normalizeH="0" baseline="0" noProof="1" smtClean="0">
                <a:ln>
                  <a:noFill/>
                </a:ln>
                <a:solidFill>
                  <a:schemeClr val="tx1"/>
                </a:solidFill>
                <a:effectLst/>
                <a:uLnTx/>
                <a:uFillTx/>
                <a:latin typeface="+mn-lt"/>
                <a:ea typeface="+mn-ea"/>
                <a:cs typeface="+mn-cs"/>
              </a:rPr>
              <a:t>for </a:t>
            </a:r>
            <a:r>
              <a:rPr kumimoji="0" lang="en-US" altLang="zh-CN" sz="2400" b="0" i="0" u="none" strike="noStrike" kern="0" cap="none" spc="0" normalizeH="0" baseline="0" noProof="1">
                <a:ln>
                  <a:noFill/>
                </a:ln>
                <a:solidFill>
                  <a:schemeClr val="tx1"/>
                </a:solidFill>
                <a:effectLst/>
                <a:uLnTx/>
                <a:uFillTx/>
                <a:latin typeface="+mn-lt"/>
                <a:ea typeface="+mn-ea"/>
                <a:cs typeface="+mn-cs"/>
              </a:rPr>
              <a:t>(y=ymin;y&lt;=ymax;y++)</a:t>
            </a:r>
            <a:endParaRPr kumimoji="0" lang="en-US" altLang="zh-CN" sz="2400" b="0" i="0" u="none" strike="noStrike" kern="0" cap="none" spc="0" normalizeH="0" baseline="0" noProof="1">
              <a:ln>
                <a:noFill/>
              </a:ln>
              <a:solidFill>
                <a:schemeClr val="tx1"/>
              </a:solidFill>
              <a:effectLst/>
              <a:uLnTx/>
              <a:uFillTx/>
              <a:latin typeface="+mn-lt"/>
              <a:ea typeface="+mn-ea"/>
              <a:cs typeface="+mn-cs"/>
            </a:endParaRPr>
          </a:p>
          <a:p>
            <a:pPr marL="0" marR="0" lvl="0" indent="719455"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0" cap="none" spc="0" normalizeH="0" baseline="0" noProof="1">
                <a:ln>
                  <a:noFill/>
                </a:ln>
                <a:solidFill>
                  <a:schemeClr val="tx1"/>
                </a:solidFill>
                <a:effectLst/>
                <a:uLnTx/>
                <a:uFillTx/>
                <a:latin typeface="+mn-lt"/>
                <a:ea typeface="+mn-ea"/>
                <a:cs typeface="+mn-cs"/>
              </a:rPr>
              <a:t>	</a:t>
            </a:r>
            <a:r>
              <a:rPr kumimoji="0" lang="en-US" altLang="zh-CN" sz="2400" b="0" i="0" u="none" strike="noStrike" kern="0" cap="none" spc="0" normalizeH="0" baseline="0" noProof="1" smtClean="0">
                <a:ln>
                  <a:noFill/>
                </a:ln>
                <a:solidFill>
                  <a:schemeClr val="tx1"/>
                </a:solidFill>
                <a:effectLst/>
                <a:uLnTx/>
                <a:uFillTx/>
                <a:latin typeface="+mn-lt"/>
                <a:ea typeface="+mn-ea"/>
                <a:cs typeface="+mn-cs"/>
              </a:rPr>
              <a:t>for </a:t>
            </a:r>
            <a:r>
              <a:rPr kumimoji="0" lang="en-US" altLang="zh-CN" sz="2400" b="0" i="0" u="none" strike="noStrike" kern="0" cap="none" spc="0" normalizeH="0" baseline="0" noProof="1">
                <a:ln>
                  <a:noFill/>
                </a:ln>
                <a:solidFill>
                  <a:schemeClr val="tx1"/>
                </a:solidFill>
                <a:effectLst/>
                <a:uLnTx/>
                <a:uFillTx/>
                <a:latin typeface="+mn-lt"/>
                <a:ea typeface="+mn-ea"/>
                <a:cs typeface="+mn-cs"/>
              </a:rPr>
              <a:t>(x=xmin;x&lt;=xmax;x++)</a:t>
            </a:r>
            <a:endParaRPr kumimoji="0" lang="en-US" altLang="zh-CN" sz="2400" b="0" i="0" u="none" strike="noStrike" kern="0" cap="none" spc="0" normalizeH="0" baseline="0" noProof="1">
              <a:ln>
                <a:noFill/>
              </a:ln>
              <a:solidFill>
                <a:schemeClr val="tx1"/>
              </a:solidFill>
              <a:effectLst/>
              <a:uLnTx/>
              <a:uFillTx/>
              <a:latin typeface="+mn-lt"/>
              <a:ea typeface="+mn-ea"/>
              <a:cs typeface="+mn-cs"/>
            </a:endParaRPr>
          </a:p>
          <a:p>
            <a:pPr marL="0" marR="0" lvl="0" indent="719455"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0" cap="none" spc="0" normalizeH="0" baseline="0" noProof="1">
                <a:ln>
                  <a:noFill/>
                </a:ln>
                <a:solidFill>
                  <a:schemeClr val="tx1"/>
                </a:solidFill>
                <a:effectLst/>
                <a:uLnTx/>
                <a:uFillTx/>
                <a:latin typeface="+mn-lt"/>
                <a:ea typeface="+mn-ea"/>
                <a:cs typeface="+mn-cs"/>
              </a:rPr>
              <a:t>         if (</a:t>
            </a:r>
            <a:r>
              <a:rPr kumimoji="0" lang="en-US" altLang="zh-CN" sz="2400" b="0" i="0" u="none" strike="noStrike" kern="0" cap="none" spc="0" normalizeH="0" baseline="0" noProof="1">
                <a:ln>
                  <a:noFill/>
                </a:ln>
                <a:solidFill>
                  <a:srgbClr val="FF0000"/>
                </a:solidFill>
                <a:effectLst/>
                <a:uLnTx/>
                <a:uFillTx/>
                <a:latin typeface="+mn-lt"/>
                <a:ea typeface="+mn-ea"/>
                <a:cs typeface="+mn-cs"/>
              </a:rPr>
              <a:t>IsInside(P,x,y</a:t>
            </a:r>
            <a:r>
              <a:rPr kumimoji="0" lang="en-US" altLang="zh-CN" sz="2400" b="0" i="0" u="none" strike="noStrike" kern="0" cap="none" spc="0" normalizeH="0" baseline="0" noProof="1" smtClean="0">
                <a:ln>
                  <a:noFill/>
                </a:ln>
                <a:solidFill>
                  <a:srgbClr val="FF0000"/>
                </a:solidFill>
                <a:effectLst/>
                <a:uLnTx/>
                <a:uFillTx/>
                <a:latin typeface="+mn-lt"/>
                <a:ea typeface="+mn-ea"/>
                <a:cs typeface="+mn-cs"/>
              </a:rPr>
              <a:t>)==true</a:t>
            </a:r>
            <a:r>
              <a:rPr kumimoji="0" lang="en-US" altLang="zh-CN" sz="2400" b="0" i="0" u="none" strike="noStrike" kern="0" cap="none" spc="0" normalizeH="0" baseline="0" noProof="1" smtClean="0">
                <a:ln>
                  <a:noFill/>
                </a:ln>
                <a:solidFill>
                  <a:schemeClr val="tx1"/>
                </a:solidFill>
                <a:effectLst/>
                <a:uLnTx/>
                <a:uFillTx/>
                <a:latin typeface="+mn-lt"/>
                <a:ea typeface="+mn-ea"/>
                <a:cs typeface="+mn-cs"/>
              </a:rPr>
              <a:t>)  </a:t>
            </a:r>
            <a:r>
              <a:rPr kumimoji="0" lang="en-US" altLang="zh-CN" sz="2400" b="0" i="0" u="none" strike="noStrike" kern="0" cap="none" spc="0" normalizeH="0" baseline="0" noProof="1">
                <a:ln>
                  <a:noFill/>
                </a:ln>
                <a:solidFill>
                  <a:schemeClr val="tx1"/>
                </a:solidFill>
                <a:effectLst/>
                <a:uLnTx/>
                <a:uFillTx/>
                <a:latin typeface="+mn-lt"/>
                <a:ea typeface="+mn-ea"/>
                <a:cs typeface="+mn-cs"/>
              </a:rPr>
              <a:t>PutPixel(x,y,Color);</a:t>
            </a:r>
            <a:endParaRPr kumimoji="0" lang="en-US" altLang="zh-CN" sz="2400" b="0" i="0" u="none" strike="noStrike" kern="0" cap="none" spc="0" normalizeH="0" baseline="0" noProof="1">
              <a:ln>
                <a:noFill/>
              </a:ln>
              <a:solidFill>
                <a:schemeClr val="tx1"/>
              </a:solidFill>
              <a:effectLst/>
              <a:uLnTx/>
              <a:uFillTx/>
              <a:latin typeface="+mn-lt"/>
              <a:ea typeface="+mn-ea"/>
              <a:cs typeface="+mn-cs"/>
            </a:endParaRPr>
          </a:p>
          <a:p>
            <a:pPr marL="0" marR="0" lvl="0" indent="719455"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0" cap="none" spc="0" normalizeH="0" baseline="0" noProof="1">
                <a:ln>
                  <a:noFill/>
                </a:ln>
                <a:solidFill>
                  <a:schemeClr val="tx1"/>
                </a:solidFill>
                <a:effectLst/>
                <a:uLnTx/>
                <a:uFillTx/>
                <a:latin typeface="+mn-lt"/>
                <a:ea typeface="+mn-ea"/>
                <a:cs typeface="+mn-cs"/>
              </a:rPr>
              <a:t>         else                      </a:t>
            </a:r>
            <a:r>
              <a:rPr kumimoji="0" lang="en-US" altLang="zh-CN" sz="2400" b="0" i="0" u="none" strike="noStrike" kern="0" cap="none" spc="0" normalizeH="0" baseline="0" noProof="1" smtClean="0">
                <a:ln>
                  <a:noFill/>
                </a:ln>
                <a:solidFill>
                  <a:schemeClr val="tx1"/>
                </a:solidFill>
                <a:effectLst/>
                <a:uLnTx/>
                <a:uFillTx/>
                <a:latin typeface="+mn-lt"/>
                <a:ea typeface="+mn-ea"/>
                <a:cs typeface="+mn-cs"/>
              </a:rPr>
              <a:t>            PutPixel(x,y,bkColor);</a:t>
            </a:r>
            <a:endParaRPr kumimoji="0" lang="en-US" altLang="zh-CN" sz="2400" b="0" i="0" u="none" strike="noStrike" kern="0" cap="none" spc="0" normalizeH="0" baseline="0" noProof="1" smtClean="0">
              <a:ln>
                <a:noFill/>
              </a:ln>
              <a:solidFill>
                <a:schemeClr val="tx1"/>
              </a:solidFill>
              <a:effectLst/>
              <a:uLnTx/>
              <a:uFillTx/>
              <a:latin typeface="+mn-lt"/>
              <a:ea typeface="+mn-ea"/>
              <a:cs typeface="+mn-cs"/>
            </a:endParaRPr>
          </a:p>
          <a:p>
            <a:pPr marL="0" marR="0" lvl="0" indent="719455"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0" cap="none" spc="0" normalizeH="0" baseline="0" noProof="1" smtClean="0">
                <a:ln>
                  <a:noFill/>
                </a:ln>
                <a:solidFill>
                  <a:schemeClr val="tx1"/>
                </a:solidFill>
                <a:effectLst/>
                <a:uLnTx/>
                <a:uFillTx/>
                <a:latin typeface="+mn-lt"/>
                <a:ea typeface="+mn-ea"/>
                <a:cs typeface="+mn-cs"/>
              </a:rPr>
              <a:t>}</a:t>
            </a:r>
            <a:endParaRPr kumimoji="0" lang="en-US" altLang="zh-CN" sz="2400" b="1" i="0" u="none" strike="noStrike" kern="0" cap="none" spc="0" normalizeH="0" baseline="0" noProof="1">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 name="标题 1"/>
          <p:cNvSpPr txBox="1">
            <a:spLocks noChangeArrowheads="1"/>
          </p:cNvSpPr>
          <p:nvPr/>
        </p:nvSpPr>
        <p:spPr>
          <a:xfrm>
            <a:off x="457200" y="274638"/>
            <a:ext cx="8229600" cy="1143000"/>
          </a:xfrm>
          <a:prstGeom prst="rect">
            <a:avLst/>
          </a:prstGeom>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rPr>
              <a:t>3.4.1  </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多边形扫描转换</a:t>
            </a:r>
            <a:r>
              <a:rPr kumimoji="0" lang="en-US" altLang="zh-CN" sz="3200" b="1" i="0" u="none" strike="noStrike" kern="0" cap="none" spc="0" normalizeH="0" baseline="0" noProof="1">
                <a:ln>
                  <a:noFill/>
                </a:ln>
                <a:solidFill>
                  <a:schemeClr val="tx2"/>
                </a:solidFill>
                <a:effectLst/>
                <a:uLnTx/>
                <a:uFillTx/>
                <a:latin typeface="楷体" panose="02010609060101010101" pitchFamily="49" charset="-122"/>
                <a:ea typeface="楷体" panose="02010609060101010101" pitchFamily="49" charset="-122"/>
                <a:cs typeface="+mj-cs"/>
                <a:sym typeface="+mn-ea"/>
              </a:rPr>
              <a:t>-</a:t>
            </a:r>
            <a:r>
              <a:rPr kumimoji="0" lang="zh-CN" altLang="en-US" sz="3200" b="1" i="0" u="none" strike="noStrike" kern="0" cap="none" spc="0" normalizeH="0" baseline="0" noProof="1" smtClean="0">
                <a:ln>
                  <a:noFill/>
                </a:ln>
                <a:solidFill>
                  <a:schemeClr val="tx2"/>
                </a:solidFill>
                <a:effectLst/>
                <a:uLnTx/>
                <a:uFillTx/>
                <a:latin typeface="楷体" panose="02010609060101010101" pitchFamily="49" charset="-122"/>
                <a:ea typeface="楷体" panose="02010609060101010101" pitchFamily="49" charset="-122"/>
                <a:cs typeface="+mj-cs"/>
                <a:sym typeface="+mn-ea"/>
              </a:rPr>
              <a:t>逐点判断法</a:t>
            </a:r>
            <a:endParaRPr kumimoji="0" lang="zh-CN" altLang="en-US" sz="3200" b="1" i="0" u="none" strike="noStrike" kern="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latin typeface="Times New Roman" panose="02020603050405020304" pitchFamily="18" charset="0"/>
                <a:sym typeface="+mn-ea"/>
              </a:rPr>
              <a:t>3.6 </a:t>
            </a:r>
            <a:r>
              <a:rPr lang="zh-CN" altLang="en-US" dirty="0">
                <a:latin typeface="Times New Roman" panose="02020603050405020304" pitchFamily="18" charset="0"/>
                <a:sym typeface="+mn-ea"/>
              </a:rPr>
              <a:t>反走样</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走样现象</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常用反走样技术</a:t>
            </a:r>
            <a:endParaRPr lang="zh-CN" altLang="en-US"/>
          </a:p>
        </p:txBody>
      </p:sp>
      <p:sp>
        <p:nvSpPr>
          <p:cNvPr id="3" name="内容占位符 2"/>
          <p:cNvSpPr>
            <a:spLocks noGrp="1"/>
          </p:cNvSpPr>
          <p:nvPr>
            <p:ph idx="1"/>
          </p:nvPr>
        </p:nvSpPr>
        <p:spPr/>
        <p:txBody>
          <a:bodyPr/>
          <a:p>
            <a:pPr marL="342900" lvl="1" indent="-342900" algn="l" eaLnBrk="1" hangingPunct="1">
              <a:buClrTx/>
              <a:buSzTx/>
              <a:buFontTx/>
              <a:buChar char="•"/>
            </a:pPr>
            <a:r>
              <a:rPr lang="en-US" altLang="zh-CN" sz="2800" b="1" dirty="0">
                <a:latin typeface="Times New Roman" panose="02020603050405020304" pitchFamily="18" charset="0"/>
                <a:cs typeface="+mn-cs"/>
                <a:sym typeface="+mn-ea"/>
              </a:rPr>
              <a:t>2.线段反走样</a:t>
            </a:r>
            <a:endParaRPr lang="en-US" altLang="zh-CN" sz="2800" b="1" dirty="0">
              <a:latin typeface="Times New Roman" panose="02020603050405020304" pitchFamily="18" charset="0"/>
              <a:ea typeface="楷体" panose="02010609060101010101" pitchFamily="49" charset="-122"/>
              <a:cs typeface="+mn-cs"/>
            </a:endParaRPr>
          </a:p>
          <a:p>
            <a:pPr lvl="1" eaLnBrk="1" hangingPunct="1"/>
            <a:r>
              <a:rPr lang="zh-CN" altLang="en-US" b="1" dirty="0">
                <a:solidFill>
                  <a:srgbClr val="0070C0"/>
                </a:solidFill>
                <a:cs typeface="楷体" panose="02010609060101010101" pitchFamily="49" charset="-122"/>
                <a:sym typeface="+mn-ea"/>
              </a:rPr>
              <a:t>加权区域采样</a:t>
            </a:r>
            <a:r>
              <a:rPr lang="zh-CN" altLang="en-US" b="1" dirty="0">
                <a:cs typeface="楷体" panose="02010609060101010101" pitchFamily="49" charset="-122"/>
                <a:sym typeface="+mn-ea"/>
              </a:rPr>
              <a:t>：利用人眼视觉特性，通过加权平均的方法， 调节像素的亮度等级以产生模糊的边界</a:t>
            </a:r>
            <a:endParaRPr lang="zh-CN" altLang="en-US" b="1" dirty="0">
              <a:cs typeface="楷体" panose="02010609060101010101" pitchFamily="49"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图片 102"/>
          <p:cNvPicPr/>
          <p:nvPr>
            <p:custDataLst>
              <p:tags r:id="rId1"/>
            </p:custDataLst>
          </p:nvPr>
        </p:nvPicPr>
        <p:blipFill>
          <a:blip r:embed="rId2"/>
          <a:stretch>
            <a:fillRect/>
          </a:stretch>
        </p:blipFill>
        <p:spPr>
          <a:xfrm>
            <a:off x="4932045" y="1772920"/>
            <a:ext cx="2407285" cy="846455"/>
          </a:xfrm>
          <a:prstGeom prst="rect">
            <a:avLst/>
          </a:prstGeom>
          <a:noFill/>
          <a:ln w="9525">
            <a:noFill/>
          </a:ln>
        </p:spPr>
      </p:pic>
      <p:sp>
        <p:nvSpPr>
          <p:cNvPr id="2" name="标题 1"/>
          <p:cNvSpPr>
            <a:spLocks noGrp="1"/>
          </p:cNvSpPr>
          <p:nvPr>
            <p:ph type="title"/>
          </p:nvPr>
        </p:nvSpPr>
        <p:spPr/>
        <p:txBody>
          <a:bodyPr/>
          <a:p>
            <a:r>
              <a:rPr lang="en-US" altLang="zh-CN" sz="3200" dirty="0">
                <a:latin typeface="Times New Roman" panose="02020603050405020304" pitchFamily="18" charset="0"/>
                <a:sym typeface="+mn-ea"/>
              </a:rPr>
              <a:t>wu反走样算法</a:t>
            </a:r>
            <a:r>
              <a:rPr lang="zh-CN" altLang="en-US" sz="3200" dirty="0">
                <a:latin typeface="Times New Roman" panose="02020603050405020304" pitchFamily="18" charset="0"/>
                <a:sym typeface="+mn-ea"/>
              </a:rPr>
              <a:t>（补充）</a:t>
            </a:r>
            <a:endParaRPr lang="zh-CN" altLang="en-US" sz="3200" dirty="0">
              <a:latin typeface="Times New Roman" panose="02020603050405020304" pitchFamily="18" charset="0"/>
              <a:sym typeface="+mn-ea"/>
            </a:endParaRPr>
          </a:p>
        </p:txBody>
      </p:sp>
      <p:sp>
        <p:nvSpPr>
          <p:cNvPr id="3" name="内容占位符 2"/>
          <p:cNvSpPr>
            <a:spLocks noGrp="1"/>
          </p:cNvSpPr>
          <p:nvPr>
            <p:ph idx="1"/>
          </p:nvPr>
        </p:nvSpPr>
        <p:spPr>
          <a:xfrm>
            <a:off x="195580" y="1352550"/>
            <a:ext cx="8729345" cy="4050030"/>
          </a:xfrm>
        </p:spPr>
        <p:txBody>
          <a:bodyPr/>
          <a:p>
            <a:pPr marL="313055" lvl="1" indent="-457200" algn="l" latinLnBrk="0">
              <a:lnSpc>
                <a:spcPct val="100000"/>
              </a:lnSpc>
              <a:spcBef>
                <a:spcPts val="600"/>
              </a:spcBef>
              <a:spcAft>
                <a:spcPts val="600"/>
              </a:spcAft>
              <a:buFont typeface="Wingdings" panose="05000000000000000000" charset="0"/>
              <a:buChar char=""/>
            </a:pPr>
            <a:r>
              <a:rPr lang="en-US" altLang="zh-CN" sz="2600" b="1" dirty="0">
                <a:latin typeface="Times New Roman" panose="02020603050405020304" pitchFamily="18" charset="0"/>
                <a:cs typeface="Times New Roman" panose="02020603050405020304" pitchFamily="18" charset="0"/>
                <a:sym typeface="+mn-ea"/>
              </a:rPr>
              <a:t>武筱林</a:t>
            </a:r>
            <a:r>
              <a:rPr lang="zh-CN" altLang="en-US" sz="2600" b="1" dirty="0">
                <a:latin typeface="Times New Roman" panose="02020603050405020304" pitchFamily="18" charset="0"/>
                <a:cs typeface="Times New Roman" panose="02020603050405020304" pitchFamily="18" charset="0"/>
                <a:sym typeface="+mn-ea"/>
              </a:rPr>
              <a:t>于</a:t>
            </a:r>
            <a:r>
              <a:rPr lang="en-US" altLang="zh-CN" sz="2600" b="1" dirty="0">
                <a:latin typeface="Times New Roman" panose="02020603050405020304" pitchFamily="18" charset="0"/>
                <a:cs typeface="Times New Roman" panose="02020603050405020304" pitchFamily="18" charset="0"/>
                <a:sym typeface="+mn-ea"/>
              </a:rPr>
              <a:t>1991</a:t>
            </a:r>
            <a:r>
              <a:rPr lang="zh-CN" altLang="en-US" sz="2600" b="1" dirty="0">
                <a:latin typeface="Times New Roman" panose="02020603050405020304" pitchFamily="18" charset="0"/>
                <a:cs typeface="Times New Roman" panose="02020603050405020304" pitchFamily="18" charset="0"/>
                <a:sym typeface="+mn-ea"/>
              </a:rPr>
              <a:t>年提出</a:t>
            </a:r>
            <a:r>
              <a:rPr lang="en-US" altLang="zh-CN" sz="2600" b="1" dirty="0">
                <a:latin typeface="Times New Roman" panose="02020603050405020304" pitchFamily="18" charset="0"/>
                <a:cs typeface="Times New Roman" panose="02020603050405020304" pitchFamily="18" charset="0"/>
                <a:sym typeface="+mn-ea"/>
              </a:rPr>
              <a:t>Efficient Antialiasing Technique</a:t>
            </a:r>
            <a:endParaRPr lang="zh-CN" altLang="en-US" sz="2600" b="1" dirty="0">
              <a:latin typeface="Times New Roman" panose="02020603050405020304" pitchFamily="18" charset="0"/>
              <a:cs typeface="Times New Roman" panose="02020603050405020304" pitchFamily="18" charset="0"/>
              <a:sym typeface="+mn-ea"/>
            </a:endParaRPr>
          </a:p>
          <a:p>
            <a:pPr marL="313055" lvl="1" indent="-457200" algn="l" latinLnBrk="0">
              <a:lnSpc>
                <a:spcPct val="100000"/>
              </a:lnSpc>
              <a:spcBef>
                <a:spcPts val="600"/>
              </a:spcBef>
              <a:spcAft>
                <a:spcPts val="600"/>
              </a:spcAft>
              <a:buFont typeface="Wingdings" panose="05000000000000000000" charset="0"/>
              <a:buChar char=""/>
            </a:pPr>
            <a:endParaRPr lang="zh-CN" altLang="en-US" sz="2600" b="1" dirty="0">
              <a:latin typeface="Times New Roman" panose="02020603050405020304" pitchFamily="18" charset="0"/>
              <a:cs typeface="Times New Roman" panose="02020603050405020304" pitchFamily="18" charset="0"/>
              <a:sym typeface="+mn-ea"/>
            </a:endParaRPr>
          </a:p>
          <a:p>
            <a:pPr marL="313055" lvl="1" indent="-457200" algn="l" latinLnBrk="0">
              <a:lnSpc>
                <a:spcPct val="100000"/>
              </a:lnSpc>
              <a:spcBef>
                <a:spcPts val="600"/>
              </a:spcBef>
              <a:spcAft>
                <a:spcPts val="600"/>
              </a:spcAft>
              <a:buFont typeface="Wingdings" panose="05000000000000000000" charset="0"/>
              <a:buChar char=""/>
            </a:pPr>
            <a:endParaRPr lang="zh-CN" altLang="en-US" sz="2600" b="1" dirty="0">
              <a:latin typeface="Times New Roman" panose="02020603050405020304" pitchFamily="18" charset="0"/>
              <a:cs typeface="Times New Roman" panose="02020603050405020304" pitchFamily="18" charset="0"/>
              <a:sym typeface="+mn-ea"/>
            </a:endParaRPr>
          </a:p>
          <a:p>
            <a:pPr marL="0" lvl="1" indent="0" algn="just" latinLnBrk="0">
              <a:lnSpc>
                <a:spcPct val="100000"/>
              </a:lnSpc>
              <a:spcBef>
                <a:spcPts val="600"/>
              </a:spcBef>
              <a:spcAft>
                <a:spcPts val="600"/>
              </a:spcAft>
              <a:buFont typeface="Wingdings" panose="05000000000000000000" charset="0"/>
              <a:buNone/>
            </a:pPr>
            <a:r>
              <a:rPr lang="en-US" altLang="zh-CN" sz="2600" b="1" dirty="0">
                <a:latin typeface="Times New Roman" panose="02020603050405020304" pitchFamily="18" charset="0"/>
                <a:cs typeface="Times New Roman" panose="02020603050405020304" pitchFamily="18" charset="0"/>
                <a:sym typeface="+mn-ea"/>
              </a:rPr>
              <a:t> </a:t>
            </a:r>
            <a:endParaRPr lang="en-US" altLang="zh-CN" sz="2600" b="1" dirty="0">
              <a:latin typeface="Times New Roman" panose="02020603050405020304" pitchFamily="18" charset="0"/>
              <a:cs typeface="Times New Roman" panose="02020603050405020304" pitchFamily="18" charset="0"/>
              <a:sym typeface="+mn-ea"/>
            </a:endParaRPr>
          </a:p>
          <a:p>
            <a:pPr marL="313055" lvl="1" indent="-457200" algn="just" latinLnBrk="0">
              <a:lnSpc>
                <a:spcPct val="100000"/>
              </a:lnSpc>
              <a:spcBef>
                <a:spcPts val="600"/>
              </a:spcBef>
              <a:spcAft>
                <a:spcPts val="600"/>
              </a:spcAft>
              <a:buFont typeface="Wingdings" panose="05000000000000000000" charset="0"/>
              <a:buChar char=""/>
            </a:pPr>
            <a:endParaRPr lang="en-US" altLang="zh-CN" sz="2600" b="1" dirty="0">
              <a:latin typeface="Times New Roman" panose="02020603050405020304" pitchFamily="18" charset="0"/>
              <a:cs typeface="Times New Roman" panose="02020603050405020304" pitchFamily="18" charset="0"/>
              <a:sym typeface="+mn-ea"/>
            </a:endParaRPr>
          </a:p>
          <a:p>
            <a:pPr marL="313055" lvl="1" indent="-457200" algn="just" latinLnBrk="0">
              <a:lnSpc>
                <a:spcPct val="100000"/>
              </a:lnSpc>
              <a:spcBef>
                <a:spcPts val="600"/>
              </a:spcBef>
              <a:spcAft>
                <a:spcPts val="600"/>
              </a:spcAft>
              <a:buFont typeface="Wingdings" panose="05000000000000000000" charset="0"/>
              <a:buChar char=""/>
            </a:pPr>
            <a:r>
              <a:rPr lang="en-US" altLang="zh-CN" sz="2600" b="1" dirty="0">
                <a:latin typeface="Times New Roman" panose="02020603050405020304" pitchFamily="18" charset="0"/>
                <a:cs typeface="Times New Roman" panose="02020603050405020304" pitchFamily="18" charset="0"/>
                <a:sym typeface="+mn-ea"/>
              </a:rPr>
              <a:t>Wu</a:t>
            </a:r>
            <a:r>
              <a:rPr lang="zh-CN" altLang="en-US" sz="2600" b="1" dirty="0">
                <a:latin typeface="Times New Roman" panose="02020603050405020304" pitchFamily="18" charset="0"/>
                <a:cs typeface="Times New Roman" panose="02020603050405020304" pitchFamily="18" charset="0"/>
                <a:sym typeface="+mn-ea"/>
              </a:rPr>
              <a:t>反走样算法采用空间混色原理来对走样进行修正：即根据像素与理想直线的距离，对相邻两个像素的亮度等级进行调节</a:t>
            </a:r>
            <a:endParaRPr lang="zh-CN" altLang="en-US" sz="2600" b="1" dirty="0">
              <a:latin typeface="Times New Roman" panose="02020603050405020304" pitchFamily="18" charset="0"/>
              <a:cs typeface="Times New Roman" panose="02020603050405020304" pitchFamily="18" charset="0"/>
              <a:sym typeface="+mn-ea"/>
            </a:endParaRPr>
          </a:p>
          <a:p>
            <a:pPr marL="770255" lvl="2" indent="-457200" algn="just" latinLnBrk="0">
              <a:lnSpc>
                <a:spcPct val="100000"/>
              </a:lnSpc>
              <a:spcBef>
                <a:spcPts val="600"/>
              </a:spcBef>
              <a:spcAft>
                <a:spcPts val="600"/>
              </a:spcAft>
              <a:buFont typeface="Arial" panose="020B0604020202020204" pitchFamily="34" charset="0"/>
              <a:buChar char="‒"/>
            </a:pPr>
            <a:r>
              <a:rPr lang="zh-CN" altLang="en-US" sz="2165" b="1" dirty="0">
                <a:latin typeface="Times New Roman" panose="02020603050405020304" pitchFamily="18" charset="0"/>
                <a:cs typeface="Times New Roman" panose="02020603050405020304" pitchFamily="18" charset="0"/>
                <a:sym typeface="+mn-ea"/>
              </a:rPr>
              <a:t>空间混色原理指出，人眼对某一区域颜色的识别是取这个区域颜色的平均值。</a:t>
            </a:r>
            <a:endParaRPr lang="zh-CN" altLang="en-US" sz="2600">
              <a:latin typeface="Times New Roman" panose="02020603050405020304" pitchFamily="18" charset="0"/>
              <a:cs typeface="Times New Roman" panose="02020603050405020304" pitchFamily="18" charset="0"/>
            </a:endParaRPr>
          </a:p>
        </p:txBody>
      </p:sp>
      <p:pic>
        <p:nvPicPr>
          <p:cNvPr id="100" name="图片 99"/>
          <p:cNvPicPr/>
          <p:nvPr>
            <p:custDataLst>
              <p:tags r:id="rId3"/>
            </p:custDataLst>
          </p:nvPr>
        </p:nvPicPr>
        <p:blipFill>
          <a:blip r:embed="rId4"/>
          <a:stretch>
            <a:fillRect/>
          </a:stretch>
        </p:blipFill>
        <p:spPr>
          <a:xfrm>
            <a:off x="1259840" y="2943860"/>
            <a:ext cx="2171700" cy="838200"/>
          </a:xfrm>
          <a:prstGeom prst="rect">
            <a:avLst/>
          </a:prstGeom>
          <a:noFill/>
          <a:ln w="9525">
            <a:noFill/>
          </a:ln>
        </p:spPr>
      </p:pic>
      <p:sp>
        <p:nvSpPr>
          <p:cNvPr id="4" name="文本框 3"/>
          <p:cNvSpPr txBox="1"/>
          <p:nvPr/>
        </p:nvSpPr>
        <p:spPr>
          <a:xfrm>
            <a:off x="7884160" y="2493010"/>
            <a:ext cx="1106805" cy="1078865"/>
          </a:xfrm>
          <a:prstGeom prst="rect">
            <a:avLst/>
          </a:prstGeom>
          <a:noFill/>
        </p:spPr>
        <p:txBody>
          <a:bodyPr wrap="square" rtlCol="0">
            <a:noAutofit/>
          </a:bodyPr>
          <a:p>
            <a:r>
              <a:rPr lang="zh-CN" altLang="en-US"/>
              <a:t>经过Wu反走样算法改善后</a:t>
            </a:r>
            <a:endParaRPr lang="zh-CN" altLang="en-US"/>
          </a:p>
        </p:txBody>
      </p:sp>
      <p:pic>
        <p:nvPicPr>
          <p:cNvPr id="102" name="图片 101"/>
          <p:cNvPicPr/>
          <p:nvPr>
            <p:custDataLst>
              <p:tags r:id="rId5"/>
            </p:custDataLst>
          </p:nvPr>
        </p:nvPicPr>
        <p:blipFill>
          <a:blip r:embed="rId6"/>
          <a:srcRect t="20450"/>
          <a:stretch>
            <a:fillRect/>
          </a:stretch>
        </p:blipFill>
        <p:spPr>
          <a:xfrm>
            <a:off x="827405" y="1917065"/>
            <a:ext cx="2971165" cy="898525"/>
          </a:xfrm>
          <a:prstGeom prst="rect">
            <a:avLst/>
          </a:prstGeom>
          <a:noFill/>
          <a:ln w="9525">
            <a:noFill/>
          </a:ln>
        </p:spPr>
      </p:pic>
      <p:pic>
        <p:nvPicPr>
          <p:cNvPr id="101" name="图片 100"/>
          <p:cNvPicPr/>
          <p:nvPr>
            <p:custDataLst>
              <p:tags r:id="rId7"/>
            </p:custDataLst>
          </p:nvPr>
        </p:nvPicPr>
        <p:blipFill>
          <a:blip r:embed="rId8"/>
          <a:stretch>
            <a:fillRect/>
          </a:stretch>
        </p:blipFill>
        <p:spPr>
          <a:xfrm>
            <a:off x="5220335" y="2821305"/>
            <a:ext cx="2258695" cy="1035685"/>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8" name="组合 3"/>
          <p:cNvGrpSpPr/>
          <p:nvPr/>
        </p:nvGrpSpPr>
        <p:grpSpPr>
          <a:xfrm>
            <a:off x="2423319" y="2345055"/>
            <a:ext cx="4107656" cy="2143125"/>
            <a:chOff x="1550988" y="1763713"/>
            <a:chExt cx="5124450" cy="2889250"/>
          </a:xfrm>
        </p:grpSpPr>
        <p:graphicFrame>
          <p:nvGraphicFramePr>
            <p:cNvPr id="11275" name="Object 44"/>
            <p:cNvGraphicFramePr>
              <a:graphicFrameLocks noChangeAspect="1"/>
            </p:cNvGraphicFramePr>
            <p:nvPr/>
          </p:nvGraphicFramePr>
          <p:xfrm>
            <a:off x="1911350" y="2420938"/>
            <a:ext cx="4535488" cy="1768475"/>
          </p:xfrm>
          <a:graphic>
            <a:graphicData uri="http://schemas.openxmlformats.org/presentationml/2006/ole">
              <mc:AlternateContent xmlns:mc="http://schemas.openxmlformats.org/markup-compatibility/2006">
                <mc:Choice xmlns:v="urn:schemas-microsoft-com:vml" Requires="v">
                  <p:oleObj spid="_x0000_s3076" name="" r:id="rId1" imgW="21539200" imgH="8602345" progId="Visio.Drawing.11">
                    <p:embed/>
                  </p:oleObj>
                </mc:Choice>
                <mc:Fallback>
                  <p:oleObj name="" r:id="rId1" imgW="21539200" imgH="8602345" progId="Visio.Drawing.11">
                    <p:embed/>
                    <p:pic>
                      <p:nvPicPr>
                        <p:cNvPr id="0" name="图片 3075"/>
                        <p:cNvPicPr/>
                        <p:nvPr/>
                      </p:nvPicPr>
                      <p:blipFill>
                        <a:blip r:embed="rId2"/>
                        <a:stretch>
                          <a:fillRect/>
                        </a:stretch>
                      </p:blipFill>
                      <p:spPr>
                        <a:xfrm>
                          <a:off x="1911350" y="2420938"/>
                          <a:ext cx="4535488" cy="1768475"/>
                        </a:xfrm>
                        <a:prstGeom prst="rect">
                          <a:avLst/>
                        </a:prstGeom>
                        <a:noFill/>
                        <a:ln w="38100">
                          <a:noFill/>
                          <a:miter/>
                        </a:ln>
                      </p:spPr>
                    </p:pic>
                  </p:oleObj>
                </mc:Fallback>
              </mc:AlternateContent>
            </a:graphicData>
          </a:graphic>
        </p:graphicFrame>
        <p:sp>
          <p:nvSpPr>
            <p:cNvPr id="11276" name="Text Box 41"/>
            <p:cNvSpPr txBox="1"/>
            <p:nvPr/>
          </p:nvSpPr>
          <p:spPr>
            <a:xfrm>
              <a:off x="4937125" y="4292600"/>
              <a:ext cx="287338" cy="360363"/>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6</a:t>
              </a:r>
              <a:endParaRPr lang="en-US" altLang="zh-CN" sz="1500" dirty="0">
                <a:latin typeface="微软雅黑" panose="020B0503020204020204" pitchFamily="34" charset="-122"/>
                <a:ea typeface="微软雅黑" panose="020B0503020204020204" pitchFamily="34" charset="-122"/>
              </a:endParaRPr>
            </a:p>
          </p:txBody>
        </p:sp>
        <p:sp>
          <p:nvSpPr>
            <p:cNvPr id="11277" name="Text Box 40"/>
            <p:cNvSpPr txBox="1"/>
            <p:nvPr/>
          </p:nvSpPr>
          <p:spPr>
            <a:xfrm>
              <a:off x="2992438" y="4292600"/>
              <a:ext cx="315912" cy="350838"/>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4</a:t>
              </a:r>
              <a:endParaRPr lang="en-US" altLang="zh-CN" sz="1500" dirty="0">
                <a:latin typeface="微软雅黑" panose="020B0503020204020204" pitchFamily="34" charset="-122"/>
                <a:ea typeface="微软雅黑" panose="020B0503020204020204" pitchFamily="34" charset="-122"/>
              </a:endParaRPr>
            </a:p>
          </p:txBody>
        </p:sp>
        <p:sp>
          <p:nvSpPr>
            <p:cNvPr id="11278" name="Text Box 53"/>
            <p:cNvSpPr txBox="1"/>
            <p:nvPr/>
          </p:nvSpPr>
          <p:spPr>
            <a:xfrm>
              <a:off x="4000500" y="1916113"/>
              <a:ext cx="288925" cy="360362"/>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2</a:t>
              </a:r>
              <a:endParaRPr lang="en-US" altLang="zh-CN" sz="1500" dirty="0">
                <a:latin typeface="微软雅黑" panose="020B0503020204020204" pitchFamily="34" charset="-122"/>
                <a:ea typeface="微软雅黑" panose="020B0503020204020204" pitchFamily="34" charset="-122"/>
              </a:endParaRPr>
            </a:p>
          </p:txBody>
        </p:sp>
        <p:sp>
          <p:nvSpPr>
            <p:cNvPr id="11279" name="Text Box 52"/>
            <p:cNvSpPr txBox="1"/>
            <p:nvPr/>
          </p:nvSpPr>
          <p:spPr>
            <a:xfrm>
              <a:off x="4935538" y="1844675"/>
              <a:ext cx="360362" cy="360363"/>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3</a:t>
              </a:r>
              <a:endParaRPr lang="en-US" altLang="zh-CN" sz="1500" dirty="0">
                <a:latin typeface="微软雅黑" panose="020B0503020204020204" pitchFamily="34" charset="-122"/>
                <a:ea typeface="微软雅黑" panose="020B0503020204020204" pitchFamily="34" charset="-122"/>
              </a:endParaRPr>
            </a:p>
          </p:txBody>
        </p:sp>
        <p:sp>
          <p:nvSpPr>
            <p:cNvPr id="11280" name="Text Box 51"/>
            <p:cNvSpPr txBox="1"/>
            <p:nvPr/>
          </p:nvSpPr>
          <p:spPr>
            <a:xfrm>
              <a:off x="2919413" y="1916113"/>
              <a:ext cx="288925" cy="360362"/>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1</a:t>
              </a:r>
              <a:endParaRPr lang="en-US" altLang="zh-CN" sz="1500" dirty="0">
                <a:latin typeface="微软雅黑" panose="020B0503020204020204" pitchFamily="34" charset="-122"/>
                <a:ea typeface="微软雅黑" panose="020B0503020204020204" pitchFamily="34" charset="-122"/>
              </a:endParaRPr>
            </a:p>
          </p:txBody>
        </p:sp>
        <p:sp>
          <p:nvSpPr>
            <p:cNvPr id="11281" name="Text Box 39"/>
            <p:cNvSpPr txBox="1"/>
            <p:nvPr/>
          </p:nvSpPr>
          <p:spPr>
            <a:xfrm>
              <a:off x="4000500" y="4292600"/>
              <a:ext cx="266700" cy="263525"/>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P</a:t>
              </a:r>
              <a:r>
                <a:rPr lang="en-US" altLang="zh-CN" sz="1500" baseline="-30000" dirty="0">
                  <a:latin typeface="微软雅黑" panose="020B0503020204020204" pitchFamily="34" charset="-122"/>
                  <a:ea typeface="微软雅黑" panose="020B0503020204020204" pitchFamily="34" charset="-122"/>
                </a:rPr>
                <a:t>5</a:t>
              </a:r>
              <a:endParaRPr lang="en-US" altLang="zh-CN" sz="1500" dirty="0">
                <a:latin typeface="微软雅黑" panose="020B0503020204020204" pitchFamily="34" charset="-122"/>
                <a:ea typeface="微软雅黑" panose="020B0503020204020204" pitchFamily="34" charset="-122"/>
              </a:endParaRPr>
            </a:p>
          </p:txBody>
        </p:sp>
        <p:sp>
          <p:nvSpPr>
            <p:cNvPr id="11282" name="Text Box 48"/>
            <p:cNvSpPr txBox="1"/>
            <p:nvPr/>
          </p:nvSpPr>
          <p:spPr>
            <a:xfrm>
              <a:off x="1552575" y="1763713"/>
              <a:ext cx="447675" cy="285750"/>
            </a:xfrm>
            <a:prstGeom prst="rect">
              <a:avLst/>
            </a:prstGeom>
            <a:noFill/>
            <a:ln w="9525">
              <a:noFill/>
            </a:ln>
          </p:spPr>
          <p:txBody>
            <a:bodyPr lIns="0" tIns="0" rIns="0" bIns="0"/>
            <a:p>
              <a:pPr eaLnBrk="1" hangingPunct="1">
                <a:buNone/>
              </a:pPr>
              <a:endParaRPr lang="zh-CN" altLang="en-US" sz="750" dirty="0">
                <a:solidFill>
                  <a:srgbClr val="FFFFFF"/>
                </a:solidFill>
                <a:latin typeface="微软雅黑" panose="020B0503020204020204" pitchFamily="34" charset="-122"/>
                <a:ea typeface="微软雅黑" panose="020B0503020204020204" pitchFamily="34" charset="-122"/>
              </a:endParaRPr>
            </a:p>
            <a:p>
              <a:pPr>
                <a:buNone/>
              </a:pPr>
              <a:r>
                <a:rPr lang="en-US" altLang="zh-CN" sz="750" dirty="0">
                  <a:solidFill>
                    <a:srgbClr val="FFFFFF"/>
                  </a:solidFill>
                  <a:latin typeface="微软雅黑" panose="020B0503020204020204" pitchFamily="34" charset="-122"/>
                  <a:ea typeface="微软雅黑" panose="020B0503020204020204" pitchFamily="34" charset="-122"/>
                </a:rPr>
                <a:t>F</a:t>
              </a:r>
              <a:r>
                <a:rPr lang="en-US" altLang="zh-CN" sz="750" baseline="-30000" dirty="0">
                  <a:solidFill>
                    <a:srgbClr val="FFFFFF"/>
                  </a:solidFill>
                  <a:latin typeface="微软雅黑" panose="020B0503020204020204" pitchFamily="34" charset="-122"/>
                  <a:ea typeface="微软雅黑" panose="020B0503020204020204" pitchFamily="34" charset="-122"/>
                </a:rPr>
                <a:t>1</a:t>
              </a:r>
              <a:endParaRPr lang="en-US" altLang="zh-CN" sz="100" dirty="0">
                <a:latin typeface="微软雅黑" panose="020B0503020204020204" pitchFamily="34" charset="-122"/>
                <a:ea typeface="微软雅黑" panose="020B0503020204020204" pitchFamily="34" charset="-122"/>
              </a:endParaRPr>
            </a:p>
          </p:txBody>
        </p:sp>
        <p:sp>
          <p:nvSpPr>
            <p:cNvPr id="11283" name="Text Box 49"/>
            <p:cNvSpPr txBox="1"/>
            <p:nvPr/>
          </p:nvSpPr>
          <p:spPr>
            <a:xfrm>
              <a:off x="2836863" y="2265363"/>
              <a:ext cx="188912" cy="180975"/>
            </a:xfrm>
            <a:prstGeom prst="rect">
              <a:avLst/>
            </a:prstGeom>
            <a:noFill/>
            <a:ln w="9525">
              <a:noFill/>
            </a:ln>
          </p:spPr>
          <p:txBody>
            <a:bodyPr lIns="0" tIns="0" rIns="0" bIns="0"/>
            <a:p>
              <a:pPr eaLnBrk="1" hangingPunct="1">
                <a:buNone/>
              </a:pPr>
              <a:r>
                <a:rPr lang="en-US" altLang="zh-CN" sz="750" dirty="0">
                  <a:solidFill>
                    <a:srgbClr val="FFFFFF"/>
                  </a:solidFill>
                  <a:latin typeface="微软雅黑" panose="020B0503020204020204" pitchFamily="34" charset="-122"/>
                  <a:ea typeface="微软雅黑" panose="020B0503020204020204" pitchFamily="34" charset="-122"/>
                </a:rPr>
                <a:t>F</a:t>
              </a:r>
              <a:r>
                <a:rPr lang="en-US" altLang="zh-CN" sz="750" baseline="-30000" dirty="0">
                  <a:solidFill>
                    <a:srgbClr val="FFFFFF"/>
                  </a:solidFill>
                  <a:latin typeface="微软雅黑" panose="020B0503020204020204" pitchFamily="34" charset="-122"/>
                  <a:ea typeface="微软雅黑" panose="020B0503020204020204" pitchFamily="34" charset="-122"/>
                </a:rPr>
                <a:t>3</a:t>
              </a:r>
              <a:endParaRPr lang="en-US" altLang="zh-CN" sz="100" dirty="0">
                <a:latin typeface="微软雅黑" panose="020B0503020204020204" pitchFamily="34" charset="-122"/>
                <a:ea typeface="微软雅黑" panose="020B0503020204020204" pitchFamily="34" charset="-122"/>
              </a:endParaRPr>
            </a:p>
          </p:txBody>
        </p:sp>
        <p:sp>
          <p:nvSpPr>
            <p:cNvPr id="11284" name="Text Box 45"/>
            <p:cNvSpPr txBox="1"/>
            <p:nvPr/>
          </p:nvSpPr>
          <p:spPr>
            <a:xfrm>
              <a:off x="1550988" y="3789363"/>
              <a:ext cx="234950" cy="303212"/>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A</a:t>
              </a:r>
              <a:endParaRPr lang="en-US" altLang="zh-CN" sz="1500" dirty="0">
                <a:latin typeface="微软雅黑" panose="020B0503020204020204" pitchFamily="34" charset="-122"/>
                <a:ea typeface="微软雅黑" panose="020B0503020204020204" pitchFamily="34" charset="-122"/>
              </a:endParaRPr>
            </a:p>
          </p:txBody>
        </p:sp>
        <p:sp>
          <p:nvSpPr>
            <p:cNvPr id="11285" name="Text Box 46"/>
            <p:cNvSpPr txBox="1"/>
            <p:nvPr/>
          </p:nvSpPr>
          <p:spPr>
            <a:xfrm>
              <a:off x="6448425" y="2133600"/>
              <a:ext cx="227013" cy="301625"/>
            </a:xfrm>
            <a:prstGeom prst="rect">
              <a:avLst/>
            </a:prstGeom>
            <a:noFill/>
            <a:ln w="9525">
              <a:noFill/>
            </a:ln>
          </p:spPr>
          <p:txBody>
            <a:bodyPr lIns="0" tIns="0" rIns="0" bIns="0"/>
            <a:p>
              <a:pPr eaLnBrk="1" hangingPunct="1">
                <a:buNone/>
              </a:pPr>
              <a:r>
                <a:rPr lang="en-US" altLang="zh-CN" sz="1500" dirty="0">
                  <a:latin typeface="微软雅黑" panose="020B0503020204020204" pitchFamily="34" charset="-122"/>
                  <a:ea typeface="微软雅黑" panose="020B0503020204020204" pitchFamily="34" charset="-122"/>
                </a:rPr>
                <a:t>B</a:t>
              </a:r>
              <a:endParaRPr lang="en-US" altLang="zh-CN" sz="1500" dirty="0">
                <a:latin typeface="微软雅黑" panose="020B0503020204020204" pitchFamily="34" charset="-122"/>
                <a:ea typeface="微软雅黑" panose="020B0503020204020204" pitchFamily="34" charset="-122"/>
              </a:endParaRPr>
            </a:p>
          </p:txBody>
        </p:sp>
        <p:sp>
          <p:nvSpPr>
            <p:cNvPr id="11286" name="Text Box 70"/>
            <p:cNvSpPr txBox="1"/>
            <p:nvPr/>
          </p:nvSpPr>
          <p:spPr>
            <a:xfrm>
              <a:off x="2968719" y="3469709"/>
              <a:ext cx="287338" cy="285750"/>
            </a:xfrm>
            <a:prstGeom prst="rect">
              <a:avLst/>
            </a:prstGeom>
            <a:noFill/>
            <a:ln w="9525">
              <a:noFill/>
            </a:ln>
          </p:spPr>
          <p:txBody>
            <a:bodyPr lIns="0" tIns="0" rIns="0" bIns="0"/>
            <a:p>
              <a:pPr algn="just" eaLnBrk="1" hangingPunct="1"/>
              <a:r>
                <a:rPr lang="en-US" altLang="zh-CN" sz="1500" dirty="0">
                  <a:solidFill>
                    <a:schemeClr val="bg1"/>
                  </a:solidFill>
                  <a:latin typeface="微软雅黑" panose="020B0503020204020204" pitchFamily="34" charset="-122"/>
                  <a:ea typeface="微软雅黑" panose="020B0503020204020204" pitchFamily="34" charset="-122"/>
                </a:rPr>
                <a:t>F</a:t>
              </a:r>
              <a:r>
                <a:rPr lang="en-US" altLang="zh-CN" sz="1500" baseline="-25000" dirty="0">
                  <a:solidFill>
                    <a:schemeClr val="bg1"/>
                  </a:solidFill>
                  <a:latin typeface="微软雅黑" panose="020B0503020204020204" pitchFamily="34" charset="-122"/>
                  <a:ea typeface="微软雅黑" panose="020B0503020204020204" pitchFamily="34" charset="-122"/>
                </a:rPr>
                <a:t>1</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11287" name="Text Box 71"/>
            <p:cNvSpPr txBox="1"/>
            <p:nvPr/>
          </p:nvSpPr>
          <p:spPr>
            <a:xfrm>
              <a:off x="3856038" y="2997200"/>
              <a:ext cx="288925" cy="288925"/>
            </a:xfrm>
            <a:prstGeom prst="rect">
              <a:avLst/>
            </a:prstGeom>
            <a:noFill/>
            <a:ln w="9525">
              <a:noFill/>
            </a:ln>
          </p:spPr>
          <p:txBody>
            <a:bodyPr lIns="0" tIns="0" rIns="0" bIns="0"/>
            <a:p>
              <a:pPr algn="just" eaLnBrk="1" hangingPunct="1"/>
              <a:r>
                <a:rPr lang="en-US" altLang="zh-CN" sz="1500" dirty="0">
                  <a:solidFill>
                    <a:srgbClr val="FFFFFF"/>
                  </a:solidFill>
                  <a:latin typeface="微软雅黑" panose="020B0503020204020204" pitchFamily="34" charset="-122"/>
                  <a:ea typeface="微软雅黑" panose="020B0503020204020204" pitchFamily="34" charset="-122"/>
                </a:rPr>
                <a:t>F</a:t>
              </a:r>
              <a:r>
                <a:rPr lang="en-US" altLang="zh-CN" sz="1500" baseline="-25000" dirty="0">
                  <a:solidFill>
                    <a:srgbClr val="FFFFFF"/>
                  </a:solidFill>
                  <a:latin typeface="微软雅黑" panose="020B0503020204020204" pitchFamily="34" charset="-122"/>
                  <a:ea typeface="微软雅黑" panose="020B0503020204020204" pitchFamily="34" charset="-122"/>
                </a:rPr>
                <a:t>2</a:t>
              </a:r>
              <a:endParaRPr lang="en-US" altLang="zh-CN" sz="1500" dirty="0">
                <a:latin typeface="微软雅黑" panose="020B0503020204020204" pitchFamily="34" charset="-122"/>
                <a:ea typeface="微软雅黑" panose="020B0503020204020204" pitchFamily="34" charset="-122"/>
              </a:endParaRPr>
            </a:p>
          </p:txBody>
        </p:sp>
        <p:sp>
          <p:nvSpPr>
            <p:cNvPr id="11288" name="Text Box 72"/>
            <p:cNvSpPr txBox="1"/>
            <p:nvPr/>
          </p:nvSpPr>
          <p:spPr>
            <a:xfrm>
              <a:off x="5008563" y="2492375"/>
              <a:ext cx="287337" cy="354013"/>
            </a:xfrm>
            <a:prstGeom prst="rect">
              <a:avLst/>
            </a:prstGeom>
            <a:noFill/>
            <a:ln w="9525">
              <a:noFill/>
            </a:ln>
          </p:spPr>
          <p:txBody>
            <a:bodyPr lIns="0" tIns="0" rIns="0" bIns="0"/>
            <a:p>
              <a:pPr algn="just" eaLnBrk="1" hangingPunct="1"/>
              <a:r>
                <a:rPr lang="en-US" altLang="zh-CN" sz="1500" dirty="0">
                  <a:solidFill>
                    <a:srgbClr val="FFFFFF"/>
                  </a:solidFill>
                  <a:latin typeface="微软雅黑" panose="020B0503020204020204" pitchFamily="34" charset="-122"/>
                  <a:ea typeface="微软雅黑" panose="020B0503020204020204" pitchFamily="34" charset="-122"/>
                </a:rPr>
                <a:t>F</a:t>
              </a:r>
              <a:r>
                <a:rPr lang="en-US" altLang="zh-CN" sz="1500" baseline="-25000" dirty="0">
                  <a:solidFill>
                    <a:srgbClr val="FFFFFF"/>
                  </a:solidFill>
                  <a:latin typeface="微软雅黑" panose="020B0503020204020204" pitchFamily="34" charset="-122"/>
                  <a:ea typeface="微软雅黑" panose="020B0503020204020204" pitchFamily="34" charset="-122"/>
                </a:rPr>
                <a:t>3</a:t>
              </a:r>
              <a:endParaRPr lang="en-US" altLang="zh-CN" sz="15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390106" y="2828449"/>
            <a:ext cx="2150269" cy="1337072"/>
            <a:chOff x="2743200" y="2788747"/>
            <a:chExt cx="2867593" cy="1783253"/>
          </a:xfrm>
        </p:grpSpPr>
        <p:sp>
          <p:nvSpPr>
            <p:cNvPr id="23" name="椭圆 22"/>
            <p:cNvSpPr/>
            <p:nvPr/>
          </p:nvSpPr>
          <p:spPr>
            <a:xfrm>
              <a:off x="2743200" y="3660525"/>
              <a:ext cx="947926" cy="91147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3702240" y="2788747"/>
              <a:ext cx="949513" cy="91147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4662868" y="2788747"/>
              <a:ext cx="947925" cy="91147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26" name="对话气泡: 矩形 25"/>
          <p:cNvSpPr/>
          <p:nvPr/>
        </p:nvSpPr>
        <p:spPr>
          <a:xfrm>
            <a:off x="179705" y="4304665"/>
            <a:ext cx="7459345" cy="2259330"/>
          </a:xfrm>
          <a:custGeom>
            <a:avLst/>
            <a:gdLst>
              <a:gd name="connsiteX0" fmla="*/ 0 w 12390"/>
              <a:gd name="connsiteY0" fmla="*/ 1406 h 3765"/>
              <a:gd name="connsiteX1" fmla="*/ 5513 w 12390"/>
              <a:gd name="connsiteY1" fmla="*/ 1392 h 3765"/>
              <a:gd name="connsiteX2" fmla="*/ 6301 w 12390"/>
              <a:gd name="connsiteY2" fmla="*/ 0 h 3765"/>
              <a:gd name="connsiteX3" fmla="*/ 7315 w 12390"/>
              <a:gd name="connsiteY3" fmla="*/ 1406 h 3765"/>
              <a:gd name="connsiteX4" fmla="*/ 12390 w 12390"/>
              <a:gd name="connsiteY4" fmla="*/ 1406 h 3765"/>
              <a:gd name="connsiteX5" fmla="*/ 12390 w 12390"/>
              <a:gd name="connsiteY5" fmla="*/ 1799 h 3765"/>
              <a:gd name="connsiteX6" fmla="*/ 12390 w 12390"/>
              <a:gd name="connsiteY6" fmla="*/ 1799 h 3765"/>
              <a:gd name="connsiteX7" fmla="*/ 12390 w 12390"/>
              <a:gd name="connsiteY7" fmla="*/ 2389 h 3765"/>
              <a:gd name="connsiteX8" fmla="*/ 12390 w 12390"/>
              <a:gd name="connsiteY8" fmla="*/ 3765 h 3765"/>
              <a:gd name="connsiteX9" fmla="*/ 10325 w 12390"/>
              <a:gd name="connsiteY9" fmla="*/ 3765 h 3765"/>
              <a:gd name="connsiteX10" fmla="*/ 7228 w 12390"/>
              <a:gd name="connsiteY10" fmla="*/ 3765 h 3765"/>
              <a:gd name="connsiteX11" fmla="*/ 7227 w 12390"/>
              <a:gd name="connsiteY11" fmla="*/ 3765 h 3765"/>
              <a:gd name="connsiteX12" fmla="*/ 0 w 12390"/>
              <a:gd name="connsiteY12" fmla="*/ 3765 h 3765"/>
              <a:gd name="connsiteX13" fmla="*/ 0 w 12390"/>
              <a:gd name="connsiteY13" fmla="*/ 2389 h 3765"/>
              <a:gd name="connsiteX14" fmla="*/ 0 w 12390"/>
              <a:gd name="connsiteY14" fmla="*/ 1799 h 3765"/>
              <a:gd name="connsiteX15" fmla="*/ 0 w 12390"/>
              <a:gd name="connsiteY15" fmla="*/ 1799 h 3765"/>
              <a:gd name="connsiteX16" fmla="*/ 0 w 12390"/>
              <a:gd name="connsiteY16" fmla="*/ 1406 h 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90" h="3765">
                <a:moveTo>
                  <a:pt x="0" y="1406"/>
                </a:moveTo>
                <a:lnTo>
                  <a:pt x="5513" y="1392"/>
                </a:lnTo>
                <a:lnTo>
                  <a:pt x="6301" y="0"/>
                </a:lnTo>
                <a:lnTo>
                  <a:pt x="7315" y="1406"/>
                </a:lnTo>
                <a:lnTo>
                  <a:pt x="12390" y="1406"/>
                </a:lnTo>
                <a:lnTo>
                  <a:pt x="12390" y="1799"/>
                </a:lnTo>
                <a:lnTo>
                  <a:pt x="12390" y="1799"/>
                </a:lnTo>
                <a:lnTo>
                  <a:pt x="12390" y="2389"/>
                </a:lnTo>
                <a:lnTo>
                  <a:pt x="12390" y="3765"/>
                </a:lnTo>
                <a:lnTo>
                  <a:pt x="10325" y="3765"/>
                </a:lnTo>
                <a:lnTo>
                  <a:pt x="7228" y="3765"/>
                </a:lnTo>
                <a:lnTo>
                  <a:pt x="7227" y="3765"/>
                </a:lnTo>
                <a:lnTo>
                  <a:pt x="0" y="3765"/>
                </a:lnTo>
                <a:lnTo>
                  <a:pt x="0" y="2389"/>
                </a:lnTo>
                <a:lnTo>
                  <a:pt x="0" y="1799"/>
                </a:lnTo>
                <a:lnTo>
                  <a:pt x="0" y="1799"/>
                </a:lnTo>
                <a:lnTo>
                  <a:pt x="0" y="1406"/>
                </a:lnTo>
                <a:close/>
              </a:path>
            </a:pathLst>
          </a:custGeom>
          <a:ln w="3175">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marL="25400" marR="0" lvl="1" algn="l" defTabSz="914400" rtl="0" eaLnBrk="0" hangingPunct="0">
              <a:lnSpc>
                <a:spcPct val="12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5400" marR="0" lvl="1" algn="l" defTabSz="914400" rtl="0" eaLnBrk="0" hangingPunct="0">
              <a:lnSpc>
                <a:spcPct val="12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5400" marR="0" lvl="1" algn="l" defTabSz="914400" rtl="0" eaLnBrk="0" hangingPunct="0">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理想直线上的点</a:t>
            </a:r>
            <a:r>
              <a:rPr kumimoji="0" lang="en-US" altLang="zh-CN"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1" i="0" u="none" strike="noStrike" kern="1200" cap="none" spc="0" normalizeH="0" baseline="-2500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，用像素点</a:t>
            </a:r>
            <a:r>
              <a:rPr kumimoji="0" lang="en-US" altLang="zh-CN"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P</a:t>
            </a:r>
            <a:r>
              <a:rPr kumimoji="0" lang="en-US" altLang="zh-CN" sz="1800" b="1" i="0" u="none" strike="noStrike" kern="1200" cap="none" spc="0" normalizeH="0" baseline="-2500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与</a:t>
            </a:r>
            <a:r>
              <a:rPr kumimoji="0" lang="en-US" altLang="zh-CN"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P</a:t>
            </a:r>
            <a:r>
              <a:rPr kumimoji="0" lang="en-US" altLang="zh-CN" sz="1800" b="1" i="0" u="none" strike="noStrike" kern="1200" cap="none" spc="0" normalizeH="0" baseline="-2500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以不同的亮度等级共同显示：</a:t>
            </a:r>
            <a:endParaRPr kumimoji="0" lang="en-US" altLang="zh-CN"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11150" marR="0" lvl="1" indent="-285750" algn="l" defTabSz="914400" rtl="0" eaLnBrk="0" hangingPunct="0">
              <a:lnSpc>
                <a:spcPct val="120000"/>
              </a:lnSpc>
              <a:spcBef>
                <a:spcPct val="0"/>
              </a:spcBef>
              <a:spcAft>
                <a:spcPct val="0"/>
              </a:spcAft>
              <a:buClrTx/>
              <a:buSzTx/>
              <a:buFont typeface="Arial" panose="020B0604020202020204" pitchFamily="34" charset="0"/>
              <a:buChar char="•"/>
              <a:defRPr/>
            </a:pP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离理想直线近的像素点，亮度值小，像素暗；（黑色前景白色背景）</a:t>
            </a:r>
            <a:endPar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11150" marR="0" lvl="1" indent="-285750" algn="l" defTabSz="914400" rtl="0" eaLnBrk="0" hangingPunct="0">
              <a:lnSpc>
                <a:spcPct val="120000"/>
              </a:lnSpc>
              <a:spcBef>
                <a:spcPct val="0"/>
              </a:spcBef>
              <a:spcAft>
                <a:spcPct val="0"/>
              </a:spcAft>
              <a:buClrTx/>
              <a:buSzTx/>
              <a:buFont typeface="Arial" panose="020B0604020202020204" pitchFamily="34" charset="0"/>
              <a:buChar char="•"/>
              <a:defRPr/>
            </a:pP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离理想直线远的像素点，亮度值大，像素亮</a:t>
            </a:r>
            <a:endPar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11150" marR="0" lvl="1" indent="-285750" algn="l" defTabSz="914400" rtl="0" eaLnBrk="0" hangingPunct="0">
              <a:lnSpc>
                <a:spcPct val="120000"/>
              </a:lnSpc>
              <a:spcBef>
                <a:spcPct val="0"/>
              </a:spcBef>
              <a:spcAft>
                <a:spcPct val="0"/>
              </a:spcAft>
              <a:buClrTx/>
              <a:buSzTx/>
              <a:buFont typeface="Arial" panose="020B0604020202020204" pitchFamily="34" charset="0"/>
              <a:buChar char="•"/>
              <a:defRPr/>
            </a:pP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二者亮度之和，等于</a:t>
            </a:r>
            <a:r>
              <a:rPr kumimoji="0" lang="en-US" altLang="zh-CN"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1" i="0" u="none" strike="noStrike" kern="1200" cap="none" spc="0" normalizeH="0" baseline="-2500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点的亮度</a:t>
            </a:r>
            <a:endPar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标题 1"/>
          <p:cNvSpPr>
            <a:spLocks noGrp="1"/>
          </p:cNvSpPr>
          <p:nvPr>
            <p:ph type="title"/>
            <p:custDataLst>
              <p:tags r:id="rId3"/>
            </p:custDataLst>
          </p:nvPr>
        </p:nvSpPr>
        <p:spPr/>
        <p:txBody>
          <a:bodyPr/>
          <a:p>
            <a:pPr algn="ctr">
              <a:buClrTx/>
              <a:buSzTx/>
              <a:buFontTx/>
            </a:pPr>
            <a:r>
              <a:rPr lang="en-US" altLang="zh-CN" sz="3200" dirty="0">
                <a:latin typeface="Times New Roman" panose="02020603050405020304" pitchFamily="18" charset="0"/>
                <a:ea typeface="楷体" panose="02010609060101010101" pitchFamily="49" charset="-122"/>
                <a:sym typeface="+mn-ea"/>
              </a:rPr>
              <a:t>wu反走样算法（补充）</a:t>
            </a:r>
            <a:endParaRPr lang="en-US" altLang="zh-CN" sz="3200" dirty="0">
              <a:latin typeface="Times New Roman" panose="02020603050405020304" pitchFamily="18" charset="0"/>
              <a:ea typeface="楷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3"/>
          <p:cNvPicPr>
            <a:picLocks noChangeAspect="1"/>
          </p:cNvPicPr>
          <p:nvPr>
            <p:custDataLst>
              <p:tags r:id="rId1"/>
            </p:custDataLst>
          </p:nvPr>
        </p:nvPicPr>
        <p:blipFill>
          <a:blip r:embed="rId2"/>
          <a:stretch>
            <a:fillRect/>
          </a:stretch>
        </p:blipFill>
        <p:spPr>
          <a:xfrm>
            <a:off x="2051685" y="4221480"/>
            <a:ext cx="5591175" cy="2555875"/>
          </a:xfrm>
          <a:prstGeom prst="rect">
            <a:avLst/>
          </a:prstGeom>
          <a:noFill/>
          <a:ln w="9525">
            <a:noFill/>
          </a:ln>
        </p:spPr>
      </p:pic>
      <p:sp>
        <p:nvSpPr>
          <p:cNvPr id="3" name="内容占位符 2"/>
          <p:cNvSpPr>
            <a:spLocks noGrp="1"/>
          </p:cNvSpPr>
          <p:nvPr>
            <p:ph idx="1"/>
          </p:nvPr>
        </p:nvSpPr>
        <p:spPr>
          <a:xfrm>
            <a:off x="269240" y="1268730"/>
            <a:ext cx="8614410" cy="4526280"/>
          </a:xfrm>
        </p:spPr>
        <p:txBody>
          <a:bodyPr/>
          <a:p>
            <a:pPr latinLnBrk="0">
              <a:lnSpc>
                <a:spcPct val="100000"/>
              </a:lnSpc>
              <a:spcBef>
                <a:spcPts val="600"/>
              </a:spcBef>
              <a:spcAft>
                <a:spcPts val="0"/>
              </a:spcAft>
            </a:pPr>
            <a:r>
              <a:rPr lang="zh-CN" altLang="en-US" sz="2400" b="1" dirty="0">
                <a:solidFill>
                  <a:srgbClr val="0070C0"/>
                </a:solidFill>
                <a:latin typeface="Times New Roman" panose="02020603050405020304" pitchFamily="18" charset="0"/>
                <a:cs typeface="Times New Roman" panose="02020603050405020304" pitchFamily="18" charset="0"/>
                <a:sym typeface="+mn-ea"/>
              </a:rPr>
              <a:t>基本原理：对于</a:t>
            </a:r>
            <a:r>
              <a:rPr lang="en-US" altLang="zh-CN" sz="2400" b="1" dirty="0">
                <a:solidFill>
                  <a:srgbClr val="0070C0"/>
                </a:solidFill>
                <a:latin typeface="Times New Roman" panose="02020603050405020304" pitchFamily="18" charset="0"/>
                <a:cs typeface="Times New Roman" panose="02020603050405020304" pitchFamily="18" charset="0"/>
                <a:sym typeface="+mn-ea"/>
              </a:rPr>
              <a:t>(0&lt;=k&lt;=1) y=kx+b</a:t>
            </a:r>
            <a:r>
              <a:rPr lang="zh-CN" altLang="en-US" sz="2400" b="1" dirty="0">
                <a:solidFill>
                  <a:srgbClr val="0070C0"/>
                </a:solidFill>
                <a:latin typeface="Times New Roman" panose="02020603050405020304" pitchFamily="18" charset="0"/>
                <a:cs typeface="Times New Roman" panose="02020603050405020304" pitchFamily="18" charset="0"/>
                <a:sym typeface="+mn-ea"/>
              </a:rPr>
              <a:t>，</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理想直线段</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与</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u</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和</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像素中心连线的交点为</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F</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e</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为</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F</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与</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的距离。</a:t>
            </a:r>
            <a:endParaRPr kumimoji="0" lang="en-US" altLang="zh-CN"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594995" marR="0" lvl="1" indent="-342900" algn="l" defTabSz="914400" rtl="0" latinLnBrk="0">
              <a:lnSpc>
                <a:spcPct val="100000"/>
              </a:lnSpc>
              <a:spcBef>
                <a:spcPts val="600"/>
              </a:spcBef>
              <a:spcAft>
                <a:spcPts val="0"/>
              </a:spcAft>
              <a:buClrTx/>
              <a:buSzTx/>
              <a:buFont typeface="Arial" panose="020B0604020202020204" pitchFamily="34" charset="0"/>
              <a:buChar char="•"/>
              <a:defRPr/>
            </a:pP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(x</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 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+1,y</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 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 </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像素颜色     </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=(1-e</a:t>
            </a:r>
            <a:r>
              <a:rPr lang="en-US" altLang="zh-CN" b="1" kern="1200" baseline="-25000" noProof="0" smtClean="0">
                <a:ln>
                  <a:noFill/>
                </a:ln>
                <a:solidFill>
                  <a:schemeClr val="tx1"/>
                </a:solidFill>
                <a:effectLst/>
                <a:uLnTx/>
                <a:uFillTx/>
                <a:latin typeface="Times New Roman" panose="02020603050405020304" pitchFamily="18" charset="0"/>
                <a:cs typeface="Times New Roman" panose="02020603050405020304" pitchFamily="18" charset="0"/>
                <a:sym typeface="+mn-ea"/>
              </a:rPr>
              <a:t>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直线颜色</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+e</a:t>
            </a:r>
            <a:r>
              <a:rPr lang="en-US" altLang="zh-CN" b="1" kern="1200" baseline="-25000" noProof="0" smtClean="0">
                <a:ln>
                  <a:noFill/>
                </a:ln>
                <a:effectLst/>
                <a:uLnTx/>
                <a:uFillTx/>
                <a:latin typeface="Times New Roman" panose="02020603050405020304" pitchFamily="18" charset="0"/>
                <a:cs typeface="Times New Roman" panose="02020603050405020304" pitchFamily="18" charset="0"/>
                <a:sym typeface="+mn-ea"/>
              </a:rPr>
              <a:t>i</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*背景色，</a:t>
            </a:r>
            <a:endParaRPr kumimoji="0" lang="en-US" altLang="zh-CN"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52095" marR="0" lvl="1" indent="0" algn="l" defTabSz="914400" rtl="0" latinLnBrk="0">
              <a:lnSpc>
                <a:spcPct val="100000"/>
              </a:lnSpc>
              <a:spcBef>
                <a:spcPts val="600"/>
              </a:spcBef>
              <a:spcAft>
                <a:spcPts val="0"/>
              </a:spcAft>
              <a:buClrTx/>
              <a:buSzTx/>
              <a:buFontTx/>
              <a:buNone/>
              <a:defRPr/>
            </a:pP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    P</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u</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(x</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 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+1,y</a:t>
            </a:r>
            <a:r>
              <a:rPr lang="en-US" altLang="zh-CN" b="1" kern="1200" baseline="-30000" noProof="0" smtClean="0">
                <a:ln>
                  <a:noFill/>
                </a:ln>
                <a:effectLst/>
                <a:uLnTx/>
                <a:uFillTx/>
                <a:latin typeface="Times New Roman" panose="02020603050405020304" pitchFamily="18" charset="0"/>
                <a:cs typeface="Times New Roman" panose="02020603050405020304" pitchFamily="18" charset="0"/>
                <a:sym typeface="+mn-ea"/>
              </a:rPr>
              <a:t> 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+1) </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像素颜色 </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     e</a:t>
            </a:r>
            <a:r>
              <a:rPr lang="en-US" altLang="zh-CN" b="1" kern="1200" baseline="-25000" noProof="0" smtClean="0">
                <a:ln>
                  <a:noFill/>
                </a:ln>
                <a:effectLst/>
                <a:uLnTx/>
                <a:uFillTx/>
                <a:latin typeface="Times New Roman" panose="02020603050405020304" pitchFamily="18" charset="0"/>
                <a:cs typeface="Times New Roman" panose="02020603050405020304" pitchFamily="18" charset="0"/>
                <a:sym typeface="+mn-ea"/>
              </a:rPr>
              <a:t>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直线颜色</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+(1-e</a:t>
            </a:r>
            <a:r>
              <a:rPr lang="en-US" altLang="zh-CN" b="1" kern="1200" baseline="-25000" noProof="0" smtClean="0">
                <a:ln>
                  <a:noFill/>
                </a:ln>
                <a:effectLst/>
                <a:uLnTx/>
                <a:uFillTx/>
                <a:latin typeface="Times New Roman" panose="02020603050405020304" pitchFamily="18" charset="0"/>
                <a:cs typeface="Times New Roman" panose="02020603050405020304" pitchFamily="18" charset="0"/>
                <a:sym typeface="+mn-ea"/>
              </a:rPr>
              <a:t>i</a:t>
            </a:r>
            <a:r>
              <a:rPr lang="en-US" altLang="zh-CN" b="1" kern="1200" noProof="0" smtClean="0">
                <a:ln>
                  <a:noFill/>
                </a:ln>
                <a:effectLst/>
                <a:uLnTx/>
                <a:uFillTx/>
                <a:latin typeface="Times New Roman" panose="02020603050405020304" pitchFamily="18" charset="0"/>
                <a:cs typeface="Times New Roman" panose="02020603050405020304" pitchFamily="18" charset="0"/>
                <a:sym typeface="+mn-ea"/>
              </a:rPr>
              <a:t>)</a:t>
            </a:r>
            <a:r>
              <a:rPr lang="zh-CN" altLang="en-US" b="1" kern="1200" noProof="0" smtClean="0">
                <a:ln>
                  <a:noFill/>
                </a:ln>
                <a:effectLst/>
                <a:uLnTx/>
                <a:uFillTx/>
                <a:latin typeface="Times New Roman" panose="02020603050405020304" pitchFamily="18" charset="0"/>
                <a:cs typeface="Times New Roman" panose="02020603050405020304" pitchFamily="18" charset="0"/>
                <a:sym typeface="+mn-ea"/>
              </a:rPr>
              <a:t>*背景色</a:t>
            </a:r>
            <a:endParaRPr kumimoji="0" lang="en-US" altLang="zh-CN"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280795" marR="0" lvl="2" indent="-342900" algn="l" defTabSz="914400" rtl="0" latinLnBrk="0">
              <a:lnSpc>
                <a:spcPct val="100000"/>
              </a:lnSpc>
              <a:spcBef>
                <a:spcPts val="600"/>
              </a:spcBef>
              <a:spcAft>
                <a:spcPts val="0"/>
              </a:spcAft>
              <a:buClrTx/>
              <a:buSzTx/>
              <a:buFont typeface="Arial" panose="020B0604020202020204" pitchFamily="34" charset="0"/>
              <a:buChar char="•"/>
              <a:defRPr/>
            </a:pP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当</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e</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&gt;0.5</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时，直线更接近于像素点</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u</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280795" marR="0" lvl="2" indent="-342900" algn="l" defTabSz="914400" rtl="0" latinLnBrk="0">
              <a:lnSpc>
                <a:spcPct val="100000"/>
              </a:lnSpc>
              <a:spcBef>
                <a:spcPts val="600"/>
              </a:spcBef>
              <a:spcAft>
                <a:spcPts val="0"/>
              </a:spcAft>
              <a:buClrTx/>
              <a:buSzTx/>
              <a:buFont typeface="Arial" panose="020B0604020202020204" pitchFamily="34" charset="0"/>
              <a:buChar char="•"/>
              <a:defRPr/>
            </a:pP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当</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e</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&lt;0.5</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时，直线更接近于像素点</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1280795" marR="0" lvl="2" indent="-342900" algn="l" defTabSz="914400" rtl="0" latinLnBrk="0">
              <a:lnSpc>
                <a:spcPct val="100000"/>
              </a:lnSpc>
              <a:spcBef>
                <a:spcPts val="600"/>
              </a:spcBef>
              <a:spcAft>
                <a:spcPts val="0"/>
              </a:spcAft>
              <a:buClrTx/>
              <a:buSzTx/>
              <a:buFont typeface="Arial" panose="020B0604020202020204" pitchFamily="34" charset="0"/>
              <a:buChar char="•"/>
              <a:defRPr/>
            </a:pP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当</a:t>
            </a:r>
            <a:r>
              <a:rPr lang="en-US" altLang="zh-CN" sz="2400" b="1" kern="1200" noProof="0" smtClean="0">
                <a:ln>
                  <a:noFill/>
                </a:ln>
                <a:effectLst/>
                <a:uLnTx/>
                <a:uFillTx/>
                <a:latin typeface="Times New Roman" panose="02020603050405020304" pitchFamily="18" charset="0"/>
                <a:cs typeface="Times New Roman" panose="02020603050405020304" pitchFamily="18" charset="0"/>
                <a:sym typeface="+mn-ea"/>
              </a:rPr>
              <a:t>e</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i</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=0.5</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时，直线与</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u</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zh-CN" altLang="pt-BR" sz="2400" b="1" kern="1200" noProof="0" smtClean="0">
                <a:ln>
                  <a:noFill/>
                </a:ln>
                <a:effectLst/>
                <a:uLnTx/>
                <a:uFillTx/>
                <a:latin typeface="Times New Roman" panose="02020603050405020304" pitchFamily="18" charset="0"/>
                <a:cs typeface="Times New Roman" panose="02020603050405020304" pitchFamily="18" charset="0"/>
                <a:sym typeface="+mn-ea"/>
              </a:rPr>
              <a:t>点的距离相等</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，约定取</a:t>
            </a:r>
            <a:r>
              <a:rPr lang="pt-BR" altLang="zh-CN" sz="2400" b="1" kern="1200" noProof="0" smtClean="0">
                <a:ln>
                  <a:noFill/>
                </a:ln>
                <a:effectLst/>
                <a:uLnTx/>
                <a:uFillTx/>
                <a:latin typeface="Times New Roman" panose="02020603050405020304" pitchFamily="18" charset="0"/>
                <a:cs typeface="Times New Roman" panose="02020603050405020304" pitchFamily="18" charset="0"/>
                <a:sym typeface="+mn-ea"/>
              </a:rPr>
              <a:t>P</a:t>
            </a:r>
            <a:r>
              <a:rPr lang="en-US" altLang="zh-CN" sz="2400" b="1" kern="1200" baseline="-30000" noProof="0" smtClean="0">
                <a:ln>
                  <a:noFill/>
                </a:ln>
                <a:effectLst/>
                <a:uLnTx/>
                <a:uFillTx/>
                <a:latin typeface="Times New Roman" panose="02020603050405020304" pitchFamily="18" charset="0"/>
                <a:cs typeface="Times New Roman" panose="02020603050405020304" pitchFamily="18" charset="0"/>
                <a:sym typeface="+mn-ea"/>
              </a:rPr>
              <a:t>d</a:t>
            </a:r>
            <a:r>
              <a:rPr lang="zh-CN" altLang="en-US" sz="2400" b="1" kern="1200" noProof="0" smtClean="0">
                <a:ln>
                  <a:noFill/>
                </a:ln>
                <a:effectLst/>
                <a:uLnTx/>
                <a:uFillTx/>
                <a:latin typeface="Times New Roman" panose="02020603050405020304" pitchFamily="18" charset="0"/>
                <a:cs typeface="Times New Roman" panose="02020603050405020304" pitchFamily="18" charset="0"/>
                <a:sym typeface="+mn-ea"/>
              </a:rPr>
              <a:t>。</a:t>
            </a:r>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a:p>
            <a:endPar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5" name="标题 4"/>
          <p:cNvSpPr>
            <a:spLocks noGrp="1"/>
          </p:cNvSpPr>
          <p:nvPr>
            <p:ph type="title"/>
            <p:custDataLst>
              <p:tags r:id="rId3"/>
            </p:custDataLst>
          </p:nvPr>
        </p:nvSpPr>
        <p:spPr/>
        <p:txBody>
          <a:bodyPr/>
          <a:p>
            <a:pPr algn="ctr">
              <a:buClrTx/>
              <a:buSzTx/>
              <a:buFontTx/>
            </a:pPr>
            <a:r>
              <a:rPr lang="en-US" altLang="zh-CN" sz="3200" dirty="0">
                <a:latin typeface="Times New Roman" panose="02020603050405020304" pitchFamily="18" charset="0"/>
                <a:ea typeface="楷体" panose="02010609060101010101" pitchFamily="49" charset="-122"/>
                <a:sym typeface="+mn-ea"/>
              </a:rPr>
              <a:t>wu反走样算法（补充）</a:t>
            </a:r>
            <a:endParaRPr lang="en-US" altLang="zh-CN" sz="3200" dirty="0">
              <a:latin typeface="Times New Roman" panose="02020603050405020304" pitchFamily="18" charset="0"/>
              <a:ea typeface="楷体" panose="02010609060101010101" pitchFamily="49" charset="-122"/>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lvl="0" latinLnBrk="0">
              <a:lnSpc>
                <a:spcPct val="100000"/>
              </a:lnSpc>
              <a:spcBef>
                <a:spcPts val="600"/>
              </a:spcBef>
            </a:pPr>
            <a:r>
              <a:rPr lang="zh-CN" altLang="en-US" sz="2600" b="1" dirty="0">
                <a:latin typeface="Times New Roman" panose="02020603050405020304" pitchFamily="18" charset="0"/>
                <a:cs typeface="Times New Roman" panose="02020603050405020304" pitchFamily="18" charset="0"/>
                <a:sym typeface="+mn-ea"/>
              </a:rPr>
              <a:t>误差项</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a:t>
            </a:r>
            <a:r>
              <a:rPr lang="zh-CN" altLang="en-US" sz="2600" b="1" dirty="0">
                <a:latin typeface="Times New Roman" panose="02020603050405020304" pitchFamily="18" charset="0"/>
                <a:cs typeface="Times New Roman" panose="02020603050405020304" pitchFamily="18" charset="0"/>
                <a:sym typeface="+mn-ea"/>
              </a:rPr>
              <a:t>的初始值为</a:t>
            </a:r>
            <a:r>
              <a:rPr lang="en-US" altLang="zh-CN" sz="2600" b="1" dirty="0">
                <a:latin typeface="Times New Roman" panose="02020603050405020304" pitchFamily="18" charset="0"/>
                <a:cs typeface="Times New Roman" panose="02020603050405020304" pitchFamily="18" charset="0"/>
                <a:sym typeface="+mn-ea"/>
              </a:rPr>
              <a:t>k</a:t>
            </a:r>
            <a:r>
              <a:rPr lang="zh-CN" altLang="en-US" sz="2600" b="1" dirty="0">
                <a:latin typeface="Times New Roman" panose="02020603050405020304" pitchFamily="18" charset="0"/>
                <a:cs typeface="Times New Roman" panose="02020603050405020304" pitchFamily="18" charset="0"/>
                <a:sym typeface="+mn-ea"/>
              </a:rPr>
              <a:t>。</a:t>
            </a:r>
            <a:endParaRPr lang="en-US" altLang="zh-CN" sz="2600" b="1" dirty="0">
              <a:latin typeface="Times New Roman" panose="02020603050405020304" pitchFamily="18" charset="0"/>
              <a:cs typeface="Times New Roman" panose="02020603050405020304" pitchFamily="18" charset="0"/>
            </a:endParaRPr>
          </a:p>
          <a:p>
            <a:pPr lvl="0" latinLnBrk="0">
              <a:lnSpc>
                <a:spcPct val="100000"/>
              </a:lnSpc>
              <a:spcBef>
                <a:spcPts val="600"/>
              </a:spcBef>
            </a:pPr>
            <a:r>
              <a:rPr lang="zh-CN" altLang="en-US" sz="2600" b="1" dirty="0">
                <a:latin typeface="Times New Roman" panose="02020603050405020304" pitchFamily="18" charset="0"/>
                <a:cs typeface="Times New Roman" panose="02020603050405020304" pitchFamily="18" charset="0"/>
                <a:sym typeface="+mn-ea"/>
              </a:rPr>
              <a:t>主位移方向上每走一步，有</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 i+1</a:t>
            </a:r>
            <a:r>
              <a:rPr lang="zh-CN" altLang="en-US" sz="2600" b="1" dirty="0">
                <a:latin typeface="Times New Roman" panose="02020603050405020304" pitchFamily="18" charset="0"/>
                <a:cs typeface="Times New Roman" panose="02020603050405020304" pitchFamily="18" charset="0"/>
                <a:sym typeface="+mn-ea"/>
              </a:rPr>
              <a:t>＝</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a:t>
            </a:r>
            <a:r>
              <a:rPr lang="en-US" altLang="zh-CN" sz="2600" b="1" dirty="0">
                <a:latin typeface="Times New Roman" panose="02020603050405020304" pitchFamily="18" charset="0"/>
                <a:cs typeface="Times New Roman" panose="02020603050405020304" pitchFamily="18" charset="0"/>
                <a:sym typeface="+mn-ea"/>
              </a:rPr>
              <a:t>+k</a:t>
            </a:r>
            <a:r>
              <a:rPr lang="zh-CN" altLang="en-US" sz="2600" b="1" dirty="0">
                <a:latin typeface="Times New Roman" panose="02020603050405020304" pitchFamily="18" charset="0"/>
                <a:cs typeface="Times New Roman" panose="02020603050405020304" pitchFamily="18" charset="0"/>
                <a:sym typeface="+mn-ea"/>
              </a:rPr>
              <a:t>。</a:t>
            </a:r>
            <a:endParaRPr lang="en-US" altLang="zh-CN" sz="2600" b="1" dirty="0">
              <a:latin typeface="Times New Roman" panose="02020603050405020304" pitchFamily="18" charset="0"/>
              <a:cs typeface="Times New Roman" panose="02020603050405020304" pitchFamily="18" charset="0"/>
            </a:endParaRPr>
          </a:p>
          <a:p>
            <a:pPr lvl="0" latinLnBrk="0">
              <a:lnSpc>
                <a:spcPct val="100000"/>
              </a:lnSpc>
              <a:spcBef>
                <a:spcPts val="600"/>
              </a:spcBef>
            </a:pPr>
            <a:r>
              <a:rPr lang="zh-CN" altLang="en-US" sz="2600" b="1" dirty="0">
                <a:latin typeface="Times New Roman" panose="02020603050405020304" pitchFamily="18" charset="0"/>
                <a:cs typeface="Times New Roman" panose="02020603050405020304" pitchFamily="18" charset="0"/>
                <a:sym typeface="+mn-ea"/>
              </a:rPr>
              <a:t>当</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a:t>
            </a:r>
            <a:r>
              <a:rPr lang="zh-CN" altLang="en-US" sz="2600" b="1" dirty="0">
                <a:latin typeface="Times New Roman" panose="02020603050405020304" pitchFamily="18" charset="0"/>
                <a:cs typeface="Times New Roman" panose="02020603050405020304" pitchFamily="18" charset="0"/>
                <a:sym typeface="+mn-ea"/>
              </a:rPr>
              <a:t>≥</a:t>
            </a:r>
            <a:r>
              <a:rPr lang="en-US" altLang="zh-CN" sz="2600" b="1" dirty="0">
                <a:latin typeface="Times New Roman" panose="02020603050405020304" pitchFamily="18" charset="0"/>
                <a:cs typeface="Times New Roman" panose="02020603050405020304" pitchFamily="18" charset="0"/>
                <a:sym typeface="+mn-ea"/>
              </a:rPr>
              <a:t>1.0</a:t>
            </a:r>
            <a:r>
              <a:rPr lang="zh-CN" altLang="en-US" sz="2600" b="1" dirty="0">
                <a:latin typeface="Times New Roman" panose="02020603050405020304" pitchFamily="18" charset="0"/>
                <a:cs typeface="Times New Roman" panose="02020603050405020304" pitchFamily="18" charset="0"/>
                <a:sym typeface="+mn-ea"/>
              </a:rPr>
              <a:t>时，相当于</a:t>
            </a:r>
            <a:r>
              <a:rPr lang="en-US" altLang="zh-CN" sz="2600" b="1" dirty="0">
                <a:latin typeface="Times New Roman" panose="02020603050405020304" pitchFamily="18" charset="0"/>
                <a:cs typeface="Times New Roman" panose="02020603050405020304" pitchFamily="18" charset="0"/>
                <a:sym typeface="+mn-ea"/>
              </a:rPr>
              <a:t>y</a:t>
            </a:r>
            <a:r>
              <a:rPr lang="zh-CN" altLang="en-US" sz="2600" b="1" dirty="0">
                <a:latin typeface="Times New Roman" panose="02020603050405020304" pitchFamily="18" charset="0"/>
                <a:cs typeface="Times New Roman" panose="02020603050405020304" pitchFamily="18" charset="0"/>
                <a:sym typeface="+mn-ea"/>
              </a:rPr>
              <a:t>方向上走一步，即</a:t>
            </a:r>
            <a:r>
              <a:rPr lang="en-US" altLang="zh-CN" sz="2600" b="1" dirty="0">
                <a:latin typeface="Times New Roman" panose="02020603050405020304" pitchFamily="18" charset="0"/>
                <a:cs typeface="Times New Roman" panose="02020603050405020304" pitchFamily="18" charset="0"/>
                <a:sym typeface="+mn-ea"/>
              </a:rPr>
              <a:t>y</a:t>
            </a:r>
            <a:r>
              <a:rPr lang="en-US" altLang="zh-CN" sz="2600" b="1" baseline="-25000" dirty="0">
                <a:latin typeface="Times New Roman" panose="02020603050405020304" pitchFamily="18" charset="0"/>
                <a:cs typeface="Times New Roman" panose="02020603050405020304" pitchFamily="18" charset="0"/>
                <a:sym typeface="+mn-ea"/>
              </a:rPr>
              <a:t> i+1</a:t>
            </a:r>
            <a:r>
              <a:rPr lang="en-US" altLang="zh-CN" sz="2600" b="1" dirty="0">
                <a:latin typeface="Times New Roman" panose="02020603050405020304" pitchFamily="18" charset="0"/>
                <a:cs typeface="Times New Roman" panose="02020603050405020304" pitchFamily="18" charset="0"/>
                <a:sym typeface="+mn-ea"/>
              </a:rPr>
              <a:t>=y</a:t>
            </a:r>
            <a:r>
              <a:rPr lang="en-US" altLang="zh-CN" sz="2600" b="1" baseline="-25000" dirty="0">
                <a:latin typeface="Times New Roman" panose="02020603050405020304" pitchFamily="18" charset="0"/>
                <a:cs typeface="Times New Roman" panose="02020603050405020304" pitchFamily="18" charset="0"/>
                <a:sym typeface="+mn-ea"/>
              </a:rPr>
              <a:t>i</a:t>
            </a:r>
            <a:r>
              <a:rPr lang="en-US" altLang="zh-CN" sz="2600" b="1" dirty="0">
                <a:latin typeface="Times New Roman" panose="02020603050405020304" pitchFamily="18" charset="0"/>
                <a:cs typeface="Times New Roman" panose="02020603050405020304" pitchFamily="18" charset="0"/>
                <a:sym typeface="+mn-ea"/>
              </a:rPr>
              <a:t>+1</a:t>
            </a:r>
            <a:r>
              <a:rPr lang="zh-CN" altLang="en-US" sz="2600" b="1" dirty="0">
                <a:latin typeface="Times New Roman" panose="02020603050405020304" pitchFamily="18" charset="0"/>
                <a:cs typeface="Times New Roman" panose="02020603050405020304" pitchFamily="18" charset="0"/>
                <a:sym typeface="+mn-ea"/>
              </a:rPr>
              <a:t>，此时将</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a:t>
            </a:r>
            <a:r>
              <a:rPr lang="zh-CN" altLang="en-US" sz="2600" b="1" dirty="0">
                <a:latin typeface="Times New Roman" panose="02020603050405020304" pitchFamily="18" charset="0"/>
                <a:cs typeface="Times New Roman" panose="02020603050405020304" pitchFamily="18" charset="0"/>
                <a:sym typeface="+mn-ea"/>
              </a:rPr>
              <a:t>减</a:t>
            </a:r>
            <a:r>
              <a:rPr lang="en-US" altLang="zh-CN" sz="2600" b="1" dirty="0">
                <a:latin typeface="Times New Roman" panose="02020603050405020304" pitchFamily="18" charset="0"/>
                <a:cs typeface="Times New Roman" panose="02020603050405020304" pitchFamily="18" charset="0"/>
                <a:sym typeface="+mn-ea"/>
              </a:rPr>
              <a:t>1</a:t>
            </a:r>
            <a:r>
              <a:rPr lang="zh-CN" altLang="en-US" sz="2600" b="1" dirty="0">
                <a:latin typeface="Times New Roman" panose="02020603050405020304" pitchFamily="18" charset="0"/>
                <a:cs typeface="Times New Roman" panose="02020603050405020304" pitchFamily="18" charset="0"/>
                <a:sym typeface="+mn-ea"/>
              </a:rPr>
              <a:t>，即</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i+1</a:t>
            </a:r>
            <a:r>
              <a:rPr lang="en-US" altLang="zh-CN" sz="2600" b="1" dirty="0">
                <a:latin typeface="Times New Roman" panose="02020603050405020304" pitchFamily="18" charset="0"/>
                <a:cs typeface="Times New Roman" panose="02020603050405020304" pitchFamily="18" charset="0"/>
                <a:sym typeface="+mn-ea"/>
              </a:rPr>
              <a:t>=e</a:t>
            </a:r>
            <a:r>
              <a:rPr lang="en-US" altLang="zh-CN" sz="2600" b="1" baseline="-25000" dirty="0">
                <a:latin typeface="Times New Roman" panose="02020603050405020304" pitchFamily="18" charset="0"/>
                <a:cs typeface="Times New Roman" panose="02020603050405020304" pitchFamily="18" charset="0"/>
                <a:sym typeface="+mn-ea"/>
              </a:rPr>
              <a:t>i</a:t>
            </a:r>
            <a:r>
              <a:rPr lang="en-US" altLang="zh-CN" sz="2600" b="1" dirty="0">
                <a:latin typeface="Times New Roman" panose="02020603050405020304" pitchFamily="18" charset="0"/>
                <a:cs typeface="Times New Roman" panose="02020603050405020304" pitchFamily="18" charset="0"/>
                <a:sym typeface="+mn-ea"/>
              </a:rPr>
              <a:t>-1</a:t>
            </a:r>
            <a:r>
              <a:rPr lang="zh-CN" altLang="en-US" sz="2600" b="1" dirty="0">
                <a:latin typeface="Times New Roman" panose="02020603050405020304" pitchFamily="18" charset="0"/>
                <a:cs typeface="Times New Roman" panose="02020603050405020304" pitchFamily="18" charset="0"/>
                <a:sym typeface="+mn-ea"/>
              </a:rPr>
              <a:t>。</a:t>
            </a:r>
            <a:endParaRPr lang="zh-CN" altLang="en-US" sz="2600" b="1" dirty="0">
              <a:latin typeface="Times New Roman" panose="02020603050405020304" pitchFamily="18" charset="0"/>
              <a:cs typeface="Times New Roman" panose="02020603050405020304" pitchFamily="18" charset="0"/>
              <a:sym typeface="+mn-ea"/>
            </a:endParaRPr>
          </a:p>
        </p:txBody>
      </p:sp>
      <p:sp>
        <p:nvSpPr>
          <p:cNvPr id="5" name="标题 4"/>
          <p:cNvSpPr>
            <a:spLocks noGrp="1"/>
          </p:cNvSpPr>
          <p:nvPr>
            <p:ph type="title"/>
            <p:custDataLst>
              <p:tags r:id="rId1"/>
            </p:custDataLst>
          </p:nvPr>
        </p:nvSpPr>
        <p:spPr/>
        <p:txBody>
          <a:bodyPr/>
          <a:p>
            <a:pPr algn="ctr">
              <a:buClrTx/>
              <a:buSzTx/>
              <a:buFontTx/>
            </a:pPr>
            <a:r>
              <a:rPr lang="en-US" altLang="zh-CN" sz="3200" dirty="0">
                <a:latin typeface="Times New Roman" panose="02020603050405020304" pitchFamily="18" charset="0"/>
                <a:ea typeface="楷体" panose="02010609060101010101" pitchFamily="49" charset="-122"/>
                <a:sym typeface="+mn-ea"/>
              </a:rPr>
              <a:t>wu反走样算法（补充）</a:t>
            </a:r>
            <a:endParaRPr lang="en-US" altLang="zh-CN" sz="3200" dirty="0">
              <a:latin typeface="Times New Roman" panose="02020603050405020304" pitchFamily="18" charset="0"/>
              <a:ea typeface="楷体" panose="02010609060101010101" pitchFamily="49" charset="-122"/>
              <a:sym typeface="+mn-ea"/>
            </a:endParaRPr>
          </a:p>
        </p:txBody>
      </p:sp>
      <p:graphicFrame>
        <p:nvGraphicFramePr>
          <p:cNvPr id="13317" name="Object 2"/>
          <p:cNvGraphicFramePr>
            <a:graphicFrameLocks noChangeAspect="1"/>
          </p:cNvGraphicFramePr>
          <p:nvPr>
            <p:custDataLst>
              <p:tags r:id="rId2"/>
            </p:custDataLst>
          </p:nvPr>
        </p:nvGraphicFramePr>
        <p:xfrm>
          <a:off x="1963420" y="3789045"/>
          <a:ext cx="4652645" cy="1724660"/>
        </p:xfrm>
        <a:graphic>
          <a:graphicData uri="http://schemas.openxmlformats.org/presentationml/2006/ole">
            <mc:AlternateContent xmlns:mc="http://schemas.openxmlformats.org/markup-compatibility/2006">
              <mc:Choice xmlns:v="urn:schemas-microsoft-com:vml" Requires="v">
                <p:oleObj spid="_x0000_s3077" name="" r:id="rId3" imgW="1866900" imgH="685800" progId="Equation.3">
                  <p:embed/>
                </p:oleObj>
              </mc:Choice>
              <mc:Fallback>
                <p:oleObj name="" r:id="rId3" imgW="1866900" imgH="685800" progId="Equation.3">
                  <p:embed/>
                  <p:pic>
                    <p:nvPicPr>
                      <p:cNvPr id="0" name="图片 3076"/>
                      <p:cNvPicPr/>
                      <p:nvPr/>
                    </p:nvPicPr>
                    <p:blipFill>
                      <a:blip r:embed="rId4"/>
                      <a:stretch>
                        <a:fillRect/>
                      </a:stretch>
                    </p:blipFill>
                    <p:spPr>
                      <a:xfrm>
                        <a:off x="1963420" y="3789045"/>
                        <a:ext cx="4652645" cy="1724660"/>
                      </a:xfrm>
                      <a:prstGeom prst="rect">
                        <a:avLst/>
                      </a:prstGeom>
                      <a:noFill/>
                      <a:ln w="38100">
                        <a:noFill/>
                        <a:miter/>
                      </a:ln>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1"/>
          <p:cNvSpPr>
            <a:spLocks noChangeArrowheads="1"/>
          </p:cNvSpPr>
          <p:nvPr/>
        </p:nvSpPr>
        <p:spPr bwMode="auto">
          <a:xfrm>
            <a:off x="179864" y="1484392"/>
            <a:ext cx="7736681" cy="504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//Wu</a:t>
            </a:r>
            <a:r>
              <a:rPr kumimoji="0" lang="zh-CN" altLang="en-US"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直线反走样（斜率</a:t>
            </a:r>
            <a:r>
              <a:rPr kumimoji="0" lang="en-US" altLang="zh-CN"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0</a:t>
            </a:r>
            <a:r>
              <a:rPr kumimoji="0" lang="zh-CN" altLang="en-US"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到</a:t>
            </a:r>
            <a:r>
              <a:rPr kumimoji="0" lang="en-US" altLang="zh-CN"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1</a:t>
            </a:r>
            <a:r>
              <a:rPr kumimoji="0" lang="zh-CN" altLang="en-US"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rPr>
              <a:t>）</a:t>
            </a:r>
            <a:endParaRPr kumimoji="0" lang="zh-CN" altLang="en-US" sz="1800" b="1" i="0" u="none" strike="noStrike" kern="1200" cap="none" spc="0" normalizeH="0" baseline="0" noProof="0" smtClean="0">
              <a:ln>
                <a:noFill/>
              </a:ln>
              <a:solidFill>
                <a:srgbClr val="009900"/>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void</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wuAntiLine(</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int</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x1,</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int </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y1,</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int </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x2,</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int</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y2)</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int</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x=x1, y=y1:</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float</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k=(float)(y2-y1)/(x2-x1):</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float</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e=k:</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while</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(x&lt;x2)</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setpixel(x,y,  rgb(e*1.0,    e*1.0,    e*1.0));</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setpixel(x,y+1,rgb((1-e)*1.0,(1-e)*1.0,(1-e)*1.0));</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e+=k;</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r>
              <a:rPr kumimoji="0" lang="en-US" altLang="zh-CN" sz="2000" b="1" i="0" u="none" strike="noStrike" kern="1200" cap="none" spc="0" normalizeH="0" baseline="0" noProof="0" smtClean="0">
                <a:ln>
                  <a:noFill/>
                </a:ln>
                <a:solidFill>
                  <a:srgbClr val="0000FF"/>
                </a:solidFill>
                <a:effectLst/>
                <a:uLnTx/>
                <a:uFillTx/>
                <a:latin typeface="+mn-lt"/>
                <a:ea typeface="华文中宋" panose="02010600040101010101" pitchFamily="2" charset="-122"/>
                <a:cs typeface="+mn-cs"/>
              </a:rPr>
              <a:t>if</a:t>
            </a: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(e&gt;=1.0)</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e--;y++;</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x++;</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	}</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a:p>
            <a:pPr marL="457200" marR="0" lvl="1" indent="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mn-lt"/>
              <a:ea typeface="华文中宋" panose="02010600040101010101" pitchFamily="2" charset="-122"/>
              <a:cs typeface="+mn-cs"/>
            </a:endParaRPr>
          </a:p>
        </p:txBody>
      </p:sp>
      <p:sp>
        <p:nvSpPr>
          <p:cNvPr id="5" name="标题 4"/>
          <p:cNvSpPr>
            <a:spLocks noGrp="1"/>
          </p:cNvSpPr>
          <p:nvPr>
            <p:ph type="title"/>
            <p:custDataLst>
              <p:tags r:id="rId1"/>
            </p:custDataLst>
          </p:nvPr>
        </p:nvSpPr>
        <p:spPr/>
        <p:txBody>
          <a:bodyPr/>
          <a:p>
            <a:pPr algn="ctr">
              <a:buClrTx/>
              <a:buSzTx/>
              <a:buFontTx/>
            </a:pPr>
            <a:r>
              <a:rPr lang="en-US" altLang="zh-CN" sz="3200" dirty="0">
                <a:latin typeface="Times New Roman" panose="02020603050405020304" pitchFamily="18" charset="0"/>
                <a:ea typeface="楷体" panose="02010609060101010101" pitchFamily="49" charset="-122"/>
                <a:sym typeface="+mn-ea"/>
              </a:rPr>
              <a:t>wu反走样算法（补充）</a:t>
            </a:r>
            <a:endParaRPr lang="en-US" altLang="zh-CN" sz="3200" dirty="0">
              <a:latin typeface="Times New Roman" panose="02020603050405020304" pitchFamily="18" charset="0"/>
              <a:ea typeface="楷体" panose="02010609060101010101" pitchFamily="49"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8001" name="Picture 4"/>
          <p:cNvPicPr>
            <a:picLocks noChangeAspect="1"/>
          </p:cNvPicPr>
          <p:nvPr/>
        </p:nvPicPr>
        <p:blipFill>
          <a:blip r:embed="rId1"/>
          <a:srcRect l="6349" t="10582" r="12698" b="23810"/>
          <a:stretch>
            <a:fillRect/>
          </a:stretch>
        </p:blipFill>
        <p:spPr>
          <a:xfrm>
            <a:off x="304800" y="3336925"/>
            <a:ext cx="4179888" cy="2540000"/>
          </a:xfrm>
          <a:prstGeom prst="rect">
            <a:avLst/>
          </a:prstGeom>
          <a:noFill/>
          <a:ln w="9525">
            <a:noFill/>
          </a:ln>
        </p:spPr>
      </p:pic>
      <p:pic>
        <p:nvPicPr>
          <p:cNvPr id="128002" name="Picture 5"/>
          <p:cNvPicPr>
            <a:picLocks noChangeAspect="1"/>
          </p:cNvPicPr>
          <p:nvPr/>
        </p:nvPicPr>
        <p:blipFill>
          <a:blip r:embed="rId2"/>
          <a:srcRect l="4762" t="12698" r="11111" b="23810"/>
          <a:stretch>
            <a:fillRect/>
          </a:stretch>
        </p:blipFill>
        <p:spPr>
          <a:xfrm>
            <a:off x="4424363" y="3378200"/>
            <a:ext cx="4343400" cy="2459038"/>
          </a:xfrm>
          <a:prstGeom prst="rect">
            <a:avLst/>
          </a:prstGeom>
          <a:noFill/>
          <a:ln w="9525">
            <a:noFill/>
          </a:ln>
        </p:spPr>
      </p:pic>
      <p:sp>
        <p:nvSpPr>
          <p:cNvPr id="128003" name="矩形 8"/>
          <p:cNvSpPr/>
          <p:nvPr/>
        </p:nvSpPr>
        <p:spPr>
          <a:xfrm>
            <a:off x="4429125" y="5715000"/>
            <a:ext cx="857250" cy="642938"/>
          </a:xfrm>
          <a:prstGeom prst="rect">
            <a:avLst/>
          </a:prstGeom>
          <a:solidFill>
            <a:schemeClr val="bg1"/>
          </a:solidFill>
          <a:ln w="38100" cap="flat" cmpd="sng">
            <a:solidFill>
              <a:schemeClr val="bg1"/>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华文楷体" panose="02010600040101010101" pitchFamily="2" charset="-122"/>
            </a:endParaRPr>
          </a:p>
        </p:txBody>
      </p:sp>
      <p:sp>
        <p:nvSpPr>
          <p:cNvPr id="128004"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反走样范例</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9025" name="Picture 4"/>
          <p:cNvPicPr>
            <a:picLocks noChangeAspect="1"/>
          </p:cNvPicPr>
          <p:nvPr/>
        </p:nvPicPr>
        <p:blipFill>
          <a:blip r:embed="rId1"/>
          <a:stretch>
            <a:fillRect/>
          </a:stretch>
        </p:blipFill>
        <p:spPr>
          <a:xfrm>
            <a:off x="1116013" y="2120900"/>
            <a:ext cx="2971800" cy="3275013"/>
          </a:xfrm>
          <a:prstGeom prst="rect">
            <a:avLst/>
          </a:prstGeom>
          <a:noFill/>
          <a:ln w="9525">
            <a:noFill/>
          </a:ln>
        </p:spPr>
      </p:pic>
      <p:pic>
        <p:nvPicPr>
          <p:cNvPr id="129026" name="Picture 9"/>
          <p:cNvPicPr>
            <a:picLocks noChangeAspect="1"/>
          </p:cNvPicPr>
          <p:nvPr/>
        </p:nvPicPr>
        <p:blipFill>
          <a:blip r:embed="rId2"/>
          <a:stretch>
            <a:fillRect/>
          </a:stretch>
        </p:blipFill>
        <p:spPr>
          <a:xfrm>
            <a:off x="5053013" y="2111375"/>
            <a:ext cx="2994025" cy="3294063"/>
          </a:xfrm>
          <a:prstGeom prst="rect">
            <a:avLst/>
          </a:prstGeom>
          <a:noFill/>
          <a:ln w="9525">
            <a:noFill/>
          </a:ln>
        </p:spPr>
      </p:pic>
      <p:sp>
        <p:nvSpPr>
          <p:cNvPr id="129027" name="Rectangle 13"/>
          <p:cNvSpPr>
            <a:spLocks noGrp="1"/>
          </p:cNvSpPr>
          <p:nvPr>
            <p:ph type="title"/>
          </p:nvPr>
        </p:nvSpPr>
        <p:spPr>
          <a:xfrm>
            <a:off x="466725" y="5876925"/>
            <a:ext cx="8229600" cy="647700"/>
          </a:xfrm>
          <a:solidFill>
            <a:schemeClr val="bg1"/>
          </a:solidFill>
        </p:spPr>
        <p:txBody>
          <a:bodyPr vert="horz" wrap="square" lIns="91440" tIns="45720" rIns="91440" bIns="45720" anchor="b" anchorCtr="0"/>
          <a:p>
            <a:pPr eaLnBrk="1" hangingPunct="1"/>
            <a:br>
              <a:rPr lang="en-US" altLang="zh-CN" sz="2000" dirty="0">
                <a:latin typeface="Palatino"/>
              </a:rPr>
            </a:br>
            <a:r>
              <a:rPr lang="en-US" altLang="zh-CN" sz="2000" dirty="0">
                <a:latin typeface="Palatino"/>
              </a:rPr>
              <a:t> </a:t>
            </a:r>
            <a:r>
              <a:rPr lang="zh-CN" altLang="en-US" sz="2800" dirty="0">
                <a:latin typeface="楷体" panose="02010609060101010101" pitchFamily="49" charset="-122"/>
                <a:ea typeface="楷体" panose="02010609060101010101" pitchFamily="49" charset="-122"/>
              </a:rPr>
              <a:t>走样       </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反走样处理后</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129028"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反走样范例</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3"/>
          <p:cNvSpPr>
            <a:spLocks noGrp="1"/>
          </p:cNvSpPr>
          <p:nvPr>
            <p:ph idx="1"/>
          </p:nvPr>
        </p:nvSpPr>
        <p:spPr>
          <a:xfrm>
            <a:off x="384175" y="1431925"/>
            <a:ext cx="8283575" cy="4257675"/>
          </a:xfrm>
        </p:spPr>
        <p:txBody>
          <a:bodyPr vert="horz" wrap="square" lIns="91440" tIns="45720" rIns="91440" bIns="45720" anchor="t" anchorCtr="0"/>
          <a:p>
            <a:pPr eaLnBrk="1" hangingPunct="1">
              <a:buNone/>
            </a:pPr>
            <a:r>
              <a:rPr lang="en-US" altLang="zh-CN" sz="2600" b="1" dirty="0">
                <a:latin typeface="楷体" panose="02010609060101010101" pitchFamily="49" charset="-122"/>
                <a:ea typeface="楷体" panose="02010609060101010101" pitchFamily="49" charset="-122"/>
                <a:cs typeface="+mn-cs"/>
              </a:rPr>
              <a:t>3.</a:t>
            </a:r>
            <a:r>
              <a:rPr lang="zh-CN" altLang="en-US" sz="2600" b="1" dirty="0">
                <a:latin typeface="楷体" panose="02010609060101010101" pitchFamily="49" charset="-122"/>
                <a:ea typeface="楷体" panose="02010609060101010101" pitchFamily="49" charset="-122"/>
                <a:cs typeface="+mn-cs"/>
              </a:rPr>
              <a:t>多边形反走样算法</a:t>
            </a:r>
            <a:endParaRPr lang="en-US" altLang="zh-CN" sz="2600" b="1" dirty="0">
              <a:latin typeface="楷体" panose="02010609060101010101" pitchFamily="49" charset="-122"/>
              <a:ea typeface="楷体" panose="02010609060101010101" pitchFamily="49" charset="-122"/>
              <a:cs typeface="+mn-cs"/>
            </a:endParaRPr>
          </a:p>
          <a:p>
            <a:pPr eaLnBrk="1" hangingPunct="1">
              <a:buNone/>
            </a:pPr>
            <a:r>
              <a:rPr lang="zh-CN" altLang="en-US" sz="2600" dirty="0">
                <a:latin typeface="楷体" panose="02010609060101010101" pitchFamily="49" charset="-122"/>
                <a:ea typeface="楷体" panose="02010609060101010101" pitchFamily="49" charset="-122"/>
                <a:cs typeface="+mn-cs"/>
              </a:rPr>
              <a:t>      </a:t>
            </a:r>
            <a:r>
              <a:rPr lang="zh-CN" altLang="en-US" sz="2600" b="1" dirty="0">
                <a:latin typeface="楷体" panose="02010609060101010101" pitchFamily="49" charset="-122"/>
                <a:ea typeface="楷体" panose="02010609060101010101" pitchFamily="49" charset="-122"/>
                <a:cs typeface="+mn-cs"/>
              </a:rPr>
              <a:t>与线段反走样算法类似，多边形边界的反走样主要表现在对边界的处理上，可采用反走样线段的思想来改善多边形边界的显示质量。当像素与多边形区域相交时，求出两者相交的面积，然后以此面积值来决定该像素的颜色值或灰度值</a:t>
            </a:r>
            <a:endParaRPr lang="zh-CN" altLang="en-US" sz="2600" b="1" dirty="0">
              <a:latin typeface="楷体" panose="02010609060101010101" pitchFamily="49" charset="-122"/>
              <a:ea typeface="楷体" panose="02010609060101010101" pitchFamily="49" charset="-122"/>
              <a:cs typeface="+mn-cs"/>
            </a:endParaRPr>
          </a:p>
          <a:p>
            <a:pPr eaLnBrk="1" hangingPunct="1">
              <a:buNone/>
            </a:pPr>
            <a:endParaRPr lang="zh-CN" altLang="en-US" b="1" dirty="0">
              <a:latin typeface="华文楷体" panose="02010600040101010101" pitchFamily="2" charset="-122"/>
              <a:ea typeface="华文楷体" panose="02010600040101010101" pitchFamily="2" charset="-122"/>
              <a:cs typeface="+mn-cs"/>
            </a:endParaRPr>
          </a:p>
        </p:txBody>
      </p:sp>
      <p:sp>
        <p:nvSpPr>
          <p:cNvPr id="130050"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常用反走样技术</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2097" name="Picture 7"/>
          <p:cNvPicPr>
            <a:picLocks noChangeAspect="1"/>
          </p:cNvPicPr>
          <p:nvPr/>
        </p:nvPicPr>
        <p:blipFill>
          <a:blip r:embed="rId1"/>
          <a:srcRect t="32367"/>
          <a:stretch>
            <a:fillRect/>
          </a:stretch>
        </p:blipFill>
        <p:spPr>
          <a:xfrm>
            <a:off x="1476375" y="3860800"/>
            <a:ext cx="2800350" cy="2514600"/>
          </a:xfrm>
          <a:prstGeom prst="rect">
            <a:avLst/>
          </a:prstGeom>
          <a:noFill/>
          <a:ln w="9525">
            <a:noFill/>
          </a:ln>
        </p:spPr>
      </p:pic>
      <p:pic>
        <p:nvPicPr>
          <p:cNvPr id="132098" name="Picture 11"/>
          <p:cNvPicPr>
            <a:picLocks noChangeAspect="1"/>
          </p:cNvPicPr>
          <p:nvPr/>
        </p:nvPicPr>
        <p:blipFill>
          <a:blip r:embed="rId2"/>
          <a:srcRect t="33250"/>
          <a:stretch>
            <a:fillRect/>
          </a:stretch>
        </p:blipFill>
        <p:spPr>
          <a:xfrm>
            <a:off x="5200650" y="3860800"/>
            <a:ext cx="2795588" cy="2476500"/>
          </a:xfrm>
          <a:prstGeom prst="rect">
            <a:avLst/>
          </a:prstGeom>
          <a:noFill/>
          <a:ln w="9525">
            <a:noFill/>
          </a:ln>
        </p:spPr>
      </p:pic>
      <p:sp>
        <p:nvSpPr>
          <p:cNvPr id="132099" name="Rectangle 14"/>
          <p:cNvSpPr>
            <a:spLocks noGrp="1"/>
          </p:cNvSpPr>
          <p:nvPr>
            <p:ph idx="1"/>
          </p:nvPr>
        </p:nvSpPr>
        <p:spPr>
          <a:xfrm>
            <a:off x="347663" y="1341438"/>
            <a:ext cx="8178800" cy="1819275"/>
          </a:xfrm>
        </p:spPr>
        <p:txBody>
          <a:bodyPr vert="horz" wrap="square" lIns="91440" tIns="45720" rIns="91440" bIns="45720" anchor="t" anchorCtr="0"/>
          <a:p>
            <a:pPr lvl="1" eaLnBrk="1" hangingPunct="1">
              <a:buNone/>
            </a:pPr>
            <a:r>
              <a:rPr lang="en-US" altLang="zh-CN" b="1" dirty="0">
                <a:latin typeface="Times New Roman" panose="02020603050405020304" pitchFamily="18" charset="0"/>
                <a:ea typeface="楷体" panose="02010609060101010101" pitchFamily="49" charset="-122"/>
              </a:rPr>
              <a:t>OpenGL</a:t>
            </a:r>
            <a:r>
              <a:rPr lang="zh-CN" altLang="en-US" b="1" dirty="0">
                <a:latin typeface="Times New Roman" panose="02020603050405020304" pitchFamily="18" charset="0"/>
                <a:ea typeface="楷体" panose="02010609060101010101" pitchFamily="49" charset="-122"/>
              </a:rPr>
              <a:t>中的反走样</a:t>
            </a:r>
            <a:endParaRPr lang="en-US" altLang="zh-CN" b="1" dirty="0">
              <a:latin typeface="Times New Roman" panose="02020603050405020304" pitchFamily="18" charset="0"/>
              <a:ea typeface="楷体" panose="02010609060101010101" pitchFamily="49" charset="-122"/>
            </a:endParaRPr>
          </a:p>
          <a:p>
            <a:pPr lvl="1" eaLnBrk="1" hangingPunct="1"/>
            <a:r>
              <a:rPr lang="zh-CN" altLang="en-US" b="1" dirty="0">
                <a:latin typeface="Times New Roman" panose="02020603050405020304" pitchFamily="18" charset="0"/>
                <a:ea typeface="楷体" panose="02010609060101010101" pitchFamily="49" charset="-122"/>
              </a:rPr>
              <a:t>开启反走样</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绘制相对慢</a:t>
            </a:r>
            <a:r>
              <a:rPr lang="en-US" altLang="zh-CN" b="1" dirty="0">
                <a:latin typeface="Times New Roman" panose="02020603050405020304" pitchFamily="18" charset="0"/>
                <a:ea typeface="楷体" panose="02010609060101010101" pitchFamily="49" charset="-122"/>
              </a:rPr>
              <a:t>)</a:t>
            </a:r>
            <a:endParaRPr lang="en-US" altLang="zh-CN" b="1" dirty="0">
              <a:latin typeface="Times New Roman" panose="02020603050405020304" pitchFamily="18" charset="0"/>
              <a:ea typeface="楷体" panose="02010609060101010101" pitchFamily="49" charset="-122"/>
            </a:endParaRPr>
          </a:p>
          <a:p>
            <a:pPr lvl="1" eaLnBrk="1" hangingPunct="1">
              <a:buFont typeface="Wingdings" panose="05000000000000000000" pitchFamily="2" charset="2"/>
              <a:buNone/>
            </a:pPr>
            <a:r>
              <a:rPr lang="en-US" altLang="zh-CN" sz="2200" b="1" dirty="0">
                <a:latin typeface="Times New Roman" panose="02020603050405020304" pitchFamily="18" charset="0"/>
                <a:ea typeface="楷体" panose="02010609060101010101" pitchFamily="49" charset="-122"/>
              </a:rPr>
              <a:t>		 glEnable( POLYGON_SMOOTH)</a:t>
            </a:r>
            <a:endParaRPr lang="en-US" altLang="zh-CN" sz="2200" b="1" dirty="0">
              <a:latin typeface="Times New Roman" panose="02020603050405020304" pitchFamily="18" charset="0"/>
              <a:ea typeface="楷体" panose="02010609060101010101" pitchFamily="49" charset="-122"/>
            </a:endParaRPr>
          </a:p>
          <a:p>
            <a:pPr lvl="1" eaLnBrk="1" hangingPunct="1"/>
            <a:r>
              <a:rPr lang="zh-CN" altLang="en-US" b="1" dirty="0">
                <a:latin typeface="Times New Roman" panose="02020603050405020304" pitchFamily="18" charset="0"/>
                <a:ea typeface="楷体" panose="02010609060101010101" pitchFamily="49" charset="-122"/>
              </a:rPr>
              <a:t>关闭反走样     </a:t>
            </a:r>
            <a:r>
              <a:rPr lang="en-US" altLang="zh-CN" b="1" dirty="0">
                <a:latin typeface="Times New Roman" panose="02020603050405020304" pitchFamily="18" charset="0"/>
                <a:ea typeface="楷体" panose="02010609060101010101" pitchFamily="49" charset="-122"/>
              </a:rPr>
              <a:t>(</a:t>
            </a:r>
            <a:r>
              <a:rPr lang="zh-CN" altLang="en-US" b="1" dirty="0">
                <a:latin typeface="Times New Roman" panose="02020603050405020304" pitchFamily="18" charset="0"/>
                <a:ea typeface="楷体" panose="02010609060101010101" pitchFamily="49" charset="-122"/>
              </a:rPr>
              <a:t>绘制相对快</a:t>
            </a:r>
            <a:r>
              <a:rPr lang="en-US" altLang="zh-CN" b="1" dirty="0">
                <a:latin typeface="Times New Roman" panose="02020603050405020304" pitchFamily="18" charset="0"/>
                <a:ea typeface="楷体" panose="02010609060101010101" pitchFamily="49" charset="-122"/>
              </a:rPr>
              <a:t>)</a:t>
            </a:r>
            <a:endParaRPr lang="en-US" altLang="zh-CN" b="1" dirty="0">
              <a:latin typeface="Times New Roman" panose="02020603050405020304" pitchFamily="18" charset="0"/>
              <a:ea typeface="楷体" panose="02010609060101010101" pitchFamily="49" charset="-122"/>
            </a:endParaRPr>
          </a:p>
          <a:p>
            <a:pPr lvl="1" eaLnBrk="1" hangingPunct="1">
              <a:buFont typeface="Wingdings" panose="05000000000000000000" pitchFamily="2" charset="2"/>
              <a:buNone/>
            </a:pPr>
            <a:r>
              <a:rPr lang="en-US" altLang="zh-CN" sz="2200" b="1" dirty="0">
                <a:latin typeface="Times New Roman" panose="02020603050405020304" pitchFamily="18" charset="0"/>
                <a:ea typeface="楷体" panose="02010609060101010101" pitchFamily="49" charset="-122"/>
              </a:rPr>
              <a:t>		 glDisable( POLYGON_SMOOTH)</a:t>
            </a:r>
            <a:endParaRPr lang="en-US" altLang="zh-CN" sz="2200" b="1" dirty="0">
              <a:latin typeface="Times New Roman" panose="02020603050405020304" pitchFamily="18" charset="0"/>
              <a:ea typeface="楷体" panose="02010609060101010101" pitchFamily="49" charset="-122"/>
            </a:endParaRPr>
          </a:p>
        </p:txBody>
      </p:sp>
      <p:sp>
        <p:nvSpPr>
          <p:cNvPr id="132100" name="Rectangle 13"/>
          <p:cNvSpPr>
            <a:spLocks noGrp="1"/>
          </p:cNvSpPr>
          <p:nvPr>
            <p:ph type="title"/>
          </p:nvPr>
        </p:nvSpPr>
        <p:spPr>
          <a:xfrm>
            <a:off x="827088" y="6165850"/>
            <a:ext cx="8229600" cy="554038"/>
          </a:xfrm>
          <a:solidFill>
            <a:schemeClr val="bg1"/>
          </a:solidFill>
        </p:spPr>
        <p:txBody>
          <a:bodyPr vert="horz" wrap="square" lIns="91440" tIns="45720" rIns="91440" bIns="45720" anchor="ctr" anchorCtr="0"/>
          <a:p>
            <a:pPr eaLnBrk="1" hangingPunct="1"/>
            <a:r>
              <a:rPr lang="zh-CN" altLang="en-US" sz="2800" dirty="0">
                <a:latin typeface="楷体" panose="02010609060101010101" pitchFamily="49" charset="-122"/>
                <a:ea typeface="楷体" panose="02010609060101010101" pitchFamily="49" charset="-122"/>
              </a:rPr>
              <a:t>走样       </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反走样处理后</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132101" name="Rectangle 2"/>
          <p:cNvSpPr txBox="1"/>
          <p:nvPr/>
        </p:nvSpPr>
        <p:spPr>
          <a:xfrm>
            <a:off x="457200" y="274638"/>
            <a:ext cx="8229600" cy="1143000"/>
          </a:xfrm>
          <a:prstGeom prst="rect">
            <a:avLst/>
          </a:prstGeom>
          <a:noFill/>
          <a:ln w="9525">
            <a:noFill/>
          </a:ln>
        </p:spPr>
        <p:txBody>
          <a:bodyPr anchor="ctr" anchorCtr="0"/>
          <a:p>
            <a:r>
              <a:rPr lang="en-US" altLang="zh-CN" sz="3200" b="1" dirty="0">
                <a:solidFill>
                  <a:schemeClr val="tx2"/>
                </a:solidFill>
                <a:latin typeface="Times New Roman" panose="02020603050405020304" pitchFamily="18" charset="0"/>
                <a:ea typeface="楷体" panose="02010609060101010101" pitchFamily="49" charset="-122"/>
              </a:rPr>
              <a:t>3.6 </a:t>
            </a:r>
            <a:r>
              <a:rPr lang="zh-CN" altLang="en-US" sz="3200" b="1" dirty="0">
                <a:solidFill>
                  <a:schemeClr val="tx2"/>
                </a:solidFill>
                <a:latin typeface="Times New Roman" panose="02020603050405020304" pitchFamily="18" charset="0"/>
                <a:ea typeface="楷体" panose="02010609060101010101" pitchFamily="49" charset="-122"/>
              </a:rPr>
              <a:t>反走样</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走样现象</a:t>
            </a:r>
            <a:r>
              <a:rPr lang="en-US" altLang="zh-CN" sz="3200" b="1" dirty="0">
                <a:solidFill>
                  <a:schemeClr val="tx2"/>
                </a:solidFill>
                <a:latin typeface="Times New Roman" panose="02020603050405020304" pitchFamily="18" charset="0"/>
                <a:ea typeface="楷体" panose="02010609060101010101" pitchFamily="49" charset="-122"/>
              </a:rPr>
              <a:t>--</a:t>
            </a:r>
            <a:r>
              <a:rPr lang="zh-CN" altLang="en-US" sz="3200" b="1" dirty="0">
                <a:solidFill>
                  <a:schemeClr val="tx2"/>
                </a:solidFill>
                <a:latin typeface="Times New Roman" panose="02020603050405020304" pitchFamily="18" charset="0"/>
                <a:ea typeface="楷体" panose="02010609060101010101" pitchFamily="49" charset="-122"/>
              </a:rPr>
              <a:t>反走样范例</a:t>
            </a:r>
            <a:endParaRPr lang="zh-CN" altLang="en-US" sz="3200" b="1" dirty="0">
              <a:solidFill>
                <a:schemeClr val="tx2"/>
              </a:solidFill>
              <a:latin typeface="Times New Roman" panose="02020603050405020304" pitchFamily="18" charset="0"/>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commondata" val="eyJoZGlkIjoiMWY3NzZhYWMyMDk1ODkzOGNmMTIwMGViNGI4OGVlNT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14468</Words>
  <Application>WPS 演示</Application>
  <PresentationFormat>全屏显示(4:3)</PresentationFormat>
  <Paragraphs>1630</Paragraphs>
  <Slides>99</Slides>
  <Notes>33</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36</vt:i4>
      </vt:variant>
      <vt:variant>
        <vt:lpstr>幻灯片标题</vt:lpstr>
      </vt:variant>
      <vt:variant>
        <vt:i4>99</vt:i4>
      </vt:variant>
    </vt:vector>
  </HeadingPairs>
  <TitlesOfParts>
    <vt:vector size="156" baseType="lpstr">
      <vt:lpstr>Arial</vt:lpstr>
      <vt:lpstr>宋体</vt:lpstr>
      <vt:lpstr>Wingdings</vt:lpstr>
      <vt:lpstr>华文楷体</vt:lpstr>
      <vt:lpstr>楷体</vt:lpstr>
      <vt:lpstr>Times New Roman</vt:lpstr>
      <vt:lpstr>微软雅黑</vt:lpstr>
      <vt:lpstr>Arial Unicode MS</vt:lpstr>
      <vt:lpstr>等线</vt:lpstr>
      <vt:lpstr>华文中宋</vt:lpstr>
      <vt:lpstr>Symbol</vt:lpstr>
      <vt:lpstr>等线 Light</vt:lpstr>
      <vt:lpstr>黑体</vt:lpstr>
      <vt:lpstr>Vrinda</vt:lpstr>
      <vt:lpstr>ESRI AMFM Electric</vt:lpstr>
      <vt:lpstr>Arial Black</vt:lpstr>
      <vt:lpstr>Wingdings</vt:lpstr>
      <vt:lpstr>Palatino</vt:lpstr>
      <vt:lpstr>Palatino Linotype</vt:lpstr>
      <vt:lpstr>默认设计模板</vt:lpstr>
      <vt:lpstr>1_默认设计模板</vt:lpstr>
      <vt:lpstr>Visio.Drawing.11</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Visio.Drawing.11</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Visio.Drawing.11</vt:lpstr>
      <vt:lpstr>Paint.Picture</vt:lpstr>
      <vt:lpstr>Paint.Picture</vt:lpstr>
      <vt:lpstr>Paint.Picture</vt:lpstr>
      <vt:lpstr>Paint.Picture</vt:lpstr>
      <vt:lpstr>Visio.Drawing.11</vt:lpstr>
      <vt:lpstr>Visio.Drawing.11</vt:lpstr>
      <vt:lpstr>Equation.3</vt:lpstr>
      <vt:lpstr>Equation.3</vt:lpstr>
      <vt:lpstr>Equation.3</vt:lpstr>
      <vt:lpstr>Paint.Picture</vt:lpstr>
      <vt:lpstr>PBrush</vt:lpstr>
      <vt:lpstr>Paint.Picture</vt:lpstr>
      <vt:lpstr>Paint.Picture</vt:lpstr>
      <vt:lpstr>第3章  基本图形光栅化</vt:lpstr>
      <vt:lpstr>3.4  区域填充算法</vt:lpstr>
      <vt:lpstr>3.4  区域填充算法--多边形边界表示</vt:lpstr>
      <vt:lpstr>3.4.1  多边形扫描转换</vt:lpstr>
      <vt:lpstr>PowerPoint 演示文稿</vt:lpstr>
      <vt:lpstr>PowerPoint 演示文稿</vt:lpstr>
      <vt:lpstr>PowerPoint 演示文稿</vt:lpstr>
      <vt:lpstr>3.4.1  多边形扫描转换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ET</vt:lpstr>
      <vt:lpstr>多边形扫描转换实例</vt:lpstr>
      <vt:lpstr>多边形扫描转换实例</vt:lpstr>
      <vt:lpstr>多边形扫描转换实例</vt:lpstr>
      <vt:lpstr>多边形扫描转换实例</vt:lpstr>
      <vt:lpstr>多边形扫描转换实例</vt:lpstr>
      <vt:lpstr>多边形扫描转换实例</vt:lpstr>
      <vt:lpstr>多边形扫描转换实例</vt:lpstr>
      <vt:lpstr>多边形扫描转换实例</vt:lpstr>
      <vt:lpstr>多边形扫描转换实例</vt:lpstr>
      <vt:lpstr>多边形扫描转换实例</vt:lpstr>
      <vt:lpstr>多边形扫描转换实例</vt:lpstr>
      <vt:lpstr>PowerPoint 演示文稿</vt:lpstr>
      <vt:lpstr>PowerPoint 演示文稿</vt:lpstr>
      <vt:lpstr>多边形填充算法—扫描线算法</vt:lpstr>
      <vt:lpstr>PowerPoint 演示文稿</vt:lpstr>
      <vt:lpstr>PowerPoint 演示文稿</vt:lpstr>
      <vt:lpstr>3.4  区域填充算法</vt:lpstr>
      <vt:lpstr>3.4.2  区域填充算法--区域</vt:lpstr>
      <vt:lpstr>3.4.2  区域填充算法--区域边界表示</vt:lpstr>
      <vt:lpstr>PowerPoint 演示文稿</vt:lpstr>
      <vt:lpstr>PowerPoint 演示文稿</vt:lpstr>
      <vt:lpstr>3.4.2  区域填充算法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多边形填充（多边形扫描转换）与区域填充的比较（补充）</vt:lpstr>
      <vt:lpstr>3.5 字符</vt:lpstr>
      <vt:lpstr>PowerPoint 演示文稿</vt:lpstr>
      <vt:lpstr>3.5 字符</vt:lpstr>
      <vt:lpstr>3.5.2 点阵字符</vt:lpstr>
      <vt:lpstr>PowerPoint 演示文稿</vt:lpstr>
      <vt:lpstr>3.5.2 点阵字符</vt:lpstr>
      <vt:lpstr>3.5.3  矢量字符</vt:lpstr>
      <vt:lpstr>3.5.3  矢量字符</vt:lpstr>
      <vt:lpstr>点阵字符与矢量字符对比</vt:lpstr>
      <vt:lpstr>3.6 反走样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 反走样--走样现象--常用反走样技术</vt:lpstr>
      <vt:lpstr>wu反走样算法（补充）</vt:lpstr>
      <vt:lpstr>wu反走样算法（补充）</vt:lpstr>
      <vt:lpstr>wu反走样算法（补充）</vt:lpstr>
      <vt:lpstr>wu反走样算法（补充）</vt:lpstr>
      <vt:lpstr>wu反走样算法（补充）</vt:lpstr>
      <vt:lpstr>PowerPoint 演示文稿</vt:lpstr>
      <vt:lpstr>  走样                反走样处理后</vt:lpstr>
      <vt:lpstr>PowerPoint 演示文稿</vt:lpstr>
      <vt:lpstr>走样             反走样处理后</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基本图形光栅化   区域填充</dc:title>
  <dc:creator>USER</dc:creator>
  <cp:lastModifiedBy>admin</cp:lastModifiedBy>
  <cp:revision>353</cp:revision>
  <dcterms:created xsi:type="dcterms:W3CDTF">2011-03-21T04:02:00Z</dcterms:created>
  <dcterms:modified xsi:type="dcterms:W3CDTF">2023-10-09T14:31:05Z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94FA956ADEE343EBBA30B62F511D23C3_13</vt:lpwstr>
  </property>
</Properties>
</file>